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1" r:id="rId34"/>
    <p:sldId id="292" r:id="rId35"/>
    <p:sldId id="293" r:id="rId36"/>
    <p:sldId id="294" r:id="rId37"/>
    <p:sldId id="295" r:id="rId38"/>
    <p:sldId id="297" r:id="rId39"/>
    <p:sldId id="298" r:id="rId40"/>
    <p:sldId id="299" r:id="rId41"/>
    <p:sldId id="300" r:id="rId42"/>
    <p:sldId id="301" r:id="rId43"/>
    <p:sldId id="302" r:id="rId44"/>
    <p:sldId id="304" r:id="rId45"/>
    <p:sldId id="305" r:id="rId46"/>
  </p:sldIdLst>
  <p:sldSz cx="9144000" cy="6858000" type="screen4x3"/>
  <p:notesSz cx="6858000" cy="9144000"/>
  <p:embeddedFontLst>
    <p:embeddedFont>
      <p:font typeface="Calibri" panose="020F0502020204030204" pitchFamily="34" charset="0"/>
      <p:regular r:id="rId47"/>
      <p:bold r:id="rId48"/>
      <p:italic r:id="rId49"/>
      <p:boldItalic r:id="rId5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1.fntdata"/><Relationship Id="rId50"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font" Target="fonts/font2.fntdata"/><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18.xml"/><Relationship Id="rId1" Type="http://schemas.microsoft.com/office/2011/relationships/chartStyle" Target="style1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Sheet1!$A$2:$A$48</c:f>
              <c:numCache>
                <c:formatCode>m/d/yyyy</c:formatCode>
                <c:ptCount val="4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numCache>
            </c:numRef>
          </c:cat>
          <c:val>
            <c:numRef>
              <c:f>Sheet1!$B$2:$B$48</c:f>
              <c:numCache>
                <c:formatCode>General</c:formatCode>
                <c:ptCount val="47"/>
                <c:pt idx="0">
                  <c:v>3909</c:v>
                </c:pt>
                <c:pt idx="1">
                  <c:v>3943</c:v>
                </c:pt>
                <c:pt idx="2">
                  <c:v>4002</c:v>
                </c:pt>
                <c:pt idx="3">
                  <c:v>4036</c:v>
                </c:pt>
                <c:pt idx="4">
                  <c:v>4057</c:v>
                </c:pt>
                <c:pt idx="5">
                  <c:v>4087</c:v>
                </c:pt>
                <c:pt idx="6">
                  <c:v>4140</c:v>
                </c:pt>
                <c:pt idx="7">
                  <c:v>4163</c:v>
                </c:pt>
                <c:pt idx="8">
                  <c:v>4179</c:v>
                </c:pt>
                <c:pt idx="9">
                  <c:v>4200</c:v>
                </c:pt>
                <c:pt idx="10">
                  <c:v>4392</c:v>
                </c:pt>
                <c:pt idx="11">
                  <c:v>4396</c:v>
                </c:pt>
                <c:pt idx="12">
                  <c:v>4406</c:v>
                </c:pt>
                <c:pt idx="13">
                  <c:v>4412</c:v>
                </c:pt>
                <c:pt idx="14">
                  <c:v>4434</c:v>
                </c:pt>
                <c:pt idx="15">
                  <c:v>4469</c:v>
                </c:pt>
                <c:pt idx="16">
                  <c:v>4473</c:v>
                </c:pt>
                <c:pt idx="17">
                  <c:v>4488</c:v>
                </c:pt>
                <c:pt idx="18">
                  <c:v>4495</c:v>
                </c:pt>
                <c:pt idx="19">
                  <c:v>4498</c:v>
                </c:pt>
                <c:pt idx="20">
                  <c:v>4511</c:v>
                </c:pt>
                <c:pt idx="21">
                  <c:v>4525</c:v>
                </c:pt>
                <c:pt idx="22">
                  <c:v>4531</c:v>
                </c:pt>
                <c:pt idx="23">
                  <c:v>4545</c:v>
                </c:pt>
                <c:pt idx="24">
                  <c:v>4569</c:v>
                </c:pt>
                <c:pt idx="25">
                  <c:v>4580</c:v>
                </c:pt>
                <c:pt idx="26">
                  <c:v>4604</c:v>
                </c:pt>
                <c:pt idx="27">
                  <c:v>4613</c:v>
                </c:pt>
                <c:pt idx="28">
                  <c:v>4622</c:v>
                </c:pt>
                <c:pt idx="29">
                  <c:v>4642</c:v>
                </c:pt>
                <c:pt idx="30">
                  <c:v>4649</c:v>
                </c:pt>
                <c:pt idx="31">
                  <c:v>4662</c:v>
                </c:pt>
                <c:pt idx="32">
                  <c:v>4667</c:v>
                </c:pt>
                <c:pt idx="33">
                  <c:v>4681</c:v>
                </c:pt>
                <c:pt idx="34">
                  <c:v>4674</c:v>
                </c:pt>
                <c:pt idx="35">
                  <c:v>4675</c:v>
                </c:pt>
                <c:pt idx="36">
                  <c:v>4683</c:v>
                </c:pt>
                <c:pt idx="37">
                  <c:v>4689</c:v>
                </c:pt>
                <c:pt idx="38">
                  <c:v>4711</c:v>
                </c:pt>
                <c:pt idx="39">
                  <c:v>4773</c:v>
                </c:pt>
                <c:pt idx="40">
                  <c:v>4793</c:v>
                </c:pt>
                <c:pt idx="41">
                  <c:v>4804</c:v>
                </c:pt>
                <c:pt idx="42">
                  <c:v>4939</c:v>
                </c:pt>
                <c:pt idx="43">
                  <c:v>7147</c:v>
                </c:pt>
                <c:pt idx="44">
                  <c:v>7188</c:v>
                </c:pt>
                <c:pt idx="45">
                  <c:v>7242</c:v>
                </c:pt>
                <c:pt idx="46">
                  <c:v>7269</c:v>
                </c:pt>
              </c:numCache>
            </c:numRef>
          </c:val>
          <c:smooth val="0"/>
          <c:extLst>
            <c:ext xmlns:c16="http://schemas.microsoft.com/office/drawing/2014/chart" uri="{C3380CC4-5D6E-409C-BE32-E72D297353CC}">
              <c16:uniqueId val="{00000000-8B90-4A25-8B02-37FFB4D72342}"/>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Sheet1!$A$2:$A$48</c:f>
              <c:numCache>
                <c:formatCode>m/d/yyyy</c:formatCode>
                <c:ptCount val="4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numCache>
            </c:numRef>
          </c:cat>
          <c:val>
            <c:numRef>
              <c:f>Sheet1!$C$2:$C$48</c:f>
              <c:numCache>
                <c:formatCode>General</c:formatCode>
                <c:ptCount val="47"/>
                <c:pt idx="0">
                  <c:v>3135</c:v>
                </c:pt>
                <c:pt idx="1">
                  <c:v>3159</c:v>
                </c:pt>
                <c:pt idx="2">
                  <c:v>3208</c:v>
                </c:pt>
                <c:pt idx="3">
                  <c:v>3222</c:v>
                </c:pt>
                <c:pt idx="4">
                  <c:v>3235</c:v>
                </c:pt>
                <c:pt idx="5">
                  <c:v>3296</c:v>
                </c:pt>
                <c:pt idx="6">
                  <c:v>3307</c:v>
                </c:pt>
                <c:pt idx="7">
                  <c:v>3334</c:v>
                </c:pt>
                <c:pt idx="8">
                  <c:v>3412</c:v>
                </c:pt>
                <c:pt idx="9">
                  <c:v>3418</c:v>
                </c:pt>
                <c:pt idx="10">
                  <c:v>3423</c:v>
                </c:pt>
                <c:pt idx="11">
                  <c:v>3444</c:v>
                </c:pt>
                <c:pt idx="12">
                  <c:v>3513</c:v>
                </c:pt>
                <c:pt idx="13">
                  <c:v>3635</c:v>
                </c:pt>
                <c:pt idx="14">
                  <c:v>3632</c:v>
                </c:pt>
                <c:pt idx="15">
                  <c:v>3645</c:v>
                </c:pt>
                <c:pt idx="16">
                  <c:v>3650</c:v>
                </c:pt>
                <c:pt idx="17">
                  <c:v>3627</c:v>
                </c:pt>
                <c:pt idx="18">
                  <c:v>3631</c:v>
                </c:pt>
                <c:pt idx="19">
                  <c:v>3630</c:v>
                </c:pt>
                <c:pt idx="20">
                  <c:v>3645</c:v>
                </c:pt>
                <c:pt idx="21">
                  <c:v>3647</c:v>
                </c:pt>
                <c:pt idx="22">
                  <c:v>3662</c:v>
                </c:pt>
                <c:pt idx="23">
                  <c:v>3672</c:v>
                </c:pt>
                <c:pt idx="24">
                  <c:v>3645</c:v>
                </c:pt>
                <c:pt idx="25">
                  <c:v>3656</c:v>
                </c:pt>
                <c:pt idx="26">
                  <c:v>3674</c:v>
                </c:pt>
                <c:pt idx="27">
                  <c:v>3689</c:v>
                </c:pt>
                <c:pt idx="28">
                  <c:v>3680</c:v>
                </c:pt>
                <c:pt idx="29">
                  <c:v>3682</c:v>
                </c:pt>
                <c:pt idx="30">
                  <c:v>3692</c:v>
                </c:pt>
                <c:pt idx="31">
                  <c:v>3699</c:v>
                </c:pt>
                <c:pt idx="32">
                  <c:v>3707</c:v>
                </c:pt>
                <c:pt idx="33">
                  <c:v>3721</c:v>
                </c:pt>
                <c:pt idx="34">
                  <c:v>3730</c:v>
                </c:pt>
                <c:pt idx="35">
                  <c:v>3796</c:v>
                </c:pt>
                <c:pt idx="36">
                  <c:v>3794</c:v>
                </c:pt>
                <c:pt idx="37">
                  <c:v>3795</c:v>
                </c:pt>
                <c:pt idx="38">
                  <c:v>3797</c:v>
                </c:pt>
                <c:pt idx="39">
                  <c:v>3822</c:v>
                </c:pt>
                <c:pt idx="40">
                  <c:v>3823</c:v>
                </c:pt>
                <c:pt idx="41">
                  <c:v>3825</c:v>
                </c:pt>
                <c:pt idx="42">
                  <c:v>3839</c:v>
                </c:pt>
                <c:pt idx="43">
                  <c:v>3851</c:v>
                </c:pt>
                <c:pt idx="44">
                  <c:v>3858</c:v>
                </c:pt>
                <c:pt idx="45">
                  <c:v>3864</c:v>
                </c:pt>
                <c:pt idx="46">
                  <c:v>3851</c:v>
                </c:pt>
              </c:numCache>
            </c:numRef>
          </c:val>
          <c:smooth val="0"/>
          <c:extLst>
            <c:ext xmlns:c16="http://schemas.microsoft.com/office/drawing/2014/chart" uri="{C3380CC4-5D6E-409C-BE32-E72D297353CC}">
              <c16:uniqueId val="{00000001-8B90-4A25-8B02-37FFB4D72342}"/>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Sheet1!$A$2:$A$48</c:f>
              <c:numCache>
                <c:formatCode>m/d/yyyy</c:formatCode>
                <c:ptCount val="4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numCache>
            </c:numRef>
          </c:cat>
          <c:val>
            <c:numRef>
              <c:f>Sheet1!$D$2:$D$48</c:f>
              <c:numCache>
                <c:formatCode>General</c:formatCode>
                <c:ptCount val="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numCache>
            </c:numRef>
          </c:val>
          <c:smooth val="0"/>
          <c:extLst>
            <c:ext xmlns:c16="http://schemas.microsoft.com/office/drawing/2014/chart" uri="{C3380CC4-5D6E-409C-BE32-E72D297353CC}">
              <c16:uniqueId val="{00000002-8B90-4A25-8B02-37FFB4D72342}"/>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Sheet1!$A$2:$A$48</c:f>
              <c:numCache>
                <c:formatCode>m/d/yyyy</c:formatCode>
                <c:ptCount val="4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numCache>
            </c:numRef>
          </c:cat>
          <c:val>
            <c:numRef>
              <c:f>Sheet1!$E$2:$E$48</c:f>
              <c:numCache>
                <c:formatCode>General</c:formatCode>
                <c:ptCount val="47"/>
                <c:pt idx="0">
                  <c:v>17280</c:v>
                </c:pt>
                <c:pt idx="1">
                  <c:v>17665</c:v>
                </c:pt>
                <c:pt idx="2">
                  <c:v>18111</c:v>
                </c:pt>
                <c:pt idx="3">
                  <c:v>18547</c:v>
                </c:pt>
                <c:pt idx="4">
                  <c:v>18987</c:v>
                </c:pt>
                <c:pt idx="5">
                  <c:v>19471</c:v>
                </c:pt>
                <c:pt idx="6">
                  <c:v>20086</c:v>
                </c:pt>
                <c:pt idx="7">
                  <c:v>20597</c:v>
                </c:pt>
                <c:pt idx="8">
                  <c:v>21109</c:v>
                </c:pt>
                <c:pt idx="9">
                  <c:v>21641</c:v>
                </c:pt>
                <c:pt idx="10">
                  <c:v>22202</c:v>
                </c:pt>
                <c:pt idx="11">
                  <c:v>22677</c:v>
                </c:pt>
                <c:pt idx="12">
                  <c:v>23171</c:v>
                </c:pt>
                <c:pt idx="13">
                  <c:v>23717</c:v>
                </c:pt>
                <c:pt idx="14">
                  <c:v>24308</c:v>
                </c:pt>
                <c:pt idx="15">
                  <c:v>24835</c:v>
                </c:pt>
                <c:pt idx="16">
                  <c:v>25298</c:v>
                </c:pt>
                <c:pt idx="17">
                  <c:v>25651</c:v>
                </c:pt>
                <c:pt idx="18">
                  <c:v>26080</c:v>
                </c:pt>
                <c:pt idx="19">
                  <c:v>26419</c:v>
                </c:pt>
                <c:pt idx="20">
                  <c:v>26689</c:v>
                </c:pt>
                <c:pt idx="21">
                  <c:v>26959</c:v>
                </c:pt>
                <c:pt idx="22">
                  <c:v>27286</c:v>
                </c:pt>
                <c:pt idx="23">
                  <c:v>27545</c:v>
                </c:pt>
                <c:pt idx="24">
                  <c:v>27940</c:v>
                </c:pt>
                <c:pt idx="25">
                  <c:v>28237</c:v>
                </c:pt>
                <c:pt idx="26">
                  <c:v>28493</c:v>
                </c:pt>
                <c:pt idx="27">
                  <c:v>28730</c:v>
                </c:pt>
                <c:pt idx="28">
                  <c:v>28926</c:v>
                </c:pt>
                <c:pt idx="29">
                  <c:v>29165</c:v>
                </c:pt>
                <c:pt idx="30">
                  <c:v>29365</c:v>
                </c:pt>
                <c:pt idx="31">
                  <c:v>29566</c:v>
                </c:pt>
                <c:pt idx="32">
                  <c:v>29728</c:v>
                </c:pt>
                <c:pt idx="33">
                  <c:v>29943</c:v>
                </c:pt>
                <c:pt idx="34">
                  <c:v>30214</c:v>
                </c:pt>
                <c:pt idx="35">
                  <c:v>30416</c:v>
                </c:pt>
                <c:pt idx="36">
                  <c:v>30685</c:v>
                </c:pt>
                <c:pt idx="37">
                  <c:v>31029</c:v>
                </c:pt>
                <c:pt idx="38">
                  <c:v>31407</c:v>
                </c:pt>
                <c:pt idx="39">
                  <c:v>31698</c:v>
                </c:pt>
                <c:pt idx="40">
                  <c:v>32016</c:v>
                </c:pt>
                <c:pt idx="41">
                  <c:v>32334</c:v>
                </c:pt>
                <c:pt idx="42">
                  <c:v>32675</c:v>
                </c:pt>
                <c:pt idx="43">
                  <c:v>33092</c:v>
                </c:pt>
                <c:pt idx="44">
                  <c:v>33490</c:v>
                </c:pt>
                <c:pt idx="45">
                  <c:v>33914</c:v>
                </c:pt>
                <c:pt idx="46">
                  <c:v>34266</c:v>
                </c:pt>
              </c:numCache>
            </c:numRef>
          </c:val>
          <c:smooth val="0"/>
          <c:extLst>
            <c:ext xmlns:c16="http://schemas.microsoft.com/office/drawing/2014/chart" uri="{C3380CC4-5D6E-409C-BE32-E72D297353CC}">
              <c16:uniqueId val="{00000003-8B90-4A25-8B02-37FFB4D72342}"/>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Sheet1!$A$2:$A$48</c:f>
              <c:numCache>
                <c:formatCode>m/d/yyyy</c:formatCode>
                <c:ptCount val="4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numCache>
            </c:numRef>
          </c:cat>
          <c:val>
            <c:numRef>
              <c:f>Sheet1!$F$2:$F$48</c:f>
              <c:numCache>
                <c:formatCode>General</c:formatCode>
                <c:ptCount val="47"/>
                <c:pt idx="0">
                  <c:v>1191</c:v>
                </c:pt>
                <c:pt idx="1">
                  <c:v>1214</c:v>
                </c:pt>
                <c:pt idx="2">
                  <c:v>1248</c:v>
                </c:pt>
                <c:pt idx="3">
                  <c:v>1285</c:v>
                </c:pt>
                <c:pt idx="4">
                  <c:v>1313</c:v>
                </c:pt>
                <c:pt idx="5">
                  <c:v>1352</c:v>
                </c:pt>
                <c:pt idx="6">
                  <c:v>1380</c:v>
                </c:pt>
                <c:pt idx="7">
                  <c:v>1411</c:v>
                </c:pt>
                <c:pt idx="8">
                  <c:v>1465</c:v>
                </c:pt>
                <c:pt idx="9">
                  <c:v>1539</c:v>
                </c:pt>
                <c:pt idx="10">
                  <c:v>1581</c:v>
                </c:pt>
                <c:pt idx="11">
                  <c:v>1634</c:v>
                </c:pt>
                <c:pt idx="12">
                  <c:v>1680</c:v>
                </c:pt>
                <c:pt idx="13">
                  <c:v>1737</c:v>
                </c:pt>
                <c:pt idx="14">
                  <c:v>1768</c:v>
                </c:pt>
                <c:pt idx="15">
                  <c:v>1826</c:v>
                </c:pt>
                <c:pt idx="16">
                  <c:v>1885</c:v>
                </c:pt>
                <c:pt idx="17">
                  <c:v>1936</c:v>
                </c:pt>
                <c:pt idx="18">
                  <c:v>1973</c:v>
                </c:pt>
                <c:pt idx="19">
                  <c:v>2045</c:v>
                </c:pt>
                <c:pt idx="20">
                  <c:v>2091</c:v>
                </c:pt>
                <c:pt idx="21">
                  <c:v>2138</c:v>
                </c:pt>
                <c:pt idx="22">
                  <c:v>2170</c:v>
                </c:pt>
                <c:pt idx="23">
                  <c:v>2190</c:v>
                </c:pt>
                <c:pt idx="24">
                  <c:v>2226</c:v>
                </c:pt>
                <c:pt idx="25">
                  <c:v>2289</c:v>
                </c:pt>
                <c:pt idx="26">
                  <c:v>2344</c:v>
                </c:pt>
                <c:pt idx="27">
                  <c:v>2370</c:v>
                </c:pt>
                <c:pt idx="28">
                  <c:v>2399</c:v>
                </c:pt>
                <c:pt idx="29">
                  <c:v>2425</c:v>
                </c:pt>
                <c:pt idx="30">
                  <c:v>2441</c:v>
                </c:pt>
                <c:pt idx="31">
                  <c:v>2478</c:v>
                </c:pt>
                <c:pt idx="32">
                  <c:v>2482</c:v>
                </c:pt>
                <c:pt idx="33">
                  <c:v>2537</c:v>
                </c:pt>
                <c:pt idx="34">
                  <c:v>2561</c:v>
                </c:pt>
                <c:pt idx="35">
                  <c:v>2571</c:v>
                </c:pt>
                <c:pt idx="36">
                  <c:v>2579</c:v>
                </c:pt>
                <c:pt idx="37">
                  <c:v>2577</c:v>
                </c:pt>
                <c:pt idx="38">
                  <c:v>2585</c:v>
                </c:pt>
                <c:pt idx="39">
                  <c:v>2563</c:v>
                </c:pt>
                <c:pt idx="40">
                  <c:v>2578</c:v>
                </c:pt>
                <c:pt idx="41">
                  <c:v>2604</c:v>
                </c:pt>
                <c:pt idx="42">
                  <c:v>2633</c:v>
                </c:pt>
                <c:pt idx="43">
                  <c:v>2719</c:v>
                </c:pt>
                <c:pt idx="44">
                  <c:v>2781</c:v>
                </c:pt>
                <c:pt idx="45">
                  <c:v>2820</c:v>
                </c:pt>
                <c:pt idx="46">
                  <c:v>2869</c:v>
                </c:pt>
              </c:numCache>
            </c:numRef>
          </c:val>
          <c:smooth val="0"/>
          <c:extLst>
            <c:ext xmlns:c16="http://schemas.microsoft.com/office/drawing/2014/chart" uri="{C3380CC4-5D6E-409C-BE32-E72D297353CC}">
              <c16:uniqueId val="{00000004-8B90-4A25-8B02-37FFB4D72342}"/>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Sheet1!$A$2:$A$48</c:f>
              <c:numCache>
                <c:formatCode>m/d/yyyy</c:formatCode>
                <c:ptCount val="47"/>
                <c:pt idx="0">
                  <c:v>43466</c:v>
                </c:pt>
                <c:pt idx="1">
                  <c:v>43497</c:v>
                </c:pt>
                <c:pt idx="2">
                  <c:v>43525</c:v>
                </c:pt>
                <c:pt idx="3">
                  <c:v>43556</c:v>
                </c:pt>
                <c:pt idx="4">
                  <c:v>43586</c:v>
                </c:pt>
                <c:pt idx="5">
                  <c:v>43617</c:v>
                </c:pt>
                <c:pt idx="6">
                  <c:v>43647</c:v>
                </c:pt>
                <c:pt idx="7">
                  <c:v>43678</c:v>
                </c:pt>
                <c:pt idx="8">
                  <c:v>43709</c:v>
                </c:pt>
                <c:pt idx="9">
                  <c:v>43739</c:v>
                </c:pt>
                <c:pt idx="10">
                  <c:v>43770</c:v>
                </c:pt>
                <c:pt idx="11">
                  <c:v>43800</c:v>
                </c:pt>
                <c:pt idx="12">
                  <c:v>43831</c:v>
                </c:pt>
                <c:pt idx="13">
                  <c:v>43862</c:v>
                </c:pt>
                <c:pt idx="14">
                  <c:v>43891</c:v>
                </c:pt>
                <c:pt idx="15">
                  <c:v>43922</c:v>
                </c:pt>
                <c:pt idx="16">
                  <c:v>43952</c:v>
                </c:pt>
                <c:pt idx="17">
                  <c:v>43983</c:v>
                </c:pt>
                <c:pt idx="18">
                  <c:v>44013</c:v>
                </c:pt>
                <c:pt idx="19">
                  <c:v>44044</c:v>
                </c:pt>
                <c:pt idx="20">
                  <c:v>44075</c:v>
                </c:pt>
                <c:pt idx="21">
                  <c:v>44105</c:v>
                </c:pt>
                <c:pt idx="22">
                  <c:v>44136</c:v>
                </c:pt>
                <c:pt idx="23">
                  <c:v>44166</c:v>
                </c:pt>
                <c:pt idx="24">
                  <c:v>44197</c:v>
                </c:pt>
                <c:pt idx="25">
                  <c:v>44228</c:v>
                </c:pt>
                <c:pt idx="26">
                  <c:v>44256</c:v>
                </c:pt>
                <c:pt idx="27">
                  <c:v>44287</c:v>
                </c:pt>
                <c:pt idx="28">
                  <c:v>44317</c:v>
                </c:pt>
                <c:pt idx="29">
                  <c:v>44348</c:v>
                </c:pt>
                <c:pt idx="30">
                  <c:v>44378</c:v>
                </c:pt>
                <c:pt idx="31">
                  <c:v>44409</c:v>
                </c:pt>
                <c:pt idx="32">
                  <c:v>44440</c:v>
                </c:pt>
                <c:pt idx="33">
                  <c:v>44470</c:v>
                </c:pt>
                <c:pt idx="34">
                  <c:v>44501</c:v>
                </c:pt>
                <c:pt idx="35">
                  <c:v>44531</c:v>
                </c:pt>
                <c:pt idx="36">
                  <c:v>44562</c:v>
                </c:pt>
                <c:pt idx="37">
                  <c:v>44593</c:v>
                </c:pt>
                <c:pt idx="38">
                  <c:v>44621</c:v>
                </c:pt>
                <c:pt idx="39">
                  <c:v>44652</c:v>
                </c:pt>
                <c:pt idx="40">
                  <c:v>44682</c:v>
                </c:pt>
                <c:pt idx="41">
                  <c:v>44713</c:v>
                </c:pt>
                <c:pt idx="42">
                  <c:v>44743</c:v>
                </c:pt>
                <c:pt idx="43">
                  <c:v>44774</c:v>
                </c:pt>
                <c:pt idx="44">
                  <c:v>44805</c:v>
                </c:pt>
                <c:pt idx="45">
                  <c:v>44835</c:v>
                </c:pt>
                <c:pt idx="46">
                  <c:v>44866</c:v>
                </c:pt>
              </c:numCache>
            </c:numRef>
          </c:cat>
          <c:val>
            <c:numRef>
              <c:f>Sheet1!$G$2:$G$48</c:f>
              <c:numCache>
                <c:formatCode>General</c:formatCode>
                <c:ptCount val="47"/>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pt idx="45">
                  <c:v>0</c:v>
                </c:pt>
                <c:pt idx="46">
                  <c:v>0</c:v>
                </c:pt>
              </c:numCache>
            </c:numRef>
          </c:val>
          <c:smooth val="0"/>
          <c:extLst>
            <c:ext xmlns:c16="http://schemas.microsoft.com/office/drawing/2014/chart" uri="{C3380CC4-5D6E-409C-BE32-E72D297353CC}">
              <c16:uniqueId val="{00000005-8B90-4A25-8B02-37FFB4D72342}"/>
            </c:ext>
          </c:extLst>
        </c:ser>
        <c:dLbls>
          <c:showLegendKey val="0"/>
          <c:showVal val="0"/>
          <c:showCatName val="0"/>
          <c:showSerName val="0"/>
          <c:showPercent val="0"/>
          <c:showBubbleSize val="0"/>
        </c:dLbls>
        <c:smooth val="0"/>
        <c:axId val="338066072"/>
        <c:axId val="338068368"/>
      </c:lineChart>
      <c:dateAx>
        <c:axId val="3380660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068368"/>
        <c:crosses val="autoZero"/>
        <c:auto val="1"/>
        <c:lblOffset val="100"/>
        <c:baseTimeUnit val="months"/>
      </c:dateAx>
      <c:valAx>
        <c:axId val="338068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80660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20</c:v>
                </c:pt>
                <c:pt idx="1">
                  <c:v>9</c:v>
                </c:pt>
                <c:pt idx="2">
                  <c:v>20</c:v>
                </c:pt>
                <c:pt idx="3">
                  <c:v>27</c:v>
                </c:pt>
                <c:pt idx="4">
                  <c:v>19</c:v>
                </c:pt>
                <c:pt idx="5">
                  <c:v>17</c:v>
                </c:pt>
                <c:pt idx="6">
                  <c:v>18</c:v>
                </c:pt>
                <c:pt idx="7">
                  <c:v>34</c:v>
                </c:pt>
                <c:pt idx="8">
                  <c:v>55</c:v>
                </c:pt>
                <c:pt idx="9">
                  <c:v>70</c:v>
                </c:pt>
                <c:pt idx="10">
                  <c:v>33</c:v>
                </c:pt>
                <c:pt idx="11">
                  <c:v>0</c:v>
                </c:pt>
              </c:numCache>
            </c:numRef>
          </c:val>
          <c:extLst>
            <c:ext xmlns:c16="http://schemas.microsoft.com/office/drawing/2014/chart" uri="{C3380CC4-5D6E-409C-BE32-E72D297353CC}">
              <c16:uniqueId val="{00000000-A78F-4143-8F0D-A603E7EA60B3}"/>
            </c:ext>
          </c:extLst>
        </c:ser>
        <c:dLbls>
          <c:showLegendKey val="0"/>
          <c:showVal val="0"/>
          <c:showCatName val="0"/>
          <c:showSerName val="0"/>
          <c:showPercent val="0"/>
          <c:showBubbleSize val="0"/>
        </c:dLbls>
        <c:gapWidth val="219"/>
        <c:overlap val="-27"/>
        <c:axId val="384656920"/>
        <c:axId val="339954232"/>
      </c:barChart>
      <c:dateAx>
        <c:axId val="3846569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9954232"/>
        <c:crosses val="autoZero"/>
        <c:auto val="1"/>
        <c:lblOffset val="100"/>
        <c:baseTimeUnit val="months"/>
      </c:dateAx>
      <c:valAx>
        <c:axId val="33995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4656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23</c:v>
                </c:pt>
                <c:pt idx="1">
                  <c:v>12</c:v>
                </c:pt>
                <c:pt idx="2">
                  <c:v>38</c:v>
                </c:pt>
                <c:pt idx="3">
                  <c:v>29</c:v>
                </c:pt>
                <c:pt idx="4">
                  <c:v>24</c:v>
                </c:pt>
                <c:pt idx="5">
                  <c:v>14</c:v>
                </c:pt>
                <c:pt idx="6">
                  <c:v>19</c:v>
                </c:pt>
                <c:pt idx="7">
                  <c:v>27</c:v>
                </c:pt>
                <c:pt idx="8">
                  <c:v>24</c:v>
                </c:pt>
                <c:pt idx="9">
                  <c:v>29</c:v>
                </c:pt>
                <c:pt idx="10">
                  <c:v>30</c:v>
                </c:pt>
                <c:pt idx="11">
                  <c:v>27</c:v>
                </c:pt>
              </c:numCache>
            </c:numRef>
          </c:val>
          <c:extLst>
            <c:ext xmlns:c16="http://schemas.microsoft.com/office/drawing/2014/chart" uri="{C3380CC4-5D6E-409C-BE32-E72D297353CC}">
              <c16:uniqueId val="{00000000-3A4D-46A2-A84C-1BADCCAB72E3}"/>
            </c:ext>
          </c:extLst>
        </c:ser>
        <c:dLbls>
          <c:showLegendKey val="0"/>
          <c:showVal val="0"/>
          <c:showCatName val="0"/>
          <c:showSerName val="0"/>
          <c:showPercent val="0"/>
          <c:showBubbleSize val="0"/>
        </c:dLbls>
        <c:gapWidth val="219"/>
        <c:overlap val="-27"/>
        <c:axId val="391339272"/>
        <c:axId val="391345176"/>
      </c:barChart>
      <c:dateAx>
        <c:axId val="391339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45176"/>
        <c:crosses val="autoZero"/>
        <c:auto val="1"/>
        <c:lblOffset val="100"/>
        <c:baseTimeUnit val="months"/>
      </c:dateAx>
      <c:valAx>
        <c:axId val="39134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39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528</c:v>
                </c:pt>
                <c:pt idx="1">
                  <c:v>259</c:v>
                </c:pt>
                <c:pt idx="2">
                  <c:v>920</c:v>
                </c:pt>
                <c:pt idx="3">
                  <c:v>847</c:v>
                </c:pt>
                <c:pt idx="4">
                  <c:v>733</c:v>
                </c:pt>
                <c:pt idx="5">
                  <c:v>391</c:v>
                </c:pt>
                <c:pt idx="6">
                  <c:v>462</c:v>
                </c:pt>
                <c:pt idx="7">
                  <c:v>766</c:v>
                </c:pt>
                <c:pt idx="8">
                  <c:v>721</c:v>
                </c:pt>
                <c:pt idx="9">
                  <c:v>824</c:v>
                </c:pt>
                <c:pt idx="10">
                  <c:v>822</c:v>
                </c:pt>
                <c:pt idx="11">
                  <c:v>56</c:v>
                </c:pt>
              </c:numCache>
            </c:numRef>
          </c:val>
          <c:extLst>
            <c:ext xmlns:c16="http://schemas.microsoft.com/office/drawing/2014/chart" uri="{C3380CC4-5D6E-409C-BE32-E72D297353CC}">
              <c16:uniqueId val="{00000000-24B5-4C60-984F-FAB8AA84A401}"/>
            </c:ext>
          </c:extLst>
        </c:ser>
        <c:dLbls>
          <c:showLegendKey val="0"/>
          <c:showVal val="0"/>
          <c:showCatName val="0"/>
          <c:showSerName val="0"/>
          <c:showPercent val="0"/>
          <c:showBubbleSize val="0"/>
        </c:dLbls>
        <c:gapWidth val="219"/>
        <c:overlap val="-27"/>
        <c:axId val="391344848"/>
        <c:axId val="391346160"/>
      </c:barChart>
      <c:catAx>
        <c:axId val="391344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46160"/>
        <c:crosses val="autoZero"/>
        <c:auto val="1"/>
        <c:lblAlgn val="ctr"/>
        <c:lblOffset val="100"/>
        <c:noMultiLvlLbl val="0"/>
      </c:catAx>
      <c:valAx>
        <c:axId val="39134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44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12960</c:v>
                </c:pt>
                <c:pt idx="1">
                  <c:v>10895</c:v>
                </c:pt>
                <c:pt idx="2">
                  <c:v>14243</c:v>
                </c:pt>
                <c:pt idx="3">
                  <c:v>120489</c:v>
                </c:pt>
                <c:pt idx="4">
                  <c:v>79018</c:v>
                </c:pt>
                <c:pt idx="5">
                  <c:v>154397</c:v>
                </c:pt>
                <c:pt idx="6">
                  <c:v>104561</c:v>
                </c:pt>
                <c:pt idx="7">
                  <c:v>126554</c:v>
                </c:pt>
                <c:pt idx="8">
                  <c:v>109027</c:v>
                </c:pt>
                <c:pt idx="9">
                  <c:v>72726</c:v>
                </c:pt>
                <c:pt idx="10">
                  <c:v>30093</c:v>
                </c:pt>
                <c:pt idx="11">
                  <c:v>274</c:v>
                </c:pt>
              </c:numCache>
            </c:numRef>
          </c:val>
          <c:extLst>
            <c:ext xmlns:c16="http://schemas.microsoft.com/office/drawing/2014/chart" uri="{C3380CC4-5D6E-409C-BE32-E72D297353CC}">
              <c16:uniqueId val="{00000000-66E0-45B2-ABB5-D2DCA75AF064}"/>
            </c:ext>
          </c:extLst>
        </c:ser>
        <c:dLbls>
          <c:showLegendKey val="0"/>
          <c:showVal val="0"/>
          <c:showCatName val="0"/>
          <c:showSerName val="0"/>
          <c:showPercent val="0"/>
          <c:showBubbleSize val="0"/>
        </c:dLbls>
        <c:gapWidth val="219"/>
        <c:overlap val="-27"/>
        <c:axId val="391351736"/>
        <c:axId val="391349768"/>
      </c:barChart>
      <c:dateAx>
        <c:axId val="391351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49768"/>
        <c:crosses val="autoZero"/>
        <c:auto val="1"/>
        <c:lblOffset val="100"/>
        <c:baseTimeUnit val="months"/>
      </c:dateAx>
      <c:valAx>
        <c:axId val="391349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351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21</c:v>
                </c:pt>
                <c:pt idx="1">
                  <c:v>295</c:v>
                </c:pt>
                <c:pt idx="2">
                  <c:v>463</c:v>
                </c:pt>
                <c:pt idx="3">
                  <c:v>395</c:v>
                </c:pt>
                <c:pt idx="4">
                  <c:v>376</c:v>
                </c:pt>
                <c:pt idx="5">
                  <c:v>317</c:v>
                </c:pt>
              </c:numCache>
            </c:numRef>
          </c:val>
          <c:extLst>
            <c:ext xmlns:c16="http://schemas.microsoft.com/office/drawing/2014/chart" uri="{C3380CC4-5D6E-409C-BE32-E72D297353CC}">
              <c16:uniqueId val="{00000000-9196-4DE0-947D-5EB41EA4070D}"/>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23</c:v>
                </c:pt>
                <c:pt idx="1">
                  <c:v>333</c:v>
                </c:pt>
                <c:pt idx="2">
                  <c:v>633</c:v>
                </c:pt>
                <c:pt idx="3">
                  <c:v>676</c:v>
                </c:pt>
                <c:pt idx="4">
                  <c:v>643</c:v>
                </c:pt>
                <c:pt idx="5">
                  <c:v>440</c:v>
                </c:pt>
              </c:numCache>
            </c:numRef>
          </c:val>
          <c:extLst>
            <c:ext xmlns:c16="http://schemas.microsoft.com/office/drawing/2014/chart" uri="{C3380CC4-5D6E-409C-BE32-E72D297353CC}">
              <c16:uniqueId val="{00000001-9196-4DE0-947D-5EB41EA4070D}"/>
            </c:ext>
          </c:extLst>
        </c:ser>
        <c:dLbls>
          <c:showLegendKey val="0"/>
          <c:showVal val="0"/>
          <c:showCatName val="0"/>
          <c:showSerName val="0"/>
          <c:showPercent val="0"/>
          <c:showBubbleSize val="0"/>
        </c:dLbls>
        <c:gapWidth val="219"/>
        <c:overlap val="-27"/>
        <c:axId val="398632832"/>
        <c:axId val="458807168"/>
      </c:barChart>
      <c:catAx>
        <c:axId val="398632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07168"/>
        <c:crosses val="autoZero"/>
        <c:auto val="1"/>
        <c:lblAlgn val="ctr"/>
        <c:lblOffset val="100"/>
        <c:noMultiLvlLbl val="0"/>
      </c:catAx>
      <c:valAx>
        <c:axId val="458807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32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c:v>
                </c:pt>
                <c:pt idx="1">
                  <c:v>1</c:v>
                </c:pt>
                <c:pt idx="2">
                  <c:v>2</c:v>
                </c:pt>
                <c:pt idx="3">
                  <c:v>25</c:v>
                </c:pt>
                <c:pt idx="4">
                  <c:v>1</c:v>
                </c:pt>
                <c:pt idx="5">
                  <c:v>2</c:v>
                </c:pt>
                <c:pt idx="6">
                  <c:v>14</c:v>
                </c:pt>
                <c:pt idx="7">
                  <c:v>12</c:v>
                </c:pt>
                <c:pt idx="8">
                  <c:v>7</c:v>
                </c:pt>
                <c:pt idx="9">
                  <c:v>6</c:v>
                </c:pt>
                <c:pt idx="10">
                  <c:v>-13</c:v>
                </c:pt>
                <c:pt idx="11">
                  <c:v>0</c:v>
                </c:pt>
              </c:numCache>
            </c:numRef>
          </c:val>
          <c:extLst>
            <c:ext xmlns:c16="http://schemas.microsoft.com/office/drawing/2014/chart" uri="{C3380CC4-5D6E-409C-BE32-E72D297353CC}">
              <c16:uniqueId val="{00000000-95D3-4C47-A267-1F1C17FB3E54}"/>
            </c:ext>
          </c:extLst>
        </c:ser>
        <c:dLbls>
          <c:showLegendKey val="0"/>
          <c:showVal val="0"/>
          <c:showCatName val="0"/>
          <c:showSerName val="0"/>
          <c:showPercent val="0"/>
          <c:showBubbleSize val="0"/>
        </c:dLbls>
        <c:gapWidth val="219"/>
        <c:overlap val="-27"/>
        <c:axId val="458815696"/>
        <c:axId val="458817336"/>
      </c:barChart>
      <c:dateAx>
        <c:axId val="4588156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17336"/>
        <c:crosses val="autoZero"/>
        <c:auto val="1"/>
        <c:lblOffset val="100"/>
        <c:baseTimeUnit val="months"/>
      </c:dateAx>
      <c:valAx>
        <c:axId val="458817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15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c:v>
                </c:pt>
                <c:pt idx="1">
                  <c:v>4</c:v>
                </c:pt>
                <c:pt idx="2">
                  <c:v>3</c:v>
                </c:pt>
                <c:pt idx="3">
                  <c:v>3</c:v>
                </c:pt>
                <c:pt idx="4">
                  <c:v>2</c:v>
                </c:pt>
                <c:pt idx="5">
                  <c:v>3</c:v>
                </c:pt>
                <c:pt idx="6">
                  <c:v>2</c:v>
                </c:pt>
                <c:pt idx="7">
                  <c:v>3</c:v>
                </c:pt>
                <c:pt idx="8">
                  <c:v>2</c:v>
                </c:pt>
                <c:pt idx="9">
                  <c:v>2</c:v>
                </c:pt>
                <c:pt idx="10">
                  <c:v>2</c:v>
                </c:pt>
                <c:pt idx="11">
                  <c:v>0</c:v>
                </c:pt>
              </c:numCache>
            </c:numRef>
          </c:val>
          <c:extLst>
            <c:ext xmlns:c16="http://schemas.microsoft.com/office/drawing/2014/chart" uri="{C3380CC4-5D6E-409C-BE32-E72D297353CC}">
              <c16:uniqueId val="{00000000-D7DF-451B-909A-BACA6B27205F}"/>
            </c:ext>
          </c:extLst>
        </c:ser>
        <c:dLbls>
          <c:showLegendKey val="0"/>
          <c:showVal val="0"/>
          <c:showCatName val="0"/>
          <c:showSerName val="0"/>
          <c:showPercent val="0"/>
          <c:showBubbleSize val="0"/>
        </c:dLbls>
        <c:gapWidth val="219"/>
        <c:overlap val="-27"/>
        <c:axId val="458818648"/>
        <c:axId val="458819304"/>
      </c:barChart>
      <c:dateAx>
        <c:axId val="458818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19304"/>
        <c:crosses val="autoZero"/>
        <c:auto val="1"/>
        <c:lblOffset val="100"/>
        <c:baseTimeUnit val="months"/>
      </c:dateAx>
      <c:valAx>
        <c:axId val="458819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18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71</c:v>
                </c:pt>
                <c:pt idx="1">
                  <c:v>96</c:v>
                </c:pt>
                <c:pt idx="2">
                  <c:v>97</c:v>
                </c:pt>
                <c:pt idx="3">
                  <c:v>83</c:v>
                </c:pt>
                <c:pt idx="4">
                  <c:v>78</c:v>
                </c:pt>
                <c:pt idx="5">
                  <c:v>84</c:v>
                </c:pt>
                <c:pt idx="6">
                  <c:v>62</c:v>
                </c:pt>
                <c:pt idx="7">
                  <c:v>88</c:v>
                </c:pt>
                <c:pt idx="8">
                  <c:v>82</c:v>
                </c:pt>
                <c:pt idx="9">
                  <c:v>59</c:v>
                </c:pt>
                <c:pt idx="10">
                  <c:v>58</c:v>
                </c:pt>
                <c:pt idx="11">
                  <c:v>1</c:v>
                </c:pt>
              </c:numCache>
            </c:numRef>
          </c:val>
          <c:extLst>
            <c:ext xmlns:c16="http://schemas.microsoft.com/office/drawing/2014/chart" uri="{C3380CC4-5D6E-409C-BE32-E72D297353CC}">
              <c16:uniqueId val="{00000000-84CD-4F30-BA8F-03BE0AD16424}"/>
            </c:ext>
          </c:extLst>
        </c:ser>
        <c:dLbls>
          <c:showLegendKey val="0"/>
          <c:showVal val="0"/>
          <c:showCatName val="0"/>
          <c:showSerName val="0"/>
          <c:showPercent val="0"/>
          <c:showBubbleSize val="0"/>
        </c:dLbls>
        <c:gapWidth val="219"/>
        <c:overlap val="-27"/>
        <c:axId val="458823240"/>
        <c:axId val="458823896"/>
      </c:barChart>
      <c:catAx>
        <c:axId val="4588232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23896"/>
        <c:crosses val="autoZero"/>
        <c:auto val="1"/>
        <c:lblAlgn val="ctr"/>
        <c:lblOffset val="100"/>
        <c:noMultiLvlLbl val="0"/>
      </c:catAx>
      <c:valAx>
        <c:axId val="458823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823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c:v>
                </c:pt>
                <c:pt idx="1">
                  <c:v>7</c:v>
                </c:pt>
                <c:pt idx="2">
                  <c:v>15</c:v>
                </c:pt>
                <c:pt idx="3">
                  <c:v>7</c:v>
                </c:pt>
                <c:pt idx="4">
                  <c:v>23</c:v>
                </c:pt>
                <c:pt idx="5">
                  <c:v>22</c:v>
                </c:pt>
                <c:pt idx="6">
                  <c:v>20</c:v>
                </c:pt>
                <c:pt idx="7">
                  <c:v>28</c:v>
                </c:pt>
                <c:pt idx="8">
                  <c:v>37</c:v>
                </c:pt>
                <c:pt idx="9">
                  <c:v>24</c:v>
                </c:pt>
                <c:pt idx="10">
                  <c:v>19</c:v>
                </c:pt>
                <c:pt idx="11">
                  <c:v>4</c:v>
                </c:pt>
              </c:numCache>
            </c:numRef>
          </c:val>
          <c:extLst>
            <c:ext xmlns:c16="http://schemas.microsoft.com/office/drawing/2014/chart" uri="{C3380CC4-5D6E-409C-BE32-E72D297353CC}">
              <c16:uniqueId val="{00000000-C618-46BF-B425-95A067DE5BDC}"/>
            </c:ext>
          </c:extLst>
        </c:ser>
        <c:dLbls>
          <c:showLegendKey val="0"/>
          <c:showVal val="0"/>
          <c:showCatName val="0"/>
          <c:showSerName val="0"/>
          <c:showPercent val="0"/>
          <c:showBubbleSize val="0"/>
        </c:dLbls>
        <c:gapWidth val="219"/>
        <c:overlap val="-27"/>
        <c:axId val="458767480"/>
        <c:axId val="458769448"/>
      </c:barChart>
      <c:dateAx>
        <c:axId val="458767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769448"/>
        <c:crosses val="autoZero"/>
        <c:auto val="1"/>
        <c:lblOffset val="100"/>
        <c:baseTimeUnit val="months"/>
      </c:dateAx>
      <c:valAx>
        <c:axId val="458769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8767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269</c:v>
                </c:pt>
                <c:pt idx="1">
                  <c:v>344</c:v>
                </c:pt>
                <c:pt idx="2">
                  <c:v>378</c:v>
                </c:pt>
                <c:pt idx="3">
                  <c:v>291</c:v>
                </c:pt>
                <c:pt idx="4">
                  <c:v>318</c:v>
                </c:pt>
                <c:pt idx="5">
                  <c:v>318</c:v>
                </c:pt>
                <c:pt idx="6">
                  <c:v>341</c:v>
                </c:pt>
                <c:pt idx="7">
                  <c:v>417</c:v>
                </c:pt>
                <c:pt idx="8">
                  <c:v>398</c:v>
                </c:pt>
                <c:pt idx="9">
                  <c:v>424</c:v>
                </c:pt>
                <c:pt idx="10">
                  <c:v>352</c:v>
                </c:pt>
                <c:pt idx="11">
                  <c:v>52</c:v>
                </c:pt>
              </c:numCache>
            </c:numRef>
          </c:val>
          <c:extLst>
            <c:ext xmlns:c16="http://schemas.microsoft.com/office/drawing/2014/chart" uri="{C3380CC4-5D6E-409C-BE32-E72D297353CC}">
              <c16:uniqueId val="{00000000-A8AD-426B-B771-33D939640925}"/>
            </c:ext>
          </c:extLst>
        </c:ser>
        <c:dLbls>
          <c:showLegendKey val="0"/>
          <c:showVal val="0"/>
          <c:showCatName val="0"/>
          <c:showSerName val="0"/>
          <c:showPercent val="0"/>
          <c:showBubbleSize val="0"/>
        </c:dLbls>
        <c:gapWidth val="219"/>
        <c:overlap val="-27"/>
        <c:axId val="482086232"/>
        <c:axId val="482084592"/>
      </c:barChart>
      <c:dateAx>
        <c:axId val="4820862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084592"/>
        <c:crosses val="autoZero"/>
        <c:auto val="1"/>
        <c:lblOffset val="100"/>
        <c:baseTimeUnit val="months"/>
      </c:dateAx>
      <c:valAx>
        <c:axId val="4820845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0862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100</c:v>
                </c:pt>
                <c:pt idx="1">
                  <c:v>51</c:v>
                </c:pt>
                <c:pt idx="2">
                  <c:v>76</c:v>
                </c:pt>
                <c:pt idx="3">
                  <c:v>61</c:v>
                </c:pt>
                <c:pt idx="4">
                  <c:v>100</c:v>
                </c:pt>
                <c:pt idx="5">
                  <c:v>60</c:v>
                </c:pt>
                <c:pt idx="6">
                  <c:v>100</c:v>
                </c:pt>
                <c:pt idx="7">
                  <c:v>105</c:v>
                </c:pt>
                <c:pt idx="8">
                  <c:v>100</c:v>
                </c:pt>
                <c:pt idx="9">
                  <c:v>96</c:v>
                </c:pt>
                <c:pt idx="10">
                  <c:v>108</c:v>
                </c:pt>
                <c:pt idx="11">
                  <c:v>46</c:v>
                </c:pt>
              </c:numCache>
            </c:numRef>
          </c:val>
          <c:extLst>
            <c:ext xmlns:c16="http://schemas.microsoft.com/office/drawing/2014/chart" uri="{C3380CC4-5D6E-409C-BE32-E72D297353CC}">
              <c16:uniqueId val="{00000000-FC7B-4CBB-92DF-198FEE8B8197}"/>
            </c:ext>
          </c:extLst>
        </c:ser>
        <c:dLbls>
          <c:showLegendKey val="0"/>
          <c:showVal val="0"/>
          <c:showCatName val="0"/>
          <c:showSerName val="0"/>
          <c:showPercent val="0"/>
          <c:showBubbleSize val="0"/>
        </c:dLbls>
        <c:gapWidth val="219"/>
        <c:overlap val="-27"/>
        <c:axId val="482027520"/>
        <c:axId val="482025880"/>
      </c:barChart>
      <c:catAx>
        <c:axId val="48202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025880"/>
        <c:crosses val="autoZero"/>
        <c:auto val="1"/>
        <c:lblAlgn val="ctr"/>
        <c:lblOffset val="100"/>
        <c:noMultiLvlLbl val="0"/>
      </c:catAx>
      <c:valAx>
        <c:axId val="48202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02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2013</c:v>
                </c:pt>
                <c:pt idx="1">
                  <c:v>1137</c:v>
                </c:pt>
                <c:pt idx="2">
                  <c:v>1748</c:v>
                </c:pt>
                <c:pt idx="3">
                  <c:v>1657</c:v>
                </c:pt>
                <c:pt idx="4">
                  <c:v>2603</c:v>
                </c:pt>
                <c:pt idx="5">
                  <c:v>1509</c:v>
                </c:pt>
                <c:pt idx="6">
                  <c:v>2301</c:v>
                </c:pt>
                <c:pt idx="7">
                  <c:v>3069</c:v>
                </c:pt>
                <c:pt idx="8">
                  <c:v>2824</c:v>
                </c:pt>
                <c:pt idx="9">
                  <c:v>2211</c:v>
                </c:pt>
                <c:pt idx="10">
                  <c:v>2819</c:v>
                </c:pt>
                <c:pt idx="11">
                  <c:v>139</c:v>
                </c:pt>
              </c:numCache>
            </c:numRef>
          </c:val>
          <c:extLst>
            <c:ext xmlns:c16="http://schemas.microsoft.com/office/drawing/2014/chart" uri="{C3380CC4-5D6E-409C-BE32-E72D297353CC}">
              <c16:uniqueId val="{00000000-28AD-4F39-8910-BCDE10E142C5}"/>
            </c:ext>
          </c:extLst>
        </c:ser>
        <c:dLbls>
          <c:showLegendKey val="0"/>
          <c:showVal val="0"/>
          <c:showCatName val="0"/>
          <c:showSerName val="0"/>
          <c:showPercent val="0"/>
          <c:showBubbleSize val="0"/>
        </c:dLbls>
        <c:gapWidth val="219"/>
        <c:overlap val="-27"/>
        <c:axId val="482023584"/>
        <c:axId val="482026208"/>
      </c:barChart>
      <c:catAx>
        <c:axId val="48202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026208"/>
        <c:crosses val="autoZero"/>
        <c:auto val="1"/>
        <c:lblAlgn val="ctr"/>
        <c:lblOffset val="100"/>
        <c:noMultiLvlLbl val="0"/>
      </c:catAx>
      <c:valAx>
        <c:axId val="482026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02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1286</c:v>
                </c:pt>
                <c:pt idx="1">
                  <c:v>92750</c:v>
                </c:pt>
                <c:pt idx="2">
                  <c:v>70734</c:v>
                </c:pt>
                <c:pt idx="3">
                  <c:v>66614</c:v>
                </c:pt>
                <c:pt idx="4">
                  <c:v>75586</c:v>
                </c:pt>
                <c:pt idx="5">
                  <c:v>86146</c:v>
                </c:pt>
                <c:pt idx="6">
                  <c:v>51526</c:v>
                </c:pt>
                <c:pt idx="7">
                  <c:v>64624</c:v>
                </c:pt>
                <c:pt idx="8">
                  <c:v>98443</c:v>
                </c:pt>
                <c:pt idx="9">
                  <c:v>98150</c:v>
                </c:pt>
                <c:pt idx="10">
                  <c:v>81772</c:v>
                </c:pt>
                <c:pt idx="11">
                  <c:v>91153</c:v>
                </c:pt>
                <c:pt idx="12">
                  <c:v>5065</c:v>
                </c:pt>
              </c:numCache>
            </c:numRef>
          </c:val>
          <c:extLst>
            <c:ext xmlns:c16="http://schemas.microsoft.com/office/drawing/2014/chart" uri="{C3380CC4-5D6E-409C-BE32-E72D297353CC}">
              <c16:uniqueId val="{00000000-654E-4474-9C57-8910BBB4DE4B}"/>
            </c:ext>
          </c:extLst>
        </c:ser>
        <c:dLbls>
          <c:showLegendKey val="0"/>
          <c:showVal val="0"/>
          <c:showCatName val="0"/>
          <c:showSerName val="0"/>
          <c:showPercent val="0"/>
          <c:showBubbleSize val="0"/>
        </c:dLbls>
        <c:gapWidth val="219"/>
        <c:overlap val="-27"/>
        <c:axId val="482040640"/>
        <c:axId val="482036376"/>
      </c:barChart>
      <c:catAx>
        <c:axId val="482040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036376"/>
        <c:crosses val="autoZero"/>
        <c:auto val="1"/>
        <c:lblAlgn val="ctr"/>
        <c:lblOffset val="100"/>
        <c:noMultiLvlLbl val="0"/>
      </c:catAx>
      <c:valAx>
        <c:axId val="48203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040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8</c:v>
                </c:pt>
                <c:pt idx="1">
                  <c:v>-2</c:v>
                </c:pt>
                <c:pt idx="2">
                  <c:v>8</c:v>
                </c:pt>
                <c:pt idx="3">
                  <c:v>-22</c:v>
                </c:pt>
                <c:pt idx="4">
                  <c:v>15</c:v>
                </c:pt>
                <c:pt idx="5">
                  <c:v>26</c:v>
                </c:pt>
                <c:pt idx="6">
                  <c:v>29</c:v>
                </c:pt>
                <c:pt idx="7">
                  <c:v>86</c:v>
                </c:pt>
                <c:pt idx="8">
                  <c:v>62</c:v>
                </c:pt>
                <c:pt idx="9">
                  <c:v>39</c:v>
                </c:pt>
                <c:pt idx="10">
                  <c:v>49</c:v>
                </c:pt>
                <c:pt idx="11">
                  <c:v>6</c:v>
                </c:pt>
              </c:numCache>
            </c:numRef>
          </c:val>
          <c:extLst>
            <c:ext xmlns:c16="http://schemas.microsoft.com/office/drawing/2014/chart" uri="{C3380CC4-5D6E-409C-BE32-E72D297353CC}">
              <c16:uniqueId val="{00000000-51F1-4DBD-9F84-009F8BE9CB7E}"/>
            </c:ext>
          </c:extLst>
        </c:ser>
        <c:dLbls>
          <c:showLegendKey val="0"/>
          <c:showVal val="0"/>
          <c:showCatName val="0"/>
          <c:showSerName val="0"/>
          <c:showPercent val="0"/>
          <c:showBubbleSize val="0"/>
        </c:dLbls>
        <c:gapWidth val="219"/>
        <c:overlap val="-27"/>
        <c:axId val="482055400"/>
        <c:axId val="482055728"/>
      </c:barChart>
      <c:dateAx>
        <c:axId val="4820554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055728"/>
        <c:crosses val="autoZero"/>
        <c:auto val="1"/>
        <c:lblOffset val="100"/>
        <c:baseTimeUnit val="months"/>
      </c:dateAx>
      <c:valAx>
        <c:axId val="482055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2055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35</c:v>
                </c:pt>
                <c:pt idx="1">
                  <c:v>23</c:v>
                </c:pt>
                <c:pt idx="2">
                  <c:v>36</c:v>
                </c:pt>
                <c:pt idx="3">
                  <c:v>33</c:v>
                </c:pt>
                <c:pt idx="4">
                  <c:v>32</c:v>
                </c:pt>
                <c:pt idx="5">
                  <c:v>29</c:v>
                </c:pt>
                <c:pt idx="6">
                  <c:v>28</c:v>
                </c:pt>
                <c:pt idx="7">
                  <c:v>32</c:v>
                </c:pt>
                <c:pt idx="8">
                  <c:v>37</c:v>
                </c:pt>
                <c:pt idx="9">
                  <c:v>27</c:v>
                </c:pt>
                <c:pt idx="10">
                  <c:v>54</c:v>
                </c:pt>
                <c:pt idx="11">
                  <c:v>0</c:v>
                </c:pt>
              </c:numCache>
            </c:numRef>
          </c:val>
          <c:extLst>
            <c:ext xmlns:c16="http://schemas.microsoft.com/office/drawing/2014/chart" uri="{C3380CC4-5D6E-409C-BE32-E72D297353CC}">
              <c16:uniqueId val="{00000000-541E-4ADB-A8A4-5C895569CF23}"/>
            </c:ext>
          </c:extLst>
        </c:ser>
        <c:dLbls>
          <c:showLegendKey val="0"/>
          <c:showVal val="0"/>
          <c:showCatName val="0"/>
          <c:showSerName val="0"/>
          <c:showPercent val="0"/>
          <c:showBubbleSize val="0"/>
        </c:dLbls>
        <c:gapWidth val="219"/>
        <c:overlap val="-27"/>
        <c:axId val="488521104"/>
        <c:axId val="488526352"/>
      </c:barChart>
      <c:dateAx>
        <c:axId val="488521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526352"/>
        <c:crosses val="autoZero"/>
        <c:auto val="1"/>
        <c:lblOffset val="100"/>
        <c:baseTimeUnit val="months"/>
      </c:dateAx>
      <c:valAx>
        <c:axId val="488526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521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676</c:v>
                </c:pt>
                <c:pt idx="1">
                  <c:v>437</c:v>
                </c:pt>
                <c:pt idx="2">
                  <c:v>845</c:v>
                </c:pt>
                <c:pt idx="3">
                  <c:v>771</c:v>
                </c:pt>
                <c:pt idx="4">
                  <c:v>780</c:v>
                </c:pt>
                <c:pt idx="5">
                  <c:v>673</c:v>
                </c:pt>
                <c:pt idx="6">
                  <c:v>560</c:v>
                </c:pt>
                <c:pt idx="7">
                  <c:v>741</c:v>
                </c:pt>
                <c:pt idx="8">
                  <c:v>705</c:v>
                </c:pt>
                <c:pt idx="9">
                  <c:v>581</c:v>
                </c:pt>
                <c:pt idx="10">
                  <c:v>1031</c:v>
                </c:pt>
                <c:pt idx="11">
                  <c:v>1</c:v>
                </c:pt>
              </c:numCache>
            </c:numRef>
          </c:val>
          <c:extLst>
            <c:ext xmlns:c16="http://schemas.microsoft.com/office/drawing/2014/chart" uri="{C3380CC4-5D6E-409C-BE32-E72D297353CC}">
              <c16:uniqueId val="{00000000-B77E-491F-834D-F2BA141B0212}"/>
            </c:ext>
          </c:extLst>
        </c:ser>
        <c:dLbls>
          <c:showLegendKey val="0"/>
          <c:showVal val="0"/>
          <c:showCatName val="0"/>
          <c:showSerName val="0"/>
          <c:showPercent val="0"/>
          <c:showBubbleSize val="0"/>
        </c:dLbls>
        <c:gapWidth val="219"/>
        <c:overlap val="-27"/>
        <c:axId val="488526680"/>
        <c:axId val="488527008"/>
      </c:barChart>
      <c:catAx>
        <c:axId val="488526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527008"/>
        <c:crosses val="autoZero"/>
        <c:auto val="1"/>
        <c:lblAlgn val="ctr"/>
        <c:lblOffset val="100"/>
        <c:noMultiLvlLbl val="0"/>
      </c:catAx>
      <c:valAx>
        <c:axId val="48852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526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11564</c:v>
                </c:pt>
                <c:pt idx="1">
                  <c:v>10980</c:v>
                </c:pt>
                <c:pt idx="2">
                  <c:v>13113</c:v>
                </c:pt>
                <c:pt idx="3">
                  <c:v>50603</c:v>
                </c:pt>
                <c:pt idx="4">
                  <c:v>11605</c:v>
                </c:pt>
                <c:pt idx="5">
                  <c:v>55123</c:v>
                </c:pt>
                <c:pt idx="6">
                  <c:v>36785</c:v>
                </c:pt>
                <c:pt idx="7">
                  <c:v>115480</c:v>
                </c:pt>
                <c:pt idx="8">
                  <c:v>101856</c:v>
                </c:pt>
                <c:pt idx="9">
                  <c:v>15781</c:v>
                </c:pt>
                <c:pt idx="10">
                  <c:v>76617</c:v>
                </c:pt>
              </c:numCache>
            </c:numRef>
          </c:val>
          <c:extLst>
            <c:ext xmlns:c16="http://schemas.microsoft.com/office/drawing/2014/chart" uri="{C3380CC4-5D6E-409C-BE32-E72D297353CC}">
              <c16:uniqueId val="{00000000-7C4C-49E4-8703-54493CF0F9BC}"/>
            </c:ext>
          </c:extLst>
        </c:ser>
        <c:dLbls>
          <c:showLegendKey val="0"/>
          <c:showVal val="0"/>
          <c:showCatName val="0"/>
          <c:showSerName val="0"/>
          <c:showPercent val="0"/>
          <c:showBubbleSize val="0"/>
        </c:dLbls>
        <c:gapWidth val="219"/>
        <c:overlap val="-27"/>
        <c:axId val="488527336"/>
        <c:axId val="488528976"/>
      </c:barChart>
      <c:dateAx>
        <c:axId val="488527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528976"/>
        <c:crosses val="autoZero"/>
        <c:auto val="1"/>
        <c:lblOffset val="100"/>
        <c:baseTimeUnit val="months"/>
      </c:dateAx>
      <c:valAx>
        <c:axId val="488528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52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12/5/2022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F3820F-5B64-420F-8BB3-81BCA36004F9}"/>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39A03BD0-D8A7-4DF0-8FEC-5D92DBA15A00}"/>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7885889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9B76E-4BF3-4264-A636-CA55B1AA8A44}"/>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EC5A9C1A-75FB-47AF-AE58-52133C999C52}"/>
              </a:ext>
            </a:extLst>
          </p:cNvPr>
          <p:cNvGraphicFramePr>
            <a:graphicFrameLocks noGrp="1"/>
          </p:cNvGraphicFramePr>
          <p:nvPr>
            <p:ph type="chart" sz="quarter" idx="13"/>
            <p:extLst>
              <p:ext uri="{D42A27DB-BD31-4B8C-83A1-F6EECF244321}">
                <p14:modId xmlns:p14="http://schemas.microsoft.com/office/powerpoint/2010/main" val="30577982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7760710-A1E0-40FE-8850-1C45BE833B59}"/>
              </a:ext>
            </a:extLst>
          </p:cNvPr>
          <p:cNvSpPr>
            <a:spLocks noGrp="1"/>
          </p:cNvSpPr>
          <p:nvPr>
            <p:ph type="body" sz="quarter" idx="14"/>
          </p:nvPr>
        </p:nvSpPr>
        <p:spPr/>
        <p:txBody>
          <a:bodyPr/>
          <a:lstStyle/>
          <a:p>
            <a:r>
              <a:rPr lang="en-US"/>
              <a:t>01/01/2019 - 11/30/2022</a:t>
            </a:r>
          </a:p>
        </p:txBody>
      </p:sp>
      <p:sp>
        <p:nvSpPr>
          <p:cNvPr id="5" name="Footer Placeholder 4">
            <a:extLst>
              <a:ext uri="{FF2B5EF4-FFF2-40B4-BE49-F238E27FC236}">
                <a16:creationId xmlns:a16="http://schemas.microsoft.com/office/drawing/2014/main" id="{53D6CCFF-3D2A-43F9-B035-EADD1AF6E2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27838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7AC34-8971-4109-B076-413992A68676}"/>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E22A7352-DA79-42F6-B143-8F360A0A467F}"/>
              </a:ext>
            </a:extLst>
          </p:cNvPr>
          <p:cNvGraphicFramePr>
            <a:graphicFrameLocks noGrp="1"/>
          </p:cNvGraphicFramePr>
          <p:nvPr>
            <p:ph type="tbl" sz="quarter" idx="13"/>
            <p:extLst>
              <p:ext uri="{D42A27DB-BD31-4B8C-83A1-F6EECF244321}">
                <p14:modId xmlns:p14="http://schemas.microsoft.com/office/powerpoint/2010/main" val="1324518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262353658"/>
                    </a:ext>
                  </a:extLst>
                </a:gridCol>
                <a:gridCol w="905256">
                  <a:extLst>
                    <a:ext uri="{9D8B030D-6E8A-4147-A177-3AD203B41FA5}">
                      <a16:colId xmlns:a16="http://schemas.microsoft.com/office/drawing/2014/main" val="3800071338"/>
                    </a:ext>
                  </a:extLst>
                </a:gridCol>
                <a:gridCol w="905256">
                  <a:extLst>
                    <a:ext uri="{9D8B030D-6E8A-4147-A177-3AD203B41FA5}">
                      <a16:colId xmlns:a16="http://schemas.microsoft.com/office/drawing/2014/main" val="2147259748"/>
                    </a:ext>
                  </a:extLst>
                </a:gridCol>
                <a:gridCol w="905256">
                  <a:extLst>
                    <a:ext uri="{9D8B030D-6E8A-4147-A177-3AD203B41FA5}">
                      <a16:colId xmlns:a16="http://schemas.microsoft.com/office/drawing/2014/main" val="977131553"/>
                    </a:ext>
                  </a:extLst>
                </a:gridCol>
                <a:gridCol w="905256">
                  <a:extLst>
                    <a:ext uri="{9D8B030D-6E8A-4147-A177-3AD203B41FA5}">
                      <a16:colId xmlns:a16="http://schemas.microsoft.com/office/drawing/2014/main" val="1343559413"/>
                    </a:ext>
                  </a:extLst>
                </a:gridCol>
                <a:gridCol w="905256">
                  <a:extLst>
                    <a:ext uri="{9D8B030D-6E8A-4147-A177-3AD203B41FA5}">
                      <a16:colId xmlns:a16="http://schemas.microsoft.com/office/drawing/2014/main" val="3306193222"/>
                    </a:ext>
                  </a:extLst>
                </a:gridCol>
                <a:gridCol w="905256">
                  <a:extLst>
                    <a:ext uri="{9D8B030D-6E8A-4147-A177-3AD203B41FA5}">
                      <a16:colId xmlns:a16="http://schemas.microsoft.com/office/drawing/2014/main" val="1798041199"/>
                    </a:ext>
                  </a:extLst>
                </a:gridCol>
                <a:gridCol w="905256">
                  <a:extLst>
                    <a:ext uri="{9D8B030D-6E8A-4147-A177-3AD203B41FA5}">
                      <a16:colId xmlns:a16="http://schemas.microsoft.com/office/drawing/2014/main" val="2995931570"/>
                    </a:ext>
                  </a:extLst>
                </a:gridCol>
                <a:gridCol w="905256">
                  <a:extLst>
                    <a:ext uri="{9D8B030D-6E8A-4147-A177-3AD203B41FA5}">
                      <a16:colId xmlns:a16="http://schemas.microsoft.com/office/drawing/2014/main" val="2612923165"/>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31497883"/>
                  </a:ext>
                </a:extLst>
              </a:tr>
              <a:tr h="370840">
                <a:tc>
                  <a:txBody>
                    <a:bodyPr/>
                    <a:lstStyle/>
                    <a:p>
                      <a:r>
                        <a:rPr lang="en-US" sz="1000"/>
                        <a:t>7269</a:t>
                      </a:r>
                    </a:p>
                  </a:txBody>
                  <a:tcPr/>
                </a:tc>
                <a:tc>
                  <a:txBody>
                    <a:bodyPr/>
                    <a:lstStyle/>
                    <a:p>
                      <a:r>
                        <a:rPr lang="en-US" sz="1000"/>
                        <a:t>27</a:t>
                      </a:r>
                    </a:p>
                  </a:txBody>
                  <a:tcPr/>
                </a:tc>
                <a:tc>
                  <a:txBody>
                    <a:bodyPr/>
                    <a:lstStyle/>
                    <a:p>
                      <a:r>
                        <a:rPr lang="en-US" sz="1000"/>
                        <a:t>25</a:t>
                      </a:r>
                    </a:p>
                  </a:txBody>
                  <a:tcPr/>
                </a:tc>
                <a:tc>
                  <a:txBody>
                    <a:bodyPr/>
                    <a:lstStyle/>
                    <a:p>
                      <a:r>
                        <a:rPr lang="en-US" sz="1000"/>
                        <a:t>767</a:t>
                      </a:r>
                    </a:p>
                  </a:txBody>
                  <a:tcPr/>
                </a:tc>
                <a:tc>
                  <a:txBody>
                    <a:bodyPr/>
                    <a:lstStyle/>
                    <a:p>
                      <a:r>
                        <a:rPr lang="en-US" sz="1000"/>
                        <a:t>15</a:t>
                      </a:r>
                    </a:p>
                  </a:txBody>
                  <a:tcPr/>
                </a:tc>
                <a:tc>
                  <a:txBody>
                    <a:bodyPr/>
                    <a:lstStyle/>
                    <a:p>
                      <a:r>
                        <a:rPr lang="en-US" sz="1000"/>
                        <a:t>40</a:t>
                      </a:r>
                    </a:p>
                  </a:txBody>
                  <a:tcPr/>
                </a:tc>
                <a:tc>
                  <a:txBody>
                    <a:bodyPr/>
                    <a:lstStyle/>
                    <a:p>
                      <a:r>
                        <a:rPr lang="en-US" sz="1000"/>
                        <a:t>0</a:t>
                      </a:r>
                    </a:p>
                  </a:txBody>
                  <a:tcPr/>
                </a:tc>
                <a:tc>
                  <a:txBody>
                    <a:bodyPr/>
                    <a:lstStyle/>
                    <a:p>
                      <a:r>
                        <a:rPr lang="en-US" sz="1000"/>
                        <a:t>0.4532 %</a:t>
                      </a:r>
                    </a:p>
                  </a:txBody>
                  <a:tcPr/>
                </a:tc>
                <a:tc>
                  <a:txBody>
                    <a:bodyPr/>
                    <a:lstStyle/>
                    <a:p>
                      <a:r>
                        <a:rPr lang="en-US" sz="1000"/>
                        <a:t>0.0 %</a:t>
                      </a:r>
                    </a:p>
                  </a:txBody>
                  <a:tcPr/>
                </a:tc>
                <a:extLst>
                  <a:ext uri="{0D108BD9-81ED-4DB2-BD59-A6C34878D82A}">
                    <a16:rowId xmlns:a16="http://schemas.microsoft.com/office/drawing/2014/main" val="3504285047"/>
                  </a:ext>
                </a:extLst>
              </a:tr>
            </a:tbl>
          </a:graphicData>
        </a:graphic>
      </p:graphicFrame>
      <p:sp>
        <p:nvSpPr>
          <p:cNvPr id="4" name="Text Placeholder 3">
            <a:extLst>
              <a:ext uri="{FF2B5EF4-FFF2-40B4-BE49-F238E27FC236}">
                <a16:creationId xmlns:a16="http://schemas.microsoft.com/office/drawing/2014/main" id="{A84A1A5F-7797-4CD6-9513-0DBAC099AC89}"/>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6164654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0A4AB-0AF2-479C-9DC0-0EA69A7E44AC}"/>
              </a:ext>
            </a:extLst>
          </p:cNvPr>
          <p:cNvSpPr>
            <a:spLocks noGrp="1"/>
          </p:cNvSpPr>
          <p:nvPr>
            <p:ph type="title"/>
          </p:nvPr>
        </p:nvSpPr>
        <p:spPr/>
        <p:txBody>
          <a:bodyPr/>
          <a:lstStyle/>
          <a:p>
            <a:r>
              <a:rPr lang="en-US"/>
              <a:t>Facebook Fans Gained | Philadelphia Insurance</a:t>
            </a:r>
          </a:p>
        </p:txBody>
      </p:sp>
      <p:graphicFrame>
        <p:nvGraphicFramePr>
          <p:cNvPr id="6" name="Chart Placeholder 5">
            <a:extLst>
              <a:ext uri="{FF2B5EF4-FFF2-40B4-BE49-F238E27FC236}">
                <a16:creationId xmlns:a16="http://schemas.microsoft.com/office/drawing/2014/main" id="{90837CB9-105D-44A6-A808-20B54ED4EB6D}"/>
              </a:ext>
            </a:extLst>
          </p:cNvPr>
          <p:cNvGraphicFramePr>
            <a:graphicFrameLocks noGrp="1"/>
          </p:cNvGraphicFramePr>
          <p:nvPr>
            <p:ph type="chart" sz="quarter" idx="13"/>
            <p:extLst>
              <p:ext uri="{D42A27DB-BD31-4B8C-83A1-F6EECF244321}">
                <p14:modId xmlns:p14="http://schemas.microsoft.com/office/powerpoint/2010/main" val="954860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018EDF-E85F-49ED-8267-A55591424B4E}"/>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A77FBC6-E649-4B9D-864B-D7BDB5A3A5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578740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4B60E-7595-4A86-909B-0EFACDE5A91C}"/>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AF4A8911-1858-422D-B42D-F6AC8DA20154}"/>
              </a:ext>
            </a:extLst>
          </p:cNvPr>
          <p:cNvGraphicFramePr>
            <a:graphicFrameLocks noGrp="1"/>
          </p:cNvGraphicFramePr>
          <p:nvPr>
            <p:ph type="chart" sz="quarter" idx="13"/>
            <p:extLst>
              <p:ext uri="{D42A27DB-BD31-4B8C-83A1-F6EECF244321}">
                <p14:modId xmlns:p14="http://schemas.microsoft.com/office/powerpoint/2010/main" val="1897462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FE5924-0699-4B18-A067-BFFF1780FC4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A14C606-38CE-4DE1-A760-C2CBD00EE6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69152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9CCAE-B04E-473B-8EDE-6C25CA628C9E}"/>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3C8AE6D1-4ACD-471E-9FF2-A7C8A6C98327}"/>
              </a:ext>
            </a:extLst>
          </p:cNvPr>
          <p:cNvGraphicFramePr>
            <a:graphicFrameLocks noGrp="1"/>
          </p:cNvGraphicFramePr>
          <p:nvPr>
            <p:ph type="chart" sz="quarter" idx="13"/>
            <p:extLst>
              <p:ext uri="{D42A27DB-BD31-4B8C-83A1-F6EECF244321}">
                <p14:modId xmlns:p14="http://schemas.microsoft.com/office/powerpoint/2010/main" val="19055265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F39F81-B5DA-439B-A804-FEC60BA5768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69534BA-D0F4-4A71-A778-4B22ED599F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03718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15EF26-1BF9-4631-ADBC-C69B41DDE5D7}"/>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356A4998-A480-4FDB-9CF1-2F24BE9E50B5}"/>
              </a:ext>
            </a:extLst>
          </p:cNvPr>
          <p:cNvGraphicFramePr>
            <a:graphicFrameLocks noGrp="1"/>
          </p:cNvGraphicFramePr>
          <p:nvPr>
            <p:ph type="chart" sz="quarter" idx="13"/>
            <p:extLst>
              <p:ext uri="{D42A27DB-BD31-4B8C-83A1-F6EECF244321}">
                <p14:modId xmlns:p14="http://schemas.microsoft.com/office/powerpoint/2010/main" val="918675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27B4B4-401D-4FEE-ADA1-F31051AC952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DBDDFB8-E5FA-43A8-8FC9-E2C4EFDD140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92198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C803A-8D69-4585-8794-A49E9C848498}"/>
              </a:ext>
            </a:extLst>
          </p:cNvPr>
          <p:cNvSpPr>
            <a:spLocks noGrp="1"/>
          </p:cNvSpPr>
          <p:nvPr>
            <p:ph type="title"/>
          </p:nvPr>
        </p:nvSpPr>
        <p:spPr/>
        <p:txBody>
          <a:bodyPr/>
          <a:lstStyle/>
          <a:p>
            <a:r>
              <a:rPr lang="en-US"/>
              <a:t>Facebook Original Own Posts Table | Philadelphia Insurance - 1 of 6</a:t>
            </a:r>
          </a:p>
        </p:txBody>
      </p:sp>
      <p:graphicFrame>
        <p:nvGraphicFramePr>
          <p:cNvPr id="5" name="Table Placeholder 4">
            <a:extLst>
              <a:ext uri="{FF2B5EF4-FFF2-40B4-BE49-F238E27FC236}">
                <a16:creationId xmlns:a16="http://schemas.microsoft.com/office/drawing/2014/main" id="{4362A59D-4E68-442D-9D2E-613DDC107114}"/>
              </a:ext>
            </a:extLst>
          </p:cNvPr>
          <p:cNvGraphicFramePr>
            <a:graphicFrameLocks noGrp="1"/>
          </p:cNvGraphicFramePr>
          <p:nvPr>
            <p:ph type="tbl" sz="quarter" idx="13"/>
            <p:extLst>
              <p:ext uri="{D42A27DB-BD31-4B8C-83A1-F6EECF244321}">
                <p14:modId xmlns:p14="http://schemas.microsoft.com/office/powerpoint/2010/main" val="15806400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042242968"/>
                    </a:ext>
                  </a:extLst>
                </a:gridCol>
                <a:gridCol w="1481328">
                  <a:extLst>
                    <a:ext uri="{9D8B030D-6E8A-4147-A177-3AD203B41FA5}">
                      <a16:colId xmlns:a16="http://schemas.microsoft.com/office/drawing/2014/main" val="4005557480"/>
                    </a:ext>
                  </a:extLst>
                </a:gridCol>
                <a:gridCol w="329184">
                  <a:extLst>
                    <a:ext uri="{9D8B030D-6E8A-4147-A177-3AD203B41FA5}">
                      <a16:colId xmlns:a16="http://schemas.microsoft.com/office/drawing/2014/main" val="4179438463"/>
                    </a:ext>
                  </a:extLst>
                </a:gridCol>
                <a:gridCol w="329184">
                  <a:extLst>
                    <a:ext uri="{9D8B030D-6E8A-4147-A177-3AD203B41FA5}">
                      <a16:colId xmlns:a16="http://schemas.microsoft.com/office/drawing/2014/main" val="387655033"/>
                    </a:ext>
                  </a:extLst>
                </a:gridCol>
                <a:gridCol w="329184">
                  <a:extLst>
                    <a:ext uri="{9D8B030D-6E8A-4147-A177-3AD203B41FA5}">
                      <a16:colId xmlns:a16="http://schemas.microsoft.com/office/drawing/2014/main" val="4118085601"/>
                    </a:ext>
                  </a:extLst>
                </a:gridCol>
                <a:gridCol w="329184">
                  <a:extLst>
                    <a:ext uri="{9D8B030D-6E8A-4147-A177-3AD203B41FA5}">
                      <a16:colId xmlns:a16="http://schemas.microsoft.com/office/drawing/2014/main" val="1316015953"/>
                    </a:ext>
                  </a:extLst>
                </a:gridCol>
                <a:gridCol w="329184">
                  <a:extLst>
                    <a:ext uri="{9D8B030D-6E8A-4147-A177-3AD203B41FA5}">
                      <a16:colId xmlns:a16="http://schemas.microsoft.com/office/drawing/2014/main" val="3165027255"/>
                    </a:ext>
                  </a:extLst>
                </a:gridCol>
                <a:gridCol w="329184">
                  <a:extLst>
                    <a:ext uri="{9D8B030D-6E8A-4147-A177-3AD203B41FA5}">
                      <a16:colId xmlns:a16="http://schemas.microsoft.com/office/drawing/2014/main" val="3565880305"/>
                    </a:ext>
                  </a:extLst>
                </a:gridCol>
                <a:gridCol w="329184">
                  <a:extLst>
                    <a:ext uri="{9D8B030D-6E8A-4147-A177-3AD203B41FA5}">
                      <a16:colId xmlns:a16="http://schemas.microsoft.com/office/drawing/2014/main" val="2523054337"/>
                    </a:ext>
                  </a:extLst>
                </a:gridCol>
                <a:gridCol w="329184">
                  <a:extLst>
                    <a:ext uri="{9D8B030D-6E8A-4147-A177-3AD203B41FA5}">
                      <a16:colId xmlns:a16="http://schemas.microsoft.com/office/drawing/2014/main" val="2969612937"/>
                    </a:ext>
                  </a:extLst>
                </a:gridCol>
                <a:gridCol w="329184">
                  <a:extLst>
                    <a:ext uri="{9D8B030D-6E8A-4147-A177-3AD203B41FA5}">
                      <a16:colId xmlns:a16="http://schemas.microsoft.com/office/drawing/2014/main" val="683641549"/>
                    </a:ext>
                  </a:extLst>
                </a:gridCol>
                <a:gridCol w="329184">
                  <a:extLst>
                    <a:ext uri="{9D8B030D-6E8A-4147-A177-3AD203B41FA5}">
                      <a16:colId xmlns:a16="http://schemas.microsoft.com/office/drawing/2014/main" val="3689824986"/>
                    </a:ext>
                  </a:extLst>
                </a:gridCol>
                <a:gridCol w="329184">
                  <a:extLst>
                    <a:ext uri="{9D8B030D-6E8A-4147-A177-3AD203B41FA5}">
                      <a16:colId xmlns:a16="http://schemas.microsoft.com/office/drawing/2014/main" val="2960771495"/>
                    </a:ext>
                  </a:extLst>
                </a:gridCol>
                <a:gridCol w="329184">
                  <a:extLst>
                    <a:ext uri="{9D8B030D-6E8A-4147-A177-3AD203B41FA5}">
                      <a16:colId xmlns:a16="http://schemas.microsoft.com/office/drawing/2014/main" val="1275161679"/>
                    </a:ext>
                  </a:extLst>
                </a:gridCol>
                <a:gridCol w="329184">
                  <a:extLst>
                    <a:ext uri="{9D8B030D-6E8A-4147-A177-3AD203B41FA5}">
                      <a16:colId xmlns:a16="http://schemas.microsoft.com/office/drawing/2014/main" val="3670114772"/>
                    </a:ext>
                  </a:extLst>
                </a:gridCol>
                <a:gridCol w="329184">
                  <a:extLst>
                    <a:ext uri="{9D8B030D-6E8A-4147-A177-3AD203B41FA5}">
                      <a16:colId xmlns:a16="http://schemas.microsoft.com/office/drawing/2014/main" val="8749769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66969815"/>
                  </a:ext>
                </a:extLst>
              </a:tr>
            </a:tbl>
          </a:graphicData>
        </a:graphic>
      </p:graphicFrame>
      <p:sp>
        <p:nvSpPr>
          <p:cNvPr id="4" name="Text Placeholder 3">
            <a:extLst>
              <a:ext uri="{FF2B5EF4-FFF2-40B4-BE49-F238E27FC236}">
                <a16:creationId xmlns:a16="http://schemas.microsoft.com/office/drawing/2014/main" id="{64CB3382-6DBB-4CF7-B711-887CC647C7CA}"/>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1397167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1FAB5-3966-4A73-8A53-C54A2F31CAE7}"/>
              </a:ext>
            </a:extLst>
          </p:cNvPr>
          <p:cNvSpPr>
            <a:spLocks noGrp="1"/>
          </p:cNvSpPr>
          <p:nvPr>
            <p:ph type="title"/>
          </p:nvPr>
        </p:nvSpPr>
        <p:spPr/>
        <p:txBody>
          <a:bodyPr/>
          <a:lstStyle/>
          <a:p>
            <a:r>
              <a:rPr lang="en-US"/>
              <a:t>Facebook Original Own Posts Table | Philadelphia Insurance - 2 of 6</a:t>
            </a:r>
          </a:p>
        </p:txBody>
      </p:sp>
      <p:graphicFrame>
        <p:nvGraphicFramePr>
          <p:cNvPr id="5" name="Table Placeholder 4">
            <a:extLst>
              <a:ext uri="{FF2B5EF4-FFF2-40B4-BE49-F238E27FC236}">
                <a16:creationId xmlns:a16="http://schemas.microsoft.com/office/drawing/2014/main" id="{D19D7FC1-DE3F-4DD6-9C6D-0A58BC9169DE}"/>
              </a:ext>
            </a:extLst>
          </p:cNvPr>
          <p:cNvGraphicFramePr>
            <a:graphicFrameLocks noGrp="1"/>
          </p:cNvGraphicFramePr>
          <p:nvPr>
            <p:ph type="tbl" sz="quarter" idx="13"/>
            <p:extLst>
              <p:ext uri="{D42A27DB-BD31-4B8C-83A1-F6EECF244321}">
                <p14:modId xmlns:p14="http://schemas.microsoft.com/office/powerpoint/2010/main" val="1574580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97334874"/>
                    </a:ext>
                  </a:extLst>
                </a:gridCol>
                <a:gridCol w="1481328">
                  <a:extLst>
                    <a:ext uri="{9D8B030D-6E8A-4147-A177-3AD203B41FA5}">
                      <a16:colId xmlns:a16="http://schemas.microsoft.com/office/drawing/2014/main" val="2572132447"/>
                    </a:ext>
                  </a:extLst>
                </a:gridCol>
                <a:gridCol w="329184">
                  <a:extLst>
                    <a:ext uri="{9D8B030D-6E8A-4147-A177-3AD203B41FA5}">
                      <a16:colId xmlns:a16="http://schemas.microsoft.com/office/drawing/2014/main" val="1487052110"/>
                    </a:ext>
                  </a:extLst>
                </a:gridCol>
                <a:gridCol w="329184">
                  <a:extLst>
                    <a:ext uri="{9D8B030D-6E8A-4147-A177-3AD203B41FA5}">
                      <a16:colId xmlns:a16="http://schemas.microsoft.com/office/drawing/2014/main" val="3798369000"/>
                    </a:ext>
                  </a:extLst>
                </a:gridCol>
                <a:gridCol w="329184">
                  <a:extLst>
                    <a:ext uri="{9D8B030D-6E8A-4147-A177-3AD203B41FA5}">
                      <a16:colId xmlns:a16="http://schemas.microsoft.com/office/drawing/2014/main" val="1068224059"/>
                    </a:ext>
                  </a:extLst>
                </a:gridCol>
                <a:gridCol w="329184">
                  <a:extLst>
                    <a:ext uri="{9D8B030D-6E8A-4147-A177-3AD203B41FA5}">
                      <a16:colId xmlns:a16="http://schemas.microsoft.com/office/drawing/2014/main" val="724587225"/>
                    </a:ext>
                  </a:extLst>
                </a:gridCol>
                <a:gridCol w="329184">
                  <a:extLst>
                    <a:ext uri="{9D8B030D-6E8A-4147-A177-3AD203B41FA5}">
                      <a16:colId xmlns:a16="http://schemas.microsoft.com/office/drawing/2014/main" val="2934052982"/>
                    </a:ext>
                  </a:extLst>
                </a:gridCol>
                <a:gridCol w="329184">
                  <a:extLst>
                    <a:ext uri="{9D8B030D-6E8A-4147-A177-3AD203B41FA5}">
                      <a16:colId xmlns:a16="http://schemas.microsoft.com/office/drawing/2014/main" val="759311457"/>
                    </a:ext>
                  </a:extLst>
                </a:gridCol>
                <a:gridCol w="329184">
                  <a:extLst>
                    <a:ext uri="{9D8B030D-6E8A-4147-A177-3AD203B41FA5}">
                      <a16:colId xmlns:a16="http://schemas.microsoft.com/office/drawing/2014/main" val="3515460813"/>
                    </a:ext>
                  </a:extLst>
                </a:gridCol>
                <a:gridCol w="329184">
                  <a:extLst>
                    <a:ext uri="{9D8B030D-6E8A-4147-A177-3AD203B41FA5}">
                      <a16:colId xmlns:a16="http://schemas.microsoft.com/office/drawing/2014/main" val="2447872695"/>
                    </a:ext>
                  </a:extLst>
                </a:gridCol>
                <a:gridCol w="329184">
                  <a:extLst>
                    <a:ext uri="{9D8B030D-6E8A-4147-A177-3AD203B41FA5}">
                      <a16:colId xmlns:a16="http://schemas.microsoft.com/office/drawing/2014/main" val="2083209990"/>
                    </a:ext>
                  </a:extLst>
                </a:gridCol>
                <a:gridCol w="329184">
                  <a:extLst>
                    <a:ext uri="{9D8B030D-6E8A-4147-A177-3AD203B41FA5}">
                      <a16:colId xmlns:a16="http://schemas.microsoft.com/office/drawing/2014/main" val="2773348813"/>
                    </a:ext>
                  </a:extLst>
                </a:gridCol>
                <a:gridCol w="329184">
                  <a:extLst>
                    <a:ext uri="{9D8B030D-6E8A-4147-A177-3AD203B41FA5}">
                      <a16:colId xmlns:a16="http://schemas.microsoft.com/office/drawing/2014/main" val="1504778273"/>
                    </a:ext>
                  </a:extLst>
                </a:gridCol>
                <a:gridCol w="329184">
                  <a:extLst>
                    <a:ext uri="{9D8B030D-6E8A-4147-A177-3AD203B41FA5}">
                      <a16:colId xmlns:a16="http://schemas.microsoft.com/office/drawing/2014/main" val="971754744"/>
                    </a:ext>
                  </a:extLst>
                </a:gridCol>
                <a:gridCol w="329184">
                  <a:extLst>
                    <a:ext uri="{9D8B030D-6E8A-4147-A177-3AD203B41FA5}">
                      <a16:colId xmlns:a16="http://schemas.microsoft.com/office/drawing/2014/main" val="137264689"/>
                    </a:ext>
                  </a:extLst>
                </a:gridCol>
                <a:gridCol w="329184">
                  <a:extLst>
                    <a:ext uri="{9D8B030D-6E8A-4147-A177-3AD203B41FA5}">
                      <a16:colId xmlns:a16="http://schemas.microsoft.com/office/drawing/2014/main" val="428763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636158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- 2022-11-01 14:39:08</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cheer on our partners the Philadelphia Phillies as they get ready to play their first home game of the championship series! ⚾️🧢 To celebrate, #TEAMPHLY enjoyed a tailgate-style lunch with ballpark favorites and participated in a raffle drawing for a chance to win tickets to tomorrow's home game. 
Congratulations to the winners Terry Fox and Jennifer McAnally! 🏆👏 Let's go Phils! #RingTheBell #WorldSeries #phillies #philliesnation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https://quintly-image-storage.s3.amazonaws.com/d123f9c23f3abec6e562a564c92f236a/c4c1fdba81d37233e997ec556e068147.jpg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22.0884 %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120452016"/>
                  </a:ext>
                </a:extLst>
              </a:tr>
            </a:tbl>
          </a:graphicData>
        </a:graphic>
      </p:graphicFrame>
      <p:sp>
        <p:nvSpPr>
          <p:cNvPr id="4" name="Text Placeholder 3">
            <a:extLst>
              <a:ext uri="{FF2B5EF4-FFF2-40B4-BE49-F238E27FC236}">
                <a16:creationId xmlns:a16="http://schemas.microsoft.com/office/drawing/2014/main" id="{C1964B9D-9407-4835-82D2-0D73DCF96944}"/>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016595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DA429-1415-4DCB-8906-BB7AE4D903E3}"/>
              </a:ext>
            </a:extLst>
          </p:cNvPr>
          <p:cNvSpPr>
            <a:spLocks noGrp="1"/>
          </p:cNvSpPr>
          <p:nvPr>
            <p:ph type="title"/>
          </p:nvPr>
        </p:nvSpPr>
        <p:spPr/>
        <p:txBody>
          <a:bodyPr/>
          <a:lstStyle/>
          <a:p>
            <a:r>
              <a:rPr lang="en-US"/>
              <a:t>Facebook Original Own Posts Table | Philadelphia Insurance - 3 of 6</a:t>
            </a:r>
          </a:p>
        </p:txBody>
      </p:sp>
      <p:graphicFrame>
        <p:nvGraphicFramePr>
          <p:cNvPr id="5" name="Table Placeholder 4">
            <a:extLst>
              <a:ext uri="{FF2B5EF4-FFF2-40B4-BE49-F238E27FC236}">
                <a16:creationId xmlns:a16="http://schemas.microsoft.com/office/drawing/2014/main" id="{9022A718-2516-418A-A763-87DA1EF8280E}"/>
              </a:ext>
            </a:extLst>
          </p:cNvPr>
          <p:cNvGraphicFramePr>
            <a:graphicFrameLocks noGrp="1"/>
          </p:cNvGraphicFramePr>
          <p:nvPr>
            <p:ph type="tbl" sz="quarter" idx="13"/>
            <p:extLst>
              <p:ext uri="{D42A27DB-BD31-4B8C-83A1-F6EECF244321}">
                <p14:modId xmlns:p14="http://schemas.microsoft.com/office/powerpoint/2010/main" val="2383749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97126371"/>
                    </a:ext>
                  </a:extLst>
                </a:gridCol>
                <a:gridCol w="1481328">
                  <a:extLst>
                    <a:ext uri="{9D8B030D-6E8A-4147-A177-3AD203B41FA5}">
                      <a16:colId xmlns:a16="http://schemas.microsoft.com/office/drawing/2014/main" val="2129499445"/>
                    </a:ext>
                  </a:extLst>
                </a:gridCol>
                <a:gridCol w="329184">
                  <a:extLst>
                    <a:ext uri="{9D8B030D-6E8A-4147-A177-3AD203B41FA5}">
                      <a16:colId xmlns:a16="http://schemas.microsoft.com/office/drawing/2014/main" val="2929798463"/>
                    </a:ext>
                  </a:extLst>
                </a:gridCol>
                <a:gridCol w="329184">
                  <a:extLst>
                    <a:ext uri="{9D8B030D-6E8A-4147-A177-3AD203B41FA5}">
                      <a16:colId xmlns:a16="http://schemas.microsoft.com/office/drawing/2014/main" val="1662968392"/>
                    </a:ext>
                  </a:extLst>
                </a:gridCol>
                <a:gridCol w="329184">
                  <a:extLst>
                    <a:ext uri="{9D8B030D-6E8A-4147-A177-3AD203B41FA5}">
                      <a16:colId xmlns:a16="http://schemas.microsoft.com/office/drawing/2014/main" val="878139274"/>
                    </a:ext>
                  </a:extLst>
                </a:gridCol>
                <a:gridCol w="329184">
                  <a:extLst>
                    <a:ext uri="{9D8B030D-6E8A-4147-A177-3AD203B41FA5}">
                      <a16:colId xmlns:a16="http://schemas.microsoft.com/office/drawing/2014/main" val="2261314124"/>
                    </a:ext>
                  </a:extLst>
                </a:gridCol>
                <a:gridCol w="329184">
                  <a:extLst>
                    <a:ext uri="{9D8B030D-6E8A-4147-A177-3AD203B41FA5}">
                      <a16:colId xmlns:a16="http://schemas.microsoft.com/office/drawing/2014/main" val="3194936871"/>
                    </a:ext>
                  </a:extLst>
                </a:gridCol>
                <a:gridCol w="329184">
                  <a:extLst>
                    <a:ext uri="{9D8B030D-6E8A-4147-A177-3AD203B41FA5}">
                      <a16:colId xmlns:a16="http://schemas.microsoft.com/office/drawing/2014/main" val="1738218170"/>
                    </a:ext>
                  </a:extLst>
                </a:gridCol>
                <a:gridCol w="329184">
                  <a:extLst>
                    <a:ext uri="{9D8B030D-6E8A-4147-A177-3AD203B41FA5}">
                      <a16:colId xmlns:a16="http://schemas.microsoft.com/office/drawing/2014/main" val="3494274000"/>
                    </a:ext>
                  </a:extLst>
                </a:gridCol>
                <a:gridCol w="329184">
                  <a:extLst>
                    <a:ext uri="{9D8B030D-6E8A-4147-A177-3AD203B41FA5}">
                      <a16:colId xmlns:a16="http://schemas.microsoft.com/office/drawing/2014/main" val="540471254"/>
                    </a:ext>
                  </a:extLst>
                </a:gridCol>
                <a:gridCol w="329184">
                  <a:extLst>
                    <a:ext uri="{9D8B030D-6E8A-4147-A177-3AD203B41FA5}">
                      <a16:colId xmlns:a16="http://schemas.microsoft.com/office/drawing/2014/main" val="94426801"/>
                    </a:ext>
                  </a:extLst>
                </a:gridCol>
                <a:gridCol w="329184">
                  <a:extLst>
                    <a:ext uri="{9D8B030D-6E8A-4147-A177-3AD203B41FA5}">
                      <a16:colId xmlns:a16="http://schemas.microsoft.com/office/drawing/2014/main" val="4277890312"/>
                    </a:ext>
                  </a:extLst>
                </a:gridCol>
                <a:gridCol w="329184">
                  <a:extLst>
                    <a:ext uri="{9D8B030D-6E8A-4147-A177-3AD203B41FA5}">
                      <a16:colId xmlns:a16="http://schemas.microsoft.com/office/drawing/2014/main" val="1756180845"/>
                    </a:ext>
                  </a:extLst>
                </a:gridCol>
                <a:gridCol w="329184">
                  <a:extLst>
                    <a:ext uri="{9D8B030D-6E8A-4147-A177-3AD203B41FA5}">
                      <a16:colId xmlns:a16="http://schemas.microsoft.com/office/drawing/2014/main" val="3264394295"/>
                    </a:ext>
                  </a:extLst>
                </a:gridCol>
                <a:gridCol w="329184">
                  <a:extLst>
                    <a:ext uri="{9D8B030D-6E8A-4147-A177-3AD203B41FA5}">
                      <a16:colId xmlns:a16="http://schemas.microsoft.com/office/drawing/2014/main" val="727442006"/>
                    </a:ext>
                  </a:extLst>
                </a:gridCol>
                <a:gridCol w="329184">
                  <a:extLst>
                    <a:ext uri="{9D8B030D-6E8A-4147-A177-3AD203B41FA5}">
                      <a16:colId xmlns:a16="http://schemas.microsoft.com/office/drawing/2014/main" val="3246978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387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- 2022-11-24 13:30:44</a:t>
                      </a:r>
                      <a:r>
                        <a:rPr kumimoji="0" lang="en-US" sz="1000" b="0" i="0" u="none" strike="noStrike" kern="1200" cap="none" spc="0" normalizeH="0" baseline="0" noProof="0">
                          <a:ln>
                            <a:noFill/>
                          </a:ln>
                          <a:solidFill>
                            <a:prstClr val="black"/>
                          </a:solidFill>
                          <a:effectLst/>
                          <a:uLnTx/>
                          <a:uFillTx/>
                          <a:latin typeface="+mn-lt"/>
                          <a:ea typeface="+mn-ea"/>
                          <a:cs typeface="+mn-cs"/>
                        </a:rPr>
                        <a:t>
 The Philadelphia Insurance Companies #TurkeyTrot started as a family tradition in 1992 by our founder James J. Maguire and his family. 
Thirty years later, it has grown into a family tradition for 1,000+ people each year and raised more than  million for Face to Face Germantown. The local non-profit serves 30,000 free meals to more than 2,500 people each year. 
Happy #Thanksgiving to everyone from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https://quintly-image-storage.s3.amazonaws.com/d123f9c23f3abec6e562a564c92f236a/be993df9ce5408e0ddec90c02c712694.jpg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19.0755 %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281727394"/>
                  </a:ext>
                </a:extLst>
              </a:tr>
            </a:tbl>
          </a:graphicData>
        </a:graphic>
      </p:graphicFrame>
      <p:sp>
        <p:nvSpPr>
          <p:cNvPr id="4" name="Text Placeholder 3">
            <a:extLst>
              <a:ext uri="{FF2B5EF4-FFF2-40B4-BE49-F238E27FC236}">
                <a16:creationId xmlns:a16="http://schemas.microsoft.com/office/drawing/2014/main" id="{B2919B70-D7D4-4070-839D-0A24C67EB36D}"/>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536946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D6137-1954-4CA2-BE50-164CBBA5A1AD}"/>
              </a:ext>
            </a:extLst>
          </p:cNvPr>
          <p:cNvSpPr>
            <a:spLocks noGrp="1"/>
          </p:cNvSpPr>
          <p:nvPr>
            <p:ph type="title"/>
          </p:nvPr>
        </p:nvSpPr>
        <p:spPr/>
        <p:txBody>
          <a:bodyPr/>
          <a:lstStyle/>
          <a:p>
            <a:r>
              <a:rPr lang="en-US"/>
              <a:t>Facebook Original Own Posts Table | Philadelphia Insurance - 4 of 6</a:t>
            </a:r>
          </a:p>
        </p:txBody>
      </p:sp>
      <p:graphicFrame>
        <p:nvGraphicFramePr>
          <p:cNvPr id="5" name="Table Placeholder 4">
            <a:extLst>
              <a:ext uri="{FF2B5EF4-FFF2-40B4-BE49-F238E27FC236}">
                <a16:creationId xmlns:a16="http://schemas.microsoft.com/office/drawing/2014/main" id="{CC723F14-CC8A-4B69-9CBF-6BE5BD93912B}"/>
              </a:ext>
            </a:extLst>
          </p:cNvPr>
          <p:cNvGraphicFramePr>
            <a:graphicFrameLocks noGrp="1"/>
          </p:cNvGraphicFramePr>
          <p:nvPr>
            <p:ph type="tbl" sz="quarter" idx="13"/>
            <p:extLst>
              <p:ext uri="{D42A27DB-BD31-4B8C-83A1-F6EECF244321}">
                <p14:modId xmlns:p14="http://schemas.microsoft.com/office/powerpoint/2010/main" val="27217448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79911877"/>
                    </a:ext>
                  </a:extLst>
                </a:gridCol>
                <a:gridCol w="1481328">
                  <a:extLst>
                    <a:ext uri="{9D8B030D-6E8A-4147-A177-3AD203B41FA5}">
                      <a16:colId xmlns:a16="http://schemas.microsoft.com/office/drawing/2014/main" val="515996145"/>
                    </a:ext>
                  </a:extLst>
                </a:gridCol>
                <a:gridCol w="329184">
                  <a:extLst>
                    <a:ext uri="{9D8B030D-6E8A-4147-A177-3AD203B41FA5}">
                      <a16:colId xmlns:a16="http://schemas.microsoft.com/office/drawing/2014/main" val="3578525231"/>
                    </a:ext>
                  </a:extLst>
                </a:gridCol>
                <a:gridCol w="329184">
                  <a:extLst>
                    <a:ext uri="{9D8B030D-6E8A-4147-A177-3AD203B41FA5}">
                      <a16:colId xmlns:a16="http://schemas.microsoft.com/office/drawing/2014/main" val="2598986542"/>
                    </a:ext>
                  </a:extLst>
                </a:gridCol>
                <a:gridCol w="329184">
                  <a:extLst>
                    <a:ext uri="{9D8B030D-6E8A-4147-A177-3AD203B41FA5}">
                      <a16:colId xmlns:a16="http://schemas.microsoft.com/office/drawing/2014/main" val="684888557"/>
                    </a:ext>
                  </a:extLst>
                </a:gridCol>
                <a:gridCol w="329184">
                  <a:extLst>
                    <a:ext uri="{9D8B030D-6E8A-4147-A177-3AD203B41FA5}">
                      <a16:colId xmlns:a16="http://schemas.microsoft.com/office/drawing/2014/main" val="2107110423"/>
                    </a:ext>
                  </a:extLst>
                </a:gridCol>
                <a:gridCol w="329184">
                  <a:extLst>
                    <a:ext uri="{9D8B030D-6E8A-4147-A177-3AD203B41FA5}">
                      <a16:colId xmlns:a16="http://schemas.microsoft.com/office/drawing/2014/main" val="2681748281"/>
                    </a:ext>
                  </a:extLst>
                </a:gridCol>
                <a:gridCol w="329184">
                  <a:extLst>
                    <a:ext uri="{9D8B030D-6E8A-4147-A177-3AD203B41FA5}">
                      <a16:colId xmlns:a16="http://schemas.microsoft.com/office/drawing/2014/main" val="3998097680"/>
                    </a:ext>
                  </a:extLst>
                </a:gridCol>
                <a:gridCol w="329184">
                  <a:extLst>
                    <a:ext uri="{9D8B030D-6E8A-4147-A177-3AD203B41FA5}">
                      <a16:colId xmlns:a16="http://schemas.microsoft.com/office/drawing/2014/main" val="1630344651"/>
                    </a:ext>
                  </a:extLst>
                </a:gridCol>
                <a:gridCol w="329184">
                  <a:extLst>
                    <a:ext uri="{9D8B030D-6E8A-4147-A177-3AD203B41FA5}">
                      <a16:colId xmlns:a16="http://schemas.microsoft.com/office/drawing/2014/main" val="2251736221"/>
                    </a:ext>
                  </a:extLst>
                </a:gridCol>
                <a:gridCol w="329184">
                  <a:extLst>
                    <a:ext uri="{9D8B030D-6E8A-4147-A177-3AD203B41FA5}">
                      <a16:colId xmlns:a16="http://schemas.microsoft.com/office/drawing/2014/main" val="120443033"/>
                    </a:ext>
                  </a:extLst>
                </a:gridCol>
                <a:gridCol w="329184">
                  <a:extLst>
                    <a:ext uri="{9D8B030D-6E8A-4147-A177-3AD203B41FA5}">
                      <a16:colId xmlns:a16="http://schemas.microsoft.com/office/drawing/2014/main" val="3283052481"/>
                    </a:ext>
                  </a:extLst>
                </a:gridCol>
                <a:gridCol w="329184">
                  <a:extLst>
                    <a:ext uri="{9D8B030D-6E8A-4147-A177-3AD203B41FA5}">
                      <a16:colId xmlns:a16="http://schemas.microsoft.com/office/drawing/2014/main" val="2743153308"/>
                    </a:ext>
                  </a:extLst>
                </a:gridCol>
                <a:gridCol w="329184">
                  <a:extLst>
                    <a:ext uri="{9D8B030D-6E8A-4147-A177-3AD203B41FA5}">
                      <a16:colId xmlns:a16="http://schemas.microsoft.com/office/drawing/2014/main" val="4189528186"/>
                    </a:ext>
                  </a:extLst>
                </a:gridCol>
                <a:gridCol w="329184">
                  <a:extLst>
                    <a:ext uri="{9D8B030D-6E8A-4147-A177-3AD203B41FA5}">
                      <a16:colId xmlns:a16="http://schemas.microsoft.com/office/drawing/2014/main" val="1458340124"/>
                    </a:ext>
                  </a:extLst>
                </a:gridCol>
                <a:gridCol w="329184">
                  <a:extLst>
                    <a:ext uri="{9D8B030D-6E8A-4147-A177-3AD203B41FA5}">
                      <a16:colId xmlns:a16="http://schemas.microsoft.com/office/drawing/2014/main" val="15477122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1975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- 2022-11-22 12:20:29</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the Best Places to Work in Insurance for the 13th consecutive year! Thank you #TEAMPHLY for your continued efforts to make PHLY a great place to work. 👏
Join our team by visiting our career site: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https://quintly-image-storage.s3.amazonaws.com/d123f9c23f3abec6e562a564c92f236a/d5b5cdc8a4134e66b58b84a6115d4141.jpg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11.8431 %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54249636"/>
                  </a:ext>
                </a:extLst>
              </a:tr>
            </a:tbl>
          </a:graphicData>
        </a:graphic>
      </p:graphicFrame>
      <p:sp>
        <p:nvSpPr>
          <p:cNvPr id="4" name="Text Placeholder 3">
            <a:extLst>
              <a:ext uri="{FF2B5EF4-FFF2-40B4-BE49-F238E27FC236}">
                <a16:creationId xmlns:a16="http://schemas.microsoft.com/office/drawing/2014/main" id="{5A7F876B-B7A5-49F8-BDA1-F4FF41B943E0}"/>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4155777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536151-AC8A-47A3-BF3E-41D03EA5C15A}"/>
              </a:ext>
            </a:extLst>
          </p:cNvPr>
          <p:cNvSpPr>
            <a:spLocks noGrp="1"/>
          </p:cNvSpPr>
          <p:nvPr>
            <p:ph type="title"/>
          </p:nvPr>
        </p:nvSpPr>
        <p:spPr/>
        <p:txBody>
          <a:bodyPr/>
          <a:lstStyle/>
          <a:p>
            <a:r>
              <a:rPr lang="en-US"/>
              <a:t>Facebook Original Own Posts Table | Philadelphia Insurance - 5 of 6</a:t>
            </a:r>
          </a:p>
        </p:txBody>
      </p:sp>
      <p:graphicFrame>
        <p:nvGraphicFramePr>
          <p:cNvPr id="5" name="Table Placeholder 4">
            <a:extLst>
              <a:ext uri="{FF2B5EF4-FFF2-40B4-BE49-F238E27FC236}">
                <a16:creationId xmlns:a16="http://schemas.microsoft.com/office/drawing/2014/main" id="{66224BAE-6BB7-453B-AFBD-441552B44633}"/>
              </a:ext>
            </a:extLst>
          </p:cNvPr>
          <p:cNvGraphicFramePr>
            <a:graphicFrameLocks noGrp="1"/>
          </p:cNvGraphicFramePr>
          <p:nvPr>
            <p:ph type="tbl" sz="quarter" idx="13"/>
            <p:extLst>
              <p:ext uri="{D42A27DB-BD31-4B8C-83A1-F6EECF244321}">
                <p14:modId xmlns:p14="http://schemas.microsoft.com/office/powerpoint/2010/main" val="15439109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412917055"/>
                    </a:ext>
                  </a:extLst>
                </a:gridCol>
                <a:gridCol w="1481328">
                  <a:extLst>
                    <a:ext uri="{9D8B030D-6E8A-4147-A177-3AD203B41FA5}">
                      <a16:colId xmlns:a16="http://schemas.microsoft.com/office/drawing/2014/main" val="1293343469"/>
                    </a:ext>
                  </a:extLst>
                </a:gridCol>
                <a:gridCol w="329184">
                  <a:extLst>
                    <a:ext uri="{9D8B030D-6E8A-4147-A177-3AD203B41FA5}">
                      <a16:colId xmlns:a16="http://schemas.microsoft.com/office/drawing/2014/main" val="175498202"/>
                    </a:ext>
                  </a:extLst>
                </a:gridCol>
                <a:gridCol w="329184">
                  <a:extLst>
                    <a:ext uri="{9D8B030D-6E8A-4147-A177-3AD203B41FA5}">
                      <a16:colId xmlns:a16="http://schemas.microsoft.com/office/drawing/2014/main" val="324383599"/>
                    </a:ext>
                  </a:extLst>
                </a:gridCol>
                <a:gridCol w="329184">
                  <a:extLst>
                    <a:ext uri="{9D8B030D-6E8A-4147-A177-3AD203B41FA5}">
                      <a16:colId xmlns:a16="http://schemas.microsoft.com/office/drawing/2014/main" val="266676065"/>
                    </a:ext>
                  </a:extLst>
                </a:gridCol>
                <a:gridCol w="329184">
                  <a:extLst>
                    <a:ext uri="{9D8B030D-6E8A-4147-A177-3AD203B41FA5}">
                      <a16:colId xmlns:a16="http://schemas.microsoft.com/office/drawing/2014/main" val="2852312646"/>
                    </a:ext>
                  </a:extLst>
                </a:gridCol>
                <a:gridCol w="329184">
                  <a:extLst>
                    <a:ext uri="{9D8B030D-6E8A-4147-A177-3AD203B41FA5}">
                      <a16:colId xmlns:a16="http://schemas.microsoft.com/office/drawing/2014/main" val="4283439551"/>
                    </a:ext>
                  </a:extLst>
                </a:gridCol>
                <a:gridCol w="329184">
                  <a:extLst>
                    <a:ext uri="{9D8B030D-6E8A-4147-A177-3AD203B41FA5}">
                      <a16:colId xmlns:a16="http://schemas.microsoft.com/office/drawing/2014/main" val="3505810442"/>
                    </a:ext>
                  </a:extLst>
                </a:gridCol>
                <a:gridCol w="329184">
                  <a:extLst>
                    <a:ext uri="{9D8B030D-6E8A-4147-A177-3AD203B41FA5}">
                      <a16:colId xmlns:a16="http://schemas.microsoft.com/office/drawing/2014/main" val="1689464300"/>
                    </a:ext>
                  </a:extLst>
                </a:gridCol>
                <a:gridCol w="329184">
                  <a:extLst>
                    <a:ext uri="{9D8B030D-6E8A-4147-A177-3AD203B41FA5}">
                      <a16:colId xmlns:a16="http://schemas.microsoft.com/office/drawing/2014/main" val="229480918"/>
                    </a:ext>
                  </a:extLst>
                </a:gridCol>
                <a:gridCol w="329184">
                  <a:extLst>
                    <a:ext uri="{9D8B030D-6E8A-4147-A177-3AD203B41FA5}">
                      <a16:colId xmlns:a16="http://schemas.microsoft.com/office/drawing/2014/main" val="395273761"/>
                    </a:ext>
                  </a:extLst>
                </a:gridCol>
                <a:gridCol w="329184">
                  <a:extLst>
                    <a:ext uri="{9D8B030D-6E8A-4147-A177-3AD203B41FA5}">
                      <a16:colId xmlns:a16="http://schemas.microsoft.com/office/drawing/2014/main" val="1414553585"/>
                    </a:ext>
                  </a:extLst>
                </a:gridCol>
                <a:gridCol w="329184">
                  <a:extLst>
                    <a:ext uri="{9D8B030D-6E8A-4147-A177-3AD203B41FA5}">
                      <a16:colId xmlns:a16="http://schemas.microsoft.com/office/drawing/2014/main" val="3419147748"/>
                    </a:ext>
                  </a:extLst>
                </a:gridCol>
                <a:gridCol w="329184">
                  <a:extLst>
                    <a:ext uri="{9D8B030D-6E8A-4147-A177-3AD203B41FA5}">
                      <a16:colId xmlns:a16="http://schemas.microsoft.com/office/drawing/2014/main" val="2392911971"/>
                    </a:ext>
                  </a:extLst>
                </a:gridCol>
                <a:gridCol w="329184">
                  <a:extLst>
                    <a:ext uri="{9D8B030D-6E8A-4147-A177-3AD203B41FA5}">
                      <a16:colId xmlns:a16="http://schemas.microsoft.com/office/drawing/2014/main" val="4164996208"/>
                    </a:ext>
                  </a:extLst>
                </a:gridCol>
                <a:gridCol w="329184">
                  <a:extLst>
                    <a:ext uri="{9D8B030D-6E8A-4147-A177-3AD203B41FA5}">
                      <a16:colId xmlns:a16="http://schemas.microsoft.com/office/drawing/2014/main" val="3340281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90624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- 2022-11-17 16:19:55</a:t>
                      </a:r>
                      <a:r>
                        <a:rPr kumimoji="0" lang="en-US" sz="1000" b="0" i="0" u="none" strike="noStrike" kern="1200" cap="none" spc="0" normalizeH="0" baseline="0" noProof="0">
                          <a:ln>
                            <a:noFill/>
                          </a:ln>
                          <a:solidFill>
                            <a:prstClr val="black"/>
                          </a:solidFill>
                          <a:effectLst/>
                          <a:uLnTx/>
                          <a:uFillTx/>
                          <a:latin typeface="+mn-lt"/>
                          <a:ea typeface="+mn-ea"/>
                          <a:cs typeface="+mn-cs"/>
                        </a:rPr>
                        <a:t>
 Our Women in Sales Empowerment event brought together employees from across the country for three days of networking and career development. Attendees gained insights from industry leaders, had opportunities to network with fellow Marketing employees, and learned about leveraging their strengths to advance their careers and confidence. #TEAMPHLY #insurancelife #insurancecareers #womenempowered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https://quintly-image-storage.s3.amazonaws.com/d123f9c23f3abec6e562a564c92f236a/85143977fa694bf4a5e881f6f6e5a0cd.jpg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951264220"/>
                  </a:ext>
                </a:extLst>
              </a:tr>
            </a:tbl>
          </a:graphicData>
        </a:graphic>
      </p:graphicFrame>
      <p:sp>
        <p:nvSpPr>
          <p:cNvPr id="4" name="Text Placeholder 3">
            <a:extLst>
              <a:ext uri="{FF2B5EF4-FFF2-40B4-BE49-F238E27FC236}">
                <a16:creationId xmlns:a16="http://schemas.microsoft.com/office/drawing/2014/main" id="{7C1761CA-C3FD-4F48-B8F2-89F9EB4F53BA}"/>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9531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D80C4-06AC-4DBD-95C3-259F3FA88D05}"/>
              </a:ext>
            </a:extLst>
          </p:cNvPr>
          <p:cNvSpPr>
            <a:spLocks noGrp="1"/>
          </p:cNvSpPr>
          <p:nvPr>
            <p:ph type="title"/>
          </p:nvPr>
        </p:nvSpPr>
        <p:spPr/>
        <p:txBody>
          <a:bodyPr/>
          <a:lstStyle/>
          <a:p>
            <a:r>
              <a:rPr lang="en-US"/>
              <a:t>Facebook Original Own Posts Table | Philadelphia Insurance - 6 of 6</a:t>
            </a:r>
          </a:p>
        </p:txBody>
      </p:sp>
      <p:graphicFrame>
        <p:nvGraphicFramePr>
          <p:cNvPr id="5" name="Table Placeholder 4">
            <a:extLst>
              <a:ext uri="{FF2B5EF4-FFF2-40B4-BE49-F238E27FC236}">
                <a16:creationId xmlns:a16="http://schemas.microsoft.com/office/drawing/2014/main" id="{E22E8868-A7EA-4CDA-83BE-38EB0CCD0FB4}"/>
              </a:ext>
            </a:extLst>
          </p:cNvPr>
          <p:cNvGraphicFramePr>
            <a:graphicFrameLocks noGrp="1"/>
          </p:cNvGraphicFramePr>
          <p:nvPr>
            <p:ph type="tbl" sz="quarter" idx="13"/>
            <p:extLst>
              <p:ext uri="{D42A27DB-BD31-4B8C-83A1-F6EECF244321}">
                <p14:modId xmlns:p14="http://schemas.microsoft.com/office/powerpoint/2010/main" val="34334627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558878106"/>
                    </a:ext>
                  </a:extLst>
                </a:gridCol>
                <a:gridCol w="1481328">
                  <a:extLst>
                    <a:ext uri="{9D8B030D-6E8A-4147-A177-3AD203B41FA5}">
                      <a16:colId xmlns:a16="http://schemas.microsoft.com/office/drawing/2014/main" val="2097210283"/>
                    </a:ext>
                  </a:extLst>
                </a:gridCol>
                <a:gridCol w="329184">
                  <a:extLst>
                    <a:ext uri="{9D8B030D-6E8A-4147-A177-3AD203B41FA5}">
                      <a16:colId xmlns:a16="http://schemas.microsoft.com/office/drawing/2014/main" val="1351644036"/>
                    </a:ext>
                  </a:extLst>
                </a:gridCol>
                <a:gridCol w="329184">
                  <a:extLst>
                    <a:ext uri="{9D8B030D-6E8A-4147-A177-3AD203B41FA5}">
                      <a16:colId xmlns:a16="http://schemas.microsoft.com/office/drawing/2014/main" val="3859857878"/>
                    </a:ext>
                  </a:extLst>
                </a:gridCol>
                <a:gridCol w="329184">
                  <a:extLst>
                    <a:ext uri="{9D8B030D-6E8A-4147-A177-3AD203B41FA5}">
                      <a16:colId xmlns:a16="http://schemas.microsoft.com/office/drawing/2014/main" val="1856262463"/>
                    </a:ext>
                  </a:extLst>
                </a:gridCol>
                <a:gridCol w="329184">
                  <a:extLst>
                    <a:ext uri="{9D8B030D-6E8A-4147-A177-3AD203B41FA5}">
                      <a16:colId xmlns:a16="http://schemas.microsoft.com/office/drawing/2014/main" val="3063983496"/>
                    </a:ext>
                  </a:extLst>
                </a:gridCol>
                <a:gridCol w="329184">
                  <a:extLst>
                    <a:ext uri="{9D8B030D-6E8A-4147-A177-3AD203B41FA5}">
                      <a16:colId xmlns:a16="http://schemas.microsoft.com/office/drawing/2014/main" val="230132481"/>
                    </a:ext>
                  </a:extLst>
                </a:gridCol>
                <a:gridCol w="329184">
                  <a:extLst>
                    <a:ext uri="{9D8B030D-6E8A-4147-A177-3AD203B41FA5}">
                      <a16:colId xmlns:a16="http://schemas.microsoft.com/office/drawing/2014/main" val="3045612227"/>
                    </a:ext>
                  </a:extLst>
                </a:gridCol>
                <a:gridCol w="329184">
                  <a:extLst>
                    <a:ext uri="{9D8B030D-6E8A-4147-A177-3AD203B41FA5}">
                      <a16:colId xmlns:a16="http://schemas.microsoft.com/office/drawing/2014/main" val="2514144107"/>
                    </a:ext>
                  </a:extLst>
                </a:gridCol>
                <a:gridCol w="329184">
                  <a:extLst>
                    <a:ext uri="{9D8B030D-6E8A-4147-A177-3AD203B41FA5}">
                      <a16:colId xmlns:a16="http://schemas.microsoft.com/office/drawing/2014/main" val="1628555500"/>
                    </a:ext>
                  </a:extLst>
                </a:gridCol>
                <a:gridCol w="329184">
                  <a:extLst>
                    <a:ext uri="{9D8B030D-6E8A-4147-A177-3AD203B41FA5}">
                      <a16:colId xmlns:a16="http://schemas.microsoft.com/office/drawing/2014/main" val="153806267"/>
                    </a:ext>
                  </a:extLst>
                </a:gridCol>
                <a:gridCol w="329184">
                  <a:extLst>
                    <a:ext uri="{9D8B030D-6E8A-4147-A177-3AD203B41FA5}">
                      <a16:colId xmlns:a16="http://schemas.microsoft.com/office/drawing/2014/main" val="1770633652"/>
                    </a:ext>
                  </a:extLst>
                </a:gridCol>
                <a:gridCol w="329184">
                  <a:extLst>
                    <a:ext uri="{9D8B030D-6E8A-4147-A177-3AD203B41FA5}">
                      <a16:colId xmlns:a16="http://schemas.microsoft.com/office/drawing/2014/main" val="2984736302"/>
                    </a:ext>
                  </a:extLst>
                </a:gridCol>
                <a:gridCol w="329184">
                  <a:extLst>
                    <a:ext uri="{9D8B030D-6E8A-4147-A177-3AD203B41FA5}">
                      <a16:colId xmlns:a16="http://schemas.microsoft.com/office/drawing/2014/main" val="3237163760"/>
                    </a:ext>
                  </a:extLst>
                </a:gridCol>
                <a:gridCol w="329184">
                  <a:extLst>
                    <a:ext uri="{9D8B030D-6E8A-4147-A177-3AD203B41FA5}">
                      <a16:colId xmlns:a16="http://schemas.microsoft.com/office/drawing/2014/main" val="4005336318"/>
                    </a:ext>
                  </a:extLst>
                </a:gridCol>
                <a:gridCol w="329184">
                  <a:extLst>
                    <a:ext uri="{9D8B030D-6E8A-4147-A177-3AD203B41FA5}">
                      <a16:colId xmlns:a16="http://schemas.microsoft.com/office/drawing/2014/main" val="297098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4816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- 2022-11-03 15:51:19</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#TEAMPHLY showed its Philly pride during a Philadelphia Phillies tailgate and ticket raffle at our Bala Cynwyd, PA and Ewing, NJ offices on Tuesday. Check out the fun, dancing, and more as our leaders got the crowd pumped to cheer on the #Phillies in the championship series! ⚾️🙌 #RingTheBell #WorldSeries #PhilliesNation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https://quintly-image-storage.s3.amazonaws.com/d123f9c23f3abec6e562a564c92f236a/b1c79d22c3a193ae6e0413d8e5ce59d3.jpg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93576018"/>
                  </a:ext>
                </a:extLst>
              </a:tr>
            </a:tbl>
          </a:graphicData>
        </a:graphic>
      </p:graphicFrame>
      <p:sp>
        <p:nvSpPr>
          <p:cNvPr id="4" name="Text Placeholder 3">
            <a:extLst>
              <a:ext uri="{FF2B5EF4-FFF2-40B4-BE49-F238E27FC236}">
                <a16:creationId xmlns:a16="http://schemas.microsoft.com/office/drawing/2014/main" id="{90CD5915-B431-41DF-ACA4-D3DB56810990}"/>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5127774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05A2F-BE4D-46D4-A7D6-6DC22EC5FC9D}"/>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D074D095-51F8-48E5-BBE1-A8765314BB3B}"/>
              </a:ext>
            </a:extLst>
          </p:cNvPr>
          <p:cNvGraphicFramePr>
            <a:graphicFrameLocks noGrp="1"/>
          </p:cNvGraphicFramePr>
          <p:nvPr>
            <p:ph type="chart" sz="quarter" idx="13"/>
            <p:extLst>
              <p:ext uri="{D42A27DB-BD31-4B8C-83A1-F6EECF244321}">
                <p14:modId xmlns:p14="http://schemas.microsoft.com/office/powerpoint/2010/main" val="35789969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EE5CF86-4D16-4EF1-A6B3-E8B6E4AACBB2}"/>
              </a:ext>
            </a:extLst>
          </p:cNvPr>
          <p:cNvSpPr>
            <a:spLocks noGrp="1"/>
          </p:cNvSpPr>
          <p:nvPr>
            <p:ph type="body" sz="quarter" idx="14"/>
          </p:nvPr>
        </p:nvSpPr>
        <p:spPr/>
        <p:txBody>
          <a:bodyPr/>
          <a:lstStyle/>
          <a:p>
            <a:r>
              <a:rPr lang="en-US"/>
              <a:t>11/01/2022 - 11/30/2022</a:t>
            </a:r>
          </a:p>
        </p:txBody>
      </p:sp>
      <p:sp>
        <p:nvSpPr>
          <p:cNvPr id="5" name="Footer Placeholder 4">
            <a:extLst>
              <a:ext uri="{FF2B5EF4-FFF2-40B4-BE49-F238E27FC236}">
                <a16:creationId xmlns:a16="http://schemas.microsoft.com/office/drawing/2014/main" id="{4078A325-2520-4B88-A902-2F45854FFB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68152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D6FD6-C99C-4948-9E43-B8F28BA236E3}"/>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E7C5E8E7-E127-4605-9FBF-E6044C2840AF}"/>
              </a:ext>
            </a:extLst>
          </p:cNvPr>
          <p:cNvGraphicFramePr>
            <a:graphicFrameLocks noGrp="1"/>
          </p:cNvGraphicFramePr>
          <p:nvPr>
            <p:ph type="tbl" sz="quarter" idx="13"/>
            <p:extLst>
              <p:ext uri="{D42A27DB-BD31-4B8C-83A1-F6EECF244321}">
                <p14:modId xmlns:p14="http://schemas.microsoft.com/office/powerpoint/2010/main" val="2794305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828800357"/>
                    </a:ext>
                  </a:extLst>
                </a:gridCol>
                <a:gridCol w="576072">
                  <a:extLst>
                    <a:ext uri="{9D8B030D-6E8A-4147-A177-3AD203B41FA5}">
                      <a16:colId xmlns:a16="http://schemas.microsoft.com/office/drawing/2014/main" val="1729924187"/>
                    </a:ext>
                  </a:extLst>
                </a:gridCol>
                <a:gridCol w="576072">
                  <a:extLst>
                    <a:ext uri="{9D8B030D-6E8A-4147-A177-3AD203B41FA5}">
                      <a16:colId xmlns:a16="http://schemas.microsoft.com/office/drawing/2014/main" val="153637052"/>
                    </a:ext>
                  </a:extLst>
                </a:gridCol>
                <a:gridCol w="576072">
                  <a:extLst>
                    <a:ext uri="{9D8B030D-6E8A-4147-A177-3AD203B41FA5}">
                      <a16:colId xmlns:a16="http://schemas.microsoft.com/office/drawing/2014/main" val="1181617749"/>
                    </a:ext>
                  </a:extLst>
                </a:gridCol>
                <a:gridCol w="576072">
                  <a:extLst>
                    <a:ext uri="{9D8B030D-6E8A-4147-A177-3AD203B41FA5}">
                      <a16:colId xmlns:a16="http://schemas.microsoft.com/office/drawing/2014/main" val="2610690000"/>
                    </a:ext>
                  </a:extLst>
                </a:gridCol>
                <a:gridCol w="576072">
                  <a:extLst>
                    <a:ext uri="{9D8B030D-6E8A-4147-A177-3AD203B41FA5}">
                      <a16:colId xmlns:a16="http://schemas.microsoft.com/office/drawing/2014/main" val="3100189398"/>
                    </a:ext>
                  </a:extLst>
                </a:gridCol>
                <a:gridCol w="576072">
                  <a:extLst>
                    <a:ext uri="{9D8B030D-6E8A-4147-A177-3AD203B41FA5}">
                      <a16:colId xmlns:a16="http://schemas.microsoft.com/office/drawing/2014/main" val="1179287877"/>
                    </a:ext>
                  </a:extLst>
                </a:gridCol>
                <a:gridCol w="576072">
                  <a:extLst>
                    <a:ext uri="{9D8B030D-6E8A-4147-A177-3AD203B41FA5}">
                      <a16:colId xmlns:a16="http://schemas.microsoft.com/office/drawing/2014/main" val="169563828"/>
                    </a:ext>
                  </a:extLst>
                </a:gridCol>
                <a:gridCol w="576072">
                  <a:extLst>
                    <a:ext uri="{9D8B030D-6E8A-4147-A177-3AD203B41FA5}">
                      <a16:colId xmlns:a16="http://schemas.microsoft.com/office/drawing/2014/main" val="484542410"/>
                    </a:ext>
                  </a:extLst>
                </a:gridCol>
                <a:gridCol w="576072">
                  <a:extLst>
                    <a:ext uri="{9D8B030D-6E8A-4147-A177-3AD203B41FA5}">
                      <a16:colId xmlns:a16="http://schemas.microsoft.com/office/drawing/2014/main" val="4278779431"/>
                    </a:ext>
                  </a:extLst>
                </a:gridCol>
                <a:gridCol w="576072">
                  <a:extLst>
                    <a:ext uri="{9D8B030D-6E8A-4147-A177-3AD203B41FA5}">
                      <a16:colId xmlns:a16="http://schemas.microsoft.com/office/drawing/2014/main" val="1687719049"/>
                    </a:ext>
                  </a:extLst>
                </a:gridCol>
                <a:gridCol w="576072">
                  <a:extLst>
                    <a:ext uri="{9D8B030D-6E8A-4147-A177-3AD203B41FA5}">
                      <a16:colId xmlns:a16="http://schemas.microsoft.com/office/drawing/2014/main" val="3471952383"/>
                    </a:ext>
                  </a:extLst>
                </a:gridCol>
                <a:gridCol w="576072">
                  <a:extLst>
                    <a:ext uri="{9D8B030D-6E8A-4147-A177-3AD203B41FA5}">
                      <a16:colId xmlns:a16="http://schemas.microsoft.com/office/drawing/2014/main" val="82282828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20254392"/>
                  </a:ext>
                </a:extLst>
              </a:tr>
              <a:tr h="370840">
                <a:tc>
                  <a:txBody>
                    <a:bodyPr/>
                    <a:lstStyle/>
                    <a:p>
                      <a:r>
                        <a:rPr lang="en-US" sz="1000"/>
                        <a:t>3851</a:t>
                      </a:r>
                    </a:p>
                  </a:txBody>
                  <a:tcPr/>
                </a:tc>
                <a:tc>
                  <a:txBody>
                    <a:bodyPr/>
                    <a:lstStyle/>
                    <a:p>
                      <a:r>
                        <a:rPr lang="en-US" sz="1000"/>
                        <a:t>-13</a:t>
                      </a:r>
                    </a:p>
                  </a:txBody>
                  <a:tcPr/>
                </a:tc>
                <a:tc>
                  <a:txBody>
                    <a:bodyPr/>
                    <a:lstStyle/>
                    <a:p>
                      <a:r>
                        <a:rPr lang="en-US" sz="1000"/>
                        <a:t>32</a:t>
                      </a:r>
                    </a:p>
                  </a:txBody>
                  <a:tcPr/>
                </a:tc>
                <a:tc>
                  <a:txBody>
                    <a:bodyPr/>
                    <a:lstStyle/>
                    <a:p>
                      <a:r>
                        <a:rPr lang="en-US" sz="1000"/>
                        <a:t>24</a:t>
                      </a:r>
                    </a:p>
                  </a:txBody>
                  <a:tcPr/>
                </a:tc>
                <a:tc>
                  <a:txBody>
                    <a:bodyPr/>
                    <a:lstStyle/>
                    <a:p>
                      <a:r>
                        <a:rPr lang="en-US" sz="1000"/>
                        <a:t>0</a:t>
                      </a:r>
                    </a:p>
                  </a:txBody>
                  <a:tcPr/>
                </a:tc>
                <a:tc>
                  <a:txBody>
                    <a:bodyPr/>
                    <a:lstStyle/>
                    <a:p>
                      <a:r>
                        <a:rPr lang="en-US" sz="1000"/>
                        <a:t>8</a:t>
                      </a:r>
                    </a:p>
                  </a:txBody>
                  <a:tcPr/>
                </a:tc>
                <a:tc>
                  <a:txBody>
                    <a:bodyPr/>
                    <a:lstStyle/>
                    <a:p>
                      <a:r>
                        <a:rPr lang="en-US" sz="1000"/>
                        <a:t>8</a:t>
                      </a:r>
                    </a:p>
                  </a:txBody>
                  <a:tcPr/>
                </a:tc>
                <a:tc>
                  <a:txBody>
                    <a:bodyPr/>
                    <a:lstStyle/>
                    <a:p>
                      <a:r>
                        <a:rPr lang="en-US" sz="1000"/>
                        <a:t>8</a:t>
                      </a:r>
                    </a:p>
                  </a:txBody>
                  <a:tcPr/>
                </a:tc>
                <a:tc>
                  <a:txBody>
                    <a:bodyPr/>
                    <a:lstStyle/>
                    <a:p>
                      <a:r>
                        <a:rPr lang="en-US" sz="1000"/>
                        <a:t>49</a:t>
                      </a:r>
                    </a:p>
                  </a:txBody>
                  <a:tcPr/>
                </a:tc>
                <a:tc>
                  <a:txBody>
                    <a:bodyPr/>
                    <a:lstStyle/>
                    <a:p>
                      <a:r>
                        <a:rPr lang="en-US" sz="1000"/>
                        <a:t>1</a:t>
                      </a:r>
                    </a:p>
                  </a:txBody>
                  <a:tcPr/>
                </a:tc>
                <a:tc>
                  <a:txBody>
                    <a:bodyPr/>
                    <a:lstStyle/>
                    <a:p>
                      <a:r>
                        <a:rPr lang="en-US" sz="1000"/>
                        <a:t>19</a:t>
                      </a:r>
                    </a:p>
                  </a:txBody>
                  <a:tcPr/>
                </a:tc>
                <a:tc>
                  <a:txBody>
                    <a:bodyPr/>
                    <a:lstStyle/>
                    <a:p>
                      <a:r>
                        <a:rPr lang="en-US" sz="1000"/>
                        <a:t>0.0627 %</a:t>
                      </a:r>
                    </a:p>
                  </a:txBody>
                  <a:tcPr/>
                </a:tc>
                <a:tc>
                  <a:txBody>
                    <a:bodyPr/>
                    <a:lstStyle/>
                    <a:p>
                      <a:r>
                        <a:rPr lang="en-US" sz="1000"/>
                        <a:t>0.0 %</a:t>
                      </a:r>
                    </a:p>
                  </a:txBody>
                  <a:tcPr/>
                </a:tc>
                <a:extLst>
                  <a:ext uri="{0D108BD9-81ED-4DB2-BD59-A6C34878D82A}">
                    <a16:rowId xmlns:a16="http://schemas.microsoft.com/office/drawing/2014/main" val="3470868281"/>
                  </a:ext>
                </a:extLst>
              </a:tr>
            </a:tbl>
          </a:graphicData>
        </a:graphic>
      </p:graphicFrame>
      <p:sp>
        <p:nvSpPr>
          <p:cNvPr id="4" name="Text Placeholder 3">
            <a:extLst>
              <a:ext uri="{FF2B5EF4-FFF2-40B4-BE49-F238E27FC236}">
                <a16:creationId xmlns:a16="http://schemas.microsoft.com/office/drawing/2014/main" id="{487891F2-6444-4916-927F-3B49F8062E49}"/>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1898091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333837-91C0-4DAF-A67B-B67128688149}"/>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56C6220B-2A2D-4142-97F2-B5FCBB98305B}"/>
              </a:ext>
            </a:extLst>
          </p:cNvPr>
          <p:cNvGraphicFramePr>
            <a:graphicFrameLocks noGrp="1"/>
          </p:cNvGraphicFramePr>
          <p:nvPr>
            <p:ph type="chart" sz="quarter" idx="13"/>
            <p:extLst>
              <p:ext uri="{D42A27DB-BD31-4B8C-83A1-F6EECF244321}">
                <p14:modId xmlns:p14="http://schemas.microsoft.com/office/powerpoint/2010/main" val="3267258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88FC2D-3612-4C0A-ADF1-BB158311168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BBC7456-0A48-4362-ABCA-E8F580458A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82546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5ADBBA-C443-4AEE-9856-8A486BA036EE}"/>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2A78ED92-DA4B-4E49-A503-91D824E28506}"/>
              </a:ext>
            </a:extLst>
          </p:cNvPr>
          <p:cNvGraphicFramePr>
            <a:graphicFrameLocks noGrp="1"/>
          </p:cNvGraphicFramePr>
          <p:nvPr>
            <p:ph type="chart" sz="quarter" idx="13"/>
            <p:extLst>
              <p:ext uri="{D42A27DB-BD31-4B8C-83A1-F6EECF244321}">
                <p14:modId xmlns:p14="http://schemas.microsoft.com/office/powerpoint/2010/main" val="150382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94D647-4BB4-41DA-8666-78FFC91BBA7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AF3A9BF-EA4E-4E8A-8C6B-780D4DFD40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908986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4A5F85-5676-412A-901C-1731606920F8}"/>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6371D232-9551-4761-87F7-1B7F15991BD8}"/>
              </a:ext>
            </a:extLst>
          </p:cNvPr>
          <p:cNvGraphicFramePr>
            <a:graphicFrameLocks noGrp="1"/>
          </p:cNvGraphicFramePr>
          <p:nvPr>
            <p:ph type="chart" sz="quarter" idx="13"/>
            <p:extLst>
              <p:ext uri="{D42A27DB-BD31-4B8C-83A1-F6EECF244321}">
                <p14:modId xmlns:p14="http://schemas.microsoft.com/office/powerpoint/2010/main" val="1899458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79E62A-5F0A-447F-93C3-0E7BE57D8BB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09766CBE-2FEB-4BB1-9232-82ABCB9A8A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741485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79447-3B11-41E9-94C9-92FDF4DFB186}"/>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4C8ECB25-1949-4490-B3E6-C057E3EF8D40}"/>
              </a:ext>
            </a:extLst>
          </p:cNvPr>
          <p:cNvGraphicFramePr>
            <a:graphicFrameLocks noGrp="1"/>
          </p:cNvGraphicFramePr>
          <p:nvPr>
            <p:ph type="chart" sz="quarter" idx="13"/>
            <p:extLst>
              <p:ext uri="{D42A27DB-BD31-4B8C-83A1-F6EECF244321}">
                <p14:modId xmlns:p14="http://schemas.microsoft.com/office/powerpoint/2010/main" val="1097806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72B9D3-66CE-4995-B453-04BCA91ACC4D}"/>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EEF2312-8509-4A89-BF62-0866DE6469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45049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D69D6B-B0D3-4103-BC7E-452717788B7B}"/>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383004C8-41C9-44BB-8939-6B07FA3A1179}"/>
              </a:ext>
            </a:extLst>
          </p:cNvPr>
          <p:cNvGraphicFramePr>
            <a:graphicFrameLocks noGrp="1"/>
          </p:cNvGraphicFramePr>
          <p:nvPr>
            <p:ph type="tbl" sz="quarter" idx="13"/>
            <p:extLst>
              <p:ext uri="{D42A27DB-BD31-4B8C-83A1-F6EECF244321}">
                <p14:modId xmlns:p14="http://schemas.microsoft.com/office/powerpoint/2010/main" val="4166488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122467069"/>
                    </a:ext>
                  </a:extLst>
                </a:gridCol>
                <a:gridCol w="2468880">
                  <a:extLst>
                    <a:ext uri="{9D8B030D-6E8A-4147-A177-3AD203B41FA5}">
                      <a16:colId xmlns:a16="http://schemas.microsoft.com/office/drawing/2014/main" val="3240840814"/>
                    </a:ext>
                  </a:extLst>
                </a:gridCol>
                <a:gridCol w="2468880">
                  <a:extLst>
                    <a:ext uri="{9D8B030D-6E8A-4147-A177-3AD203B41FA5}">
                      <a16:colId xmlns:a16="http://schemas.microsoft.com/office/drawing/2014/main" val="1260843930"/>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359328685"/>
                  </a:ext>
                </a:extLst>
              </a:tr>
              <a:tr h="370840">
                <a:tc>
                  <a:txBody>
                    <a:bodyPr/>
                    <a:lstStyle/>
                    <a:p>
                      <a:r>
                        <a:rPr lang="en-US" sz="1000" b="1"/>
                        <a:t>@MargueriteTort</a:t>
                      </a:r>
                    </a:p>
                  </a:txBody>
                  <a:tcPr/>
                </a:tc>
                <a:tc>
                  <a:txBody>
                    <a:bodyPr/>
                    <a:lstStyle/>
                    <a:p>
                      <a:r>
                        <a:rPr lang="en-US" sz="1000"/>
                        <a:t>@PHLYINS (36)</a:t>
                      </a:r>
                    </a:p>
                  </a:txBody>
                  <a:tcPr/>
                </a:tc>
                <a:tc>
                  <a:txBody>
                    <a:bodyPr/>
                    <a:lstStyle/>
                    <a:p>
                      <a:r>
                        <a:rPr lang="en-US" sz="1000"/>
                        <a:t>36</a:t>
                      </a:r>
                    </a:p>
                  </a:txBody>
                  <a:tcPr/>
                </a:tc>
                <a:extLst>
                  <a:ext uri="{0D108BD9-81ED-4DB2-BD59-A6C34878D82A}">
                    <a16:rowId xmlns:a16="http://schemas.microsoft.com/office/drawing/2014/main" val="3554037254"/>
                  </a:ext>
                </a:extLst>
              </a:tr>
              <a:tr h="370840">
                <a:tc>
                  <a:txBody>
                    <a:bodyPr/>
                    <a:lstStyle/>
                    <a:p>
                      <a:r>
                        <a:rPr lang="en-US" sz="1000" b="1"/>
                        <a:t>@EaglesComms</a:t>
                      </a:r>
                    </a:p>
                  </a:txBody>
                  <a:tcPr/>
                </a:tc>
                <a:tc>
                  <a:txBody>
                    <a:bodyPr/>
                    <a:lstStyle/>
                    <a:p>
                      <a:r>
                        <a:rPr lang="en-US" sz="1000"/>
                        <a:t>@PHLYINS (34)</a:t>
                      </a:r>
                    </a:p>
                  </a:txBody>
                  <a:tcPr/>
                </a:tc>
                <a:tc>
                  <a:txBody>
                    <a:bodyPr/>
                    <a:lstStyle/>
                    <a:p>
                      <a:r>
                        <a:rPr lang="en-US" sz="1000"/>
                        <a:t>34</a:t>
                      </a:r>
                    </a:p>
                  </a:txBody>
                  <a:tcPr/>
                </a:tc>
                <a:extLst>
                  <a:ext uri="{0D108BD9-81ED-4DB2-BD59-A6C34878D82A}">
                    <a16:rowId xmlns:a16="http://schemas.microsoft.com/office/drawing/2014/main" val="679456486"/>
                  </a:ext>
                </a:extLst>
              </a:tr>
              <a:tr h="370840">
                <a:tc>
                  <a:txBody>
                    <a:bodyPr/>
                    <a:lstStyle/>
                    <a:p>
                      <a:r>
                        <a:rPr lang="en-US" sz="1000" b="1"/>
                        <a:t>@C2CPhiladelphia</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2240766827"/>
                  </a:ext>
                </a:extLst>
              </a:tr>
              <a:tr h="370840">
                <a:tc>
                  <a:txBody>
                    <a:bodyPr/>
                    <a:lstStyle/>
                    <a:p>
                      <a:r>
                        <a:rPr lang="en-US" sz="1000" b="1"/>
                        <a:t>@Jayden31215665</a:t>
                      </a:r>
                    </a:p>
                  </a:txBody>
                  <a:tcPr/>
                </a:tc>
                <a:tc>
                  <a:txBody>
                    <a:bodyPr/>
                    <a:lstStyle/>
                    <a:p>
                      <a:r>
                        <a:rPr lang="en-US" sz="1000"/>
                        <a:t>@PHLYINS (9)</a:t>
                      </a:r>
                    </a:p>
                  </a:txBody>
                  <a:tcPr/>
                </a:tc>
                <a:tc>
                  <a:txBody>
                    <a:bodyPr/>
                    <a:lstStyle/>
                    <a:p>
                      <a:r>
                        <a:rPr lang="en-US" sz="1000"/>
                        <a:t>9</a:t>
                      </a:r>
                    </a:p>
                  </a:txBody>
                  <a:tcPr/>
                </a:tc>
                <a:extLst>
                  <a:ext uri="{0D108BD9-81ED-4DB2-BD59-A6C34878D82A}">
                    <a16:rowId xmlns:a16="http://schemas.microsoft.com/office/drawing/2014/main" val="3313629917"/>
                  </a:ext>
                </a:extLst>
              </a:tr>
              <a:tr h="370840">
                <a:tc>
                  <a:txBody>
                    <a:bodyPr/>
                    <a:lstStyle/>
                    <a:p>
                      <a:r>
                        <a:rPr lang="en-US" sz="1000" b="1"/>
                        <a:t>@Msminion13</a:t>
                      </a:r>
                    </a:p>
                  </a:txBody>
                  <a:tcPr/>
                </a:tc>
                <a:tc>
                  <a:txBody>
                    <a:bodyPr/>
                    <a:lstStyle/>
                    <a:p>
                      <a:r>
                        <a:rPr lang="en-US" sz="1000"/>
                        <a:t>@PHLYINS (8)</a:t>
                      </a:r>
                    </a:p>
                  </a:txBody>
                  <a:tcPr/>
                </a:tc>
                <a:tc>
                  <a:txBody>
                    <a:bodyPr/>
                    <a:lstStyle/>
                    <a:p>
                      <a:r>
                        <a:rPr lang="en-US" sz="1000"/>
                        <a:t>8</a:t>
                      </a:r>
                    </a:p>
                  </a:txBody>
                  <a:tcPr/>
                </a:tc>
                <a:extLst>
                  <a:ext uri="{0D108BD9-81ED-4DB2-BD59-A6C34878D82A}">
                    <a16:rowId xmlns:a16="http://schemas.microsoft.com/office/drawing/2014/main" val="237378983"/>
                  </a:ext>
                </a:extLst>
              </a:tr>
              <a:tr h="370840">
                <a:tc>
                  <a:txBody>
                    <a:bodyPr/>
                    <a:lstStyle/>
                    <a:p>
                      <a:r>
                        <a:rPr lang="en-US" sz="1000" b="1"/>
                        <a:t>@TTFWatershed</a:t>
                      </a:r>
                    </a:p>
                  </a:txBody>
                  <a:tcPr/>
                </a:tc>
                <a:tc>
                  <a:txBody>
                    <a:bodyPr/>
                    <a:lstStyle/>
                    <a:p>
                      <a:r>
                        <a:rPr lang="en-US" sz="1000"/>
                        <a:t>@PHLYINS (7)</a:t>
                      </a:r>
                    </a:p>
                  </a:txBody>
                  <a:tcPr/>
                </a:tc>
                <a:tc>
                  <a:txBody>
                    <a:bodyPr/>
                    <a:lstStyle/>
                    <a:p>
                      <a:r>
                        <a:rPr lang="en-US" sz="1000"/>
                        <a:t>7</a:t>
                      </a:r>
                    </a:p>
                  </a:txBody>
                  <a:tcPr/>
                </a:tc>
                <a:extLst>
                  <a:ext uri="{0D108BD9-81ED-4DB2-BD59-A6C34878D82A}">
                    <a16:rowId xmlns:a16="http://schemas.microsoft.com/office/drawing/2014/main" val="2867104277"/>
                  </a:ext>
                </a:extLst>
              </a:tr>
              <a:tr h="370840">
                <a:tc>
                  <a:txBody>
                    <a:bodyPr/>
                    <a:lstStyle/>
                    <a:p>
                      <a:r>
                        <a:rPr lang="en-US" sz="1000" b="1"/>
                        <a:t>@Phillies</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734404437"/>
                  </a:ext>
                </a:extLst>
              </a:tr>
              <a:tr h="370840">
                <a:tc>
                  <a:txBody>
                    <a:bodyPr/>
                    <a:lstStyle/>
                    <a:p>
                      <a:r>
                        <a:rPr lang="en-US" sz="1000" b="1"/>
                        <a:t>@Becca091091</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3812940271"/>
                  </a:ext>
                </a:extLst>
              </a:tr>
              <a:tr h="370840">
                <a:tc>
                  <a:txBody>
                    <a:bodyPr/>
                    <a:lstStyle/>
                    <a:p>
                      <a:r>
                        <a:rPr lang="en-US" sz="1000" b="1"/>
                        <a:t>@DOITFORDOMB</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288648554"/>
                  </a:ext>
                </a:extLst>
              </a:tr>
              <a:tr h="370840">
                <a:tc>
                  <a:txBody>
                    <a:bodyPr/>
                    <a:lstStyle/>
                    <a:p>
                      <a:r>
                        <a:rPr lang="en-US" sz="1000" b="1"/>
                        <a:t>@ITABaseballPod</a:t>
                      </a:r>
                    </a:p>
                  </a:txBody>
                  <a:tcPr/>
                </a:tc>
                <a:tc>
                  <a:txBody>
                    <a:bodyPr/>
                    <a:lstStyle/>
                    <a:p>
                      <a:r>
                        <a:rPr lang="en-US" sz="1000"/>
                        <a:t>@PHLYINS (6)</a:t>
                      </a:r>
                    </a:p>
                  </a:txBody>
                  <a:tcPr/>
                </a:tc>
                <a:tc>
                  <a:txBody>
                    <a:bodyPr/>
                    <a:lstStyle/>
                    <a:p>
                      <a:r>
                        <a:rPr lang="en-US" sz="1000"/>
                        <a:t>6</a:t>
                      </a:r>
                    </a:p>
                  </a:txBody>
                  <a:tcPr/>
                </a:tc>
                <a:extLst>
                  <a:ext uri="{0D108BD9-81ED-4DB2-BD59-A6C34878D82A}">
                    <a16:rowId xmlns:a16="http://schemas.microsoft.com/office/drawing/2014/main" val="2088261969"/>
                  </a:ext>
                </a:extLst>
              </a:tr>
            </a:tbl>
          </a:graphicData>
        </a:graphic>
      </p:graphicFrame>
      <p:sp>
        <p:nvSpPr>
          <p:cNvPr id="4" name="Text Placeholder 3">
            <a:extLst>
              <a:ext uri="{FF2B5EF4-FFF2-40B4-BE49-F238E27FC236}">
                <a16:creationId xmlns:a16="http://schemas.microsoft.com/office/drawing/2014/main" id="{5F18ACFD-A02C-4411-8706-D04387496550}"/>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17767741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6298C2-6ADE-48A9-967A-D92CDBAF0A2F}"/>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19DE083B-017A-4BF9-865E-4501DBF46CD6}"/>
              </a:ext>
            </a:extLst>
          </p:cNvPr>
          <p:cNvGraphicFramePr>
            <a:graphicFrameLocks noGrp="1"/>
          </p:cNvGraphicFramePr>
          <p:nvPr>
            <p:ph type="tbl" sz="quarter" idx="13"/>
            <p:extLst>
              <p:ext uri="{D42A27DB-BD31-4B8C-83A1-F6EECF244321}">
                <p14:modId xmlns:p14="http://schemas.microsoft.com/office/powerpoint/2010/main" val="1433931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08043847"/>
                    </a:ext>
                  </a:extLst>
                </a:gridCol>
                <a:gridCol w="493776">
                  <a:extLst>
                    <a:ext uri="{9D8B030D-6E8A-4147-A177-3AD203B41FA5}">
                      <a16:colId xmlns:a16="http://schemas.microsoft.com/office/drawing/2014/main" val="3091367611"/>
                    </a:ext>
                  </a:extLst>
                </a:gridCol>
                <a:gridCol w="1069848">
                  <a:extLst>
                    <a:ext uri="{9D8B030D-6E8A-4147-A177-3AD203B41FA5}">
                      <a16:colId xmlns:a16="http://schemas.microsoft.com/office/drawing/2014/main" val="3295709409"/>
                    </a:ext>
                  </a:extLst>
                </a:gridCol>
                <a:gridCol w="1069848">
                  <a:extLst>
                    <a:ext uri="{9D8B030D-6E8A-4147-A177-3AD203B41FA5}">
                      <a16:colId xmlns:a16="http://schemas.microsoft.com/office/drawing/2014/main" val="1343936623"/>
                    </a:ext>
                  </a:extLst>
                </a:gridCol>
                <a:gridCol w="1069848">
                  <a:extLst>
                    <a:ext uri="{9D8B030D-6E8A-4147-A177-3AD203B41FA5}">
                      <a16:colId xmlns:a16="http://schemas.microsoft.com/office/drawing/2014/main" val="737419653"/>
                    </a:ext>
                  </a:extLst>
                </a:gridCol>
                <a:gridCol w="1069848">
                  <a:extLst>
                    <a:ext uri="{9D8B030D-6E8A-4147-A177-3AD203B41FA5}">
                      <a16:colId xmlns:a16="http://schemas.microsoft.com/office/drawing/2014/main" val="3450485401"/>
                    </a:ext>
                  </a:extLst>
                </a:gridCol>
                <a:gridCol w="1069848">
                  <a:extLst>
                    <a:ext uri="{9D8B030D-6E8A-4147-A177-3AD203B41FA5}">
                      <a16:colId xmlns:a16="http://schemas.microsoft.com/office/drawing/2014/main" val="19779738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037054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- 2022-11-08 11:18:00</a:t>
                      </a:r>
                      <a:r>
                        <a:rPr kumimoji="0" lang="en-US" sz="1000" b="0" i="0" u="none" strike="noStrike" kern="1200" cap="none" spc="0" normalizeH="0" baseline="0" noProof="0">
                          <a:ln>
                            <a:noFill/>
                          </a:ln>
                          <a:solidFill>
                            <a:prstClr val="black"/>
                          </a:solidFill>
                          <a:effectLst/>
                          <a:uLnTx/>
                          <a:uFillTx/>
                          <a:latin typeface="+mn-lt"/>
                          <a:ea typeface="+mn-ea"/>
                          <a:cs typeface="+mn-cs"/>
                        </a:rPr>
                        <a:t>
 We were proud to sponsor the @SOPennsylvania Fall Festival! #TEAMPHLY joined athletes &amp;amp; supporters at @VillanovaU to cheer on SOPA athletes as they competed in various sporting events. Congratulations to Logan Wismer for being honored as the 2022 Valor Award Winner! #SOPAFallFest https://t.co/0dBZZlxJRj https://t.co/8QxkH23sZv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11/08/2022 19:06:07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0.1814 %</a:t>
                      </a:r>
                    </a:p>
                  </a:txBody>
                  <a:tcPr/>
                </a:tc>
                <a:extLst>
                  <a:ext uri="{0D108BD9-81ED-4DB2-BD59-A6C34878D82A}">
                    <a16:rowId xmlns:a16="http://schemas.microsoft.com/office/drawing/2014/main" val="4130254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- 2022-11-09 09:09:11</a:t>
                      </a:r>
                      <a:r>
                        <a:rPr kumimoji="0" lang="en-US" sz="1000" b="0" i="0" u="none" strike="noStrike" kern="1200" cap="none" spc="0" normalizeH="0" baseline="0" noProof="0">
                          <a:ln>
                            <a:noFill/>
                          </a:ln>
                          <a:solidFill>
                            <a:prstClr val="black"/>
                          </a:solidFill>
                          <a:effectLst/>
                          <a:uLnTx/>
                          <a:uFillTx/>
                          <a:latin typeface="+mn-lt"/>
                          <a:ea typeface="+mn-ea"/>
                          <a:cs typeface="+mn-cs"/>
                        </a:rPr>
                        <a:t>
 PHLY &amp;amp; @TMNA_Services made a wager with our sister company @TokioMarineHCC in Houston during the baseball championship series. Since our hometown Phillies didn't win, we're donating K to three charities selected by TMHCC: @depelchin, Boys &amp;amp; Girls Country, &amp;amp; @HoustonFoodBank. https://t.co/Te05EesYNU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11/10/2022 13:06:04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0.1554 %</a:t>
                      </a:r>
                    </a:p>
                  </a:txBody>
                  <a:tcPr/>
                </a:tc>
                <a:extLst>
                  <a:ext uri="{0D108BD9-81ED-4DB2-BD59-A6C34878D82A}">
                    <a16:rowId xmlns:a16="http://schemas.microsoft.com/office/drawing/2014/main" val="952330140"/>
                  </a:ext>
                </a:extLst>
              </a:tr>
            </a:tbl>
          </a:graphicData>
        </a:graphic>
      </p:graphicFrame>
      <p:sp>
        <p:nvSpPr>
          <p:cNvPr id="4" name="Text Placeholder 3">
            <a:extLst>
              <a:ext uri="{FF2B5EF4-FFF2-40B4-BE49-F238E27FC236}">
                <a16:creationId xmlns:a16="http://schemas.microsoft.com/office/drawing/2014/main" id="{7A4D1A9A-F9F2-4364-B0FD-DB6E7F91B35E}"/>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3304851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659E9F-ED66-43FA-9C3D-55DCA02C83EF}"/>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490FEEA9-6CE3-4737-B73E-E3F5FAE3D6AC}"/>
              </a:ext>
            </a:extLst>
          </p:cNvPr>
          <p:cNvGraphicFramePr>
            <a:graphicFrameLocks noGrp="1"/>
          </p:cNvGraphicFramePr>
          <p:nvPr>
            <p:ph type="tbl" sz="quarter" idx="13"/>
            <p:extLst>
              <p:ext uri="{D42A27DB-BD31-4B8C-83A1-F6EECF244321}">
                <p14:modId xmlns:p14="http://schemas.microsoft.com/office/powerpoint/2010/main" val="1346341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54647813"/>
                    </a:ext>
                  </a:extLst>
                </a:gridCol>
                <a:gridCol w="493776">
                  <a:extLst>
                    <a:ext uri="{9D8B030D-6E8A-4147-A177-3AD203B41FA5}">
                      <a16:colId xmlns:a16="http://schemas.microsoft.com/office/drawing/2014/main" val="2789665159"/>
                    </a:ext>
                  </a:extLst>
                </a:gridCol>
                <a:gridCol w="1069848">
                  <a:extLst>
                    <a:ext uri="{9D8B030D-6E8A-4147-A177-3AD203B41FA5}">
                      <a16:colId xmlns:a16="http://schemas.microsoft.com/office/drawing/2014/main" val="2190831660"/>
                    </a:ext>
                  </a:extLst>
                </a:gridCol>
                <a:gridCol w="1069848">
                  <a:extLst>
                    <a:ext uri="{9D8B030D-6E8A-4147-A177-3AD203B41FA5}">
                      <a16:colId xmlns:a16="http://schemas.microsoft.com/office/drawing/2014/main" val="555345451"/>
                    </a:ext>
                  </a:extLst>
                </a:gridCol>
                <a:gridCol w="1069848">
                  <a:extLst>
                    <a:ext uri="{9D8B030D-6E8A-4147-A177-3AD203B41FA5}">
                      <a16:colId xmlns:a16="http://schemas.microsoft.com/office/drawing/2014/main" val="231060985"/>
                    </a:ext>
                  </a:extLst>
                </a:gridCol>
                <a:gridCol w="1069848">
                  <a:extLst>
                    <a:ext uri="{9D8B030D-6E8A-4147-A177-3AD203B41FA5}">
                      <a16:colId xmlns:a16="http://schemas.microsoft.com/office/drawing/2014/main" val="3070573220"/>
                    </a:ext>
                  </a:extLst>
                </a:gridCol>
                <a:gridCol w="1069848">
                  <a:extLst>
                    <a:ext uri="{9D8B030D-6E8A-4147-A177-3AD203B41FA5}">
                      <a16:colId xmlns:a16="http://schemas.microsoft.com/office/drawing/2014/main" val="28294527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871365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- 2022-11-18 15:57:06</a:t>
                      </a:r>
                      <a:r>
                        <a:rPr kumimoji="0" lang="en-US" sz="1000" b="0" i="0" u="none" strike="noStrike" kern="1200" cap="none" spc="0" normalizeH="0" baseline="0" noProof="0">
                          <a:ln>
                            <a:noFill/>
                          </a:ln>
                          <a:solidFill>
                            <a:prstClr val="black"/>
                          </a:solidFill>
                          <a:effectLst/>
                          <a:uLnTx/>
                          <a:uFillTx/>
                          <a:latin typeface="+mn-lt"/>
                          <a:ea typeface="+mn-ea"/>
                          <a:cs typeface="+mn-cs"/>
                        </a:rPr>
                        <a:t>
 We partnered with the @ArborDay for a third time this month as part of our #PHLY80KTrees initiative! During our final week, #TEAMPHLY planted trees along #Sacramento's Willow Creek Trail. 🍁
(THREAD) 🧵 https://t.co/eijif41H3N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11/19/2022 19:05:41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0.1299 %</a:t>
                      </a:r>
                    </a:p>
                  </a:txBody>
                  <a:tcPr/>
                </a:tc>
                <a:extLst>
                  <a:ext uri="{0D108BD9-81ED-4DB2-BD59-A6C34878D82A}">
                    <a16:rowId xmlns:a16="http://schemas.microsoft.com/office/drawing/2014/main" val="703678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- 2022-11-30 14:35:21</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partner with the #PhiladelphiaEagles to honor #nonprofits doing great work before @Eagles home games. Congratulations to @elunanetwork, @GatewayCAP &amp;amp; @Impact_KandA for being highlighted at #GBvsPHI! 👏 #FlyEaglesFly https://t.co/0lkeBZBim4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19:06:35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0.1298 %</a:t>
                      </a:r>
                    </a:p>
                  </a:txBody>
                  <a:tcPr/>
                </a:tc>
                <a:extLst>
                  <a:ext uri="{0D108BD9-81ED-4DB2-BD59-A6C34878D82A}">
                    <a16:rowId xmlns:a16="http://schemas.microsoft.com/office/drawing/2014/main" val="2261036908"/>
                  </a:ext>
                </a:extLst>
              </a:tr>
            </a:tbl>
          </a:graphicData>
        </a:graphic>
      </p:graphicFrame>
      <p:sp>
        <p:nvSpPr>
          <p:cNvPr id="4" name="Text Placeholder 3">
            <a:extLst>
              <a:ext uri="{FF2B5EF4-FFF2-40B4-BE49-F238E27FC236}">
                <a16:creationId xmlns:a16="http://schemas.microsoft.com/office/drawing/2014/main" id="{4359AE65-731F-4FD8-8258-DD74D02CF50B}"/>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0182521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9B683-B4D8-4739-B017-11A641F2DA83}"/>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2EDF0F8D-2E39-46CC-8DE6-CC25B8D37414}"/>
              </a:ext>
            </a:extLst>
          </p:cNvPr>
          <p:cNvGraphicFramePr>
            <a:graphicFrameLocks noGrp="1"/>
          </p:cNvGraphicFramePr>
          <p:nvPr>
            <p:ph type="tbl" sz="quarter" idx="13"/>
            <p:extLst>
              <p:ext uri="{D42A27DB-BD31-4B8C-83A1-F6EECF244321}">
                <p14:modId xmlns:p14="http://schemas.microsoft.com/office/powerpoint/2010/main" val="87984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97743799"/>
                    </a:ext>
                  </a:extLst>
                </a:gridCol>
                <a:gridCol w="493776">
                  <a:extLst>
                    <a:ext uri="{9D8B030D-6E8A-4147-A177-3AD203B41FA5}">
                      <a16:colId xmlns:a16="http://schemas.microsoft.com/office/drawing/2014/main" val="1922988608"/>
                    </a:ext>
                  </a:extLst>
                </a:gridCol>
                <a:gridCol w="1069848">
                  <a:extLst>
                    <a:ext uri="{9D8B030D-6E8A-4147-A177-3AD203B41FA5}">
                      <a16:colId xmlns:a16="http://schemas.microsoft.com/office/drawing/2014/main" val="1769126905"/>
                    </a:ext>
                  </a:extLst>
                </a:gridCol>
                <a:gridCol w="1069848">
                  <a:extLst>
                    <a:ext uri="{9D8B030D-6E8A-4147-A177-3AD203B41FA5}">
                      <a16:colId xmlns:a16="http://schemas.microsoft.com/office/drawing/2014/main" val="1095141107"/>
                    </a:ext>
                  </a:extLst>
                </a:gridCol>
                <a:gridCol w="1069848">
                  <a:extLst>
                    <a:ext uri="{9D8B030D-6E8A-4147-A177-3AD203B41FA5}">
                      <a16:colId xmlns:a16="http://schemas.microsoft.com/office/drawing/2014/main" val="3911234904"/>
                    </a:ext>
                  </a:extLst>
                </a:gridCol>
                <a:gridCol w="1069848">
                  <a:extLst>
                    <a:ext uri="{9D8B030D-6E8A-4147-A177-3AD203B41FA5}">
                      <a16:colId xmlns:a16="http://schemas.microsoft.com/office/drawing/2014/main" val="3937678166"/>
                    </a:ext>
                  </a:extLst>
                </a:gridCol>
                <a:gridCol w="1069848">
                  <a:extLst>
                    <a:ext uri="{9D8B030D-6E8A-4147-A177-3AD203B41FA5}">
                      <a16:colId xmlns:a16="http://schemas.microsoft.com/office/drawing/2014/main" val="3023691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52041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- 2022-11-22 12:14:27</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the #BestPlacestoWork in #Insurance for the 13th consecutive year! Thank you #TEAMPHLY for making PHLY a great place to work. 👏
Join our team: https://t.co/TAsZrjsbnK https://t.co/uTZOZJv2KW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11/29/2022 13:08:49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0.1039 %</a:t>
                      </a:r>
                    </a:p>
                  </a:txBody>
                  <a:tcPr/>
                </a:tc>
                <a:extLst>
                  <a:ext uri="{0D108BD9-81ED-4DB2-BD59-A6C34878D82A}">
                    <a16:rowId xmlns:a16="http://schemas.microsoft.com/office/drawing/2014/main" val="4243356991"/>
                  </a:ext>
                </a:extLst>
              </a:tr>
            </a:tbl>
          </a:graphicData>
        </a:graphic>
      </p:graphicFrame>
      <p:sp>
        <p:nvSpPr>
          <p:cNvPr id="4" name="Text Placeholder 3">
            <a:extLst>
              <a:ext uri="{FF2B5EF4-FFF2-40B4-BE49-F238E27FC236}">
                <a16:creationId xmlns:a16="http://schemas.microsoft.com/office/drawing/2014/main" id="{AAD121A9-43AA-4BE2-9DA5-BA7AAA548A60}"/>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912089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E6060-3BFF-4457-80E5-144CEE50B295}"/>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035B1AFB-992E-44D0-B2B6-2537025EAAF2}"/>
              </a:ext>
            </a:extLst>
          </p:cNvPr>
          <p:cNvGraphicFramePr>
            <a:graphicFrameLocks noGrp="1"/>
          </p:cNvGraphicFramePr>
          <p:nvPr>
            <p:ph type="tbl" sz="quarter" idx="13"/>
            <p:extLst>
              <p:ext uri="{D42A27DB-BD31-4B8C-83A1-F6EECF244321}">
                <p14:modId xmlns:p14="http://schemas.microsoft.com/office/powerpoint/2010/main" val="3055962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812508365"/>
                    </a:ext>
                  </a:extLst>
                </a:gridCol>
                <a:gridCol w="576072">
                  <a:extLst>
                    <a:ext uri="{9D8B030D-6E8A-4147-A177-3AD203B41FA5}">
                      <a16:colId xmlns:a16="http://schemas.microsoft.com/office/drawing/2014/main" val="3749788853"/>
                    </a:ext>
                  </a:extLst>
                </a:gridCol>
                <a:gridCol w="576072">
                  <a:extLst>
                    <a:ext uri="{9D8B030D-6E8A-4147-A177-3AD203B41FA5}">
                      <a16:colId xmlns:a16="http://schemas.microsoft.com/office/drawing/2014/main" val="2576151076"/>
                    </a:ext>
                  </a:extLst>
                </a:gridCol>
                <a:gridCol w="576072">
                  <a:extLst>
                    <a:ext uri="{9D8B030D-6E8A-4147-A177-3AD203B41FA5}">
                      <a16:colId xmlns:a16="http://schemas.microsoft.com/office/drawing/2014/main" val="1080924384"/>
                    </a:ext>
                  </a:extLst>
                </a:gridCol>
                <a:gridCol w="576072">
                  <a:extLst>
                    <a:ext uri="{9D8B030D-6E8A-4147-A177-3AD203B41FA5}">
                      <a16:colId xmlns:a16="http://schemas.microsoft.com/office/drawing/2014/main" val="2836329578"/>
                    </a:ext>
                  </a:extLst>
                </a:gridCol>
                <a:gridCol w="576072">
                  <a:extLst>
                    <a:ext uri="{9D8B030D-6E8A-4147-A177-3AD203B41FA5}">
                      <a16:colId xmlns:a16="http://schemas.microsoft.com/office/drawing/2014/main" val="2963631316"/>
                    </a:ext>
                  </a:extLst>
                </a:gridCol>
                <a:gridCol w="576072">
                  <a:extLst>
                    <a:ext uri="{9D8B030D-6E8A-4147-A177-3AD203B41FA5}">
                      <a16:colId xmlns:a16="http://schemas.microsoft.com/office/drawing/2014/main" val="4246819593"/>
                    </a:ext>
                  </a:extLst>
                </a:gridCol>
                <a:gridCol w="576072">
                  <a:extLst>
                    <a:ext uri="{9D8B030D-6E8A-4147-A177-3AD203B41FA5}">
                      <a16:colId xmlns:a16="http://schemas.microsoft.com/office/drawing/2014/main" val="4146348249"/>
                    </a:ext>
                  </a:extLst>
                </a:gridCol>
                <a:gridCol w="576072">
                  <a:extLst>
                    <a:ext uri="{9D8B030D-6E8A-4147-A177-3AD203B41FA5}">
                      <a16:colId xmlns:a16="http://schemas.microsoft.com/office/drawing/2014/main" val="717587949"/>
                    </a:ext>
                  </a:extLst>
                </a:gridCol>
                <a:gridCol w="576072">
                  <a:extLst>
                    <a:ext uri="{9D8B030D-6E8A-4147-A177-3AD203B41FA5}">
                      <a16:colId xmlns:a16="http://schemas.microsoft.com/office/drawing/2014/main" val="2669507153"/>
                    </a:ext>
                  </a:extLst>
                </a:gridCol>
                <a:gridCol w="576072">
                  <a:extLst>
                    <a:ext uri="{9D8B030D-6E8A-4147-A177-3AD203B41FA5}">
                      <a16:colId xmlns:a16="http://schemas.microsoft.com/office/drawing/2014/main" val="997072691"/>
                    </a:ext>
                  </a:extLst>
                </a:gridCol>
                <a:gridCol w="576072">
                  <a:extLst>
                    <a:ext uri="{9D8B030D-6E8A-4147-A177-3AD203B41FA5}">
                      <a16:colId xmlns:a16="http://schemas.microsoft.com/office/drawing/2014/main" val="2807678634"/>
                    </a:ext>
                  </a:extLst>
                </a:gridCol>
                <a:gridCol w="576072">
                  <a:extLst>
                    <a:ext uri="{9D8B030D-6E8A-4147-A177-3AD203B41FA5}">
                      <a16:colId xmlns:a16="http://schemas.microsoft.com/office/drawing/2014/main" val="1013323148"/>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93867260"/>
                  </a:ext>
                </a:extLst>
              </a:tr>
              <a:tr h="370840">
                <a:tc>
                  <a:txBody>
                    <a:bodyPr/>
                    <a:lstStyle/>
                    <a:p>
                      <a:r>
                        <a:rPr lang="en-US" sz="1000"/>
                        <a:t>34266</a:t>
                      </a:r>
                    </a:p>
                  </a:txBody>
                  <a:tcPr/>
                </a:tc>
                <a:tc>
                  <a:txBody>
                    <a:bodyPr/>
                    <a:lstStyle/>
                    <a:p>
                      <a:r>
                        <a:rPr lang="en-US" sz="1000"/>
                        <a:t>352</a:t>
                      </a:r>
                    </a:p>
                  </a:txBody>
                  <a:tcPr/>
                </a:tc>
                <a:tc>
                  <a:txBody>
                    <a:bodyPr/>
                    <a:lstStyle/>
                    <a:p>
                      <a:r>
                        <a:rPr lang="en-US" sz="1000"/>
                        <a:t>26</a:t>
                      </a:r>
                    </a:p>
                  </a:txBody>
                  <a:tcPr/>
                </a:tc>
                <a:tc>
                  <a:txBody>
                    <a:bodyPr/>
                    <a:lstStyle/>
                    <a:p>
                      <a:r>
                        <a:rPr lang="en-US" sz="1000"/>
                        <a:t>2651</a:t>
                      </a:r>
                    </a:p>
                  </a:txBody>
                  <a:tcPr/>
                </a:tc>
                <a:tc>
                  <a:txBody>
                    <a:bodyPr/>
                    <a:lstStyle/>
                    <a:p>
                      <a:r>
                        <a:rPr lang="en-US" sz="1000"/>
                        <a:t>101.96153846154</a:t>
                      </a:r>
                    </a:p>
                  </a:txBody>
                  <a:tcPr/>
                </a:tc>
                <a:tc>
                  <a:txBody>
                    <a:bodyPr/>
                    <a:lstStyle/>
                    <a:p>
                      <a:r>
                        <a:rPr lang="en-US" sz="1000"/>
                        <a:t>35</a:t>
                      </a:r>
                    </a:p>
                  </a:txBody>
                  <a:tcPr/>
                </a:tc>
                <a:tc>
                  <a:txBody>
                    <a:bodyPr/>
                    <a:lstStyle/>
                    <a:p>
                      <a:r>
                        <a:rPr lang="en-US" sz="1000"/>
                        <a:t>133</a:t>
                      </a:r>
                    </a:p>
                  </a:txBody>
                  <a:tcPr/>
                </a:tc>
                <a:tc>
                  <a:txBody>
                    <a:bodyPr/>
                    <a:lstStyle/>
                    <a:p>
                      <a:r>
                        <a:rPr lang="en-US" sz="1000"/>
                        <a:t>5.1153846153846</a:t>
                      </a:r>
                    </a:p>
                  </a:txBody>
                  <a:tcPr/>
                </a:tc>
                <a:tc>
                  <a:txBody>
                    <a:bodyPr/>
                    <a:lstStyle/>
                    <a:p>
                      <a:r>
                        <a:rPr lang="en-US" sz="1000"/>
                        <a:t>17186</a:t>
                      </a:r>
                    </a:p>
                  </a:txBody>
                  <a:tcPr/>
                </a:tc>
                <a:tc>
                  <a:txBody>
                    <a:bodyPr/>
                    <a:lstStyle/>
                    <a:p>
                      <a:r>
                        <a:rPr lang="en-US" sz="1000"/>
                        <a:t>661</a:t>
                      </a:r>
                    </a:p>
                  </a:txBody>
                  <a:tcPr/>
                </a:tc>
                <a:tc>
                  <a:txBody>
                    <a:bodyPr/>
                    <a:lstStyle/>
                    <a:p>
                      <a:r>
                        <a:rPr lang="en-US" sz="1000"/>
                        <a:t>91238</a:t>
                      </a:r>
                    </a:p>
                  </a:txBody>
                  <a:tcPr/>
                </a:tc>
                <a:tc>
                  <a:txBody>
                    <a:bodyPr/>
                    <a:lstStyle/>
                    <a:p>
                      <a:r>
                        <a:rPr lang="en-US" sz="1000"/>
                        <a:t>3509.1538461538</a:t>
                      </a:r>
                    </a:p>
                  </a:txBody>
                  <a:tcPr/>
                </a:tc>
                <a:tc>
                  <a:txBody>
                    <a:bodyPr/>
                    <a:lstStyle/>
                    <a:p>
                      <a:r>
                        <a:rPr lang="en-US" sz="1000"/>
                        <a:t>15.623131539042 %</a:t>
                      </a:r>
                    </a:p>
                  </a:txBody>
                  <a:tcPr/>
                </a:tc>
                <a:extLst>
                  <a:ext uri="{0D108BD9-81ED-4DB2-BD59-A6C34878D82A}">
                    <a16:rowId xmlns:a16="http://schemas.microsoft.com/office/drawing/2014/main" val="2175040405"/>
                  </a:ext>
                </a:extLst>
              </a:tr>
            </a:tbl>
          </a:graphicData>
        </a:graphic>
      </p:graphicFrame>
      <p:sp>
        <p:nvSpPr>
          <p:cNvPr id="4" name="Text Placeholder 3">
            <a:extLst>
              <a:ext uri="{FF2B5EF4-FFF2-40B4-BE49-F238E27FC236}">
                <a16:creationId xmlns:a16="http://schemas.microsoft.com/office/drawing/2014/main" id="{3FA794A0-6276-42C4-87A0-995349FDF17C}"/>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2487290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3220D-B659-432F-BE4E-FDCFDEDB5C17}"/>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B0238D38-6AC5-4806-B68E-3A960A408C2A}"/>
              </a:ext>
            </a:extLst>
          </p:cNvPr>
          <p:cNvGraphicFramePr>
            <a:graphicFrameLocks noGrp="1"/>
          </p:cNvGraphicFramePr>
          <p:nvPr>
            <p:ph type="chart" sz="quarter" idx="13"/>
            <p:extLst>
              <p:ext uri="{D42A27DB-BD31-4B8C-83A1-F6EECF244321}">
                <p14:modId xmlns:p14="http://schemas.microsoft.com/office/powerpoint/2010/main" val="1545889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4CE2CA-D40B-431E-AC29-3E8F8E56C25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61A6D1B-39CC-4022-8CA6-769A0D8F2B7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34590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43FF9-2B47-4C3D-928F-A08880F61EC9}"/>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C5DDFBAF-CAE0-4D4B-8F73-B4802A960FD3}"/>
              </a:ext>
            </a:extLst>
          </p:cNvPr>
          <p:cNvGraphicFramePr>
            <a:graphicFrameLocks noGrp="1"/>
          </p:cNvGraphicFramePr>
          <p:nvPr>
            <p:ph type="chart" sz="quarter" idx="13"/>
            <p:extLst>
              <p:ext uri="{D42A27DB-BD31-4B8C-83A1-F6EECF244321}">
                <p14:modId xmlns:p14="http://schemas.microsoft.com/office/powerpoint/2010/main" val="418446688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DFD7267-0CAA-44A4-B61D-65EF2FBA097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9055F748-F60B-4F43-BBC8-3E5359C264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49839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47E59D-866D-411C-B5B6-E890E97C4E84}"/>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62BACB54-04A6-441D-BA8C-CD8D2FAD9BA8}"/>
              </a:ext>
            </a:extLst>
          </p:cNvPr>
          <p:cNvGraphicFramePr>
            <a:graphicFrameLocks noGrp="1"/>
          </p:cNvGraphicFramePr>
          <p:nvPr>
            <p:ph type="chart" sz="quarter" idx="13"/>
            <p:extLst>
              <p:ext uri="{D42A27DB-BD31-4B8C-83A1-F6EECF244321}">
                <p14:modId xmlns:p14="http://schemas.microsoft.com/office/powerpoint/2010/main" val="12060513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DC48F6-18AF-4740-B3ED-B6458350BC34}"/>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8B6F20CB-0B91-4C6F-A1A7-F3B0D05CBAD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9142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295532-F417-4981-8BBF-F5D793F50E31}"/>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9081144F-AE84-4891-A34B-B648D0BB6819}"/>
              </a:ext>
            </a:extLst>
          </p:cNvPr>
          <p:cNvGraphicFramePr>
            <a:graphicFrameLocks noGrp="1"/>
          </p:cNvGraphicFramePr>
          <p:nvPr>
            <p:ph type="chart" sz="quarter" idx="13"/>
            <p:extLst>
              <p:ext uri="{D42A27DB-BD31-4B8C-83A1-F6EECF244321}">
                <p14:modId xmlns:p14="http://schemas.microsoft.com/office/powerpoint/2010/main" val="8840499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2AB0EDF-01FD-44C1-A814-89B6E0D122A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7D747714-FAB2-4CA1-9A50-8B60061D4C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996909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FE50E-DDC2-4CCC-A2CC-A94750B3A742}"/>
              </a:ext>
            </a:extLst>
          </p:cNvPr>
          <p:cNvSpPr>
            <a:spLocks noGrp="1"/>
          </p:cNvSpPr>
          <p:nvPr>
            <p:ph type="title"/>
          </p:nvPr>
        </p:nvSpPr>
        <p:spPr/>
        <p:txBody>
          <a:bodyPr/>
          <a:lstStyle/>
          <a:p>
            <a:r>
              <a:rPr lang="en-US"/>
              <a:t>LinkedIn Posts Table | Philadelphia Insurance - 1 of 4</a:t>
            </a:r>
          </a:p>
        </p:txBody>
      </p:sp>
      <p:graphicFrame>
        <p:nvGraphicFramePr>
          <p:cNvPr id="5" name="Table Placeholder 4">
            <a:extLst>
              <a:ext uri="{FF2B5EF4-FFF2-40B4-BE49-F238E27FC236}">
                <a16:creationId xmlns:a16="http://schemas.microsoft.com/office/drawing/2014/main" id="{520A604C-8FFD-40FF-BC66-BAA54EA2F2CD}"/>
              </a:ext>
            </a:extLst>
          </p:cNvPr>
          <p:cNvGraphicFramePr>
            <a:graphicFrameLocks noGrp="1"/>
          </p:cNvGraphicFramePr>
          <p:nvPr>
            <p:ph type="tbl" sz="quarter" idx="13"/>
            <p:extLst>
              <p:ext uri="{D42A27DB-BD31-4B8C-83A1-F6EECF244321}">
                <p14:modId xmlns:p14="http://schemas.microsoft.com/office/powerpoint/2010/main" val="756936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320714380"/>
                    </a:ext>
                  </a:extLst>
                </a:gridCol>
                <a:gridCol w="740664">
                  <a:extLst>
                    <a:ext uri="{9D8B030D-6E8A-4147-A177-3AD203B41FA5}">
                      <a16:colId xmlns:a16="http://schemas.microsoft.com/office/drawing/2014/main" val="72008918"/>
                    </a:ext>
                  </a:extLst>
                </a:gridCol>
                <a:gridCol w="740664">
                  <a:extLst>
                    <a:ext uri="{9D8B030D-6E8A-4147-A177-3AD203B41FA5}">
                      <a16:colId xmlns:a16="http://schemas.microsoft.com/office/drawing/2014/main" val="1231035877"/>
                    </a:ext>
                  </a:extLst>
                </a:gridCol>
                <a:gridCol w="740664">
                  <a:extLst>
                    <a:ext uri="{9D8B030D-6E8A-4147-A177-3AD203B41FA5}">
                      <a16:colId xmlns:a16="http://schemas.microsoft.com/office/drawing/2014/main" val="455590179"/>
                    </a:ext>
                  </a:extLst>
                </a:gridCol>
                <a:gridCol w="740664">
                  <a:extLst>
                    <a:ext uri="{9D8B030D-6E8A-4147-A177-3AD203B41FA5}">
                      <a16:colId xmlns:a16="http://schemas.microsoft.com/office/drawing/2014/main" val="1462115283"/>
                    </a:ext>
                  </a:extLst>
                </a:gridCol>
                <a:gridCol w="740664">
                  <a:extLst>
                    <a:ext uri="{9D8B030D-6E8A-4147-A177-3AD203B41FA5}">
                      <a16:colId xmlns:a16="http://schemas.microsoft.com/office/drawing/2014/main" val="3362905601"/>
                    </a:ext>
                  </a:extLst>
                </a:gridCol>
                <a:gridCol w="740664">
                  <a:extLst>
                    <a:ext uri="{9D8B030D-6E8A-4147-A177-3AD203B41FA5}">
                      <a16:colId xmlns:a16="http://schemas.microsoft.com/office/drawing/2014/main" val="4014815204"/>
                    </a:ext>
                  </a:extLst>
                </a:gridCol>
                <a:gridCol w="740664">
                  <a:extLst>
                    <a:ext uri="{9D8B030D-6E8A-4147-A177-3AD203B41FA5}">
                      <a16:colId xmlns:a16="http://schemas.microsoft.com/office/drawing/2014/main" val="319462319"/>
                    </a:ext>
                  </a:extLst>
                </a:gridCol>
                <a:gridCol w="740664">
                  <a:extLst>
                    <a:ext uri="{9D8B030D-6E8A-4147-A177-3AD203B41FA5}">
                      <a16:colId xmlns:a16="http://schemas.microsoft.com/office/drawing/2014/main" val="3471249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52731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- 2022-11-01 14:42:53</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cheer on our partners the Philadelphia Phillies as they get ready to play their first home game of the championship series! ⚾️ To celebrate, #TEAMPHLY enjoyed a tailgate-style lunch with ballpark favorites and participated in a raffle drawing for a chance to win tickets to tomorrow's home game. 
Congratulations to the winners Terry Fox and Jennifer McAnally! 🏆👏 Let's go Phils! #RingTheBell #WorldSeries #Phillies #PhilliesNation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51.020009760859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5224511"/>
                  </a:ext>
                </a:extLst>
              </a:tr>
            </a:tbl>
          </a:graphicData>
        </a:graphic>
      </p:graphicFrame>
      <p:sp>
        <p:nvSpPr>
          <p:cNvPr id="4" name="Text Placeholder 3">
            <a:extLst>
              <a:ext uri="{FF2B5EF4-FFF2-40B4-BE49-F238E27FC236}">
                <a16:creationId xmlns:a16="http://schemas.microsoft.com/office/drawing/2014/main" id="{BB08BA5C-828D-472D-B780-FD21040A3A34}"/>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463858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DE57EA-8CAA-4BB7-B2E1-226082249194}"/>
              </a:ext>
            </a:extLst>
          </p:cNvPr>
          <p:cNvSpPr>
            <a:spLocks noGrp="1"/>
          </p:cNvSpPr>
          <p:nvPr>
            <p:ph type="title"/>
          </p:nvPr>
        </p:nvSpPr>
        <p:spPr/>
        <p:txBody>
          <a:bodyPr/>
          <a:lstStyle/>
          <a:p>
            <a:r>
              <a:rPr lang="en-US"/>
              <a:t>LinkedIn Posts Table | Philadelphia Insurance - 2 of 4</a:t>
            </a:r>
          </a:p>
        </p:txBody>
      </p:sp>
      <p:graphicFrame>
        <p:nvGraphicFramePr>
          <p:cNvPr id="5" name="Table Placeholder 4">
            <a:extLst>
              <a:ext uri="{FF2B5EF4-FFF2-40B4-BE49-F238E27FC236}">
                <a16:creationId xmlns:a16="http://schemas.microsoft.com/office/drawing/2014/main" id="{956E8DF8-D4FA-49B7-A488-08CCAC0966EC}"/>
              </a:ext>
            </a:extLst>
          </p:cNvPr>
          <p:cNvGraphicFramePr>
            <a:graphicFrameLocks noGrp="1"/>
          </p:cNvGraphicFramePr>
          <p:nvPr>
            <p:ph type="tbl" sz="quarter" idx="13"/>
            <p:extLst>
              <p:ext uri="{D42A27DB-BD31-4B8C-83A1-F6EECF244321}">
                <p14:modId xmlns:p14="http://schemas.microsoft.com/office/powerpoint/2010/main" val="1323500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121752777"/>
                    </a:ext>
                  </a:extLst>
                </a:gridCol>
                <a:gridCol w="740664">
                  <a:extLst>
                    <a:ext uri="{9D8B030D-6E8A-4147-A177-3AD203B41FA5}">
                      <a16:colId xmlns:a16="http://schemas.microsoft.com/office/drawing/2014/main" val="1907349415"/>
                    </a:ext>
                  </a:extLst>
                </a:gridCol>
                <a:gridCol w="740664">
                  <a:extLst>
                    <a:ext uri="{9D8B030D-6E8A-4147-A177-3AD203B41FA5}">
                      <a16:colId xmlns:a16="http://schemas.microsoft.com/office/drawing/2014/main" val="770608391"/>
                    </a:ext>
                  </a:extLst>
                </a:gridCol>
                <a:gridCol w="740664">
                  <a:extLst>
                    <a:ext uri="{9D8B030D-6E8A-4147-A177-3AD203B41FA5}">
                      <a16:colId xmlns:a16="http://schemas.microsoft.com/office/drawing/2014/main" val="848358643"/>
                    </a:ext>
                  </a:extLst>
                </a:gridCol>
                <a:gridCol w="740664">
                  <a:extLst>
                    <a:ext uri="{9D8B030D-6E8A-4147-A177-3AD203B41FA5}">
                      <a16:colId xmlns:a16="http://schemas.microsoft.com/office/drawing/2014/main" val="3232026218"/>
                    </a:ext>
                  </a:extLst>
                </a:gridCol>
                <a:gridCol w="740664">
                  <a:extLst>
                    <a:ext uri="{9D8B030D-6E8A-4147-A177-3AD203B41FA5}">
                      <a16:colId xmlns:a16="http://schemas.microsoft.com/office/drawing/2014/main" val="968205004"/>
                    </a:ext>
                  </a:extLst>
                </a:gridCol>
                <a:gridCol w="740664">
                  <a:extLst>
                    <a:ext uri="{9D8B030D-6E8A-4147-A177-3AD203B41FA5}">
                      <a16:colId xmlns:a16="http://schemas.microsoft.com/office/drawing/2014/main" val="2886308174"/>
                    </a:ext>
                  </a:extLst>
                </a:gridCol>
                <a:gridCol w="740664">
                  <a:extLst>
                    <a:ext uri="{9D8B030D-6E8A-4147-A177-3AD203B41FA5}">
                      <a16:colId xmlns:a16="http://schemas.microsoft.com/office/drawing/2014/main" val="1565234025"/>
                    </a:ext>
                  </a:extLst>
                </a:gridCol>
                <a:gridCol w="740664">
                  <a:extLst>
                    <a:ext uri="{9D8B030D-6E8A-4147-A177-3AD203B41FA5}">
                      <a16:colId xmlns:a16="http://schemas.microsoft.com/office/drawing/2014/main" val="11101393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12001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- 2022-11-17 15:49:37</a:t>
                      </a:r>
                      <a:r>
                        <a:rPr kumimoji="0" lang="en-US" sz="1000" b="0" i="0" u="none" strike="noStrike" kern="1200" cap="none" spc="0" normalizeH="0" baseline="0" noProof="0">
                          <a:ln>
                            <a:noFill/>
                          </a:ln>
                          <a:solidFill>
                            <a:prstClr val="black"/>
                          </a:solidFill>
                          <a:effectLst/>
                          <a:uLnTx/>
                          <a:uFillTx/>
                          <a:latin typeface="+mn-lt"/>
                          <a:ea typeface="+mn-ea"/>
                          <a:cs typeface="+mn-cs"/>
                        </a:rPr>
                        <a:t>
 Our Women in Sales Empowerment event brought together employees from across the country for three days of networking and career development. Attendees gained insights from industry leaders, had opportunities to network with fellow Marketing employees, and learned about leveraging their strengths to advance their careers and confidence. #TEAMPHLY #insurancecareers #womenempowerment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56.771351428165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12010742"/>
                  </a:ext>
                </a:extLst>
              </a:tr>
            </a:tbl>
          </a:graphicData>
        </a:graphic>
      </p:graphicFrame>
      <p:sp>
        <p:nvSpPr>
          <p:cNvPr id="4" name="Text Placeholder 3">
            <a:extLst>
              <a:ext uri="{FF2B5EF4-FFF2-40B4-BE49-F238E27FC236}">
                <a16:creationId xmlns:a16="http://schemas.microsoft.com/office/drawing/2014/main" id="{449DEE1C-269B-493F-8494-52283B6C3296}"/>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0124278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35DDE-5CCC-4165-8DB9-FD8343701B3D}"/>
              </a:ext>
            </a:extLst>
          </p:cNvPr>
          <p:cNvSpPr>
            <a:spLocks noGrp="1"/>
          </p:cNvSpPr>
          <p:nvPr>
            <p:ph type="title"/>
          </p:nvPr>
        </p:nvSpPr>
        <p:spPr/>
        <p:txBody>
          <a:bodyPr/>
          <a:lstStyle/>
          <a:p>
            <a:r>
              <a:rPr lang="en-US"/>
              <a:t>LinkedIn Posts Table | Philadelphia Insurance - 3 of 4</a:t>
            </a:r>
          </a:p>
        </p:txBody>
      </p:sp>
      <p:graphicFrame>
        <p:nvGraphicFramePr>
          <p:cNvPr id="5" name="Table Placeholder 4">
            <a:extLst>
              <a:ext uri="{FF2B5EF4-FFF2-40B4-BE49-F238E27FC236}">
                <a16:creationId xmlns:a16="http://schemas.microsoft.com/office/drawing/2014/main" id="{BD45E536-8ABC-4989-92C2-4C90BBD530B1}"/>
              </a:ext>
            </a:extLst>
          </p:cNvPr>
          <p:cNvGraphicFramePr>
            <a:graphicFrameLocks noGrp="1"/>
          </p:cNvGraphicFramePr>
          <p:nvPr>
            <p:ph type="tbl" sz="quarter" idx="13"/>
            <p:extLst>
              <p:ext uri="{D42A27DB-BD31-4B8C-83A1-F6EECF244321}">
                <p14:modId xmlns:p14="http://schemas.microsoft.com/office/powerpoint/2010/main" val="42077087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91734169"/>
                    </a:ext>
                  </a:extLst>
                </a:gridCol>
                <a:gridCol w="740664">
                  <a:extLst>
                    <a:ext uri="{9D8B030D-6E8A-4147-A177-3AD203B41FA5}">
                      <a16:colId xmlns:a16="http://schemas.microsoft.com/office/drawing/2014/main" val="1560411592"/>
                    </a:ext>
                  </a:extLst>
                </a:gridCol>
                <a:gridCol w="740664">
                  <a:extLst>
                    <a:ext uri="{9D8B030D-6E8A-4147-A177-3AD203B41FA5}">
                      <a16:colId xmlns:a16="http://schemas.microsoft.com/office/drawing/2014/main" val="875175296"/>
                    </a:ext>
                  </a:extLst>
                </a:gridCol>
                <a:gridCol w="740664">
                  <a:extLst>
                    <a:ext uri="{9D8B030D-6E8A-4147-A177-3AD203B41FA5}">
                      <a16:colId xmlns:a16="http://schemas.microsoft.com/office/drawing/2014/main" val="116714135"/>
                    </a:ext>
                  </a:extLst>
                </a:gridCol>
                <a:gridCol w="740664">
                  <a:extLst>
                    <a:ext uri="{9D8B030D-6E8A-4147-A177-3AD203B41FA5}">
                      <a16:colId xmlns:a16="http://schemas.microsoft.com/office/drawing/2014/main" val="3925103661"/>
                    </a:ext>
                  </a:extLst>
                </a:gridCol>
                <a:gridCol w="740664">
                  <a:extLst>
                    <a:ext uri="{9D8B030D-6E8A-4147-A177-3AD203B41FA5}">
                      <a16:colId xmlns:a16="http://schemas.microsoft.com/office/drawing/2014/main" val="864066847"/>
                    </a:ext>
                  </a:extLst>
                </a:gridCol>
                <a:gridCol w="740664">
                  <a:extLst>
                    <a:ext uri="{9D8B030D-6E8A-4147-A177-3AD203B41FA5}">
                      <a16:colId xmlns:a16="http://schemas.microsoft.com/office/drawing/2014/main" val="3812631634"/>
                    </a:ext>
                  </a:extLst>
                </a:gridCol>
                <a:gridCol w="740664">
                  <a:extLst>
                    <a:ext uri="{9D8B030D-6E8A-4147-A177-3AD203B41FA5}">
                      <a16:colId xmlns:a16="http://schemas.microsoft.com/office/drawing/2014/main" val="649709176"/>
                    </a:ext>
                  </a:extLst>
                </a:gridCol>
                <a:gridCol w="740664">
                  <a:extLst>
                    <a:ext uri="{9D8B030D-6E8A-4147-A177-3AD203B41FA5}">
                      <a16:colId xmlns:a16="http://schemas.microsoft.com/office/drawing/2014/main" val="21742217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141693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- 2022-11-24 13:34:01</a:t>
                      </a:r>
                      <a:r>
                        <a:rPr kumimoji="0" lang="en-US" sz="1000" b="0" i="0" u="none" strike="noStrike" kern="1200" cap="none" spc="0" normalizeH="0" baseline="0" noProof="0">
                          <a:ln>
                            <a:noFill/>
                          </a:ln>
                          <a:solidFill>
                            <a:prstClr val="black"/>
                          </a:solidFill>
                          <a:effectLst/>
                          <a:uLnTx/>
                          <a:uFillTx/>
                          <a:latin typeface="+mn-lt"/>
                          <a:ea typeface="+mn-ea"/>
                          <a:cs typeface="+mn-cs"/>
                        </a:rPr>
                        <a:t>
 The Philadelphia Insurance Companies #TurkeyTrot started as a family tradition in 1992 by our founder James J. Maguire and his family. 
Thirty years later, it has grown into a family tradition for 1,000+ people each year and raised more than  million for Face to Face Germantown. The local non-profit serves 30,000 free meals to more than 2,500 people each year. 
Happy #thanksgiving  to everyone from #TEAMPHLY!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27.477906186268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31687760"/>
                  </a:ext>
                </a:extLst>
              </a:tr>
            </a:tbl>
          </a:graphicData>
        </a:graphic>
      </p:graphicFrame>
      <p:sp>
        <p:nvSpPr>
          <p:cNvPr id="4" name="Text Placeholder 3">
            <a:extLst>
              <a:ext uri="{FF2B5EF4-FFF2-40B4-BE49-F238E27FC236}">
                <a16:creationId xmlns:a16="http://schemas.microsoft.com/office/drawing/2014/main" id="{559CCEF5-B42B-43CF-956E-38208E51A178}"/>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9328665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2D4E6-C2F0-4186-AE79-4E914D207BA4}"/>
              </a:ext>
            </a:extLst>
          </p:cNvPr>
          <p:cNvSpPr>
            <a:spLocks noGrp="1"/>
          </p:cNvSpPr>
          <p:nvPr>
            <p:ph type="title"/>
          </p:nvPr>
        </p:nvSpPr>
        <p:spPr/>
        <p:txBody>
          <a:bodyPr/>
          <a:lstStyle/>
          <a:p>
            <a:r>
              <a:rPr lang="en-US"/>
              <a:t>LinkedIn Posts Table | Philadelphia Insurance - 4 of 4</a:t>
            </a:r>
          </a:p>
        </p:txBody>
      </p:sp>
      <p:graphicFrame>
        <p:nvGraphicFramePr>
          <p:cNvPr id="5" name="Table Placeholder 4">
            <a:extLst>
              <a:ext uri="{FF2B5EF4-FFF2-40B4-BE49-F238E27FC236}">
                <a16:creationId xmlns:a16="http://schemas.microsoft.com/office/drawing/2014/main" id="{4A827BDE-CDF5-4DAC-8FF0-3ED2CD377C32}"/>
              </a:ext>
            </a:extLst>
          </p:cNvPr>
          <p:cNvGraphicFramePr>
            <a:graphicFrameLocks noGrp="1"/>
          </p:cNvGraphicFramePr>
          <p:nvPr>
            <p:ph type="tbl" sz="quarter" idx="13"/>
            <p:extLst>
              <p:ext uri="{D42A27DB-BD31-4B8C-83A1-F6EECF244321}">
                <p14:modId xmlns:p14="http://schemas.microsoft.com/office/powerpoint/2010/main" val="18838323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605889"/>
                    </a:ext>
                  </a:extLst>
                </a:gridCol>
                <a:gridCol w="740664">
                  <a:extLst>
                    <a:ext uri="{9D8B030D-6E8A-4147-A177-3AD203B41FA5}">
                      <a16:colId xmlns:a16="http://schemas.microsoft.com/office/drawing/2014/main" val="1402528"/>
                    </a:ext>
                  </a:extLst>
                </a:gridCol>
                <a:gridCol w="740664">
                  <a:extLst>
                    <a:ext uri="{9D8B030D-6E8A-4147-A177-3AD203B41FA5}">
                      <a16:colId xmlns:a16="http://schemas.microsoft.com/office/drawing/2014/main" val="342401913"/>
                    </a:ext>
                  </a:extLst>
                </a:gridCol>
                <a:gridCol w="740664">
                  <a:extLst>
                    <a:ext uri="{9D8B030D-6E8A-4147-A177-3AD203B41FA5}">
                      <a16:colId xmlns:a16="http://schemas.microsoft.com/office/drawing/2014/main" val="3632167195"/>
                    </a:ext>
                  </a:extLst>
                </a:gridCol>
                <a:gridCol w="740664">
                  <a:extLst>
                    <a:ext uri="{9D8B030D-6E8A-4147-A177-3AD203B41FA5}">
                      <a16:colId xmlns:a16="http://schemas.microsoft.com/office/drawing/2014/main" val="460709080"/>
                    </a:ext>
                  </a:extLst>
                </a:gridCol>
                <a:gridCol w="740664">
                  <a:extLst>
                    <a:ext uri="{9D8B030D-6E8A-4147-A177-3AD203B41FA5}">
                      <a16:colId xmlns:a16="http://schemas.microsoft.com/office/drawing/2014/main" val="3718098179"/>
                    </a:ext>
                  </a:extLst>
                </a:gridCol>
                <a:gridCol w="740664">
                  <a:extLst>
                    <a:ext uri="{9D8B030D-6E8A-4147-A177-3AD203B41FA5}">
                      <a16:colId xmlns:a16="http://schemas.microsoft.com/office/drawing/2014/main" val="791978923"/>
                    </a:ext>
                  </a:extLst>
                </a:gridCol>
                <a:gridCol w="740664">
                  <a:extLst>
                    <a:ext uri="{9D8B030D-6E8A-4147-A177-3AD203B41FA5}">
                      <a16:colId xmlns:a16="http://schemas.microsoft.com/office/drawing/2014/main" val="2809100316"/>
                    </a:ext>
                  </a:extLst>
                </a:gridCol>
                <a:gridCol w="740664">
                  <a:extLst>
                    <a:ext uri="{9D8B030D-6E8A-4147-A177-3AD203B41FA5}">
                      <a16:colId xmlns:a16="http://schemas.microsoft.com/office/drawing/2014/main" val="14708287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943323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- 2022-11-03 15:45:08</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#TEAMPHLY showed its Philly pride during a Philadelphia Phillies tailgate and ticket raffle at our Bala Cynwyd, PA and Ewing, NJ offices on Tuesday. Check out the fun, dancing, and more as our leaders got the crowd pumped to cheer on the Phillies in the championship series!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6.6738894907909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2864</a:t>
                      </a:r>
                    </a:p>
                  </a:txBody>
                  <a:tcPr/>
                </a:tc>
                <a:extLst>
                  <a:ext uri="{0D108BD9-81ED-4DB2-BD59-A6C34878D82A}">
                    <a16:rowId xmlns:a16="http://schemas.microsoft.com/office/drawing/2014/main" val="3655693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- 2022-11-09 09:06:21</a:t>
                      </a:r>
                      <a:r>
                        <a:rPr kumimoji="0" lang="en-US" sz="1000" b="0" i="0" u="none" strike="noStrike" kern="1200" cap="none" spc="0" normalizeH="0" baseline="0" noProof="0">
                          <a:ln>
                            <a:noFill/>
                          </a:ln>
                          <a:solidFill>
                            <a:prstClr val="black"/>
                          </a:solidFill>
                          <a:effectLst/>
                          <a:uLnTx/>
                          <a:uFillTx/>
                          <a:latin typeface="+mn-lt"/>
                          <a:ea typeface="+mn-ea"/>
                          <a:cs typeface="+mn-cs"/>
                        </a:rPr>
                        <a:t>
 In honor of the baseball championship series, PHLY &amp; TMNA Services made a wager with our sister company Tokio Marine HCC in Houston, TX. Our hometown Phillies came up short, but the Astros aren't the only winners. To settle the bet, we're donating ,000 to three Houston-area charities selected by our TMHCC colleagues: DelPelchin, Boys and Girls Country of Houston, Inc, and Houston Food Bank.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3.5947136563877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2157</a:t>
                      </a:r>
                    </a:p>
                  </a:txBody>
                  <a:tcPr/>
                </a:tc>
                <a:extLst>
                  <a:ext uri="{0D108BD9-81ED-4DB2-BD59-A6C34878D82A}">
                    <a16:rowId xmlns:a16="http://schemas.microsoft.com/office/drawing/2014/main" val="2304909260"/>
                  </a:ext>
                </a:extLst>
              </a:tr>
            </a:tbl>
          </a:graphicData>
        </a:graphic>
      </p:graphicFrame>
      <p:sp>
        <p:nvSpPr>
          <p:cNvPr id="4" name="Text Placeholder 3">
            <a:extLst>
              <a:ext uri="{FF2B5EF4-FFF2-40B4-BE49-F238E27FC236}">
                <a16:creationId xmlns:a16="http://schemas.microsoft.com/office/drawing/2014/main" id="{5E368704-D647-4FE2-A8A1-12E68CA743DC}"/>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90329921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1A3592-A505-48A3-88E4-7B0A978887A9}"/>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3B730254-5DA4-446A-BA9C-1AA6DB4C88EF}"/>
              </a:ext>
            </a:extLst>
          </p:cNvPr>
          <p:cNvGraphicFramePr>
            <a:graphicFrameLocks noGrp="1"/>
          </p:cNvGraphicFramePr>
          <p:nvPr>
            <p:ph type="tbl" sz="quarter" idx="13"/>
            <p:extLst>
              <p:ext uri="{D42A27DB-BD31-4B8C-83A1-F6EECF244321}">
                <p14:modId xmlns:p14="http://schemas.microsoft.com/office/powerpoint/2010/main" val="3146612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9845419"/>
                    </a:ext>
                  </a:extLst>
                </a:gridCol>
                <a:gridCol w="576072">
                  <a:extLst>
                    <a:ext uri="{9D8B030D-6E8A-4147-A177-3AD203B41FA5}">
                      <a16:colId xmlns:a16="http://schemas.microsoft.com/office/drawing/2014/main" val="1080001106"/>
                    </a:ext>
                  </a:extLst>
                </a:gridCol>
                <a:gridCol w="576072">
                  <a:extLst>
                    <a:ext uri="{9D8B030D-6E8A-4147-A177-3AD203B41FA5}">
                      <a16:colId xmlns:a16="http://schemas.microsoft.com/office/drawing/2014/main" val="4182717111"/>
                    </a:ext>
                  </a:extLst>
                </a:gridCol>
                <a:gridCol w="576072">
                  <a:extLst>
                    <a:ext uri="{9D8B030D-6E8A-4147-A177-3AD203B41FA5}">
                      <a16:colId xmlns:a16="http://schemas.microsoft.com/office/drawing/2014/main" val="4136381851"/>
                    </a:ext>
                  </a:extLst>
                </a:gridCol>
                <a:gridCol w="576072">
                  <a:extLst>
                    <a:ext uri="{9D8B030D-6E8A-4147-A177-3AD203B41FA5}">
                      <a16:colId xmlns:a16="http://schemas.microsoft.com/office/drawing/2014/main" val="2017790843"/>
                    </a:ext>
                  </a:extLst>
                </a:gridCol>
                <a:gridCol w="576072">
                  <a:extLst>
                    <a:ext uri="{9D8B030D-6E8A-4147-A177-3AD203B41FA5}">
                      <a16:colId xmlns:a16="http://schemas.microsoft.com/office/drawing/2014/main" val="3295219988"/>
                    </a:ext>
                  </a:extLst>
                </a:gridCol>
                <a:gridCol w="576072">
                  <a:extLst>
                    <a:ext uri="{9D8B030D-6E8A-4147-A177-3AD203B41FA5}">
                      <a16:colId xmlns:a16="http://schemas.microsoft.com/office/drawing/2014/main" val="753032492"/>
                    </a:ext>
                  </a:extLst>
                </a:gridCol>
                <a:gridCol w="576072">
                  <a:extLst>
                    <a:ext uri="{9D8B030D-6E8A-4147-A177-3AD203B41FA5}">
                      <a16:colId xmlns:a16="http://schemas.microsoft.com/office/drawing/2014/main" val="4098449350"/>
                    </a:ext>
                  </a:extLst>
                </a:gridCol>
                <a:gridCol w="576072">
                  <a:extLst>
                    <a:ext uri="{9D8B030D-6E8A-4147-A177-3AD203B41FA5}">
                      <a16:colId xmlns:a16="http://schemas.microsoft.com/office/drawing/2014/main" val="2874544980"/>
                    </a:ext>
                  </a:extLst>
                </a:gridCol>
                <a:gridCol w="576072">
                  <a:extLst>
                    <a:ext uri="{9D8B030D-6E8A-4147-A177-3AD203B41FA5}">
                      <a16:colId xmlns:a16="http://schemas.microsoft.com/office/drawing/2014/main" val="2715689778"/>
                    </a:ext>
                  </a:extLst>
                </a:gridCol>
                <a:gridCol w="576072">
                  <a:extLst>
                    <a:ext uri="{9D8B030D-6E8A-4147-A177-3AD203B41FA5}">
                      <a16:colId xmlns:a16="http://schemas.microsoft.com/office/drawing/2014/main" val="34590823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832318540"/>
                  </a:ext>
                </a:extLst>
              </a:tr>
              <a:tr h="370840">
                <a:tc>
                  <a:txBody>
                    <a:bodyPr/>
                    <a:lstStyle/>
                    <a:p>
                      <a:r>
                        <a:rPr lang="en-US" sz="1000"/>
                        <a:t>phlyinsurance</a:t>
                      </a:r>
                    </a:p>
                  </a:txBody>
                  <a:tcPr/>
                </a:tc>
                <a:tc>
                  <a:txBody>
                    <a:bodyPr/>
                    <a:lstStyle/>
                    <a:p>
                      <a:r>
                        <a:rPr lang="en-US" sz="1000"/>
                        <a:t>2869</a:t>
                      </a:r>
                    </a:p>
                  </a:txBody>
                  <a:tcPr/>
                </a:tc>
                <a:tc>
                  <a:txBody>
                    <a:bodyPr/>
                    <a:lstStyle/>
                    <a:p>
                      <a:r>
                        <a:rPr lang="en-US" sz="1000"/>
                        <a:t>49</a:t>
                      </a:r>
                    </a:p>
                  </a:txBody>
                  <a:tcPr/>
                </a:tc>
                <a:tc>
                  <a:txBody>
                    <a:bodyPr/>
                    <a:lstStyle/>
                    <a:p>
                      <a:r>
                        <a:rPr lang="en-US" sz="1000"/>
                        <a:t>6</a:t>
                      </a:r>
                    </a:p>
                  </a:txBody>
                  <a:tcPr/>
                </a:tc>
                <a:tc>
                  <a:txBody>
                    <a:bodyPr/>
                    <a:lstStyle/>
                    <a:p>
                      <a:r>
                        <a:rPr lang="en-US" sz="1000"/>
                        <a:t>11</a:t>
                      </a:r>
                    </a:p>
                  </a:txBody>
                  <a:tcPr/>
                </a:tc>
                <a:tc>
                  <a:txBody>
                    <a:bodyPr/>
                    <a:lstStyle/>
                    <a:p>
                      <a:r>
                        <a:rPr lang="en-US" sz="1000"/>
                        <a:t>2</a:t>
                      </a:r>
                    </a:p>
                  </a:txBody>
                  <a:tcPr/>
                </a:tc>
                <a:tc>
                  <a:txBody>
                    <a:bodyPr/>
                    <a:lstStyle/>
                    <a:p>
                      <a:r>
                        <a:rPr lang="en-US" sz="1000"/>
                        <a:t>4</a:t>
                      </a:r>
                    </a:p>
                  </a:txBody>
                  <a:tcPr/>
                </a:tc>
                <a:tc>
                  <a:txBody>
                    <a:bodyPr/>
                    <a:lstStyle/>
                    <a:p>
                      <a:r>
                        <a:rPr lang="en-US" sz="1000"/>
                        <a:t>23</a:t>
                      </a:r>
                    </a:p>
                  </a:txBody>
                  <a:tcPr/>
                </a:tc>
                <a:tc>
                  <a:txBody>
                    <a:bodyPr/>
                    <a:lstStyle/>
                    <a:p>
                      <a:r>
                        <a:rPr lang="en-US" sz="1000"/>
                        <a:t>1148</a:t>
                      </a:r>
                    </a:p>
                  </a:txBody>
                  <a:tcPr/>
                </a:tc>
                <a:tc>
                  <a:txBody>
                    <a:bodyPr/>
                    <a:lstStyle/>
                    <a:p>
                      <a:r>
                        <a:rPr lang="en-US" sz="1000"/>
                        <a:t>23</a:t>
                      </a:r>
                    </a:p>
                  </a:txBody>
                  <a:tcPr/>
                </a:tc>
                <a:tc>
                  <a:txBody>
                    <a:bodyPr/>
                    <a:lstStyle/>
                    <a:p>
                      <a:r>
                        <a:rPr lang="en-US" sz="1000"/>
                        <a:t>1.7902 %</a:t>
                      </a:r>
                    </a:p>
                  </a:txBody>
                  <a:tcPr/>
                </a:tc>
                <a:extLst>
                  <a:ext uri="{0D108BD9-81ED-4DB2-BD59-A6C34878D82A}">
                    <a16:rowId xmlns:a16="http://schemas.microsoft.com/office/drawing/2014/main" val="1011202260"/>
                  </a:ext>
                </a:extLst>
              </a:tr>
            </a:tbl>
          </a:graphicData>
        </a:graphic>
      </p:graphicFrame>
      <p:sp>
        <p:nvSpPr>
          <p:cNvPr id="4" name="Text Placeholder 3">
            <a:extLst>
              <a:ext uri="{FF2B5EF4-FFF2-40B4-BE49-F238E27FC236}">
                <a16:creationId xmlns:a16="http://schemas.microsoft.com/office/drawing/2014/main" id="{0E587293-2EE9-47D9-B7F0-52F14BE96502}"/>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82347207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68B28-FC14-44E6-9F50-11C4362C2B07}"/>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FACF740E-34E2-492C-8726-933D30B14D87}"/>
              </a:ext>
            </a:extLst>
          </p:cNvPr>
          <p:cNvGraphicFramePr>
            <a:graphicFrameLocks noGrp="1"/>
          </p:cNvGraphicFramePr>
          <p:nvPr>
            <p:ph type="chart" sz="quarter" idx="13"/>
            <p:extLst>
              <p:ext uri="{D42A27DB-BD31-4B8C-83A1-F6EECF244321}">
                <p14:modId xmlns:p14="http://schemas.microsoft.com/office/powerpoint/2010/main" val="7056277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4441E07-5F13-442B-B31A-92E474F5B32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6B0D303-82DB-40A5-8CE1-AB54D7E6B07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80027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34F668-4C5F-4DAB-B87B-C35397420CBD}"/>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2D434B24-61C0-4A15-9058-E845F2E2A9A5}"/>
              </a:ext>
            </a:extLst>
          </p:cNvPr>
          <p:cNvGraphicFramePr>
            <a:graphicFrameLocks noGrp="1"/>
          </p:cNvGraphicFramePr>
          <p:nvPr>
            <p:ph type="chart" sz="quarter" idx="13"/>
            <p:extLst>
              <p:ext uri="{D42A27DB-BD31-4B8C-83A1-F6EECF244321}">
                <p14:modId xmlns:p14="http://schemas.microsoft.com/office/powerpoint/2010/main" val="956052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423732-915E-4B9F-8CF1-42A20D9D202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70CC47D-4898-48FF-9D2C-2E440D2B94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822135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A1BEFF-16ED-4CD1-8584-74A2D127EDDC}"/>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6EF9D939-D5C5-4A5A-9CB3-1A903CB64AAE}"/>
              </a:ext>
            </a:extLst>
          </p:cNvPr>
          <p:cNvGraphicFramePr>
            <a:graphicFrameLocks noGrp="1"/>
          </p:cNvGraphicFramePr>
          <p:nvPr>
            <p:ph type="chart" sz="quarter" idx="13"/>
            <p:extLst>
              <p:ext uri="{D42A27DB-BD31-4B8C-83A1-F6EECF244321}">
                <p14:modId xmlns:p14="http://schemas.microsoft.com/office/powerpoint/2010/main" val="4497882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83B7DA1-46DA-4562-A0F8-2C54633707A6}"/>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98375B3-FA3F-4C09-9272-FA2B100BD7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03687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7B50B-396B-4AEB-8823-4E9AD1E2EDA3}"/>
              </a:ext>
            </a:extLst>
          </p:cNvPr>
          <p:cNvSpPr>
            <a:spLocks noGrp="1"/>
          </p:cNvSpPr>
          <p:nvPr>
            <p:ph type="title"/>
          </p:nvPr>
        </p:nvSpPr>
        <p:spPr/>
        <p:txBody>
          <a:bodyPr/>
          <a:lstStyle/>
          <a:p>
            <a:r>
              <a:rPr lang="en-US"/>
              <a:t>Instagram Impressions | Philadelphia Insurance</a:t>
            </a:r>
          </a:p>
        </p:txBody>
      </p:sp>
      <p:graphicFrame>
        <p:nvGraphicFramePr>
          <p:cNvPr id="6" name="Chart Placeholder 5">
            <a:extLst>
              <a:ext uri="{FF2B5EF4-FFF2-40B4-BE49-F238E27FC236}">
                <a16:creationId xmlns:a16="http://schemas.microsoft.com/office/drawing/2014/main" id="{68D4F310-D166-4B80-B28A-494593B0FBCF}"/>
              </a:ext>
            </a:extLst>
          </p:cNvPr>
          <p:cNvGraphicFramePr>
            <a:graphicFrameLocks noGrp="1"/>
          </p:cNvGraphicFramePr>
          <p:nvPr>
            <p:ph type="chart" sz="quarter" idx="13"/>
            <p:extLst>
              <p:ext uri="{D42A27DB-BD31-4B8C-83A1-F6EECF244321}">
                <p14:modId xmlns:p14="http://schemas.microsoft.com/office/powerpoint/2010/main" val="40905224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950A5F-4B85-4D4E-854B-8457D212DB57}"/>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BC173847-9F72-4FEC-83E3-3E8477DC6F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838757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26EA5-86A8-474D-A599-66687CEEDA42}"/>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12C2D3A1-FE60-4821-8A49-E68D584953DD}"/>
              </a:ext>
            </a:extLst>
          </p:cNvPr>
          <p:cNvGraphicFramePr>
            <a:graphicFrameLocks noGrp="1"/>
          </p:cNvGraphicFramePr>
          <p:nvPr>
            <p:ph type="tbl" sz="quarter" idx="13"/>
            <p:extLst>
              <p:ext uri="{D42A27DB-BD31-4B8C-83A1-F6EECF244321}">
                <p14:modId xmlns:p14="http://schemas.microsoft.com/office/powerpoint/2010/main" val="4158046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70032032"/>
                    </a:ext>
                  </a:extLst>
                </a:gridCol>
                <a:gridCol w="987552">
                  <a:extLst>
                    <a:ext uri="{9D8B030D-6E8A-4147-A177-3AD203B41FA5}">
                      <a16:colId xmlns:a16="http://schemas.microsoft.com/office/drawing/2014/main" val="3523728401"/>
                    </a:ext>
                  </a:extLst>
                </a:gridCol>
                <a:gridCol w="987552">
                  <a:extLst>
                    <a:ext uri="{9D8B030D-6E8A-4147-A177-3AD203B41FA5}">
                      <a16:colId xmlns:a16="http://schemas.microsoft.com/office/drawing/2014/main" val="208105407"/>
                    </a:ext>
                  </a:extLst>
                </a:gridCol>
                <a:gridCol w="987552">
                  <a:extLst>
                    <a:ext uri="{9D8B030D-6E8A-4147-A177-3AD203B41FA5}">
                      <a16:colId xmlns:a16="http://schemas.microsoft.com/office/drawing/2014/main" val="4202347935"/>
                    </a:ext>
                  </a:extLst>
                </a:gridCol>
                <a:gridCol w="987552">
                  <a:extLst>
                    <a:ext uri="{9D8B030D-6E8A-4147-A177-3AD203B41FA5}">
                      <a16:colId xmlns:a16="http://schemas.microsoft.com/office/drawing/2014/main" val="2290915489"/>
                    </a:ext>
                  </a:extLst>
                </a:gridCol>
                <a:gridCol w="987552">
                  <a:extLst>
                    <a:ext uri="{9D8B030D-6E8A-4147-A177-3AD203B41FA5}">
                      <a16:colId xmlns:a16="http://schemas.microsoft.com/office/drawing/2014/main" val="749591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8767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- 2022-11-01 14:59:24</a:t>
                      </a:r>
                      <a:r>
                        <a:rPr kumimoji="0" lang="en-US" sz="1000" b="0" i="0" u="none" strike="noStrike" kern="1200" cap="none" spc="0" normalizeH="0" baseline="0" noProof="0">
                          <a:ln>
                            <a:noFill/>
                          </a:ln>
                          <a:solidFill>
                            <a:prstClr val="black"/>
                          </a:solidFill>
                          <a:effectLst/>
                          <a:uLnTx/>
                          <a:uFillTx/>
                          <a:latin typeface="+mn-lt"/>
                          <a:ea typeface="+mn-ea"/>
                          <a:cs typeface="+mn-cs"/>
                        </a:rPr>
                        <a:t>
 We're excited to cheer on our partners the Philadelphia phillies  as they get ready to play their first home game of the championship series! ⚾️🧢
🥳 To celebrate, #TEAMPHLY enjoyed a tailgate-style lunch with ballpark favorites and participated in a raffle drawing for a chance to win tickets to tomorrow's home game. 
Congratulations to the winners Terry Fox and Jennifer McAnally! 👏🏆 Let's go Phils! 
#ringthebell #worldseries #worldserieschampionships #baseballseason #philliesbaseball #philliesnation #mlbbaseball #phillysports #workplaceculture #insurance #insurancebusiness #insurancework #insurancecareers #commercialinsurance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13:08:08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83413497"/>
                  </a:ext>
                </a:extLst>
              </a:tr>
            </a:tbl>
          </a:graphicData>
        </a:graphic>
      </p:graphicFrame>
      <p:sp>
        <p:nvSpPr>
          <p:cNvPr id="4" name="Text Placeholder 3">
            <a:extLst>
              <a:ext uri="{FF2B5EF4-FFF2-40B4-BE49-F238E27FC236}">
                <a16:creationId xmlns:a16="http://schemas.microsoft.com/office/drawing/2014/main" id="{BDB55187-E096-42B1-A9A1-D6F6A6C61928}"/>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159499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47752-AD05-4B07-BFB4-55AC42BB8308}"/>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83DB8038-F8B2-47EB-B2EB-BE1791D0E4D1}"/>
              </a:ext>
            </a:extLst>
          </p:cNvPr>
          <p:cNvGraphicFramePr>
            <a:graphicFrameLocks noGrp="1"/>
          </p:cNvGraphicFramePr>
          <p:nvPr>
            <p:ph type="tbl" sz="quarter" idx="13"/>
            <p:extLst>
              <p:ext uri="{D42A27DB-BD31-4B8C-83A1-F6EECF244321}">
                <p14:modId xmlns:p14="http://schemas.microsoft.com/office/powerpoint/2010/main" val="31579861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32046113"/>
                    </a:ext>
                  </a:extLst>
                </a:gridCol>
                <a:gridCol w="987552">
                  <a:extLst>
                    <a:ext uri="{9D8B030D-6E8A-4147-A177-3AD203B41FA5}">
                      <a16:colId xmlns:a16="http://schemas.microsoft.com/office/drawing/2014/main" val="3672857062"/>
                    </a:ext>
                  </a:extLst>
                </a:gridCol>
                <a:gridCol w="987552">
                  <a:extLst>
                    <a:ext uri="{9D8B030D-6E8A-4147-A177-3AD203B41FA5}">
                      <a16:colId xmlns:a16="http://schemas.microsoft.com/office/drawing/2014/main" val="424586369"/>
                    </a:ext>
                  </a:extLst>
                </a:gridCol>
                <a:gridCol w="987552">
                  <a:extLst>
                    <a:ext uri="{9D8B030D-6E8A-4147-A177-3AD203B41FA5}">
                      <a16:colId xmlns:a16="http://schemas.microsoft.com/office/drawing/2014/main" val="3247881011"/>
                    </a:ext>
                  </a:extLst>
                </a:gridCol>
                <a:gridCol w="987552">
                  <a:extLst>
                    <a:ext uri="{9D8B030D-6E8A-4147-A177-3AD203B41FA5}">
                      <a16:colId xmlns:a16="http://schemas.microsoft.com/office/drawing/2014/main" val="4066628022"/>
                    </a:ext>
                  </a:extLst>
                </a:gridCol>
                <a:gridCol w="987552">
                  <a:extLst>
                    <a:ext uri="{9D8B030D-6E8A-4147-A177-3AD203B41FA5}">
                      <a16:colId xmlns:a16="http://schemas.microsoft.com/office/drawing/2014/main" val="1479407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697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- 2022-11-08 11:44:44</a:t>
                      </a:r>
                      <a:r>
                        <a:rPr kumimoji="0" lang="en-US" sz="1000" b="0" i="0" u="none" strike="noStrike" kern="1200" cap="none" spc="0" normalizeH="0" baseline="0" noProof="0">
                          <a:ln>
                            <a:noFill/>
                          </a:ln>
                          <a:solidFill>
                            <a:prstClr val="black"/>
                          </a:solidFill>
                          <a:effectLst/>
                          <a:uLnTx/>
                          <a:uFillTx/>
                          <a:latin typeface="+mn-lt"/>
                          <a:ea typeface="+mn-ea"/>
                          <a:cs typeface="+mn-cs"/>
                        </a:rPr>
                        <a:t>
 We were proud to sponsor the specialolympicspennsylvania (SOPA) 34th Fall Festival! Over the weekend, #TEAMPHLY joined athletes and supporters at villanovau to cheer on SOPA athletes as they competed in various sporting events. 
Each year, we present the Valor Award to an athlete whose effort, determination, and sportsmanship inspires greatness. Congratulations to Logan Wismer for being honored as the 2022 Valor Award Winner! 👏🏆
#specialolympics #novaspo #sopafallfest #inclusionrevolution #unifiedgeneration #choosetoinclude #inclusionmatters #athletelife #morethansports #abilitynotdisability #dogoodthings #goodcauses #insurancegivesback #nonprofitsupport #insurancebusiness #specialtyinsurance #insuranceindustry #insurancelife #insurancework #propertyandcasualty #commercialinsurance #insurancecompany #insurancecarrier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13:08:08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527390"/>
                  </a:ext>
                </a:extLst>
              </a:tr>
            </a:tbl>
          </a:graphicData>
        </a:graphic>
      </p:graphicFrame>
      <p:sp>
        <p:nvSpPr>
          <p:cNvPr id="4" name="Text Placeholder 3">
            <a:extLst>
              <a:ext uri="{FF2B5EF4-FFF2-40B4-BE49-F238E27FC236}">
                <a16:creationId xmlns:a16="http://schemas.microsoft.com/office/drawing/2014/main" id="{43BE7E48-218D-4651-9AC5-C367897E3213}"/>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1291044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8C7FD9-5FF7-4B52-91B7-880ACE03CDAB}"/>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C47ECC97-E893-4E76-B61B-43694724308E}"/>
              </a:ext>
            </a:extLst>
          </p:cNvPr>
          <p:cNvGraphicFramePr>
            <a:graphicFrameLocks noGrp="1"/>
          </p:cNvGraphicFramePr>
          <p:nvPr>
            <p:ph type="tbl" sz="quarter" idx="13"/>
            <p:extLst>
              <p:ext uri="{D42A27DB-BD31-4B8C-83A1-F6EECF244321}">
                <p14:modId xmlns:p14="http://schemas.microsoft.com/office/powerpoint/2010/main" val="3417801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17739558"/>
                    </a:ext>
                  </a:extLst>
                </a:gridCol>
                <a:gridCol w="987552">
                  <a:extLst>
                    <a:ext uri="{9D8B030D-6E8A-4147-A177-3AD203B41FA5}">
                      <a16:colId xmlns:a16="http://schemas.microsoft.com/office/drawing/2014/main" val="346621292"/>
                    </a:ext>
                  </a:extLst>
                </a:gridCol>
                <a:gridCol w="987552">
                  <a:extLst>
                    <a:ext uri="{9D8B030D-6E8A-4147-A177-3AD203B41FA5}">
                      <a16:colId xmlns:a16="http://schemas.microsoft.com/office/drawing/2014/main" val="4130022839"/>
                    </a:ext>
                  </a:extLst>
                </a:gridCol>
                <a:gridCol w="987552">
                  <a:extLst>
                    <a:ext uri="{9D8B030D-6E8A-4147-A177-3AD203B41FA5}">
                      <a16:colId xmlns:a16="http://schemas.microsoft.com/office/drawing/2014/main" val="1436347879"/>
                    </a:ext>
                  </a:extLst>
                </a:gridCol>
                <a:gridCol w="987552">
                  <a:extLst>
                    <a:ext uri="{9D8B030D-6E8A-4147-A177-3AD203B41FA5}">
                      <a16:colId xmlns:a16="http://schemas.microsoft.com/office/drawing/2014/main" val="3621790360"/>
                    </a:ext>
                  </a:extLst>
                </a:gridCol>
                <a:gridCol w="987552">
                  <a:extLst>
                    <a:ext uri="{9D8B030D-6E8A-4147-A177-3AD203B41FA5}">
                      <a16:colId xmlns:a16="http://schemas.microsoft.com/office/drawing/2014/main" val="4292690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2173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- 2022-11-03 15:56:40</a:t>
                      </a:r>
                      <a:r>
                        <a:rPr kumimoji="0" lang="en-US" sz="1000" b="0" i="0" u="none" strike="noStrike" kern="1200" cap="none" spc="0" normalizeH="0" baseline="0" noProof="0">
                          <a:ln>
                            <a:noFill/>
                          </a:ln>
                          <a:solidFill>
                            <a:prstClr val="black"/>
                          </a:solidFill>
                          <a:effectLst/>
                          <a:uLnTx/>
                          <a:uFillTx/>
                          <a:latin typeface="+mn-lt"/>
                          <a:ea typeface="+mn-ea"/>
                          <a:cs typeface="+mn-cs"/>
                        </a:rPr>
                        <a:t>
 In case you missed it, #TEAMPHLY showed its Philly pride during a phillies tailgate and ticket raffle at our Bala Cynwyd, PA and Ewing, NJ offices on Tuesday. 🙌⚾️🧢
👀 Check out the fun, dancing, and more as our leaders got the crowd pumped to cheer on the Phillies in the championship series! 🎥👏
#ringthebell #worldseries #worldserieschampionships #baseballseason #philliesbaseball #philliesnation #mlbbaseball #phillysports #workplaceculture #insurance #insurancebusiness #insurancework #insurancecareers #commercialinsurance #insurancecompany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13:08:08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920498947"/>
                  </a:ext>
                </a:extLst>
              </a:tr>
            </a:tbl>
          </a:graphicData>
        </a:graphic>
      </p:graphicFrame>
      <p:sp>
        <p:nvSpPr>
          <p:cNvPr id="4" name="Text Placeholder 3">
            <a:extLst>
              <a:ext uri="{FF2B5EF4-FFF2-40B4-BE49-F238E27FC236}">
                <a16:creationId xmlns:a16="http://schemas.microsoft.com/office/drawing/2014/main" id="{E5C40D42-05A6-4AB0-B634-71A6FAFF66EA}"/>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8074448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D9F89-F35E-4FC4-AF77-F2FA05EC4936}"/>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0AA0C9C1-74DD-4C44-A66A-7BC0A66A2BDE}"/>
              </a:ext>
            </a:extLst>
          </p:cNvPr>
          <p:cNvGraphicFramePr>
            <a:graphicFrameLocks noGrp="1"/>
          </p:cNvGraphicFramePr>
          <p:nvPr>
            <p:ph type="tbl" sz="quarter" idx="13"/>
            <p:extLst>
              <p:ext uri="{D42A27DB-BD31-4B8C-83A1-F6EECF244321}">
                <p14:modId xmlns:p14="http://schemas.microsoft.com/office/powerpoint/2010/main" val="2696117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570468637"/>
                    </a:ext>
                  </a:extLst>
                </a:gridCol>
                <a:gridCol w="987552">
                  <a:extLst>
                    <a:ext uri="{9D8B030D-6E8A-4147-A177-3AD203B41FA5}">
                      <a16:colId xmlns:a16="http://schemas.microsoft.com/office/drawing/2014/main" val="984530782"/>
                    </a:ext>
                  </a:extLst>
                </a:gridCol>
                <a:gridCol w="987552">
                  <a:extLst>
                    <a:ext uri="{9D8B030D-6E8A-4147-A177-3AD203B41FA5}">
                      <a16:colId xmlns:a16="http://schemas.microsoft.com/office/drawing/2014/main" val="2477435092"/>
                    </a:ext>
                  </a:extLst>
                </a:gridCol>
                <a:gridCol w="987552">
                  <a:extLst>
                    <a:ext uri="{9D8B030D-6E8A-4147-A177-3AD203B41FA5}">
                      <a16:colId xmlns:a16="http://schemas.microsoft.com/office/drawing/2014/main" val="3192236323"/>
                    </a:ext>
                  </a:extLst>
                </a:gridCol>
                <a:gridCol w="987552">
                  <a:extLst>
                    <a:ext uri="{9D8B030D-6E8A-4147-A177-3AD203B41FA5}">
                      <a16:colId xmlns:a16="http://schemas.microsoft.com/office/drawing/2014/main" val="2981556537"/>
                    </a:ext>
                  </a:extLst>
                </a:gridCol>
                <a:gridCol w="987552">
                  <a:extLst>
                    <a:ext uri="{9D8B030D-6E8A-4147-A177-3AD203B41FA5}">
                      <a16:colId xmlns:a16="http://schemas.microsoft.com/office/drawing/2014/main" val="26831462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26747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- 2022-11-24 13:40:43</a:t>
                      </a:r>
                      <a:r>
                        <a:rPr kumimoji="0" lang="en-US" sz="1000" b="0" i="0" u="none" strike="noStrike" kern="1200" cap="none" spc="0" normalizeH="0" baseline="0" noProof="0">
                          <a:ln>
                            <a:noFill/>
                          </a:ln>
                          <a:solidFill>
                            <a:prstClr val="black"/>
                          </a:solidFill>
                          <a:effectLst/>
                          <a:uLnTx/>
                          <a:uFillTx/>
                          <a:latin typeface="+mn-lt"/>
                          <a:ea typeface="+mn-ea"/>
                          <a:cs typeface="+mn-cs"/>
                        </a:rPr>
                        <a:t>
 The Philadelphia Insurance Companies #TurkeyTrot started as a family tradition in 1992 by our founder James J. Maguire and his family. 
Thirty years later, it has grown into a family tradition for 1,000+ people each year and raised more than  million for facetofacegermantown. 🙌🏼
The local non-profit serves 30,000 free meals to more than 2,500 people each year. 🍽
Happy Thanksgiving to everyone from #TEAMPHLY! 🦃🍁
#thanksgiving2022 #happythanksgiving #facetofacegatherwobblegobble #thanksgivingtradition #facetofacegermantown #germantownphilly #fundraisingforacause #supportnonprofits #communitysupport #501c3 #givingbacktothecommunity #givingseason #nonprofitfundraising #insurancebusiness #specialtyinsurance #insuranceindustry #propertyandcasualty #commercialinsurance #insurancecompany #insurancecarrier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13:08:08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75833313"/>
                  </a:ext>
                </a:extLst>
              </a:tr>
            </a:tbl>
          </a:graphicData>
        </a:graphic>
      </p:graphicFrame>
      <p:sp>
        <p:nvSpPr>
          <p:cNvPr id="4" name="Text Placeholder 3">
            <a:extLst>
              <a:ext uri="{FF2B5EF4-FFF2-40B4-BE49-F238E27FC236}">
                <a16:creationId xmlns:a16="http://schemas.microsoft.com/office/drawing/2014/main" id="{7B4D79C1-A4D3-48D8-ACB2-44EC6B860886}"/>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34507278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B9A10-30D2-482A-9D18-3C714023A1DD}"/>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AC6B0782-26EE-4673-B42A-A75975DE31CC}"/>
              </a:ext>
            </a:extLst>
          </p:cNvPr>
          <p:cNvGraphicFramePr>
            <a:graphicFrameLocks noGrp="1"/>
          </p:cNvGraphicFramePr>
          <p:nvPr>
            <p:ph type="tbl" sz="quarter" idx="13"/>
            <p:extLst>
              <p:ext uri="{D42A27DB-BD31-4B8C-83A1-F6EECF244321}">
                <p14:modId xmlns:p14="http://schemas.microsoft.com/office/powerpoint/2010/main" val="37685082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51660356"/>
                    </a:ext>
                  </a:extLst>
                </a:gridCol>
                <a:gridCol w="987552">
                  <a:extLst>
                    <a:ext uri="{9D8B030D-6E8A-4147-A177-3AD203B41FA5}">
                      <a16:colId xmlns:a16="http://schemas.microsoft.com/office/drawing/2014/main" val="830738174"/>
                    </a:ext>
                  </a:extLst>
                </a:gridCol>
                <a:gridCol w="987552">
                  <a:extLst>
                    <a:ext uri="{9D8B030D-6E8A-4147-A177-3AD203B41FA5}">
                      <a16:colId xmlns:a16="http://schemas.microsoft.com/office/drawing/2014/main" val="3112243512"/>
                    </a:ext>
                  </a:extLst>
                </a:gridCol>
                <a:gridCol w="987552">
                  <a:extLst>
                    <a:ext uri="{9D8B030D-6E8A-4147-A177-3AD203B41FA5}">
                      <a16:colId xmlns:a16="http://schemas.microsoft.com/office/drawing/2014/main" val="781718648"/>
                    </a:ext>
                  </a:extLst>
                </a:gridCol>
                <a:gridCol w="987552">
                  <a:extLst>
                    <a:ext uri="{9D8B030D-6E8A-4147-A177-3AD203B41FA5}">
                      <a16:colId xmlns:a16="http://schemas.microsoft.com/office/drawing/2014/main" val="3629550033"/>
                    </a:ext>
                  </a:extLst>
                </a:gridCol>
                <a:gridCol w="987552">
                  <a:extLst>
                    <a:ext uri="{9D8B030D-6E8A-4147-A177-3AD203B41FA5}">
                      <a16:colId xmlns:a16="http://schemas.microsoft.com/office/drawing/2014/main" val="2743584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11106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- 2022-11-21 16:37:17</a:t>
                      </a:r>
                      <a:r>
                        <a:rPr kumimoji="0" lang="en-US" sz="1000" b="0" i="0" u="none" strike="noStrike" kern="1200" cap="none" spc="0" normalizeH="0" baseline="0" noProof="0">
                          <a:ln>
                            <a:noFill/>
                          </a:ln>
                          <a:solidFill>
                            <a:prstClr val="black"/>
                          </a:solidFill>
                          <a:effectLst/>
                          <a:uLnTx/>
                          <a:uFillTx/>
                          <a:latin typeface="+mn-lt"/>
                          <a:ea typeface="+mn-ea"/>
                          <a:cs typeface="+mn-cs"/>
                        </a:rPr>
                        <a:t>
 PHLY was proud to sponsor the 2022 philly_marathon! #TEAMPHLY had a great time chatting about PHLY careers with participants at the expo. Congratulations to all of the runners! 🏅
#phillyweekend2022 #phillymarathon2022 #phillymarathon #phillymarathonweekend #runphilly #philadelphiapa #phillyrunner #phillyevents #discoverphl #insurancelife #insurancecompany #propertyandcasualty #specialtyinsurance #insurancebusiness #commercialinsurance #insuranceindustry #insurancecareers #insurancejobs #insurancework #insuranceservices #insurancelife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12/05/2022 13:08:08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701548500"/>
                  </a:ext>
                </a:extLst>
              </a:tr>
            </a:tbl>
          </a:graphicData>
        </a:graphic>
      </p:graphicFrame>
      <p:sp>
        <p:nvSpPr>
          <p:cNvPr id="4" name="Text Placeholder 3">
            <a:extLst>
              <a:ext uri="{FF2B5EF4-FFF2-40B4-BE49-F238E27FC236}">
                <a16:creationId xmlns:a16="http://schemas.microsoft.com/office/drawing/2014/main" id="{247F07EA-A872-40CC-894A-34F243F654B3}"/>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4934549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410311-E353-42B6-B1C4-0E41706B0453}"/>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90BE3CAF-8690-4458-AE4D-A40622965213}"/>
              </a:ext>
            </a:extLst>
          </p:cNvPr>
          <p:cNvGraphicFramePr>
            <a:graphicFrameLocks noGrp="1"/>
          </p:cNvGraphicFramePr>
          <p:nvPr>
            <p:ph type="tbl" sz="quarter" idx="13"/>
            <p:extLst>
              <p:ext uri="{D42A27DB-BD31-4B8C-83A1-F6EECF244321}">
                <p14:modId xmlns:p14="http://schemas.microsoft.com/office/powerpoint/2010/main" val="1186143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919267659"/>
                    </a:ext>
                  </a:extLst>
                </a:gridCol>
                <a:gridCol w="905256">
                  <a:extLst>
                    <a:ext uri="{9D8B030D-6E8A-4147-A177-3AD203B41FA5}">
                      <a16:colId xmlns:a16="http://schemas.microsoft.com/office/drawing/2014/main" val="1970431028"/>
                    </a:ext>
                  </a:extLst>
                </a:gridCol>
                <a:gridCol w="411480">
                  <a:extLst>
                    <a:ext uri="{9D8B030D-6E8A-4147-A177-3AD203B41FA5}">
                      <a16:colId xmlns:a16="http://schemas.microsoft.com/office/drawing/2014/main" val="2274173366"/>
                    </a:ext>
                  </a:extLst>
                </a:gridCol>
                <a:gridCol w="905256">
                  <a:extLst>
                    <a:ext uri="{9D8B030D-6E8A-4147-A177-3AD203B41FA5}">
                      <a16:colId xmlns:a16="http://schemas.microsoft.com/office/drawing/2014/main" val="319973551"/>
                    </a:ext>
                  </a:extLst>
                </a:gridCol>
                <a:gridCol w="905256">
                  <a:extLst>
                    <a:ext uri="{9D8B030D-6E8A-4147-A177-3AD203B41FA5}">
                      <a16:colId xmlns:a16="http://schemas.microsoft.com/office/drawing/2014/main" val="1356628199"/>
                    </a:ext>
                  </a:extLst>
                </a:gridCol>
                <a:gridCol w="905256">
                  <a:extLst>
                    <a:ext uri="{9D8B030D-6E8A-4147-A177-3AD203B41FA5}">
                      <a16:colId xmlns:a16="http://schemas.microsoft.com/office/drawing/2014/main" val="2032303347"/>
                    </a:ext>
                  </a:extLst>
                </a:gridCol>
                <a:gridCol w="905256">
                  <a:extLst>
                    <a:ext uri="{9D8B030D-6E8A-4147-A177-3AD203B41FA5}">
                      <a16:colId xmlns:a16="http://schemas.microsoft.com/office/drawing/2014/main" val="1653209969"/>
                    </a:ext>
                  </a:extLst>
                </a:gridCol>
                <a:gridCol w="905256">
                  <a:extLst>
                    <a:ext uri="{9D8B030D-6E8A-4147-A177-3AD203B41FA5}">
                      <a16:colId xmlns:a16="http://schemas.microsoft.com/office/drawing/2014/main" val="2362458011"/>
                    </a:ext>
                  </a:extLst>
                </a:gridCol>
                <a:gridCol w="905256">
                  <a:extLst>
                    <a:ext uri="{9D8B030D-6E8A-4147-A177-3AD203B41FA5}">
                      <a16:colId xmlns:a16="http://schemas.microsoft.com/office/drawing/2014/main" val="1028082369"/>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027729159"/>
                  </a:ext>
                </a:extLst>
              </a:tr>
              <a:tr h="370840">
                <a:tc>
                  <a:txBody>
                    <a:bodyPr/>
                    <a:lstStyle/>
                    <a:p>
                      <a:r>
                        <a:rPr lang="en-US" sz="1000"/>
                        <a:t>19</a:t>
                      </a:r>
                    </a:p>
                  </a:txBody>
                  <a:tcPr/>
                </a:tc>
                <a:tc>
                  <a:txBody>
                    <a:bodyPr/>
                    <a:lstStyle/>
                    <a:p>
                      <a:r>
                        <a:rPr lang="en-US" sz="1000"/>
                        <a:t>0.6998 %</a:t>
                      </a:r>
                    </a:p>
                  </a:txBody>
                  <a:tcPr/>
                </a:tc>
                <a:tc>
                  <a:txBody>
                    <a:bodyPr/>
                    <a:lstStyle/>
                    <a:p>
                      <a:r>
                        <a:rPr lang="en-US" sz="1000"/>
                        <a:t>0.16</a:t>
                      </a:r>
                    </a:p>
                  </a:txBody>
                  <a:tcPr/>
                </a:tc>
                <a:tc>
                  <a:txBody>
                    <a:bodyPr/>
                    <a:lstStyle/>
                    <a:p>
                      <a:r>
                        <a:rPr lang="en-US" sz="1000"/>
                        <a:t>133.21</a:t>
                      </a:r>
                    </a:p>
                  </a:txBody>
                  <a:tcPr/>
                </a:tc>
                <a:tc>
                  <a:txBody>
                    <a:bodyPr/>
                    <a:lstStyle/>
                    <a:p>
                      <a:r>
                        <a:rPr lang="en-US" sz="1000"/>
                        <a:t>132.37</a:t>
                      </a:r>
                    </a:p>
                  </a:txBody>
                  <a:tcPr/>
                </a:tc>
                <a:tc>
                  <a:txBody>
                    <a:bodyPr/>
                    <a:lstStyle/>
                    <a:p>
                      <a:r>
                        <a:rPr lang="en-US" sz="1000"/>
                        <a:t>92.74</a:t>
                      </a:r>
                    </a:p>
                  </a:txBody>
                  <a:tcPr/>
                </a:tc>
                <a:tc>
                  <a:txBody>
                    <a:bodyPr/>
                    <a:lstStyle/>
                    <a:p>
                      <a:r>
                        <a:rPr lang="en-US" sz="1000"/>
                        <a:t>92.58</a:t>
                      </a:r>
                    </a:p>
                  </a:txBody>
                  <a:tcPr/>
                </a:tc>
                <a:tc>
                  <a:txBody>
                    <a:bodyPr/>
                    <a:lstStyle/>
                    <a:p>
                      <a:r>
                        <a:rPr lang="en-US" sz="1000"/>
                        <a:t>2531</a:t>
                      </a:r>
                    </a:p>
                  </a:txBody>
                  <a:tcPr/>
                </a:tc>
                <a:tc>
                  <a:txBody>
                    <a:bodyPr/>
                    <a:lstStyle/>
                    <a:p>
                      <a:r>
                        <a:rPr lang="en-US" sz="1000"/>
                        <a:t>1762</a:t>
                      </a:r>
                    </a:p>
                  </a:txBody>
                  <a:tcPr/>
                </a:tc>
                <a:extLst>
                  <a:ext uri="{0D108BD9-81ED-4DB2-BD59-A6C34878D82A}">
                    <a16:rowId xmlns:a16="http://schemas.microsoft.com/office/drawing/2014/main" val="3725112512"/>
                  </a:ext>
                </a:extLst>
              </a:tr>
            </a:tbl>
          </a:graphicData>
        </a:graphic>
      </p:graphicFrame>
      <p:sp>
        <p:nvSpPr>
          <p:cNvPr id="4" name="Text Placeholder 3">
            <a:extLst>
              <a:ext uri="{FF2B5EF4-FFF2-40B4-BE49-F238E27FC236}">
                <a16:creationId xmlns:a16="http://schemas.microsoft.com/office/drawing/2014/main" id="{28F8F149-E95B-4E9A-84C6-B1304D423F9F}"/>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19380886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4831B-94FF-4288-AB35-CB60123740F2}"/>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338D8DF3-CF5C-452F-9482-03285AF9AD03}"/>
              </a:ext>
            </a:extLst>
          </p:cNvPr>
          <p:cNvGraphicFramePr>
            <a:graphicFrameLocks noGrp="1"/>
          </p:cNvGraphicFramePr>
          <p:nvPr>
            <p:ph type="tbl" sz="quarter" idx="13"/>
            <p:extLst>
              <p:ext uri="{D42A27DB-BD31-4B8C-83A1-F6EECF244321}">
                <p14:modId xmlns:p14="http://schemas.microsoft.com/office/powerpoint/2010/main" val="1430906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19213858"/>
                    </a:ext>
                  </a:extLst>
                </a:gridCol>
                <a:gridCol w="1316736">
                  <a:extLst>
                    <a:ext uri="{9D8B030D-6E8A-4147-A177-3AD203B41FA5}">
                      <a16:colId xmlns:a16="http://schemas.microsoft.com/office/drawing/2014/main" val="1835717351"/>
                    </a:ext>
                  </a:extLst>
                </a:gridCol>
                <a:gridCol w="658368">
                  <a:extLst>
                    <a:ext uri="{9D8B030D-6E8A-4147-A177-3AD203B41FA5}">
                      <a16:colId xmlns:a16="http://schemas.microsoft.com/office/drawing/2014/main" val="334675772"/>
                    </a:ext>
                  </a:extLst>
                </a:gridCol>
                <a:gridCol w="658368">
                  <a:extLst>
                    <a:ext uri="{9D8B030D-6E8A-4147-A177-3AD203B41FA5}">
                      <a16:colId xmlns:a16="http://schemas.microsoft.com/office/drawing/2014/main" val="2697294535"/>
                    </a:ext>
                  </a:extLst>
                </a:gridCol>
                <a:gridCol w="658368">
                  <a:extLst>
                    <a:ext uri="{9D8B030D-6E8A-4147-A177-3AD203B41FA5}">
                      <a16:colId xmlns:a16="http://schemas.microsoft.com/office/drawing/2014/main" val="3865685198"/>
                    </a:ext>
                  </a:extLst>
                </a:gridCol>
                <a:gridCol w="658368">
                  <a:extLst>
                    <a:ext uri="{9D8B030D-6E8A-4147-A177-3AD203B41FA5}">
                      <a16:colId xmlns:a16="http://schemas.microsoft.com/office/drawing/2014/main" val="2241857599"/>
                    </a:ext>
                  </a:extLst>
                </a:gridCol>
                <a:gridCol w="658368">
                  <a:extLst>
                    <a:ext uri="{9D8B030D-6E8A-4147-A177-3AD203B41FA5}">
                      <a16:colId xmlns:a16="http://schemas.microsoft.com/office/drawing/2014/main" val="2312238284"/>
                    </a:ext>
                  </a:extLst>
                </a:gridCol>
                <a:gridCol w="658368">
                  <a:extLst>
                    <a:ext uri="{9D8B030D-6E8A-4147-A177-3AD203B41FA5}">
                      <a16:colId xmlns:a16="http://schemas.microsoft.com/office/drawing/2014/main" val="3867286430"/>
                    </a:ext>
                  </a:extLst>
                </a:gridCol>
                <a:gridCol w="658368">
                  <a:extLst>
                    <a:ext uri="{9D8B030D-6E8A-4147-A177-3AD203B41FA5}">
                      <a16:colId xmlns:a16="http://schemas.microsoft.com/office/drawing/2014/main" val="1663297843"/>
                    </a:ext>
                  </a:extLst>
                </a:gridCol>
                <a:gridCol w="658368">
                  <a:extLst>
                    <a:ext uri="{9D8B030D-6E8A-4147-A177-3AD203B41FA5}">
                      <a16:colId xmlns:a16="http://schemas.microsoft.com/office/drawing/2014/main" val="3514444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2516961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- 2022-11-30 14:44:48</a:t>
                      </a:r>
                      <a:r>
                        <a:rPr kumimoji="0" lang="en-US" sz="1000" b="0" i="0" u="none" strike="noStrike" kern="1200" cap="none" spc="0" normalizeH="0" baseline="0" noProof="0">
                          <a:ln>
                            <a:noFill/>
                          </a:ln>
                          <a:solidFill>
                            <a:prstClr val="black"/>
                          </a:solidFill>
                          <a:effectLst/>
                          <a:uLnTx/>
                          <a:uFillTx/>
                          <a:latin typeface="+mn-lt"/>
                          <a:ea typeface="+mn-ea"/>
                          <a:cs typeface="+mn-cs"/>
                        </a:rPr>
                        <a:t>
 @elunanetwork 
@gatewaycapnj 
@impactservices  NEW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https://quintly-image-storage.s3.amazonaws.com/c303562b672a3318c686cfcc37b7e67a/200fb413eac8beea585e66470612103d.jpg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12/01/2022 14:36:18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918100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- 2022-11-29 11:57:13</a:t>
                      </a:r>
                      <a:r>
                        <a:rPr kumimoji="0" lang="pt-BR" sz="1000" b="0" i="0" u="none" strike="noStrike" kern="1200" cap="none" spc="0" normalizeH="0" baseline="0" noProof="0">
                          <a:ln>
                            <a:noFill/>
                          </a:ln>
                          <a:solidFill>
                            <a:prstClr val="black"/>
                          </a:solidFill>
                          <a:effectLst/>
                          <a:uLnTx/>
                          <a:uFillTx/>
                          <a:latin typeface="+mn-lt"/>
                          <a:ea typeface="+mn-ea"/>
                          <a:cs typeface="+mn-cs"/>
                        </a:rPr>
                        <a:t>
 #TEAMPHLY N  E  W  P  O  S  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https://quintly-image-storage.s3.amazonaws.com/c303562b672a3318c686cfcc37b7e67a/453db805cbfee46528fa58078fcf93fd.jpg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11/30/2022 11:36:21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733821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phlyinsurance - 2022-11-24 13:44:16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https://quintly-image-storage.s3.amazonaws.com/c303562b672a3318c686cfcc37b7e67a/9974a530462ab5033469c0760145574d.jpg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11/25/2022 13:36:18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722902646"/>
                  </a:ext>
                </a:extLst>
              </a:tr>
            </a:tbl>
          </a:graphicData>
        </a:graphic>
      </p:graphicFrame>
      <p:sp>
        <p:nvSpPr>
          <p:cNvPr id="4" name="Text Placeholder 3">
            <a:extLst>
              <a:ext uri="{FF2B5EF4-FFF2-40B4-BE49-F238E27FC236}">
                <a16:creationId xmlns:a16="http://schemas.microsoft.com/office/drawing/2014/main" id="{A925CFB9-827C-4196-A77C-EEAFEBE17799}"/>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27791318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F55D8-E156-4C5C-A24F-DDF97972319D}"/>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80071FCE-B954-48C9-8A7C-4479B5FA86B9}"/>
              </a:ext>
            </a:extLst>
          </p:cNvPr>
          <p:cNvGraphicFramePr>
            <a:graphicFrameLocks noGrp="1"/>
          </p:cNvGraphicFramePr>
          <p:nvPr>
            <p:ph type="tbl" sz="quarter" idx="13"/>
            <p:extLst>
              <p:ext uri="{D42A27DB-BD31-4B8C-83A1-F6EECF244321}">
                <p14:modId xmlns:p14="http://schemas.microsoft.com/office/powerpoint/2010/main" val="2267937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77235423"/>
                    </a:ext>
                  </a:extLst>
                </a:gridCol>
                <a:gridCol w="1316736">
                  <a:extLst>
                    <a:ext uri="{9D8B030D-6E8A-4147-A177-3AD203B41FA5}">
                      <a16:colId xmlns:a16="http://schemas.microsoft.com/office/drawing/2014/main" val="702988526"/>
                    </a:ext>
                  </a:extLst>
                </a:gridCol>
                <a:gridCol w="658368">
                  <a:extLst>
                    <a:ext uri="{9D8B030D-6E8A-4147-A177-3AD203B41FA5}">
                      <a16:colId xmlns:a16="http://schemas.microsoft.com/office/drawing/2014/main" val="4014249524"/>
                    </a:ext>
                  </a:extLst>
                </a:gridCol>
                <a:gridCol w="658368">
                  <a:extLst>
                    <a:ext uri="{9D8B030D-6E8A-4147-A177-3AD203B41FA5}">
                      <a16:colId xmlns:a16="http://schemas.microsoft.com/office/drawing/2014/main" val="2969220979"/>
                    </a:ext>
                  </a:extLst>
                </a:gridCol>
                <a:gridCol w="658368">
                  <a:extLst>
                    <a:ext uri="{9D8B030D-6E8A-4147-A177-3AD203B41FA5}">
                      <a16:colId xmlns:a16="http://schemas.microsoft.com/office/drawing/2014/main" val="4086772224"/>
                    </a:ext>
                  </a:extLst>
                </a:gridCol>
                <a:gridCol w="658368">
                  <a:extLst>
                    <a:ext uri="{9D8B030D-6E8A-4147-A177-3AD203B41FA5}">
                      <a16:colId xmlns:a16="http://schemas.microsoft.com/office/drawing/2014/main" val="1999286693"/>
                    </a:ext>
                  </a:extLst>
                </a:gridCol>
                <a:gridCol w="658368">
                  <a:extLst>
                    <a:ext uri="{9D8B030D-6E8A-4147-A177-3AD203B41FA5}">
                      <a16:colId xmlns:a16="http://schemas.microsoft.com/office/drawing/2014/main" val="393581347"/>
                    </a:ext>
                  </a:extLst>
                </a:gridCol>
                <a:gridCol w="658368">
                  <a:extLst>
                    <a:ext uri="{9D8B030D-6E8A-4147-A177-3AD203B41FA5}">
                      <a16:colId xmlns:a16="http://schemas.microsoft.com/office/drawing/2014/main" val="3590111885"/>
                    </a:ext>
                  </a:extLst>
                </a:gridCol>
                <a:gridCol w="658368">
                  <a:extLst>
                    <a:ext uri="{9D8B030D-6E8A-4147-A177-3AD203B41FA5}">
                      <a16:colId xmlns:a16="http://schemas.microsoft.com/office/drawing/2014/main" val="2332708145"/>
                    </a:ext>
                  </a:extLst>
                </a:gridCol>
                <a:gridCol w="658368">
                  <a:extLst>
                    <a:ext uri="{9D8B030D-6E8A-4147-A177-3AD203B41FA5}">
                      <a16:colId xmlns:a16="http://schemas.microsoft.com/office/drawing/2014/main" val="21273884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1232271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- 2022-11-18 16:50:47</a:t>
                      </a:r>
                      <a:r>
                        <a:rPr kumimoji="0" lang="en-US" sz="1000" b="0" i="0" u="none" strike="noStrike" kern="1200" cap="none" spc="0" normalizeH="0" baseline="0" noProof="0">
                          <a:ln>
                            <a:noFill/>
                          </a:ln>
                          <a:solidFill>
                            <a:prstClr val="black"/>
                          </a:solidFill>
                          <a:effectLst/>
                          <a:uLnTx/>
                          <a:uFillTx/>
                          <a:latin typeface="+mn-lt"/>
                          <a:ea typeface="+mn-ea"/>
                          <a:cs typeface="+mn-cs"/>
                        </a:rPr>
                        <a:t>
 Sacramento Urban Tree Planting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https://quintly-image-storage.s3.amazonaws.com/c303562b672a3318c686cfcc37b7e67a/432543f07ec2a6bb467210b9e509d9e9.jpg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11/19/2022 16:36:14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61894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- 2022-11-17 16:59:45</a:t>
                      </a:r>
                      <a:r>
                        <a:rPr kumimoji="0" lang="en-US" sz="1000" b="0" i="0" u="none" strike="noStrike" kern="1200" cap="none" spc="0" normalizeH="0" baseline="0" noProof="0">
                          <a:ln>
                            <a:noFill/>
                          </a:ln>
                          <a:solidFill>
                            <a:prstClr val="black"/>
                          </a:solidFill>
                          <a:effectLst/>
                          <a:uLnTx/>
                          <a:uFillTx/>
                          <a:latin typeface="+mn-lt"/>
                          <a:ea typeface="+mn-ea"/>
                          <a:cs typeface="+mn-cs"/>
                        </a:rPr>
                        <a:t>
 Women in Sales Empowerment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https://quintly-image-storage.s3.amazonaws.com/c303562b672a3318c686cfcc37b7e67a/e562099a287a92e482abc5bc21e292f6.jpg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11/18/2022 16:36:17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500152057"/>
                  </a:ext>
                </a:extLst>
              </a:tr>
            </a:tbl>
          </a:graphicData>
        </a:graphic>
      </p:graphicFrame>
      <p:sp>
        <p:nvSpPr>
          <p:cNvPr id="4" name="Text Placeholder 3">
            <a:extLst>
              <a:ext uri="{FF2B5EF4-FFF2-40B4-BE49-F238E27FC236}">
                <a16:creationId xmlns:a16="http://schemas.microsoft.com/office/drawing/2014/main" id="{59459DB4-EB4C-42E7-A86D-0C2469010458}"/>
              </a:ext>
            </a:extLst>
          </p:cNvPr>
          <p:cNvSpPr>
            <a:spLocks noGrp="1"/>
          </p:cNvSpPr>
          <p:nvPr>
            <p:ph type="body" sz="quarter" idx="14"/>
          </p:nvPr>
        </p:nvSpPr>
        <p:spPr/>
        <p:txBody>
          <a:bodyPr/>
          <a:lstStyle/>
          <a:p>
            <a:r>
              <a:rPr lang="en-US"/>
              <a:t>11/01/2022 - 11/30/2022</a:t>
            </a:r>
          </a:p>
        </p:txBody>
      </p:sp>
    </p:spTree>
    <p:extLst>
      <p:ext uri="{BB962C8B-B14F-4D97-AF65-F5344CB8AC3E}">
        <p14:creationId xmlns:p14="http://schemas.microsoft.com/office/powerpoint/2010/main" val="33733952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1694</Words>
  <Application>Microsoft Office PowerPoint</Application>
  <PresentationFormat>On-screen Show (4:3)</PresentationFormat>
  <Paragraphs>694</Paragraphs>
  <Slides>45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45</vt:i4>
      </vt:variant>
    </vt:vector>
  </HeadingPairs>
  <TitlesOfParts>
    <vt:vector size="48" baseType="lpstr">
      <vt:lpstr>Arial</vt:lpstr>
      <vt:lpstr>Calibri</vt:lpstr>
      <vt:lpstr>quintly_template</vt:lpstr>
      <vt:lpstr>PHLY Social Media</vt:lpstr>
      <vt:lpstr>Overall Overall Audience | Philadelphia Insurance</vt:lpstr>
      <vt:lpstr>Facebook Facebook Key Metrics | Philadelphia Insurance</vt:lpstr>
      <vt:lpstr>Facebook Fans Gained | Philadelphia Insurance</vt:lpstr>
      <vt:lpstr>Facebook Average Interactions Per Facebook Post | Philadelphia Insurance</vt:lpstr>
      <vt:lpstr>Facebook Total Interactions Per Month | Philadelphia Insurance</vt:lpstr>
      <vt:lpstr>Facebook Facebook Impressions | Philadelphia Insurance</vt:lpstr>
      <vt:lpstr>Facebook Original Own Posts Table | Philadelphia Insurance - 1 of 6</vt:lpstr>
      <vt:lpstr>Facebook Original Own Posts Table | Philadelphia Insurance - 2 of 6</vt:lpstr>
      <vt:lpstr>Facebook Original Own Posts Table | Philadelphia Insurance - 3 of 6</vt:lpstr>
      <vt:lpstr>Facebook Original Own Posts Table | Philadelphia Insurance - 4 of 6</vt:lpstr>
      <vt:lpstr>Facebook Original Own Posts Table | Philadelphia Insurance - 5 of 6</vt:lpstr>
      <vt:lpstr>Facebook Original Own Posts Table | Philadelphia Insurance - 6 of 6</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4</vt:lpstr>
      <vt:lpstr>LinkedIn Posts Table | Philadelphia Insurance - 2 of 4</vt:lpstr>
      <vt:lpstr>LinkedIn Posts Table | Philadelphia Insurance - 3 of 4</vt:lpstr>
      <vt:lpstr>LinkedIn Posts Table | Philadelphia Insurance - 4 of 4</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Impressions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2022-12-05T19:36:49Z</dcterms:created>
  <dcterms:modified xsi:type="dcterms:W3CDTF">2022-12-05T19:38:33Z</dcterms:modified>
</cp:coreProperties>
</file>