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 id="282" r:id="rId26"/>
    <p:sldId id="283" r:id="rId27"/>
    <p:sldId id="284" r:id="rId28"/>
    <p:sldId id="285" r:id="rId29"/>
    <p:sldId id="286" r:id="rId30"/>
    <p:sldId id="288" r:id="rId31"/>
    <p:sldId id="289" r:id="rId32"/>
    <p:sldId id="290" r:id="rId33"/>
    <p:sldId id="291" r:id="rId34"/>
    <p:sldId id="292" r:id="rId35"/>
  </p:sldIdLst>
  <p:sldSz cx="9144000" cy="6858000" type="screen4x3"/>
  <p:notesSz cx="6858000" cy="9144000"/>
  <p:embeddedFontLst>
    <p:embeddedFont>
      <p:font typeface="Calibri" panose="020F0502020204030204" pitchFamily="34"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44866</c:v>
                </c:pt>
              </c:numCache>
            </c:numRef>
          </c:cat>
          <c:val>
            <c:numRef>
              <c:f>Sheet1!$B$2</c:f>
              <c:numCache>
                <c:formatCode>General</c:formatCode>
                <c:ptCount val="1"/>
                <c:pt idx="0">
                  <c:v>480</c:v>
                </c:pt>
              </c:numCache>
            </c:numRef>
          </c:val>
          <c:extLst>
            <c:ext xmlns:c16="http://schemas.microsoft.com/office/drawing/2014/chart" uri="{C3380CC4-5D6E-409C-BE32-E72D297353CC}">
              <c16:uniqueId val="{00000000-A364-45B9-94F9-036166C83F6C}"/>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44866</c:v>
                </c:pt>
              </c:numCache>
            </c:numRef>
          </c:cat>
          <c:val>
            <c:numRef>
              <c:f>Sheet1!$C$2</c:f>
              <c:numCache>
                <c:formatCode>General</c:formatCode>
                <c:ptCount val="1"/>
                <c:pt idx="0">
                  <c:v>479</c:v>
                </c:pt>
              </c:numCache>
            </c:numRef>
          </c:val>
          <c:extLst>
            <c:ext xmlns:c16="http://schemas.microsoft.com/office/drawing/2014/chart" uri="{C3380CC4-5D6E-409C-BE32-E72D297353CC}">
              <c16:uniqueId val="{00000001-A364-45B9-94F9-036166C83F6C}"/>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44866</c:v>
                </c:pt>
              </c:numCache>
            </c:numRef>
          </c:cat>
          <c:val>
            <c:numRef>
              <c:f>Sheet1!$D$2</c:f>
              <c:numCache>
                <c:formatCode>General</c:formatCode>
                <c:ptCount val="1"/>
                <c:pt idx="0">
                  <c:v>19933</c:v>
                </c:pt>
              </c:numCache>
            </c:numRef>
          </c:val>
          <c:extLst>
            <c:ext xmlns:c16="http://schemas.microsoft.com/office/drawing/2014/chart" uri="{C3380CC4-5D6E-409C-BE32-E72D297353CC}">
              <c16:uniqueId val="{00000002-A364-45B9-94F9-036166C83F6C}"/>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44866</c:v>
                </c:pt>
              </c:numCache>
            </c:numRef>
          </c:cat>
          <c:val>
            <c:numRef>
              <c:f>Sheet1!$E$2</c:f>
              <c:numCache>
                <c:formatCode>General</c:formatCode>
                <c:ptCount val="1"/>
                <c:pt idx="0">
                  <c:v>236</c:v>
                </c:pt>
              </c:numCache>
            </c:numRef>
          </c:val>
          <c:extLst>
            <c:ext xmlns:c16="http://schemas.microsoft.com/office/drawing/2014/chart" uri="{C3380CC4-5D6E-409C-BE32-E72D297353CC}">
              <c16:uniqueId val="{00000003-A364-45B9-94F9-036166C83F6C}"/>
            </c:ext>
          </c:extLst>
        </c:ser>
        <c:dLbls>
          <c:showLegendKey val="0"/>
          <c:showVal val="0"/>
          <c:showCatName val="0"/>
          <c:showSerName val="0"/>
          <c:showPercent val="0"/>
          <c:showBubbleSize val="0"/>
        </c:dLbls>
        <c:gapWidth val="219"/>
        <c:overlap val="-27"/>
        <c:axId val="300488376"/>
        <c:axId val="300487392"/>
      </c:barChart>
      <c:dateAx>
        <c:axId val="300488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487392"/>
        <c:crosses val="autoZero"/>
        <c:auto val="1"/>
        <c:lblOffset val="100"/>
        <c:baseTimeUnit val="days"/>
      </c:dateAx>
      <c:valAx>
        <c:axId val="300487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488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11</c:v>
                </c:pt>
                <c:pt idx="1">
                  <c:v>8</c:v>
                </c:pt>
                <c:pt idx="2">
                  <c:v>5</c:v>
                </c:pt>
                <c:pt idx="3">
                  <c:v>5</c:v>
                </c:pt>
                <c:pt idx="4">
                  <c:v>9</c:v>
                </c:pt>
                <c:pt idx="5">
                  <c:v>22</c:v>
                </c:pt>
                <c:pt idx="6">
                  <c:v>6</c:v>
                </c:pt>
                <c:pt idx="7">
                  <c:v>14</c:v>
                </c:pt>
                <c:pt idx="8">
                  <c:v>1</c:v>
                </c:pt>
                <c:pt idx="9">
                  <c:v>5</c:v>
                </c:pt>
                <c:pt idx="10">
                  <c:v>3</c:v>
                </c:pt>
                <c:pt idx="11">
                  <c:v>1</c:v>
                </c:pt>
              </c:numCache>
            </c:numRef>
          </c:val>
          <c:extLst>
            <c:ext xmlns:c16="http://schemas.microsoft.com/office/drawing/2014/chart" uri="{C3380CC4-5D6E-409C-BE32-E72D297353CC}">
              <c16:uniqueId val="{00000000-B8BE-465D-9176-52A44D00F9BF}"/>
            </c:ext>
          </c:extLst>
        </c:ser>
        <c:dLbls>
          <c:showLegendKey val="0"/>
          <c:showVal val="0"/>
          <c:showCatName val="0"/>
          <c:showSerName val="0"/>
          <c:showPercent val="0"/>
          <c:showBubbleSize val="0"/>
        </c:dLbls>
        <c:gapWidth val="219"/>
        <c:overlap val="-27"/>
        <c:axId val="361655736"/>
        <c:axId val="361658032"/>
      </c:barChart>
      <c:dateAx>
        <c:axId val="361655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658032"/>
        <c:crosses val="autoZero"/>
        <c:auto val="1"/>
        <c:lblOffset val="100"/>
        <c:baseTimeUnit val="months"/>
      </c:dateAx>
      <c:valAx>
        <c:axId val="361658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655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4</c:v>
                </c:pt>
                <c:pt idx="1">
                  <c:v>5</c:v>
                </c:pt>
                <c:pt idx="2">
                  <c:v>5</c:v>
                </c:pt>
                <c:pt idx="3">
                  <c:v>5</c:v>
                </c:pt>
                <c:pt idx="4">
                  <c:v>5</c:v>
                </c:pt>
                <c:pt idx="5">
                  <c:v>4</c:v>
                </c:pt>
                <c:pt idx="6">
                  <c:v>3</c:v>
                </c:pt>
                <c:pt idx="7">
                  <c:v>4</c:v>
                </c:pt>
                <c:pt idx="8">
                  <c:v>5</c:v>
                </c:pt>
                <c:pt idx="9">
                  <c:v>5</c:v>
                </c:pt>
                <c:pt idx="10">
                  <c:v>4</c:v>
                </c:pt>
                <c:pt idx="11">
                  <c:v>10</c:v>
                </c:pt>
              </c:numCache>
            </c:numRef>
          </c:val>
          <c:extLst>
            <c:ext xmlns:c16="http://schemas.microsoft.com/office/drawing/2014/chart" uri="{C3380CC4-5D6E-409C-BE32-E72D297353CC}">
              <c16:uniqueId val="{00000000-08CD-4056-B9A8-DCD1290C1DC1}"/>
            </c:ext>
          </c:extLst>
        </c:ser>
        <c:dLbls>
          <c:showLegendKey val="0"/>
          <c:showVal val="0"/>
          <c:showCatName val="0"/>
          <c:showSerName val="0"/>
          <c:showPercent val="0"/>
          <c:showBubbleSize val="0"/>
        </c:dLbls>
        <c:gapWidth val="219"/>
        <c:overlap val="-27"/>
        <c:axId val="419567776"/>
        <c:axId val="419580896"/>
      </c:barChart>
      <c:dateAx>
        <c:axId val="419567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580896"/>
        <c:crosses val="autoZero"/>
        <c:auto val="1"/>
        <c:lblOffset val="100"/>
        <c:baseTimeUnit val="months"/>
      </c:dateAx>
      <c:valAx>
        <c:axId val="419580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567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52</c:v>
                </c:pt>
                <c:pt idx="1">
                  <c:v>75</c:v>
                </c:pt>
                <c:pt idx="2">
                  <c:v>78</c:v>
                </c:pt>
                <c:pt idx="3">
                  <c:v>74</c:v>
                </c:pt>
                <c:pt idx="4">
                  <c:v>89</c:v>
                </c:pt>
                <c:pt idx="5">
                  <c:v>70</c:v>
                </c:pt>
                <c:pt idx="6">
                  <c:v>45</c:v>
                </c:pt>
                <c:pt idx="7">
                  <c:v>66</c:v>
                </c:pt>
                <c:pt idx="8">
                  <c:v>72</c:v>
                </c:pt>
                <c:pt idx="9">
                  <c:v>72</c:v>
                </c:pt>
                <c:pt idx="10">
                  <c:v>60</c:v>
                </c:pt>
                <c:pt idx="11">
                  <c:v>11</c:v>
                </c:pt>
              </c:numCache>
            </c:numRef>
          </c:val>
          <c:extLst>
            <c:ext xmlns:c16="http://schemas.microsoft.com/office/drawing/2014/chart" uri="{C3380CC4-5D6E-409C-BE32-E72D297353CC}">
              <c16:uniqueId val="{00000000-B5C3-4C32-8314-11768AF31A31}"/>
            </c:ext>
          </c:extLst>
        </c:ser>
        <c:dLbls>
          <c:showLegendKey val="0"/>
          <c:showVal val="0"/>
          <c:showCatName val="0"/>
          <c:showSerName val="0"/>
          <c:showPercent val="0"/>
          <c:showBubbleSize val="0"/>
        </c:dLbls>
        <c:gapWidth val="219"/>
        <c:overlap val="-27"/>
        <c:axId val="419554328"/>
        <c:axId val="419556296"/>
      </c:barChart>
      <c:catAx>
        <c:axId val="419554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556296"/>
        <c:crosses val="autoZero"/>
        <c:auto val="1"/>
        <c:lblAlgn val="ctr"/>
        <c:lblOffset val="100"/>
        <c:noMultiLvlLbl val="0"/>
      </c:catAx>
      <c:valAx>
        <c:axId val="419556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554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1664</c:v>
                </c:pt>
                <c:pt idx="1">
                  <c:v>2645</c:v>
                </c:pt>
                <c:pt idx="2">
                  <c:v>4051</c:v>
                </c:pt>
                <c:pt idx="3">
                  <c:v>1830</c:v>
                </c:pt>
                <c:pt idx="4">
                  <c:v>2245</c:v>
                </c:pt>
                <c:pt idx="5">
                  <c:v>2352</c:v>
                </c:pt>
                <c:pt idx="6">
                  <c:v>3542</c:v>
                </c:pt>
                <c:pt idx="7">
                  <c:v>1712</c:v>
                </c:pt>
                <c:pt idx="8">
                  <c:v>1822</c:v>
                </c:pt>
                <c:pt idx="9">
                  <c:v>2100</c:v>
                </c:pt>
                <c:pt idx="10">
                  <c:v>1518</c:v>
                </c:pt>
                <c:pt idx="11">
                  <c:v>10</c:v>
                </c:pt>
              </c:numCache>
            </c:numRef>
          </c:val>
          <c:extLst>
            <c:ext xmlns:c16="http://schemas.microsoft.com/office/drawing/2014/chart" uri="{C3380CC4-5D6E-409C-BE32-E72D297353CC}">
              <c16:uniqueId val="{00000000-6E54-472E-91B8-3CD82B116AB8}"/>
            </c:ext>
          </c:extLst>
        </c:ser>
        <c:dLbls>
          <c:showLegendKey val="0"/>
          <c:showVal val="0"/>
          <c:showCatName val="0"/>
          <c:showSerName val="0"/>
          <c:showPercent val="0"/>
          <c:showBubbleSize val="0"/>
        </c:dLbls>
        <c:gapWidth val="219"/>
        <c:overlap val="-27"/>
        <c:axId val="419565808"/>
        <c:axId val="419570400"/>
      </c:barChart>
      <c:dateAx>
        <c:axId val="4195658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570400"/>
        <c:crosses val="autoZero"/>
        <c:auto val="1"/>
        <c:lblOffset val="100"/>
        <c:baseTimeUnit val="months"/>
      </c:dateAx>
      <c:valAx>
        <c:axId val="419570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565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2</c:v>
                </c:pt>
                <c:pt idx="1">
                  <c:v>2</c:v>
                </c:pt>
                <c:pt idx="2">
                  <c:v>1</c:v>
                </c:pt>
                <c:pt idx="3">
                  <c:v>1</c:v>
                </c:pt>
                <c:pt idx="4">
                  <c:v>5</c:v>
                </c:pt>
                <c:pt idx="5">
                  <c:v>-3</c:v>
                </c:pt>
                <c:pt idx="6">
                  <c:v>0</c:v>
                </c:pt>
                <c:pt idx="7">
                  <c:v>2</c:v>
                </c:pt>
                <c:pt idx="8">
                  <c:v>3</c:v>
                </c:pt>
                <c:pt idx="9">
                  <c:v>-1</c:v>
                </c:pt>
                <c:pt idx="10">
                  <c:v>-2</c:v>
                </c:pt>
                <c:pt idx="11">
                  <c:v>0</c:v>
                </c:pt>
              </c:numCache>
            </c:numRef>
          </c:val>
          <c:extLst>
            <c:ext xmlns:c16="http://schemas.microsoft.com/office/drawing/2014/chart" uri="{C3380CC4-5D6E-409C-BE32-E72D297353CC}">
              <c16:uniqueId val="{00000000-4659-457E-AD3E-BB94F6A8960F}"/>
            </c:ext>
          </c:extLst>
        </c:ser>
        <c:dLbls>
          <c:showLegendKey val="0"/>
          <c:showVal val="0"/>
          <c:showCatName val="0"/>
          <c:showSerName val="0"/>
          <c:showPercent val="0"/>
          <c:showBubbleSize val="0"/>
        </c:dLbls>
        <c:gapWidth val="219"/>
        <c:overlap val="-27"/>
        <c:axId val="438130584"/>
        <c:axId val="438131240"/>
      </c:barChart>
      <c:dateAx>
        <c:axId val="438130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131240"/>
        <c:crosses val="autoZero"/>
        <c:auto val="1"/>
        <c:lblOffset val="100"/>
        <c:baseTimeUnit val="months"/>
      </c:dateAx>
      <c:valAx>
        <c:axId val="438131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130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2</c:v>
                </c:pt>
                <c:pt idx="1">
                  <c:v>4</c:v>
                </c:pt>
                <c:pt idx="2">
                  <c:v>2</c:v>
                </c:pt>
                <c:pt idx="3">
                  <c:v>2</c:v>
                </c:pt>
                <c:pt idx="4">
                  <c:v>2</c:v>
                </c:pt>
                <c:pt idx="5">
                  <c:v>0</c:v>
                </c:pt>
                <c:pt idx="6">
                  <c:v>2</c:v>
                </c:pt>
                <c:pt idx="7">
                  <c:v>1</c:v>
                </c:pt>
                <c:pt idx="8">
                  <c:v>1</c:v>
                </c:pt>
                <c:pt idx="9">
                  <c:v>2</c:v>
                </c:pt>
                <c:pt idx="10">
                  <c:v>0</c:v>
                </c:pt>
                <c:pt idx="11">
                  <c:v>0</c:v>
                </c:pt>
              </c:numCache>
            </c:numRef>
          </c:val>
          <c:extLst>
            <c:ext xmlns:c16="http://schemas.microsoft.com/office/drawing/2014/chart" uri="{C3380CC4-5D6E-409C-BE32-E72D297353CC}">
              <c16:uniqueId val="{00000000-9D23-4A24-A78E-277059513DD1}"/>
            </c:ext>
          </c:extLst>
        </c:ser>
        <c:dLbls>
          <c:showLegendKey val="0"/>
          <c:showVal val="0"/>
          <c:showCatName val="0"/>
          <c:showSerName val="0"/>
          <c:showPercent val="0"/>
          <c:showBubbleSize val="0"/>
        </c:dLbls>
        <c:gapWidth val="219"/>
        <c:overlap val="-27"/>
        <c:axId val="438147968"/>
        <c:axId val="438147640"/>
      </c:barChart>
      <c:dateAx>
        <c:axId val="438147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147640"/>
        <c:crosses val="autoZero"/>
        <c:auto val="1"/>
        <c:lblOffset val="100"/>
        <c:baseTimeUnit val="months"/>
      </c:dateAx>
      <c:valAx>
        <c:axId val="438147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147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33</c:v>
                </c:pt>
                <c:pt idx="1">
                  <c:v>49</c:v>
                </c:pt>
                <c:pt idx="2">
                  <c:v>33</c:v>
                </c:pt>
                <c:pt idx="3">
                  <c:v>29</c:v>
                </c:pt>
                <c:pt idx="4">
                  <c:v>29</c:v>
                </c:pt>
                <c:pt idx="5">
                  <c:v>9</c:v>
                </c:pt>
                <c:pt idx="6">
                  <c:v>28</c:v>
                </c:pt>
                <c:pt idx="7">
                  <c:v>24</c:v>
                </c:pt>
                <c:pt idx="8">
                  <c:v>13</c:v>
                </c:pt>
                <c:pt idx="9">
                  <c:v>27</c:v>
                </c:pt>
                <c:pt idx="10">
                  <c:v>0</c:v>
                </c:pt>
                <c:pt idx="11">
                  <c:v>0</c:v>
                </c:pt>
              </c:numCache>
            </c:numRef>
          </c:val>
          <c:extLst>
            <c:ext xmlns:c16="http://schemas.microsoft.com/office/drawing/2014/chart" uri="{C3380CC4-5D6E-409C-BE32-E72D297353CC}">
              <c16:uniqueId val="{00000000-1163-4A91-BA59-E760CE7B55AF}"/>
            </c:ext>
          </c:extLst>
        </c:ser>
        <c:dLbls>
          <c:showLegendKey val="0"/>
          <c:showVal val="0"/>
          <c:showCatName val="0"/>
          <c:showSerName val="0"/>
          <c:showPercent val="0"/>
          <c:showBubbleSize val="0"/>
        </c:dLbls>
        <c:gapWidth val="219"/>
        <c:overlap val="-27"/>
        <c:axId val="438139440"/>
        <c:axId val="438140424"/>
      </c:barChart>
      <c:catAx>
        <c:axId val="438139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140424"/>
        <c:crosses val="autoZero"/>
        <c:auto val="1"/>
        <c:lblAlgn val="ctr"/>
        <c:lblOffset val="100"/>
        <c:noMultiLvlLbl val="0"/>
      </c:catAx>
      <c:valAx>
        <c:axId val="438140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139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95</c:v>
                </c:pt>
                <c:pt idx="1">
                  <c:v>113</c:v>
                </c:pt>
                <c:pt idx="2">
                  <c:v>96</c:v>
                </c:pt>
                <c:pt idx="3">
                  <c:v>92</c:v>
                </c:pt>
                <c:pt idx="4">
                  <c:v>146</c:v>
                </c:pt>
                <c:pt idx="5">
                  <c:v>128</c:v>
                </c:pt>
                <c:pt idx="6">
                  <c:v>107</c:v>
                </c:pt>
                <c:pt idx="7">
                  <c:v>156</c:v>
                </c:pt>
                <c:pt idx="8">
                  <c:v>174</c:v>
                </c:pt>
                <c:pt idx="9">
                  <c:v>213</c:v>
                </c:pt>
                <c:pt idx="10">
                  <c:v>180</c:v>
                </c:pt>
                <c:pt idx="11">
                  <c:v>16</c:v>
                </c:pt>
              </c:numCache>
            </c:numRef>
          </c:val>
          <c:extLst>
            <c:ext xmlns:c16="http://schemas.microsoft.com/office/drawing/2014/chart" uri="{C3380CC4-5D6E-409C-BE32-E72D297353CC}">
              <c16:uniqueId val="{00000000-42FF-4A48-9E4B-66C8EBEA693B}"/>
            </c:ext>
          </c:extLst>
        </c:ser>
        <c:dLbls>
          <c:showLegendKey val="0"/>
          <c:showVal val="0"/>
          <c:showCatName val="0"/>
          <c:showSerName val="0"/>
          <c:showPercent val="0"/>
          <c:showBubbleSize val="0"/>
        </c:dLbls>
        <c:gapWidth val="219"/>
        <c:overlap val="-27"/>
        <c:axId val="438166992"/>
        <c:axId val="438167320"/>
      </c:barChart>
      <c:dateAx>
        <c:axId val="438166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167320"/>
        <c:crosses val="autoZero"/>
        <c:auto val="1"/>
        <c:lblOffset val="100"/>
        <c:baseTimeUnit val="months"/>
      </c:dateAx>
      <c:valAx>
        <c:axId val="438167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166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23</c:v>
                </c:pt>
                <c:pt idx="1">
                  <c:v>44</c:v>
                </c:pt>
                <c:pt idx="2">
                  <c:v>41</c:v>
                </c:pt>
                <c:pt idx="3">
                  <c:v>68</c:v>
                </c:pt>
                <c:pt idx="4">
                  <c:v>63</c:v>
                </c:pt>
                <c:pt idx="5">
                  <c:v>40</c:v>
                </c:pt>
                <c:pt idx="6">
                  <c:v>27</c:v>
                </c:pt>
                <c:pt idx="7">
                  <c:v>54</c:v>
                </c:pt>
                <c:pt idx="8">
                  <c:v>47</c:v>
                </c:pt>
                <c:pt idx="9">
                  <c:v>78</c:v>
                </c:pt>
                <c:pt idx="10">
                  <c:v>45</c:v>
                </c:pt>
                <c:pt idx="11">
                  <c:v>87</c:v>
                </c:pt>
              </c:numCache>
            </c:numRef>
          </c:val>
          <c:extLst>
            <c:ext xmlns:c16="http://schemas.microsoft.com/office/drawing/2014/chart" uri="{C3380CC4-5D6E-409C-BE32-E72D297353CC}">
              <c16:uniqueId val="{00000000-80BB-4053-BC82-A242C828C56E}"/>
            </c:ext>
          </c:extLst>
        </c:ser>
        <c:dLbls>
          <c:showLegendKey val="0"/>
          <c:showVal val="0"/>
          <c:showCatName val="0"/>
          <c:showSerName val="0"/>
          <c:showPercent val="0"/>
          <c:showBubbleSize val="0"/>
        </c:dLbls>
        <c:gapWidth val="219"/>
        <c:overlap val="-27"/>
        <c:axId val="438174208"/>
        <c:axId val="438172896"/>
      </c:barChart>
      <c:catAx>
        <c:axId val="438174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172896"/>
        <c:crosses val="autoZero"/>
        <c:auto val="1"/>
        <c:lblAlgn val="ctr"/>
        <c:lblOffset val="100"/>
        <c:noMultiLvlLbl val="0"/>
      </c:catAx>
      <c:valAx>
        <c:axId val="438172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174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279</c:v>
                </c:pt>
                <c:pt idx="1">
                  <c:v>490</c:v>
                </c:pt>
                <c:pt idx="2">
                  <c:v>534</c:v>
                </c:pt>
                <c:pt idx="3">
                  <c:v>884</c:v>
                </c:pt>
                <c:pt idx="4">
                  <c:v>886</c:v>
                </c:pt>
                <c:pt idx="5">
                  <c:v>564</c:v>
                </c:pt>
                <c:pt idx="6">
                  <c:v>351</c:v>
                </c:pt>
                <c:pt idx="7">
                  <c:v>758</c:v>
                </c:pt>
                <c:pt idx="8">
                  <c:v>564</c:v>
                </c:pt>
                <c:pt idx="9">
                  <c:v>1022</c:v>
                </c:pt>
                <c:pt idx="10">
                  <c:v>497</c:v>
                </c:pt>
                <c:pt idx="11">
                  <c:v>87</c:v>
                </c:pt>
              </c:numCache>
            </c:numRef>
          </c:val>
          <c:extLst>
            <c:ext xmlns:c16="http://schemas.microsoft.com/office/drawing/2014/chart" uri="{C3380CC4-5D6E-409C-BE32-E72D297353CC}">
              <c16:uniqueId val="{00000000-A746-458B-90E3-3349B09FECE6}"/>
            </c:ext>
          </c:extLst>
        </c:ser>
        <c:dLbls>
          <c:showLegendKey val="0"/>
          <c:showVal val="0"/>
          <c:showCatName val="0"/>
          <c:showSerName val="0"/>
          <c:showPercent val="0"/>
          <c:showBubbleSize val="0"/>
        </c:dLbls>
        <c:gapWidth val="219"/>
        <c:overlap val="-27"/>
        <c:axId val="438179784"/>
        <c:axId val="438171256"/>
      </c:barChart>
      <c:catAx>
        <c:axId val="438179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171256"/>
        <c:crosses val="autoZero"/>
        <c:auto val="1"/>
        <c:lblAlgn val="ctr"/>
        <c:lblOffset val="100"/>
        <c:noMultiLvlLbl val="0"/>
      </c:catAx>
      <c:valAx>
        <c:axId val="438171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179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Sheet1!$A$2:$A$14</c:f>
              <c:strCache>
                <c:ptCount val="13"/>
                <c:pt idx="0">
                  <c:v>2021-12</c:v>
                </c:pt>
                <c:pt idx="1">
                  <c:v>2022-01</c:v>
                </c:pt>
                <c:pt idx="2">
                  <c:v>2022-02</c:v>
                </c:pt>
                <c:pt idx="3">
                  <c:v>2022-03</c:v>
                </c:pt>
                <c:pt idx="4">
                  <c:v>2022-04</c:v>
                </c:pt>
                <c:pt idx="5">
                  <c:v>2022-05</c:v>
                </c:pt>
                <c:pt idx="6">
                  <c:v>2022-06</c:v>
                </c:pt>
                <c:pt idx="7">
                  <c:v>2022-07</c:v>
                </c:pt>
                <c:pt idx="8">
                  <c:v>2022-08</c:v>
                </c:pt>
                <c:pt idx="9">
                  <c:v>2022-09</c:v>
                </c:pt>
                <c:pt idx="10">
                  <c:v>2022-10</c:v>
                </c:pt>
                <c:pt idx="11">
                  <c:v>2022-11</c:v>
                </c:pt>
                <c:pt idx="12">
                  <c:v>2022-12</c:v>
                </c:pt>
              </c:strCache>
            </c:strRef>
          </c:cat>
          <c:val>
            <c:numRef>
              <c:f>Sheet1!$B$2:$B$14</c:f>
              <c:numCache>
                <c:formatCode>General</c:formatCode>
                <c:ptCount val="13"/>
                <c:pt idx="0">
                  <c:v>573</c:v>
                </c:pt>
                <c:pt idx="1">
                  <c:v>17878</c:v>
                </c:pt>
                <c:pt idx="2">
                  <c:v>22840</c:v>
                </c:pt>
                <c:pt idx="3">
                  <c:v>21150</c:v>
                </c:pt>
                <c:pt idx="4">
                  <c:v>35010</c:v>
                </c:pt>
                <c:pt idx="5">
                  <c:v>41428</c:v>
                </c:pt>
                <c:pt idx="6">
                  <c:v>27183</c:v>
                </c:pt>
                <c:pt idx="7">
                  <c:v>19658</c:v>
                </c:pt>
                <c:pt idx="8">
                  <c:v>35284</c:v>
                </c:pt>
                <c:pt idx="9">
                  <c:v>26580</c:v>
                </c:pt>
                <c:pt idx="10">
                  <c:v>34882</c:v>
                </c:pt>
                <c:pt idx="11">
                  <c:v>27620</c:v>
                </c:pt>
                <c:pt idx="12">
                  <c:v>4847</c:v>
                </c:pt>
              </c:numCache>
            </c:numRef>
          </c:val>
          <c:extLst>
            <c:ext xmlns:c16="http://schemas.microsoft.com/office/drawing/2014/chart" uri="{C3380CC4-5D6E-409C-BE32-E72D297353CC}">
              <c16:uniqueId val="{00000000-9EC4-4469-9039-430E3C8EBB08}"/>
            </c:ext>
          </c:extLst>
        </c:ser>
        <c:dLbls>
          <c:showLegendKey val="0"/>
          <c:showVal val="0"/>
          <c:showCatName val="0"/>
          <c:showSerName val="0"/>
          <c:showPercent val="0"/>
          <c:showBubbleSize val="0"/>
        </c:dLbls>
        <c:gapWidth val="219"/>
        <c:overlap val="-27"/>
        <c:axId val="438178144"/>
        <c:axId val="438171912"/>
      </c:barChart>
      <c:catAx>
        <c:axId val="438178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171912"/>
        <c:crosses val="autoZero"/>
        <c:auto val="1"/>
        <c:lblAlgn val="ctr"/>
        <c:lblOffset val="100"/>
        <c:noMultiLvlLbl val="0"/>
      </c:catAx>
      <c:valAx>
        <c:axId val="438171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178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0</c:v>
                </c:pt>
                <c:pt idx="1">
                  <c:v>-2</c:v>
                </c:pt>
                <c:pt idx="2">
                  <c:v>5</c:v>
                </c:pt>
                <c:pt idx="3">
                  <c:v>3</c:v>
                </c:pt>
                <c:pt idx="4">
                  <c:v>-1</c:v>
                </c:pt>
                <c:pt idx="5">
                  <c:v>-3</c:v>
                </c:pt>
                <c:pt idx="6">
                  <c:v>6</c:v>
                </c:pt>
                <c:pt idx="7">
                  <c:v>4</c:v>
                </c:pt>
                <c:pt idx="8">
                  <c:v>3</c:v>
                </c:pt>
                <c:pt idx="9">
                  <c:v>8</c:v>
                </c:pt>
                <c:pt idx="10">
                  <c:v>5</c:v>
                </c:pt>
                <c:pt idx="11">
                  <c:v>0</c:v>
                </c:pt>
              </c:numCache>
            </c:numRef>
          </c:val>
          <c:extLst>
            <c:ext xmlns:c16="http://schemas.microsoft.com/office/drawing/2014/chart" uri="{C3380CC4-5D6E-409C-BE32-E72D297353CC}">
              <c16:uniqueId val="{00000000-0E30-45C5-B302-4193A83C97D6}"/>
            </c:ext>
          </c:extLst>
        </c:ser>
        <c:dLbls>
          <c:showLegendKey val="0"/>
          <c:showVal val="0"/>
          <c:showCatName val="0"/>
          <c:showSerName val="0"/>
          <c:showPercent val="0"/>
          <c:showBubbleSize val="0"/>
        </c:dLbls>
        <c:gapWidth val="219"/>
        <c:overlap val="-27"/>
        <c:axId val="466531784"/>
        <c:axId val="466534408"/>
      </c:barChart>
      <c:dateAx>
        <c:axId val="466531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534408"/>
        <c:crosses val="autoZero"/>
        <c:auto val="1"/>
        <c:lblOffset val="100"/>
        <c:baseTimeUnit val="months"/>
      </c:dateAx>
      <c:valAx>
        <c:axId val="466534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531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6</c:v>
                </c:pt>
                <c:pt idx="1">
                  <c:v>11</c:v>
                </c:pt>
                <c:pt idx="2">
                  <c:v>9</c:v>
                </c:pt>
                <c:pt idx="3">
                  <c:v>8</c:v>
                </c:pt>
                <c:pt idx="4">
                  <c:v>8</c:v>
                </c:pt>
                <c:pt idx="5">
                  <c:v>6</c:v>
                </c:pt>
                <c:pt idx="6">
                  <c:v>6</c:v>
                </c:pt>
                <c:pt idx="7">
                  <c:v>9</c:v>
                </c:pt>
                <c:pt idx="8">
                  <c:v>9</c:v>
                </c:pt>
                <c:pt idx="9">
                  <c:v>8</c:v>
                </c:pt>
                <c:pt idx="10">
                  <c:v>8</c:v>
                </c:pt>
                <c:pt idx="11">
                  <c:v>13</c:v>
                </c:pt>
              </c:numCache>
            </c:numRef>
          </c:val>
          <c:extLst>
            <c:ext xmlns:c16="http://schemas.microsoft.com/office/drawing/2014/chart" uri="{C3380CC4-5D6E-409C-BE32-E72D297353CC}">
              <c16:uniqueId val="{00000000-9A3A-4AD4-8DD2-73C3ABD49F43}"/>
            </c:ext>
          </c:extLst>
        </c:ser>
        <c:dLbls>
          <c:showLegendKey val="0"/>
          <c:showVal val="0"/>
          <c:showCatName val="0"/>
          <c:showSerName val="0"/>
          <c:showPercent val="0"/>
          <c:showBubbleSize val="0"/>
        </c:dLbls>
        <c:gapWidth val="219"/>
        <c:overlap val="-27"/>
        <c:axId val="466542280"/>
        <c:axId val="466540312"/>
      </c:barChart>
      <c:dateAx>
        <c:axId val="466542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540312"/>
        <c:crosses val="autoZero"/>
        <c:auto val="1"/>
        <c:lblOffset val="100"/>
        <c:baseTimeUnit val="months"/>
      </c:dateAx>
      <c:valAx>
        <c:axId val="466540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542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76</c:v>
                </c:pt>
                <c:pt idx="1">
                  <c:v>125</c:v>
                </c:pt>
                <c:pt idx="2">
                  <c:v>118</c:v>
                </c:pt>
                <c:pt idx="3">
                  <c:v>115</c:v>
                </c:pt>
                <c:pt idx="4">
                  <c:v>118</c:v>
                </c:pt>
                <c:pt idx="5">
                  <c:v>81</c:v>
                </c:pt>
                <c:pt idx="6">
                  <c:v>81</c:v>
                </c:pt>
                <c:pt idx="7">
                  <c:v>111</c:v>
                </c:pt>
                <c:pt idx="8">
                  <c:v>98</c:v>
                </c:pt>
                <c:pt idx="9">
                  <c:v>76</c:v>
                </c:pt>
                <c:pt idx="10">
                  <c:v>99</c:v>
                </c:pt>
                <c:pt idx="11">
                  <c:v>13</c:v>
                </c:pt>
              </c:numCache>
            </c:numRef>
          </c:val>
          <c:extLst>
            <c:ext xmlns:c16="http://schemas.microsoft.com/office/drawing/2014/chart" uri="{C3380CC4-5D6E-409C-BE32-E72D297353CC}">
              <c16:uniqueId val="{00000000-C78E-4AD3-8500-BE1ACC2E16C7}"/>
            </c:ext>
          </c:extLst>
        </c:ser>
        <c:dLbls>
          <c:showLegendKey val="0"/>
          <c:showVal val="0"/>
          <c:showCatName val="0"/>
          <c:showSerName val="0"/>
          <c:showPercent val="0"/>
          <c:showBubbleSize val="0"/>
        </c:dLbls>
        <c:gapWidth val="219"/>
        <c:overlap val="-27"/>
        <c:axId val="466544576"/>
        <c:axId val="466543264"/>
      </c:barChart>
      <c:catAx>
        <c:axId val="466544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543264"/>
        <c:crosses val="autoZero"/>
        <c:auto val="1"/>
        <c:lblAlgn val="ctr"/>
        <c:lblOffset val="100"/>
        <c:noMultiLvlLbl val="0"/>
      </c:catAx>
      <c:valAx>
        <c:axId val="466543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544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1103</c:v>
                </c:pt>
                <c:pt idx="1">
                  <c:v>1363</c:v>
                </c:pt>
                <c:pt idx="2">
                  <c:v>1294</c:v>
                </c:pt>
                <c:pt idx="3">
                  <c:v>1359</c:v>
                </c:pt>
                <c:pt idx="4">
                  <c:v>1381</c:v>
                </c:pt>
                <c:pt idx="5">
                  <c:v>1118</c:v>
                </c:pt>
                <c:pt idx="6">
                  <c:v>1469</c:v>
                </c:pt>
                <c:pt idx="7">
                  <c:v>2641</c:v>
                </c:pt>
                <c:pt idx="8">
                  <c:v>1842</c:v>
                </c:pt>
                <c:pt idx="9">
                  <c:v>2049</c:v>
                </c:pt>
                <c:pt idx="10">
                  <c:v>2137</c:v>
                </c:pt>
              </c:numCache>
            </c:numRef>
          </c:val>
          <c:extLst>
            <c:ext xmlns:c16="http://schemas.microsoft.com/office/drawing/2014/chart" uri="{C3380CC4-5D6E-409C-BE32-E72D297353CC}">
              <c16:uniqueId val="{00000000-01F5-417F-A960-AAD158706F68}"/>
            </c:ext>
          </c:extLst>
        </c:ser>
        <c:dLbls>
          <c:showLegendKey val="0"/>
          <c:showVal val="0"/>
          <c:showCatName val="0"/>
          <c:showSerName val="0"/>
          <c:showPercent val="0"/>
          <c:showBubbleSize val="0"/>
        </c:dLbls>
        <c:gapWidth val="219"/>
        <c:overlap val="-27"/>
        <c:axId val="466545232"/>
        <c:axId val="466556712"/>
      </c:barChart>
      <c:dateAx>
        <c:axId val="466545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556712"/>
        <c:crosses val="autoZero"/>
        <c:auto val="1"/>
        <c:lblOffset val="100"/>
        <c:baseTimeUnit val="months"/>
      </c:dateAx>
      <c:valAx>
        <c:axId val="466556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545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C4E91-4510-4FCF-AADB-2B7DBC5B2864}"/>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A523644E-9901-488C-970A-764D56629FCF}"/>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6977079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A02E87-614A-4257-B94E-4D4636B50ACB}"/>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5E144791-B4E3-4602-AF37-8654C6BA87BB}"/>
              </a:ext>
            </a:extLst>
          </p:cNvPr>
          <p:cNvGraphicFramePr>
            <a:graphicFrameLocks noGrp="1"/>
          </p:cNvGraphicFramePr>
          <p:nvPr>
            <p:ph type="chart" sz="quarter" idx="13"/>
            <p:extLst>
              <p:ext uri="{D42A27DB-BD31-4B8C-83A1-F6EECF244321}">
                <p14:modId xmlns:p14="http://schemas.microsoft.com/office/powerpoint/2010/main" val="7493748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78B112-277C-4CD3-9AC0-89D616F43CE2}"/>
              </a:ext>
            </a:extLst>
          </p:cNvPr>
          <p:cNvSpPr>
            <a:spLocks noGrp="1"/>
          </p:cNvSpPr>
          <p:nvPr>
            <p:ph type="body" sz="quarter" idx="14"/>
          </p:nvPr>
        </p:nvSpPr>
        <p:spPr/>
        <p:txBody>
          <a:bodyPr/>
          <a:lstStyle/>
          <a:p>
            <a:r>
              <a:rPr lang="en-US"/>
              <a:t>11/01/2022 - 11/30/2022</a:t>
            </a:r>
          </a:p>
        </p:txBody>
      </p:sp>
      <p:sp>
        <p:nvSpPr>
          <p:cNvPr id="5" name="Footer Placeholder 4">
            <a:extLst>
              <a:ext uri="{FF2B5EF4-FFF2-40B4-BE49-F238E27FC236}">
                <a16:creationId xmlns:a16="http://schemas.microsoft.com/office/drawing/2014/main" id="{A1143E55-F07D-4C3E-8387-08843C147B6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595091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AFFBE7-F99D-401A-99BD-C0E11E9284CD}"/>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644C5DE5-6EA6-4CED-8F4B-1B117BBF81A0}"/>
              </a:ext>
            </a:extLst>
          </p:cNvPr>
          <p:cNvGraphicFramePr>
            <a:graphicFrameLocks noGrp="1"/>
          </p:cNvGraphicFramePr>
          <p:nvPr>
            <p:ph type="tbl" sz="quarter" idx="13"/>
            <p:extLst>
              <p:ext uri="{D42A27DB-BD31-4B8C-83A1-F6EECF244321}">
                <p14:modId xmlns:p14="http://schemas.microsoft.com/office/powerpoint/2010/main" val="36864272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227868332"/>
                    </a:ext>
                  </a:extLst>
                </a:gridCol>
                <a:gridCol w="905256">
                  <a:extLst>
                    <a:ext uri="{9D8B030D-6E8A-4147-A177-3AD203B41FA5}">
                      <a16:colId xmlns:a16="http://schemas.microsoft.com/office/drawing/2014/main" val="4270690157"/>
                    </a:ext>
                  </a:extLst>
                </a:gridCol>
                <a:gridCol w="905256">
                  <a:extLst>
                    <a:ext uri="{9D8B030D-6E8A-4147-A177-3AD203B41FA5}">
                      <a16:colId xmlns:a16="http://schemas.microsoft.com/office/drawing/2014/main" val="3271268384"/>
                    </a:ext>
                  </a:extLst>
                </a:gridCol>
                <a:gridCol w="905256">
                  <a:extLst>
                    <a:ext uri="{9D8B030D-6E8A-4147-A177-3AD203B41FA5}">
                      <a16:colId xmlns:a16="http://schemas.microsoft.com/office/drawing/2014/main" val="278426853"/>
                    </a:ext>
                  </a:extLst>
                </a:gridCol>
                <a:gridCol w="905256">
                  <a:extLst>
                    <a:ext uri="{9D8B030D-6E8A-4147-A177-3AD203B41FA5}">
                      <a16:colId xmlns:a16="http://schemas.microsoft.com/office/drawing/2014/main" val="4293246072"/>
                    </a:ext>
                  </a:extLst>
                </a:gridCol>
                <a:gridCol w="905256">
                  <a:extLst>
                    <a:ext uri="{9D8B030D-6E8A-4147-A177-3AD203B41FA5}">
                      <a16:colId xmlns:a16="http://schemas.microsoft.com/office/drawing/2014/main" val="3826441925"/>
                    </a:ext>
                  </a:extLst>
                </a:gridCol>
                <a:gridCol w="905256">
                  <a:extLst>
                    <a:ext uri="{9D8B030D-6E8A-4147-A177-3AD203B41FA5}">
                      <a16:colId xmlns:a16="http://schemas.microsoft.com/office/drawing/2014/main" val="1747807716"/>
                    </a:ext>
                  </a:extLst>
                </a:gridCol>
                <a:gridCol w="905256">
                  <a:extLst>
                    <a:ext uri="{9D8B030D-6E8A-4147-A177-3AD203B41FA5}">
                      <a16:colId xmlns:a16="http://schemas.microsoft.com/office/drawing/2014/main" val="896778261"/>
                    </a:ext>
                  </a:extLst>
                </a:gridCol>
                <a:gridCol w="905256">
                  <a:extLst>
                    <a:ext uri="{9D8B030D-6E8A-4147-A177-3AD203B41FA5}">
                      <a16:colId xmlns:a16="http://schemas.microsoft.com/office/drawing/2014/main" val="2264191467"/>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344506125"/>
                  </a:ext>
                </a:extLst>
              </a:tr>
              <a:tr h="370840">
                <a:tc>
                  <a:txBody>
                    <a:bodyPr/>
                    <a:lstStyle/>
                    <a:p>
                      <a:r>
                        <a:rPr lang="en-US" sz="1000"/>
                        <a:t>480</a:t>
                      </a:r>
                    </a:p>
                  </a:txBody>
                  <a:tcPr/>
                </a:tc>
                <a:tc>
                  <a:txBody>
                    <a:bodyPr/>
                    <a:lstStyle/>
                    <a:p>
                      <a:r>
                        <a:rPr lang="en-US" sz="1000"/>
                        <a:t>-1</a:t>
                      </a:r>
                    </a:p>
                  </a:txBody>
                  <a:tcPr/>
                </a:tc>
                <a:tc>
                  <a:txBody>
                    <a:bodyPr/>
                    <a:lstStyle/>
                    <a:p>
                      <a:r>
                        <a:rPr lang="en-US" sz="1000"/>
                        <a:t>12</a:t>
                      </a:r>
                    </a:p>
                  </a:txBody>
                  <a:tcPr/>
                </a:tc>
                <a:tc>
                  <a:txBody>
                    <a:bodyPr/>
                    <a:lstStyle/>
                    <a:p>
                      <a:r>
                        <a:rPr lang="en-US" sz="1000"/>
                        <a:t>57</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1.0417 %</a:t>
                      </a:r>
                    </a:p>
                  </a:txBody>
                  <a:tcPr/>
                </a:tc>
                <a:tc>
                  <a:txBody>
                    <a:bodyPr/>
                    <a:lstStyle/>
                    <a:p>
                      <a:r>
                        <a:rPr lang="en-US" sz="1000"/>
                        <a:t>0.0 %</a:t>
                      </a:r>
                    </a:p>
                  </a:txBody>
                  <a:tcPr/>
                </a:tc>
                <a:extLst>
                  <a:ext uri="{0D108BD9-81ED-4DB2-BD59-A6C34878D82A}">
                    <a16:rowId xmlns:a16="http://schemas.microsoft.com/office/drawing/2014/main" val="3499535807"/>
                  </a:ext>
                </a:extLst>
              </a:tr>
            </a:tbl>
          </a:graphicData>
        </a:graphic>
      </p:graphicFrame>
      <p:sp>
        <p:nvSpPr>
          <p:cNvPr id="4" name="Text Placeholder 3">
            <a:extLst>
              <a:ext uri="{FF2B5EF4-FFF2-40B4-BE49-F238E27FC236}">
                <a16:creationId xmlns:a16="http://schemas.microsoft.com/office/drawing/2014/main" id="{8AF57E5C-A902-453D-ADC0-5E3CA96C6B6C}"/>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3208608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E8F9D-765E-44A1-9134-D796041DF9C0}"/>
              </a:ext>
            </a:extLst>
          </p:cNvPr>
          <p:cNvSpPr>
            <a:spLocks noGrp="1"/>
          </p:cNvSpPr>
          <p:nvPr>
            <p:ph type="title"/>
          </p:nvPr>
        </p:nvSpPr>
        <p:spPr/>
        <p:txBody>
          <a:bodyPr/>
          <a:lstStyle/>
          <a:p>
            <a:r>
              <a:rPr lang="en-US"/>
              <a:t>Facebook Followers Change | Tokio Marine America</a:t>
            </a:r>
          </a:p>
        </p:txBody>
      </p:sp>
      <p:graphicFrame>
        <p:nvGraphicFramePr>
          <p:cNvPr id="6" name="Chart Placeholder 5">
            <a:extLst>
              <a:ext uri="{FF2B5EF4-FFF2-40B4-BE49-F238E27FC236}">
                <a16:creationId xmlns:a16="http://schemas.microsoft.com/office/drawing/2014/main" id="{DCCA4823-1D9A-42ED-87BE-78220DC57E86}"/>
              </a:ext>
            </a:extLst>
          </p:cNvPr>
          <p:cNvGraphicFramePr>
            <a:graphicFrameLocks noGrp="1"/>
          </p:cNvGraphicFramePr>
          <p:nvPr>
            <p:ph type="chart" sz="quarter" idx="13"/>
            <p:extLst>
              <p:ext uri="{D42A27DB-BD31-4B8C-83A1-F6EECF244321}">
                <p14:modId xmlns:p14="http://schemas.microsoft.com/office/powerpoint/2010/main" val="13241774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F7B979-B34C-46C4-96DF-74ACD6213C78}"/>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9B777FD1-1194-4F76-840E-246C13F888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88945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1F148-C68C-4955-8FEF-376769EA8E24}"/>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51F7FAA2-9C83-4F9C-B640-E0437A6715F8}"/>
              </a:ext>
            </a:extLst>
          </p:cNvPr>
          <p:cNvGraphicFramePr>
            <a:graphicFrameLocks noGrp="1"/>
          </p:cNvGraphicFramePr>
          <p:nvPr>
            <p:ph type="chart" sz="quarter" idx="13"/>
            <p:extLst>
              <p:ext uri="{D42A27DB-BD31-4B8C-83A1-F6EECF244321}">
                <p14:modId xmlns:p14="http://schemas.microsoft.com/office/powerpoint/2010/main" val="10348998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124610-F82B-4B1A-86AB-E2A77CB70A82}"/>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2B48B6D3-AAF3-49DA-9A2C-F4BB8E923E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647185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902C3-5D03-463D-B868-71BAE7822671}"/>
              </a:ext>
            </a:extLst>
          </p:cNvPr>
          <p:cNvSpPr>
            <a:spLocks noGrp="1"/>
          </p:cNvSpPr>
          <p:nvPr>
            <p:ph type="title"/>
          </p:nvPr>
        </p:nvSpPr>
        <p:spPr/>
        <p:txBody>
          <a:bodyPr/>
          <a:lstStyle/>
          <a:p>
            <a:r>
              <a:rPr lang="en-US"/>
              <a:t>Facebook Total Interactions Per Month | Tokio Marine America</a:t>
            </a:r>
          </a:p>
        </p:txBody>
      </p:sp>
      <p:graphicFrame>
        <p:nvGraphicFramePr>
          <p:cNvPr id="6" name="Chart Placeholder 5">
            <a:extLst>
              <a:ext uri="{FF2B5EF4-FFF2-40B4-BE49-F238E27FC236}">
                <a16:creationId xmlns:a16="http://schemas.microsoft.com/office/drawing/2014/main" id="{152DE97F-5F44-44FD-B051-8FD60C981398}"/>
              </a:ext>
            </a:extLst>
          </p:cNvPr>
          <p:cNvGraphicFramePr>
            <a:graphicFrameLocks noGrp="1"/>
          </p:cNvGraphicFramePr>
          <p:nvPr>
            <p:ph type="chart" sz="quarter" idx="13"/>
            <p:extLst>
              <p:ext uri="{D42A27DB-BD31-4B8C-83A1-F6EECF244321}">
                <p14:modId xmlns:p14="http://schemas.microsoft.com/office/powerpoint/2010/main" val="35222329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4E6F70-2634-4202-99D4-27E436D6DDD3}"/>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47FFD27C-32C7-48B7-9FE4-1DF13151B7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507166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6B55A-F6C3-4D88-A85C-12901F77B708}"/>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8B508A96-48AB-4758-AC31-F03E40E233B7}"/>
              </a:ext>
            </a:extLst>
          </p:cNvPr>
          <p:cNvGraphicFramePr>
            <a:graphicFrameLocks noGrp="1"/>
          </p:cNvGraphicFramePr>
          <p:nvPr>
            <p:ph type="chart" sz="quarter" idx="13"/>
            <p:extLst>
              <p:ext uri="{D42A27DB-BD31-4B8C-83A1-F6EECF244321}">
                <p14:modId xmlns:p14="http://schemas.microsoft.com/office/powerpoint/2010/main" val="36574730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0C0911-D3DB-46A6-88AE-4E9E14FB7A39}"/>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66A7E846-8457-4E23-993C-CD5C79CF324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550863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868EA-E66C-4191-A308-2348E13D7718}"/>
              </a:ext>
            </a:extLst>
          </p:cNvPr>
          <p:cNvSpPr>
            <a:spLocks noGrp="1"/>
          </p:cNvSpPr>
          <p:nvPr>
            <p:ph type="title"/>
          </p:nvPr>
        </p:nvSpPr>
        <p:spPr/>
        <p:txBody>
          <a:bodyPr/>
          <a:lstStyle/>
          <a:p>
            <a:r>
              <a:rPr lang="en-US"/>
              <a:t>Facebook Original Own Posts Table | Tokio Marine America - 1 of 4</a:t>
            </a:r>
          </a:p>
        </p:txBody>
      </p:sp>
      <p:graphicFrame>
        <p:nvGraphicFramePr>
          <p:cNvPr id="5" name="Table Placeholder 4">
            <a:extLst>
              <a:ext uri="{FF2B5EF4-FFF2-40B4-BE49-F238E27FC236}">
                <a16:creationId xmlns:a16="http://schemas.microsoft.com/office/drawing/2014/main" id="{067863E7-CE45-4616-9D58-977FADB83726}"/>
              </a:ext>
            </a:extLst>
          </p:cNvPr>
          <p:cNvGraphicFramePr>
            <a:graphicFrameLocks noGrp="1"/>
          </p:cNvGraphicFramePr>
          <p:nvPr>
            <p:ph type="tbl" sz="quarter" idx="13"/>
            <p:extLst>
              <p:ext uri="{D42A27DB-BD31-4B8C-83A1-F6EECF244321}">
                <p14:modId xmlns:p14="http://schemas.microsoft.com/office/powerpoint/2010/main" val="41634275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979708305"/>
                    </a:ext>
                  </a:extLst>
                </a:gridCol>
                <a:gridCol w="1481328">
                  <a:extLst>
                    <a:ext uri="{9D8B030D-6E8A-4147-A177-3AD203B41FA5}">
                      <a16:colId xmlns:a16="http://schemas.microsoft.com/office/drawing/2014/main" val="3116742619"/>
                    </a:ext>
                  </a:extLst>
                </a:gridCol>
                <a:gridCol w="329184">
                  <a:extLst>
                    <a:ext uri="{9D8B030D-6E8A-4147-A177-3AD203B41FA5}">
                      <a16:colId xmlns:a16="http://schemas.microsoft.com/office/drawing/2014/main" val="205988090"/>
                    </a:ext>
                  </a:extLst>
                </a:gridCol>
                <a:gridCol w="329184">
                  <a:extLst>
                    <a:ext uri="{9D8B030D-6E8A-4147-A177-3AD203B41FA5}">
                      <a16:colId xmlns:a16="http://schemas.microsoft.com/office/drawing/2014/main" val="3270230614"/>
                    </a:ext>
                  </a:extLst>
                </a:gridCol>
                <a:gridCol w="329184">
                  <a:extLst>
                    <a:ext uri="{9D8B030D-6E8A-4147-A177-3AD203B41FA5}">
                      <a16:colId xmlns:a16="http://schemas.microsoft.com/office/drawing/2014/main" val="1533289866"/>
                    </a:ext>
                  </a:extLst>
                </a:gridCol>
                <a:gridCol w="329184">
                  <a:extLst>
                    <a:ext uri="{9D8B030D-6E8A-4147-A177-3AD203B41FA5}">
                      <a16:colId xmlns:a16="http://schemas.microsoft.com/office/drawing/2014/main" val="1980527642"/>
                    </a:ext>
                  </a:extLst>
                </a:gridCol>
                <a:gridCol w="329184">
                  <a:extLst>
                    <a:ext uri="{9D8B030D-6E8A-4147-A177-3AD203B41FA5}">
                      <a16:colId xmlns:a16="http://schemas.microsoft.com/office/drawing/2014/main" val="1363525684"/>
                    </a:ext>
                  </a:extLst>
                </a:gridCol>
                <a:gridCol w="329184">
                  <a:extLst>
                    <a:ext uri="{9D8B030D-6E8A-4147-A177-3AD203B41FA5}">
                      <a16:colId xmlns:a16="http://schemas.microsoft.com/office/drawing/2014/main" val="1368852106"/>
                    </a:ext>
                  </a:extLst>
                </a:gridCol>
                <a:gridCol w="329184">
                  <a:extLst>
                    <a:ext uri="{9D8B030D-6E8A-4147-A177-3AD203B41FA5}">
                      <a16:colId xmlns:a16="http://schemas.microsoft.com/office/drawing/2014/main" val="3096077635"/>
                    </a:ext>
                  </a:extLst>
                </a:gridCol>
                <a:gridCol w="329184">
                  <a:extLst>
                    <a:ext uri="{9D8B030D-6E8A-4147-A177-3AD203B41FA5}">
                      <a16:colId xmlns:a16="http://schemas.microsoft.com/office/drawing/2014/main" val="256515515"/>
                    </a:ext>
                  </a:extLst>
                </a:gridCol>
                <a:gridCol w="329184">
                  <a:extLst>
                    <a:ext uri="{9D8B030D-6E8A-4147-A177-3AD203B41FA5}">
                      <a16:colId xmlns:a16="http://schemas.microsoft.com/office/drawing/2014/main" val="1243818771"/>
                    </a:ext>
                  </a:extLst>
                </a:gridCol>
                <a:gridCol w="329184">
                  <a:extLst>
                    <a:ext uri="{9D8B030D-6E8A-4147-A177-3AD203B41FA5}">
                      <a16:colId xmlns:a16="http://schemas.microsoft.com/office/drawing/2014/main" val="4197002004"/>
                    </a:ext>
                  </a:extLst>
                </a:gridCol>
                <a:gridCol w="329184">
                  <a:extLst>
                    <a:ext uri="{9D8B030D-6E8A-4147-A177-3AD203B41FA5}">
                      <a16:colId xmlns:a16="http://schemas.microsoft.com/office/drawing/2014/main" val="167325724"/>
                    </a:ext>
                  </a:extLst>
                </a:gridCol>
                <a:gridCol w="329184">
                  <a:extLst>
                    <a:ext uri="{9D8B030D-6E8A-4147-A177-3AD203B41FA5}">
                      <a16:colId xmlns:a16="http://schemas.microsoft.com/office/drawing/2014/main" val="897299450"/>
                    </a:ext>
                  </a:extLst>
                </a:gridCol>
                <a:gridCol w="329184">
                  <a:extLst>
                    <a:ext uri="{9D8B030D-6E8A-4147-A177-3AD203B41FA5}">
                      <a16:colId xmlns:a16="http://schemas.microsoft.com/office/drawing/2014/main" val="3649465051"/>
                    </a:ext>
                  </a:extLst>
                </a:gridCol>
                <a:gridCol w="329184">
                  <a:extLst>
                    <a:ext uri="{9D8B030D-6E8A-4147-A177-3AD203B41FA5}">
                      <a16:colId xmlns:a16="http://schemas.microsoft.com/office/drawing/2014/main" val="4055948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22430872"/>
                  </a:ext>
                </a:extLst>
              </a:tr>
            </a:tbl>
          </a:graphicData>
        </a:graphic>
      </p:graphicFrame>
      <p:sp>
        <p:nvSpPr>
          <p:cNvPr id="4" name="Text Placeholder 3">
            <a:extLst>
              <a:ext uri="{FF2B5EF4-FFF2-40B4-BE49-F238E27FC236}">
                <a16:creationId xmlns:a16="http://schemas.microsoft.com/office/drawing/2014/main" id="{E946DAAB-DE00-4C84-A46E-DE0F05A78C35}"/>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41686471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1A110-05C7-42FF-8F1C-9EB536206BB0}"/>
              </a:ext>
            </a:extLst>
          </p:cNvPr>
          <p:cNvSpPr>
            <a:spLocks noGrp="1"/>
          </p:cNvSpPr>
          <p:nvPr>
            <p:ph type="title"/>
          </p:nvPr>
        </p:nvSpPr>
        <p:spPr/>
        <p:txBody>
          <a:bodyPr/>
          <a:lstStyle/>
          <a:p>
            <a:r>
              <a:rPr lang="en-US"/>
              <a:t>Facebook Original Own Posts Table | Tokio Marine America - 2 of 4</a:t>
            </a:r>
          </a:p>
        </p:txBody>
      </p:sp>
      <p:graphicFrame>
        <p:nvGraphicFramePr>
          <p:cNvPr id="5" name="Table Placeholder 4">
            <a:extLst>
              <a:ext uri="{FF2B5EF4-FFF2-40B4-BE49-F238E27FC236}">
                <a16:creationId xmlns:a16="http://schemas.microsoft.com/office/drawing/2014/main" id="{137D6DA7-9680-4A90-9EAD-94B608A838A4}"/>
              </a:ext>
            </a:extLst>
          </p:cNvPr>
          <p:cNvGraphicFramePr>
            <a:graphicFrameLocks noGrp="1"/>
          </p:cNvGraphicFramePr>
          <p:nvPr>
            <p:ph type="tbl" sz="quarter" idx="13"/>
            <p:extLst>
              <p:ext uri="{D42A27DB-BD31-4B8C-83A1-F6EECF244321}">
                <p14:modId xmlns:p14="http://schemas.microsoft.com/office/powerpoint/2010/main" val="28191595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683410245"/>
                    </a:ext>
                  </a:extLst>
                </a:gridCol>
                <a:gridCol w="1481328">
                  <a:extLst>
                    <a:ext uri="{9D8B030D-6E8A-4147-A177-3AD203B41FA5}">
                      <a16:colId xmlns:a16="http://schemas.microsoft.com/office/drawing/2014/main" val="2657883631"/>
                    </a:ext>
                  </a:extLst>
                </a:gridCol>
                <a:gridCol w="329184">
                  <a:extLst>
                    <a:ext uri="{9D8B030D-6E8A-4147-A177-3AD203B41FA5}">
                      <a16:colId xmlns:a16="http://schemas.microsoft.com/office/drawing/2014/main" val="3904464469"/>
                    </a:ext>
                  </a:extLst>
                </a:gridCol>
                <a:gridCol w="329184">
                  <a:extLst>
                    <a:ext uri="{9D8B030D-6E8A-4147-A177-3AD203B41FA5}">
                      <a16:colId xmlns:a16="http://schemas.microsoft.com/office/drawing/2014/main" val="3089571905"/>
                    </a:ext>
                  </a:extLst>
                </a:gridCol>
                <a:gridCol w="329184">
                  <a:extLst>
                    <a:ext uri="{9D8B030D-6E8A-4147-A177-3AD203B41FA5}">
                      <a16:colId xmlns:a16="http://schemas.microsoft.com/office/drawing/2014/main" val="1026052132"/>
                    </a:ext>
                  </a:extLst>
                </a:gridCol>
                <a:gridCol w="329184">
                  <a:extLst>
                    <a:ext uri="{9D8B030D-6E8A-4147-A177-3AD203B41FA5}">
                      <a16:colId xmlns:a16="http://schemas.microsoft.com/office/drawing/2014/main" val="3481159556"/>
                    </a:ext>
                  </a:extLst>
                </a:gridCol>
                <a:gridCol w="329184">
                  <a:extLst>
                    <a:ext uri="{9D8B030D-6E8A-4147-A177-3AD203B41FA5}">
                      <a16:colId xmlns:a16="http://schemas.microsoft.com/office/drawing/2014/main" val="258276867"/>
                    </a:ext>
                  </a:extLst>
                </a:gridCol>
                <a:gridCol w="329184">
                  <a:extLst>
                    <a:ext uri="{9D8B030D-6E8A-4147-A177-3AD203B41FA5}">
                      <a16:colId xmlns:a16="http://schemas.microsoft.com/office/drawing/2014/main" val="3148730262"/>
                    </a:ext>
                  </a:extLst>
                </a:gridCol>
                <a:gridCol w="329184">
                  <a:extLst>
                    <a:ext uri="{9D8B030D-6E8A-4147-A177-3AD203B41FA5}">
                      <a16:colId xmlns:a16="http://schemas.microsoft.com/office/drawing/2014/main" val="2327843225"/>
                    </a:ext>
                  </a:extLst>
                </a:gridCol>
                <a:gridCol w="329184">
                  <a:extLst>
                    <a:ext uri="{9D8B030D-6E8A-4147-A177-3AD203B41FA5}">
                      <a16:colId xmlns:a16="http://schemas.microsoft.com/office/drawing/2014/main" val="656474053"/>
                    </a:ext>
                  </a:extLst>
                </a:gridCol>
                <a:gridCol w="329184">
                  <a:extLst>
                    <a:ext uri="{9D8B030D-6E8A-4147-A177-3AD203B41FA5}">
                      <a16:colId xmlns:a16="http://schemas.microsoft.com/office/drawing/2014/main" val="333632184"/>
                    </a:ext>
                  </a:extLst>
                </a:gridCol>
                <a:gridCol w="329184">
                  <a:extLst>
                    <a:ext uri="{9D8B030D-6E8A-4147-A177-3AD203B41FA5}">
                      <a16:colId xmlns:a16="http://schemas.microsoft.com/office/drawing/2014/main" val="2041427902"/>
                    </a:ext>
                  </a:extLst>
                </a:gridCol>
                <a:gridCol w="329184">
                  <a:extLst>
                    <a:ext uri="{9D8B030D-6E8A-4147-A177-3AD203B41FA5}">
                      <a16:colId xmlns:a16="http://schemas.microsoft.com/office/drawing/2014/main" val="2536705130"/>
                    </a:ext>
                  </a:extLst>
                </a:gridCol>
                <a:gridCol w="329184">
                  <a:extLst>
                    <a:ext uri="{9D8B030D-6E8A-4147-A177-3AD203B41FA5}">
                      <a16:colId xmlns:a16="http://schemas.microsoft.com/office/drawing/2014/main" val="52183090"/>
                    </a:ext>
                  </a:extLst>
                </a:gridCol>
                <a:gridCol w="329184">
                  <a:extLst>
                    <a:ext uri="{9D8B030D-6E8A-4147-A177-3AD203B41FA5}">
                      <a16:colId xmlns:a16="http://schemas.microsoft.com/office/drawing/2014/main" val="2342979618"/>
                    </a:ext>
                  </a:extLst>
                </a:gridCol>
                <a:gridCol w="329184">
                  <a:extLst>
                    <a:ext uri="{9D8B030D-6E8A-4147-A177-3AD203B41FA5}">
                      <a16:colId xmlns:a16="http://schemas.microsoft.com/office/drawing/2014/main" val="35566210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01321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- 2022-11-28 16:41:46</a:t>
                      </a:r>
                      <a:r>
                        <a:rPr kumimoji="0" lang="en-US" sz="1000" b="0" i="0" u="none" strike="noStrike" kern="1200" cap="none" spc="0" normalizeH="0" baseline="0" noProof="0">
                          <a:ln>
                            <a:noFill/>
                          </a:ln>
                          <a:solidFill>
                            <a:prstClr val="black"/>
                          </a:solidFill>
                          <a:effectLst/>
                          <a:uLnTx/>
                          <a:uFillTx/>
                          <a:latin typeface="+mn-lt"/>
                          <a:ea typeface="+mn-ea"/>
                          <a:cs typeface="+mn-cs"/>
                        </a:rPr>
                        <a:t>
 On Thanksgiving eve, 9 TMA employees volunteered at Park East High School in Harlem, New York City to help serve a delicious Thanksgiving feast for their students, parents, and alumni! For nearly a decade, we have partnered with Park East on a variety of CSR initiatives, and this was the first Thanksgiving feast since 2019 due to the pandemic.
Volunteers helped with the set-up and preparation of the buffet, lent their hands in clean-up, and enjoyed a great celebration with Park East community members.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https://quintly-image-storage.s3.amazonaws.com/e33bbb9956bb05844e7317a82c09a400/d7b633ba5fcf1c3b6ac99dd2ef41e249.jpg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84017932"/>
                  </a:ext>
                </a:extLst>
              </a:tr>
            </a:tbl>
          </a:graphicData>
        </a:graphic>
      </p:graphicFrame>
      <p:sp>
        <p:nvSpPr>
          <p:cNvPr id="4" name="Text Placeholder 3">
            <a:extLst>
              <a:ext uri="{FF2B5EF4-FFF2-40B4-BE49-F238E27FC236}">
                <a16:creationId xmlns:a16="http://schemas.microsoft.com/office/drawing/2014/main" id="{25F30FD0-9BEA-421D-A375-B785C4CF73C0}"/>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30378165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7A07C-DEBF-40BC-9A35-8783053A46F9}"/>
              </a:ext>
            </a:extLst>
          </p:cNvPr>
          <p:cNvSpPr>
            <a:spLocks noGrp="1"/>
          </p:cNvSpPr>
          <p:nvPr>
            <p:ph type="title"/>
          </p:nvPr>
        </p:nvSpPr>
        <p:spPr/>
        <p:txBody>
          <a:bodyPr/>
          <a:lstStyle/>
          <a:p>
            <a:r>
              <a:rPr lang="en-US"/>
              <a:t>Facebook Original Own Posts Table | Tokio Marine America - 3 of 4</a:t>
            </a:r>
          </a:p>
        </p:txBody>
      </p:sp>
      <p:graphicFrame>
        <p:nvGraphicFramePr>
          <p:cNvPr id="5" name="Table Placeholder 4">
            <a:extLst>
              <a:ext uri="{FF2B5EF4-FFF2-40B4-BE49-F238E27FC236}">
                <a16:creationId xmlns:a16="http://schemas.microsoft.com/office/drawing/2014/main" id="{878A4E9E-A279-41DD-AF68-4FC25DFF6556}"/>
              </a:ext>
            </a:extLst>
          </p:cNvPr>
          <p:cNvGraphicFramePr>
            <a:graphicFrameLocks noGrp="1"/>
          </p:cNvGraphicFramePr>
          <p:nvPr>
            <p:ph type="tbl" sz="quarter" idx="13"/>
            <p:extLst>
              <p:ext uri="{D42A27DB-BD31-4B8C-83A1-F6EECF244321}">
                <p14:modId xmlns:p14="http://schemas.microsoft.com/office/powerpoint/2010/main" val="24808433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255809787"/>
                    </a:ext>
                  </a:extLst>
                </a:gridCol>
                <a:gridCol w="1481328">
                  <a:extLst>
                    <a:ext uri="{9D8B030D-6E8A-4147-A177-3AD203B41FA5}">
                      <a16:colId xmlns:a16="http://schemas.microsoft.com/office/drawing/2014/main" val="2844285707"/>
                    </a:ext>
                  </a:extLst>
                </a:gridCol>
                <a:gridCol w="329184">
                  <a:extLst>
                    <a:ext uri="{9D8B030D-6E8A-4147-A177-3AD203B41FA5}">
                      <a16:colId xmlns:a16="http://schemas.microsoft.com/office/drawing/2014/main" val="1373404722"/>
                    </a:ext>
                  </a:extLst>
                </a:gridCol>
                <a:gridCol w="329184">
                  <a:extLst>
                    <a:ext uri="{9D8B030D-6E8A-4147-A177-3AD203B41FA5}">
                      <a16:colId xmlns:a16="http://schemas.microsoft.com/office/drawing/2014/main" val="1065562933"/>
                    </a:ext>
                  </a:extLst>
                </a:gridCol>
                <a:gridCol w="329184">
                  <a:extLst>
                    <a:ext uri="{9D8B030D-6E8A-4147-A177-3AD203B41FA5}">
                      <a16:colId xmlns:a16="http://schemas.microsoft.com/office/drawing/2014/main" val="3776970678"/>
                    </a:ext>
                  </a:extLst>
                </a:gridCol>
                <a:gridCol w="329184">
                  <a:extLst>
                    <a:ext uri="{9D8B030D-6E8A-4147-A177-3AD203B41FA5}">
                      <a16:colId xmlns:a16="http://schemas.microsoft.com/office/drawing/2014/main" val="1309643520"/>
                    </a:ext>
                  </a:extLst>
                </a:gridCol>
                <a:gridCol w="329184">
                  <a:extLst>
                    <a:ext uri="{9D8B030D-6E8A-4147-A177-3AD203B41FA5}">
                      <a16:colId xmlns:a16="http://schemas.microsoft.com/office/drawing/2014/main" val="488248435"/>
                    </a:ext>
                  </a:extLst>
                </a:gridCol>
                <a:gridCol w="329184">
                  <a:extLst>
                    <a:ext uri="{9D8B030D-6E8A-4147-A177-3AD203B41FA5}">
                      <a16:colId xmlns:a16="http://schemas.microsoft.com/office/drawing/2014/main" val="3331068706"/>
                    </a:ext>
                  </a:extLst>
                </a:gridCol>
                <a:gridCol w="329184">
                  <a:extLst>
                    <a:ext uri="{9D8B030D-6E8A-4147-A177-3AD203B41FA5}">
                      <a16:colId xmlns:a16="http://schemas.microsoft.com/office/drawing/2014/main" val="2665912099"/>
                    </a:ext>
                  </a:extLst>
                </a:gridCol>
                <a:gridCol w="329184">
                  <a:extLst>
                    <a:ext uri="{9D8B030D-6E8A-4147-A177-3AD203B41FA5}">
                      <a16:colId xmlns:a16="http://schemas.microsoft.com/office/drawing/2014/main" val="1054279696"/>
                    </a:ext>
                  </a:extLst>
                </a:gridCol>
                <a:gridCol w="329184">
                  <a:extLst>
                    <a:ext uri="{9D8B030D-6E8A-4147-A177-3AD203B41FA5}">
                      <a16:colId xmlns:a16="http://schemas.microsoft.com/office/drawing/2014/main" val="2463812017"/>
                    </a:ext>
                  </a:extLst>
                </a:gridCol>
                <a:gridCol w="329184">
                  <a:extLst>
                    <a:ext uri="{9D8B030D-6E8A-4147-A177-3AD203B41FA5}">
                      <a16:colId xmlns:a16="http://schemas.microsoft.com/office/drawing/2014/main" val="537013583"/>
                    </a:ext>
                  </a:extLst>
                </a:gridCol>
                <a:gridCol w="329184">
                  <a:extLst>
                    <a:ext uri="{9D8B030D-6E8A-4147-A177-3AD203B41FA5}">
                      <a16:colId xmlns:a16="http://schemas.microsoft.com/office/drawing/2014/main" val="1857317209"/>
                    </a:ext>
                  </a:extLst>
                </a:gridCol>
                <a:gridCol w="329184">
                  <a:extLst>
                    <a:ext uri="{9D8B030D-6E8A-4147-A177-3AD203B41FA5}">
                      <a16:colId xmlns:a16="http://schemas.microsoft.com/office/drawing/2014/main" val="3028336292"/>
                    </a:ext>
                  </a:extLst>
                </a:gridCol>
                <a:gridCol w="329184">
                  <a:extLst>
                    <a:ext uri="{9D8B030D-6E8A-4147-A177-3AD203B41FA5}">
                      <a16:colId xmlns:a16="http://schemas.microsoft.com/office/drawing/2014/main" val="256493991"/>
                    </a:ext>
                  </a:extLst>
                </a:gridCol>
                <a:gridCol w="329184">
                  <a:extLst>
                    <a:ext uri="{9D8B030D-6E8A-4147-A177-3AD203B41FA5}">
                      <a16:colId xmlns:a16="http://schemas.microsoft.com/office/drawing/2014/main" val="5729541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17526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- 2022-11-21 16:09:38</a:t>
                      </a:r>
                      <a:r>
                        <a:rPr kumimoji="0" lang="en-US" sz="1000" b="0" i="0" u="none" strike="noStrike" kern="1200" cap="none" spc="0" normalizeH="0" baseline="0" noProof="0">
                          <a:ln>
                            <a:noFill/>
                          </a:ln>
                          <a:solidFill>
                            <a:prstClr val="black"/>
                          </a:solidFill>
                          <a:effectLst/>
                          <a:uLnTx/>
                          <a:uFillTx/>
                          <a:latin typeface="+mn-lt"/>
                          <a:ea typeface="+mn-ea"/>
                          <a:cs typeface="+mn-cs"/>
                        </a:rPr>
                        <a:t>
 Ahead of the holidays, we wanted to fully celebrate National Gratitude Month with our own gratitude event after our Town Hall!
Employees were treated to a catered lunch and were given the chance to express what they are thankful for this year on some leaf construction paper!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https://quintly-image-storage.s3.amazonaws.com/e33bbb9956bb05844e7317a82c09a400/06215309f830aa67cb66b36e65927dbf.jpg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13.8889 %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228747805"/>
                  </a:ext>
                </a:extLst>
              </a:tr>
            </a:tbl>
          </a:graphicData>
        </a:graphic>
      </p:graphicFrame>
      <p:sp>
        <p:nvSpPr>
          <p:cNvPr id="4" name="Text Placeholder 3">
            <a:extLst>
              <a:ext uri="{FF2B5EF4-FFF2-40B4-BE49-F238E27FC236}">
                <a16:creationId xmlns:a16="http://schemas.microsoft.com/office/drawing/2014/main" id="{9C30D076-249E-46FD-85ED-29ABDFBD37F5}"/>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15688217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FABDBD-9170-47C4-91D6-A5EE99C5033D}"/>
              </a:ext>
            </a:extLst>
          </p:cNvPr>
          <p:cNvSpPr>
            <a:spLocks noGrp="1"/>
          </p:cNvSpPr>
          <p:nvPr>
            <p:ph type="title"/>
          </p:nvPr>
        </p:nvSpPr>
        <p:spPr/>
        <p:txBody>
          <a:bodyPr/>
          <a:lstStyle/>
          <a:p>
            <a:r>
              <a:rPr lang="en-US"/>
              <a:t>Facebook Original Own Posts Table | Tokio Marine America - 4 of 4</a:t>
            </a:r>
          </a:p>
        </p:txBody>
      </p:sp>
      <p:graphicFrame>
        <p:nvGraphicFramePr>
          <p:cNvPr id="5" name="Table Placeholder 4">
            <a:extLst>
              <a:ext uri="{FF2B5EF4-FFF2-40B4-BE49-F238E27FC236}">
                <a16:creationId xmlns:a16="http://schemas.microsoft.com/office/drawing/2014/main" id="{924E2B81-8F1D-4814-BC98-0A2A12866C79}"/>
              </a:ext>
            </a:extLst>
          </p:cNvPr>
          <p:cNvGraphicFramePr>
            <a:graphicFrameLocks noGrp="1"/>
          </p:cNvGraphicFramePr>
          <p:nvPr>
            <p:ph type="tbl" sz="quarter" idx="13"/>
            <p:extLst>
              <p:ext uri="{D42A27DB-BD31-4B8C-83A1-F6EECF244321}">
                <p14:modId xmlns:p14="http://schemas.microsoft.com/office/powerpoint/2010/main" val="2856172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870941907"/>
                    </a:ext>
                  </a:extLst>
                </a:gridCol>
                <a:gridCol w="1481328">
                  <a:extLst>
                    <a:ext uri="{9D8B030D-6E8A-4147-A177-3AD203B41FA5}">
                      <a16:colId xmlns:a16="http://schemas.microsoft.com/office/drawing/2014/main" val="2338189115"/>
                    </a:ext>
                  </a:extLst>
                </a:gridCol>
                <a:gridCol w="329184">
                  <a:extLst>
                    <a:ext uri="{9D8B030D-6E8A-4147-A177-3AD203B41FA5}">
                      <a16:colId xmlns:a16="http://schemas.microsoft.com/office/drawing/2014/main" val="1617686821"/>
                    </a:ext>
                  </a:extLst>
                </a:gridCol>
                <a:gridCol w="329184">
                  <a:extLst>
                    <a:ext uri="{9D8B030D-6E8A-4147-A177-3AD203B41FA5}">
                      <a16:colId xmlns:a16="http://schemas.microsoft.com/office/drawing/2014/main" val="925454821"/>
                    </a:ext>
                  </a:extLst>
                </a:gridCol>
                <a:gridCol w="329184">
                  <a:extLst>
                    <a:ext uri="{9D8B030D-6E8A-4147-A177-3AD203B41FA5}">
                      <a16:colId xmlns:a16="http://schemas.microsoft.com/office/drawing/2014/main" val="2020758879"/>
                    </a:ext>
                  </a:extLst>
                </a:gridCol>
                <a:gridCol w="329184">
                  <a:extLst>
                    <a:ext uri="{9D8B030D-6E8A-4147-A177-3AD203B41FA5}">
                      <a16:colId xmlns:a16="http://schemas.microsoft.com/office/drawing/2014/main" val="1744552459"/>
                    </a:ext>
                  </a:extLst>
                </a:gridCol>
                <a:gridCol w="329184">
                  <a:extLst>
                    <a:ext uri="{9D8B030D-6E8A-4147-A177-3AD203B41FA5}">
                      <a16:colId xmlns:a16="http://schemas.microsoft.com/office/drawing/2014/main" val="2074683374"/>
                    </a:ext>
                  </a:extLst>
                </a:gridCol>
                <a:gridCol w="329184">
                  <a:extLst>
                    <a:ext uri="{9D8B030D-6E8A-4147-A177-3AD203B41FA5}">
                      <a16:colId xmlns:a16="http://schemas.microsoft.com/office/drawing/2014/main" val="2576380773"/>
                    </a:ext>
                  </a:extLst>
                </a:gridCol>
                <a:gridCol w="329184">
                  <a:extLst>
                    <a:ext uri="{9D8B030D-6E8A-4147-A177-3AD203B41FA5}">
                      <a16:colId xmlns:a16="http://schemas.microsoft.com/office/drawing/2014/main" val="3269677589"/>
                    </a:ext>
                  </a:extLst>
                </a:gridCol>
                <a:gridCol w="329184">
                  <a:extLst>
                    <a:ext uri="{9D8B030D-6E8A-4147-A177-3AD203B41FA5}">
                      <a16:colId xmlns:a16="http://schemas.microsoft.com/office/drawing/2014/main" val="1166997802"/>
                    </a:ext>
                  </a:extLst>
                </a:gridCol>
                <a:gridCol w="329184">
                  <a:extLst>
                    <a:ext uri="{9D8B030D-6E8A-4147-A177-3AD203B41FA5}">
                      <a16:colId xmlns:a16="http://schemas.microsoft.com/office/drawing/2014/main" val="2147327159"/>
                    </a:ext>
                  </a:extLst>
                </a:gridCol>
                <a:gridCol w="329184">
                  <a:extLst>
                    <a:ext uri="{9D8B030D-6E8A-4147-A177-3AD203B41FA5}">
                      <a16:colId xmlns:a16="http://schemas.microsoft.com/office/drawing/2014/main" val="3725840315"/>
                    </a:ext>
                  </a:extLst>
                </a:gridCol>
                <a:gridCol w="329184">
                  <a:extLst>
                    <a:ext uri="{9D8B030D-6E8A-4147-A177-3AD203B41FA5}">
                      <a16:colId xmlns:a16="http://schemas.microsoft.com/office/drawing/2014/main" val="3508626084"/>
                    </a:ext>
                  </a:extLst>
                </a:gridCol>
                <a:gridCol w="329184">
                  <a:extLst>
                    <a:ext uri="{9D8B030D-6E8A-4147-A177-3AD203B41FA5}">
                      <a16:colId xmlns:a16="http://schemas.microsoft.com/office/drawing/2014/main" val="2192339828"/>
                    </a:ext>
                  </a:extLst>
                </a:gridCol>
                <a:gridCol w="329184">
                  <a:extLst>
                    <a:ext uri="{9D8B030D-6E8A-4147-A177-3AD203B41FA5}">
                      <a16:colId xmlns:a16="http://schemas.microsoft.com/office/drawing/2014/main" val="593641043"/>
                    </a:ext>
                  </a:extLst>
                </a:gridCol>
                <a:gridCol w="329184">
                  <a:extLst>
                    <a:ext uri="{9D8B030D-6E8A-4147-A177-3AD203B41FA5}">
                      <a16:colId xmlns:a16="http://schemas.microsoft.com/office/drawing/2014/main" val="26599581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07792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- 2022-11-07 16:50:22</a:t>
                      </a:r>
                      <a:r>
                        <a:rPr kumimoji="0" lang="en-US" sz="1000" b="0" i="0" u="none" strike="noStrike" kern="1200" cap="none" spc="0" normalizeH="0" baseline="0" noProof="0">
                          <a:ln>
                            <a:noFill/>
                          </a:ln>
                          <a:solidFill>
                            <a:prstClr val="black"/>
                          </a:solidFill>
                          <a:effectLst/>
                          <a:uLnTx/>
                          <a:uFillTx/>
                          <a:latin typeface="+mn-lt"/>
                          <a:ea typeface="+mn-ea"/>
                          <a:cs typeface="+mn-cs"/>
                        </a:rPr>
                        <a:t>
 The turnout we've seen from TMA employees all across the U.S. for the Walk to End Alzheimer’s has been incredible! This past weekend, team members from our Alpharetta, GA office volunteered their time and strapped up their walking sneakers for the #WalkToEndAlz in Atlanta. 
We're so proud of this team and to support this great organization in their quest to #EndAlz!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https://quintly-image-storage.s3.amazonaws.com/e33bbb9956bb05844e7317a82c09a400/9b383027f07b99e9311efd7523fbed7f.jpg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18.3486 %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944485261"/>
                  </a:ext>
                </a:extLst>
              </a:tr>
            </a:tbl>
          </a:graphicData>
        </a:graphic>
      </p:graphicFrame>
      <p:sp>
        <p:nvSpPr>
          <p:cNvPr id="4" name="Text Placeholder 3">
            <a:extLst>
              <a:ext uri="{FF2B5EF4-FFF2-40B4-BE49-F238E27FC236}">
                <a16:creationId xmlns:a16="http://schemas.microsoft.com/office/drawing/2014/main" id="{C5CD5ACA-4FDB-4217-82F8-15C71A33239B}"/>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24831923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3822F9-8250-4CDC-8EDE-C457160B364F}"/>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41C65B5B-54BA-49A5-B2A2-1C6B967A6C5A}"/>
              </a:ext>
            </a:extLst>
          </p:cNvPr>
          <p:cNvGraphicFramePr>
            <a:graphicFrameLocks noGrp="1"/>
          </p:cNvGraphicFramePr>
          <p:nvPr>
            <p:ph type="tbl" sz="quarter" idx="13"/>
            <p:extLst>
              <p:ext uri="{D42A27DB-BD31-4B8C-83A1-F6EECF244321}">
                <p14:modId xmlns:p14="http://schemas.microsoft.com/office/powerpoint/2010/main" val="38091976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015881471"/>
                    </a:ext>
                  </a:extLst>
                </a:gridCol>
                <a:gridCol w="576072">
                  <a:extLst>
                    <a:ext uri="{9D8B030D-6E8A-4147-A177-3AD203B41FA5}">
                      <a16:colId xmlns:a16="http://schemas.microsoft.com/office/drawing/2014/main" val="2307525180"/>
                    </a:ext>
                  </a:extLst>
                </a:gridCol>
                <a:gridCol w="576072">
                  <a:extLst>
                    <a:ext uri="{9D8B030D-6E8A-4147-A177-3AD203B41FA5}">
                      <a16:colId xmlns:a16="http://schemas.microsoft.com/office/drawing/2014/main" val="4243953535"/>
                    </a:ext>
                  </a:extLst>
                </a:gridCol>
                <a:gridCol w="576072">
                  <a:extLst>
                    <a:ext uri="{9D8B030D-6E8A-4147-A177-3AD203B41FA5}">
                      <a16:colId xmlns:a16="http://schemas.microsoft.com/office/drawing/2014/main" val="2089662766"/>
                    </a:ext>
                  </a:extLst>
                </a:gridCol>
                <a:gridCol w="576072">
                  <a:extLst>
                    <a:ext uri="{9D8B030D-6E8A-4147-A177-3AD203B41FA5}">
                      <a16:colId xmlns:a16="http://schemas.microsoft.com/office/drawing/2014/main" val="2193173181"/>
                    </a:ext>
                  </a:extLst>
                </a:gridCol>
                <a:gridCol w="576072">
                  <a:extLst>
                    <a:ext uri="{9D8B030D-6E8A-4147-A177-3AD203B41FA5}">
                      <a16:colId xmlns:a16="http://schemas.microsoft.com/office/drawing/2014/main" val="2945421890"/>
                    </a:ext>
                  </a:extLst>
                </a:gridCol>
                <a:gridCol w="576072">
                  <a:extLst>
                    <a:ext uri="{9D8B030D-6E8A-4147-A177-3AD203B41FA5}">
                      <a16:colId xmlns:a16="http://schemas.microsoft.com/office/drawing/2014/main" val="2134161341"/>
                    </a:ext>
                  </a:extLst>
                </a:gridCol>
                <a:gridCol w="576072">
                  <a:extLst>
                    <a:ext uri="{9D8B030D-6E8A-4147-A177-3AD203B41FA5}">
                      <a16:colId xmlns:a16="http://schemas.microsoft.com/office/drawing/2014/main" val="150940894"/>
                    </a:ext>
                  </a:extLst>
                </a:gridCol>
                <a:gridCol w="576072">
                  <a:extLst>
                    <a:ext uri="{9D8B030D-6E8A-4147-A177-3AD203B41FA5}">
                      <a16:colId xmlns:a16="http://schemas.microsoft.com/office/drawing/2014/main" val="4089687963"/>
                    </a:ext>
                  </a:extLst>
                </a:gridCol>
                <a:gridCol w="576072">
                  <a:extLst>
                    <a:ext uri="{9D8B030D-6E8A-4147-A177-3AD203B41FA5}">
                      <a16:colId xmlns:a16="http://schemas.microsoft.com/office/drawing/2014/main" val="259561271"/>
                    </a:ext>
                  </a:extLst>
                </a:gridCol>
                <a:gridCol w="576072">
                  <a:extLst>
                    <a:ext uri="{9D8B030D-6E8A-4147-A177-3AD203B41FA5}">
                      <a16:colId xmlns:a16="http://schemas.microsoft.com/office/drawing/2014/main" val="3442523075"/>
                    </a:ext>
                  </a:extLst>
                </a:gridCol>
                <a:gridCol w="576072">
                  <a:extLst>
                    <a:ext uri="{9D8B030D-6E8A-4147-A177-3AD203B41FA5}">
                      <a16:colId xmlns:a16="http://schemas.microsoft.com/office/drawing/2014/main" val="992153328"/>
                    </a:ext>
                  </a:extLst>
                </a:gridCol>
                <a:gridCol w="576072">
                  <a:extLst>
                    <a:ext uri="{9D8B030D-6E8A-4147-A177-3AD203B41FA5}">
                      <a16:colId xmlns:a16="http://schemas.microsoft.com/office/drawing/2014/main" val="849372441"/>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598754145"/>
                  </a:ext>
                </a:extLst>
              </a:tr>
              <a:tr h="370840">
                <a:tc>
                  <a:txBody>
                    <a:bodyPr/>
                    <a:lstStyle/>
                    <a:p>
                      <a:r>
                        <a:rPr lang="en-US" sz="1000"/>
                        <a:t>236</a:t>
                      </a:r>
                    </a:p>
                  </a:txBody>
                  <a:tcPr/>
                </a:tc>
                <a:tc>
                  <a:txBody>
                    <a:bodyPr/>
                    <a:lstStyle/>
                    <a:p>
                      <a:r>
                        <a:rPr lang="en-US" sz="1000"/>
                        <a:t>-2</a:t>
                      </a:r>
                    </a:p>
                  </a:txBody>
                  <a:tcPr/>
                </a:tc>
                <a:tc>
                  <a:txBody>
                    <a:bodyPr/>
                    <a:lstStyle/>
                    <a:p>
                      <a:r>
                        <a:rPr lang="en-US" sz="1000"/>
                        <a:t>13</a:t>
                      </a:r>
                    </a:p>
                  </a:txBody>
                  <a:tcPr/>
                </a:tc>
                <a:tc>
                  <a:txBody>
                    <a:bodyPr/>
                    <a:lstStyle/>
                    <a:p>
                      <a:r>
                        <a:rPr lang="en-US" sz="1000"/>
                        <a:t>11</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0.0000 %</a:t>
                      </a:r>
                    </a:p>
                  </a:txBody>
                  <a:tcPr/>
                </a:tc>
                <a:tc>
                  <a:txBody>
                    <a:bodyPr/>
                    <a:lstStyle/>
                    <a:p>
                      <a:r>
                        <a:rPr lang="en-US" sz="1000"/>
                        <a:t>0.0 %</a:t>
                      </a:r>
                    </a:p>
                  </a:txBody>
                  <a:tcPr/>
                </a:tc>
                <a:extLst>
                  <a:ext uri="{0D108BD9-81ED-4DB2-BD59-A6C34878D82A}">
                    <a16:rowId xmlns:a16="http://schemas.microsoft.com/office/drawing/2014/main" val="3458697106"/>
                  </a:ext>
                </a:extLst>
              </a:tr>
            </a:tbl>
          </a:graphicData>
        </a:graphic>
      </p:graphicFrame>
      <p:sp>
        <p:nvSpPr>
          <p:cNvPr id="4" name="Text Placeholder 3">
            <a:extLst>
              <a:ext uri="{FF2B5EF4-FFF2-40B4-BE49-F238E27FC236}">
                <a16:creationId xmlns:a16="http://schemas.microsoft.com/office/drawing/2014/main" id="{02FD9BE0-BC3E-4CC6-B935-9CA1571C3AC5}"/>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22142081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6EADE-6612-48FC-9D6B-BBE20FB2AC5C}"/>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26436E6B-361D-46E6-8F25-20D6403D2F94}"/>
              </a:ext>
            </a:extLst>
          </p:cNvPr>
          <p:cNvGraphicFramePr>
            <a:graphicFrameLocks noGrp="1"/>
          </p:cNvGraphicFramePr>
          <p:nvPr>
            <p:ph type="chart" sz="quarter" idx="13"/>
            <p:extLst>
              <p:ext uri="{D42A27DB-BD31-4B8C-83A1-F6EECF244321}">
                <p14:modId xmlns:p14="http://schemas.microsoft.com/office/powerpoint/2010/main" val="31308450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26A23D1-3DAA-4883-8420-BEC43F2A8490}"/>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18B8A388-5A1C-4C65-AE52-A8C8D6D15AF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73073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57B76-65CA-4DC1-B263-3B02C8A247C6}"/>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13D77492-9F6E-4391-898C-67C765D831ED}"/>
              </a:ext>
            </a:extLst>
          </p:cNvPr>
          <p:cNvGraphicFramePr>
            <a:graphicFrameLocks noGrp="1"/>
          </p:cNvGraphicFramePr>
          <p:nvPr>
            <p:ph type="chart" sz="quarter" idx="13"/>
            <p:extLst>
              <p:ext uri="{D42A27DB-BD31-4B8C-83A1-F6EECF244321}">
                <p14:modId xmlns:p14="http://schemas.microsoft.com/office/powerpoint/2010/main" val="21450857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C4CFB0F-49E0-4AED-AD8F-A8D331E7553A}"/>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0A931C09-93DA-458C-8C7C-88C380A9CEC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606810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5943EE-5B00-40ED-9819-23B6735D51DA}"/>
              </a:ext>
            </a:extLst>
          </p:cNvPr>
          <p:cNvSpPr>
            <a:spLocks noGrp="1"/>
          </p:cNvSpPr>
          <p:nvPr>
            <p:ph type="title"/>
          </p:nvPr>
        </p:nvSpPr>
        <p:spPr/>
        <p:txBody>
          <a:bodyPr/>
          <a:lstStyle/>
          <a:p>
            <a:r>
              <a:rPr lang="en-US"/>
              <a:t>Twitter Total Interactions Per Month | Tokio Marine America</a:t>
            </a:r>
          </a:p>
        </p:txBody>
      </p:sp>
      <p:graphicFrame>
        <p:nvGraphicFramePr>
          <p:cNvPr id="6" name="Chart Placeholder 5">
            <a:extLst>
              <a:ext uri="{FF2B5EF4-FFF2-40B4-BE49-F238E27FC236}">
                <a16:creationId xmlns:a16="http://schemas.microsoft.com/office/drawing/2014/main" id="{ECDCF63D-6142-45B5-883C-F72E88FAD88E}"/>
              </a:ext>
            </a:extLst>
          </p:cNvPr>
          <p:cNvGraphicFramePr>
            <a:graphicFrameLocks noGrp="1"/>
          </p:cNvGraphicFramePr>
          <p:nvPr>
            <p:ph type="chart" sz="quarter" idx="13"/>
            <p:extLst>
              <p:ext uri="{D42A27DB-BD31-4B8C-83A1-F6EECF244321}">
                <p14:modId xmlns:p14="http://schemas.microsoft.com/office/powerpoint/2010/main" val="1072240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A2923C-C6F5-43B0-893F-F19CF863A67A}"/>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010E1A36-82CF-4FCD-B422-6866F70A7F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860669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01287-56C7-4010-8239-2A4BEB35169E}"/>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8003EA94-2DCB-429A-83E0-E8C8CB6F48C0}"/>
              </a:ext>
            </a:extLst>
          </p:cNvPr>
          <p:cNvGraphicFramePr>
            <a:graphicFrameLocks noGrp="1"/>
          </p:cNvGraphicFramePr>
          <p:nvPr>
            <p:ph type="tbl" sz="quarter" idx="13"/>
            <p:extLst>
              <p:ext uri="{D42A27DB-BD31-4B8C-83A1-F6EECF244321}">
                <p14:modId xmlns:p14="http://schemas.microsoft.com/office/powerpoint/2010/main" val="8337187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818255966"/>
                    </a:ext>
                  </a:extLst>
                </a:gridCol>
                <a:gridCol w="493776">
                  <a:extLst>
                    <a:ext uri="{9D8B030D-6E8A-4147-A177-3AD203B41FA5}">
                      <a16:colId xmlns:a16="http://schemas.microsoft.com/office/drawing/2014/main" val="2287749259"/>
                    </a:ext>
                  </a:extLst>
                </a:gridCol>
                <a:gridCol w="1069848">
                  <a:extLst>
                    <a:ext uri="{9D8B030D-6E8A-4147-A177-3AD203B41FA5}">
                      <a16:colId xmlns:a16="http://schemas.microsoft.com/office/drawing/2014/main" val="1316942920"/>
                    </a:ext>
                  </a:extLst>
                </a:gridCol>
                <a:gridCol w="1069848">
                  <a:extLst>
                    <a:ext uri="{9D8B030D-6E8A-4147-A177-3AD203B41FA5}">
                      <a16:colId xmlns:a16="http://schemas.microsoft.com/office/drawing/2014/main" val="993280801"/>
                    </a:ext>
                  </a:extLst>
                </a:gridCol>
                <a:gridCol w="1069848">
                  <a:extLst>
                    <a:ext uri="{9D8B030D-6E8A-4147-A177-3AD203B41FA5}">
                      <a16:colId xmlns:a16="http://schemas.microsoft.com/office/drawing/2014/main" val="1092843384"/>
                    </a:ext>
                  </a:extLst>
                </a:gridCol>
                <a:gridCol w="1069848">
                  <a:extLst>
                    <a:ext uri="{9D8B030D-6E8A-4147-A177-3AD203B41FA5}">
                      <a16:colId xmlns:a16="http://schemas.microsoft.com/office/drawing/2014/main" val="1362968646"/>
                    </a:ext>
                  </a:extLst>
                </a:gridCol>
                <a:gridCol w="1069848">
                  <a:extLst>
                    <a:ext uri="{9D8B030D-6E8A-4147-A177-3AD203B41FA5}">
                      <a16:colId xmlns:a16="http://schemas.microsoft.com/office/drawing/2014/main" val="2413811612"/>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3928241727"/>
                  </a:ext>
                </a:extLst>
              </a:tr>
              <a:tr h="370840">
                <a:tc>
                  <a:txBody>
                    <a:bodyPr/>
                    <a:lstStyle/>
                    <a:p>
                      <a:r>
                        <a:rPr lang="en-US" sz="1000" b="1"/>
                        <a:t>@TokioMAmerica - 2022-11-02 16:02:26</a:t>
                      </a:r>
                      <a:r>
                        <a:rPr lang="en-US" sz="1000"/>
                        <a:t>
 Now hiring in #JerseyCity NJ! 
TMA is searching for Property Underwriting Specialist I to join our dynamic team in Jersey City. Interested in applying? Click here: https://t.co/W6F7F1RbFd https://t.co/5ba56EORcW</a:t>
                      </a:r>
                    </a:p>
                  </a:txBody>
                  <a:tcPr/>
                </a:tc>
                <a:tc>
                  <a:txBody>
                    <a:bodyPr/>
                    <a:lstStyle/>
                    <a:p>
                      <a:r>
                        <a:rPr lang="en-US" sz="1000"/>
                        <a:t>11/02/2022 20:05:35</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0.0000 %</a:t>
                      </a:r>
                    </a:p>
                  </a:txBody>
                  <a:tcPr/>
                </a:tc>
                <a:extLst>
                  <a:ext uri="{0D108BD9-81ED-4DB2-BD59-A6C34878D82A}">
                    <a16:rowId xmlns:a16="http://schemas.microsoft.com/office/drawing/2014/main" val="776442361"/>
                  </a:ext>
                </a:extLst>
              </a:tr>
              <a:tr h="370840">
                <a:tc>
                  <a:txBody>
                    <a:bodyPr/>
                    <a:lstStyle/>
                    <a:p>
                      <a:r>
                        <a:rPr lang="en-US" sz="1000" b="1"/>
                        <a:t>@TokioMAmerica - 2022-11-04 16:14:57</a:t>
                      </a:r>
                      <a:r>
                        <a:rPr lang="en-US" sz="1000"/>
                        <a:t>
 Meet one of our latest new hires, Nicholas H., who joined the TMA Claims team in Plano, TX! Nicholas is a passionate Ohio State fan and loves to watch their football games. He's also an avid golfer and looks forward to seeing his dogs Nina and Oreo when he visits his family. https://t.co/qEGkr1I7E4</a:t>
                      </a:r>
                    </a:p>
                  </a:txBody>
                  <a:tcPr/>
                </a:tc>
                <a:tc>
                  <a:txBody>
                    <a:bodyPr/>
                    <a:lstStyle/>
                    <a:p>
                      <a:r>
                        <a:rPr lang="en-US" sz="1000"/>
                        <a:t>11/04/2022 20:05:42</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0.0000 %</a:t>
                      </a:r>
                    </a:p>
                  </a:txBody>
                  <a:tcPr/>
                </a:tc>
                <a:extLst>
                  <a:ext uri="{0D108BD9-81ED-4DB2-BD59-A6C34878D82A}">
                    <a16:rowId xmlns:a16="http://schemas.microsoft.com/office/drawing/2014/main" val="1495777028"/>
                  </a:ext>
                </a:extLst>
              </a:tr>
              <a:tr h="370840">
                <a:tc>
                  <a:txBody>
                    <a:bodyPr/>
                    <a:lstStyle/>
                    <a:p>
                      <a:r>
                        <a:rPr lang="en-US" sz="1000" b="1"/>
                        <a:t>@TokioMAmerica - 2022-11-07 16:49:02</a:t>
                      </a:r>
                      <a:r>
                        <a:rPr lang="en-US" sz="1000"/>
                        <a:t>
 The turnout from TMA employees all across the U.S. for the @alzassociation has been incredible! 
This past weekend, members of our Alpharetta, GA office volunteered for the #WalkToEndAlz in Atlanta. We're so proud of this team and to support this great organization to #EndAlz! https://t.co/UYa8e3helU</a:t>
                      </a:r>
                    </a:p>
                  </a:txBody>
                  <a:tcPr/>
                </a:tc>
                <a:tc>
                  <a:txBody>
                    <a:bodyPr/>
                    <a:lstStyle/>
                    <a:p>
                      <a:r>
                        <a:rPr lang="en-US" sz="1000"/>
                        <a:t>11/07/2022 19:05:36</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0.0000 %</a:t>
                      </a:r>
                    </a:p>
                  </a:txBody>
                  <a:tcPr/>
                </a:tc>
                <a:extLst>
                  <a:ext uri="{0D108BD9-81ED-4DB2-BD59-A6C34878D82A}">
                    <a16:rowId xmlns:a16="http://schemas.microsoft.com/office/drawing/2014/main" val="218112216"/>
                  </a:ext>
                </a:extLst>
              </a:tr>
            </a:tbl>
          </a:graphicData>
        </a:graphic>
      </p:graphicFrame>
      <p:sp>
        <p:nvSpPr>
          <p:cNvPr id="4" name="Text Placeholder 3">
            <a:extLst>
              <a:ext uri="{FF2B5EF4-FFF2-40B4-BE49-F238E27FC236}">
                <a16:creationId xmlns:a16="http://schemas.microsoft.com/office/drawing/2014/main" id="{D3AC517A-1379-44CD-9EE3-AEFC3231C5A3}"/>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10464508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D11F9-D301-440E-A2ED-DE50CED65A96}"/>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993D8230-93E8-4201-8388-B2628CD8734C}"/>
              </a:ext>
            </a:extLst>
          </p:cNvPr>
          <p:cNvGraphicFramePr>
            <a:graphicFrameLocks noGrp="1"/>
          </p:cNvGraphicFramePr>
          <p:nvPr>
            <p:ph type="tbl" sz="quarter" idx="13"/>
            <p:extLst>
              <p:ext uri="{D42A27DB-BD31-4B8C-83A1-F6EECF244321}">
                <p14:modId xmlns:p14="http://schemas.microsoft.com/office/powerpoint/2010/main" val="8771591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471041676"/>
                    </a:ext>
                  </a:extLst>
                </a:gridCol>
                <a:gridCol w="658368">
                  <a:extLst>
                    <a:ext uri="{9D8B030D-6E8A-4147-A177-3AD203B41FA5}">
                      <a16:colId xmlns:a16="http://schemas.microsoft.com/office/drawing/2014/main" val="1378473294"/>
                    </a:ext>
                  </a:extLst>
                </a:gridCol>
                <a:gridCol w="658368">
                  <a:extLst>
                    <a:ext uri="{9D8B030D-6E8A-4147-A177-3AD203B41FA5}">
                      <a16:colId xmlns:a16="http://schemas.microsoft.com/office/drawing/2014/main" val="2514762866"/>
                    </a:ext>
                  </a:extLst>
                </a:gridCol>
                <a:gridCol w="658368">
                  <a:extLst>
                    <a:ext uri="{9D8B030D-6E8A-4147-A177-3AD203B41FA5}">
                      <a16:colId xmlns:a16="http://schemas.microsoft.com/office/drawing/2014/main" val="4286530758"/>
                    </a:ext>
                  </a:extLst>
                </a:gridCol>
                <a:gridCol w="658368">
                  <a:extLst>
                    <a:ext uri="{9D8B030D-6E8A-4147-A177-3AD203B41FA5}">
                      <a16:colId xmlns:a16="http://schemas.microsoft.com/office/drawing/2014/main" val="1644840208"/>
                    </a:ext>
                  </a:extLst>
                </a:gridCol>
                <a:gridCol w="658368">
                  <a:extLst>
                    <a:ext uri="{9D8B030D-6E8A-4147-A177-3AD203B41FA5}">
                      <a16:colId xmlns:a16="http://schemas.microsoft.com/office/drawing/2014/main" val="3797096388"/>
                    </a:ext>
                  </a:extLst>
                </a:gridCol>
                <a:gridCol w="658368">
                  <a:extLst>
                    <a:ext uri="{9D8B030D-6E8A-4147-A177-3AD203B41FA5}">
                      <a16:colId xmlns:a16="http://schemas.microsoft.com/office/drawing/2014/main" val="2702358369"/>
                    </a:ext>
                  </a:extLst>
                </a:gridCol>
                <a:gridCol w="658368">
                  <a:extLst>
                    <a:ext uri="{9D8B030D-6E8A-4147-A177-3AD203B41FA5}">
                      <a16:colId xmlns:a16="http://schemas.microsoft.com/office/drawing/2014/main" val="1983009298"/>
                    </a:ext>
                  </a:extLst>
                </a:gridCol>
                <a:gridCol w="658368">
                  <a:extLst>
                    <a:ext uri="{9D8B030D-6E8A-4147-A177-3AD203B41FA5}">
                      <a16:colId xmlns:a16="http://schemas.microsoft.com/office/drawing/2014/main" val="3787364571"/>
                    </a:ext>
                  </a:extLst>
                </a:gridCol>
                <a:gridCol w="658368">
                  <a:extLst>
                    <a:ext uri="{9D8B030D-6E8A-4147-A177-3AD203B41FA5}">
                      <a16:colId xmlns:a16="http://schemas.microsoft.com/office/drawing/2014/main" val="3217130860"/>
                    </a:ext>
                  </a:extLst>
                </a:gridCol>
                <a:gridCol w="658368">
                  <a:extLst>
                    <a:ext uri="{9D8B030D-6E8A-4147-A177-3AD203B41FA5}">
                      <a16:colId xmlns:a16="http://schemas.microsoft.com/office/drawing/2014/main" val="653243998"/>
                    </a:ext>
                  </a:extLst>
                </a:gridCol>
                <a:gridCol w="658368">
                  <a:extLst>
                    <a:ext uri="{9D8B030D-6E8A-4147-A177-3AD203B41FA5}">
                      <a16:colId xmlns:a16="http://schemas.microsoft.com/office/drawing/2014/main" val="2471008191"/>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192560351"/>
                  </a:ext>
                </a:extLst>
              </a:tr>
              <a:tr h="370840">
                <a:tc>
                  <a:txBody>
                    <a:bodyPr/>
                    <a:lstStyle/>
                    <a:p>
                      <a:r>
                        <a:rPr lang="en-US" sz="1000"/>
                        <a:t>19933</a:t>
                      </a:r>
                    </a:p>
                  </a:txBody>
                  <a:tcPr/>
                </a:tc>
                <a:tc>
                  <a:txBody>
                    <a:bodyPr/>
                    <a:lstStyle/>
                    <a:p>
                      <a:r>
                        <a:rPr lang="en-US" sz="1000"/>
                        <a:t>180</a:t>
                      </a:r>
                    </a:p>
                  </a:txBody>
                  <a:tcPr/>
                </a:tc>
                <a:tc>
                  <a:txBody>
                    <a:bodyPr/>
                    <a:lstStyle/>
                    <a:p>
                      <a:r>
                        <a:rPr lang="en-US" sz="1000"/>
                        <a:t>11</a:t>
                      </a:r>
                    </a:p>
                  </a:txBody>
                  <a:tcPr/>
                </a:tc>
                <a:tc>
                  <a:txBody>
                    <a:bodyPr/>
                    <a:lstStyle/>
                    <a:p>
                      <a:r>
                        <a:rPr lang="en-US" sz="1000"/>
                        <a:t>477</a:t>
                      </a:r>
                    </a:p>
                  </a:txBody>
                  <a:tcPr/>
                </a:tc>
                <a:tc>
                  <a:txBody>
                    <a:bodyPr/>
                    <a:lstStyle/>
                    <a:p>
                      <a:r>
                        <a:rPr lang="en-US" sz="1000"/>
                        <a:t>43.363636363636</a:t>
                      </a:r>
                    </a:p>
                  </a:txBody>
                  <a:tcPr/>
                </a:tc>
                <a:tc>
                  <a:txBody>
                    <a:bodyPr/>
                    <a:lstStyle/>
                    <a:p>
                      <a:r>
                        <a:rPr lang="en-US" sz="1000"/>
                        <a:t>10</a:t>
                      </a:r>
                    </a:p>
                  </a:txBody>
                  <a:tcPr/>
                </a:tc>
                <a:tc>
                  <a:txBody>
                    <a:bodyPr/>
                    <a:lstStyle/>
                    <a:p>
                      <a:r>
                        <a:rPr lang="en-US" sz="1000"/>
                        <a:t>10</a:t>
                      </a:r>
                    </a:p>
                  </a:txBody>
                  <a:tcPr/>
                </a:tc>
                <a:tc>
                  <a:txBody>
                    <a:bodyPr/>
                    <a:lstStyle/>
                    <a:p>
                      <a:r>
                        <a:rPr lang="en-US" sz="1000"/>
                        <a:t>1521</a:t>
                      </a:r>
                    </a:p>
                  </a:txBody>
                  <a:tcPr/>
                </a:tc>
                <a:tc>
                  <a:txBody>
                    <a:bodyPr/>
                    <a:lstStyle/>
                    <a:p>
                      <a:r>
                        <a:rPr lang="en-US" sz="1000"/>
                        <a:t>22575</a:t>
                      </a:r>
                    </a:p>
                  </a:txBody>
                  <a:tcPr/>
                </a:tc>
                <a:tc>
                  <a:txBody>
                    <a:bodyPr/>
                    <a:lstStyle/>
                    <a:p>
                      <a:r>
                        <a:rPr lang="en-US" sz="1000"/>
                        <a:t>2052.2727272727</a:t>
                      </a:r>
                    </a:p>
                  </a:txBody>
                  <a:tcPr/>
                </a:tc>
                <a:tc>
                  <a:txBody>
                    <a:bodyPr/>
                    <a:lstStyle/>
                    <a:p>
                      <a:r>
                        <a:rPr lang="en-US" sz="1000"/>
                        <a:t>7.2933814729297 %</a:t>
                      </a:r>
                    </a:p>
                  </a:txBody>
                  <a:tcPr/>
                </a:tc>
                <a:tc>
                  <a:txBody>
                    <a:bodyPr/>
                    <a:lstStyle/>
                    <a:p>
                      <a:r>
                        <a:rPr lang="en-US" sz="1000"/>
                        <a:t>0</a:t>
                      </a:r>
                    </a:p>
                  </a:txBody>
                  <a:tcPr/>
                </a:tc>
                <a:extLst>
                  <a:ext uri="{0D108BD9-81ED-4DB2-BD59-A6C34878D82A}">
                    <a16:rowId xmlns:a16="http://schemas.microsoft.com/office/drawing/2014/main" val="14555453"/>
                  </a:ext>
                </a:extLst>
              </a:tr>
            </a:tbl>
          </a:graphicData>
        </a:graphic>
      </p:graphicFrame>
      <p:sp>
        <p:nvSpPr>
          <p:cNvPr id="4" name="Text Placeholder 3">
            <a:extLst>
              <a:ext uri="{FF2B5EF4-FFF2-40B4-BE49-F238E27FC236}">
                <a16:creationId xmlns:a16="http://schemas.microsoft.com/office/drawing/2014/main" id="{D7AB6430-523D-4D46-BAD3-C3EC1B463764}"/>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1069002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9E325-0C66-4D90-BDCA-C2C6A9A27AFA}"/>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9FD3B7C5-D2CA-4200-A9E5-60BB79E2FEF5}"/>
              </a:ext>
            </a:extLst>
          </p:cNvPr>
          <p:cNvGraphicFramePr>
            <a:graphicFrameLocks noGrp="1"/>
          </p:cNvGraphicFramePr>
          <p:nvPr>
            <p:ph type="chart" sz="quarter" idx="13"/>
            <p:extLst>
              <p:ext uri="{D42A27DB-BD31-4B8C-83A1-F6EECF244321}">
                <p14:modId xmlns:p14="http://schemas.microsoft.com/office/powerpoint/2010/main" val="611952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1A11C38-A07F-4C5D-B185-E50440DBCB11}"/>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65599216-6F93-4098-9B27-0E214FD2C3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128508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96DBA-D519-4E31-BE00-7DB93910E6B6}"/>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DCC0654E-07EA-473D-A00D-39DC17F113B7}"/>
              </a:ext>
            </a:extLst>
          </p:cNvPr>
          <p:cNvGraphicFramePr>
            <a:graphicFrameLocks noGrp="1"/>
          </p:cNvGraphicFramePr>
          <p:nvPr>
            <p:ph type="chart" sz="quarter" idx="13"/>
            <p:extLst>
              <p:ext uri="{D42A27DB-BD31-4B8C-83A1-F6EECF244321}">
                <p14:modId xmlns:p14="http://schemas.microsoft.com/office/powerpoint/2010/main" val="14775736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33A873-E8B3-442B-A4F3-CB0BE7B4DF0E}"/>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C7A0179E-F6C5-49FC-BE8F-C36692B449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490396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F6593E-78E1-4C04-BCF2-CD8BBC871329}"/>
              </a:ext>
            </a:extLst>
          </p:cNvPr>
          <p:cNvSpPr>
            <a:spLocks noGrp="1"/>
          </p:cNvSpPr>
          <p:nvPr>
            <p:ph type="title"/>
          </p:nvPr>
        </p:nvSpPr>
        <p:spPr/>
        <p:txBody>
          <a:bodyPr/>
          <a:lstStyle/>
          <a:p>
            <a:r>
              <a:rPr lang="en-US"/>
              <a:t>LinkedIn Total Interactions Per Month | Tokio Marine America</a:t>
            </a:r>
          </a:p>
        </p:txBody>
      </p:sp>
      <p:graphicFrame>
        <p:nvGraphicFramePr>
          <p:cNvPr id="6" name="Chart Placeholder 5">
            <a:extLst>
              <a:ext uri="{FF2B5EF4-FFF2-40B4-BE49-F238E27FC236}">
                <a16:creationId xmlns:a16="http://schemas.microsoft.com/office/drawing/2014/main" id="{206075AE-D1CE-4AF0-B440-F00D015262B3}"/>
              </a:ext>
            </a:extLst>
          </p:cNvPr>
          <p:cNvGraphicFramePr>
            <a:graphicFrameLocks noGrp="1"/>
          </p:cNvGraphicFramePr>
          <p:nvPr>
            <p:ph type="chart" sz="quarter" idx="13"/>
            <p:extLst>
              <p:ext uri="{D42A27DB-BD31-4B8C-83A1-F6EECF244321}">
                <p14:modId xmlns:p14="http://schemas.microsoft.com/office/powerpoint/2010/main" val="12386370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EAEE51-9A94-4BD8-B65F-FF23151DEF0D}"/>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F48C41BC-29F2-4857-B191-4E401257A2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233043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1D5D1-984C-4491-8F94-7DF08AAADEDB}"/>
              </a:ext>
            </a:extLst>
          </p:cNvPr>
          <p:cNvSpPr>
            <a:spLocks noGrp="1"/>
          </p:cNvSpPr>
          <p:nvPr>
            <p:ph type="title"/>
          </p:nvPr>
        </p:nvSpPr>
        <p:spPr/>
        <p:txBody>
          <a:bodyPr/>
          <a:lstStyle/>
          <a:p>
            <a:r>
              <a:rPr lang="en-US"/>
              <a:t>LinkedIn Post Impressions | Tokio Marine America</a:t>
            </a:r>
          </a:p>
        </p:txBody>
      </p:sp>
      <p:graphicFrame>
        <p:nvGraphicFramePr>
          <p:cNvPr id="6" name="Chart Placeholder 5">
            <a:extLst>
              <a:ext uri="{FF2B5EF4-FFF2-40B4-BE49-F238E27FC236}">
                <a16:creationId xmlns:a16="http://schemas.microsoft.com/office/drawing/2014/main" id="{390BC28A-8612-4AEF-A6F0-14B211C15DE6}"/>
              </a:ext>
            </a:extLst>
          </p:cNvPr>
          <p:cNvGraphicFramePr>
            <a:graphicFrameLocks noGrp="1"/>
          </p:cNvGraphicFramePr>
          <p:nvPr>
            <p:ph type="chart" sz="quarter" idx="13"/>
            <p:extLst>
              <p:ext uri="{D42A27DB-BD31-4B8C-83A1-F6EECF244321}">
                <p14:modId xmlns:p14="http://schemas.microsoft.com/office/powerpoint/2010/main" val="20454896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02B99A-7875-4443-BF2E-86E31690BA77}"/>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2520380D-F63F-4DEB-8AC5-C9E548EF51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864710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6AA56-A664-43AF-A6E0-9F24CC51D040}"/>
              </a:ext>
            </a:extLst>
          </p:cNvPr>
          <p:cNvSpPr>
            <a:spLocks noGrp="1"/>
          </p:cNvSpPr>
          <p:nvPr>
            <p:ph type="title"/>
          </p:nvPr>
        </p:nvSpPr>
        <p:spPr/>
        <p:txBody>
          <a:bodyPr/>
          <a:lstStyle/>
          <a:p>
            <a:r>
              <a:rPr lang="en-US"/>
              <a:t>LinkedIn Posts Table | Tokio Marine America - 1 of 3</a:t>
            </a:r>
          </a:p>
        </p:txBody>
      </p:sp>
      <p:graphicFrame>
        <p:nvGraphicFramePr>
          <p:cNvPr id="5" name="Table Placeholder 4">
            <a:extLst>
              <a:ext uri="{FF2B5EF4-FFF2-40B4-BE49-F238E27FC236}">
                <a16:creationId xmlns:a16="http://schemas.microsoft.com/office/drawing/2014/main" id="{23667134-5D0B-4BF6-A88E-6CE01ED51082}"/>
              </a:ext>
            </a:extLst>
          </p:cNvPr>
          <p:cNvGraphicFramePr>
            <a:graphicFrameLocks noGrp="1"/>
          </p:cNvGraphicFramePr>
          <p:nvPr>
            <p:ph type="tbl" sz="quarter" idx="13"/>
            <p:extLst>
              <p:ext uri="{D42A27DB-BD31-4B8C-83A1-F6EECF244321}">
                <p14:modId xmlns:p14="http://schemas.microsoft.com/office/powerpoint/2010/main" val="23220449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259596411"/>
                    </a:ext>
                  </a:extLst>
                </a:gridCol>
                <a:gridCol w="740664">
                  <a:extLst>
                    <a:ext uri="{9D8B030D-6E8A-4147-A177-3AD203B41FA5}">
                      <a16:colId xmlns:a16="http://schemas.microsoft.com/office/drawing/2014/main" val="1149482539"/>
                    </a:ext>
                  </a:extLst>
                </a:gridCol>
                <a:gridCol w="740664">
                  <a:extLst>
                    <a:ext uri="{9D8B030D-6E8A-4147-A177-3AD203B41FA5}">
                      <a16:colId xmlns:a16="http://schemas.microsoft.com/office/drawing/2014/main" val="2059086377"/>
                    </a:ext>
                  </a:extLst>
                </a:gridCol>
                <a:gridCol w="740664">
                  <a:extLst>
                    <a:ext uri="{9D8B030D-6E8A-4147-A177-3AD203B41FA5}">
                      <a16:colId xmlns:a16="http://schemas.microsoft.com/office/drawing/2014/main" val="1915544891"/>
                    </a:ext>
                  </a:extLst>
                </a:gridCol>
                <a:gridCol w="740664">
                  <a:extLst>
                    <a:ext uri="{9D8B030D-6E8A-4147-A177-3AD203B41FA5}">
                      <a16:colId xmlns:a16="http://schemas.microsoft.com/office/drawing/2014/main" val="3994806535"/>
                    </a:ext>
                  </a:extLst>
                </a:gridCol>
                <a:gridCol w="740664">
                  <a:extLst>
                    <a:ext uri="{9D8B030D-6E8A-4147-A177-3AD203B41FA5}">
                      <a16:colId xmlns:a16="http://schemas.microsoft.com/office/drawing/2014/main" val="401561338"/>
                    </a:ext>
                  </a:extLst>
                </a:gridCol>
                <a:gridCol w="740664">
                  <a:extLst>
                    <a:ext uri="{9D8B030D-6E8A-4147-A177-3AD203B41FA5}">
                      <a16:colId xmlns:a16="http://schemas.microsoft.com/office/drawing/2014/main" val="849428424"/>
                    </a:ext>
                  </a:extLst>
                </a:gridCol>
                <a:gridCol w="740664">
                  <a:extLst>
                    <a:ext uri="{9D8B030D-6E8A-4147-A177-3AD203B41FA5}">
                      <a16:colId xmlns:a16="http://schemas.microsoft.com/office/drawing/2014/main" val="2370237999"/>
                    </a:ext>
                  </a:extLst>
                </a:gridCol>
                <a:gridCol w="740664">
                  <a:extLst>
                    <a:ext uri="{9D8B030D-6E8A-4147-A177-3AD203B41FA5}">
                      <a16:colId xmlns:a16="http://schemas.microsoft.com/office/drawing/2014/main" val="2996166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669619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- 2022-11-07 16:52:04</a:t>
                      </a:r>
                      <a:r>
                        <a:rPr kumimoji="0" lang="en-US" sz="1000" b="0" i="0" u="none" strike="noStrike" kern="1200" cap="none" spc="0" normalizeH="0" baseline="0" noProof="0">
                          <a:ln>
                            <a:noFill/>
                          </a:ln>
                          <a:solidFill>
                            <a:prstClr val="black"/>
                          </a:solidFill>
                          <a:effectLst/>
                          <a:uLnTx/>
                          <a:uFillTx/>
                          <a:latin typeface="+mn-lt"/>
                          <a:ea typeface="+mn-ea"/>
                          <a:cs typeface="+mn-cs"/>
                        </a:rPr>
                        <a:t>
 The turnout we've seen from TMA employees all across the U.S. for the Alzheimer's Association® has been incredible! 
This past weekend, team members from our Alpharetta, GA offices volunteered their time and strapped up their walking sneakers for the #WalkToEndAlz in Atlanta. 
We're so proud of this team and to support this great organization in its quest to #EndAlz!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11.081871345029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56646709"/>
                  </a:ext>
                </a:extLst>
              </a:tr>
            </a:tbl>
          </a:graphicData>
        </a:graphic>
      </p:graphicFrame>
      <p:sp>
        <p:nvSpPr>
          <p:cNvPr id="4" name="Text Placeholder 3">
            <a:extLst>
              <a:ext uri="{FF2B5EF4-FFF2-40B4-BE49-F238E27FC236}">
                <a16:creationId xmlns:a16="http://schemas.microsoft.com/office/drawing/2014/main" id="{5CE6F950-F8E3-4162-ACF5-33535E110E75}"/>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5265515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6CEE0-9B35-481A-92EB-980A4A2C46CB}"/>
              </a:ext>
            </a:extLst>
          </p:cNvPr>
          <p:cNvSpPr>
            <a:spLocks noGrp="1"/>
          </p:cNvSpPr>
          <p:nvPr>
            <p:ph type="title"/>
          </p:nvPr>
        </p:nvSpPr>
        <p:spPr/>
        <p:txBody>
          <a:bodyPr/>
          <a:lstStyle/>
          <a:p>
            <a:r>
              <a:rPr lang="en-US"/>
              <a:t>LinkedIn Posts Table | Tokio Marine America - 2 of 3</a:t>
            </a:r>
          </a:p>
        </p:txBody>
      </p:sp>
      <p:graphicFrame>
        <p:nvGraphicFramePr>
          <p:cNvPr id="5" name="Table Placeholder 4">
            <a:extLst>
              <a:ext uri="{FF2B5EF4-FFF2-40B4-BE49-F238E27FC236}">
                <a16:creationId xmlns:a16="http://schemas.microsoft.com/office/drawing/2014/main" id="{BADE0829-7CB6-44FA-83A9-F2B7AF538E05}"/>
              </a:ext>
            </a:extLst>
          </p:cNvPr>
          <p:cNvGraphicFramePr>
            <a:graphicFrameLocks noGrp="1"/>
          </p:cNvGraphicFramePr>
          <p:nvPr>
            <p:ph type="tbl" sz="quarter" idx="13"/>
            <p:extLst>
              <p:ext uri="{D42A27DB-BD31-4B8C-83A1-F6EECF244321}">
                <p14:modId xmlns:p14="http://schemas.microsoft.com/office/powerpoint/2010/main" val="42915384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665281341"/>
                    </a:ext>
                  </a:extLst>
                </a:gridCol>
                <a:gridCol w="740664">
                  <a:extLst>
                    <a:ext uri="{9D8B030D-6E8A-4147-A177-3AD203B41FA5}">
                      <a16:colId xmlns:a16="http://schemas.microsoft.com/office/drawing/2014/main" val="3265575968"/>
                    </a:ext>
                  </a:extLst>
                </a:gridCol>
                <a:gridCol w="740664">
                  <a:extLst>
                    <a:ext uri="{9D8B030D-6E8A-4147-A177-3AD203B41FA5}">
                      <a16:colId xmlns:a16="http://schemas.microsoft.com/office/drawing/2014/main" val="3867227307"/>
                    </a:ext>
                  </a:extLst>
                </a:gridCol>
                <a:gridCol w="740664">
                  <a:extLst>
                    <a:ext uri="{9D8B030D-6E8A-4147-A177-3AD203B41FA5}">
                      <a16:colId xmlns:a16="http://schemas.microsoft.com/office/drawing/2014/main" val="2158506701"/>
                    </a:ext>
                  </a:extLst>
                </a:gridCol>
                <a:gridCol w="740664">
                  <a:extLst>
                    <a:ext uri="{9D8B030D-6E8A-4147-A177-3AD203B41FA5}">
                      <a16:colId xmlns:a16="http://schemas.microsoft.com/office/drawing/2014/main" val="1797446691"/>
                    </a:ext>
                  </a:extLst>
                </a:gridCol>
                <a:gridCol w="740664">
                  <a:extLst>
                    <a:ext uri="{9D8B030D-6E8A-4147-A177-3AD203B41FA5}">
                      <a16:colId xmlns:a16="http://schemas.microsoft.com/office/drawing/2014/main" val="759878380"/>
                    </a:ext>
                  </a:extLst>
                </a:gridCol>
                <a:gridCol w="740664">
                  <a:extLst>
                    <a:ext uri="{9D8B030D-6E8A-4147-A177-3AD203B41FA5}">
                      <a16:colId xmlns:a16="http://schemas.microsoft.com/office/drawing/2014/main" val="3714033511"/>
                    </a:ext>
                  </a:extLst>
                </a:gridCol>
                <a:gridCol w="740664">
                  <a:extLst>
                    <a:ext uri="{9D8B030D-6E8A-4147-A177-3AD203B41FA5}">
                      <a16:colId xmlns:a16="http://schemas.microsoft.com/office/drawing/2014/main" val="1377022831"/>
                    </a:ext>
                  </a:extLst>
                </a:gridCol>
                <a:gridCol w="740664">
                  <a:extLst>
                    <a:ext uri="{9D8B030D-6E8A-4147-A177-3AD203B41FA5}">
                      <a16:colId xmlns:a16="http://schemas.microsoft.com/office/drawing/2014/main" val="7160323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93535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- 2022-11-23 09:36:19</a:t>
                      </a:r>
                      <a:r>
                        <a:rPr kumimoji="0" lang="en-US" sz="1000" b="0" i="0" u="none" strike="noStrike" kern="1200" cap="none" spc="0" normalizeH="0" baseline="0" noProof="0">
                          <a:ln>
                            <a:noFill/>
                          </a:ln>
                          <a:solidFill>
                            <a:prstClr val="black"/>
                          </a:solidFill>
                          <a:effectLst/>
                          <a:uLnTx/>
                          <a:uFillTx/>
                          <a:latin typeface="+mn-lt"/>
                          <a:ea typeface="+mn-ea"/>
                          <a:cs typeface="+mn-cs"/>
                        </a:rPr>
                        <a:t>
 TMA offices will have an early close today at 12 p.m. local time ahead of the holiday and will resume normal business hours on Monday, November 28th. 
We wish everyone a great Thanksgiving!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3.6460311431827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75057195"/>
                  </a:ext>
                </a:extLst>
              </a:tr>
            </a:tbl>
          </a:graphicData>
        </a:graphic>
      </p:graphicFrame>
      <p:sp>
        <p:nvSpPr>
          <p:cNvPr id="4" name="Text Placeholder 3">
            <a:extLst>
              <a:ext uri="{FF2B5EF4-FFF2-40B4-BE49-F238E27FC236}">
                <a16:creationId xmlns:a16="http://schemas.microsoft.com/office/drawing/2014/main" id="{E764EB56-E023-4956-BE12-810E38EB147A}"/>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24989031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F2D4D-6907-4936-A5EE-A39FEA107F23}"/>
              </a:ext>
            </a:extLst>
          </p:cNvPr>
          <p:cNvSpPr>
            <a:spLocks noGrp="1"/>
          </p:cNvSpPr>
          <p:nvPr>
            <p:ph type="title"/>
          </p:nvPr>
        </p:nvSpPr>
        <p:spPr/>
        <p:txBody>
          <a:bodyPr/>
          <a:lstStyle/>
          <a:p>
            <a:r>
              <a:rPr lang="en-US"/>
              <a:t>LinkedIn Posts Table | Tokio Marine America - 3 of 3</a:t>
            </a:r>
          </a:p>
        </p:txBody>
      </p:sp>
      <p:graphicFrame>
        <p:nvGraphicFramePr>
          <p:cNvPr id="5" name="Table Placeholder 4">
            <a:extLst>
              <a:ext uri="{FF2B5EF4-FFF2-40B4-BE49-F238E27FC236}">
                <a16:creationId xmlns:a16="http://schemas.microsoft.com/office/drawing/2014/main" id="{A039C23E-3A8E-4550-9A64-704858B7482A}"/>
              </a:ext>
            </a:extLst>
          </p:cNvPr>
          <p:cNvGraphicFramePr>
            <a:graphicFrameLocks noGrp="1"/>
          </p:cNvGraphicFramePr>
          <p:nvPr>
            <p:ph type="tbl" sz="quarter" idx="13"/>
            <p:extLst>
              <p:ext uri="{D42A27DB-BD31-4B8C-83A1-F6EECF244321}">
                <p14:modId xmlns:p14="http://schemas.microsoft.com/office/powerpoint/2010/main" val="13158619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589128823"/>
                    </a:ext>
                  </a:extLst>
                </a:gridCol>
                <a:gridCol w="740664">
                  <a:extLst>
                    <a:ext uri="{9D8B030D-6E8A-4147-A177-3AD203B41FA5}">
                      <a16:colId xmlns:a16="http://schemas.microsoft.com/office/drawing/2014/main" val="2683640203"/>
                    </a:ext>
                  </a:extLst>
                </a:gridCol>
                <a:gridCol w="740664">
                  <a:extLst>
                    <a:ext uri="{9D8B030D-6E8A-4147-A177-3AD203B41FA5}">
                      <a16:colId xmlns:a16="http://schemas.microsoft.com/office/drawing/2014/main" val="490542765"/>
                    </a:ext>
                  </a:extLst>
                </a:gridCol>
                <a:gridCol w="740664">
                  <a:extLst>
                    <a:ext uri="{9D8B030D-6E8A-4147-A177-3AD203B41FA5}">
                      <a16:colId xmlns:a16="http://schemas.microsoft.com/office/drawing/2014/main" val="2057490459"/>
                    </a:ext>
                  </a:extLst>
                </a:gridCol>
                <a:gridCol w="740664">
                  <a:extLst>
                    <a:ext uri="{9D8B030D-6E8A-4147-A177-3AD203B41FA5}">
                      <a16:colId xmlns:a16="http://schemas.microsoft.com/office/drawing/2014/main" val="407986545"/>
                    </a:ext>
                  </a:extLst>
                </a:gridCol>
                <a:gridCol w="740664">
                  <a:extLst>
                    <a:ext uri="{9D8B030D-6E8A-4147-A177-3AD203B41FA5}">
                      <a16:colId xmlns:a16="http://schemas.microsoft.com/office/drawing/2014/main" val="2812514347"/>
                    </a:ext>
                  </a:extLst>
                </a:gridCol>
                <a:gridCol w="740664">
                  <a:extLst>
                    <a:ext uri="{9D8B030D-6E8A-4147-A177-3AD203B41FA5}">
                      <a16:colId xmlns:a16="http://schemas.microsoft.com/office/drawing/2014/main" val="1304822544"/>
                    </a:ext>
                  </a:extLst>
                </a:gridCol>
                <a:gridCol w="740664">
                  <a:extLst>
                    <a:ext uri="{9D8B030D-6E8A-4147-A177-3AD203B41FA5}">
                      <a16:colId xmlns:a16="http://schemas.microsoft.com/office/drawing/2014/main" val="3435320864"/>
                    </a:ext>
                  </a:extLst>
                </a:gridCol>
                <a:gridCol w="740664">
                  <a:extLst>
                    <a:ext uri="{9D8B030D-6E8A-4147-A177-3AD203B41FA5}">
                      <a16:colId xmlns:a16="http://schemas.microsoft.com/office/drawing/2014/main" val="15943395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694227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- 2022-11-14 17:03:49</a:t>
                      </a:r>
                      <a:r>
                        <a:rPr kumimoji="0" lang="en-US" sz="1000" b="0" i="0" u="none" strike="noStrike" kern="1200" cap="none" spc="0" normalizeH="0" baseline="0" noProof="0">
                          <a:ln>
                            <a:noFill/>
                          </a:ln>
                          <a:solidFill>
                            <a:prstClr val="black"/>
                          </a:solidFill>
                          <a:effectLst/>
                          <a:uLnTx/>
                          <a:uFillTx/>
                          <a:latin typeface="+mn-lt"/>
                          <a:ea typeface="+mn-ea"/>
                          <a:cs typeface="+mn-cs"/>
                        </a:rPr>
                        <a:t>
 In preparation for the upcoming Thanksgiving holiday, members of our Chicago and Plano offices held their volunteer "Hands-On" day events in partnership with organizations focused on addressing homelessness and food insecurity.
A group of TMA employees and their families volunteered their time at the Greater Chicago Food Depository and helped to repack nearly 6,000 pounds of food! 
Employees of our Plano office also visited MOSS HAVEN FARM, which is a Partner Garden for the North Texas Food Bank.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9.8273155416013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15127097"/>
                  </a:ext>
                </a:extLst>
              </a:tr>
            </a:tbl>
          </a:graphicData>
        </a:graphic>
      </p:graphicFrame>
      <p:sp>
        <p:nvSpPr>
          <p:cNvPr id="4" name="Text Placeholder 3">
            <a:extLst>
              <a:ext uri="{FF2B5EF4-FFF2-40B4-BE49-F238E27FC236}">
                <a16:creationId xmlns:a16="http://schemas.microsoft.com/office/drawing/2014/main" id="{02C7B613-D114-40B7-AC2D-B6AB706CF289}"/>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37108517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78837-15E0-4B6A-83AA-FC32BA0A397F}"/>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F96E5F09-26E5-4CFF-B4AE-F70B2919FB05}"/>
              </a:ext>
            </a:extLst>
          </p:cNvPr>
          <p:cNvGraphicFramePr>
            <a:graphicFrameLocks noGrp="1"/>
          </p:cNvGraphicFramePr>
          <p:nvPr>
            <p:ph type="tbl" sz="quarter" idx="13"/>
            <p:extLst>
              <p:ext uri="{D42A27DB-BD31-4B8C-83A1-F6EECF244321}">
                <p14:modId xmlns:p14="http://schemas.microsoft.com/office/powerpoint/2010/main" val="35773968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4147664701"/>
                    </a:ext>
                  </a:extLst>
                </a:gridCol>
                <a:gridCol w="576072">
                  <a:extLst>
                    <a:ext uri="{9D8B030D-6E8A-4147-A177-3AD203B41FA5}">
                      <a16:colId xmlns:a16="http://schemas.microsoft.com/office/drawing/2014/main" val="937779459"/>
                    </a:ext>
                  </a:extLst>
                </a:gridCol>
                <a:gridCol w="576072">
                  <a:extLst>
                    <a:ext uri="{9D8B030D-6E8A-4147-A177-3AD203B41FA5}">
                      <a16:colId xmlns:a16="http://schemas.microsoft.com/office/drawing/2014/main" val="570742678"/>
                    </a:ext>
                  </a:extLst>
                </a:gridCol>
                <a:gridCol w="576072">
                  <a:extLst>
                    <a:ext uri="{9D8B030D-6E8A-4147-A177-3AD203B41FA5}">
                      <a16:colId xmlns:a16="http://schemas.microsoft.com/office/drawing/2014/main" val="2234586143"/>
                    </a:ext>
                  </a:extLst>
                </a:gridCol>
                <a:gridCol w="576072">
                  <a:extLst>
                    <a:ext uri="{9D8B030D-6E8A-4147-A177-3AD203B41FA5}">
                      <a16:colId xmlns:a16="http://schemas.microsoft.com/office/drawing/2014/main" val="2982074523"/>
                    </a:ext>
                  </a:extLst>
                </a:gridCol>
                <a:gridCol w="576072">
                  <a:extLst>
                    <a:ext uri="{9D8B030D-6E8A-4147-A177-3AD203B41FA5}">
                      <a16:colId xmlns:a16="http://schemas.microsoft.com/office/drawing/2014/main" val="2207897216"/>
                    </a:ext>
                  </a:extLst>
                </a:gridCol>
                <a:gridCol w="576072">
                  <a:extLst>
                    <a:ext uri="{9D8B030D-6E8A-4147-A177-3AD203B41FA5}">
                      <a16:colId xmlns:a16="http://schemas.microsoft.com/office/drawing/2014/main" val="498120910"/>
                    </a:ext>
                  </a:extLst>
                </a:gridCol>
                <a:gridCol w="576072">
                  <a:extLst>
                    <a:ext uri="{9D8B030D-6E8A-4147-A177-3AD203B41FA5}">
                      <a16:colId xmlns:a16="http://schemas.microsoft.com/office/drawing/2014/main" val="3138812583"/>
                    </a:ext>
                  </a:extLst>
                </a:gridCol>
                <a:gridCol w="576072">
                  <a:extLst>
                    <a:ext uri="{9D8B030D-6E8A-4147-A177-3AD203B41FA5}">
                      <a16:colId xmlns:a16="http://schemas.microsoft.com/office/drawing/2014/main" val="1117740744"/>
                    </a:ext>
                  </a:extLst>
                </a:gridCol>
                <a:gridCol w="576072">
                  <a:extLst>
                    <a:ext uri="{9D8B030D-6E8A-4147-A177-3AD203B41FA5}">
                      <a16:colId xmlns:a16="http://schemas.microsoft.com/office/drawing/2014/main" val="334626122"/>
                    </a:ext>
                  </a:extLst>
                </a:gridCol>
                <a:gridCol w="576072">
                  <a:extLst>
                    <a:ext uri="{9D8B030D-6E8A-4147-A177-3AD203B41FA5}">
                      <a16:colId xmlns:a16="http://schemas.microsoft.com/office/drawing/2014/main" val="371459848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1794868897"/>
                  </a:ext>
                </a:extLst>
              </a:tr>
              <a:tr h="370840">
                <a:tc>
                  <a:txBody>
                    <a:bodyPr/>
                    <a:lstStyle/>
                    <a:p>
                      <a:r>
                        <a:rPr lang="en-US" sz="1000"/>
                        <a:t>tmamerica</a:t>
                      </a:r>
                    </a:p>
                  </a:txBody>
                  <a:tcPr/>
                </a:tc>
                <a:tc>
                  <a:txBody>
                    <a:bodyPr/>
                    <a:lstStyle/>
                    <a:p>
                      <a:r>
                        <a:rPr lang="en-US" sz="1000"/>
                        <a:t>479</a:t>
                      </a:r>
                    </a:p>
                  </a:txBody>
                  <a:tcPr/>
                </a:tc>
                <a:tc>
                  <a:txBody>
                    <a:bodyPr/>
                    <a:lstStyle/>
                    <a:p>
                      <a:r>
                        <a:rPr lang="en-US" sz="1000"/>
                        <a:t>5</a:t>
                      </a:r>
                    </a:p>
                  </a:txBody>
                  <a:tcPr/>
                </a:tc>
                <a:tc>
                  <a:txBody>
                    <a:bodyPr/>
                    <a:lstStyle/>
                    <a:p>
                      <a:r>
                        <a:rPr lang="en-US" sz="1000"/>
                        <a:t>6</a:t>
                      </a:r>
                    </a:p>
                  </a:txBody>
                  <a:tcPr/>
                </a:tc>
                <a:tc>
                  <a:txBody>
                    <a:bodyPr/>
                    <a:lstStyle/>
                    <a:p>
                      <a:r>
                        <a:rPr lang="en-US" sz="1000"/>
                        <a:t>6</a:t>
                      </a:r>
                    </a:p>
                  </a:txBody>
                  <a:tcPr/>
                </a:tc>
                <a:tc>
                  <a:txBody>
                    <a:bodyPr/>
                    <a:lstStyle/>
                    <a:p>
                      <a:r>
                        <a:rPr lang="en-US" sz="1000"/>
                        <a:t>0</a:t>
                      </a:r>
                    </a:p>
                  </a:txBody>
                  <a:tcPr/>
                </a:tc>
                <a:tc>
                  <a:txBody>
                    <a:bodyPr/>
                    <a:lstStyle/>
                    <a:p>
                      <a:r>
                        <a:rPr lang="en-US" sz="1000"/>
                        <a:t>0</a:t>
                      </a:r>
                    </a:p>
                  </a:txBody>
                  <a:tcPr/>
                </a:tc>
                <a:tc>
                  <a:txBody>
                    <a:bodyPr/>
                    <a:lstStyle/>
                    <a:p>
                      <a:r>
                        <a:rPr lang="en-US" sz="1000"/>
                        <a:t>12</a:t>
                      </a:r>
                    </a:p>
                  </a:txBody>
                  <a:tcPr/>
                </a:tc>
                <a:tc>
                  <a:txBody>
                    <a:bodyPr/>
                    <a:lstStyle/>
                    <a:p>
                      <a:r>
                        <a:rPr lang="en-US" sz="1000"/>
                        <a:t>94</a:t>
                      </a:r>
                    </a:p>
                  </a:txBody>
                  <a:tcPr/>
                </a:tc>
                <a:tc>
                  <a:txBody>
                    <a:bodyPr/>
                    <a:lstStyle/>
                    <a:p>
                      <a:r>
                        <a:rPr lang="en-US" sz="1000"/>
                        <a:t>5</a:t>
                      </a:r>
                    </a:p>
                  </a:txBody>
                  <a:tcPr/>
                </a:tc>
                <a:tc>
                  <a:txBody>
                    <a:bodyPr/>
                    <a:lstStyle/>
                    <a:p>
                      <a:r>
                        <a:rPr lang="en-US" sz="1000"/>
                        <a:t>1.7332 %</a:t>
                      </a:r>
                    </a:p>
                  </a:txBody>
                  <a:tcPr/>
                </a:tc>
                <a:extLst>
                  <a:ext uri="{0D108BD9-81ED-4DB2-BD59-A6C34878D82A}">
                    <a16:rowId xmlns:a16="http://schemas.microsoft.com/office/drawing/2014/main" val="987074153"/>
                  </a:ext>
                </a:extLst>
              </a:tr>
            </a:tbl>
          </a:graphicData>
        </a:graphic>
      </p:graphicFrame>
      <p:sp>
        <p:nvSpPr>
          <p:cNvPr id="4" name="Text Placeholder 3">
            <a:extLst>
              <a:ext uri="{FF2B5EF4-FFF2-40B4-BE49-F238E27FC236}">
                <a16:creationId xmlns:a16="http://schemas.microsoft.com/office/drawing/2014/main" id="{A591C51F-D4E7-4B1A-923E-0CA41AC3C038}"/>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27359679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5D8EF7-6A1A-4426-9108-6DE3FFC167E1}"/>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E5CF974F-B96F-4610-92F6-BC6893F0AD6B}"/>
              </a:ext>
            </a:extLst>
          </p:cNvPr>
          <p:cNvGraphicFramePr>
            <a:graphicFrameLocks noGrp="1"/>
          </p:cNvGraphicFramePr>
          <p:nvPr>
            <p:ph type="chart" sz="quarter" idx="13"/>
            <p:extLst>
              <p:ext uri="{D42A27DB-BD31-4B8C-83A1-F6EECF244321}">
                <p14:modId xmlns:p14="http://schemas.microsoft.com/office/powerpoint/2010/main" val="22054203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3F1EFA-0851-48C0-A03F-616DFA04E7F1}"/>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0EE475DF-2B45-44F4-85DB-7DEC264B23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92842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2E2BBA-105D-4DB6-83A0-ABFE919E6ADB}"/>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0E50357B-EC45-4582-B4DD-D3A6F5D0034B}"/>
              </a:ext>
            </a:extLst>
          </p:cNvPr>
          <p:cNvGraphicFramePr>
            <a:graphicFrameLocks noGrp="1"/>
          </p:cNvGraphicFramePr>
          <p:nvPr>
            <p:ph type="chart" sz="quarter" idx="13"/>
            <p:extLst>
              <p:ext uri="{D42A27DB-BD31-4B8C-83A1-F6EECF244321}">
                <p14:modId xmlns:p14="http://schemas.microsoft.com/office/powerpoint/2010/main" val="19821706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99B74E-276F-4673-A087-056B5EB4010E}"/>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F83B2FD7-DCB9-4615-83CC-148F3AB679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032215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E46F9F-76B8-48EE-98F3-D28CD18DA289}"/>
              </a:ext>
            </a:extLst>
          </p:cNvPr>
          <p:cNvSpPr>
            <a:spLocks noGrp="1"/>
          </p:cNvSpPr>
          <p:nvPr>
            <p:ph type="title"/>
          </p:nvPr>
        </p:nvSpPr>
        <p:spPr/>
        <p:txBody>
          <a:bodyPr/>
          <a:lstStyle/>
          <a:p>
            <a:r>
              <a:rPr lang="en-US"/>
              <a:t>Instagram Total Interactions Per Month | Tokio Marine America</a:t>
            </a:r>
          </a:p>
        </p:txBody>
      </p:sp>
      <p:graphicFrame>
        <p:nvGraphicFramePr>
          <p:cNvPr id="6" name="Chart Placeholder 5">
            <a:extLst>
              <a:ext uri="{FF2B5EF4-FFF2-40B4-BE49-F238E27FC236}">
                <a16:creationId xmlns:a16="http://schemas.microsoft.com/office/drawing/2014/main" id="{93B396E8-F6E1-42D1-B963-86E40A9BEF12}"/>
              </a:ext>
            </a:extLst>
          </p:cNvPr>
          <p:cNvGraphicFramePr>
            <a:graphicFrameLocks noGrp="1"/>
          </p:cNvGraphicFramePr>
          <p:nvPr>
            <p:ph type="chart" sz="quarter" idx="13"/>
            <p:extLst>
              <p:ext uri="{D42A27DB-BD31-4B8C-83A1-F6EECF244321}">
                <p14:modId xmlns:p14="http://schemas.microsoft.com/office/powerpoint/2010/main" val="20839811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378270-19F6-4E82-A817-BF004117244F}"/>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BC9E2548-1EFB-45D2-8645-CEEC1331B0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362051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1856E-C2E6-42D5-AEA3-1E38C0542F4E}"/>
              </a:ext>
            </a:extLst>
          </p:cNvPr>
          <p:cNvSpPr>
            <a:spLocks noGrp="1"/>
          </p:cNvSpPr>
          <p:nvPr>
            <p:ph type="title"/>
          </p:nvPr>
        </p:nvSpPr>
        <p:spPr/>
        <p:txBody>
          <a:bodyPr/>
          <a:lstStyle/>
          <a:p>
            <a:r>
              <a:rPr lang="en-US"/>
              <a:t>Instagram Impressions | Tokio Marine America</a:t>
            </a:r>
          </a:p>
        </p:txBody>
      </p:sp>
      <p:graphicFrame>
        <p:nvGraphicFramePr>
          <p:cNvPr id="6" name="Chart Placeholder 5">
            <a:extLst>
              <a:ext uri="{FF2B5EF4-FFF2-40B4-BE49-F238E27FC236}">
                <a16:creationId xmlns:a16="http://schemas.microsoft.com/office/drawing/2014/main" id="{D87674F7-89E9-4F74-9D8F-0C185F22BB15}"/>
              </a:ext>
            </a:extLst>
          </p:cNvPr>
          <p:cNvGraphicFramePr>
            <a:graphicFrameLocks noGrp="1"/>
          </p:cNvGraphicFramePr>
          <p:nvPr>
            <p:ph type="chart" sz="quarter" idx="13"/>
            <p:extLst>
              <p:ext uri="{D42A27DB-BD31-4B8C-83A1-F6EECF244321}">
                <p14:modId xmlns:p14="http://schemas.microsoft.com/office/powerpoint/2010/main" val="2500043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0B71679-78B3-4DAE-A72E-881B2A6D3A30}"/>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9D28E22A-9956-4593-85BC-1592988ECE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865545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E115A-887F-4EAF-97C8-C16D86B9F305}"/>
              </a:ext>
            </a:extLst>
          </p:cNvPr>
          <p:cNvSpPr>
            <a:spLocks noGrp="1"/>
          </p:cNvSpPr>
          <p:nvPr>
            <p:ph type="title"/>
          </p:nvPr>
        </p:nvSpPr>
        <p:spPr/>
        <p:txBody>
          <a:bodyPr/>
          <a:lstStyle/>
          <a:p>
            <a:r>
              <a:rPr lang="en-US"/>
              <a:t>Instagram Instagram Top Posts | Tokio Marine America - 1 of 3</a:t>
            </a:r>
          </a:p>
        </p:txBody>
      </p:sp>
      <p:graphicFrame>
        <p:nvGraphicFramePr>
          <p:cNvPr id="5" name="Table Placeholder 4">
            <a:extLst>
              <a:ext uri="{FF2B5EF4-FFF2-40B4-BE49-F238E27FC236}">
                <a16:creationId xmlns:a16="http://schemas.microsoft.com/office/drawing/2014/main" id="{E9208EB9-9732-410B-8A2A-2EEFD4D4CA2E}"/>
              </a:ext>
            </a:extLst>
          </p:cNvPr>
          <p:cNvGraphicFramePr>
            <a:graphicFrameLocks noGrp="1"/>
          </p:cNvGraphicFramePr>
          <p:nvPr>
            <p:ph type="tbl" sz="quarter" idx="13"/>
            <p:extLst>
              <p:ext uri="{D42A27DB-BD31-4B8C-83A1-F6EECF244321}">
                <p14:modId xmlns:p14="http://schemas.microsoft.com/office/powerpoint/2010/main" val="28476678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159426007"/>
                    </a:ext>
                  </a:extLst>
                </a:gridCol>
                <a:gridCol w="1810512">
                  <a:extLst>
                    <a:ext uri="{9D8B030D-6E8A-4147-A177-3AD203B41FA5}">
                      <a16:colId xmlns:a16="http://schemas.microsoft.com/office/drawing/2014/main" val="4279263814"/>
                    </a:ext>
                  </a:extLst>
                </a:gridCol>
                <a:gridCol w="822960">
                  <a:extLst>
                    <a:ext uri="{9D8B030D-6E8A-4147-A177-3AD203B41FA5}">
                      <a16:colId xmlns:a16="http://schemas.microsoft.com/office/drawing/2014/main" val="2137724265"/>
                    </a:ext>
                  </a:extLst>
                </a:gridCol>
                <a:gridCol w="822960">
                  <a:extLst>
                    <a:ext uri="{9D8B030D-6E8A-4147-A177-3AD203B41FA5}">
                      <a16:colId xmlns:a16="http://schemas.microsoft.com/office/drawing/2014/main" val="3385730816"/>
                    </a:ext>
                  </a:extLst>
                </a:gridCol>
                <a:gridCol w="822960">
                  <a:extLst>
                    <a:ext uri="{9D8B030D-6E8A-4147-A177-3AD203B41FA5}">
                      <a16:colId xmlns:a16="http://schemas.microsoft.com/office/drawing/2014/main" val="3581392905"/>
                    </a:ext>
                  </a:extLst>
                </a:gridCol>
                <a:gridCol w="822960">
                  <a:extLst>
                    <a:ext uri="{9D8B030D-6E8A-4147-A177-3AD203B41FA5}">
                      <a16:colId xmlns:a16="http://schemas.microsoft.com/office/drawing/2014/main" val="1294077215"/>
                    </a:ext>
                  </a:extLst>
                </a:gridCol>
                <a:gridCol w="822960">
                  <a:extLst>
                    <a:ext uri="{9D8B030D-6E8A-4147-A177-3AD203B41FA5}">
                      <a16:colId xmlns:a16="http://schemas.microsoft.com/office/drawing/2014/main" val="4183747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46738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- 2022-11-28 16:51:17</a:t>
                      </a:r>
                      <a:r>
                        <a:rPr kumimoji="0" lang="en-US" sz="1000" b="0" i="0" u="none" strike="noStrike" kern="1200" cap="none" spc="0" normalizeH="0" baseline="0" noProof="0">
                          <a:ln>
                            <a:noFill/>
                          </a:ln>
                          <a:solidFill>
                            <a:prstClr val="black"/>
                          </a:solidFill>
                          <a:effectLst/>
                          <a:uLnTx/>
                          <a:uFillTx/>
                          <a:latin typeface="+mn-lt"/>
                          <a:ea typeface="+mn-ea"/>
                          <a:cs typeface="+mn-cs"/>
                        </a:rPr>
                        <a:t>
 On Thanksgiving eve, 9 TMA employees volunteered at Park East High School in Harlem, New York City to help serve a delicious Thanksgiving feast for their students, parents, and alumni! For nearly a decade, we have partnered with Park East on a variety of CSR initiatives, and this was the first Thanksgiving feast since 2019 due to the pandemic.
Volunteers helped with the set-up and preparation of the buffet, lent their hands in clean-up, and enjoyed a great celebration with Park East community members.
#nyc #csr #thanksgiving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https://quintly-image-storage.s3.amazonaws.com/a8463497d6ac59d9f9b31e3831c67b7f/32bd75b4f3b34aa40f1b0727035afa76.jpg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12/05/2022 07:07:24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6.2762 %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605491300"/>
                  </a:ext>
                </a:extLst>
              </a:tr>
            </a:tbl>
          </a:graphicData>
        </a:graphic>
      </p:graphicFrame>
      <p:sp>
        <p:nvSpPr>
          <p:cNvPr id="4" name="Text Placeholder 3">
            <a:extLst>
              <a:ext uri="{FF2B5EF4-FFF2-40B4-BE49-F238E27FC236}">
                <a16:creationId xmlns:a16="http://schemas.microsoft.com/office/drawing/2014/main" id="{819164CD-D0A4-4D3A-9C38-8D8FD3362E65}"/>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40524330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C590D-7239-4F82-ADA6-29336A5C04A1}"/>
              </a:ext>
            </a:extLst>
          </p:cNvPr>
          <p:cNvSpPr>
            <a:spLocks noGrp="1"/>
          </p:cNvSpPr>
          <p:nvPr>
            <p:ph type="title"/>
          </p:nvPr>
        </p:nvSpPr>
        <p:spPr/>
        <p:txBody>
          <a:bodyPr/>
          <a:lstStyle/>
          <a:p>
            <a:r>
              <a:rPr lang="en-US"/>
              <a:t>Instagram Instagram Top Posts | Tokio Marine America - 2 of 3</a:t>
            </a:r>
          </a:p>
        </p:txBody>
      </p:sp>
      <p:graphicFrame>
        <p:nvGraphicFramePr>
          <p:cNvPr id="5" name="Table Placeholder 4">
            <a:extLst>
              <a:ext uri="{FF2B5EF4-FFF2-40B4-BE49-F238E27FC236}">
                <a16:creationId xmlns:a16="http://schemas.microsoft.com/office/drawing/2014/main" id="{1F6E16D5-0472-4E82-9218-37DB248D2FF1}"/>
              </a:ext>
            </a:extLst>
          </p:cNvPr>
          <p:cNvGraphicFramePr>
            <a:graphicFrameLocks noGrp="1"/>
          </p:cNvGraphicFramePr>
          <p:nvPr>
            <p:ph type="tbl" sz="quarter" idx="13"/>
            <p:extLst>
              <p:ext uri="{D42A27DB-BD31-4B8C-83A1-F6EECF244321}">
                <p14:modId xmlns:p14="http://schemas.microsoft.com/office/powerpoint/2010/main" val="19134209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955155060"/>
                    </a:ext>
                  </a:extLst>
                </a:gridCol>
                <a:gridCol w="1810512">
                  <a:extLst>
                    <a:ext uri="{9D8B030D-6E8A-4147-A177-3AD203B41FA5}">
                      <a16:colId xmlns:a16="http://schemas.microsoft.com/office/drawing/2014/main" val="1582086541"/>
                    </a:ext>
                  </a:extLst>
                </a:gridCol>
                <a:gridCol w="822960">
                  <a:extLst>
                    <a:ext uri="{9D8B030D-6E8A-4147-A177-3AD203B41FA5}">
                      <a16:colId xmlns:a16="http://schemas.microsoft.com/office/drawing/2014/main" val="2553154795"/>
                    </a:ext>
                  </a:extLst>
                </a:gridCol>
                <a:gridCol w="822960">
                  <a:extLst>
                    <a:ext uri="{9D8B030D-6E8A-4147-A177-3AD203B41FA5}">
                      <a16:colId xmlns:a16="http://schemas.microsoft.com/office/drawing/2014/main" val="3328685327"/>
                    </a:ext>
                  </a:extLst>
                </a:gridCol>
                <a:gridCol w="822960">
                  <a:extLst>
                    <a:ext uri="{9D8B030D-6E8A-4147-A177-3AD203B41FA5}">
                      <a16:colId xmlns:a16="http://schemas.microsoft.com/office/drawing/2014/main" val="229903474"/>
                    </a:ext>
                  </a:extLst>
                </a:gridCol>
                <a:gridCol w="822960">
                  <a:extLst>
                    <a:ext uri="{9D8B030D-6E8A-4147-A177-3AD203B41FA5}">
                      <a16:colId xmlns:a16="http://schemas.microsoft.com/office/drawing/2014/main" val="230740978"/>
                    </a:ext>
                  </a:extLst>
                </a:gridCol>
                <a:gridCol w="822960">
                  <a:extLst>
                    <a:ext uri="{9D8B030D-6E8A-4147-A177-3AD203B41FA5}">
                      <a16:colId xmlns:a16="http://schemas.microsoft.com/office/drawing/2014/main" val="24901478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46616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- 2022-11-14 17:05:24</a:t>
                      </a:r>
                      <a:r>
                        <a:rPr kumimoji="0" lang="en-US" sz="1000" b="0" i="0" u="none" strike="noStrike" kern="1200" cap="none" spc="0" normalizeH="0" baseline="0" noProof="0">
                          <a:ln>
                            <a:noFill/>
                          </a:ln>
                          <a:solidFill>
                            <a:prstClr val="black"/>
                          </a:solidFill>
                          <a:effectLst/>
                          <a:uLnTx/>
                          <a:uFillTx/>
                          <a:latin typeface="+mn-lt"/>
                          <a:ea typeface="+mn-ea"/>
                          <a:cs typeface="+mn-cs"/>
                        </a:rPr>
                        <a:t>
 In preparation for the upcoming Thanksgiving holiday, members of our Chicago and Plano offices held their volunteer "Hands-On" day events in partnership with organizations focused on addressing homelessness and food insecurity.
A group of TMA employees and their families volunteered their time at the Greater Chicago fooddepository and helped to repack nearly 6,000 pounds of food!
Employees of our Plano office also visited mosshavenfarm, which is a Partner Garden for the North Texas Food Bank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https://quintly-image-storage.s3.amazonaws.com/a8463497d6ac59d9f9b31e3831c67b7f/43005d7e5ec332c2fd42c195a873d222.jpg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12/05/2022 07:07:24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77397070"/>
                  </a:ext>
                </a:extLst>
              </a:tr>
            </a:tbl>
          </a:graphicData>
        </a:graphic>
      </p:graphicFrame>
      <p:sp>
        <p:nvSpPr>
          <p:cNvPr id="4" name="Text Placeholder 3">
            <a:extLst>
              <a:ext uri="{FF2B5EF4-FFF2-40B4-BE49-F238E27FC236}">
                <a16:creationId xmlns:a16="http://schemas.microsoft.com/office/drawing/2014/main" id="{3519A30A-A9A7-4A70-97EE-9B69DCBF0A9F}"/>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37111407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08713D-6A2D-455A-A211-495C3CF51F5D}"/>
              </a:ext>
            </a:extLst>
          </p:cNvPr>
          <p:cNvSpPr>
            <a:spLocks noGrp="1"/>
          </p:cNvSpPr>
          <p:nvPr>
            <p:ph type="title"/>
          </p:nvPr>
        </p:nvSpPr>
        <p:spPr/>
        <p:txBody>
          <a:bodyPr/>
          <a:lstStyle/>
          <a:p>
            <a:r>
              <a:rPr lang="en-US"/>
              <a:t>Instagram Instagram Top Posts | Tokio Marine America - 3 of 3</a:t>
            </a:r>
          </a:p>
        </p:txBody>
      </p:sp>
      <p:graphicFrame>
        <p:nvGraphicFramePr>
          <p:cNvPr id="5" name="Table Placeholder 4">
            <a:extLst>
              <a:ext uri="{FF2B5EF4-FFF2-40B4-BE49-F238E27FC236}">
                <a16:creationId xmlns:a16="http://schemas.microsoft.com/office/drawing/2014/main" id="{420D4C15-E2EA-49C6-BD7D-5CFA685F6114}"/>
              </a:ext>
            </a:extLst>
          </p:cNvPr>
          <p:cNvGraphicFramePr>
            <a:graphicFrameLocks noGrp="1"/>
          </p:cNvGraphicFramePr>
          <p:nvPr>
            <p:ph type="tbl" sz="quarter" idx="13"/>
            <p:extLst>
              <p:ext uri="{D42A27DB-BD31-4B8C-83A1-F6EECF244321}">
                <p14:modId xmlns:p14="http://schemas.microsoft.com/office/powerpoint/2010/main" val="32032434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617601169"/>
                    </a:ext>
                  </a:extLst>
                </a:gridCol>
                <a:gridCol w="1810512">
                  <a:extLst>
                    <a:ext uri="{9D8B030D-6E8A-4147-A177-3AD203B41FA5}">
                      <a16:colId xmlns:a16="http://schemas.microsoft.com/office/drawing/2014/main" val="687666069"/>
                    </a:ext>
                  </a:extLst>
                </a:gridCol>
                <a:gridCol w="822960">
                  <a:extLst>
                    <a:ext uri="{9D8B030D-6E8A-4147-A177-3AD203B41FA5}">
                      <a16:colId xmlns:a16="http://schemas.microsoft.com/office/drawing/2014/main" val="1541819810"/>
                    </a:ext>
                  </a:extLst>
                </a:gridCol>
                <a:gridCol w="822960">
                  <a:extLst>
                    <a:ext uri="{9D8B030D-6E8A-4147-A177-3AD203B41FA5}">
                      <a16:colId xmlns:a16="http://schemas.microsoft.com/office/drawing/2014/main" val="19432872"/>
                    </a:ext>
                  </a:extLst>
                </a:gridCol>
                <a:gridCol w="822960">
                  <a:extLst>
                    <a:ext uri="{9D8B030D-6E8A-4147-A177-3AD203B41FA5}">
                      <a16:colId xmlns:a16="http://schemas.microsoft.com/office/drawing/2014/main" val="2489809438"/>
                    </a:ext>
                  </a:extLst>
                </a:gridCol>
                <a:gridCol w="822960">
                  <a:extLst>
                    <a:ext uri="{9D8B030D-6E8A-4147-A177-3AD203B41FA5}">
                      <a16:colId xmlns:a16="http://schemas.microsoft.com/office/drawing/2014/main" val="345362915"/>
                    </a:ext>
                  </a:extLst>
                </a:gridCol>
                <a:gridCol w="822960">
                  <a:extLst>
                    <a:ext uri="{9D8B030D-6E8A-4147-A177-3AD203B41FA5}">
                      <a16:colId xmlns:a16="http://schemas.microsoft.com/office/drawing/2014/main" val="24351993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71740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- 2022-11-21 16:09:32</a:t>
                      </a:r>
                      <a:r>
                        <a:rPr kumimoji="0" lang="en-US" sz="1000" b="0" i="0" u="none" strike="noStrike" kern="1200" cap="none" spc="0" normalizeH="0" baseline="0" noProof="0">
                          <a:ln>
                            <a:noFill/>
                          </a:ln>
                          <a:solidFill>
                            <a:prstClr val="black"/>
                          </a:solidFill>
                          <a:effectLst/>
                          <a:uLnTx/>
                          <a:uFillTx/>
                          <a:latin typeface="+mn-lt"/>
                          <a:ea typeface="+mn-ea"/>
                          <a:cs typeface="+mn-cs"/>
                        </a:rPr>
                        <a:t>
 Ahead of the holidays, we wanted to fully celebrate National Gratitude Month with our own gratitude event after our Town Hall!
Employees were treated to a catered lunch and were given the chance to express what they are thankful for this year on some leaf construction paper!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https://quintly-image-storage.s3.amazonaws.com/a8463497d6ac59d9f9b31e3831c67b7f/7d35cf8b7582ababbca5b80fa2339ad1.jpg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12/05/2022 07:07:24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089426883"/>
                  </a:ext>
                </a:extLst>
              </a:tr>
            </a:tbl>
          </a:graphicData>
        </a:graphic>
      </p:graphicFrame>
      <p:sp>
        <p:nvSpPr>
          <p:cNvPr id="4" name="Text Placeholder 3">
            <a:extLst>
              <a:ext uri="{FF2B5EF4-FFF2-40B4-BE49-F238E27FC236}">
                <a16:creationId xmlns:a16="http://schemas.microsoft.com/office/drawing/2014/main" id="{AF93298D-0D85-44CF-8660-E73FD2D23249}"/>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36047481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B8BB5A-FD92-4C07-A96B-CCB26687DE65}"/>
              </a:ext>
            </a:extLst>
          </p:cNvPr>
          <p:cNvSpPr>
            <a:spLocks noGrp="1"/>
          </p:cNvSpPr>
          <p:nvPr>
            <p:ph type="title"/>
          </p:nvPr>
        </p:nvSpPr>
        <p:spPr/>
        <p:txBody>
          <a:bodyPr/>
          <a:lstStyle/>
          <a:p>
            <a:r>
              <a:rPr lang="en-US"/>
              <a:t>Instagram Stories Key Metrics Table | Tokio Marine America</a:t>
            </a:r>
          </a:p>
        </p:txBody>
      </p:sp>
      <p:graphicFrame>
        <p:nvGraphicFramePr>
          <p:cNvPr id="5" name="Table Placeholder 4">
            <a:extLst>
              <a:ext uri="{FF2B5EF4-FFF2-40B4-BE49-F238E27FC236}">
                <a16:creationId xmlns:a16="http://schemas.microsoft.com/office/drawing/2014/main" id="{84B6CF32-0488-42E4-8FD2-F128519F8560}"/>
              </a:ext>
            </a:extLst>
          </p:cNvPr>
          <p:cNvGraphicFramePr>
            <a:graphicFrameLocks noGrp="1"/>
          </p:cNvGraphicFramePr>
          <p:nvPr>
            <p:ph type="tbl" sz="quarter" idx="13"/>
            <p:extLst>
              <p:ext uri="{D42A27DB-BD31-4B8C-83A1-F6EECF244321}">
                <p14:modId xmlns:p14="http://schemas.microsoft.com/office/powerpoint/2010/main" val="8772407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648927332"/>
                    </a:ext>
                  </a:extLst>
                </a:gridCol>
                <a:gridCol w="658368">
                  <a:extLst>
                    <a:ext uri="{9D8B030D-6E8A-4147-A177-3AD203B41FA5}">
                      <a16:colId xmlns:a16="http://schemas.microsoft.com/office/drawing/2014/main" val="3137587950"/>
                    </a:ext>
                  </a:extLst>
                </a:gridCol>
                <a:gridCol w="658368">
                  <a:extLst>
                    <a:ext uri="{9D8B030D-6E8A-4147-A177-3AD203B41FA5}">
                      <a16:colId xmlns:a16="http://schemas.microsoft.com/office/drawing/2014/main" val="105263545"/>
                    </a:ext>
                  </a:extLst>
                </a:gridCol>
                <a:gridCol w="329184">
                  <a:extLst>
                    <a:ext uri="{9D8B030D-6E8A-4147-A177-3AD203B41FA5}">
                      <a16:colId xmlns:a16="http://schemas.microsoft.com/office/drawing/2014/main" val="3957116728"/>
                    </a:ext>
                  </a:extLst>
                </a:gridCol>
                <a:gridCol w="329184">
                  <a:extLst>
                    <a:ext uri="{9D8B030D-6E8A-4147-A177-3AD203B41FA5}">
                      <a16:colId xmlns:a16="http://schemas.microsoft.com/office/drawing/2014/main" val="2940261148"/>
                    </a:ext>
                  </a:extLst>
                </a:gridCol>
                <a:gridCol w="658368">
                  <a:extLst>
                    <a:ext uri="{9D8B030D-6E8A-4147-A177-3AD203B41FA5}">
                      <a16:colId xmlns:a16="http://schemas.microsoft.com/office/drawing/2014/main" val="2595494969"/>
                    </a:ext>
                  </a:extLst>
                </a:gridCol>
                <a:gridCol w="658368">
                  <a:extLst>
                    <a:ext uri="{9D8B030D-6E8A-4147-A177-3AD203B41FA5}">
                      <a16:colId xmlns:a16="http://schemas.microsoft.com/office/drawing/2014/main" val="2076608773"/>
                    </a:ext>
                  </a:extLst>
                </a:gridCol>
                <a:gridCol w="658368">
                  <a:extLst>
                    <a:ext uri="{9D8B030D-6E8A-4147-A177-3AD203B41FA5}">
                      <a16:colId xmlns:a16="http://schemas.microsoft.com/office/drawing/2014/main" val="2971837693"/>
                    </a:ext>
                  </a:extLst>
                </a:gridCol>
                <a:gridCol w="658368">
                  <a:extLst>
                    <a:ext uri="{9D8B030D-6E8A-4147-A177-3AD203B41FA5}">
                      <a16:colId xmlns:a16="http://schemas.microsoft.com/office/drawing/2014/main" val="970890234"/>
                    </a:ext>
                  </a:extLst>
                </a:gridCol>
                <a:gridCol w="658368">
                  <a:extLst>
                    <a:ext uri="{9D8B030D-6E8A-4147-A177-3AD203B41FA5}">
                      <a16:colId xmlns:a16="http://schemas.microsoft.com/office/drawing/2014/main" val="1591375842"/>
                    </a:ext>
                  </a:extLst>
                </a:gridCol>
                <a:gridCol w="658368">
                  <a:extLst>
                    <a:ext uri="{9D8B030D-6E8A-4147-A177-3AD203B41FA5}">
                      <a16:colId xmlns:a16="http://schemas.microsoft.com/office/drawing/2014/main" val="722622061"/>
                    </a:ext>
                  </a:extLst>
                </a:gridCol>
                <a:gridCol w="658368">
                  <a:extLst>
                    <a:ext uri="{9D8B030D-6E8A-4147-A177-3AD203B41FA5}">
                      <a16:colId xmlns:a16="http://schemas.microsoft.com/office/drawing/2014/main" val="3073556893"/>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439328698"/>
                  </a:ext>
                </a:extLst>
              </a:tr>
              <a:tr h="370840">
                <a:tc>
                  <a:txBody>
                    <a:bodyPr/>
                    <a:lstStyle/>
                    <a:p>
                      <a:r>
                        <a:rPr lang="en-US" sz="1000"/>
                        <a:t>tmamerica</a:t>
                      </a:r>
                    </a:p>
                  </a:txBody>
                  <a:tcPr/>
                </a:tc>
                <a:tc>
                  <a:txBody>
                    <a:bodyPr/>
                    <a:lstStyle/>
                    <a:p>
                      <a:r>
                        <a:rPr lang="en-US" sz="1000"/>
                        <a:t>5</a:t>
                      </a:r>
                    </a:p>
                  </a:txBody>
                  <a:tcPr/>
                </a:tc>
                <a:tc>
                  <a:txBody>
                    <a:bodyPr/>
                    <a:lstStyle/>
                    <a:p>
                      <a:r>
                        <a:rPr lang="en-US" sz="1000"/>
                        <a:t>0.8748 %</a:t>
                      </a:r>
                    </a:p>
                  </a:txBody>
                  <a:tcPr/>
                </a:tc>
                <a:tc>
                  <a:txBody>
                    <a:bodyPr/>
                    <a:lstStyle/>
                    <a:p>
                      <a:r>
                        <a:rPr lang="en-US" sz="1000"/>
                        <a:t>6.40</a:t>
                      </a:r>
                    </a:p>
                  </a:txBody>
                  <a:tcPr/>
                </a:tc>
                <a:tc>
                  <a:txBody>
                    <a:bodyPr/>
                    <a:lstStyle/>
                    <a:p>
                      <a:r>
                        <a:rPr lang="en-US" sz="1000"/>
                        <a:t>0.00</a:t>
                      </a:r>
                    </a:p>
                  </a:txBody>
                  <a:tcPr/>
                </a:tc>
                <a:tc>
                  <a:txBody>
                    <a:bodyPr/>
                    <a:lstStyle/>
                    <a:p>
                      <a:r>
                        <a:rPr lang="en-US" sz="1000"/>
                        <a:t>73.00</a:t>
                      </a:r>
                    </a:p>
                  </a:txBody>
                  <a:tcPr/>
                </a:tc>
                <a:tc>
                  <a:txBody>
                    <a:bodyPr/>
                    <a:lstStyle/>
                    <a:p>
                      <a:r>
                        <a:rPr lang="en-US" sz="1000"/>
                        <a:t>72.80</a:t>
                      </a:r>
                    </a:p>
                  </a:txBody>
                  <a:tcPr/>
                </a:tc>
                <a:tc>
                  <a:txBody>
                    <a:bodyPr/>
                    <a:lstStyle/>
                    <a:p>
                      <a:r>
                        <a:rPr lang="en-US" sz="1000"/>
                        <a:t>63.00</a:t>
                      </a:r>
                    </a:p>
                  </a:txBody>
                  <a:tcPr/>
                </a:tc>
                <a:tc>
                  <a:txBody>
                    <a:bodyPr/>
                    <a:lstStyle/>
                    <a:p>
                      <a:r>
                        <a:rPr lang="en-US" sz="1000"/>
                        <a:t>63.00</a:t>
                      </a:r>
                    </a:p>
                  </a:txBody>
                  <a:tcPr/>
                </a:tc>
                <a:tc>
                  <a:txBody>
                    <a:bodyPr/>
                    <a:lstStyle/>
                    <a:p>
                      <a:r>
                        <a:rPr lang="en-US" sz="1000"/>
                        <a:t>365</a:t>
                      </a:r>
                    </a:p>
                  </a:txBody>
                  <a:tcPr/>
                </a:tc>
                <a:tc>
                  <a:txBody>
                    <a:bodyPr/>
                    <a:lstStyle/>
                    <a:p>
                      <a:r>
                        <a:rPr lang="en-US" sz="1000"/>
                        <a:t>32</a:t>
                      </a:r>
                    </a:p>
                  </a:txBody>
                  <a:tcPr/>
                </a:tc>
                <a:tc>
                  <a:txBody>
                    <a:bodyPr/>
                    <a:lstStyle/>
                    <a:p>
                      <a:r>
                        <a:rPr lang="en-US" sz="1000"/>
                        <a:t>315</a:t>
                      </a:r>
                    </a:p>
                  </a:txBody>
                  <a:tcPr/>
                </a:tc>
                <a:extLst>
                  <a:ext uri="{0D108BD9-81ED-4DB2-BD59-A6C34878D82A}">
                    <a16:rowId xmlns:a16="http://schemas.microsoft.com/office/drawing/2014/main" val="2307276280"/>
                  </a:ext>
                </a:extLst>
              </a:tr>
            </a:tbl>
          </a:graphicData>
        </a:graphic>
      </p:graphicFrame>
      <p:sp>
        <p:nvSpPr>
          <p:cNvPr id="4" name="Text Placeholder 3">
            <a:extLst>
              <a:ext uri="{FF2B5EF4-FFF2-40B4-BE49-F238E27FC236}">
                <a16:creationId xmlns:a16="http://schemas.microsoft.com/office/drawing/2014/main" id="{59614884-0BC6-42E0-A3B0-B8A784A7C8F2}"/>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39373411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7C99A-6B6D-477E-B1B9-F0FAB9F8E170}"/>
              </a:ext>
            </a:extLst>
          </p:cNvPr>
          <p:cNvSpPr>
            <a:spLocks noGrp="1"/>
          </p:cNvSpPr>
          <p:nvPr>
            <p:ph type="title"/>
          </p:nvPr>
        </p:nvSpPr>
        <p:spPr/>
        <p:txBody>
          <a:bodyPr/>
          <a:lstStyle/>
          <a:p>
            <a:r>
              <a:rPr lang="en-US"/>
              <a:t>Instagram Stories Table  | Tokio Marine America</a:t>
            </a:r>
          </a:p>
        </p:txBody>
      </p:sp>
      <p:graphicFrame>
        <p:nvGraphicFramePr>
          <p:cNvPr id="5" name="Table Placeholder 4">
            <a:extLst>
              <a:ext uri="{FF2B5EF4-FFF2-40B4-BE49-F238E27FC236}">
                <a16:creationId xmlns:a16="http://schemas.microsoft.com/office/drawing/2014/main" id="{48316837-4E1E-4F98-9FF4-57962D0D6560}"/>
              </a:ext>
            </a:extLst>
          </p:cNvPr>
          <p:cNvGraphicFramePr>
            <a:graphicFrameLocks noGrp="1"/>
          </p:cNvGraphicFramePr>
          <p:nvPr>
            <p:ph type="tbl" sz="quarter" idx="13"/>
            <p:extLst>
              <p:ext uri="{D42A27DB-BD31-4B8C-83A1-F6EECF244321}">
                <p14:modId xmlns:p14="http://schemas.microsoft.com/office/powerpoint/2010/main" val="35600414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837631952"/>
                    </a:ext>
                  </a:extLst>
                </a:gridCol>
                <a:gridCol w="1316736">
                  <a:extLst>
                    <a:ext uri="{9D8B030D-6E8A-4147-A177-3AD203B41FA5}">
                      <a16:colId xmlns:a16="http://schemas.microsoft.com/office/drawing/2014/main" val="4062037795"/>
                    </a:ext>
                  </a:extLst>
                </a:gridCol>
                <a:gridCol w="658368">
                  <a:extLst>
                    <a:ext uri="{9D8B030D-6E8A-4147-A177-3AD203B41FA5}">
                      <a16:colId xmlns:a16="http://schemas.microsoft.com/office/drawing/2014/main" val="2967642654"/>
                    </a:ext>
                  </a:extLst>
                </a:gridCol>
                <a:gridCol w="658368">
                  <a:extLst>
                    <a:ext uri="{9D8B030D-6E8A-4147-A177-3AD203B41FA5}">
                      <a16:colId xmlns:a16="http://schemas.microsoft.com/office/drawing/2014/main" val="3201984235"/>
                    </a:ext>
                  </a:extLst>
                </a:gridCol>
                <a:gridCol w="658368">
                  <a:extLst>
                    <a:ext uri="{9D8B030D-6E8A-4147-A177-3AD203B41FA5}">
                      <a16:colId xmlns:a16="http://schemas.microsoft.com/office/drawing/2014/main" val="517579803"/>
                    </a:ext>
                  </a:extLst>
                </a:gridCol>
                <a:gridCol w="658368">
                  <a:extLst>
                    <a:ext uri="{9D8B030D-6E8A-4147-A177-3AD203B41FA5}">
                      <a16:colId xmlns:a16="http://schemas.microsoft.com/office/drawing/2014/main" val="4195070692"/>
                    </a:ext>
                  </a:extLst>
                </a:gridCol>
                <a:gridCol w="658368">
                  <a:extLst>
                    <a:ext uri="{9D8B030D-6E8A-4147-A177-3AD203B41FA5}">
                      <a16:colId xmlns:a16="http://schemas.microsoft.com/office/drawing/2014/main" val="4109945875"/>
                    </a:ext>
                  </a:extLst>
                </a:gridCol>
                <a:gridCol w="658368">
                  <a:extLst>
                    <a:ext uri="{9D8B030D-6E8A-4147-A177-3AD203B41FA5}">
                      <a16:colId xmlns:a16="http://schemas.microsoft.com/office/drawing/2014/main" val="3676816865"/>
                    </a:ext>
                  </a:extLst>
                </a:gridCol>
                <a:gridCol w="658368">
                  <a:extLst>
                    <a:ext uri="{9D8B030D-6E8A-4147-A177-3AD203B41FA5}">
                      <a16:colId xmlns:a16="http://schemas.microsoft.com/office/drawing/2014/main" val="928378632"/>
                    </a:ext>
                  </a:extLst>
                </a:gridCol>
                <a:gridCol w="658368">
                  <a:extLst>
                    <a:ext uri="{9D8B030D-6E8A-4147-A177-3AD203B41FA5}">
                      <a16:colId xmlns:a16="http://schemas.microsoft.com/office/drawing/2014/main" val="3870415277"/>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Last Updated</a:t>
                      </a:r>
                    </a:p>
                  </a:txBody>
                  <a:tcPr/>
                </a:tc>
                <a:tc>
                  <a:txBody>
                    <a:bodyPr/>
                    <a:lstStyle/>
                    <a:p>
                      <a:r>
                        <a:rPr lang="en-US" sz="1000"/>
                        <a:t>Type</a:t>
                      </a:r>
                    </a:p>
                  </a:txBody>
                  <a:tcPr/>
                </a:tc>
                <a:tc>
                  <a:txBody>
                    <a:bodyPr/>
                    <a:lstStyle/>
                    <a:p>
                      <a:r>
                        <a:rPr lang="en-US" sz="1000"/>
                        <a:t>Impressions</a:t>
                      </a:r>
                    </a:p>
                  </a:txBody>
                  <a:tcPr/>
                </a:tc>
                <a:tc>
                  <a:txBody>
                    <a:bodyPr/>
                    <a:lstStyle/>
                    <a:p>
                      <a:r>
                        <a:rPr lang="en-US" sz="1000"/>
                        <a:t>Reach</a:t>
                      </a:r>
                    </a:p>
                  </a:txBody>
                  <a:tcPr/>
                </a:tc>
                <a:tc>
                  <a:txBody>
                    <a:bodyPr/>
                    <a:lstStyle/>
                    <a:p>
                      <a:r>
                        <a:rPr lang="en-US" sz="1000"/>
                        <a:t>Replies</a:t>
                      </a:r>
                    </a:p>
                  </a:txBody>
                  <a:tcPr/>
                </a:tc>
                <a:tc>
                  <a:txBody>
                    <a:bodyPr/>
                    <a:lstStyle/>
                    <a:p>
                      <a:r>
                        <a:rPr lang="en-US" sz="1000"/>
                        <a:t>Exits</a:t>
                      </a:r>
                    </a:p>
                  </a:txBody>
                  <a:tcPr/>
                </a:tc>
                <a:tc>
                  <a:txBody>
                    <a:bodyPr/>
                    <a:lstStyle/>
                    <a:p>
                      <a:r>
                        <a:rPr lang="en-US" sz="1000"/>
                        <a:t>Taps Forward</a:t>
                      </a:r>
                    </a:p>
                  </a:txBody>
                  <a:tcPr/>
                </a:tc>
                <a:tc>
                  <a:txBody>
                    <a:bodyPr/>
                    <a:lstStyle/>
                    <a:p>
                      <a:r>
                        <a:rPr lang="en-US" sz="1000"/>
                        <a:t>Taps Back</a:t>
                      </a:r>
                    </a:p>
                  </a:txBody>
                  <a:tcPr/>
                </a:tc>
                <a:extLst>
                  <a:ext uri="{0D108BD9-81ED-4DB2-BD59-A6C34878D82A}">
                    <a16:rowId xmlns:a16="http://schemas.microsoft.com/office/drawing/2014/main" val="2436335529"/>
                  </a:ext>
                </a:extLst>
              </a:tr>
              <a:tr h="370840">
                <a:tc>
                  <a:txBody>
                    <a:bodyPr/>
                    <a:lstStyle/>
                    <a:p>
                      <a:r>
                        <a:rPr lang="en-US" sz="1000" b="1"/>
                        <a:t>tmamerica - 2022-11-15 12:05:06</a:t>
                      </a:r>
                      <a:r>
                        <a:rPr lang="en-US" sz="1000"/>
                        <a:t>
 Check out what our team has been up to!</a:t>
                      </a:r>
                    </a:p>
                  </a:txBody>
                  <a:tcPr/>
                </a:tc>
                <a:tc>
                  <a:txBody>
                    <a:bodyPr/>
                    <a:lstStyle/>
                    <a:p>
                      <a:r>
                        <a:rPr lang="en-US" sz="1000"/>
                        <a:t>https://quintly-image-storage.s3.amazonaws.com/ea0e6a3ca65b01a392bf1b0a36d01601/02dd7f41becb1fb704e3898ffa53711a.jpg</a:t>
                      </a:r>
                    </a:p>
                  </a:txBody>
                  <a:tcPr/>
                </a:tc>
                <a:tc>
                  <a:txBody>
                    <a:bodyPr/>
                    <a:lstStyle/>
                    <a:p>
                      <a:r>
                        <a:rPr lang="en-US" sz="1000"/>
                        <a:t>11/16/2022 11:36:19</a:t>
                      </a:r>
                    </a:p>
                  </a:txBody>
                  <a:tcPr/>
                </a:tc>
                <a:tc>
                  <a:txBody>
                    <a:bodyPr/>
                    <a:lstStyle/>
                    <a:p>
                      <a:r>
                        <a:rPr lang="en-US" sz="1000"/>
                        <a:t>Video</a:t>
                      </a:r>
                    </a:p>
                  </a:txBody>
                  <a:tcPr/>
                </a:tc>
                <a:tc>
                  <a:txBody>
                    <a:bodyPr/>
                    <a:lstStyle/>
                    <a:p>
                      <a:r>
                        <a:rPr lang="en-US" sz="1000"/>
                        <a:t>81</a:t>
                      </a:r>
                    </a:p>
                  </a:txBody>
                  <a:tcPr/>
                </a:tc>
                <a:tc>
                  <a:txBody>
                    <a:bodyPr/>
                    <a:lstStyle/>
                    <a:p>
                      <a:r>
                        <a:rPr lang="en-US" sz="1000"/>
                        <a:t>80</a:t>
                      </a:r>
                    </a:p>
                  </a:txBody>
                  <a:tcPr/>
                </a:tc>
                <a:tc>
                  <a:txBody>
                    <a:bodyPr/>
                    <a:lstStyle/>
                    <a:p>
                      <a:r>
                        <a:rPr lang="en-US" sz="1000"/>
                        <a:t>0</a:t>
                      </a:r>
                    </a:p>
                  </a:txBody>
                  <a:tcPr/>
                </a:tc>
                <a:tc>
                  <a:txBody>
                    <a:bodyPr/>
                    <a:lstStyle/>
                    <a:p>
                      <a:r>
                        <a:rPr lang="en-US" sz="1000"/>
                        <a:t>13</a:t>
                      </a:r>
                    </a:p>
                  </a:txBody>
                  <a:tcPr/>
                </a:tc>
                <a:tc>
                  <a:txBody>
                    <a:bodyPr/>
                    <a:lstStyle/>
                    <a:p>
                      <a:r>
                        <a:rPr lang="en-US" sz="1000"/>
                        <a:t>50</a:t>
                      </a:r>
                    </a:p>
                  </a:txBody>
                  <a:tcPr/>
                </a:tc>
                <a:tc>
                  <a:txBody>
                    <a:bodyPr/>
                    <a:lstStyle/>
                    <a:p>
                      <a:r>
                        <a:rPr lang="en-US" sz="1000"/>
                        <a:t>0</a:t>
                      </a:r>
                    </a:p>
                  </a:txBody>
                  <a:tcPr/>
                </a:tc>
                <a:extLst>
                  <a:ext uri="{0D108BD9-81ED-4DB2-BD59-A6C34878D82A}">
                    <a16:rowId xmlns:a16="http://schemas.microsoft.com/office/drawing/2014/main" val="3913410413"/>
                  </a:ext>
                </a:extLst>
              </a:tr>
              <a:tr h="370840">
                <a:tc>
                  <a:txBody>
                    <a:bodyPr/>
                    <a:lstStyle/>
                    <a:p>
                      <a:r>
                        <a:rPr lang="pt-BR" sz="1000" b="1"/>
                        <a:t>tmamerica - 2022-11-18 16:42:13</a:t>
                      </a:r>
                      <a:r>
                        <a:rPr lang="pt-BR" sz="1000"/>
                        <a:t>
 n/a</a:t>
                      </a:r>
                      <a:endParaRPr lang="en-US" sz="1000"/>
                    </a:p>
                  </a:txBody>
                  <a:tcPr/>
                </a:tc>
                <a:tc>
                  <a:txBody>
                    <a:bodyPr/>
                    <a:lstStyle/>
                    <a:p>
                      <a:r>
                        <a:rPr lang="en-US" sz="1000"/>
                        <a:t>https://quintly-image-storage.s3.amazonaws.com/ea0e6a3ca65b01a392bf1b0a36d01601/b40b0f603b22187a136ac2163593cba7.jpg</a:t>
                      </a:r>
                    </a:p>
                  </a:txBody>
                  <a:tcPr/>
                </a:tc>
                <a:tc>
                  <a:txBody>
                    <a:bodyPr/>
                    <a:lstStyle/>
                    <a:p>
                      <a:r>
                        <a:rPr lang="en-US" sz="1000"/>
                        <a:t>11/19/2022 16:36:14</a:t>
                      </a:r>
                    </a:p>
                  </a:txBody>
                  <a:tcPr/>
                </a:tc>
                <a:tc>
                  <a:txBody>
                    <a:bodyPr/>
                    <a:lstStyle/>
                    <a:p>
                      <a:r>
                        <a:rPr lang="en-US" sz="1000"/>
                        <a:t>Image</a:t>
                      </a:r>
                    </a:p>
                  </a:txBody>
                  <a:tcPr/>
                </a:tc>
                <a:tc>
                  <a:txBody>
                    <a:bodyPr/>
                    <a:lstStyle/>
                    <a:p>
                      <a:r>
                        <a:rPr lang="en-US" sz="1000"/>
                        <a:t>79</a:t>
                      </a:r>
                    </a:p>
                  </a:txBody>
                  <a:tcPr/>
                </a:tc>
                <a:tc>
                  <a:txBody>
                    <a:bodyPr/>
                    <a:lstStyle/>
                    <a:p>
                      <a:r>
                        <a:rPr lang="en-US" sz="1000"/>
                        <a:t>79</a:t>
                      </a:r>
                    </a:p>
                  </a:txBody>
                  <a:tcPr/>
                </a:tc>
                <a:tc>
                  <a:txBody>
                    <a:bodyPr/>
                    <a:lstStyle/>
                    <a:p>
                      <a:r>
                        <a:rPr lang="en-US" sz="1000"/>
                        <a:t>0</a:t>
                      </a:r>
                    </a:p>
                  </a:txBody>
                  <a:tcPr/>
                </a:tc>
                <a:tc>
                  <a:txBody>
                    <a:bodyPr/>
                    <a:lstStyle/>
                    <a:p>
                      <a:r>
                        <a:rPr lang="en-US" sz="1000"/>
                        <a:t>4</a:t>
                      </a:r>
                    </a:p>
                  </a:txBody>
                  <a:tcPr/>
                </a:tc>
                <a:tc>
                  <a:txBody>
                    <a:bodyPr/>
                    <a:lstStyle/>
                    <a:p>
                      <a:r>
                        <a:rPr lang="en-US" sz="1000"/>
                        <a:t>62</a:t>
                      </a:r>
                    </a:p>
                  </a:txBody>
                  <a:tcPr/>
                </a:tc>
                <a:tc>
                  <a:txBody>
                    <a:bodyPr/>
                    <a:lstStyle/>
                    <a:p>
                      <a:r>
                        <a:rPr lang="en-US" sz="1000"/>
                        <a:t>3</a:t>
                      </a:r>
                    </a:p>
                  </a:txBody>
                  <a:tcPr/>
                </a:tc>
                <a:extLst>
                  <a:ext uri="{0D108BD9-81ED-4DB2-BD59-A6C34878D82A}">
                    <a16:rowId xmlns:a16="http://schemas.microsoft.com/office/drawing/2014/main" val="3143902698"/>
                  </a:ext>
                </a:extLst>
              </a:tr>
              <a:tr h="370840">
                <a:tc>
                  <a:txBody>
                    <a:bodyPr/>
                    <a:lstStyle/>
                    <a:p>
                      <a:r>
                        <a:rPr lang="pt-BR" sz="1000" b="1"/>
                        <a:t>tmamerica - 2022-11-18 16:43:20</a:t>
                      </a:r>
                      <a:r>
                        <a:rPr lang="pt-BR" sz="1000"/>
                        <a:t>
 n/a</a:t>
                      </a:r>
                      <a:endParaRPr lang="en-US" sz="1000"/>
                    </a:p>
                  </a:txBody>
                  <a:tcPr/>
                </a:tc>
                <a:tc>
                  <a:txBody>
                    <a:bodyPr/>
                    <a:lstStyle/>
                    <a:p>
                      <a:r>
                        <a:rPr lang="en-US" sz="1000"/>
                        <a:t>https://quintly-image-storage.s3.amazonaws.com/ea0e6a3ca65b01a392bf1b0a36d01601/3e5f9587774e63553c47ccb2893fb478.jpg</a:t>
                      </a:r>
                    </a:p>
                  </a:txBody>
                  <a:tcPr/>
                </a:tc>
                <a:tc>
                  <a:txBody>
                    <a:bodyPr/>
                    <a:lstStyle/>
                    <a:p>
                      <a:r>
                        <a:rPr lang="en-US" sz="1000"/>
                        <a:t>11/19/2022 16:36:14</a:t>
                      </a:r>
                    </a:p>
                  </a:txBody>
                  <a:tcPr/>
                </a:tc>
                <a:tc>
                  <a:txBody>
                    <a:bodyPr/>
                    <a:lstStyle/>
                    <a:p>
                      <a:r>
                        <a:rPr lang="en-US" sz="1000"/>
                        <a:t>Image</a:t>
                      </a:r>
                    </a:p>
                  </a:txBody>
                  <a:tcPr/>
                </a:tc>
                <a:tc>
                  <a:txBody>
                    <a:bodyPr/>
                    <a:lstStyle/>
                    <a:p>
                      <a:r>
                        <a:rPr lang="en-US" sz="1000"/>
                        <a:t>70</a:t>
                      </a:r>
                    </a:p>
                  </a:txBody>
                  <a:tcPr/>
                </a:tc>
                <a:tc>
                  <a:txBody>
                    <a:bodyPr/>
                    <a:lstStyle/>
                    <a:p>
                      <a:r>
                        <a:rPr lang="en-US" sz="1000"/>
                        <a:t>70</a:t>
                      </a:r>
                    </a:p>
                  </a:txBody>
                  <a:tcPr/>
                </a:tc>
                <a:tc>
                  <a:txBody>
                    <a:bodyPr/>
                    <a:lstStyle/>
                    <a:p>
                      <a:r>
                        <a:rPr lang="en-US" sz="1000"/>
                        <a:t>0</a:t>
                      </a:r>
                    </a:p>
                  </a:txBody>
                  <a:tcPr/>
                </a:tc>
                <a:tc>
                  <a:txBody>
                    <a:bodyPr/>
                    <a:lstStyle/>
                    <a:p>
                      <a:r>
                        <a:rPr lang="en-US" sz="1000"/>
                        <a:t>3</a:t>
                      </a:r>
                    </a:p>
                  </a:txBody>
                  <a:tcPr/>
                </a:tc>
                <a:tc>
                  <a:txBody>
                    <a:bodyPr/>
                    <a:lstStyle/>
                    <a:p>
                      <a:r>
                        <a:rPr lang="en-US" sz="1000"/>
                        <a:t>67</a:t>
                      </a:r>
                    </a:p>
                  </a:txBody>
                  <a:tcPr/>
                </a:tc>
                <a:tc>
                  <a:txBody>
                    <a:bodyPr/>
                    <a:lstStyle/>
                    <a:p>
                      <a:r>
                        <a:rPr lang="en-US" sz="1000"/>
                        <a:t>1</a:t>
                      </a:r>
                    </a:p>
                  </a:txBody>
                  <a:tcPr/>
                </a:tc>
                <a:extLst>
                  <a:ext uri="{0D108BD9-81ED-4DB2-BD59-A6C34878D82A}">
                    <a16:rowId xmlns:a16="http://schemas.microsoft.com/office/drawing/2014/main" val="854633208"/>
                  </a:ext>
                </a:extLst>
              </a:tr>
            </a:tbl>
          </a:graphicData>
        </a:graphic>
      </p:graphicFrame>
      <p:sp>
        <p:nvSpPr>
          <p:cNvPr id="4" name="Text Placeholder 3">
            <a:extLst>
              <a:ext uri="{FF2B5EF4-FFF2-40B4-BE49-F238E27FC236}">
                <a16:creationId xmlns:a16="http://schemas.microsoft.com/office/drawing/2014/main" id="{82F613C5-E1CB-4C95-A1A3-175E2DBBB40F}"/>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220559473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1206</Words>
  <Application>Microsoft Office PowerPoint</Application>
  <PresentationFormat>On-screen Show (4:3)</PresentationFormat>
  <Paragraphs>474</Paragraphs>
  <Slides>34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Arial</vt:lpstr>
      <vt:lpstr>Calibri</vt:lpstr>
      <vt:lpstr>quintly_template</vt:lpstr>
      <vt:lpstr>TMA Social Media</vt:lpstr>
      <vt:lpstr>Overall Overall Audience | Tokio Marine America</vt:lpstr>
      <vt:lpstr>Facebook Key Metrics Table | Tokio Marine America</vt:lpstr>
      <vt:lpstr>Facebook Followers Change | Tokio Marine America</vt:lpstr>
      <vt:lpstr>Facebook Average Interactions Per Facebook Post | Tokio Marine America</vt:lpstr>
      <vt:lpstr>Facebook Total Interactions Per Month | Tokio Marine America</vt:lpstr>
      <vt:lpstr>Facebook Facebook Impressions | Tokio Marine America</vt:lpstr>
      <vt:lpstr>Facebook Original Own Posts Table | Tokio Marine America - 1 of 4</vt:lpstr>
      <vt:lpstr>Facebook Original Own Posts Table | Tokio Marine America - 2 of 4</vt:lpstr>
      <vt:lpstr>Facebook Original Own Posts Table | Tokio Marine America - 3 of 4</vt:lpstr>
      <vt:lpstr>Facebook Original Own Posts Table | Tokio Marine America - 4 of 4</vt:lpstr>
      <vt:lpstr>Twitter Key Metrics Table | Tokio Marine America</vt:lpstr>
      <vt:lpstr>Twitter Twitter Followers Change | Tokio Marine America</vt:lpstr>
      <vt:lpstr>Twitter Average Interactions Per Tweet | Tokio Marine America</vt:lpstr>
      <vt:lpstr>Twitter Total Interactions Per Month | Tokio Marine America</vt:lpstr>
      <vt:lpstr>Twitter Own and Retweeted Tweets Table | Tokio Marine America</vt:lpstr>
      <vt:lpstr>LinkedIn Key Metrics Table | Tokio Marine America</vt:lpstr>
      <vt:lpstr>LinkedIn LinkedIn Followers Change | Tokio Marine America</vt:lpstr>
      <vt:lpstr>LinkedIn Average Interactions Per LinkedIn Update | Tokio Marine America</vt:lpstr>
      <vt:lpstr>LinkedIn Total Interactions Per Month | Tokio Marine America</vt:lpstr>
      <vt:lpstr>LinkedIn Post Impressions | Tokio Marine America</vt:lpstr>
      <vt:lpstr>LinkedIn Posts Table | Tokio Marine America - 1 of 3</vt:lpstr>
      <vt:lpstr>LinkedIn Posts Table | Tokio Marine America - 2 of 3</vt:lpstr>
      <vt:lpstr>LinkedIn Posts Table | Tokio Marine America - 3 of 3</vt:lpstr>
      <vt:lpstr>Instagram Key Metrics Table | Tokio Marine America</vt:lpstr>
      <vt:lpstr>Instagram Followers Change | Tokio Marine America</vt:lpstr>
      <vt:lpstr>Instagram Average Interactions Per Post | Tokio Marine America</vt:lpstr>
      <vt:lpstr>Instagram Total Interactions Per Month | Tokio Marine America</vt:lpstr>
      <vt:lpstr>Instagram Impressions | Tokio Marine America</vt:lpstr>
      <vt:lpstr>Instagram Instagram Top Posts | Tokio Marine America - 1 of 3</vt:lpstr>
      <vt:lpstr>Instagram Instagram Top Posts | Tokio Marine America - 2 of 3</vt:lpstr>
      <vt:lpstr>Instagram Instagram Top Posts | Tokio Marine America - 3 of 3</vt:lpstr>
      <vt:lpstr>Instagram Stories Key Metrics Table | Tokio Marine America</vt:lpstr>
      <vt:lpstr>Instagram Stories Table  | Tokio Marine America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Administrator</dc:creator>
  <cp:lastModifiedBy>Administrator</cp:lastModifiedBy>
  <cp:revision>1</cp:revision>
  <dcterms:created xsi:type="dcterms:W3CDTF">2022-12-05T16:11:34Z</dcterms:created>
  <dcterms:modified xsi:type="dcterms:W3CDTF">2022-12-05T16:12:54Z</dcterms:modified>
</cp:coreProperties>
</file>