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8" r:id="rId22"/>
    <p:sldId id="279" r:id="rId23"/>
    <p:sldId id="280" r:id="rId24"/>
    <p:sldId id="281" r:id="rId25"/>
    <p:sldId id="282" r:id="rId26"/>
    <p:sldId id="283" r:id="rId27"/>
    <p:sldId id="284" r:id="rId28"/>
    <p:sldId id="285" r:id="rId29"/>
    <p:sldId id="287" r:id="rId30"/>
    <p:sldId id="288" r:id="rId31"/>
    <p:sldId id="289" r:id="rId32"/>
    <p:sldId id="290" r:id="rId33"/>
    <p:sldId id="291" r:id="rId34"/>
    <p:sldId id="292" r:id="rId35"/>
    <p:sldId id="293" r:id="rId36"/>
    <p:sldId id="294" r:id="rId37"/>
    <p:sldId id="295" r:id="rId38"/>
    <p:sldId id="297" r:id="rId39"/>
    <p:sldId id="298" r:id="rId40"/>
    <p:sldId id="299" r:id="rId41"/>
    <p:sldId id="300" r:id="rId42"/>
    <p:sldId id="301" r:id="rId43"/>
    <p:sldId id="302" r:id="rId44"/>
    <p:sldId id="304" r:id="rId45"/>
    <p:sldId id="305" r:id="rId46"/>
  </p:sldIdLst>
  <p:sldSz cx="9144000" cy="6858000" type="screen4x3"/>
  <p:notesSz cx="6858000" cy="9144000"/>
  <p:embeddedFontLst>
    <p:embeddedFont>
      <p:font typeface="Calibri" panose="020F0502020204030204" pitchFamily="34" charset="0"/>
      <p:regular r:id="rId47"/>
      <p:bold r:id="rId48"/>
      <p:italic r:id="rId49"/>
      <p:boldItalic r:id="rId5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1.fntdata"/><Relationship Id="rId50"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2.fntdata"/><Relationship Id="rId8" Type="http://schemas.openxmlformats.org/officeDocument/2006/relationships/slide" Target="slides/slide7.xml"/><Relationship Id="rId51"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Sheet1!$A$2:$A$47</c:f>
              <c:numCache>
                <c:formatCode>m/d/yyyy</c:formatCode>
                <c:ptCount val="46"/>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pt idx="42">
                  <c:v>44743</c:v>
                </c:pt>
                <c:pt idx="43">
                  <c:v>44774</c:v>
                </c:pt>
                <c:pt idx="44">
                  <c:v>44805</c:v>
                </c:pt>
                <c:pt idx="45">
                  <c:v>44835</c:v>
                </c:pt>
              </c:numCache>
            </c:numRef>
          </c:cat>
          <c:val>
            <c:numRef>
              <c:f>Sheet1!$B$2:$B$47</c:f>
              <c:numCache>
                <c:formatCode>General</c:formatCode>
                <c:ptCount val="46"/>
                <c:pt idx="0">
                  <c:v>3909</c:v>
                </c:pt>
                <c:pt idx="1">
                  <c:v>3943</c:v>
                </c:pt>
                <c:pt idx="2">
                  <c:v>4002</c:v>
                </c:pt>
                <c:pt idx="3">
                  <c:v>4036</c:v>
                </c:pt>
                <c:pt idx="4">
                  <c:v>4057</c:v>
                </c:pt>
                <c:pt idx="5">
                  <c:v>4087</c:v>
                </c:pt>
                <c:pt idx="6">
                  <c:v>4140</c:v>
                </c:pt>
                <c:pt idx="7">
                  <c:v>4163</c:v>
                </c:pt>
                <c:pt idx="8">
                  <c:v>4179</c:v>
                </c:pt>
                <c:pt idx="9">
                  <c:v>4200</c:v>
                </c:pt>
                <c:pt idx="10">
                  <c:v>4392</c:v>
                </c:pt>
                <c:pt idx="11">
                  <c:v>4396</c:v>
                </c:pt>
                <c:pt idx="12">
                  <c:v>4406</c:v>
                </c:pt>
                <c:pt idx="13">
                  <c:v>4412</c:v>
                </c:pt>
                <c:pt idx="14">
                  <c:v>4434</c:v>
                </c:pt>
                <c:pt idx="15">
                  <c:v>4469</c:v>
                </c:pt>
                <c:pt idx="16">
                  <c:v>4473</c:v>
                </c:pt>
                <c:pt idx="17">
                  <c:v>4488</c:v>
                </c:pt>
                <c:pt idx="18">
                  <c:v>4495</c:v>
                </c:pt>
                <c:pt idx="19">
                  <c:v>4498</c:v>
                </c:pt>
                <c:pt idx="20">
                  <c:v>4511</c:v>
                </c:pt>
                <c:pt idx="21">
                  <c:v>4525</c:v>
                </c:pt>
                <c:pt idx="22">
                  <c:v>4531</c:v>
                </c:pt>
                <c:pt idx="23">
                  <c:v>4545</c:v>
                </c:pt>
                <c:pt idx="24">
                  <c:v>4569</c:v>
                </c:pt>
                <c:pt idx="25">
                  <c:v>4580</c:v>
                </c:pt>
                <c:pt idx="26">
                  <c:v>4604</c:v>
                </c:pt>
                <c:pt idx="27">
                  <c:v>4613</c:v>
                </c:pt>
                <c:pt idx="28">
                  <c:v>4622</c:v>
                </c:pt>
                <c:pt idx="29">
                  <c:v>4642</c:v>
                </c:pt>
                <c:pt idx="30">
                  <c:v>4649</c:v>
                </c:pt>
                <c:pt idx="31">
                  <c:v>4662</c:v>
                </c:pt>
                <c:pt idx="32">
                  <c:v>4667</c:v>
                </c:pt>
                <c:pt idx="33">
                  <c:v>4681</c:v>
                </c:pt>
                <c:pt idx="34">
                  <c:v>4674</c:v>
                </c:pt>
                <c:pt idx="35">
                  <c:v>4675</c:v>
                </c:pt>
                <c:pt idx="36">
                  <c:v>4683</c:v>
                </c:pt>
                <c:pt idx="37">
                  <c:v>4689</c:v>
                </c:pt>
                <c:pt idx="38">
                  <c:v>4711</c:v>
                </c:pt>
                <c:pt idx="39">
                  <c:v>4773</c:v>
                </c:pt>
                <c:pt idx="40">
                  <c:v>4793</c:v>
                </c:pt>
                <c:pt idx="41">
                  <c:v>4804</c:v>
                </c:pt>
                <c:pt idx="42">
                  <c:v>4939</c:v>
                </c:pt>
                <c:pt idx="43">
                  <c:v>7147</c:v>
                </c:pt>
                <c:pt idx="44">
                  <c:v>7188</c:v>
                </c:pt>
                <c:pt idx="45">
                  <c:v>7242</c:v>
                </c:pt>
              </c:numCache>
            </c:numRef>
          </c:val>
          <c:smooth val="0"/>
          <c:extLst>
            <c:ext xmlns:c16="http://schemas.microsoft.com/office/drawing/2014/chart" uri="{C3380CC4-5D6E-409C-BE32-E72D297353CC}">
              <c16:uniqueId val="{00000000-9529-46C2-87E4-1141261DF70C}"/>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Sheet1!$A$2:$A$47</c:f>
              <c:numCache>
                <c:formatCode>m/d/yyyy</c:formatCode>
                <c:ptCount val="46"/>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pt idx="42">
                  <c:v>44743</c:v>
                </c:pt>
                <c:pt idx="43">
                  <c:v>44774</c:v>
                </c:pt>
                <c:pt idx="44">
                  <c:v>44805</c:v>
                </c:pt>
                <c:pt idx="45">
                  <c:v>44835</c:v>
                </c:pt>
              </c:numCache>
            </c:numRef>
          </c:cat>
          <c:val>
            <c:numRef>
              <c:f>Sheet1!$C$2:$C$47</c:f>
              <c:numCache>
                <c:formatCode>General</c:formatCode>
                <c:ptCount val="46"/>
                <c:pt idx="0">
                  <c:v>3135</c:v>
                </c:pt>
                <c:pt idx="1">
                  <c:v>3159</c:v>
                </c:pt>
                <c:pt idx="2">
                  <c:v>3208</c:v>
                </c:pt>
                <c:pt idx="3">
                  <c:v>3222</c:v>
                </c:pt>
                <c:pt idx="4">
                  <c:v>3235</c:v>
                </c:pt>
                <c:pt idx="5">
                  <c:v>3296</c:v>
                </c:pt>
                <c:pt idx="6">
                  <c:v>3307</c:v>
                </c:pt>
                <c:pt idx="7">
                  <c:v>3334</c:v>
                </c:pt>
                <c:pt idx="8">
                  <c:v>3412</c:v>
                </c:pt>
                <c:pt idx="9">
                  <c:v>3418</c:v>
                </c:pt>
                <c:pt idx="10">
                  <c:v>3423</c:v>
                </c:pt>
                <c:pt idx="11">
                  <c:v>3444</c:v>
                </c:pt>
                <c:pt idx="12">
                  <c:v>3513</c:v>
                </c:pt>
                <c:pt idx="13">
                  <c:v>3635</c:v>
                </c:pt>
                <c:pt idx="14">
                  <c:v>3632</c:v>
                </c:pt>
                <c:pt idx="15">
                  <c:v>3645</c:v>
                </c:pt>
                <c:pt idx="16">
                  <c:v>3650</c:v>
                </c:pt>
                <c:pt idx="17">
                  <c:v>3627</c:v>
                </c:pt>
                <c:pt idx="18">
                  <c:v>3631</c:v>
                </c:pt>
                <c:pt idx="19">
                  <c:v>3630</c:v>
                </c:pt>
                <c:pt idx="20">
                  <c:v>3645</c:v>
                </c:pt>
                <c:pt idx="21">
                  <c:v>3647</c:v>
                </c:pt>
                <c:pt idx="22">
                  <c:v>3662</c:v>
                </c:pt>
                <c:pt idx="23">
                  <c:v>3672</c:v>
                </c:pt>
                <c:pt idx="24">
                  <c:v>3645</c:v>
                </c:pt>
                <c:pt idx="25">
                  <c:v>3656</c:v>
                </c:pt>
                <c:pt idx="26">
                  <c:v>3674</c:v>
                </c:pt>
                <c:pt idx="27">
                  <c:v>3689</c:v>
                </c:pt>
                <c:pt idx="28">
                  <c:v>3680</c:v>
                </c:pt>
                <c:pt idx="29">
                  <c:v>3682</c:v>
                </c:pt>
                <c:pt idx="30">
                  <c:v>3692</c:v>
                </c:pt>
                <c:pt idx="31">
                  <c:v>3699</c:v>
                </c:pt>
                <c:pt idx="32">
                  <c:v>3707</c:v>
                </c:pt>
                <c:pt idx="33">
                  <c:v>3721</c:v>
                </c:pt>
                <c:pt idx="34">
                  <c:v>3730</c:v>
                </c:pt>
                <c:pt idx="35">
                  <c:v>3796</c:v>
                </c:pt>
                <c:pt idx="36">
                  <c:v>3794</c:v>
                </c:pt>
                <c:pt idx="37">
                  <c:v>3795</c:v>
                </c:pt>
                <c:pt idx="38">
                  <c:v>3797</c:v>
                </c:pt>
                <c:pt idx="39">
                  <c:v>3822</c:v>
                </c:pt>
                <c:pt idx="40">
                  <c:v>3823</c:v>
                </c:pt>
                <c:pt idx="41">
                  <c:v>3825</c:v>
                </c:pt>
                <c:pt idx="42">
                  <c:v>3839</c:v>
                </c:pt>
                <c:pt idx="43">
                  <c:v>3851</c:v>
                </c:pt>
                <c:pt idx="44">
                  <c:v>3858</c:v>
                </c:pt>
                <c:pt idx="45">
                  <c:v>3864</c:v>
                </c:pt>
              </c:numCache>
            </c:numRef>
          </c:val>
          <c:smooth val="0"/>
          <c:extLst>
            <c:ext xmlns:c16="http://schemas.microsoft.com/office/drawing/2014/chart" uri="{C3380CC4-5D6E-409C-BE32-E72D297353CC}">
              <c16:uniqueId val="{00000001-9529-46C2-87E4-1141261DF70C}"/>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Sheet1!$A$2:$A$47</c:f>
              <c:numCache>
                <c:formatCode>m/d/yyyy</c:formatCode>
                <c:ptCount val="46"/>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pt idx="42">
                  <c:v>44743</c:v>
                </c:pt>
                <c:pt idx="43">
                  <c:v>44774</c:v>
                </c:pt>
                <c:pt idx="44">
                  <c:v>44805</c:v>
                </c:pt>
                <c:pt idx="45">
                  <c:v>44835</c:v>
                </c:pt>
              </c:numCache>
            </c:numRef>
          </c:cat>
          <c:val>
            <c:numRef>
              <c:f>Sheet1!$D$2:$D$47</c:f>
              <c:numCache>
                <c:formatCode>General</c:formatCode>
                <c:ptCount val="4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numCache>
            </c:numRef>
          </c:val>
          <c:smooth val="0"/>
          <c:extLst>
            <c:ext xmlns:c16="http://schemas.microsoft.com/office/drawing/2014/chart" uri="{C3380CC4-5D6E-409C-BE32-E72D297353CC}">
              <c16:uniqueId val="{00000002-9529-46C2-87E4-1141261DF70C}"/>
            </c:ext>
          </c:extLst>
        </c:ser>
        <c:ser>
          <c:idx val="3"/>
          <c:order val="3"/>
          <c:tx>
            <c:strRef>
              <c:f>Sheet1!$E$1</c:f>
              <c:strCache>
                <c:ptCount val="1"/>
                <c:pt idx="0">
                  <c:v>LinkedIn</c:v>
                </c:pt>
              </c:strCache>
            </c:strRef>
          </c:tx>
          <c:spPr>
            <a:ln w="28575" cap="rnd">
              <a:solidFill>
                <a:schemeClr val="accent4"/>
              </a:solidFill>
              <a:round/>
            </a:ln>
            <a:effectLst/>
          </c:spPr>
          <c:marker>
            <c:symbol val="none"/>
          </c:marker>
          <c:cat>
            <c:numRef>
              <c:f>Sheet1!$A$2:$A$47</c:f>
              <c:numCache>
                <c:formatCode>m/d/yyyy</c:formatCode>
                <c:ptCount val="46"/>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pt idx="42">
                  <c:v>44743</c:v>
                </c:pt>
                <c:pt idx="43">
                  <c:v>44774</c:v>
                </c:pt>
                <c:pt idx="44">
                  <c:v>44805</c:v>
                </c:pt>
                <c:pt idx="45">
                  <c:v>44835</c:v>
                </c:pt>
              </c:numCache>
            </c:numRef>
          </c:cat>
          <c:val>
            <c:numRef>
              <c:f>Sheet1!$E$2:$E$47</c:f>
              <c:numCache>
                <c:formatCode>General</c:formatCode>
                <c:ptCount val="46"/>
                <c:pt idx="0">
                  <c:v>17280</c:v>
                </c:pt>
                <c:pt idx="1">
                  <c:v>17665</c:v>
                </c:pt>
                <c:pt idx="2">
                  <c:v>18111</c:v>
                </c:pt>
                <c:pt idx="3">
                  <c:v>18547</c:v>
                </c:pt>
                <c:pt idx="4">
                  <c:v>18987</c:v>
                </c:pt>
                <c:pt idx="5">
                  <c:v>19471</c:v>
                </c:pt>
                <c:pt idx="6">
                  <c:v>20086</c:v>
                </c:pt>
                <c:pt idx="7">
                  <c:v>20597</c:v>
                </c:pt>
                <c:pt idx="8">
                  <c:v>21109</c:v>
                </c:pt>
                <c:pt idx="9">
                  <c:v>21641</c:v>
                </c:pt>
                <c:pt idx="10">
                  <c:v>22202</c:v>
                </c:pt>
                <c:pt idx="11">
                  <c:v>22677</c:v>
                </c:pt>
                <c:pt idx="12">
                  <c:v>23171</c:v>
                </c:pt>
                <c:pt idx="13">
                  <c:v>23717</c:v>
                </c:pt>
                <c:pt idx="14">
                  <c:v>24308</c:v>
                </c:pt>
                <c:pt idx="15">
                  <c:v>24835</c:v>
                </c:pt>
                <c:pt idx="16">
                  <c:v>25298</c:v>
                </c:pt>
                <c:pt idx="17">
                  <c:v>25651</c:v>
                </c:pt>
                <c:pt idx="18">
                  <c:v>26080</c:v>
                </c:pt>
                <c:pt idx="19">
                  <c:v>26419</c:v>
                </c:pt>
                <c:pt idx="20">
                  <c:v>26689</c:v>
                </c:pt>
                <c:pt idx="21">
                  <c:v>26959</c:v>
                </c:pt>
                <c:pt idx="22">
                  <c:v>27286</c:v>
                </c:pt>
                <c:pt idx="23">
                  <c:v>27545</c:v>
                </c:pt>
                <c:pt idx="24">
                  <c:v>27940</c:v>
                </c:pt>
                <c:pt idx="25">
                  <c:v>28237</c:v>
                </c:pt>
                <c:pt idx="26">
                  <c:v>28493</c:v>
                </c:pt>
                <c:pt idx="27">
                  <c:v>28730</c:v>
                </c:pt>
                <c:pt idx="28">
                  <c:v>28926</c:v>
                </c:pt>
                <c:pt idx="29">
                  <c:v>29165</c:v>
                </c:pt>
                <c:pt idx="30">
                  <c:v>29365</c:v>
                </c:pt>
                <c:pt idx="31">
                  <c:v>29566</c:v>
                </c:pt>
                <c:pt idx="32">
                  <c:v>29728</c:v>
                </c:pt>
                <c:pt idx="33">
                  <c:v>29943</c:v>
                </c:pt>
                <c:pt idx="34">
                  <c:v>30214</c:v>
                </c:pt>
                <c:pt idx="35">
                  <c:v>30416</c:v>
                </c:pt>
                <c:pt idx="36">
                  <c:v>30685</c:v>
                </c:pt>
                <c:pt idx="37">
                  <c:v>31029</c:v>
                </c:pt>
                <c:pt idx="38">
                  <c:v>31407</c:v>
                </c:pt>
                <c:pt idx="39">
                  <c:v>31698</c:v>
                </c:pt>
                <c:pt idx="40">
                  <c:v>32016</c:v>
                </c:pt>
                <c:pt idx="41">
                  <c:v>32334</c:v>
                </c:pt>
                <c:pt idx="42">
                  <c:v>32675</c:v>
                </c:pt>
                <c:pt idx="43">
                  <c:v>33092</c:v>
                </c:pt>
                <c:pt idx="44">
                  <c:v>33490</c:v>
                </c:pt>
                <c:pt idx="45">
                  <c:v>33914</c:v>
                </c:pt>
              </c:numCache>
            </c:numRef>
          </c:val>
          <c:smooth val="0"/>
          <c:extLst>
            <c:ext xmlns:c16="http://schemas.microsoft.com/office/drawing/2014/chart" uri="{C3380CC4-5D6E-409C-BE32-E72D297353CC}">
              <c16:uniqueId val="{00000003-9529-46C2-87E4-1141261DF70C}"/>
            </c:ext>
          </c:extLst>
        </c:ser>
        <c:ser>
          <c:idx val="4"/>
          <c:order val="4"/>
          <c:tx>
            <c:strRef>
              <c:f>Sheet1!$F$1</c:f>
              <c:strCache>
                <c:ptCount val="1"/>
                <c:pt idx="0">
                  <c:v>Instagram</c:v>
                </c:pt>
              </c:strCache>
            </c:strRef>
          </c:tx>
          <c:spPr>
            <a:ln w="28575" cap="rnd">
              <a:solidFill>
                <a:schemeClr val="accent5"/>
              </a:solidFill>
              <a:round/>
            </a:ln>
            <a:effectLst/>
          </c:spPr>
          <c:marker>
            <c:symbol val="none"/>
          </c:marker>
          <c:cat>
            <c:numRef>
              <c:f>Sheet1!$A$2:$A$47</c:f>
              <c:numCache>
                <c:formatCode>m/d/yyyy</c:formatCode>
                <c:ptCount val="46"/>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pt idx="42">
                  <c:v>44743</c:v>
                </c:pt>
                <c:pt idx="43">
                  <c:v>44774</c:v>
                </c:pt>
                <c:pt idx="44">
                  <c:v>44805</c:v>
                </c:pt>
                <c:pt idx="45">
                  <c:v>44835</c:v>
                </c:pt>
              </c:numCache>
            </c:numRef>
          </c:cat>
          <c:val>
            <c:numRef>
              <c:f>Sheet1!$F$2:$F$47</c:f>
              <c:numCache>
                <c:formatCode>General</c:formatCode>
                <c:ptCount val="46"/>
                <c:pt idx="0">
                  <c:v>1191</c:v>
                </c:pt>
                <c:pt idx="1">
                  <c:v>1214</c:v>
                </c:pt>
                <c:pt idx="2">
                  <c:v>1248</c:v>
                </c:pt>
                <c:pt idx="3">
                  <c:v>1285</c:v>
                </c:pt>
                <c:pt idx="4">
                  <c:v>1313</c:v>
                </c:pt>
                <c:pt idx="5">
                  <c:v>1352</c:v>
                </c:pt>
                <c:pt idx="6">
                  <c:v>1380</c:v>
                </c:pt>
                <c:pt idx="7">
                  <c:v>1411</c:v>
                </c:pt>
                <c:pt idx="8">
                  <c:v>1465</c:v>
                </c:pt>
                <c:pt idx="9">
                  <c:v>1539</c:v>
                </c:pt>
                <c:pt idx="10">
                  <c:v>1581</c:v>
                </c:pt>
                <c:pt idx="11">
                  <c:v>1634</c:v>
                </c:pt>
                <c:pt idx="12">
                  <c:v>1680</c:v>
                </c:pt>
                <c:pt idx="13">
                  <c:v>1737</c:v>
                </c:pt>
                <c:pt idx="14">
                  <c:v>1768</c:v>
                </c:pt>
                <c:pt idx="15">
                  <c:v>1826</c:v>
                </c:pt>
                <c:pt idx="16">
                  <c:v>1885</c:v>
                </c:pt>
                <c:pt idx="17">
                  <c:v>1936</c:v>
                </c:pt>
                <c:pt idx="18">
                  <c:v>1973</c:v>
                </c:pt>
                <c:pt idx="19">
                  <c:v>2045</c:v>
                </c:pt>
                <c:pt idx="20">
                  <c:v>2091</c:v>
                </c:pt>
                <c:pt idx="21">
                  <c:v>2138</c:v>
                </c:pt>
                <c:pt idx="22">
                  <c:v>2170</c:v>
                </c:pt>
                <c:pt idx="23">
                  <c:v>2190</c:v>
                </c:pt>
                <c:pt idx="24">
                  <c:v>2226</c:v>
                </c:pt>
                <c:pt idx="25">
                  <c:v>2289</c:v>
                </c:pt>
                <c:pt idx="26">
                  <c:v>2344</c:v>
                </c:pt>
                <c:pt idx="27">
                  <c:v>2370</c:v>
                </c:pt>
                <c:pt idx="28">
                  <c:v>2399</c:v>
                </c:pt>
                <c:pt idx="29">
                  <c:v>2425</c:v>
                </c:pt>
                <c:pt idx="30">
                  <c:v>2441</c:v>
                </c:pt>
                <c:pt idx="31">
                  <c:v>2478</c:v>
                </c:pt>
                <c:pt idx="32">
                  <c:v>2482</c:v>
                </c:pt>
                <c:pt idx="33">
                  <c:v>2537</c:v>
                </c:pt>
                <c:pt idx="34">
                  <c:v>2561</c:v>
                </c:pt>
                <c:pt idx="35">
                  <c:v>2571</c:v>
                </c:pt>
                <c:pt idx="36">
                  <c:v>2579</c:v>
                </c:pt>
                <c:pt idx="37">
                  <c:v>2577</c:v>
                </c:pt>
                <c:pt idx="38">
                  <c:v>2585</c:v>
                </c:pt>
                <c:pt idx="39">
                  <c:v>2563</c:v>
                </c:pt>
                <c:pt idx="40">
                  <c:v>2578</c:v>
                </c:pt>
                <c:pt idx="41">
                  <c:v>2604</c:v>
                </c:pt>
                <c:pt idx="42">
                  <c:v>2633</c:v>
                </c:pt>
                <c:pt idx="43">
                  <c:v>2719</c:v>
                </c:pt>
                <c:pt idx="44">
                  <c:v>2781</c:v>
                </c:pt>
                <c:pt idx="45">
                  <c:v>2820</c:v>
                </c:pt>
              </c:numCache>
            </c:numRef>
          </c:val>
          <c:smooth val="0"/>
          <c:extLst>
            <c:ext xmlns:c16="http://schemas.microsoft.com/office/drawing/2014/chart" uri="{C3380CC4-5D6E-409C-BE32-E72D297353CC}">
              <c16:uniqueId val="{00000004-9529-46C2-87E4-1141261DF70C}"/>
            </c:ext>
          </c:extLst>
        </c:ser>
        <c:ser>
          <c:idx val="5"/>
          <c:order val="5"/>
          <c:tx>
            <c:strRef>
              <c:f>Sheet1!$G$1</c:f>
              <c:strCache>
                <c:ptCount val="1"/>
                <c:pt idx="0">
                  <c:v>TikTok</c:v>
                </c:pt>
              </c:strCache>
            </c:strRef>
          </c:tx>
          <c:spPr>
            <a:ln w="28575" cap="rnd">
              <a:solidFill>
                <a:schemeClr val="accent6"/>
              </a:solidFill>
              <a:round/>
            </a:ln>
            <a:effectLst/>
          </c:spPr>
          <c:marker>
            <c:symbol val="none"/>
          </c:marker>
          <c:cat>
            <c:numRef>
              <c:f>Sheet1!$A$2:$A$47</c:f>
              <c:numCache>
                <c:formatCode>m/d/yyyy</c:formatCode>
                <c:ptCount val="46"/>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pt idx="42">
                  <c:v>44743</c:v>
                </c:pt>
                <c:pt idx="43">
                  <c:v>44774</c:v>
                </c:pt>
                <c:pt idx="44">
                  <c:v>44805</c:v>
                </c:pt>
                <c:pt idx="45">
                  <c:v>44835</c:v>
                </c:pt>
              </c:numCache>
            </c:numRef>
          </c:cat>
          <c:val>
            <c:numRef>
              <c:f>Sheet1!$G$2:$G$47</c:f>
              <c:numCache>
                <c:formatCode>General</c:formatCode>
                <c:ptCount val="4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numCache>
            </c:numRef>
          </c:val>
          <c:smooth val="0"/>
          <c:extLst>
            <c:ext xmlns:c16="http://schemas.microsoft.com/office/drawing/2014/chart" uri="{C3380CC4-5D6E-409C-BE32-E72D297353CC}">
              <c16:uniqueId val="{00000005-9529-46C2-87E4-1141261DF70C}"/>
            </c:ext>
          </c:extLst>
        </c:ser>
        <c:dLbls>
          <c:showLegendKey val="0"/>
          <c:showVal val="0"/>
          <c:showCatName val="0"/>
          <c:showSerName val="0"/>
          <c:showPercent val="0"/>
          <c:showBubbleSize val="0"/>
        </c:dLbls>
        <c:smooth val="0"/>
        <c:axId val="394704568"/>
        <c:axId val="394704896"/>
      </c:lineChart>
      <c:dateAx>
        <c:axId val="3947045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704896"/>
        <c:crosses val="autoZero"/>
        <c:auto val="1"/>
        <c:lblOffset val="100"/>
        <c:baseTimeUnit val="months"/>
      </c:dateAx>
      <c:valAx>
        <c:axId val="394704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704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20</c:v>
                </c:pt>
                <c:pt idx="1">
                  <c:v>9</c:v>
                </c:pt>
                <c:pt idx="2">
                  <c:v>20</c:v>
                </c:pt>
                <c:pt idx="3">
                  <c:v>27</c:v>
                </c:pt>
                <c:pt idx="4">
                  <c:v>19</c:v>
                </c:pt>
                <c:pt idx="5">
                  <c:v>17</c:v>
                </c:pt>
                <c:pt idx="6">
                  <c:v>18</c:v>
                </c:pt>
                <c:pt idx="7">
                  <c:v>34</c:v>
                </c:pt>
                <c:pt idx="8">
                  <c:v>55</c:v>
                </c:pt>
                <c:pt idx="9">
                  <c:v>70</c:v>
                </c:pt>
                <c:pt idx="10">
                  <c:v>33</c:v>
                </c:pt>
                <c:pt idx="11">
                  <c:v>0</c:v>
                </c:pt>
              </c:numCache>
            </c:numRef>
          </c:val>
          <c:extLst>
            <c:ext xmlns:c16="http://schemas.microsoft.com/office/drawing/2014/chart" uri="{C3380CC4-5D6E-409C-BE32-E72D297353CC}">
              <c16:uniqueId val="{00000000-0425-4C25-AE65-D5D5769C7C52}"/>
            </c:ext>
          </c:extLst>
        </c:ser>
        <c:dLbls>
          <c:showLegendKey val="0"/>
          <c:showVal val="0"/>
          <c:showCatName val="0"/>
          <c:showSerName val="0"/>
          <c:showPercent val="0"/>
          <c:showBubbleSize val="0"/>
        </c:dLbls>
        <c:gapWidth val="219"/>
        <c:overlap val="-27"/>
        <c:axId val="394714080"/>
        <c:axId val="394710800"/>
      </c:barChart>
      <c:dateAx>
        <c:axId val="3947140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710800"/>
        <c:crosses val="autoZero"/>
        <c:auto val="1"/>
        <c:lblOffset val="100"/>
        <c:baseTimeUnit val="months"/>
      </c:dateAx>
      <c:valAx>
        <c:axId val="394710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714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23</c:v>
                </c:pt>
                <c:pt idx="1">
                  <c:v>12</c:v>
                </c:pt>
                <c:pt idx="2">
                  <c:v>38</c:v>
                </c:pt>
                <c:pt idx="3">
                  <c:v>29</c:v>
                </c:pt>
                <c:pt idx="4">
                  <c:v>24</c:v>
                </c:pt>
                <c:pt idx="5">
                  <c:v>14</c:v>
                </c:pt>
                <c:pt idx="6">
                  <c:v>19</c:v>
                </c:pt>
                <c:pt idx="7">
                  <c:v>27</c:v>
                </c:pt>
                <c:pt idx="8">
                  <c:v>24</c:v>
                </c:pt>
                <c:pt idx="9">
                  <c:v>29</c:v>
                </c:pt>
                <c:pt idx="10">
                  <c:v>30</c:v>
                </c:pt>
                <c:pt idx="11">
                  <c:v>27</c:v>
                </c:pt>
              </c:numCache>
            </c:numRef>
          </c:val>
          <c:extLst>
            <c:ext xmlns:c16="http://schemas.microsoft.com/office/drawing/2014/chart" uri="{C3380CC4-5D6E-409C-BE32-E72D297353CC}">
              <c16:uniqueId val="{00000000-EB7C-41F8-BA23-50681514CDC5}"/>
            </c:ext>
          </c:extLst>
        </c:ser>
        <c:dLbls>
          <c:showLegendKey val="0"/>
          <c:showVal val="0"/>
          <c:showCatName val="0"/>
          <c:showSerName val="0"/>
          <c:showPercent val="0"/>
          <c:showBubbleSize val="0"/>
        </c:dLbls>
        <c:gapWidth val="219"/>
        <c:overlap val="-27"/>
        <c:axId val="394718344"/>
        <c:axId val="394718672"/>
      </c:barChart>
      <c:dateAx>
        <c:axId val="3947183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718672"/>
        <c:crosses val="autoZero"/>
        <c:auto val="1"/>
        <c:lblOffset val="100"/>
        <c:baseTimeUnit val="months"/>
      </c:dateAx>
      <c:valAx>
        <c:axId val="394718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718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528</c:v>
                </c:pt>
                <c:pt idx="1">
                  <c:v>259</c:v>
                </c:pt>
                <c:pt idx="2">
                  <c:v>920</c:v>
                </c:pt>
                <c:pt idx="3">
                  <c:v>847</c:v>
                </c:pt>
                <c:pt idx="4">
                  <c:v>733</c:v>
                </c:pt>
                <c:pt idx="5">
                  <c:v>391</c:v>
                </c:pt>
                <c:pt idx="6">
                  <c:v>462</c:v>
                </c:pt>
                <c:pt idx="7">
                  <c:v>766</c:v>
                </c:pt>
                <c:pt idx="8">
                  <c:v>721</c:v>
                </c:pt>
                <c:pt idx="9">
                  <c:v>824</c:v>
                </c:pt>
                <c:pt idx="10">
                  <c:v>822</c:v>
                </c:pt>
                <c:pt idx="11">
                  <c:v>56</c:v>
                </c:pt>
              </c:numCache>
            </c:numRef>
          </c:val>
          <c:extLst>
            <c:ext xmlns:c16="http://schemas.microsoft.com/office/drawing/2014/chart" uri="{C3380CC4-5D6E-409C-BE32-E72D297353CC}">
              <c16:uniqueId val="{00000000-65A0-4A53-81C0-C82F3E17E04E}"/>
            </c:ext>
          </c:extLst>
        </c:ser>
        <c:dLbls>
          <c:showLegendKey val="0"/>
          <c:showVal val="0"/>
          <c:showCatName val="0"/>
          <c:showSerName val="0"/>
          <c:showPercent val="0"/>
          <c:showBubbleSize val="0"/>
        </c:dLbls>
        <c:gapWidth val="219"/>
        <c:overlap val="-27"/>
        <c:axId val="403523208"/>
        <c:axId val="403517304"/>
      </c:barChart>
      <c:catAx>
        <c:axId val="403523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517304"/>
        <c:crosses val="autoZero"/>
        <c:auto val="1"/>
        <c:lblAlgn val="ctr"/>
        <c:lblOffset val="100"/>
        <c:noMultiLvlLbl val="0"/>
      </c:catAx>
      <c:valAx>
        <c:axId val="403517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523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12960</c:v>
                </c:pt>
                <c:pt idx="1">
                  <c:v>10895</c:v>
                </c:pt>
                <c:pt idx="2">
                  <c:v>14243</c:v>
                </c:pt>
                <c:pt idx="3">
                  <c:v>120489</c:v>
                </c:pt>
                <c:pt idx="4">
                  <c:v>79018</c:v>
                </c:pt>
                <c:pt idx="5">
                  <c:v>154397</c:v>
                </c:pt>
                <c:pt idx="6">
                  <c:v>104561</c:v>
                </c:pt>
                <c:pt idx="7">
                  <c:v>126554</c:v>
                </c:pt>
                <c:pt idx="8">
                  <c:v>109027</c:v>
                </c:pt>
                <c:pt idx="9">
                  <c:v>72726</c:v>
                </c:pt>
                <c:pt idx="10">
                  <c:v>30093</c:v>
                </c:pt>
                <c:pt idx="11">
                  <c:v>159</c:v>
                </c:pt>
              </c:numCache>
            </c:numRef>
          </c:val>
          <c:extLst>
            <c:ext xmlns:c16="http://schemas.microsoft.com/office/drawing/2014/chart" uri="{C3380CC4-5D6E-409C-BE32-E72D297353CC}">
              <c16:uniqueId val="{00000000-0E1B-43D5-9DA6-69A06F0E77A6}"/>
            </c:ext>
          </c:extLst>
        </c:ser>
        <c:dLbls>
          <c:showLegendKey val="0"/>
          <c:showVal val="0"/>
          <c:showCatName val="0"/>
          <c:showSerName val="0"/>
          <c:showPercent val="0"/>
          <c:showBubbleSize val="0"/>
        </c:dLbls>
        <c:gapWidth val="219"/>
        <c:overlap val="-27"/>
        <c:axId val="403522552"/>
        <c:axId val="403521240"/>
      </c:barChart>
      <c:dateAx>
        <c:axId val="4035225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521240"/>
        <c:crosses val="autoZero"/>
        <c:auto val="1"/>
        <c:lblOffset val="100"/>
        <c:baseTimeUnit val="months"/>
      </c:dateAx>
      <c:valAx>
        <c:axId val="403521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522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Sheet1!$A$2:$A$7</c:f>
              <c:strCache>
                <c:ptCount val="6"/>
                <c:pt idx="0">
                  <c:v>18-24</c:v>
                </c:pt>
                <c:pt idx="1">
                  <c:v>25-34</c:v>
                </c:pt>
                <c:pt idx="2">
                  <c:v>35-44</c:v>
                </c:pt>
                <c:pt idx="3">
                  <c:v>45-54</c:v>
                </c:pt>
                <c:pt idx="4">
                  <c:v>55-64</c:v>
                </c:pt>
                <c:pt idx="5">
                  <c:v>65+</c:v>
                </c:pt>
              </c:strCache>
            </c:strRef>
          </c:cat>
          <c:val>
            <c:numRef>
              <c:f>Sheet1!$B$2:$B$7</c:f>
              <c:numCache>
                <c:formatCode>General</c:formatCode>
                <c:ptCount val="6"/>
                <c:pt idx="0">
                  <c:v>21</c:v>
                </c:pt>
                <c:pt idx="1">
                  <c:v>295</c:v>
                </c:pt>
                <c:pt idx="2">
                  <c:v>463</c:v>
                </c:pt>
                <c:pt idx="3">
                  <c:v>395</c:v>
                </c:pt>
                <c:pt idx="4">
                  <c:v>376</c:v>
                </c:pt>
                <c:pt idx="5">
                  <c:v>317</c:v>
                </c:pt>
              </c:numCache>
            </c:numRef>
          </c:val>
          <c:extLst>
            <c:ext xmlns:c16="http://schemas.microsoft.com/office/drawing/2014/chart" uri="{C3380CC4-5D6E-409C-BE32-E72D297353CC}">
              <c16:uniqueId val="{00000000-8229-415D-8B53-E7B878CC0B74}"/>
            </c:ext>
          </c:extLst>
        </c:ser>
        <c:ser>
          <c:idx val="1"/>
          <c:order val="1"/>
          <c:tx>
            <c:strRef>
              <c:f>Sheet1!$C$1</c:f>
              <c:strCache>
                <c:ptCount val="1"/>
                <c:pt idx="0">
                  <c:v>Female</c:v>
                </c:pt>
              </c:strCache>
            </c:strRef>
          </c:tx>
          <c:spPr>
            <a:solidFill>
              <a:schemeClr val="accent2"/>
            </a:solidFill>
            <a:ln>
              <a:noFill/>
            </a:ln>
            <a:effectLst/>
          </c:spPr>
          <c:invertIfNegative val="0"/>
          <c:cat>
            <c:strRef>
              <c:f>Sheet1!$A$2:$A$7</c:f>
              <c:strCache>
                <c:ptCount val="6"/>
                <c:pt idx="0">
                  <c:v>18-24</c:v>
                </c:pt>
                <c:pt idx="1">
                  <c:v>25-34</c:v>
                </c:pt>
                <c:pt idx="2">
                  <c:v>35-44</c:v>
                </c:pt>
                <c:pt idx="3">
                  <c:v>45-54</c:v>
                </c:pt>
                <c:pt idx="4">
                  <c:v>55-64</c:v>
                </c:pt>
                <c:pt idx="5">
                  <c:v>65+</c:v>
                </c:pt>
              </c:strCache>
            </c:strRef>
          </c:cat>
          <c:val>
            <c:numRef>
              <c:f>Sheet1!$C$2:$C$7</c:f>
              <c:numCache>
                <c:formatCode>General</c:formatCode>
                <c:ptCount val="6"/>
                <c:pt idx="0">
                  <c:v>23</c:v>
                </c:pt>
                <c:pt idx="1">
                  <c:v>333</c:v>
                </c:pt>
                <c:pt idx="2">
                  <c:v>633</c:v>
                </c:pt>
                <c:pt idx="3">
                  <c:v>676</c:v>
                </c:pt>
                <c:pt idx="4">
                  <c:v>643</c:v>
                </c:pt>
                <c:pt idx="5">
                  <c:v>440</c:v>
                </c:pt>
              </c:numCache>
            </c:numRef>
          </c:val>
          <c:extLst>
            <c:ext xmlns:c16="http://schemas.microsoft.com/office/drawing/2014/chart" uri="{C3380CC4-5D6E-409C-BE32-E72D297353CC}">
              <c16:uniqueId val="{00000001-8229-415D-8B53-E7B878CC0B74}"/>
            </c:ext>
          </c:extLst>
        </c:ser>
        <c:dLbls>
          <c:showLegendKey val="0"/>
          <c:showVal val="0"/>
          <c:showCatName val="0"/>
          <c:showSerName val="0"/>
          <c:showPercent val="0"/>
          <c:showBubbleSize val="0"/>
        </c:dLbls>
        <c:gapWidth val="219"/>
        <c:overlap val="-27"/>
        <c:axId val="449373424"/>
        <c:axId val="449378016"/>
      </c:barChart>
      <c:catAx>
        <c:axId val="449373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378016"/>
        <c:crosses val="autoZero"/>
        <c:auto val="1"/>
        <c:lblAlgn val="ctr"/>
        <c:lblOffset val="100"/>
        <c:noMultiLvlLbl val="0"/>
      </c:catAx>
      <c:valAx>
        <c:axId val="449378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373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-2</c:v>
                </c:pt>
                <c:pt idx="1">
                  <c:v>1</c:v>
                </c:pt>
                <c:pt idx="2">
                  <c:v>2</c:v>
                </c:pt>
                <c:pt idx="3">
                  <c:v>25</c:v>
                </c:pt>
                <c:pt idx="4">
                  <c:v>1</c:v>
                </c:pt>
                <c:pt idx="5">
                  <c:v>2</c:v>
                </c:pt>
                <c:pt idx="6">
                  <c:v>14</c:v>
                </c:pt>
                <c:pt idx="7">
                  <c:v>12</c:v>
                </c:pt>
                <c:pt idx="8">
                  <c:v>7</c:v>
                </c:pt>
                <c:pt idx="9">
                  <c:v>6</c:v>
                </c:pt>
                <c:pt idx="10">
                  <c:v>-13</c:v>
                </c:pt>
                <c:pt idx="11">
                  <c:v>0</c:v>
                </c:pt>
              </c:numCache>
            </c:numRef>
          </c:val>
          <c:extLst>
            <c:ext xmlns:c16="http://schemas.microsoft.com/office/drawing/2014/chart" uri="{C3380CC4-5D6E-409C-BE32-E72D297353CC}">
              <c16:uniqueId val="{00000000-8A55-4B4C-82E1-191BC70FD730}"/>
            </c:ext>
          </c:extLst>
        </c:ser>
        <c:dLbls>
          <c:showLegendKey val="0"/>
          <c:showVal val="0"/>
          <c:showCatName val="0"/>
          <c:showSerName val="0"/>
          <c:showPercent val="0"/>
          <c:showBubbleSize val="0"/>
        </c:dLbls>
        <c:gapWidth val="219"/>
        <c:overlap val="-27"/>
        <c:axId val="449383920"/>
        <c:axId val="449387856"/>
      </c:barChart>
      <c:dateAx>
        <c:axId val="4493839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387856"/>
        <c:crosses val="autoZero"/>
        <c:auto val="1"/>
        <c:lblOffset val="100"/>
        <c:baseTimeUnit val="months"/>
      </c:dateAx>
      <c:valAx>
        <c:axId val="449387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383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3</c:v>
                </c:pt>
                <c:pt idx="1">
                  <c:v>4</c:v>
                </c:pt>
                <c:pt idx="2">
                  <c:v>3</c:v>
                </c:pt>
                <c:pt idx="3">
                  <c:v>3</c:v>
                </c:pt>
                <c:pt idx="4">
                  <c:v>2</c:v>
                </c:pt>
                <c:pt idx="5">
                  <c:v>3</c:v>
                </c:pt>
                <c:pt idx="6">
                  <c:v>2</c:v>
                </c:pt>
                <c:pt idx="7">
                  <c:v>3</c:v>
                </c:pt>
                <c:pt idx="8">
                  <c:v>2</c:v>
                </c:pt>
                <c:pt idx="9">
                  <c:v>2</c:v>
                </c:pt>
                <c:pt idx="10">
                  <c:v>2</c:v>
                </c:pt>
                <c:pt idx="11">
                  <c:v>0</c:v>
                </c:pt>
              </c:numCache>
            </c:numRef>
          </c:val>
          <c:extLst>
            <c:ext xmlns:c16="http://schemas.microsoft.com/office/drawing/2014/chart" uri="{C3380CC4-5D6E-409C-BE32-E72D297353CC}">
              <c16:uniqueId val="{00000000-1CA5-4FE5-A19B-230F50F0850C}"/>
            </c:ext>
          </c:extLst>
        </c:ser>
        <c:dLbls>
          <c:showLegendKey val="0"/>
          <c:showVal val="0"/>
          <c:showCatName val="0"/>
          <c:showSerName val="0"/>
          <c:showPercent val="0"/>
          <c:showBubbleSize val="0"/>
        </c:dLbls>
        <c:gapWidth val="219"/>
        <c:overlap val="-27"/>
        <c:axId val="449379656"/>
        <c:axId val="449379984"/>
      </c:barChart>
      <c:dateAx>
        <c:axId val="4493796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379984"/>
        <c:crosses val="autoZero"/>
        <c:auto val="1"/>
        <c:lblOffset val="100"/>
        <c:baseTimeUnit val="months"/>
      </c:dateAx>
      <c:valAx>
        <c:axId val="449379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379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71</c:v>
                </c:pt>
                <c:pt idx="1">
                  <c:v>96</c:v>
                </c:pt>
                <c:pt idx="2">
                  <c:v>97</c:v>
                </c:pt>
                <c:pt idx="3">
                  <c:v>83</c:v>
                </c:pt>
                <c:pt idx="4">
                  <c:v>78</c:v>
                </c:pt>
                <c:pt idx="5">
                  <c:v>84</c:v>
                </c:pt>
                <c:pt idx="6">
                  <c:v>62</c:v>
                </c:pt>
                <c:pt idx="7">
                  <c:v>88</c:v>
                </c:pt>
                <c:pt idx="8">
                  <c:v>82</c:v>
                </c:pt>
                <c:pt idx="9">
                  <c:v>59</c:v>
                </c:pt>
                <c:pt idx="10">
                  <c:v>58</c:v>
                </c:pt>
                <c:pt idx="11">
                  <c:v>1</c:v>
                </c:pt>
              </c:numCache>
            </c:numRef>
          </c:val>
          <c:extLst>
            <c:ext xmlns:c16="http://schemas.microsoft.com/office/drawing/2014/chart" uri="{C3380CC4-5D6E-409C-BE32-E72D297353CC}">
              <c16:uniqueId val="{00000000-27B5-48D1-BFB7-6EBC160C8C7C}"/>
            </c:ext>
          </c:extLst>
        </c:ser>
        <c:dLbls>
          <c:showLegendKey val="0"/>
          <c:showVal val="0"/>
          <c:showCatName val="0"/>
          <c:showSerName val="0"/>
          <c:showPercent val="0"/>
          <c:showBubbleSize val="0"/>
        </c:dLbls>
        <c:gapWidth val="219"/>
        <c:overlap val="-27"/>
        <c:axId val="449330128"/>
        <c:axId val="449329472"/>
      </c:barChart>
      <c:catAx>
        <c:axId val="449330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329472"/>
        <c:crosses val="autoZero"/>
        <c:auto val="1"/>
        <c:lblAlgn val="ctr"/>
        <c:lblOffset val="100"/>
        <c:noMultiLvlLbl val="0"/>
      </c:catAx>
      <c:valAx>
        <c:axId val="449329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330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9</c:v>
                </c:pt>
                <c:pt idx="1">
                  <c:v>7</c:v>
                </c:pt>
                <c:pt idx="2">
                  <c:v>15</c:v>
                </c:pt>
                <c:pt idx="3">
                  <c:v>7</c:v>
                </c:pt>
                <c:pt idx="4">
                  <c:v>23</c:v>
                </c:pt>
                <c:pt idx="5">
                  <c:v>22</c:v>
                </c:pt>
                <c:pt idx="6">
                  <c:v>20</c:v>
                </c:pt>
                <c:pt idx="7">
                  <c:v>28</c:v>
                </c:pt>
                <c:pt idx="8">
                  <c:v>37</c:v>
                </c:pt>
                <c:pt idx="9">
                  <c:v>24</c:v>
                </c:pt>
                <c:pt idx="10">
                  <c:v>19</c:v>
                </c:pt>
                <c:pt idx="11">
                  <c:v>4</c:v>
                </c:pt>
              </c:numCache>
            </c:numRef>
          </c:val>
          <c:extLst>
            <c:ext xmlns:c16="http://schemas.microsoft.com/office/drawing/2014/chart" uri="{C3380CC4-5D6E-409C-BE32-E72D297353CC}">
              <c16:uniqueId val="{00000000-F7CA-46B0-868F-550FBA497F81}"/>
            </c:ext>
          </c:extLst>
        </c:ser>
        <c:dLbls>
          <c:showLegendKey val="0"/>
          <c:showVal val="0"/>
          <c:showCatName val="0"/>
          <c:showSerName val="0"/>
          <c:showPercent val="0"/>
          <c:showBubbleSize val="0"/>
        </c:dLbls>
        <c:gapWidth val="219"/>
        <c:overlap val="-27"/>
        <c:axId val="449334392"/>
        <c:axId val="449336360"/>
      </c:barChart>
      <c:dateAx>
        <c:axId val="4493343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336360"/>
        <c:crosses val="autoZero"/>
        <c:auto val="1"/>
        <c:lblOffset val="100"/>
        <c:baseTimeUnit val="months"/>
      </c:dateAx>
      <c:valAx>
        <c:axId val="449336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334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269</c:v>
                </c:pt>
                <c:pt idx="1">
                  <c:v>344</c:v>
                </c:pt>
                <c:pt idx="2">
                  <c:v>378</c:v>
                </c:pt>
                <c:pt idx="3">
                  <c:v>291</c:v>
                </c:pt>
                <c:pt idx="4">
                  <c:v>318</c:v>
                </c:pt>
                <c:pt idx="5">
                  <c:v>318</c:v>
                </c:pt>
                <c:pt idx="6">
                  <c:v>341</c:v>
                </c:pt>
                <c:pt idx="7">
                  <c:v>417</c:v>
                </c:pt>
                <c:pt idx="8">
                  <c:v>398</c:v>
                </c:pt>
                <c:pt idx="9">
                  <c:v>424</c:v>
                </c:pt>
                <c:pt idx="10">
                  <c:v>352</c:v>
                </c:pt>
                <c:pt idx="11">
                  <c:v>44</c:v>
                </c:pt>
              </c:numCache>
            </c:numRef>
          </c:val>
          <c:extLst>
            <c:ext xmlns:c16="http://schemas.microsoft.com/office/drawing/2014/chart" uri="{C3380CC4-5D6E-409C-BE32-E72D297353CC}">
              <c16:uniqueId val="{00000000-EA6C-488F-8D76-B434DC2397E9}"/>
            </c:ext>
          </c:extLst>
        </c:ser>
        <c:dLbls>
          <c:showLegendKey val="0"/>
          <c:showVal val="0"/>
          <c:showCatName val="0"/>
          <c:showSerName val="0"/>
          <c:showPercent val="0"/>
          <c:showBubbleSize val="0"/>
        </c:dLbls>
        <c:gapWidth val="219"/>
        <c:overlap val="-27"/>
        <c:axId val="482214328"/>
        <c:axId val="482214984"/>
      </c:barChart>
      <c:dateAx>
        <c:axId val="4822143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2214984"/>
        <c:crosses val="autoZero"/>
        <c:auto val="1"/>
        <c:lblOffset val="100"/>
        <c:baseTimeUnit val="months"/>
      </c:dateAx>
      <c:valAx>
        <c:axId val="482214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2214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100</c:v>
                </c:pt>
                <c:pt idx="1">
                  <c:v>51</c:v>
                </c:pt>
                <c:pt idx="2">
                  <c:v>76</c:v>
                </c:pt>
                <c:pt idx="3">
                  <c:v>61</c:v>
                </c:pt>
                <c:pt idx="4">
                  <c:v>100</c:v>
                </c:pt>
                <c:pt idx="5">
                  <c:v>60</c:v>
                </c:pt>
                <c:pt idx="6">
                  <c:v>100</c:v>
                </c:pt>
                <c:pt idx="7">
                  <c:v>105</c:v>
                </c:pt>
                <c:pt idx="8">
                  <c:v>100</c:v>
                </c:pt>
                <c:pt idx="9">
                  <c:v>96</c:v>
                </c:pt>
                <c:pt idx="10">
                  <c:v>108</c:v>
                </c:pt>
                <c:pt idx="11">
                  <c:v>67</c:v>
                </c:pt>
              </c:numCache>
            </c:numRef>
          </c:val>
          <c:extLst>
            <c:ext xmlns:c16="http://schemas.microsoft.com/office/drawing/2014/chart" uri="{C3380CC4-5D6E-409C-BE32-E72D297353CC}">
              <c16:uniqueId val="{00000000-1130-4F51-A15E-806CE6A011D6}"/>
            </c:ext>
          </c:extLst>
        </c:ser>
        <c:dLbls>
          <c:showLegendKey val="0"/>
          <c:showVal val="0"/>
          <c:showCatName val="0"/>
          <c:showSerName val="0"/>
          <c:showPercent val="0"/>
          <c:showBubbleSize val="0"/>
        </c:dLbls>
        <c:gapWidth val="219"/>
        <c:overlap val="-27"/>
        <c:axId val="482217936"/>
        <c:axId val="482221216"/>
      </c:barChart>
      <c:catAx>
        <c:axId val="482217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2221216"/>
        <c:crosses val="autoZero"/>
        <c:auto val="1"/>
        <c:lblAlgn val="ctr"/>
        <c:lblOffset val="100"/>
        <c:noMultiLvlLbl val="0"/>
      </c:catAx>
      <c:valAx>
        <c:axId val="482221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2217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2013</c:v>
                </c:pt>
                <c:pt idx="1">
                  <c:v>1137</c:v>
                </c:pt>
                <c:pt idx="2">
                  <c:v>1748</c:v>
                </c:pt>
                <c:pt idx="3">
                  <c:v>1657</c:v>
                </c:pt>
                <c:pt idx="4">
                  <c:v>2603</c:v>
                </c:pt>
                <c:pt idx="5">
                  <c:v>1509</c:v>
                </c:pt>
                <c:pt idx="6">
                  <c:v>2301</c:v>
                </c:pt>
                <c:pt idx="7">
                  <c:v>3069</c:v>
                </c:pt>
                <c:pt idx="8">
                  <c:v>2824</c:v>
                </c:pt>
                <c:pt idx="9">
                  <c:v>2211</c:v>
                </c:pt>
                <c:pt idx="10">
                  <c:v>2817</c:v>
                </c:pt>
                <c:pt idx="11">
                  <c:v>134</c:v>
                </c:pt>
              </c:numCache>
            </c:numRef>
          </c:val>
          <c:extLst>
            <c:ext xmlns:c16="http://schemas.microsoft.com/office/drawing/2014/chart" uri="{C3380CC4-5D6E-409C-BE32-E72D297353CC}">
              <c16:uniqueId val="{00000000-DA40-4686-BE72-A4FB70D19372}"/>
            </c:ext>
          </c:extLst>
        </c:ser>
        <c:dLbls>
          <c:showLegendKey val="0"/>
          <c:showVal val="0"/>
          <c:showCatName val="0"/>
          <c:showSerName val="0"/>
          <c:showPercent val="0"/>
          <c:showBubbleSize val="0"/>
        </c:dLbls>
        <c:gapWidth val="219"/>
        <c:overlap val="-27"/>
        <c:axId val="482223840"/>
        <c:axId val="482227120"/>
      </c:barChart>
      <c:catAx>
        <c:axId val="482223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2227120"/>
        <c:crosses val="autoZero"/>
        <c:auto val="1"/>
        <c:lblAlgn val="ctr"/>
        <c:lblOffset val="100"/>
        <c:noMultiLvlLbl val="0"/>
      </c:catAx>
      <c:valAx>
        <c:axId val="482227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2223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Sheet1!$A$2:$A$14</c:f>
              <c:strCache>
                <c:ptCount val="13"/>
                <c:pt idx="0">
                  <c:v>2021-12</c:v>
                </c:pt>
                <c:pt idx="1">
                  <c:v>2022-01</c:v>
                </c:pt>
                <c:pt idx="2">
                  <c:v>2022-02</c:v>
                </c:pt>
                <c:pt idx="3">
                  <c:v>2022-03</c:v>
                </c:pt>
                <c:pt idx="4">
                  <c:v>2022-04</c:v>
                </c:pt>
                <c:pt idx="5">
                  <c:v>2022-05</c:v>
                </c:pt>
                <c:pt idx="6">
                  <c:v>2022-06</c:v>
                </c:pt>
                <c:pt idx="7">
                  <c:v>2022-07</c:v>
                </c:pt>
                <c:pt idx="8">
                  <c:v>2022-08</c:v>
                </c:pt>
                <c:pt idx="9">
                  <c:v>2022-09</c:v>
                </c:pt>
                <c:pt idx="10">
                  <c:v>2022-10</c:v>
                </c:pt>
                <c:pt idx="11">
                  <c:v>2022-11</c:v>
                </c:pt>
                <c:pt idx="12">
                  <c:v>2022-12</c:v>
                </c:pt>
              </c:strCache>
            </c:strRef>
          </c:cat>
          <c:val>
            <c:numRef>
              <c:f>Sheet1!$B$2:$B$14</c:f>
              <c:numCache>
                <c:formatCode>General</c:formatCode>
                <c:ptCount val="13"/>
                <c:pt idx="0">
                  <c:v>1286</c:v>
                </c:pt>
                <c:pt idx="1">
                  <c:v>92750</c:v>
                </c:pt>
                <c:pt idx="2">
                  <c:v>70734</c:v>
                </c:pt>
                <c:pt idx="3">
                  <c:v>66614</c:v>
                </c:pt>
                <c:pt idx="4">
                  <c:v>75586</c:v>
                </c:pt>
                <c:pt idx="5">
                  <c:v>86146</c:v>
                </c:pt>
                <c:pt idx="6">
                  <c:v>51526</c:v>
                </c:pt>
                <c:pt idx="7">
                  <c:v>64624</c:v>
                </c:pt>
                <c:pt idx="8">
                  <c:v>98443</c:v>
                </c:pt>
                <c:pt idx="9">
                  <c:v>98150</c:v>
                </c:pt>
                <c:pt idx="10">
                  <c:v>81772</c:v>
                </c:pt>
                <c:pt idx="11">
                  <c:v>91153</c:v>
                </c:pt>
                <c:pt idx="12">
                  <c:v>5065</c:v>
                </c:pt>
              </c:numCache>
            </c:numRef>
          </c:val>
          <c:extLst>
            <c:ext xmlns:c16="http://schemas.microsoft.com/office/drawing/2014/chart" uri="{C3380CC4-5D6E-409C-BE32-E72D297353CC}">
              <c16:uniqueId val="{00000000-DE16-424B-B357-4E5584C3413F}"/>
            </c:ext>
          </c:extLst>
        </c:ser>
        <c:dLbls>
          <c:showLegendKey val="0"/>
          <c:showVal val="0"/>
          <c:showCatName val="0"/>
          <c:showSerName val="0"/>
          <c:showPercent val="0"/>
          <c:showBubbleSize val="0"/>
        </c:dLbls>
        <c:gapWidth val="219"/>
        <c:overlap val="-27"/>
        <c:axId val="482226464"/>
        <c:axId val="482229088"/>
      </c:barChart>
      <c:catAx>
        <c:axId val="482226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2229088"/>
        <c:crosses val="autoZero"/>
        <c:auto val="1"/>
        <c:lblAlgn val="ctr"/>
        <c:lblOffset val="100"/>
        <c:noMultiLvlLbl val="0"/>
      </c:catAx>
      <c:valAx>
        <c:axId val="482229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2226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8</c:v>
                </c:pt>
                <c:pt idx="1">
                  <c:v>-2</c:v>
                </c:pt>
                <c:pt idx="2">
                  <c:v>8</c:v>
                </c:pt>
                <c:pt idx="3">
                  <c:v>-22</c:v>
                </c:pt>
                <c:pt idx="4">
                  <c:v>15</c:v>
                </c:pt>
                <c:pt idx="5">
                  <c:v>26</c:v>
                </c:pt>
                <c:pt idx="6">
                  <c:v>29</c:v>
                </c:pt>
                <c:pt idx="7">
                  <c:v>86</c:v>
                </c:pt>
                <c:pt idx="8">
                  <c:v>62</c:v>
                </c:pt>
                <c:pt idx="9">
                  <c:v>39</c:v>
                </c:pt>
                <c:pt idx="10">
                  <c:v>49</c:v>
                </c:pt>
                <c:pt idx="11">
                  <c:v>5</c:v>
                </c:pt>
              </c:numCache>
            </c:numRef>
          </c:val>
          <c:extLst>
            <c:ext xmlns:c16="http://schemas.microsoft.com/office/drawing/2014/chart" uri="{C3380CC4-5D6E-409C-BE32-E72D297353CC}">
              <c16:uniqueId val="{00000000-D9BA-4F52-9A25-B72E60A860B4}"/>
            </c:ext>
          </c:extLst>
        </c:ser>
        <c:dLbls>
          <c:showLegendKey val="0"/>
          <c:showVal val="0"/>
          <c:showCatName val="0"/>
          <c:showSerName val="0"/>
          <c:showPercent val="0"/>
          <c:showBubbleSize val="0"/>
        </c:dLbls>
        <c:gapWidth val="219"/>
        <c:overlap val="-27"/>
        <c:axId val="491252536"/>
        <c:axId val="491254176"/>
      </c:barChart>
      <c:dateAx>
        <c:axId val="4912525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254176"/>
        <c:crosses val="autoZero"/>
        <c:auto val="1"/>
        <c:lblOffset val="100"/>
        <c:baseTimeUnit val="months"/>
      </c:dateAx>
      <c:valAx>
        <c:axId val="491254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252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35</c:v>
                </c:pt>
                <c:pt idx="1">
                  <c:v>23</c:v>
                </c:pt>
                <c:pt idx="2">
                  <c:v>36</c:v>
                </c:pt>
                <c:pt idx="3">
                  <c:v>33</c:v>
                </c:pt>
                <c:pt idx="4">
                  <c:v>32</c:v>
                </c:pt>
                <c:pt idx="5">
                  <c:v>29</c:v>
                </c:pt>
                <c:pt idx="6">
                  <c:v>28</c:v>
                </c:pt>
                <c:pt idx="7">
                  <c:v>32</c:v>
                </c:pt>
                <c:pt idx="8">
                  <c:v>37</c:v>
                </c:pt>
                <c:pt idx="9">
                  <c:v>27</c:v>
                </c:pt>
                <c:pt idx="10">
                  <c:v>54</c:v>
                </c:pt>
                <c:pt idx="11">
                  <c:v>1</c:v>
                </c:pt>
              </c:numCache>
            </c:numRef>
          </c:val>
          <c:extLst>
            <c:ext xmlns:c16="http://schemas.microsoft.com/office/drawing/2014/chart" uri="{C3380CC4-5D6E-409C-BE32-E72D297353CC}">
              <c16:uniqueId val="{00000000-20E5-469E-9A7A-C15E74C8F35B}"/>
            </c:ext>
          </c:extLst>
        </c:ser>
        <c:dLbls>
          <c:showLegendKey val="0"/>
          <c:showVal val="0"/>
          <c:showCatName val="0"/>
          <c:showSerName val="0"/>
          <c:showPercent val="0"/>
          <c:showBubbleSize val="0"/>
        </c:dLbls>
        <c:gapWidth val="219"/>
        <c:overlap val="-27"/>
        <c:axId val="491260736"/>
        <c:axId val="491267296"/>
      </c:barChart>
      <c:dateAx>
        <c:axId val="4912607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267296"/>
        <c:crosses val="autoZero"/>
        <c:auto val="1"/>
        <c:lblOffset val="100"/>
        <c:baseTimeUnit val="months"/>
      </c:dateAx>
      <c:valAx>
        <c:axId val="491267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260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676</c:v>
                </c:pt>
                <c:pt idx="1">
                  <c:v>437</c:v>
                </c:pt>
                <c:pt idx="2">
                  <c:v>845</c:v>
                </c:pt>
                <c:pt idx="3">
                  <c:v>771</c:v>
                </c:pt>
                <c:pt idx="4">
                  <c:v>780</c:v>
                </c:pt>
                <c:pt idx="5">
                  <c:v>673</c:v>
                </c:pt>
                <c:pt idx="6">
                  <c:v>560</c:v>
                </c:pt>
                <c:pt idx="7">
                  <c:v>741</c:v>
                </c:pt>
                <c:pt idx="8">
                  <c:v>705</c:v>
                </c:pt>
                <c:pt idx="9">
                  <c:v>581</c:v>
                </c:pt>
                <c:pt idx="10">
                  <c:v>1031</c:v>
                </c:pt>
                <c:pt idx="11">
                  <c:v>1</c:v>
                </c:pt>
              </c:numCache>
            </c:numRef>
          </c:val>
          <c:extLst>
            <c:ext xmlns:c16="http://schemas.microsoft.com/office/drawing/2014/chart" uri="{C3380CC4-5D6E-409C-BE32-E72D297353CC}">
              <c16:uniqueId val="{00000000-7FC6-43AB-8448-D82FA544EC54}"/>
            </c:ext>
          </c:extLst>
        </c:ser>
        <c:dLbls>
          <c:showLegendKey val="0"/>
          <c:showVal val="0"/>
          <c:showCatName val="0"/>
          <c:showSerName val="0"/>
          <c:showPercent val="0"/>
          <c:showBubbleSize val="0"/>
        </c:dLbls>
        <c:gapWidth val="219"/>
        <c:overlap val="-27"/>
        <c:axId val="491263688"/>
        <c:axId val="491259096"/>
      </c:barChart>
      <c:catAx>
        <c:axId val="491263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259096"/>
        <c:crosses val="autoZero"/>
        <c:auto val="1"/>
        <c:lblAlgn val="ctr"/>
        <c:lblOffset val="100"/>
        <c:noMultiLvlLbl val="0"/>
      </c:catAx>
      <c:valAx>
        <c:axId val="491259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263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11564</c:v>
                </c:pt>
                <c:pt idx="1">
                  <c:v>10980</c:v>
                </c:pt>
                <c:pt idx="2">
                  <c:v>13113</c:v>
                </c:pt>
                <c:pt idx="3">
                  <c:v>50603</c:v>
                </c:pt>
                <c:pt idx="4">
                  <c:v>11605</c:v>
                </c:pt>
                <c:pt idx="5">
                  <c:v>55123</c:v>
                </c:pt>
                <c:pt idx="6">
                  <c:v>36785</c:v>
                </c:pt>
                <c:pt idx="7">
                  <c:v>115480</c:v>
                </c:pt>
                <c:pt idx="8">
                  <c:v>101856</c:v>
                </c:pt>
                <c:pt idx="9">
                  <c:v>15781</c:v>
                </c:pt>
                <c:pt idx="10">
                  <c:v>76617</c:v>
                </c:pt>
              </c:numCache>
            </c:numRef>
          </c:val>
          <c:extLst>
            <c:ext xmlns:c16="http://schemas.microsoft.com/office/drawing/2014/chart" uri="{C3380CC4-5D6E-409C-BE32-E72D297353CC}">
              <c16:uniqueId val="{00000000-6EB8-4715-BDE3-BC20CD6009A9}"/>
            </c:ext>
          </c:extLst>
        </c:ser>
        <c:dLbls>
          <c:showLegendKey val="0"/>
          <c:showVal val="0"/>
          <c:showCatName val="0"/>
          <c:showSerName val="0"/>
          <c:showPercent val="0"/>
          <c:showBubbleSize val="0"/>
        </c:dLbls>
        <c:gapWidth val="219"/>
        <c:overlap val="-27"/>
        <c:axId val="491259424"/>
        <c:axId val="491266640"/>
      </c:barChart>
      <c:dateAx>
        <c:axId val="4912594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266640"/>
        <c:crosses val="autoZero"/>
        <c:auto val="1"/>
        <c:lblOffset val="100"/>
        <c:baseTimeUnit val="months"/>
      </c:dateAx>
      <c:valAx>
        <c:axId val="491266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259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2784D6-E87C-4395-95A0-7B5E9221BC9F}"/>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F80C3917-1C93-40AF-9F91-C87D7267A657}"/>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3035679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FD7D7D-F273-4C96-8A03-69DE7EBEF653}"/>
              </a:ext>
            </a:extLst>
          </p:cNvPr>
          <p:cNvSpPr>
            <a:spLocks noGrp="1"/>
          </p:cNvSpPr>
          <p:nvPr>
            <p:ph type="title"/>
          </p:nvPr>
        </p:nvSpPr>
        <p:spPr/>
        <p:txBody>
          <a:bodyPr/>
          <a:lstStyle/>
          <a:p>
            <a:r>
              <a:rPr lang="en-US"/>
              <a:t>Overall Overall Audience | Philadelphia Insurance</a:t>
            </a:r>
          </a:p>
        </p:txBody>
      </p:sp>
      <p:graphicFrame>
        <p:nvGraphicFramePr>
          <p:cNvPr id="6" name="Chart Placeholder 5">
            <a:extLst>
              <a:ext uri="{FF2B5EF4-FFF2-40B4-BE49-F238E27FC236}">
                <a16:creationId xmlns:a16="http://schemas.microsoft.com/office/drawing/2014/main" id="{F23B2199-50C5-446F-A8C7-02877B38455F}"/>
              </a:ext>
            </a:extLst>
          </p:cNvPr>
          <p:cNvGraphicFramePr>
            <a:graphicFrameLocks noGrp="1"/>
          </p:cNvGraphicFramePr>
          <p:nvPr>
            <p:ph type="chart" sz="quarter" idx="13"/>
            <p:extLst>
              <p:ext uri="{D42A27DB-BD31-4B8C-83A1-F6EECF244321}">
                <p14:modId xmlns:p14="http://schemas.microsoft.com/office/powerpoint/2010/main" val="4642365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7FE3FEE-6501-46E2-A87D-7AEBBC497D24}"/>
              </a:ext>
            </a:extLst>
          </p:cNvPr>
          <p:cNvSpPr>
            <a:spLocks noGrp="1"/>
          </p:cNvSpPr>
          <p:nvPr>
            <p:ph type="body" sz="quarter" idx="14"/>
          </p:nvPr>
        </p:nvSpPr>
        <p:spPr/>
        <p:txBody>
          <a:bodyPr/>
          <a:lstStyle/>
          <a:p>
            <a:r>
              <a:rPr lang="en-US"/>
              <a:t>01/01/2019 - 10/31/2022</a:t>
            </a:r>
          </a:p>
        </p:txBody>
      </p:sp>
      <p:sp>
        <p:nvSpPr>
          <p:cNvPr id="5" name="Footer Placeholder 4">
            <a:extLst>
              <a:ext uri="{FF2B5EF4-FFF2-40B4-BE49-F238E27FC236}">
                <a16:creationId xmlns:a16="http://schemas.microsoft.com/office/drawing/2014/main" id="{78E2266A-F3E6-41EB-869E-D608A1A7C4C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103703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E4C9FA-6252-4A08-9A0D-F4C5422BE113}"/>
              </a:ext>
            </a:extLst>
          </p:cNvPr>
          <p:cNvSpPr>
            <a:spLocks noGrp="1"/>
          </p:cNvSpPr>
          <p:nvPr>
            <p:ph type="title"/>
          </p:nvPr>
        </p:nvSpPr>
        <p:spPr/>
        <p:txBody>
          <a:bodyPr/>
          <a:lstStyle/>
          <a:p>
            <a:r>
              <a:rPr lang="en-US"/>
              <a:t>Facebook Facebook Key Metrics | Philadelphia Insurance</a:t>
            </a:r>
          </a:p>
        </p:txBody>
      </p:sp>
      <p:graphicFrame>
        <p:nvGraphicFramePr>
          <p:cNvPr id="5" name="Table Placeholder 4">
            <a:extLst>
              <a:ext uri="{FF2B5EF4-FFF2-40B4-BE49-F238E27FC236}">
                <a16:creationId xmlns:a16="http://schemas.microsoft.com/office/drawing/2014/main" id="{92519BCF-BFB2-46E2-9C0B-ADF8C6054ADF}"/>
              </a:ext>
            </a:extLst>
          </p:cNvPr>
          <p:cNvGraphicFramePr>
            <a:graphicFrameLocks noGrp="1"/>
          </p:cNvGraphicFramePr>
          <p:nvPr>
            <p:ph type="tbl" sz="quarter" idx="13"/>
            <p:extLst>
              <p:ext uri="{D42A27DB-BD31-4B8C-83A1-F6EECF244321}">
                <p14:modId xmlns:p14="http://schemas.microsoft.com/office/powerpoint/2010/main" val="16538852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26039705"/>
                    </a:ext>
                  </a:extLst>
                </a:gridCol>
                <a:gridCol w="905256">
                  <a:extLst>
                    <a:ext uri="{9D8B030D-6E8A-4147-A177-3AD203B41FA5}">
                      <a16:colId xmlns:a16="http://schemas.microsoft.com/office/drawing/2014/main" val="3232828086"/>
                    </a:ext>
                  </a:extLst>
                </a:gridCol>
                <a:gridCol w="905256">
                  <a:extLst>
                    <a:ext uri="{9D8B030D-6E8A-4147-A177-3AD203B41FA5}">
                      <a16:colId xmlns:a16="http://schemas.microsoft.com/office/drawing/2014/main" val="2928590074"/>
                    </a:ext>
                  </a:extLst>
                </a:gridCol>
                <a:gridCol w="905256">
                  <a:extLst>
                    <a:ext uri="{9D8B030D-6E8A-4147-A177-3AD203B41FA5}">
                      <a16:colId xmlns:a16="http://schemas.microsoft.com/office/drawing/2014/main" val="2276142194"/>
                    </a:ext>
                  </a:extLst>
                </a:gridCol>
                <a:gridCol w="905256">
                  <a:extLst>
                    <a:ext uri="{9D8B030D-6E8A-4147-A177-3AD203B41FA5}">
                      <a16:colId xmlns:a16="http://schemas.microsoft.com/office/drawing/2014/main" val="3297767362"/>
                    </a:ext>
                  </a:extLst>
                </a:gridCol>
                <a:gridCol w="905256">
                  <a:extLst>
                    <a:ext uri="{9D8B030D-6E8A-4147-A177-3AD203B41FA5}">
                      <a16:colId xmlns:a16="http://schemas.microsoft.com/office/drawing/2014/main" val="4041037623"/>
                    </a:ext>
                  </a:extLst>
                </a:gridCol>
                <a:gridCol w="905256">
                  <a:extLst>
                    <a:ext uri="{9D8B030D-6E8A-4147-A177-3AD203B41FA5}">
                      <a16:colId xmlns:a16="http://schemas.microsoft.com/office/drawing/2014/main" val="167755231"/>
                    </a:ext>
                  </a:extLst>
                </a:gridCol>
                <a:gridCol w="905256">
                  <a:extLst>
                    <a:ext uri="{9D8B030D-6E8A-4147-A177-3AD203B41FA5}">
                      <a16:colId xmlns:a16="http://schemas.microsoft.com/office/drawing/2014/main" val="2876366885"/>
                    </a:ext>
                  </a:extLst>
                </a:gridCol>
                <a:gridCol w="905256">
                  <a:extLst>
                    <a:ext uri="{9D8B030D-6E8A-4147-A177-3AD203B41FA5}">
                      <a16:colId xmlns:a16="http://schemas.microsoft.com/office/drawing/2014/main" val="639264174"/>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944653132"/>
                  </a:ext>
                </a:extLst>
              </a:tr>
              <a:tr h="370840">
                <a:tc>
                  <a:txBody>
                    <a:bodyPr/>
                    <a:lstStyle/>
                    <a:p>
                      <a:r>
                        <a:rPr lang="en-US" sz="1000"/>
                        <a:t>7269</a:t>
                      </a:r>
                    </a:p>
                  </a:txBody>
                  <a:tcPr/>
                </a:tc>
                <a:tc>
                  <a:txBody>
                    <a:bodyPr/>
                    <a:lstStyle/>
                    <a:p>
                      <a:r>
                        <a:rPr lang="en-US" sz="1000"/>
                        <a:t>27</a:t>
                      </a:r>
                    </a:p>
                  </a:txBody>
                  <a:tcPr/>
                </a:tc>
                <a:tc>
                  <a:txBody>
                    <a:bodyPr/>
                    <a:lstStyle/>
                    <a:p>
                      <a:r>
                        <a:rPr lang="en-US" sz="1000"/>
                        <a:t>25</a:t>
                      </a:r>
                    </a:p>
                  </a:txBody>
                  <a:tcPr/>
                </a:tc>
                <a:tc>
                  <a:txBody>
                    <a:bodyPr/>
                    <a:lstStyle/>
                    <a:p>
                      <a:r>
                        <a:rPr lang="en-US" sz="1000"/>
                        <a:t>767</a:t>
                      </a:r>
                    </a:p>
                  </a:txBody>
                  <a:tcPr/>
                </a:tc>
                <a:tc>
                  <a:txBody>
                    <a:bodyPr/>
                    <a:lstStyle/>
                    <a:p>
                      <a:r>
                        <a:rPr lang="en-US" sz="1000"/>
                        <a:t>15</a:t>
                      </a:r>
                    </a:p>
                  </a:txBody>
                  <a:tcPr/>
                </a:tc>
                <a:tc>
                  <a:txBody>
                    <a:bodyPr/>
                    <a:lstStyle/>
                    <a:p>
                      <a:r>
                        <a:rPr lang="en-US" sz="1000"/>
                        <a:t>40</a:t>
                      </a:r>
                    </a:p>
                  </a:txBody>
                  <a:tcPr/>
                </a:tc>
                <a:tc>
                  <a:txBody>
                    <a:bodyPr/>
                    <a:lstStyle/>
                    <a:p>
                      <a:r>
                        <a:rPr lang="en-US" sz="1000"/>
                        <a:t>0</a:t>
                      </a:r>
                    </a:p>
                  </a:txBody>
                  <a:tcPr/>
                </a:tc>
                <a:tc>
                  <a:txBody>
                    <a:bodyPr/>
                    <a:lstStyle/>
                    <a:p>
                      <a:r>
                        <a:rPr lang="en-US" sz="1000"/>
                        <a:t>0.4532 %</a:t>
                      </a:r>
                    </a:p>
                  </a:txBody>
                  <a:tcPr/>
                </a:tc>
                <a:tc>
                  <a:txBody>
                    <a:bodyPr/>
                    <a:lstStyle/>
                    <a:p>
                      <a:r>
                        <a:rPr lang="en-US" sz="1000"/>
                        <a:t>0.0 %</a:t>
                      </a:r>
                    </a:p>
                  </a:txBody>
                  <a:tcPr/>
                </a:tc>
                <a:extLst>
                  <a:ext uri="{0D108BD9-81ED-4DB2-BD59-A6C34878D82A}">
                    <a16:rowId xmlns:a16="http://schemas.microsoft.com/office/drawing/2014/main" val="20612886"/>
                  </a:ext>
                </a:extLst>
              </a:tr>
            </a:tbl>
          </a:graphicData>
        </a:graphic>
      </p:graphicFrame>
      <p:sp>
        <p:nvSpPr>
          <p:cNvPr id="4" name="Text Placeholder 3">
            <a:extLst>
              <a:ext uri="{FF2B5EF4-FFF2-40B4-BE49-F238E27FC236}">
                <a16:creationId xmlns:a16="http://schemas.microsoft.com/office/drawing/2014/main" id="{B9D5BAD5-0D3B-4BA1-BEDD-389EFF45B541}"/>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37021324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7FE779-F8D0-4327-99BD-1E6E2AC390F2}"/>
              </a:ext>
            </a:extLst>
          </p:cNvPr>
          <p:cNvSpPr>
            <a:spLocks noGrp="1"/>
          </p:cNvSpPr>
          <p:nvPr>
            <p:ph type="title"/>
          </p:nvPr>
        </p:nvSpPr>
        <p:spPr/>
        <p:txBody>
          <a:bodyPr/>
          <a:lstStyle/>
          <a:p>
            <a:r>
              <a:rPr lang="en-US"/>
              <a:t>Facebook Fans Gained | Philadelphia Insurance</a:t>
            </a:r>
          </a:p>
        </p:txBody>
      </p:sp>
      <p:graphicFrame>
        <p:nvGraphicFramePr>
          <p:cNvPr id="6" name="Chart Placeholder 5">
            <a:extLst>
              <a:ext uri="{FF2B5EF4-FFF2-40B4-BE49-F238E27FC236}">
                <a16:creationId xmlns:a16="http://schemas.microsoft.com/office/drawing/2014/main" id="{466CEBBE-B61E-4D1E-B43B-75F95C1F371B}"/>
              </a:ext>
            </a:extLst>
          </p:cNvPr>
          <p:cNvGraphicFramePr>
            <a:graphicFrameLocks noGrp="1"/>
          </p:cNvGraphicFramePr>
          <p:nvPr>
            <p:ph type="chart" sz="quarter" idx="13"/>
            <p:extLst>
              <p:ext uri="{D42A27DB-BD31-4B8C-83A1-F6EECF244321}">
                <p14:modId xmlns:p14="http://schemas.microsoft.com/office/powerpoint/2010/main" val="25950850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C881BA7-ADD7-40E6-8088-BA111C4C7023}"/>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92C77F7C-6C6D-44BA-887E-5294534E28E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355419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02392-5829-4A8A-936D-ABB7008973E4}"/>
              </a:ext>
            </a:extLst>
          </p:cNvPr>
          <p:cNvSpPr>
            <a:spLocks noGrp="1"/>
          </p:cNvSpPr>
          <p:nvPr>
            <p:ph type="title"/>
          </p:nvPr>
        </p:nvSpPr>
        <p:spPr/>
        <p:txBody>
          <a:bodyPr/>
          <a:lstStyle/>
          <a:p>
            <a:r>
              <a:rPr lang="en-US"/>
              <a:t>Facebook Average Interactions Per Facebook Post | Philadelphia Insurance</a:t>
            </a:r>
          </a:p>
        </p:txBody>
      </p:sp>
      <p:graphicFrame>
        <p:nvGraphicFramePr>
          <p:cNvPr id="6" name="Chart Placeholder 5">
            <a:extLst>
              <a:ext uri="{FF2B5EF4-FFF2-40B4-BE49-F238E27FC236}">
                <a16:creationId xmlns:a16="http://schemas.microsoft.com/office/drawing/2014/main" id="{BD7C0616-F82B-4F51-B9A0-A3B40DBFEA02}"/>
              </a:ext>
            </a:extLst>
          </p:cNvPr>
          <p:cNvGraphicFramePr>
            <a:graphicFrameLocks noGrp="1"/>
          </p:cNvGraphicFramePr>
          <p:nvPr>
            <p:ph type="chart" sz="quarter" idx="13"/>
            <p:extLst>
              <p:ext uri="{D42A27DB-BD31-4B8C-83A1-F6EECF244321}">
                <p14:modId xmlns:p14="http://schemas.microsoft.com/office/powerpoint/2010/main" val="830615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8B99641-1699-4EB5-AA28-5C4CC2331C54}"/>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B3AE16D8-7FAF-4F70-B9C6-05E0B8721C8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598949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738175-AEE9-4948-9906-866DFF519998}"/>
              </a:ext>
            </a:extLst>
          </p:cNvPr>
          <p:cNvSpPr>
            <a:spLocks noGrp="1"/>
          </p:cNvSpPr>
          <p:nvPr>
            <p:ph type="title"/>
          </p:nvPr>
        </p:nvSpPr>
        <p:spPr/>
        <p:txBody>
          <a:bodyPr/>
          <a:lstStyle/>
          <a:p>
            <a:r>
              <a:rPr lang="en-US"/>
              <a:t>Facebook Total Interactions Per Month | Philadelphia Insurance</a:t>
            </a:r>
          </a:p>
        </p:txBody>
      </p:sp>
      <p:graphicFrame>
        <p:nvGraphicFramePr>
          <p:cNvPr id="6" name="Chart Placeholder 5">
            <a:extLst>
              <a:ext uri="{FF2B5EF4-FFF2-40B4-BE49-F238E27FC236}">
                <a16:creationId xmlns:a16="http://schemas.microsoft.com/office/drawing/2014/main" id="{F991956B-2AC6-4107-8DF2-60B0A18ECFF8}"/>
              </a:ext>
            </a:extLst>
          </p:cNvPr>
          <p:cNvGraphicFramePr>
            <a:graphicFrameLocks noGrp="1"/>
          </p:cNvGraphicFramePr>
          <p:nvPr>
            <p:ph type="chart" sz="quarter" idx="13"/>
            <p:extLst>
              <p:ext uri="{D42A27DB-BD31-4B8C-83A1-F6EECF244321}">
                <p14:modId xmlns:p14="http://schemas.microsoft.com/office/powerpoint/2010/main" val="26611625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7EAF556-F288-463B-8015-22AAA3F22E31}"/>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60A362B3-B119-44D3-BE85-56178EA9B59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48861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D00016-9811-4895-AD7D-694FBBADD0A6}"/>
              </a:ext>
            </a:extLst>
          </p:cNvPr>
          <p:cNvSpPr>
            <a:spLocks noGrp="1"/>
          </p:cNvSpPr>
          <p:nvPr>
            <p:ph type="title"/>
          </p:nvPr>
        </p:nvSpPr>
        <p:spPr/>
        <p:txBody>
          <a:bodyPr/>
          <a:lstStyle/>
          <a:p>
            <a:r>
              <a:rPr lang="en-US"/>
              <a:t>Facebook Facebook Impressions | Philadelphia Insurance</a:t>
            </a:r>
          </a:p>
        </p:txBody>
      </p:sp>
      <p:graphicFrame>
        <p:nvGraphicFramePr>
          <p:cNvPr id="6" name="Chart Placeholder 5">
            <a:extLst>
              <a:ext uri="{FF2B5EF4-FFF2-40B4-BE49-F238E27FC236}">
                <a16:creationId xmlns:a16="http://schemas.microsoft.com/office/drawing/2014/main" id="{CE30E08E-B04E-4375-8DA8-CCC5C4F81CB2}"/>
              </a:ext>
            </a:extLst>
          </p:cNvPr>
          <p:cNvGraphicFramePr>
            <a:graphicFrameLocks noGrp="1"/>
          </p:cNvGraphicFramePr>
          <p:nvPr>
            <p:ph type="chart" sz="quarter" idx="13"/>
            <p:extLst>
              <p:ext uri="{D42A27DB-BD31-4B8C-83A1-F6EECF244321}">
                <p14:modId xmlns:p14="http://schemas.microsoft.com/office/powerpoint/2010/main" val="459130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553FDB2-66DA-4B9C-AC1A-74A668DC973E}"/>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25A1F198-0301-4280-ACC8-E9BE140FFDB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239315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641560-1C81-420D-BF8C-C9E32D04AAA0}"/>
              </a:ext>
            </a:extLst>
          </p:cNvPr>
          <p:cNvSpPr>
            <a:spLocks noGrp="1"/>
          </p:cNvSpPr>
          <p:nvPr>
            <p:ph type="title"/>
          </p:nvPr>
        </p:nvSpPr>
        <p:spPr/>
        <p:txBody>
          <a:bodyPr/>
          <a:lstStyle/>
          <a:p>
            <a:r>
              <a:rPr lang="en-US"/>
              <a:t>Facebook Original Own Posts Table | Philadelphia Insurance - 1 of 6</a:t>
            </a:r>
          </a:p>
        </p:txBody>
      </p:sp>
      <p:graphicFrame>
        <p:nvGraphicFramePr>
          <p:cNvPr id="5" name="Table Placeholder 4">
            <a:extLst>
              <a:ext uri="{FF2B5EF4-FFF2-40B4-BE49-F238E27FC236}">
                <a16:creationId xmlns:a16="http://schemas.microsoft.com/office/drawing/2014/main" id="{1816FE4A-AF4E-47AF-B263-B20F0387DF71}"/>
              </a:ext>
            </a:extLst>
          </p:cNvPr>
          <p:cNvGraphicFramePr>
            <a:graphicFrameLocks noGrp="1"/>
          </p:cNvGraphicFramePr>
          <p:nvPr>
            <p:ph type="tbl" sz="quarter" idx="13"/>
            <p:extLst>
              <p:ext uri="{D42A27DB-BD31-4B8C-83A1-F6EECF244321}">
                <p14:modId xmlns:p14="http://schemas.microsoft.com/office/powerpoint/2010/main" val="3315398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577828738"/>
                    </a:ext>
                  </a:extLst>
                </a:gridCol>
                <a:gridCol w="1481328">
                  <a:extLst>
                    <a:ext uri="{9D8B030D-6E8A-4147-A177-3AD203B41FA5}">
                      <a16:colId xmlns:a16="http://schemas.microsoft.com/office/drawing/2014/main" val="525268554"/>
                    </a:ext>
                  </a:extLst>
                </a:gridCol>
                <a:gridCol w="329184">
                  <a:extLst>
                    <a:ext uri="{9D8B030D-6E8A-4147-A177-3AD203B41FA5}">
                      <a16:colId xmlns:a16="http://schemas.microsoft.com/office/drawing/2014/main" val="3069609236"/>
                    </a:ext>
                  </a:extLst>
                </a:gridCol>
                <a:gridCol w="329184">
                  <a:extLst>
                    <a:ext uri="{9D8B030D-6E8A-4147-A177-3AD203B41FA5}">
                      <a16:colId xmlns:a16="http://schemas.microsoft.com/office/drawing/2014/main" val="1618349083"/>
                    </a:ext>
                  </a:extLst>
                </a:gridCol>
                <a:gridCol w="329184">
                  <a:extLst>
                    <a:ext uri="{9D8B030D-6E8A-4147-A177-3AD203B41FA5}">
                      <a16:colId xmlns:a16="http://schemas.microsoft.com/office/drawing/2014/main" val="939837936"/>
                    </a:ext>
                  </a:extLst>
                </a:gridCol>
                <a:gridCol w="329184">
                  <a:extLst>
                    <a:ext uri="{9D8B030D-6E8A-4147-A177-3AD203B41FA5}">
                      <a16:colId xmlns:a16="http://schemas.microsoft.com/office/drawing/2014/main" val="3989600761"/>
                    </a:ext>
                  </a:extLst>
                </a:gridCol>
                <a:gridCol w="329184">
                  <a:extLst>
                    <a:ext uri="{9D8B030D-6E8A-4147-A177-3AD203B41FA5}">
                      <a16:colId xmlns:a16="http://schemas.microsoft.com/office/drawing/2014/main" val="3073191698"/>
                    </a:ext>
                  </a:extLst>
                </a:gridCol>
                <a:gridCol w="329184">
                  <a:extLst>
                    <a:ext uri="{9D8B030D-6E8A-4147-A177-3AD203B41FA5}">
                      <a16:colId xmlns:a16="http://schemas.microsoft.com/office/drawing/2014/main" val="1140298199"/>
                    </a:ext>
                  </a:extLst>
                </a:gridCol>
                <a:gridCol w="329184">
                  <a:extLst>
                    <a:ext uri="{9D8B030D-6E8A-4147-A177-3AD203B41FA5}">
                      <a16:colId xmlns:a16="http://schemas.microsoft.com/office/drawing/2014/main" val="303060103"/>
                    </a:ext>
                  </a:extLst>
                </a:gridCol>
                <a:gridCol w="329184">
                  <a:extLst>
                    <a:ext uri="{9D8B030D-6E8A-4147-A177-3AD203B41FA5}">
                      <a16:colId xmlns:a16="http://schemas.microsoft.com/office/drawing/2014/main" val="3534674576"/>
                    </a:ext>
                  </a:extLst>
                </a:gridCol>
                <a:gridCol w="329184">
                  <a:extLst>
                    <a:ext uri="{9D8B030D-6E8A-4147-A177-3AD203B41FA5}">
                      <a16:colId xmlns:a16="http://schemas.microsoft.com/office/drawing/2014/main" val="2447860864"/>
                    </a:ext>
                  </a:extLst>
                </a:gridCol>
                <a:gridCol w="329184">
                  <a:extLst>
                    <a:ext uri="{9D8B030D-6E8A-4147-A177-3AD203B41FA5}">
                      <a16:colId xmlns:a16="http://schemas.microsoft.com/office/drawing/2014/main" val="218365880"/>
                    </a:ext>
                  </a:extLst>
                </a:gridCol>
                <a:gridCol w="329184">
                  <a:extLst>
                    <a:ext uri="{9D8B030D-6E8A-4147-A177-3AD203B41FA5}">
                      <a16:colId xmlns:a16="http://schemas.microsoft.com/office/drawing/2014/main" val="221238627"/>
                    </a:ext>
                  </a:extLst>
                </a:gridCol>
                <a:gridCol w="329184">
                  <a:extLst>
                    <a:ext uri="{9D8B030D-6E8A-4147-A177-3AD203B41FA5}">
                      <a16:colId xmlns:a16="http://schemas.microsoft.com/office/drawing/2014/main" val="1387270369"/>
                    </a:ext>
                  </a:extLst>
                </a:gridCol>
                <a:gridCol w="329184">
                  <a:extLst>
                    <a:ext uri="{9D8B030D-6E8A-4147-A177-3AD203B41FA5}">
                      <a16:colId xmlns:a16="http://schemas.microsoft.com/office/drawing/2014/main" val="388103971"/>
                    </a:ext>
                  </a:extLst>
                </a:gridCol>
                <a:gridCol w="329184">
                  <a:extLst>
                    <a:ext uri="{9D8B030D-6E8A-4147-A177-3AD203B41FA5}">
                      <a16:colId xmlns:a16="http://schemas.microsoft.com/office/drawing/2014/main" val="31900153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89963956"/>
                  </a:ext>
                </a:extLst>
              </a:tr>
            </a:tbl>
          </a:graphicData>
        </a:graphic>
      </p:graphicFrame>
      <p:sp>
        <p:nvSpPr>
          <p:cNvPr id="4" name="Text Placeholder 3">
            <a:extLst>
              <a:ext uri="{FF2B5EF4-FFF2-40B4-BE49-F238E27FC236}">
                <a16:creationId xmlns:a16="http://schemas.microsoft.com/office/drawing/2014/main" id="{D128CD53-FE28-485B-A7FD-7FF322ECC30C}"/>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9735552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037266-D9D5-458C-B5CE-12EFC0F62520}"/>
              </a:ext>
            </a:extLst>
          </p:cNvPr>
          <p:cNvSpPr>
            <a:spLocks noGrp="1"/>
          </p:cNvSpPr>
          <p:nvPr>
            <p:ph type="title"/>
          </p:nvPr>
        </p:nvSpPr>
        <p:spPr/>
        <p:txBody>
          <a:bodyPr/>
          <a:lstStyle/>
          <a:p>
            <a:r>
              <a:rPr lang="en-US"/>
              <a:t>Facebook Original Own Posts Table | Philadelphia Insurance - 2 of 6</a:t>
            </a:r>
          </a:p>
        </p:txBody>
      </p:sp>
      <p:graphicFrame>
        <p:nvGraphicFramePr>
          <p:cNvPr id="5" name="Table Placeholder 4">
            <a:extLst>
              <a:ext uri="{FF2B5EF4-FFF2-40B4-BE49-F238E27FC236}">
                <a16:creationId xmlns:a16="http://schemas.microsoft.com/office/drawing/2014/main" id="{CD67E7C9-7886-46F3-B378-460B10948FEF}"/>
              </a:ext>
            </a:extLst>
          </p:cNvPr>
          <p:cNvGraphicFramePr>
            <a:graphicFrameLocks noGrp="1"/>
          </p:cNvGraphicFramePr>
          <p:nvPr>
            <p:ph type="tbl" sz="quarter" idx="13"/>
            <p:extLst>
              <p:ext uri="{D42A27DB-BD31-4B8C-83A1-F6EECF244321}">
                <p14:modId xmlns:p14="http://schemas.microsoft.com/office/powerpoint/2010/main" val="36720363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559265977"/>
                    </a:ext>
                  </a:extLst>
                </a:gridCol>
                <a:gridCol w="1481328">
                  <a:extLst>
                    <a:ext uri="{9D8B030D-6E8A-4147-A177-3AD203B41FA5}">
                      <a16:colId xmlns:a16="http://schemas.microsoft.com/office/drawing/2014/main" val="554281419"/>
                    </a:ext>
                  </a:extLst>
                </a:gridCol>
                <a:gridCol w="329184">
                  <a:extLst>
                    <a:ext uri="{9D8B030D-6E8A-4147-A177-3AD203B41FA5}">
                      <a16:colId xmlns:a16="http://schemas.microsoft.com/office/drawing/2014/main" val="4207319964"/>
                    </a:ext>
                  </a:extLst>
                </a:gridCol>
                <a:gridCol w="329184">
                  <a:extLst>
                    <a:ext uri="{9D8B030D-6E8A-4147-A177-3AD203B41FA5}">
                      <a16:colId xmlns:a16="http://schemas.microsoft.com/office/drawing/2014/main" val="3456849128"/>
                    </a:ext>
                  </a:extLst>
                </a:gridCol>
                <a:gridCol w="329184">
                  <a:extLst>
                    <a:ext uri="{9D8B030D-6E8A-4147-A177-3AD203B41FA5}">
                      <a16:colId xmlns:a16="http://schemas.microsoft.com/office/drawing/2014/main" val="2322483316"/>
                    </a:ext>
                  </a:extLst>
                </a:gridCol>
                <a:gridCol w="329184">
                  <a:extLst>
                    <a:ext uri="{9D8B030D-6E8A-4147-A177-3AD203B41FA5}">
                      <a16:colId xmlns:a16="http://schemas.microsoft.com/office/drawing/2014/main" val="4148582234"/>
                    </a:ext>
                  </a:extLst>
                </a:gridCol>
                <a:gridCol w="329184">
                  <a:extLst>
                    <a:ext uri="{9D8B030D-6E8A-4147-A177-3AD203B41FA5}">
                      <a16:colId xmlns:a16="http://schemas.microsoft.com/office/drawing/2014/main" val="2248756371"/>
                    </a:ext>
                  </a:extLst>
                </a:gridCol>
                <a:gridCol w="329184">
                  <a:extLst>
                    <a:ext uri="{9D8B030D-6E8A-4147-A177-3AD203B41FA5}">
                      <a16:colId xmlns:a16="http://schemas.microsoft.com/office/drawing/2014/main" val="1128736372"/>
                    </a:ext>
                  </a:extLst>
                </a:gridCol>
                <a:gridCol w="329184">
                  <a:extLst>
                    <a:ext uri="{9D8B030D-6E8A-4147-A177-3AD203B41FA5}">
                      <a16:colId xmlns:a16="http://schemas.microsoft.com/office/drawing/2014/main" val="1966430042"/>
                    </a:ext>
                  </a:extLst>
                </a:gridCol>
                <a:gridCol w="329184">
                  <a:extLst>
                    <a:ext uri="{9D8B030D-6E8A-4147-A177-3AD203B41FA5}">
                      <a16:colId xmlns:a16="http://schemas.microsoft.com/office/drawing/2014/main" val="1082913241"/>
                    </a:ext>
                  </a:extLst>
                </a:gridCol>
                <a:gridCol w="329184">
                  <a:extLst>
                    <a:ext uri="{9D8B030D-6E8A-4147-A177-3AD203B41FA5}">
                      <a16:colId xmlns:a16="http://schemas.microsoft.com/office/drawing/2014/main" val="420013913"/>
                    </a:ext>
                  </a:extLst>
                </a:gridCol>
                <a:gridCol w="329184">
                  <a:extLst>
                    <a:ext uri="{9D8B030D-6E8A-4147-A177-3AD203B41FA5}">
                      <a16:colId xmlns:a16="http://schemas.microsoft.com/office/drawing/2014/main" val="4029581714"/>
                    </a:ext>
                  </a:extLst>
                </a:gridCol>
                <a:gridCol w="329184">
                  <a:extLst>
                    <a:ext uri="{9D8B030D-6E8A-4147-A177-3AD203B41FA5}">
                      <a16:colId xmlns:a16="http://schemas.microsoft.com/office/drawing/2014/main" val="2029186917"/>
                    </a:ext>
                  </a:extLst>
                </a:gridCol>
                <a:gridCol w="329184">
                  <a:extLst>
                    <a:ext uri="{9D8B030D-6E8A-4147-A177-3AD203B41FA5}">
                      <a16:colId xmlns:a16="http://schemas.microsoft.com/office/drawing/2014/main" val="1890505499"/>
                    </a:ext>
                  </a:extLst>
                </a:gridCol>
                <a:gridCol w="329184">
                  <a:extLst>
                    <a:ext uri="{9D8B030D-6E8A-4147-A177-3AD203B41FA5}">
                      <a16:colId xmlns:a16="http://schemas.microsoft.com/office/drawing/2014/main" val="3288910561"/>
                    </a:ext>
                  </a:extLst>
                </a:gridCol>
                <a:gridCol w="329184">
                  <a:extLst>
                    <a:ext uri="{9D8B030D-6E8A-4147-A177-3AD203B41FA5}">
                      <a16:colId xmlns:a16="http://schemas.microsoft.com/office/drawing/2014/main" val="5506577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98543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- 2022-11-01 14:39:08</a:t>
                      </a:r>
                      <a:r>
                        <a:rPr kumimoji="0" lang="en-US" sz="1000" b="0" i="0" u="none" strike="noStrike" kern="1200" cap="none" spc="0" normalizeH="0" baseline="0" noProof="0">
                          <a:ln>
                            <a:noFill/>
                          </a:ln>
                          <a:solidFill>
                            <a:prstClr val="black"/>
                          </a:solidFill>
                          <a:effectLst/>
                          <a:uLnTx/>
                          <a:uFillTx/>
                          <a:latin typeface="+mn-lt"/>
                          <a:ea typeface="+mn-ea"/>
                          <a:cs typeface="+mn-cs"/>
                        </a:rPr>
                        <a:t>
 We're excited to cheer on our partners the Philadelphia Phillies as they get ready to play their first home game of the championship series! ⚾️🧢 To celebrate, #TEAMPHLY enjoyed a tailgate-style lunch with ballpark favorites and participated in a raffle drawing for a chance to win tickets to tomorrow's home game. 
Congratulations to the winners Terry Fox and Jennifer McAnally! 🏆👏 Let's go Phils! #RingTheBell #WorldSeries #phillies #philliesnation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https://quintly-image-storage.s3.amazonaws.com/d123f9c23f3abec6e562a564c92f236a/c4c1fdba81d37233e997ec556e068147.jpg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22.0884 %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276194287"/>
                  </a:ext>
                </a:extLst>
              </a:tr>
            </a:tbl>
          </a:graphicData>
        </a:graphic>
      </p:graphicFrame>
      <p:sp>
        <p:nvSpPr>
          <p:cNvPr id="4" name="Text Placeholder 3">
            <a:extLst>
              <a:ext uri="{FF2B5EF4-FFF2-40B4-BE49-F238E27FC236}">
                <a16:creationId xmlns:a16="http://schemas.microsoft.com/office/drawing/2014/main" id="{9C997311-73A5-4763-AF41-C8B07437DFB1}"/>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35698759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5C4DD9-D6CE-409E-954E-9E986DAD4E93}"/>
              </a:ext>
            </a:extLst>
          </p:cNvPr>
          <p:cNvSpPr>
            <a:spLocks noGrp="1"/>
          </p:cNvSpPr>
          <p:nvPr>
            <p:ph type="title"/>
          </p:nvPr>
        </p:nvSpPr>
        <p:spPr/>
        <p:txBody>
          <a:bodyPr/>
          <a:lstStyle/>
          <a:p>
            <a:r>
              <a:rPr lang="en-US"/>
              <a:t>Facebook Original Own Posts Table | Philadelphia Insurance - 3 of 6</a:t>
            </a:r>
          </a:p>
        </p:txBody>
      </p:sp>
      <p:graphicFrame>
        <p:nvGraphicFramePr>
          <p:cNvPr id="5" name="Table Placeholder 4">
            <a:extLst>
              <a:ext uri="{FF2B5EF4-FFF2-40B4-BE49-F238E27FC236}">
                <a16:creationId xmlns:a16="http://schemas.microsoft.com/office/drawing/2014/main" id="{6367AE8F-137F-475C-8A4A-AE9B4B8C5CA1}"/>
              </a:ext>
            </a:extLst>
          </p:cNvPr>
          <p:cNvGraphicFramePr>
            <a:graphicFrameLocks noGrp="1"/>
          </p:cNvGraphicFramePr>
          <p:nvPr>
            <p:ph type="tbl" sz="quarter" idx="13"/>
            <p:extLst>
              <p:ext uri="{D42A27DB-BD31-4B8C-83A1-F6EECF244321}">
                <p14:modId xmlns:p14="http://schemas.microsoft.com/office/powerpoint/2010/main" val="24319182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760666854"/>
                    </a:ext>
                  </a:extLst>
                </a:gridCol>
                <a:gridCol w="1481328">
                  <a:extLst>
                    <a:ext uri="{9D8B030D-6E8A-4147-A177-3AD203B41FA5}">
                      <a16:colId xmlns:a16="http://schemas.microsoft.com/office/drawing/2014/main" val="190481744"/>
                    </a:ext>
                  </a:extLst>
                </a:gridCol>
                <a:gridCol w="329184">
                  <a:extLst>
                    <a:ext uri="{9D8B030D-6E8A-4147-A177-3AD203B41FA5}">
                      <a16:colId xmlns:a16="http://schemas.microsoft.com/office/drawing/2014/main" val="1765455470"/>
                    </a:ext>
                  </a:extLst>
                </a:gridCol>
                <a:gridCol w="329184">
                  <a:extLst>
                    <a:ext uri="{9D8B030D-6E8A-4147-A177-3AD203B41FA5}">
                      <a16:colId xmlns:a16="http://schemas.microsoft.com/office/drawing/2014/main" val="3616453021"/>
                    </a:ext>
                  </a:extLst>
                </a:gridCol>
                <a:gridCol w="329184">
                  <a:extLst>
                    <a:ext uri="{9D8B030D-6E8A-4147-A177-3AD203B41FA5}">
                      <a16:colId xmlns:a16="http://schemas.microsoft.com/office/drawing/2014/main" val="331215073"/>
                    </a:ext>
                  </a:extLst>
                </a:gridCol>
                <a:gridCol w="329184">
                  <a:extLst>
                    <a:ext uri="{9D8B030D-6E8A-4147-A177-3AD203B41FA5}">
                      <a16:colId xmlns:a16="http://schemas.microsoft.com/office/drawing/2014/main" val="348134916"/>
                    </a:ext>
                  </a:extLst>
                </a:gridCol>
                <a:gridCol w="329184">
                  <a:extLst>
                    <a:ext uri="{9D8B030D-6E8A-4147-A177-3AD203B41FA5}">
                      <a16:colId xmlns:a16="http://schemas.microsoft.com/office/drawing/2014/main" val="2987967282"/>
                    </a:ext>
                  </a:extLst>
                </a:gridCol>
                <a:gridCol w="329184">
                  <a:extLst>
                    <a:ext uri="{9D8B030D-6E8A-4147-A177-3AD203B41FA5}">
                      <a16:colId xmlns:a16="http://schemas.microsoft.com/office/drawing/2014/main" val="1009964989"/>
                    </a:ext>
                  </a:extLst>
                </a:gridCol>
                <a:gridCol w="329184">
                  <a:extLst>
                    <a:ext uri="{9D8B030D-6E8A-4147-A177-3AD203B41FA5}">
                      <a16:colId xmlns:a16="http://schemas.microsoft.com/office/drawing/2014/main" val="1598361596"/>
                    </a:ext>
                  </a:extLst>
                </a:gridCol>
                <a:gridCol w="329184">
                  <a:extLst>
                    <a:ext uri="{9D8B030D-6E8A-4147-A177-3AD203B41FA5}">
                      <a16:colId xmlns:a16="http://schemas.microsoft.com/office/drawing/2014/main" val="4022636300"/>
                    </a:ext>
                  </a:extLst>
                </a:gridCol>
                <a:gridCol w="329184">
                  <a:extLst>
                    <a:ext uri="{9D8B030D-6E8A-4147-A177-3AD203B41FA5}">
                      <a16:colId xmlns:a16="http://schemas.microsoft.com/office/drawing/2014/main" val="3506864056"/>
                    </a:ext>
                  </a:extLst>
                </a:gridCol>
                <a:gridCol w="329184">
                  <a:extLst>
                    <a:ext uri="{9D8B030D-6E8A-4147-A177-3AD203B41FA5}">
                      <a16:colId xmlns:a16="http://schemas.microsoft.com/office/drawing/2014/main" val="443142273"/>
                    </a:ext>
                  </a:extLst>
                </a:gridCol>
                <a:gridCol w="329184">
                  <a:extLst>
                    <a:ext uri="{9D8B030D-6E8A-4147-A177-3AD203B41FA5}">
                      <a16:colId xmlns:a16="http://schemas.microsoft.com/office/drawing/2014/main" val="1974527282"/>
                    </a:ext>
                  </a:extLst>
                </a:gridCol>
                <a:gridCol w="329184">
                  <a:extLst>
                    <a:ext uri="{9D8B030D-6E8A-4147-A177-3AD203B41FA5}">
                      <a16:colId xmlns:a16="http://schemas.microsoft.com/office/drawing/2014/main" val="119549878"/>
                    </a:ext>
                  </a:extLst>
                </a:gridCol>
                <a:gridCol w="329184">
                  <a:extLst>
                    <a:ext uri="{9D8B030D-6E8A-4147-A177-3AD203B41FA5}">
                      <a16:colId xmlns:a16="http://schemas.microsoft.com/office/drawing/2014/main" val="2743247035"/>
                    </a:ext>
                  </a:extLst>
                </a:gridCol>
                <a:gridCol w="329184">
                  <a:extLst>
                    <a:ext uri="{9D8B030D-6E8A-4147-A177-3AD203B41FA5}">
                      <a16:colId xmlns:a16="http://schemas.microsoft.com/office/drawing/2014/main" val="18856924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9846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- 2022-11-24 13:30:44</a:t>
                      </a:r>
                      <a:r>
                        <a:rPr kumimoji="0" lang="en-US" sz="1000" b="0" i="0" u="none" strike="noStrike" kern="1200" cap="none" spc="0" normalizeH="0" baseline="0" noProof="0">
                          <a:ln>
                            <a:noFill/>
                          </a:ln>
                          <a:solidFill>
                            <a:prstClr val="black"/>
                          </a:solidFill>
                          <a:effectLst/>
                          <a:uLnTx/>
                          <a:uFillTx/>
                          <a:latin typeface="+mn-lt"/>
                          <a:ea typeface="+mn-ea"/>
                          <a:cs typeface="+mn-cs"/>
                        </a:rPr>
                        <a:t>
 The Philadelphia Insurance Companies #TurkeyTrot started as a family tradition in 1992 by our founder James J. Maguire and his family. 
Thirty years later, it has grown into a family tradition for 1,000+ people each year and raised more than  million for Face to Face Germantown. The local non-profit serves 30,000 free meals to more than 2,500 people each year. 
Happy #Thanksgiving to everyone from #TEAMPHLY!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https://quintly-image-storage.s3.amazonaws.com/d123f9c23f3abec6e562a564c92f236a/be993df9ce5408e0ddec90c02c712694.jpg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19.1774 %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538766490"/>
                  </a:ext>
                </a:extLst>
              </a:tr>
            </a:tbl>
          </a:graphicData>
        </a:graphic>
      </p:graphicFrame>
      <p:sp>
        <p:nvSpPr>
          <p:cNvPr id="4" name="Text Placeholder 3">
            <a:extLst>
              <a:ext uri="{FF2B5EF4-FFF2-40B4-BE49-F238E27FC236}">
                <a16:creationId xmlns:a16="http://schemas.microsoft.com/office/drawing/2014/main" id="{2A057267-C5B0-4F61-877C-FA1F60F666AE}"/>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17673581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0E227A-495E-4A21-A53E-10E439B1D1DE}"/>
              </a:ext>
            </a:extLst>
          </p:cNvPr>
          <p:cNvSpPr>
            <a:spLocks noGrp="1"/>
          </p:cNvSpPr>
          <p:nvPr>
            <p:ph type="title"/>
          </p:nvPr>
        </p:nvSpPr>
        <p:spPr/>
        <p:txBody>
          <a:bodyPr/>
          <a:lstStyle/>
          <a:p>
            <a:r>
              <a:rPr lang="en-US"/>
              <a:t>Facebook Original Own Posts Table | Philadelphia Insurance - 4 of 6</a:t>
            </a:r>
          </a:p>
        </p:txBody>
      </p:sp>
      <p:graphicFrame>
        <p:nvGraphicFramePr>
          <p:cNvPr id="5" name="Table Placeholder 4">
            <a:extLst>
              <a:ext uri="{FF2B5EF4-FFF2-40B4-BE49-F238E27FC236}">
                <a16:creationId xmlns:a16="http://schemas.microsoft.com/office/drawing/2014/main" id="{809340E0-C7D2-43D4-8187-EF417E0022ED}"/>
              </a:ext>
            </a:extLst>
          </p:cNvPr>
          <p:cNvGraphicFramePr>
            <a:graphicFrameLocks noGrp="1"/>
          </p:cNvGraphicFramePr>
          <p:nvPr>
            <p:ph type="tbl" sz="quarter" idx="13"/>
            <p:extLst>
              <p:ext uri="{D42A27DB-BD31-4B8C-83A1-F6EECF244321}">
                <p14:modId xmlns:p14="http://schemas.microsoft.com/office/powerpoint/2010/main" val="25866646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134105821"/>
                    </a:ext>
                  </a:extLst>
                </a:gridCol>
                <a:gridCol w="1481328">
                  <a:extLst>
                    <a:ext uri="{9D8B030D-6E8A-4147-A177-3AD203B41FA5}">
                      <a16:colId xmlns:a16="http://schemas.microsoft.com/office/drawing/2014/main" val="3579848510"/>
                    </a:ext>
                  </a:extLst>
                </a:gridCol>
                <a:gridCol w="329184">
                  <a:extLst>
                    <a:ext uri="{9D8B030D-6E8A-4147-A177-3AD203B41FA5}">
                      <a16:colId xmlns:a16="http://schemas.microsoft.com/office/drawing/2014/main" val="759075779"/>
                    </a:ext>
                  </a:extLst>
                </a:gridCol>
                <a:gridCol w="329184">
                  <a:extLst>
                    <a:ext uri="{9D8B030D-6E8A-4147-A177-3AD203B41FA5}">
                      <a16:colId xmlns:a16="http://schemas.microsoft.com/office/drawing/2014/main" val="2185984919"/>
                    </a:ext>
                  </a:extLst>
                </a:gridCol>
                <a:gridCol w="329184">
                  <a:extLst>
                    <a:ext uri="{9D8B030D-6E8A-4147-A177-3AD203B41FA5}">
                      <a16:colId xmlns:a16="http://schemas.microsoft.com/office/drawing/2014/main" val="42746559"/>
                    </a:ext>
                  </a:extLst>
                </a:gridCol>
                <a:gridCol w="329184">
                  <a:extLst>
                    <a:ext uri="{9D8B030D-6E8A-4147-A177-3AD203B41FA5}">
                      <a16:colId xmlns:a16="http://schemas.microsoft.com/office/drawing/2014/main" val="442166258"/>
                    </a:ext>
                  </a:extLst>
                </a:gridCol>
                <a:gridCol w="329184">
                  <a:extLst>
                    <a:ext uri="{9D8B030D-6E8A-4147-A177-3AD203B41FA5}">
                      <a16:colId xmlns:a16="http://schemas.microsoft.com/office/drawing/2014/main" val="1859123395"/>
                    </a:ext>
                  </a:extLst>
                </a:gridCol>
                <a:gridCol w="329184">
                  <a:extLst>
                    <a:ext uri="{9D8B030D-6E8A-4147-A177-3AD203B41FA5}">
                      <a16:colId xmlns:a16="http://schemas.microsoft.com/office/drawing/2014/main" val="2601186904"/>
                    </a:ext>
                  </a:extLst>
                </a:gridCol>
                <a:gridCol w="329184">
                  <a:extLst>
                    <a:ext uri="{9D8B030D-6E8A-4147-A177-3AD203B41FA5}">
                      <a16:colId xmlns:a16="http://schemas.microsoft.com/office/drawing/2014/main" val="3499448363"/>
                    </a:ext>
                  </a:extLst>
                </a:gridCol>
                <a:gridCol w="329184">
                  <a:extLst>
                    <a:ext uri="{9D8B030D-6E8A-4147-A177-3AD203B41FA5}">
                      <a16:colId xmlns:a16="http://schemas.microsoft.com/office/drawing/2014/main" val="1552595449"/>
                    </a:ext>
                  </a:extLst>
                </a:gridCol>
                <a:gridCol w="329184">
                  <a:extLst>
                    <a:ext uri="{9D8B030D-6E8A-4147-A177-3AD203B41FA5}">
                      <a16:colId xmlns:a16="http://schemas.microsoft.com/office/drawing/2014/main" val="3606062950"/>
                    </a:ext>
                  </a:extLst>
                </a:gridCol>
                <a:gridCol w="329184">
                  <a:extLst>
                    <a:ext uri="{9D8B030D-6E8A-4147-A177-3AD203B41FA5}">
                      <a16:colId xmlns:a16="http://schemas.microsoft.com/office/drawing/2014/main" val="395647043"/>
                    </a:ext>
                  </a:extLst>
                </a:gridCol>
                <a:gridCol w="329184">
                  <a:extLst>
                    <a:ext uri="{9D8B030D-6E8A-4147-A177-3AD203B41FA5}">
                      <a16:colId xmlns:a16="http://schemas.microsoft.com/office/drawing/2014/main" val="3374091690"/>
                    </a:ext>
                  </a:extLst>
                </a:gridCol>
                <a:gridCol w="329184">
                  <a:extLst>
                    <a:ext uri="{9D8B030D-6E8A-4147-A177-3AD203B41FA5}">
                      <a16:colId xmlns:a16="http://schemas.microsoft.com/office/drawing/2014/main" val="3728047388"/>
                    </a:ext>
                  </a:extLst>
                </a:gridCol>
                <a:gridCol w="329184">
                  <a:extLst>
                    <a:ext uri="{9D8B030D-6E8A-4147-A177-3AD203B41FA5}">
                      <a16:colId xmlns:a16="http://schemas.microsoft.com/office/drawing/2014/main" val="3429249463"/>
                    </a:ext>
                  </a:extLst>
                </a:gridCol>
                <a:gridCol w="329184">
                  <a:extLst>
                    <a:ext uri="{9D8B030D-6E8A-4147-A177-3AD203B41FA5}">
                      <a16:colId xmlns:a16="http://schemas.microsoft.com/office/drawing/2014/main" val="476024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877601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- 2022-11-22 12:20:29</a:t>
                      </a:r>
                      <a:r>
                        <a:rPr kumimoji="0" lang="en-US" sz="1000" b="0" i="0" u="none" strike="noStrike" kern="1200" cap="none" spc="0" normalizeH="0" baseline="0" noProof="0">
                          <a:ln>
                            <a:noFill/>
                          </a:ln>
                          <a:solidFill>
                            <a:prstClr val="black"/>
                          </a:solidFill>
                          <a:effectLst/>
                          <a:uLnTx/>
                          <a:uFillTx/>
                          <a:latin typeface="+mn-lt"/>
                          <a:ea typeface="+mn-ea"/>
                          <a:cs typeface="+mn-cs"/>
                        </a:rPr>
                        <a:t>
 We're proud to be named one of the Best Places to Work in Insurance for the 13th consecutive year! Thank you #TEAMPHLY for your continued efforts to make PHLY a great place to work. 👏
Join our team by visiting our career site: bit.ly/PHLYCareers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https://quintly-image-storage.s3.amazonaws.com/d123f9c23f3abec6e562a564c92f236a/d5b5cdc8a4134e66b58b84a6115d4141.jpg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11.8431 %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5373692"/>
                  </a:ext>
                </a:extLst>
              </a:tr>
            </a:tbl>
          </a:graphicData>
        </a:graphic>
      </p:graphicFrame>
      <p:sp>
        <p:nvSpPr>
          <p:cNvPr id="4" name="Text Placeholder 3">
            <a:extLst>
              <a:ext uri="{FF2B5EF4-FFF2-40B4-BE49-F238E27FC236}">
                <a16:creationId xmlns:a16="http://schemas.microsoft.com/office/drawing/2014/main" id="{71A13427-7C5C-42A8-954C-E69F902D65D4}"/>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36647760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CE7525-EB86-4A7F-B2DC-BDDACB1E23FB}"/>
              </a:ext>
            </a:extLst>
          </p:cNvPr>
          <p:cNvSpPr>
            <a:spLocks noGrp="1"/>
          </p:cNvSpPr>
          <p:nvPr>
            <p:ph type="title"/>
          </p:nvPr>
        </p:nvSpPr>
        <p:spPr/>
        <p:txBody>
          <a:bodyPr/>
          <a:lstStyle/>
          <a:p>
            <a:r>
              <a:rPr lang="en-US"/>
              <a:t>Facebook Original Own Posts Table | Philadelphia Insurance - 5 of 6</a:t>
            </a:r>
          </a:p>
        </p:txBody>
      </p:sp>
      <p:graphicFrame>
        <p:nvGraphicFramePr>
          <p:cNvPr id="5" name="Table Placeholder 4">
            <a:extLst>
              <a:ext uri="{FF2B5EF4-FFF2-40B4-BE49-F238E27FC236}">
                <a16:creationId xmlns:a16="http://schemas.microsoft.com/office/drawing/2014/main" id="{A49213EE-6F61-484C-8713-83AC69762E64}"/>
              </a:ext>
            </a:extLst>
          </p:cNvPr>
          <p:cNvGraphicFramePr>
            <a:graphicFrameLocks noGrp="1"/>
          </p:cNvGraphicFramePr>
          <p:nvPr>
            <p:ph type="tbl" sz="quarter" idx="13"/>
            <p:extLst>
              <p:ext uri="{D42A27DB-BD31-4B8C-83A1-F6EECF244321}">
                <p14:modId xmlns:p14="http://schemas.microsoft.com/office/powerpoint/2010/main" val="3640987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734818999"/>
                    </a:ext>
                  </a:extLst>
                </a:gridCol>
                <a:gridCol w="1481328">
                  <a:extLst>
                    <a:ext uri="{9D8B030D-6E8A-4147-A177-3AD203B41FA5}">
                      <a16:colId xmlns:a16="http://schemas.microsoft.com/office/drawing/2014/main" val="426751729"/>
                    </a:ext>
                  </a:extLst>
                </a:gridCol>
                <a:gridCol w="329184">
                  <a:extLst>
                    <a:ext uri="{9D8B030D-6E8A-4147-A177-3AD203B41FA5}">
                      <a16:colId xmlns:a16="http://schemas.microsoft.com/office/drawing/2014/main" val="418229894"/>
                    </a:ext>
                  </a:extLst>
                </a:gridCol>
                <a:gridCol w="329184">
                  <a:extLst>
                    <a:ext uri="{9D8B030D-6E8A-4147-A177-3AD203B41FA5}">
                      <a16:colId xmlns:a16="http://schemas.microsoft.com/office/drawing/2014/main" val="1278077756"/>
                    </a:ext>
                  </a:extLst>
                </a:gridCol>
                <a:gridCol w="329184">
                  <a:extLst>
                    <a:ext uri="{9D8B030D-6E8A-4147-A177-3AD203B41FA5}">
                      <a16:colId xmlns:a16="http://schemas.microsoft.com/office/drawing/2014/main" val="902643247"/>
                    </a:ext>
                  </a:extLst>
                </a:gridCol>
                <a:gridCol w="329184">
                  <a:extLst>
                    <a:ext uri="{9D8B030D-6E8A-4147-A177-3AD203B41FA5}">
                      <a16:colId xmlns:a16="http://schemas.microsoft.com/office/drawing/2014/main" val="423299230"/>
                    </a:ext>
                  </a:extLst>
                </a:gridCol>
                <a:gridCol w="329184">
                  <a:extLst>
                    <a:ext uri="{9D8B030D-6E8A-4147-A177-3AD203B41FA5}">
                      <a16:colId xmlns:a16="http://schemas.microsoft.com/office/drawing/2014/main" val="2588913475"/>
                    </a:ext>
                  </a:extLst>
                </a:gridCol>
                <a:gridCol w="329184">
                  <a:extLst>
                    <a:ext uri="{9D8B030D-6E8A-4147-A177-3AD203B41FA5}">
                      <a16:colId xmlns:a16="http://schemas.microsoft.com/office/drawing/2014/main" val="1011565705"/>
                    </a:ext>
                  </a:extLst>
                </a:gridCol>
                <a:gridCol w="329184">
                  <a:extLst>
                    <a:ext uri="{9D8B030D-6E8A-4147-A177-3AD203B41FA5}">
                      <a16:colId xmlns:a16="http://schemas.microsoft.com/office/drawing/2014/main" val="1344410018"/>
                    </a:ext>
                  </a:extLst>
                </a:gridCol>
                <a:gridCol w="329184">
                  <a:extLst>
                    <a:ext uri="{9D8B030D-6E8A-4147-A177-3AD203B41FA5}">
                      <a16:colId xmlns:a16="http://schemas.microsoft.com/office/drawing/2014/main" val="1328273632"/>
                    </a:ext>
                  </a:extLst>
                </a:gridCol>
                <a:gridCol w="329184">
                  <a:extLst>
                    <a:ext uri="{9D8B030D-6E8A-4147-A177-3AD203B41FA5}">
                      <a16:colId xmlns:a16="http://schemas.microsoft.com/office/drawing/2014/main" val="3160576909"/>
                    </a:ext>
                  </a:extLst>
                </a:gridCol>
                <a:gridCol w="329184">
                  <a:extLst>
                    <a:ext uri="{9D8B030D-6E8A-4147-A177-3AD203B41FA5}">
                      <a16:colId xmlns:a16="http://schemas.microsoft.com/office/drawing/2014/main" val="277976935"/>
                    </a:ext>
                  </a:extLst>
                </a:gridCol>
                <a:gridCol w="329184">
                  <a:extLst>
                    <a:ext uri="{9D8B030D-6E8A-4147-A177-3AD203B41FA5}">
                      <a16:colId xmlns:a16="http://schemas.microsoft.com/office/drawing/2014/main" val="2389280562"/>
                    </a:ext>
                  </a:extLst>
                </a:gridCol>
                <a:gridCol w="329184">
                  <a:extLst>
                    <a:ext uri="{9D8B030D-6E8A-4147-A177-3AD203B41FA5}">
                      <a16:colId xmlns:a16="http://schemas.microsoft.com/office/drawing/2014/main" val="620090664"/>
                    </a:ext>
                  </a:extLst>
                </a:gridCol>
                <a:gridCol w="329184">
                  <a:extLst>
                    <a:ext uri="{9D8B030D-6E8A-4147-A177-3AD203B41FA5}">
                      <a16:colId xmlns:a16="http://schemas.microsoft.com/office/drawing/2014/main" val="812808829"/>
                    </a:ext>
                  </a:extLst>
                </a:gridCol>
                <a:gridCol w="329184">
                  <a:extLst>
                    <a:ext uri="{9D8B030D-6E8A-4147-A177-3AD203B41FA5}">
                      <a16:colId xmlns:a16="http://schemas.microsoft.com/office/drawing/2014/main" val="7689438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012701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- 2022-11-17 16:19:55</a:t>
                      </a:r>
                      <a:r>
                        <a:rPr kumimoji="0" lang="en-US" sz="1000" b="0" i="0" u="none" strike="noStrike" kern="1200" cap="none" spc="0" normalizeH="0" baseline="0" noProof="0">
                          <a:ln>
                            <a:noFill/>
                          </a:ln>
                          <a:solidFill>
                            <a:prstClr val="black"/>
                          </a:solidFill>
                          <a:effectLst/>
                          <a:uLnTx/>
                          <a:uFillTx/>
                          <a:latin typeface="+mn-lt"/>
                          <a:ea typeface="+mn-ea"/>
                          <a:cs typeface="+mn-cs"/>
                        </a:rPr>
                        <a:t>
 Our Women in Sales Empowerment event brought together employees from across the country for three days of networking and career development. Attendees gained insights from industry leaders, had opportunities to network with fellow Marketing employees, and learned about leveraging their strengths to advance their careers and confidence. #TEAMPHLY #insurancelife #insurancecareers #womenempowered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https://quintly-image-storage.s3.amazonaws.com/d123f9c23f3abec6e562a564c92f236a/85143977fa694bf4a5e881f6f6e5a0cd.jpg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18.8104 %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563423856"/>
                  </a:ext>
                </a:extLst>
              </a:tr>
            </a:tbl>
          </a:graphicData>
        </a:graphic>
      </p:graphicFrame>
      <p:sp>
        <p:nvSpPr>
          <p:cNvPr id="4" name="Text Placeholder 3">
            <a:extLst>
              <a:ext uri="{FF2B5EF4-FFF2-40B4-BE49-F238E27FC236}">
                <a16:creationId xmlns:a16="http://schemas.microsoft.com/office/drawing/2014/main" id="{3858F61B-FA8A-42DD-BF58-B113ED7A5AC0}"/>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22647869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62E212-B205-44EE-BF4C-DBF74EEBEA6C}"/>
              </a:ext>
            </a:extLst>
          </p:cNvPr>
          <p:cNvSpPr>
            <a:spLocks noGrp="1"/>
          </p:cNvSpPr>
          <p:nvPr>
            <p:ph type="title"/>
          </p:nvPr>
        </p:nvSpPr>
        <p:spPr/>
        <p:txBody>
          <a:bodyPr/>
          <a:lstStyle/>
          <a:p>
            <a:r>
              <a:rPr lang="en-US"/>
              <a:t>Facebook Original Own Posts Table | Philadelphia Insurance - 6 of 6</a:t>
            </a:r>
          </a:p>
        </p:txBody>
      </p:sp>
      <p:graphicFrame>
        <p:nvGraphicFramePr>
          <p:cNvPr id="5" name="Table Placeholder 4">
            <a:extLst>
              <a:ext uri="{FF2B5EF4-FFF2-40B4-BE49-F238E27FC236}">
                <a16:creationId xmlns:a16="http://schemas.microsoft.com/office/drawing/2014/main" id="{45AC6ABE-BD12-4331-BDBD-FBA05122F6D3}"/>
              </a:ext>
            </a:extLst>
          </p:cNvPr>
          <p:cNvGraphicFramePr>
            <a:graphicFrameLocks noGrp="1"/>
          </p:cNvGraphicFramePr>
          <p:nvPr>
            <p:ph type="tbl" sz="quarter" idx="13"/>
            <p:extLst>
              <p:ext uri="{D42A27DB-BD31-4B8C-83A1-F6EECF244321}">
                <p14:modId xmlns:p14="http://schemas.microsoft.com/office/powerpoint/2010/main" val="34439629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528203393"/>
                    </a:ext>
                  </a:extLst>
                </a:gridCol>
                <a:gridCol w="1481328">
                  <a:extLst>
                    <a:ext uri="{9D8B030D-6E8A-4147-A177-3AD203B41FA5}">
                      <a16:colId xmlns:a16="http://schemas.microsoft.com/office/drawing/2014/main" val="1209020766"/>
                    </a:ext>
                  </a:extLst>
                </a:gridCol>
                <a:gridCol w="329184">
                  <a:extLst>
                    <a:ext uri="{9D8B030D-6E8A-4147-A177-3AD203B41FA5}">
                      <a16:colId xmlns:a16="http://schemas.microsoft.com/office/drawing/2014/main" val="255188822"/>
                    </a:ext>
                  </a:extLst>
                </a:gridCol>
                <a:gridCol w="329184">
                  <a:extLst>
                    <a:ext uri="{9D8B030D-6E8A-4147-A177-3AD203B41FA5}">
                      <a16:colId xmlns:a16="http://schemas.microsoft.com/office/drawing/2014/main" val="1276028453"/>
                    </a:ext>
                  </a:extLst>
                </a:gridCol>
                <a:gridCol w="329184">
                  <a:extLst>
                    <a:ext uri="{9D8B030D-6E8A-4147-A177-3AD203B41FA5}">
                      <a16:colId xmlns:a16="http://schemas.microsoft.com/office/drawing/2014/main" val="2070874406"/>
                    </a:ext>
                  </a:extLst>
                </a:gridCol>
                <a:gridCol w="329184">
                  <a:extLst>
                    <a:ext uri="{9D8B030D-6E8A-4147-A177-3AD203B41FA5}">
                      <a16:colId xmlns:a16="http://schemas.microsoft.com/office/drawing/2014/main" val="3630380091"/>
                    </a:ext>
                  </a:extLst>
                </a:gridCol>
                <a:gridCol w="329184">
                  <a:extLst>
                    <a:ext uri="{9D8B030D-6E8A-4147-A177-3AD203B41FA5}">
                      <a16:colId xmlns:a16="http://schemas.microsoft.com/office/drawing/2014/main" val="3067535615"/>
                    </a:ext>
                  </a:extLst>
                </a:gridCol>
                <a:gridCol w="329184">
                  <a:extLst>
                    <a:ext uri="{9D8B030D-6E8A-4147-A177-3AD203B41FA5}">
                      <a16:colId xmlns:a16="http://schemas.microsoft.com/office/drawing/2014/main" val="555188190"/>
                    </a:ext>
                  </a:extLst>
                </a:gridCol>
                <a:gridCol w="329184">
                  <a:extLst>
                    <a:ext uri="{9D8B030D-6E8A-4147-A177-3AD203B41FA5}">
                      <a16:colId xmlns:a16="http://schemas.microsoft.com/office/drawing/2014/main" val="2869970427"/>
                    </a:ext>
                  </a:extLst>
                </a:gridCol>
                <a:gridCol w="329184">
                  <a:extLst>
                    <a:ext uri="{9D8B030D-6E8A-4147-A177-3AD203B41FA5}">
                      <a16:colId xmlns:a16="http://schemas.microsoft.com/office/drawing/2014/main" val="1393601297"/>
                    </a:ext>
                  </a:extLst>
                </a:gridCol>
                <a:gridCol w="329184">
                  <a:extLst>
                    <a:ext uri="{9D8B030D-6E8A-4147-A177-3AD203B41FA5}">
                      <a16:colId xmlns:a16="http://schemas.microsoft.com/office/drawing/2014/main" val="1606561703"/>
                    </a:ext>
                  </a:extLst>
                </a:gridCol>
                <a:gridCol w="329184">
                  <a:extLst>
                    <a:ext uri="{9D8B030D-6E8A-4147-A177-3AD203B41FA5}">
                      <a16:colId xmlns:a16="http://schemas.microsoft.com/office/drawing/2014/main" val="1737599752"/>
                    </a:ext>
                  </a:extLst>
                </a:gridCol>
                <a:gridCol w="329184">
                  <a:extLst>
                    <a:ext uri="{9D8B030D-6E8A-4147-A177-3AD203B41FA5}">
                      <a16:colId xmlns:a16="http://schemas.microsoft.com/office/drawing/2014/main" val="474613461"/>
                    </a:ext>
                  </a:extLst>
                </a:gridCol>
                <a:gridCol w="329184">
                  <a:extLst>
                    <a:ext uri="{9D8B030D-6E8A-4147-A177-3AD203B41FA5}">
                      <a16:colId xmlns:a16="http://schemas.microsoft.com/office/drawing/2014/main" val="1907839330"/>
                    </a:ext>
                  </a:extLst>
                </a:gridCol>
                <a:gridCol w="329184">
                  <a:extLst>
                    <a:ext uri="{9D8B030D-6E8A-4147-A177-3AD203B41FA5}">
                      <a16:colId xmlns:a16="http://schemas.microsoft.com/office/drawing/2014/main" val="1263620122"/>
                    </a:ext>
                  </a:extLst>
                </a:gridCol>
                <a:gridCol w="329184">
                  <a:extLst>
                    <a:ext uri="{9D8B030D-6E8A-4147-A177-3AD203B41FA5}">
                      <a16:colId xmlns:a16="http://schemas.microsoft.com/office/drawing/2014/main" val="19146391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984319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- 2022-11-03 15:51:19</a:t>
                      </a:r>
                      <a:r>
                        <a:rPr kumimoji="0" lang="en-US" sz="1000" b="0" i="0" u="none" strike="noStrike" kern="1200" cap="none" spc="0" normalizeH="0" baseline="0" noProof="0">
                          <a:ln>
                            <a:noFill/>
                          </a:ln>
                          <a:solidFill>
                            <a:prstClr val="black"/>
                          </a:solidFill>
                          <a:effectLst/>
                          <a:uLnTx/>
                          <a:uFillTx/>
                          <a:latin typeface="+mn-lt"/>
                          <a:ea typeface="+mn-ea"/>
                          <a:cs typeface="+mn-cs"/>
                        </a:rPr>
                        <a:t>
 In case you missed it, #TEAMPHLY showed its Philly pride during a Philadelphia Phillies tailgate and ticket raffle at our Bala Cynwyd, PA and Ewing, NJ offices on Tuesday. Check out the fun, dancing, and more as our leaders got the crowd pumped to cheer on the #Phillies in the championship series! ⚾️🙌 #RingTheBell #WorldSeries #PhilliesNation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https://quintly-image-storage.s3.amazonaws.com/d123f9c23f3abec6e562a564c92f236a/b1c79d22c3a193ae6e0413d8e5ce59d3.jpg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14.6154 %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319090657"/>
                  </a:ext>
                </a:extLst>
              </a:tr>
            </a:tbl>
          </a:graphicData>
        </a:graphic>
      </p:graphicFrame>
      <p:sp>
        <p:nvSpPr>
          <p:cNvPr id="4" name="Text Placeholder 3">
            <a:extLst>
              <a:ext uri="{FF2B5EF4-FFF2-40B4-BE49-F238E27FC236}">
                <a16:creationId xmlns:a16="http://schemas.microsoft.com/office/drawing/2014/main" id="{DA698577-18CC-45E1-8085-B2BD98C8406B}"/>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11226577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65B800-B618-4592-84FF-C56948A29A9A}"/>
              </a:ext>
            </a:extLst>
          </p:cNvPr>
          <p:cNvSpPr>
            <a:spLocks noGrp="1"/>
          </p:cNvSpPr>
          <p:nvPr>
            <p:ph type="title"/>
          </p:nvPr>
        </p:nvSpPr>
        <p:spPr/>
        <p:txBody>
          <a:bodyPr/>
          <a:lstStyle/>
          <a:p>
            <a:r>
              <a:rPr lang="en-US"/>
              <a:t>Facebook Fan Demographics | Philadelphia Insurance</a:t>
            </a:r>
          </a:p>
        </p:txBody>
      </p:sp>
      <p:graphicFrame>
        <p:nvGraphicFramePr>
          <p:cNvPr id="6" name="Chart Placeholder 5">
            <a:extLst>
              <a:ext uri="{FF2B5EF4-FFF2-40B4-BE49-F238E27FC236}">
                <a16:creationId xmlns:a16="http://schemas.microsoft.com/office/drawing/2014/main" id="{AE27114F-DBF4-407F-AB71-1EBFC62ECD26}"/>
              </a:ext>
            </a:extLst>
          </p:cNvPr>
          <p:cNvGraphicFramePr>
            <a:graphicFrameLocks noGrp="1"/>
          </p:cNvGraphicFramePr>
          <p:nvPr>
            <p:ph type="chart" sz="quarter" idx="13"/>
            <p:extLst>
              <p:ext uri="{D42A27DB-BD31-4B8C-83A1-F6EECF244321}">
                <p14:modId xmlns:p14="http://schemas.microsoft.com/office/powerpoint/2010/main" val="17359359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6E375CB-9D83-41B0-9BD2-42FEF2ED2A39}"/>
              </a:ext>
            </a:extLst>
          </p:cNvPr>
          <p:cNvSpPr>
            <a:spLocks noGrp="1"/>
          </p:cNvSpPr>
          <p:nvPr>
            <p:ph type="body" sz="quarter" idx="14"/>
          </p:nvPr>
        </p:nvSpPr>
        <p:spPr/>
        <p:txBody>
          <a:bodyPr/>
          <a:lstStyle/>
          <a:p>
            <a:r>
              <a:rPr lang="en-US"/>
              <a:t>11/01/2022 - 11/30/2022</a:t>
            </a:r>
          </a:p>
        </p:txBody>
      </p:sp>
      <p:sp>
        <p:nvSpPr>
          <p:cNvPr id="5" name="Footer Placeholder 4">
            <a:extLst>
              <a:ext uri="{FF2B5EF4-FFF2-40B4-BE49-F238E27FC236}">
                <a16:creationId xmlns:a16="http://schemas.microsoft.com/office/drawing/2014/main" id="{1DAE3225-9926-4E37-AC84-6372B4B7B75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554920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3738F4-4FD7-4654-AF47-4BD755205A98}"/>
              </a:ext>
            </a:extLst>
          </p:cNvPr>
          <p:cNvSpPr>
            <a:spLocks noGrp="1"/>
          </p:cNvSpPr>
          <p:nvPr>
            <p:ph type="title"/>
          </p:nvPr>
        </p:nvSpPr>
        <p:spPr/>
        <p:txBody>
          <a:bodyPr/>
          <a:lstStyle/>
          <a:p>
            <a:r>
              <a:rPr lang="en-US"/>
              <a:t>Twitter Key Metrics Table | Philadelphia Insurance</a:t>
            </a:r>
          </a:p>
        </p:txBody>
      </p:sp>
      <p:graphicFrame>
        <p:nvGraphicFramePr>
          <p:cNvPr id="5" name="Table Placeholder 4">
            <a:extLst>
              <a:ext uri="{FF2B5EF4-FFF2-40B4-BE49-F238E27FC236}">
                <a16:creationId xmlns:a16="http://schemas.microsoft.com/office/drawing/2014/main" id="{0DDCB257-7600-4CCA-A962-4545ECE8B521}"/>
              </a:ext>
            </a:extLst>
          </p:cNvPr>
          <p:cNvGraphicFramePr>
            <a:graphicFrameLocks noGrp="1"/>
          </p:cNvGraphicFramePr>
          <p:nvPr>
            <p:ph type="tbl" sz="quarter" idx="13"/>
            <p:extLst>
              <p:ext uri="{D42A27DB-BD31-4B8C-83A1-F6EECF244321}">
                <p14:modId xmlns:p14="http://schemas.microsoft.com/office/powerpoint/2010/main" val="14834944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118023523"/>
                    </a:ext>
                  </a:extLst>
                </a:gridCol>
                <a:gridCol w="576072">
                  <a:extLst>
                    <a:ext uri="{9D8B030D-6E8A-4147-A177-3AD203B41FA5}">
                      <a16:colId xmlns:a16="http://schemas.microsoft.com/office/drawing/2014/main" val="3791935441"/>
                    </a:ext>
                  </a:extLst>
                </a:gridCol>
                <a:gridCol w="576072">
                  <a:extLst>
                    <a:ext uri="{9D8B030D-6E8A-4147-A177-3AD203B41FA5}">
                      <a16:colId xmlns:a16="http://schemas.microsoft.com/office/drawing/2014/main" val="3142176359"/>
                    </a:ext>
                  </a:extLst>
                </a:gridCol>
                <a:gridCol w="576072">
                  <a:extLst>
                    <a:ext uri="{9D8B030D-6E8A-4147-A177-3AD203B41FA5}">
                      <a16:colId xmlns:a16="http://schemas.microsoft.com/office/drawing/2014/main" val="2230390844"/>
                    </a:ext>
                  </a:extLst>
                </a:gridCol>
                <a:gridCol w="576072">
                  <a:extLst>
                    <a:ext uri="{9D8B030D-6E8A-4147-A177-3AD203B41FA5}">
                      <a16:colId xmlns:a16="http://schemas.microsoft.com/office/drawing/2014/main" val="4007322717"/>
                    </a:ext>
                  </a:extLst>
                </a:gridCol>
                <a:gridCol w="576072">
                  <a:extLst>
                    <a:ext uri="{9D8B030D-6E8A-4147-A177-3AD203B41FA5}">
                      <a16:colId xmlns:a16="http://schemas.microsoft.com/office/drawing/2014/main" val="3777769914"/>
                    </a:ext>
                  </a:extLst>
                </a:gridCol>
                <a:gridCol w="576072">
                  <a:extLst>
                    <a:ext uri="{9D8B030D-6E8A-4147-A177-3AD203B41FA5}">
                      <a16:colId xmlns:a16="http://schemas.microsoft.com/office/drawing/2014/main" val="2076705671"/>
                    </a:ext>
                  </a:extLst>
                </a:gridCol>
                <a:gridCol w="576072">
                  <a:extLst>
                    <a:ext uri="{9D8B030D-6E8A-4147-A177-3AD203B41FA5}">
                      <a16:colId xmlns:a16="http://schemas.microsoft.com/office/drawing/2014/main" val="1777135148"/>
                    </a:ext>
                  </a:extLst>
                </a:gridCol>
                <a:gridCol w="576072">
                  <a:extLst>
                    <a:ext uri="{9D8B030D-6E8A-4147-A177-3AD203B41FA5}">
                      <a16:colId xmlns:a16="http://schemas.microsoft.com/office/drawing/2014/main" val="231786678"/>
                    </a:ext>
                  </a:extLst>
                </a:gridCol>
                <a:gridCol w="576072">
                  <a:extLst>
                    <a:ext uri="{9D8B030D-6E8A-4147-A177-3AD203B41FA5}">
                      <a16:colId xmlns:a16="http://schemas.microsoft.com/office/drawing/2014/main" val="1412904548"/>
                    </a:ext>
                  </a:extLst>
                </a:gridCol>
                <a:gridCol w="576072">
                  <a:extLst>
                    <a:ext uri="{9D8B030D-6E8A-4147-A177-3AD203B41FA5}">
                      <a16:colId xmlns:a16="http://schemas.microsoft.com/office/drawing/2014/main" val="1274491797"/>
                    </a:ext>
                  </a:extLst>
                </a:gridCol>
                <a:gridCol w="576072">
                  <a:extLst>
                    <a:ext uri="{9D8B030D-6E8A-4147-A177-3AD203B41FA5}">
                      <a16:colId xmlns:a16="http://schemas.microsoft.com/office/drawing/2014/main" val="1003610505"/>
                    </a:ext>
                  </a:extLst>
                </a:gridCol>
                <a:gridCol w="576072">
                  <a:extLst>
                    <a:ext uri="{9D8B030D-6E8A-4147-A177-3AD203B41FA5}">
                      <a16:colId xmlns:a16="http://schemas.microsoft.com/office/drawing/2014/main" val="3007389105"/>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89945672"/>
                  </a:ext>
                </a:extLst>
              </a:tr>
              <a:tr h="370840">
                <a:tc>
                  <a:txBody>
                    <a:bodyPr/>
                    <a:lstStyle/>
                    <a:p>
                      <a:r>
                        <a:rPr lang="en-US" sz="1000"/>
                        <a:t>3851</a:t>
                      </a:r>
                    </a:p>
                  </a:txBody>
                  <a:tcPr/>
                </a:tc>
                <a:tc>
                  <a:txBody>
                    <a:bodyPr/>
                    <a:lstStyle/>
                    <a:p>
                      <a:r>
                        <a:rPr lang="en-US" sz="1000"/>
                        <a:t>-13</a:t>
                      </a:r>
                    </a:p>
                  </a:txBody>
                  <a:tcPr/>
                </a:tc>
                <a:tc>
                  <a:txBody>
                    <a:bodyPr/>
                    <a:lstStyle/>
                    <a:p>
                      <a:r>
                        <a:rPr lang="en-US" sz="1000"/>
                        <a:t>32</a:t>
                      </a:r>
                    </a:p>
                  </a:txBody>
                  <a:tcPr/>
                </a:tc>
                <a:tc>
                  <a:txBody>
                    <a:bodyPr/>
                    <a:lstStyle/>
                    <a:p>
                      <a:r>
                        <a:rPr lang="en-US" sz="1000"/>
                        <a:t>24</a:t>
                      </a:r>
                    </a:p>
                  </a:txBody>
                  <a:tcPr/>
                </a:tc>
                <a:tc>
                  <a:txBody>
                    <a:bodyPr/>
                    <a:lstStyle/>
                    <a:p>
                      <a:r>
                        <a:rPr lang="en-US" sz="1000"/>
                        <a:t>0</a:t>
                      </a:r>
                    </a:p>
                  </a:txBody>
                  <a:tcPr/>
                </a:tc>
                <a:tc>
                  <a:txBody>
                    <a:bodyPr/>
                    <a:lstStyle/>
                    <a:p>
                      <a:r>
                        <a:rPr lang="en-US" sz="1000"/>
                        <a:t>8</a:t>
                      </a:r>
                    </a:p>
                  </a:txBody>
                  <a:tcPr/>
                </a:tc>
                <a:tc>
                  <a:txBody>
                    <a:bodyPr/>
                    <a:lstStyle/>
                    <a:p>
                      <a:r>
                        <a:rPr lang="en-US" sz="1000"/>
                        <a:t>8</a:t>
                      </a:r>
                    </a:p>
                  </a:txBody>
                  <a:tcPr/>
                </a:tc>
                <a:tc>
                  <a:txBody>
                    <a:bodyPr/>
                    <a:lstStyle/>
                    <a:p>
                      <a:r>
                        <a:rPr lang="en-US" sz="1000"/>
                        <a:t>8</a:t>
                      </a:r>
                    </a:p>
                  </a:txBody>
                  <a:tcPr/>
                </a:tc>
                <a:tc>
                  <a:txBody>
                    <a:bodyPr/>
                    <a:lstStyle/>
                    <a:p>
                      <a:r>
                        <a:rPr lang="en-US" sz="1000"/>
                        <a:t>49</a:t>
                      </a:r>
                    </a:p>
                  </a:txBody>
                  <a:tcPr/>
                </a:tc>
                <a:tc>
                  <a:txBody>
                    <a:bodyPr/>
                    <a:lstStyle/>
                    <a:p>
                      <a:r>
                        <a:rPr lang="en-US" sz="1000"/>
                        <a:t>1</a:t>
                      </a:r>
                    </a:p>
                  </a:txBody>
                  <a:tcPr/>
                </a:tc>
                <a:tc>
                  <a:txBody>
                    <a:bodyPr/>
                    <a:lstStyle/>
                    <a:p>
                      <a:r>
                        <a:rPr lang="en-US" sz="1000"/>
                        <a:t>19</a:t>
                      </a:r>
                    </a:p>
                  </a:txBody>
                  <a:tcPr/>
                </a:tc>
                <a:tc>
                  <a:txBody>
                    <a:bodyPr/>
                    <a:lstStyle/>
                    <a:p>
                      <a:r>
                        <a:rPr lang="en-US" sz="1000"/>
                        <a:t>0.0627 %</a:t>
                      </a:r>
                    </a:p>
                  </a:txBody>
                  <a:tcPr/>
                </a:tc>
                <a:tc>
                  <a:txBody>
                    <a:bodyPr/>
                    <a:lstStyle/>
                    <a:p>
                      <a:r>
                        <a:rPr lang="en-US" sz="1000"/>
                        <a:t>0.0 %</a:t>
                      </a:r>
                    </a:p>
                  </a:txBody>
                  <a:tcPr/>
                </a:tc>
                <a:extLst>
                  <a:ext uri="{0D108BD9-81ED-4DB2-BD59-A6C34878D82A}">
                    <a16:rowId xmlns:a16="http://schemas.microsoft.com/office/drawing/2014/main" val="1350918996"/>
                  </a:ext>
                </a:extLst>
              </a:tr>
            </a:tbl>
          </a:graphicData>
        </a:graphic>
      </p:graphicFrame>
      <p:sp>
        <p:nvSpPr>
          <p:cNvPr id="4" name="Text Placeholder 3">
            <a:extLst>
              <a:ext uri="{FF2B5EF4-FFF2-40B4-BE49-F238E27FC236}">
                <a16:creationId xmlns:a16="http://schemas.microsoft.com/office/drawing/2014/main" id="{8346BADF-CB20-4EE0-901F-94DE5F3A993B}"/>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34985897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98D5E2-BE1A-474A-938F-00422D634357}"/>
              </a:ext>
            </a:extLst>
          </p:cNvPr>
          <p:cNvSpPr>
            <a:spLocks noGrp="1"/>
          </p:cNvSpPr>
          <p:nvPr>
            <p:ph type="title"/>
          </p:nvPr>
        </p:nvSpPr>
        <p:spPr/>
        <p:txBody>
          <a:bodyPr/>
          <a:lstStyle/>
          <a:p>
            <a:r>
              <a:rPr lang="en-US"/>
              <a:t>Twitter Twitter Followers Change | Philadelphia Insurance</a:t>
            </a:r>
          </a:p>
        </p:txBody>
      </p:sp>
      <p:graphicFrame>
        <p:nvGraphicFramePr>
          <p:cNvPr id="6" name="Chart Placeholder 5">
            <a:extLst>
              <a:ext uri="{FF2B5EF4-FFF2-40B4-BE49-F238E27FC236}">
                <a16:creationId xmlns:a16="http://schemas.microsoft.com/office/drawing/2014/main" id="{AD4D8F33-1684-48D8-BC81-CFC4001E7481}"/>
              </a:ext>
            </a:extLst>
          </p:cNvPr>
          <p:cNvGraphicFramePr>
            <a:graphicFrameLocks noGrp="1"/>
          </p:cNvGraphicFramePr>
          <p:nvPr>
            <p:ph type="chart" sz="quarter" idx="13"/>
            <p:extLst>
              <p:ext uri="{D42A27DB-BD31-4B8C-83A1-F6EECF244321}">
                <p14:modId xmlns:p14="http://schemas.microsoft.com/office/powerpoint/2010/main" val="25391220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41A8339-C34E-4C28-95F7-67DB1F42F6D8}"/>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7463A41D-FC11-4C12-98A3-C74505A054C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572556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D91D35-6958-4ED9-BD92-9E2244AF0C2A}"/>
              </a:ext>
            </a:extLst>
          </p:cNvPr>
          <p:cNvSpPr>
            <a:spLocks noGrp="1"/>
          </p:cNvSpPr>
          <p:nvPr>
            <p:ph type="title"/>
          </p:nvPr>
        </p:nvSpPr>
        <p:spPr/>
        <p:txBody>
          <a:bodyPr/>
          <a:lstStyle/>
          <a:p>
            <a:r>
              <a:rPr lang="en-US"/>
              <a:t>Twitter Average Interactions Per Tweet | Philadelphia Insurance</a:t>
            </a:r>
          </a:p>
        </p:txBody>
      </p:sp>
      <p:graphicFrame>
        <p:nvGraphicFramePr>
          <p:cNvPr id="6" name="Chart Placeholder 5">
            <a:extLst>
              <a:ext uri="{FF2B5EF4-FFF2-40B4-BE49-F238E27FC236}">
                <a16:creationId xmlns:a16="http://schemas.microsoft.com/office/drawing/2014/main" id="{59404A6B-B9FA-4F7F-B932-2FB868E32A9C}"/>
              </a:ext>
            </a:extLst>
          </p:cNvPr>
          <p:cNvGraphicFramePr>
            <a:graphicFrameLocks noGrp="1"/>
          </p:cNvGraphicFramePr>
          <p:nvPr>
            <p:ph type="chart" sz="quarter" idx="13"/>
            <p:extLst>
              <p:ext uri="{D42A27DB-BD31-4B8C-83A1-F6EECF244321}">
                <p14:modId xmlns:p14="http://schemas.microsoft.com/office/powerpoint/2010/main" val="29495634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4623EAF-EBB9-49ED-B7A3-72CDDE463CAB}"/>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55FC43A0-8E89-4751-BC9F-BB5B7A48C63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530075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40DA75-30E4-4BE1-9F48-90673AD55137}"/>
              </a:ext>
            </a:extLst>
          </p:cNvPr>
          <p:cNvSpPr>
            <a:spLocks noGrp="1"/>
          </p:cNvSpPr>
          <p:nvPr>
            <p:ph type="title"/>
          </p:nvPr>
        </p:nvSpPr>
        <p:spPr/>
        <p:txBody>
          <a:bodyPr/>
          <a:lstStyle/>
          <a:p>
            <a:r>
              <a:rPr lang="en-US"/>
              <a:t>Twitter Total Interactions Per Month | Philadelphia Insurance</a:t>
            </a:r>
          </a:p>
        </p:txBody>
      </p:sp>
      <p:graphicFrame>
        <p:nvGraphicFramePr>
          <p:cNvPr id="6" name="Chart Placeholder 5">
            <a:extLst>
              <a:ext uri="{FF2B5EF4-FFF2-40B4-BE49-F238E27FC236}">
                <a16:creationId xmlns:a16="http://schemas.microsoft.com/office/drawing/2014/main" id="{07463D3D-6D85-4A5F-97C6-CB8F5A9752A6}"/>
              </a:ext>
            </a:extLst>
          </p:cNvPr>
          <p:cNvGraphicFramePr>
            <a:graphicFrameLocks noGrp="1"/>
          </p:cNvGraphicFramePr>
          <p:nvPr>
            <p:ph type="chart" sz="quarter" idx="13"/>
            <p:extLst>
              <p:ext uri="{D42A27DB-BD31-4B8C-83A1-F6EECF244321}">
                <p14:modId xmlns:p14="http://schemas.microsoft.com/office/powerpoint/2010/main" val="33447441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CB4ADFB-A5EA-425E-AD81-A6EA289E8664}"/>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E8BE7CA9-2EB8-473B-840D-F6419EA8952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235876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CE8C4-5B25-4974-AD95-A16A0653D933}"/>
              </a:ext>
            </a:extLst>
          </p:cNvPr>
          <p:cNvSpPr>
            <a:spLocks noGrp="1"/>
          </p:cNvSpPr>
          <p:nvPr>
            <p:ph type="title"/>
          </p:nvPr>
        </p:nvSpPr>
        <p:spPr/>
        <p:txBody>
          <a:bodyPr/>
          <a:lstStyle/>
          <a:p>
            <a:r>
              <a:rPr lang="en-US"/>
              <a:t>Twitter PHLY Twitter Mentions | Philadelphia Insurance</a:t>
            </a:r>
          </a:p>
        </p:txBody>
      </p:sp>
      <p:graphicFrame>
        <p:nvGraphicFramePr>
          <p:cNvPr id="6" name="Chart Placeholder 5">
            <a:extLst>
              <a:ext uri="{FF2B5EF4-FFF2-40B4-BE49-F238E27FC236}">
                <a16:creationId xmlns:a16="http://schemas.microsoft.com/office/drawing/2014/main" id="{39237ADC-9543-43CC-B316-82DE9AA3380C}"/>
              </a:ext>
            </a:extLst>
          </p:cNvPr>
          <p:cNvGraphicFramePr>
            <a:graphicFrameLocks noGrp="1"/>
          </p:cNvGraphicFramePr>
          <p:nvPr>
            <p:ph type="chart" sz="quarter" idx="13"/>
            <p:extLst>
              <p:ext uri="{D42A27DB-BD31-4B8C-83A1-F6EECF244321}">
                <p14:modId xmlns:p14="http://schemas.microsoft.com/office/powerpoint/2010/main" val="8556648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6C4F3A1-126A-4EC4-A457-0310B145EF2C}"/>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A0FF51AA-3702-424D-BE75-C42F6700ABC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461994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B6AC97-883B-4D1A-8FE9-06964EB94A8C}"/>
              </a:ext>
            </a:extLst>
          </p:cNvPr>
          <p:cNvSpPr>
            <a:spLocks noGrp="1"/>
          </p:cNvSpPr>
          <p:nvPr>
            <p:ph type="title"/>
          </p:nvPr>
        </p:nvSpPr>
        <p:spPr/>
        <p:txBody>
          <a:bodyPr/>
          <a:lstStyle/>
          <a:p>
            <a:r>
              <a:rPr lang="en-US"/>
              <a:t>Twitter Key Influencers | Philadelphia Insurance</a:t>
            </a:r>
          </a:p>
        </p:txBody>
      </p:sp>
      <p:graphicFrame>
        <p:nvGraphicFramePr>
          <p:cNvPr id="5" name="Table Placeholder 4">
            <a:extLst>
              <a:ext uri="{FF2B5EF4-FFF2-40B4-BE49-F238E27FC236}">
                <a16:creationId xmlns:a16="http://schemas.microsoft.com/office/drawing/2014/main" id="{D36A9B72-FEC5-4826-B3CB-0C0747DCBABC}"/>
              </a:ext>
            </a:extLst>
          </p:cNvPr>
          <p:cNvGraphicFramePr>
            <a:graphicFrameLocks noGrp="1"/>
          </p:cNvGraphicFramePr>
          <p:nvPr>
            <p:ph type="tbl" sz="quarter" idx="13"/>
            <p:extLst>
              <p:ext uri="{D42A27DB-BD31-4B8C-83A1-F6EECF244321}">
                <p14:modId xmlns:p14="http://schemas.microsoft.com/office/powerpoint/2010/main" val="22215497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09544">
                  <a:extLst>
                    <a:ext uri="{9D8B030D-6E8A-4147-A177-3AD203B41FA5}">
                      <a16:colId xmlns:a16="http://schemas.microsoft.com/office/drawing/2014/main" val="3815854937"/>
                    </a:ext>
                  </a:extLst>
                </a:gridCol>
                <a:gridCol w="2468880">
                  <a:extLst>
                    <a:ext uri="{9D8B030D-6E8A-4147-A177-3AD203B41FA5}">
                      <a16:colId xmlns:a16="http://schemas.microsoft.com/office/drawing/2014/main" val="1799597052"/>
                    </a:ext>
                  </a:extLst>
                </a:gridCol>
                <a:gridCol w="2468880">
                  <a:extLst>
                    <a:ext uri="{9D8B030D-6E8A-4147-A177-3AD203B41FA5}">
                      <a16:colId xmlns:a16="http://schemas.microsoft.com/office/drawing/2014/main" val="751133933"/>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4065922873"/>
                  </a:ext>
                </a:extLst>
              </a:tr>
              <a:tr h="370840">
                <a:tc>
                  <a:txBody>
                    <a:bodyPr/>
                    <a:lstStyle/>
                    <a:p>
                      <a:r>
                        <a:rPr lang="en-US" sz="1000" b="1"/>
                        <a:t>@MargueriteTort</a:t>
                      </a:r>
                    </a:p>
                  </a:txBody>
                  <a:tcPr/>
                </a:tc>
                <a:tc>
                  <a:txBody>
                    <a:bodyPr/>
                    <a:lstStyle/>
                    <a:p>
                      <a:r>
                        <a:rPr lang="en-US" sz="1000"/>
                        <a:t>@PHLYINS (36)</a:t>
                      </a:r>
                    </a:p>
                  </a:txBody>
                  <a:tcPr/>
                </a:tc>
                <a:tc>
                  <a:txBody>
                    <a:bodyPr/>
                    <a:lstStyle/>
                    <a:p>
                      <a:r>
                        <a:rPr lang="en-US" sz="1000"/>
                        <a:t>36</a:t>
                      </a:r>
                    </a:p>
                  </a:txBody>
                  <a:tcPr/>
                </a:tc>
                <a:extLst>
                  <a:ext uri="{0D108BD9-81ED-4DB2-BD59-A6C34878D82A}">
                    <a16:rowId xmlns:a16="http://schemas.microsoft.com/office/drawing/2014/main" val="1673748322"/>
                  </a:ext>
                </a:extLst>
              </a:tr>
              <a:tr h="370840">
                <a:tc>
                  <a:txBody>
                    <a:bodyPr/>
                    <a:lstStyle/>
                    <a:p>
                      <a:r>
                        <a:rPr lang="en-US" sz="1000" b="1"/>
                        <a:t>@EaglesComms</a:t>
                      </a:r>
                    </a:p>
                  </a:txBody>
                  <a:tcPr/>
                </a:tc>
                <a:tc>
                  <a:txBody>
                    <a:bodyPr/>
                    <a:lstStyle/>
                    <a:p>
                      <a:r>
                        <a:rPr lang="en-US" sz="1000"/>
                        <a:t>@PHLYINS (34)</a:t>
                      </a:r>
                    </a:p>
                  </a:txBody>
                  <a:tcPr/>
                </a:tc>
                <a:tc>
                  <a:txBody>
                    <a:bodyPr/>
                    <a:lstStyle/>
                    <a:p>
                      <a:r>
                        <a:rPr lang="en-US" sz="1000"/>
                        <a:t>34</a:t>
                      </a:r>
                    </a:p>
                  </a:txBody>
                  <a:tcPr/>
                </a:tc>
                <a:extLst>
                  <a:ext uri="{0D108BD9-81ED-4DB2-BD59-A6C34878D82A}">
                    <a16:rowId xmlns:a16="http://schemas.microsoft.com/office/drawing/2014/main" val="42717993"/>
                  </a:ext>
                </a:extLst>
              </a:tr>
              <a:tr h="370840">
                <a:tc>
                  <a:txBody>
                    <a:bodyPr/>
                    <a:lstStyle/>
                    <a:p>
                      <a:r>
                        <a:rPr lang="en-US" sz="1000" b="1"/>
                        <a:t>@C2CPhiladelphia</a:t>
                      </a:r>
                    </a:p>
                  </a:txBody>
                  <a:tcPr/>
                </a:tc>
                <a:tc>
                  <a:txBody>
                    <a:bodyPr/>
                    <a:lstStyle/>
                    <a:p>
                      <a:r>
                        <a:rPr lang="en-US" sz="1000"/>
                        <a:t>@PHLYINS (10)</a:t>
                      </a:r>
                    </a:p>
                  </a:txBody>
                  <a:tcPr/>
                </a:tc>
                <a:tc>
                  <a:txBody>
                    <a:bodyPr/>
                    <a:lstStyle/>
                    <a:p>
                      <a:r>
                        <a:rPr lang="en-US" sz="1000"/>
                        <a:t>10</a:t>
                      </a:r>
                    </a:p>
                  </a:txBody>
                  <a:tcPr/>
                </a:tc>
                <a:extLst>
                  <a:ext uri="{0D108BD9-81ED-4DB2-BD59-A6C34878D82A}">
                    <a16:rowId xmlns:a16="http://schemas.microsoft.com/office/drawing/2014/main" val="60409884"/>
                  </a:ext>
                </a:extLst>
              </a:tr>
              <a:tr h="370840">
                <a:tc>
                  <a:txBody>
                    <a:bodyPr/>
                    <a:lstStyle/>
                    <a:p>
                      <a:r>
                        <a:rPr lang="en-US" sz="1000" b="1"/>
                        <a:t>@Jayden31215665</a:t>
                      </a:r>
                    </a:p>
                  </a:txBody>
                  <a:tcPr/>
                </a:tc>
                <a:tc>
                  <a:txBody>
                    <a:bodyPr/>
                    <a:lstStyle/>
                    <a:p>
                      <a:r>
                        <a:rPr lang="en-US" sz="1000"/>
                        <a:t>@PHLYINS (9)</a:t>
                      </a:r>
                    </a:p>
                  </a:txBody>
                  <a:tcPr/>
                </a:tc>
                <a:tc>
                  <a:txBody>
                    <a:bodyPr/>
                    <a:lstStyle/>
                    <a:p>
                      <a:r>
                        <a:rPr lang="en-US" sz="1000"/>
                        <a:t>9</a:t>
                      </a:r>
                    </a:p>
                  </a:txBody>
                  <a:tcPr/>
                </a:tc>
                <a:extLst>
                  <a:ext uri="{0D108BD9-81ED-4DB2-BD59-A6C34878D82A}">
                    <a16:rowId xmlns:a16="http://schemas.microsoft.com/office/drawing/2014/main" val="3745973102"/>
                  </a:ext>
                </a:extLst>
              </a:tr>
              <a:tr h="370840">
                <a:tc>
                  <a:txBody>
                    <a:bodyPr/>
                    <a:lstStyle/>
                    <a:p>
                      <a:r>
                        <a:rPr lang="en-US" sz="1000" b="1"/>
                        <a:t>@Msminion13</a:t>
                      </a:r>
                    </a:p>
                  </a:txBody>
                  <a:tcPr/>
                </a:tc>
                <a:tc>
                  <a:txBody>
                    <a:bodyPr/>
                    <a:lstStyle/>
                    <a:p>
                      <a:r>
                        <a:rPr lang="en-US" sz="1000"/>
                        <a:t>@PHLYINS (8)</a:t>
                      </a:r>
                    </a:p>
                  </a:txBody>
                  <a:tcPr/>
                </a:tc>
                <a:tc>
                  <a:txBody>
                    <a:bodyPr/>
                    <a:lstStyle/>
                    <a:p>
                      <a:r>
                        <a:rPr lang="en-US" sz="1000"/>
                        <a:t>8</a:t>
                      </a:r>
                    </a:p>
                  </a:txBody>
                  <a:tcPr/>
                </a:tc>
                <a:extLst>
                  <a:ext uri="{0D108BD9-81ED-4DB2-BD59-A6C34878D82A}">
                    <a16:rowId xmlns:a16="http://schemas.microsoft.com/office/drawing/2014/main" val="1404482336"/>
                  </a:ext>
                </a:extLst>
              </a:tr>
              <a:tr h="370840">
                <a:tc>
                  <a:txBody>
                    <a:bodyPr/>
                    <a:lstStyle/>
                    <a:p>
                      <a:r>
                        <a:rPr lang="en-US" sz="1000" b="1"/>
                        <a:t>@TTFWatershed</a:t>
                      </a:r>
                    </a:p>
                  </a:txBody>
                  <a:tcPr/>
                </a:tc>
                <a:tc>
                  <a:txBody>
                    <a:bodyPr/>
                    <a:lstStyle/>
                    <a:p>
                      <a:r>
                        <a:rPr lang="en-US" sz="1000"/>
                        <a:t>@PHLYINS (7)</a:t>
                      </a:r>
                    </a:p>
                  </a:txBody>
                  <a:tcPr/>
                </a:tc>
                <a:tc>
                  <a:txBody>
                    <a:bodyPr/>
                    <a:lstStyle/>
                    <a:p>
                      <a:r>
                        <a:rPr lang="en-US" sz="1000"/>
                        <a:t>7</a:t>
                      </a:r>
                    </a:p>
                  </a:txBody>
                  <a:tcPr/>
                </a:tc>
                <a:extLst>
                  <a:ext uri="{0D108BD9-81ED-4DB2-BD59-A6C34878D82A}">
                    <a16:rowId xmlns:a16="http://schemas.microsoft.com/office/drawing/2014/main" val="1153161623"/>
                  </a:ext>
                </a:extLst>
              </a:tr>
              <a:tr h="370840">
                <a:tc>
                  <a:txBody>
                    <a:bodyPr/>
                    <a:lstStyle/>
                    <a:p>
                      <a:r>
                        <a:rPr lang="en-US" sz="1000" b="1"/>
                        <a:t>@Phillies</a:t>
                      </a:r>
                    </a:p>
                  </a:txBody>
                  <a:tcPr/>
                </a:tc>
                <a:tc>
                  <a:txBody>
                    <a:bodyPr/>
                    <a:lstStyle/>
                    <a:p>
                      <a:r>
                        <a:rPr lang="en-US" sz="1000"/>
                        <a:t>@PHLYINS (6)</a:t>
                      </a:r>
                    </a:p>
                  </a:txBody>
                  <a:tcPr/>
                </a:tc>
                <a:tc>
                  <a:txBody>
                    <a:bodyPr/>
                    <a:lstStyle/>
                    <a:p>
                      <a:r>
                        <a:rPr lang="en-US" sz="1000"/>
                        <a:t>6</a:t>
                      </a:r>
                    </a:p>
                  </a:txBody>
                  <a:tcPr/>
                </a:tc>
                <a:extLst>
                  <a:ext uri="{0D108BD9-81ED-4DB2-BD59-A6C34878D82A}">
                    <a16:rowId xmlns:a16="http://schemas.microsoft.com/office/drawing/2014/main" val="2976133684"/>
                  </a:ext>
                </a:extLst>
              </a:tr>
              <a:tr h="370840">
                <a:tc>
                  <a:txBody>
                    <a:bodyPr/>
                    <a:lstStyle/>
                    <a:p>
                      <a:r>
                        <a:rPr lang="en-US" sz="1000" b="1"/>
                        <a:t>@Becca091091</a:t>
                      </a:r>
                    </a:p>
                  </a:txBody>
                  <a:tcPr/>
                </a:tc>
                <a:tc>
                  <a:txBody>
                    <a:bodyPr/>
                    <a:lstStyle/>
                    <a:p>
                      <a:r>
                        <a:rPr lang="en-US" sz="1000"/>
                        <a:t>@PHLYINS (6)</a:t>
                      </a:r>
                    </a:p>
                  </a:txBody>
                  <a:tcPr/>
                </a:tc>
                <a:tc>
                  <a:txBody>
                    <a:bodyPr/>
                    <a:lstStyle/>
                    <a:p>
                      <a:r>
                        <a:rPr lang="en-US" sz="1000"/>
                        <a:t>6</a:t>
                      </a:r>
                    </a:p>
                  </a:txBody>
                  <a:tcPr/>
                </a:tc>
                <a:extLst>
                  <a:ext uri="{0D108BD9-81ED-4DB2-BD59-A6C34878D82A}">
                    <a16:rowId xmlns:a16="http://schemas.microsoft.com/office/drawing/2014/main" val="875642355"/>
                  </a:ext>
                </a:extLst>
              </a:tr>
              <a:tr h="370840">
                <a:tc>
                  <a:txBody>
                    <a:bodyPr/>
                    <a:lstStyle/>
                    <a:p>
                      <a:r>
                        <a:rPr lang="en-US" sz="1000" b="1"/>
                        <a:t>@DOITFORDOMB</a:t>
                      </a:r>
                    </a:p>
                  </a:txBody>
                  <a:tcPr/>
                </a:tc>
                <a:tc>
                  <a:txBody>
                    <a:bodyPr/>
                    <a:lstStyle/>
                    <a:p>
                      <a:r>
                        <a:rPr lang="en-US" sz="1000"/>
                        <a:t>@PHLYINS (6)</a:t>
                      </a:r>
                    </a:p>
                  </a:txBody>
                  <a:tcPr/>
                </a:tc>
                <a:tc>
                  <a:txBody>
                    <a:bodyPr/>
                    <a:lstStyle/>
                    <a:p>
                      <a:r>
                        <a:rPr lang="en-US" sz="1000"/>
                        <a:t>6</a:t>
                      </a:r>
                    </a:p>
                  </a:txBody>
                  <a:tcPr/>
                </a:tc>
                <a:extLst>
                  <a:ext uri="{0D108BD9-81ED-4DB2-BD59-A6C34878D82A}">
                    <a16:rowId xmlns:a16="http://schemas.microsoft.com/office/drawing/2014/main" val="107462252"/>
                  </a:ext>
                </a:extLst>
              </a:tr>
              <a:tr h="370840">
                <a:tc>
                  <a:txBody>
                    <a:bodyPr/>
                    <a:lstStyle/>
                    <a:p>
                      <a:r>
                        <a:rPr lang="en-US" sz="1000" b="1"/>
                        <a:t>@ITABaseballPod</a:t>
                      </a:r>
                    </a:p>
                  </a:txBody>
                  <a:tcPr/>
                </a:tc>
                <a:tc>
                  <a:txBody>
                    <a:bodyPr/>
                    <a:lstStyle/>
                    <a:p>
                      <a:r>
                        <a:rPr lang="en-US" sz="1000"/>
                        <a:t>@PHLYINS (6)</a:t>
                      </a:r>
                    </a:p>
                  </a:txBody>
                  <a:tcPr/>
                </a:tc>
                <a:tc>
                  <a:txBody>
                    <a:bodyPr/>
                    <a:lstStyle/>
                    <a:p>
                      <a:r>
                        <a:rPr lang="en-US" sz="1000"/>
                        <a:t>6</a:t>
                      </a:r>
                    </a:p>
                  </a:txBody>
                  <a:tcPr/>
                </a:tc>
                <a:extLst>
                  <a:ext uri="{0D108BD9-81ED-4DB2-BD59-A6C34878D82A}">
                    <a16:rowId xmlns:a16="http://schemas.microsoft.com/office/drawing/2014/main" val="105055112"/>
                  </a:ext>
                </a:extLst>
              </a:tr>
            </a:tbl>
          </a:graphicData>
        </a:graphic>
      </p:graphicFrame>
      <p:sp>
        <p:nvSpPr>
          <p:cNvPr id="4" name="Text Placeholder 3">
            <a:extLst>
              <a:ext uri="{FF2B5EF4-FFF2-40B4-BE49-F238E27FC236}">
                <a16:creationId xmlns:a16="http://schemas.microsoft.com/office/drawing/2014/main" id="{5E94A33F-FCDA-4585-A571-F59820B8B139}"/>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3435296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2EFA96-BEFA-4BD8-9E7B-4D42227AA338}"/>
              </a:ext>
            </a:extLst>
          </p:cNvPr>
          <p:cNvSpPr>
            <a:spLocks noGrp="1"/>
          </p:cNvSpPr>
          <p:nvPr>
            <p:ph type="title"/>
          </p:nvPr>
        </p:nvSpPr>
        <p:spPr/>
        <p:txBody>
          <a:bodyPr/>
          <a:lstStyle/>
          <a:p>
            <a:r>
              <a:rPr lang="en-US"/>
              <a:t>Twitter Own and Retweeted Tweets Table | Philadelphia Insurance - 1 of 3</a:t>
            </a:r>
          </a:p>
        </p:txBody>
      </p:sp>
      <p:graphicFrame>
        <p:nvGraphicFramePr>
          <p:cNvPr id="5" name="Table Placeholder 4">
            <a:extLst>
              <a:ext uri="{FF2B5EF4-FFF2-40B4-BE49-F238E27FC236}">
                <a16:creationId xmlns:a16="http://schemas.microsoft.com/office/drawing/2014/main" id="{83EF3739-3F15-44AC-A916-C28168C6EDAC}"/>
              </a:ext>
            </a:extLst>
          </p:cNvPr>
          <p:cNvGraphicFramePr>
            <a:graphicFrameLocks noGrp="1"/>
          </p:cNvGraphicFramePr>
          <p:nvPr>
            <p:ph type="tbl" sz="quarter" idx="13"/>
            <p:extLst>
              <p:ext uri="{D42A27DB-BD31-4B8C-83A1-F6EECF244321}">
                <p14:modId xmlns:p14="http://schemas.microsoft.com/office/powerpoint/2010/main" val="3714176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486591132"/>
                    </a:ext>
                  </a:extLst>
                </a:gridCol>
                <a:gridCol w="493776">
                  <a:extLst>
                    <a:ext uri="{9D8B030D-6E8A-4147-A177-3AD203B41FA5}">
                      <a16:colId xmlns:a16="http://schemas.microsoft.com/office/drawing/2014/main" val="3598011128"/>
                    </a:ext>
                  </a:extLst>
                </a:gridCol>
                <a:gridCol w="1069848">
                  <a:extLst>
                    <a:ext uri="{9D8B030D-6E8A-4147-A177-3AD203B41FA5}">
                      <a16:colId xmlns:a16="http://schemas.microsoft.com/office/drawing/2014/main" val="1482428657"/>
                    </a:ext>
                  </a:extLst>
                </a:gridCol>
                <a:gridCol w="1069848">
                  <a:extLst>
                    <a:ext uri="{9D8B030D-6E8A-4147-A177-3AD203B41FA5}">
                      <a16:colId xmlns:a16="http://schemas.microsoft.com/office/drawing/2014/main" val="2198282565"/>
                    </a:ext>
                  </a:extLst>
                </a:gridCol>
                <a:gridCol w="1069848">
                  <a:extLst>
                    <a:ext uri="{9D8B030D-6E8A-4147-A177-3AD203B41FA5}">
                      <a16:colId xmlns:a16="http://schemas.microsoft.com/office/drawing/2014/main" val="1543176017"/>
                    </a:ext>
                  </a:extLst>
                </a:gridCol>
                <a:gridCol w="1069848">
                  <a:extLst>
                    <a:ext uri="{9D8B030D-6E8A-4147-A177-3AD203B41FA5}">
                      <a16:colId xmlns:a16="http://schemas.microsoft.com/office/drawing/2014/main" val="1074267750"/>
                    </a:ext>
                  </a:extLst>
                </a:gridCol>
                <a:gridCol w="1069848">
                  <a:extLst>
                    <a:ext uri="{9D8B030D-6E8A-4147-A177-3AD203B41FA5}">
                      <a16:colId xmlns:a16="http://schemas.microsoft.com/office/drawing/2014/main" val="1921488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6500193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- 2022-11-08 11:18:00</a:t>
                      </a:r>
                      <a:r>
                        <a:rPr kumimoji="0" lang="en-US" sz="1000" b="0" i="0" u="none" strike="noStrike" kern="1200" cap="none" spc="0" normalizeH="0" baseline="0" noProof="0">
                          <a:ln>
                            <a:noFill/>
                          </a:ln>
                          <a:solidFill>
                            <a:prstClr val="black"/>
                          </a:solidFill>
                          <a:effectLst/>
                          <a:uLnTx/>
                          <a:uFillTx/>
                          <a:latin typeface="+mn-lt"/>
                          <a:ea typeface="+mn-ea"/>
                          <a:cs typeface="+mn-cs"/>
                        </a:rPr>
                        <a:t>
 We were proud to sponsor the @SOPennsylvania Fall Festival! #TEAMPHLY joined athletes &amp;amp; supporters at @VillanovaU to cheer on SOPA athletes as they competed in various sporting events. Congratulations to Logan Wismer for being honored as the 2022 Valor Award Winner! #SOPAFallFest https://t.co/0dBZZlxJRj https://t.co/8QxkH23sZv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11/08/2022 19:06:07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0.1814 %</a:t>
                      </a:r>
                    </a:p>
                  </a:txBody>
                  <a:tcPr/>
                </a:tc>
                <a:extLst>
                  <a:ext uri="{0D108BD9-81ED-4DB2-BD59-A6C34878D82A}">
                    <a16:rowId xmlns:a16="http://schemas.microsoft.com/office/drawing/2014/main" val="3422191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- 2022-11-09 09:09:11</a:t>
                      </a:r>
                      <a:r>
                        <a:rPr kumimoji="0" lang="en-US" sz="1000" b="0" i="0" u="none" strike="noStrike" kern="1200" cap="none" spc="0" normalizeH="0" baseline="0" noProof="0">
                          <a:ln>
                            <a:noFill/>
                          </a:ln>
                          <a:solidFill>
                            <a:prstClr val="black"/>
                          </a:solidFill>
                          <a:effectLst/>
                          <a:uLnTx/>
                          <a:uFillTx/>
                          <a:latin typeface="+mn-lt"/>
                          <a:ea typeface="+mn-ea"/>
                          <a:cs typeface="+mn-cs"/>
                        </a:rPr>
                        <a:t>
 PHLY &amp;amp; @TMNA_Services made a wager with our sister company @TokioMarineHCC in Houston during the baseball championship series. Since our hometown Phillies didn't win, we're donating K to three charities selected by TMHCC: @depelchin, Boys &amp;amp; Girls Country, &amp;amp; @HoustonFoodBank. https://t.co/Te05EesYNU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11/10/2022 13:06:04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0.1554 %</a:t>
                      </a:r>
                    </a:p>
                  </a:txBody>
                  <a:tcPr/>
                </a:tc>
                <a:extLst>
                  <a:ext uri="{0D108BD9-81ED-4DB2-BD59-A6C34878D82A}">
                    <a16:rowId xmlns:a16="http://schemas.microsoft.com/office/drawing/2014/main" val="2965901383"/>
                  </a:ext>
                </a:extLst>
              </a:tr>
            </a:tbl>
          </a:graphicData>
        </a:graphic>
      </p:graphicFrame>
      <p:sp>
        <p:nvSpPr>
          <p:cNvPr id="4" name="Text Placeholder 3">
            <a:extLst>
              <a:ext uri="{FF2B5EF4-FFF2-40B4-BE49-F238E27FC236}">
                <a16:creationId xmlns:a16="http://schemas.microsoft.com/office/drawing/2014/main" id="{69BD1E39-C327-463B-AF88-1145C16C42D6}"/>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33521378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4775A7-B8FD-455B-AAA9-AA63B7FBCD34}"/>
              </a:ext>
            </a:extLst>
          </p:cNvPr>
          <p:cNvSpPr>
            <a:spLocks noGrp="1"/>
          </p:cNvSpPr>
          <p:nvPr>
            <p:ph type="title"/>
          </p:nvPr>
        </p:nvSpPr>
        <p:spPr/>
        <p:txBody>
          <a:bodyPr/>
          <a:lstStyle/>
          <a:p>
            <a:r>
              <a:rPr lang="en-US"/>
              <a:t>Twitter Own and Retweeted Tweets Table | Philadelphia Insurance - 2 of 3</a:t>
            </a:r>
          </a:p>
        </p:txBody>
      </p:sp>
      <p:graphicFrame>
        <p:nvGraphicFramePr>
          <p:cNvPr id="5" name="Table Placeholder 4">
            <a:extLst>
              <a:ext uri="{FF2B5EF4-FFF2-40B4-BE49-F238E27FC236}">
                <a16:creationId xmlns:a16="http://schemas.microsoft.com/office/drawing/2014/main" id="{E7E38AA3-2D74-4764-9652-B4E3015887A4}"/>
              </a:ext>
            </a:extLst>
          </p:cNvPr>
          <p:cNvGraphicFramePr>
            <a:graphicFrameLocks noGrp="1"/>
          </p:cNvGraphicFramePr>
          <p:nvPr>
            <p:ph type="tbl" sz="quarter" idx="13"/>
            <p:extLst>
              <p:ext uri="{D42A27DB-BD31-4B8C-83A1-F6EECF244321}">
                <p14:modId xmlns:p14="http://schemas.microsoft.com/office/powerpoint/2010/main" val="40946188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725250314"/>
                    </a:ext>
                  </a:extLst>
                </a:gridCol>
                <a:gridCol w="493776">
                  <a:extLst>
                    <a:ext uri="{9D8B030D-6E8A-4147-A177-3AD203B41FA5}">
                      <a16:colId xmlns:a16="http://schemas.microsoft.com/office/drawing/2014/main" val="1499035268"/>
                    </a:ext>
                  </a:extLst>
                </a:gridCol>
                <a:gridCol w="1069848">
                  <a:extLst>
                    <a:ext uri="{9D8B030D-6E8A-4147-A177-3AD203B41FA5}">
                      <a16:colId xmlns:a16="http://schemas.microsoft.com/office/drawing/2014/main" val="1465704533"/>
                    </a:ext>
                  </a:extLst>
                </a:gridCol>
                <a:gridCol w="1069848">
                  <a:extLst>
                    <a:ext uri="{9D8B030D-6E8A-4147-A177-3AD203B41FA5}">
                      <a16:colId xmlns:a16="http://schemas.microsoft.com/office/drawing/2014/main" val="3508552458"/>
                    </a:ext>
                  </a:extLst>
                </a:gridCol>
                <a:gridCol w="1069848">
                  <a:extLst>
                    <a:ext uri="{9D8B030D-6E8A-4147-A177-3AD203B41FA5}">
                      <a16:colId xmlns:a16="http://schemas.microsoft.com/office/drawing/2014/main" val="177526343"/>
                    </a:ext>
                  </a:extLst>
                </a:gridCol>
                <a:gridCol w="1069848">
                  <a:extLst>
                    <a:ext uri="{9D8B030D-6E8A-4147-A177-3AD203B41FA5}">
                      <a16:colId xmlns:a16="http://schemas.microsoft.com/office/drawing/2014/main" val="1248862151"/>
                    </a:ext>
                  </a:extLst>
                </a:gridCol>
                <a:gridCol w="1069848">
                  <a:extLst>
                    <a:ext uri="{9D8B030D-6E8A-4147-A177-3AD203B41FA5}">
                      <a16:colId xmlns:a16="http://schemas.microsoft.com/office/drawing/2014/main" val="19035471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692138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- 2022-11-18 15:57:06</a:t>
                      </a:r>
                      <a:r>
                        <a:rPr kumimoji="0" lang="en-US" sz="1000" b="0" i="0" u="none" strike="noStrike" kern="1200" cap="none" spc="0" normalizeH="0" baseline="0" noProof="0">
                          <a:ln>
                            <a:noFill/>
                          </a:ln>
                          <a:solidFill>
                            <a:prstClr val="black"/>
                          </a:solidFill>
                          <a:effectLst/>
                          <a:uLnTx/>
                          <a:uFillTx/>
                          <a:latin typeface="+mn-lt"/>
                          <a:ea typeface="+mn-ea"/>
                          <a:cs typeface="+mn-cs"/>
                        </a:rPr>
                        <a:t>
 We partnered with the @ArborDay for a third time this month as part of our #PHLY80KTrees initiative! During our final week, #TEAMPHLY planted trees along #Sacramento's Willow Creek Trail. 🍁
(THREAD) 🧵 https://t.co/eijif41H3N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11/19/2022 19:05:41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0.1299 %</a:t>
                      </a:r>
                    </a:p>
                  </a:txBody>
                  <a:tcPr/>
                </a:tc>
                <a:extLst>
                  <a:ext uri="{0D108BD9-81ED-4DB2-BD59-A6C34878D82A}">
                    <a16:rowId xmlns:a16="http://schemas.microsoft.com/office/drawing/2014/main" val="2115126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- 2022-11-30 14:35:21</a:t>
                      </a:r>
                      <a:r>
                        <a:rPr kumimoji="0" lang="en-US" sz="1000" b="0" i="0" u="none" strike="noStrike" kern="1200" cap="none" spc="0" normalizeH="0" baseline="0" noProof="0">
                          <a:ln>
                            <a:noFill/>
                          </a:ln>
                          <a:solidFill>
                            <a:prstClr val="black"/>
                          </a:solidFill>
                          <a:effectLst/>
                          <a:uLnTx/>
                          <a:uFillTx/>
                          <a:latin typeface="+mn-lt"/>
                          <a:ea typeface="+mn-ea"/>
                          <a:cs typeface="+mn-cs"/>
                        </a:rPr>
                        <a:t>
 PHLY is proud to partner with the #PhiladelphiaEagles to honor #nonprofits doing great work before @Eagles home games. Congratulations to @elunanetwork, @GatewayCAP &amp;amp; @Impact_KandA for being highlighted at #GBvsPHI! 👏 #FlyEaglesFly https://t.co/0lkeBZBim4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11/30/2022 19:06:35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0.1298 %</a:t>
                      </a:r>
                    </a:p>
                  </a:txBody>
                  <a:tcPr/>
                </a:tc>
                <a:extLst>
                  <a:ext uri="{0D108BD9-81ED-4DB2-BD59-A6C34878D82A}">
                    <a16:rowId xmlns:a16="http://schemas.microsoft.com/office/drawing/2014/main" val="2406483848"/>
                  </a:ext>
                </a:extLst>
              </a:tr>
            </a:tbl>
          </a:graphicData>
        </a:graphic>
      </p:graphicFrame>
      <p:sp>
        <p:nvSpPr>
          <p:cNvPr id="4" name="Text Placeholder 3">
            <a:extLst>
              <a:ext uri="{FF2B5EF4-FFF2-40B4-BE49-F238E27FC236}">
                <a16:creationId xmlns:a16="http://schemas.microsoft.com/office/drawing/2014/main" id="{52950106-3F07-42AA-A6DB-363BAE5EE612}"/>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35234760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152D1-ED7E-4883-8B29-E1EA6EA1D59F}"/>
              </a:ext>
            </a:extLst>
          </p:cNvPr>
          <p:cNvSpPr>
            <a:spLocks noGrp="1"/>
          </p:cNvSpPr>
          <p:nvPr>
            <p:ph type="title"/>
          </p:nvPr>
        </p:nvSpPr>
        <p:spPr/>
        <p:txBody>
          <a:bodyPr/>
          <a:lstStyle/>
          <a:p>
            <a:r>
              <a:rPr lang="en-US"/>
              <a:t>Twitter Own and Retweeted Tweets Table | Philadelphia Insurance - 3 of 3</a:t>
            </a:r>
          </a:p>
        </p:txBody>
      </p:sp>
      <p:graphicFrame>
        <p:nvGraphicFramePr>
          <p:cNvPr id="5" name="Table Placeholder 4">
            <a:extLst>
              <a:ext uri="{FF2B5EF4-FFF2-40B4-BE49-F238E27FC236}">
                <a16:creationId xmlns:a16="http://schemas.microsoft.com/office/drawing/2014/main" id="{319A96A0-7215-4E72-B1BA-248294A61C58}"/>
              </a:ext>
            </a:extLst>
          </p:cNvPr>
          <p:cNvGraphicFramePr>
            <a:graphicFrameLocks noGrp="1"/>
          </p:cNvGraphicFramePr>
          <p:nvPr>
            <p:ph type="tbl" sz="quarter" idx="13"/>
            <p:extLst>
              <p:ext uri="{D42A27DB-BD31-4B8C-83A1-F6EECF244321}">
                <p14:modId xmlns:p14="http://schemas.microsoft.com/office/powerpoint/2010/main" val="8524541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027422411"/>
                    </a:ext>
                  </a:extLst>
                </a:gridCol>
                <a:gridCol w="493776">
                  <a:extLst>
                    <a:ext uri="{9D8B030D-6E8A-4147-A177-3AD203B41FA5}">
                      <a16:colId xmlns:a16="http://schemas.microsoft.com/office/drawing/2014/main" val="3842772856"/>
                    </a:ext>
                  </a:extLst>
                </a:gridCol>
                <a:gridCol w="1069848">
                  <a:extLst>
                    <a:ext uri="{9D8B030D-6E8A-4147-A177-3AD203B41FA5}">
                      <a16:colId xmlns:a16="http://schemas.microsoft.com/office/drawing/2014/main" val="1986055503"/>
                    </a:ext>
                  </a:extLst>
                </a:gridCol>
                <a:gridCol w="1069848">
                  <a:extLst>
                    <a:ext uri="{9D8B030D-6E8A-4147-A177-3AD203B41FA5}">
                      <a16:colId xmlns:a16="http://schemas.microsoft.com/office/drawing/2014/main" val="3342973698"/>
                    </a:ext>
                  </a:extLst>
                </a:gridCol>
                <a:gridCol w="1069848">
                  <a:extLst>
                    <a:ext uri="{9D8B030D-6E8A-4147-A177-3AD203B41FA5}">
                      <a16:colId xmlns:a16="http://schemas.microsoft.com/office/drawing/2014/main" val="1663367656"/>
                    </a:ext>
                  </a:extLst>
                </a:gridCol>
                <a:gridCol w="1069848">
                  <a:extLst>
                    <a:ext uri="{9D8B030D-6E8A-4147-A177-3AD203B41FA5}">
                      <a16:colId xmlns:a16="http://schemas.microsoft.com/office/drawing/2014/main" val="2050123365"/>
                    </a:ext>
                  </a:extLst>
                </a:gridCol>
                <a:gridCol w="1069848">
                  <a:extLst>
                    <a:ext uri="{9D8B030D-6E8A-4147-A177-3AD203B41FA5}">
                      <a16:colId xmlns:a16="http://schemas.microsoft.com/office/drawing/2014/main" val="22064365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4139837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- 2022-11-22 12:14:27</a:t>
                      </a:r>
                      <a:r>
                        <a:rPr kumimoji="0" lang="en-US" sz="1000" b="0" i="0" u="none" strike="noStrike" kern="1200" cap="none" spc="0" normalizeH="0" baseline="0" noProof="0">
                          <a:ln>
                            <a:noFill/>
                          </a:ln>
                          <a:solidFill>
                            <a:prstClr val="black"/>
                          </a:solidFill>
                          <a:effectLst/>
                          <a:uLnTx/>
                          <a:uFillTx/>
                          <a:latin typeface="+mn-lt"/>
                          <a:ea typeface="+mn-ea"/>
                          <a:cs typeface="+mn-cs"/>
                        </a:rPr>
                        <a:t>
 We're proud to be named one of the #BestPlacestoWork in #Insurance for the 13th consecutive year! Thank you #TEAMPHLY for making PHLY a great place to work. 👏
Join our team: https://t.co/TAsZrjsbnK https://t.co/uTZOZJv2KW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11/29/2022 13:08:49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0.1039 %</a:t>
                      </a:r>
                    </a:p>
                  </a:txBody>
                  <a:tcPr/>
                </a:tc>
                <a:extLst>
                  <a:ext uri="{0D108BD9-81ED-4DB2-BD59-A6C34878D82A}">
                    <a16:rowId xmlns:a16="http://schemas.microsoft.com/office/drawing/2014/main" val="3168127777"/>
                  </a:ext>
                </a:extLst>
              </a:tr>
            </a:tbl>
          </a:graphicData>
        </a:graphic>
      </p:graphicFrame>
      <p:sp>
        <p:nvSpPr>
          <p:cNvPr id="4" name="Text Placeholder 3">
            <a:extLst>
              <a:ext uri="{FF2B5EF4-FFF2-40B4-BE49-F238E27FC236}">
                <a16:creationId xmlns:a16="http://schemas.microsoft.com/office/drawing/2014/main" id="{77F7B492-7FF7-4F7C-99F2-EE2AA613185C}"/>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11205809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B96E9E-9827-4C52-BC2F-781280EA221F}"/>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8A6FE204-8DC6-4A21-A486-3C4473573F87}"/>
              </a:ext>
            </a:extLst>
          </p:cNvPr>
          <p:cNvGraphicFramePr>
            <a:graphicFrameLocks noGrp="1"/>
          </p:cNvGraphicFramePr>
          <p:nvPr>
            <p:ph type="tbl" sz="quarter" idx="13"/>
            <p:extLst>
              <p:ext uri="{D42A27DB-BD31-4B8C-83A1-F6EECF244321}">
                <p14:modId xmlns:p14="http://schemas.microsoft.com/office/powerpoint/2010/main" val="23696538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4249189013"/>
                    </a:ext>
                  </a:extLst>
                </a:gridCol>
                <a:gridCol w="576072">
                  <a:extLst>
                    <a:ext uri="{9D8B030D-6E8A-4147-A177-3AD203B41FA5}">
                      <a16:colId xmlns:a16="http://schemas.microsoft.com/office/drawing/2014/main" val="209549889"/>
                    </a:ext>
                  </a:extLst>
                </a:gridCol>
                <a:gridCol w="576072">
                  <a:extLst>
                    <a:ext uri="{9D8B030D-6E8A-4147-A177-3AD203B41FA5}">
                      <a16:colId xmlns:a16="http://schemas.microsoft.com/office/drawing/2014/main" val="1015235509"/>
                    </a:ext>
                  </a:extLst>
                </a:gridCol>
                <a:gridCol w="576072">
                  <a:extLst>
                    <a:ext uri="{9D8B030D-6E8A-4147-A177-3AD203B41FA5}">
                      <a16:colId xmlns:a16="http://schemas.microsoft.com/office/drawing/2014/main" val="1646662821"/>
                    </a:ext>
                  </a:extLst>
                </a:gridCol>
                <a:gridCol w="576072">
                  <a:extLst>
                    <a:ext uri="{9D8B030D-6E8A-4147-A177-3AD203B41FA5}">
                      <a16:colId xmlns:a16="http://schemas.microsoft.com/office/drawing/2014/main" val="2076663807"/>
                    </a:ext>
                  </a:extLst>
                </a:gridCol>
                <a:gridCol w="576072">
                  <a:extLst>
                    <a:ext uri="{9D8B030D-6E8A-4147-A177-3AD203B41FA5}">
                      <a16:colId xmlns:a16="http://schemas.microsoft.com/office/drawing/2014/main" val="1475984771"/>
                    </a:ext>
                  </a:extLst>
                </a:gridCol>
                <a:gridCol w="576072">
                  <a:extLst>
                    <a:ext uri="{9D8B030D-6E8A-4147-A177-3AD203B41FA5}">
                      <a16:colId xmlns:a16="http://schemas.microsoft.com/office/drawing/2014/main" val="2187894776"/>
                    </a:ext>
                  </a:extLst>
                </a:gridCol>
                <a:gridCol w="576072">
                  <a:extLst>
                    <a:ext uri="{9D8B030D-6E8A-4147-A177-3AD203B41FA5}">
                      <a16:colId xmlns:a16="http://schemas.microsoft.com/office/drawing/2014/main" val="453829852"/>
                    </a:ext>
                  </a:extLst>
                </a:gridCol>
                <a:gridCol w="576072">
                  <a:extLst>
                    <a:ext uri="{9D8B030D-6E8A-4147-A177-3AD203B41FA5}">
                      <a16:colId xmlns:a16="http://schemas.microsoft.com/office/drawing/2014/main" val="3633329399"/>
                    </a:ext>
                  </a:extLst>
                </a:gridCol>
                <a:gridCol w="576072">
                  <a:extLst>
                    <a:ext uri="{9D8B030D-6E8A-4147-A177-3AD203B41FA5}">
                      <a16:colId xmlns:a16="http://schemas.microsoft.com/office/drawing/2014/main" val="566642297"/>
                    </a:ext>
                  </a:extLst>
                </a:gridCol>
                <a:gridCol w="576072">
                  <a:extLst>
                    <a:ext uri="{9D8B030D-6E8A-4147-A177-3AD203B41FA5}">
                      <a16:colId xmlns:a16="http://schemas.microsoft.com/office/drawing/2014/main" val="2767578511"/>
                    </a:ext>
                  </a:extLst>
                </a:gridCol>
                <a:gridCol w="576072">
                  <a:extLst>
                    <a:ext uri="{9D8B030D-6E8A-4147-A177-3AD203B41FA5}">
                      <a16:colId xmlns:a16="http://schemas.microsoft.com/office/drawing/2014/main" val="550513745"/>
                    </a:ext>
                  </a:extLst>
                </a:gridCol>
                <a:gridCol w="576072">
                  <a:extLst>
                    <a:ext uri="{9D8B030D-6E8A-4147-A177-3AD203B41FA5}">
                      <a16:colId xmlns:a16="http://schemas.microsoft.com/office/drawing/2014/main" val="3559421309"/>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extLst>
                  <a:ext uri="{0D108BD9-81ED-4DB2-BD59-A6C34878D82A}">
                    <a16:rowId xmlns:a16="http://schemas.microsoft.com/office/drawing/2014/main" val="2399761581"/>
                  </a:ext>
                </a:extLst>
              </a:tr>
              <a:tr h="370840">
                <a:tc>
                  <a:txBody>
                    <a:bodyPr/>
                    <a:lstStyle/>
                    <a:p>
                      <a:r>
                        <a:rPr lang="en-US" sz="1000"/>
                        <a:t>34266</a:t>
                      </a:r>
                    </a:p>
                  </a:txBody>
                  <a:tcPr/>
                </a:tc>
                <a:tc>
                  <a:txBody>
                    <a:bodyPr/>
                    <a:lstStyle/>
                    <a:p>
                      <a:r>
                        <a:rPr lang="en-US" sz="1000"/>
                        <a:t>352</a:t>
                      </a:r>
                    </a:p>
                  </a:txBody>
                  <a:tcPr/>
                </a:tc>
                <a:tc>
                  <a:txBody>
                    <a:bodyPr/>
                    <a:lstStyle/>
                    <a:p>
                      <a:r>
                        <a:rPr lang="en-US" sz="1000"/>
                        <a:t>26</a:t>
                      </a:r>
                    </a:p>
                  </a:txBody>
                  <a:tcPr/>
                </a:tc>
                <a:tc>
                  <a:txBody>
                    <a:bodyPr/>
                    <a:lstStyle/>
                    <a:p>
                      <a:r>
                        <a:rPr lang="en-US" sz="1000"/>
                        <a:t>2649</a:t>
                      </a:r>
                    </a:p>
                  </a:txBody>
                  <a:tcPr/>
                </a:tc>
                <a:tc>
                  <a:txBody>
                    <a:bodyPr/>
                    <a:lstStyle/>
                    <a:p>
                      <a:r>
                        <a:rPr lang="en-US" sz="1000"/>
                        <a:t>101.88461538462</a:t>
                      </a:r>
                    </a:p>
                  </a:txBody>
                  <a:tcPr/>
                </a:tc>
                <a:tc>
                  <a:txBody>
                    <a:bodyPr/>
                    <a:lstStyle/>
                    <a:p>
                      <a:r>
                        <a:rPr lang="en-US" sz="1000"/>
                        <a:t>35</a:t>
                      </a:r>
                    </a:p>
                  </a:txBody>
                  <a:tcPr/>
                </a:tc>
                <a:tc>
                  <a:txBody>
                    <a:bodyPr/>
                    <a:lstStyle/>
                    <a:p>
                      <a:r>
                        <a:rPr lang="en-US" sz="1000"/>
                        <a:t>133</a:t>
                      </a:r>
                    </a:p>
                  </a:txBody>
                  <a:tcPr/>
                </a:tc>
                <a:tc>
                  <a:txBody>
                    <a:bodyPr/>
                    <a:lstStyle/>
                    <a:p>
                      <a:r>
                        <a:rPr lang="en-US" sz="1000"/>
                        <a:t>5.1153846153846</a:t>
                      </a:r>
                    </a:p>
                  </a:txBody>
                  <a:tcPr/>
                </a:tc>
                <a:tc>
                  <a:txBody>
                    <a:bodyPr/>
                    <a:lstStyle/>
                    <a:p>
                      <a:r>
                        <a:rPr lang="en-US" sz="1000"/>
                        <a:t>17184</a:t>
                      </a:r>
                    </a:p>
                  </a:txBody>
                  <a:tcPr/>
                </a:tc>
                <a:tc>
                  <a:txBody>
                    <a:bodyPr/>
                    <a:lstStyle/>
                    <a:p>
                      <a:r>
                        <a:rPr lang="en-US" sz="1000"/>
                        <a:t>660.92307692308</a:t>
                      </a:r>
                    </a:p>
                  </a:txBody>
                  <a:tcPr/>
                </a:tc>
                <a:tc>
                  <a:txBody>
                    <a:bodyPr/>
                    <a:lstStyle/>
                    <a:p>
                      <a:r>
                        <a:rPr lang="en-US" sz="1000"/>
                        <a:t>91138</a:t>
                      </a:r>
                    </a:p>
                  </a:txBody>
                  <a:tcPr/>
                </a:tc>
                <a:tc>
                  <a:txBody>
                    <a:bodyPr/>
                    <a:lstStyle/>
                    <a:p>
                      <a:r>
                        <a:rPr lang="en-US" sz="1000"/>
                        <a:t>3505.3076923077</a:t>
                      </a:r>
                    </a:p>
                  </a:txBody>
                  <a:tcPr/>
                </a:tc>
                <a:tc>
                  <a:txBody>
                    <a:bodyPr/>
                    <a:lstStyle/>
                    <a:p>
                      <a:r>
                        <a:rPr lang="en-US" sz="1000"/>
                        <a:t>15.632623804105 %</a:t>
                      </a:r>
                    </a:p>
                  </a:txBody>
                  <a:tcPr/>
                </a:tc>
                <a:extLst>
                  <a:ext uri="{0D108BD9-81ED-4DB2-BD59-A6C34878D82A}">
                    <a16:rowId xmlns:a16="http://schemas.microsoft.com/office/drawing/2014/main" val="393629061"/>
                  </a:ext>
                </a:extLst>
              </a:tr>
            </a:tbl>
          </a:graphicData>
        </a:graphic>
      </p:graphicFrame>
      <p:sp>
        <p:nvSpPr>
          <p:cNvPr id="4" name="Text Placeholder 3">
            <a:extLst>
              <a:ext uri="{FF2B5EF4-FFF2-40B4-BE49-F238E27FC236}">
                <a16:creationId xmlns:a16="http://schemas.microsoft.com/office/drawing/2014/main" id="{80631494-C4C9-4BC1-8B6F-DA6E050383DB}"/>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16795885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26D5C-B3B7-4D16-B55C-E97650A96FB5}"/>
              </a:ext>
            </a:extLst>
          </p:cNvPr>
          <p:cNvSpPr>
            <a:spLocks noGrp="1"/>
          </p:cNvSpPr>
          <p:nvPr>
            <p:ph type="title"/>
          </p:nvPr>
        </p:nvSpPr>
        <p:spPr/>
        <p:txBody>
          <a:bodyPr/>
          <a:lstStyle/>
          <a:p>
            <a:r>
              <a:rPr lang="en-US"/>
              <a:t>LinkedIn LinkedIn Followers Change | Philadelphia Insurance</a:t>
            </a:r>
          </a:p>
        </p:txBody>
      </p:sp>
      <p:graphicFrame>
        <p:nvGraphicFramePr>
          <p:cNvPr id="6" name="Chart Placeholder 5">
            <a:extLst>
              <a:ext uri="{FF2B5EF4-FFF2-40B4-BE49-F238E27FC236}">
                <a16:creationId xmlns:a16="http://schemas.microsoft.com/office/drawing/2014/main" id="{A5C9E4D4-6761-4213-A629-11F144C301E7}"/>
              </a:ext>
            </a:extLst>
          </p:cNvPr>
          <p:cNvGraphicFramePr>
            <a:graphicFrameLocks noGrp="1"/>
          </p:cNvGraphicFramePr>
          <p:nvPr>
            <p:ph type="chart" sz="quarter" idx="13"/>
            <p:extLst>
              <p:ext uri="{D42A27DB-BD31-4B8C-83A1-F6EECF244321}">
                <p14:modId xmlns:p14="http://schemas.microsoft.com/office/powerpoint/2010/main" val="4142995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9EADD79-0B43-4AFB-9516-4EE45F14C8BE}"/>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42436119-BE2E-40F3-9899-473F40F9B12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949910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E4530F-F683-49AB-BE08-9865B7EE5893}"/>
              </a:ext>
            </a:extLst>
          </p:cNvPr>
          <p:cNvSpPr>
            <a:spLocks noGrp="1"/>
          </p:cNvSpPr>
          <p:nvPr>
            <p:ph type="title"/>
          </p:nvPr>
        </p:nvSpPr>
        <p:spPr/>
        <p:txBody>
          <a:bodyPr/>
          <a:lstStyle/>
          <a:p>
            <a:r>
              <a:rPr lang="en-US"/>
              <a:t>LinkedIn Average Interactions Per LinkedIn Update | Philadelphia Insurance</a:t>
            </a:r>
          </a:p>
        </p:txBody>
      </p:sp>
      <p:graphicFrame>
        <p:nvGraphicFramePr>
          <p:cNvPr id="6" name="Chart Placeholder 5">
            <a:extLst>
              <a:ext uri="{FF2B5EF4-FFF2-40B4-BE49-F238E27FC236}">
                <a16:creationId xmlns:a16="http://schemas.microsoft.com/office/drawing/2014/main" id="{0224A8DC-C7C2-43AB-9807-575F20EDC509}"/>
              </a:ext>
            </a:extLst>
          </p:cNvPr>
          <p:cNvGraphicFramePr>
            <a:graphicFrameLocks noGrp="1"/>
          </p:cNvGraphicFramePr>
          <p:nvPr>
            <p:ph type="chart" sz="quarter" idx="13"/>
            <p:extLst>
              <p:ext uri="{D42A27DB-BD31-4B8C-83A1-F6EECF244321}">
                <p14:modId xmlns:p14="http://schemas.microsoft.com/office/powerpoint/2010/main" val="41094512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94951FD-7ECA-40EA-8694-3F5C274EA6CA}"/>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699F0D5B-385E-4169-8811-7396C2D9E9D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709060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C4DA0D-95C8-434D-985D-780DA41AAC20}"/>
              </a:ext>
            </a:extLst>
          </p:cNvPr>
          <p:cNvSpPr>
            <a:spLocks noGrp="1"/>
          </p:cNvSpPr>
          <p:nvPr>
            <p:ph type="title"/>
          </p:nvPr>
        </p:nvSpPr>
        <p:spPr/>
        <p:txBody>
          <a:bodyPr/>
          <a:lstStyle/>
          <a:p>
            <a:r>
              <a:rPr lang="en-US"/>
              <a:t>LinkedIn Total Interactions Per Month | Philadelphia Insurance</a:t>
            </a:r>
          </a:p>
        </p:txBody>
      </p:sp>
      <p:graphicFrame>
        <p:nvGraphicFramePr>
          <p:cNvPr id="6" name="Chart Placeholder 5">
            <a:extLst>
              <a:ext uri="{FF2B5EF4-FFF2-40B4-BE49-F238E27FC236}">
                <a16:creationId xmlns:a16="http://schemas.microsoft.com/office/drawing/2014/main" id="{50B48BF8-189B-46D9-A8F4-A53FB758626D}"/>
              </a:ext>
            </a:extLst>
          </p:cNvPr>
          <p:cNvGraphicFramePr>
            <a:graphicFrameLocks noGrp="1"/>
          </p:cNvGraphicFramePr>
          <p:nvPr>
            <p:ph type="chart" sz="quarter" idx="13"/>
            <p:extLst>
              <p:ext uri="{D42A27DB-BD31-4B8C-83A1-F6EECF244321}">
                <p14:modId xmlns:p14="http://schemas.microsoft.com/office/powerpoint/2010/main" val="14675201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C36A220-4688-4909-B1AA-6168A3D15C93}"/>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3C61DE83-181E-4BCB-869D-19109A2EF89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922352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A11663-ABB8-4633-9AD8-A33695511471}"/>
              </a:ext>
            </a:extLst>
          </p:cNvPr>
          <p:cNvSpPr>
            <a:spLocks noGrp="1"/>
          </p:cNvSpPr>
          <p:nvPr>
            <p:ph type="title"/>
          </p:nvPr>
        </p:nvSpPr>
        <p:spPr/>
        <p:txBody>
          <a:bodyPr/>
          <a:lstStyle/>
          <a:p>
            <a:r>
              <a:rPr lang="en-US"/>
              <a:t>LinkedIn Post Impressions | Philadelphia Insurance</a:t>
            </a:r>
          </a:p>
        </p:txBody>
      </p:sp>
      <p:graphicFrame>
        <p:nvGraphicFramePr>
          <p:cNvPr id="6" name="Chart Placeholder 5">
            <a:extLst>
              <a:ext uri="{FF2B5EF4-FFF2-40B4-BE49-F238E27FC236}">
                <a16:creationId xmlns:a16="http://schemas.microsoft.com/office/drawing/2014/main" id="{9365E4A1-926E-4349-8D5A-67B20519B9E7}"/>
              </a:ext>
            </a:extLst>
          </p:cNvPr>
          <p:cNvGraphicFramePr>
            <a:graphicFrameLocks noGrp="1"/>
          </p:cNvGraphicFramePr>
          <p:nvPr>
            <p:ph type="chart" sz="quarter" idx="13"/>
            <p:extLst>
              <p:ext uri="{D42A27DB-BD31-4B8C-83A1-F6EECF244321}">
                <p14:modId xmlns:p14="http://schemas.microsoft.com/office/powerpoint/2010/main" val="31995068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F922FA8-54A8-4C65-8A6A-B360C532F850}"/>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3EBE6660-FF54-4275-84CD-EFE52A6F91C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663555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D28EBA-6387-4B64-8CC9-BF556CBA5F4D}"/>
              </a:ext>
            </a:extLst>
          </p:cNvPr>
          <p:cNvSpPr>
            <a:spLocks noGrp="1"/>
          </p:cNvSpPr>
          <p:nvPr>
            <p:ph type="title"/>
          </p:nvPr>
        </p:nvSpPr>
        <p:spPr/>
        <p:txBody>
          <a:bodyPr/>
          <a:lstStyle/>
          <a:p>
            <a:r>
              <a:rPr lang="en-US"/>
              <a:t>LinkedIn Posts Table | Philadelphia Insurance - 1 of 4</a:t>
            </a:r>
          </a:p>
        </p:txBody>
      </p:sp>
      <p:graphicFrame>
        <p:nvGraphicFramePr>
          <p:cNvPr id="5" name="Table Placeholder 4">
            <a:extLst>
              <a:ext uri="{FF2B5EF4-FFF2-40B4-BE49-F238E27FC236}">
                <a16:creationId xmlns:a16="http://schemas.microsoft.com/office/drawing/2014/main" id="{D97E24F3-3FA5-423E-841C-9EDA44E34646}"/>
              </a:ext>
            </a:extLst>
          </p:cNvPr>
          <p:cNvGraphicFramePr>
            <a:graphicFrameLocks noGrp="1"/>
          </p:cNvGraphicFramePr>
          <p:nvPr>
            <p:ph type="tbl" sz="quarter" idx="13"/>
            <p:extLst>
              <p:ext uri="{D42A27DB-BD31-4B8C-83A1-F6EECF244321}">
                <p14:modId xmlns:p14="http://schemas.microsoft.com/office/powerpoint/2010/main" val="4651459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639112054"/>
                    </a:ext>
                  </a:extLst>
                </a:gridCol>
                <a:gridCol w="740664">
                  <a:extLst>
                    <a:ext uri="{9D8B030D-6E8A-4147-A177-3AD203B41FA5}">
                      <a16:colId xmlns:a16="http://schemas.microsoft.com/office/drawing/2014/main" val="1626358879"/>
                    </a:ext>
                  </a:extLst>
                </a:gridCol>
                <a:gridCol w="740664">
                  <a:extLst>
                    <a:ext uri="{9D8B030D-6E8A-4147-A177-3AD203B41FA5}">
                      <a16:colId xmlns:a16="http://schemas.microsoft.com/office/drawing/2014/main" val="321215174"/>
                    </a:ext>
                  </a:extLst>
                </a:gridCol>
                <a:gridCol w="740664">
                  <a:extLst>
                    <a:ext uri="{9D8B030D-6E8A-4147-A177-3AD203B41FA5}">
                      <a16:colId xmlns:a16="http://schemas.microsoft.com/office/drawing/2014/main" val="3854941155"/>
                    </a:ext>
                  </a:extLst>
                </a:gridCol>
                <a:gridCol w="740664">
                  <a:extLst>
                    <a:ext uri="{9D8B030D-6E8A-4147-A177-3AD203B41FA5}">
                      <a16:colId xmlns:a16="http://schemas.microsoft.com/office/drawing/2014/main" val="3932848319"/>
                    </a:ext>
                  </a:extLst>
                </a:gridCol>
                <a:gridCol w="740664">
                  <a:extLst>
                    <a:ext uri="{9D8B030D-6E8A-4147-A177-3AD203B41FA5}">
                      <a16:colId xmlns:a16="http://schemas.microsoft.com/office/drawing/2014/main" val="1239427567"/>
                    </a:ext>
                  </a:extLst>
                </a:gridCol>
                <a:gridCol w="740664">
                  <a:extLst>
                    <a:ext uri="{9D8B030D-6E8A-4147-A177-3AD203B41FA5}">
                      <a16:colId xmlns:a16="http://schemas.microsoft.com/office/drawing/2014/main" val="1989523350"/>
                    </a:ext>
                  </a:extLst>
                </a:gridCol>
                <a:gridCol w="740664">
                  <a:extLst>
                    <a:ext uri="{9D8B030D-6E8A-4147-A177-3AD203B41FA5}">
                      <a16:colId xmlns:a16="http://schemas.microsoft.com/office/drawing/2014/main" val="2554092473"/>
                    </a:ext>
                  </a:extLst>
                </a:gridCol>
                <a:gridCol w="740664">
                  <a:extLst>
                    <a:ext uri="{9D8B030D-6E8A-4147-A177-3AD203B41FA5}">
                      <a16:colId xmlns:a16="http://schemas.microsoft.com/office/drawing/2014/main" val="25707569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43099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- 2022-11-01 14:42:53</a:t>
                      </a:r>
                      <a:r>
                        <a:rPr kumimoji="0" lang="en-US" sz="1000" b="0" i="0" u="none" strike="noStrike" kern="1200" cap="none" spc="0" normalizeH="0" baseline="0" noProof="0">
                          <a:ln>
                            <a:noFill/>
                          </a:ln>
                          <a:solidFill>
                            <a:prstClr val="black"/>
                          </a:solidFill>
                          <a:effectLst/>
                          <a:uLnTx/>
                          <a:uFillTx/>
                          <a:latin typeface="+mn-lt"/>
                          <a:ea typeface="+mn-ea"/>
                          <a:cs typeface="+mn-cs"/>
                        </a:rPr>
                        <a:t>
 We're excited to cheer on our partners the Philadelphia Phillies as they get ready to play their first home game of the championship series! ⚾️ To celebrate, #TEAMPHLY enjoyed a tailgate-style lunch with ballpark favorites and participated in a raffle drawing for a chance to win tickets to tomorrow's home game. 
Congratulations to the winners Terry Fox and Jennifer McAnally! 🏆👏 Let's go Phils! #RingTheBell #WorldSeries #Phillies #PhilliesNation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51.020009760859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6889601"/>
                  </a:ext>
                </a:extLst>
              </a:tr>
            </a:tbl>
          </a:graphicData>
        </a:graphic>
      </p:graphicFrame>
      <p:sp>
        <p:nvSpPr>
          <p:cNvPr id="4" name="Text Placeholder 3">
            <a:extLst>
              <a:ext uri="{FF2B5EF4-FFF2-40B4-BE49-F238E27FC236}">
                <a16:creationId xmlns:a16="http://schemas.microsoft.com/office/drawing/2014/main" id="{7910D62B-7945-4B9C-B96F-F4F995A4DFC3}"/>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32522614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1ADEBD-6B2C-4C4E-944A-BFCE080AF481}"/>
              </a:ext>
            </a:extLst>
          </p:cNvPr>
          <p:cNvSpPr>
            <a:spLocks noGrp="1"/>
          </p:cNvSpPr>
          <p:nvPr>
            <p:ph type="title"/>
          </p:nvPr>
        </p:nvSpPr>
        <p:spPr/>
        <p:txBody>
          <a:bodyPr/>
          <a:lstStyle/>
          <a:p>
            <a:r>
              <a:rPr lang="en-US"/>
              <a:t>LinkedIn Posts Table | Philadelphia Insurance - 2 of 4</a:t>
            </a:r>
          </a:p>
        </p:txBody>
      </p:sp>
      <p:graphicFrame>
        <p:nvGraphicFramePr>
          <p:cNvPr id="5" name="Table Placeholder 4">
            <a:extLst>
              <a:ext uri="{FF2B5EF4-FFF2-40B4-BE49-F238E27FC236}">
                <a16:creationId xmlns:a16="http://schemas.microsoft.com/office/drawing/2014/main" id="{DD57AB07-AAAE-4C7D-95D2-637DEDB95CF2}"/>
              </a:ext>
            </a:extLst>
          </p:cNvPr>
          <p:cNvGraphicFramePr>
            <a:graphicFrameLocks noGrp="1"/>
          </p:cNvGraphicFramePr>
          <p:nvPr>
            <p:ph type="tbl" sz="quarter" idx="13"/>
            <p:extLst>
              <p:ext uri="{D42A27DB-BD31-4B8C-83A1-F6EECF244321}">
                <p14:modId xmlns:p14="http://schemas.microsoft.com/office/powerpoint/2010/main" val="27518408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67469038"/>
                    </a:ext>
                  </a:extLst>
                </a:gridCol>
                <a:gridCol w="740664">
                  <a:extLst>
                    <a:ext uri="{9D8B030D-6E8A-4147-A177-3AD203B41FA5}">
                      <a16:colId xmlns:a16="http://schemas.microsoft.com/office/drawing/2014/main" val="2272885597"/>
                    </a:ext>
                  </a:extLst>
                </a:gridCol>
                <a:gridCol w="740664">
                  <a:extLst>
                    <a:ext uri="{9D8B030D-6E8A-4147-A177-3AD203B41FA5}">
                      <a16:colId xmlns:a16="http://schemas.microsoft.com/office/drawing/2014/main" val="2135395163"/>
                    </a:ext>
                  </a:extLst>
                </a:gridCol>
                <a:gridCol w="740664">
                  <a:extLst>
                    <a:ext uri="{9D8B030D-6E8A-4147-A177-3AD203B41FA5}">
                      <a16:colId xmlns:a16="http://schemas.microsoft.com/office/drawing/2014/main" val="2875263571"/>
                    </a:ext>
                  </a:extLst>
                </a:gridCol>
                <a:gridCol w="740664">
                  <a:extLst>
                    <a:ext uri="{9D8B030D-6E8A-4147-A177-3AD203B41FA5}">
                      <a16:colId xmlns:a16="http://schemas.microsoft.com/office/drawing/2014/main" val="3028394345"/>
                    </a:ext>
                  </a:extLst>
                </a:gridCol>
                <a:gridCol w="740664">
                  <a:extLst>
                    <a:ext uri="{9D8B030D-6E8A-4147-A177-3AD203B41FA5}">
                      <a16:colId xmlns:a16="http://schemas.microsoft.com/office/drawing/2014/main" val="3054904432"/>
                    </a:ext>
                  </a:extLst>
                </a:gridCol>
                <a:gridCol w="740664">
                  <a:extLst>
                    <a:ext uri="{9D8B030D-6E8A-4147-A177-3AD203B41FA5}">
                      <a16:colId xmlns:a16="http://schemas.microsoft.com/office/drawing/2014/main" val="3217638559"/>
                    </a:ext>
                  </a:extLst>
                </a:gridCol>
                <a:gridCol w="740664">
                  <a:extLst>
                    <a:ext uri="{9D8B030D-6E8A-4147-A177-3AD203B41FA5}">
                      <a16:colId xmlns:a16="http://schemas.microsoft.com/office/drawing/2014/main" val="1669092187"/>
                    </a:ext>
                  </a:extLst>
                </a:gridCol>
                <a:gridCol w="740664">
                  <a:extLst>
                    <a:ext uri="{9D8B030D-6E8A-4147-A177-3AD203B41FA5}">
                      <a16:colId xmlns:a16="http://schemas.microsoft.com/office/drawing/2014/main" val="27381950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327356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- 2022-11-17 15:49:37</a:t>
                      </a:r>
                      <a:r>
                        <a:rPr kumimoji="0" lang="en-US" sz="1000" b="0" i="0" u="none" strike="noStrike" kern="1200" cap="none" spc="0" normalizeH="0" baseline="0" noProof="0">
                          <a:ln>
                            <a:noFill/>
                          </a:ln>
                          <a:solidFill>
                            <a:prstClr val="black"/>
                          </a:solidFill>
                          <a:effectLst/>
                          <a:uLnTx/>
                          <a:uFillTx/>
                          <a:latin typeface="+mn-lt"/>
                          <a:ea typeface="+mn-ea"/>
                          <a:cs typeface="+mn-cs"/>
                        </a:rPr>
                        <a:t>
 Our Women in Sales Empowerment event brought together employees from across the country for three days of networking and career development. Attendees gained insights from industry leaders, had opportunities to network with fellow Marketing employees, and learned about leveraging their strengths to advance their careers and confidence. #TEAMPHLY #insurancecareers #womenempowerment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56.813655761024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18007481"/>
                  </a:ext>
                </a:extLst>
              </a:tr>
            </a:tbl>
          </a:graphicData>
        </a:graphic>
      </p:graphicFrame>
      <p:sp>
        <p:nvSpPr>
          <p:cNvPr id="4" name="Text Placeholder 3">
            <a:extLst>
              <a:ext uri="{FF2B5EF4-FFF2-40B4-BE49-F238E27FC236}">
                <a16:creationId xmlns:a16="http://schemas.microsoft.com/office/drawing/2014/main" id="{9FC44D61-6D95-4CAE-9256-C8B4A72C44DA}"/>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17817036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9DFB10-9CD0-410B-901F-FF4DAD2E9425}"/>
              </a:ext>
            </a:extLst>
          </p:cNvPr>
          <p:cNvSpPr>
            <a:spLocks noGrp="1"/>
          </p:cNvSpPr>
          <p:nvPr>
            <p:ph type="title"/>
          </p:nvPr>
        </p:nvSpPr>
        <p:spPr/>
        <p:txBody>
          <a:bodyPr/>
          <a:lstStyle/>
          <a:p>
            <a:r>
              <a:rPr lang="en-US"/>
              <a:t>LinkedIn Posts Table | Philadelphia Insurance - 3 of 4</a:t>
            </a:r>
          </a:p>
        </p:txBody>
      </p:sp>
      <p:graphicFrame>
        <p:nvGraphicFramePr>
          <p:cNvPr id="5" name="Table Placeholder 4">
            <a:extLst>
              <a:ext uri="{FF2B5EF4-FFF2-40B4-BE49-F238E27FC236}">
                <a16:creationId xmlns:a16="http://schemas.microsoft.com/office/drawing/2014/main" id="{98C2B707-9E4C-4000-A9D6-D2C74F5C53BF}"/>
              </a:ext>
            </a:extLst>
          </p:cNvPr>
          <p:cNvGraphicFramePr>
            <a:graphicFrameLocks noGrp="1"/>
          </p:cNvGraphicFramePr>
          <p:nvPr>
            <p:ph type="tbl" sz="quarter" idx="13"/>
            <p:extLst>
              <p:ext uri="{D42A27DB-BD31-4B8C-83A1-F6EECF244321}">
                <p14:modId xmlns:p14="http://schemas.microsoft.com/office/powerpoint/2010/main" val="13589588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528353631"/>
                    </a:ext>
                  </a:extLst>
                </a:gridCol>
                <a:gridCol w="740664">
                  <a:extLst>
                    <a:ext uri="{9D8B030D-6E8A-4147-A177-3AD203B41FA5}">
                      <a16:colId xmlns:a16="http://schemas.microsoft.com/office/drawing/2014/main" val="2618776124"/>
                    </a:ext>
                  </a:extLst>
                </a:gridCol>
                <a:gridCol w="740664">
                  <a:extLst>
                    <a:ext uri="{9D8B030D-6E8A-4147-A177-3AD203B41FA5}">
                      <a16:colId xmlns:a16="http://schemas.microsoft.com/office/drawing/2014/main" val="3401932036"/>
                    </a:ext>
                  </a:extLst>
                </a:gridCol>
                <a:gridCol w="740664">
                  <a:extLst>
                    <a:ext uri="{9D8B030D-6E8A-4147-A177-3AD203B41FA5}">
                      <a16:colId xmlns:a16="http://schemas.microsoft.com/office/drawing/2014/main" val="3240239583"/>
                    </a:ext>
                  </a:extLst>
                </a:gridCol>
                <a:gridCol w="740664">
                  <a:extLst>
                    <a:ext uri="{9D8B030D-6E8A-4147-A177-3AD203B41FA5}">
                      <a16:colId xmlns:a16="http://schemas.microsoft.com/office/drawing/2014/main" val="3250396411"/>
                    </a:ext>
                  </a:extLst>
                </a:gridCol>
                <a:gridCol w="740664">
                  <a:extLst>
                    <a:ext uri="{9D8B030D-6E8A-4147-A177-3AD203B41FA5}">
                      <a16:colId xmlns:a16="http://schemas.microsoft.com/office/drawing/2014/main" val="3607985866"/>
                    </a:ext>
                  </a:extLst>
                </a:gridCol>
                <a:gridCol w="740664">
                  <a:extLst>
                    <a:ext uri="{9D8B030D-6E8A-4147-A177-3AD203B41FA5}">
                      <a16:colId xmlns:a16="http://schemas.microsoft.com/office/drawing/2014/main" val="2546702895"/>
                    </a:ext>
                  </a:extLst>
                </a:gridCol>
                <a:gridCol w="740664">
                  <a:extLst>
                    <a:ext uri="{9D8B030D-6E8A-4147-A177-3AD203B41FA5}">
                      <a16:colId xmlns:a16="http://schemas.microsoft.com/office/drawing/2014/main" val="4071314889"/>
                    </a:ext>
                  </a:extLst>
                </a:gridCol>
                <a:gridCol w="740664">
                  <a:extLst>
                    <a:ext uri="{9D8B030D-6E8A-4147-A177-3AD203B41FA5}">
                      <a16:colId xmlns:a16="http://schemas.microsoft.com/office/drawing/2014/main" val="21147746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046452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- 2022-11-24 13:34:01</a:t>
                      </a:r>
                      <a:r>
                        <a:rPr kumimoji="0" lang="en-US" sz="1000" b="0" i="0" u="none" strike="noStrike" kern="1200" cap="none" spc="0" normalizeH="0" baseline="0" noProof="0">
                          <a:ln>
                            <a:noFill/>
                          </a:ln>
                          <a:solidFill>
                            <a:prstClr val="black"/>
                          </a:solidFill>
                          <a:effectLst/>
                          <a:uLnTx/>
                          <a:uFillTx/>
                          <a:latin typeface="+mn-lt"/>
                          <a:ea typeface="+mn-ea"/>
                          <a:cs typeface="+mn-cs"/>
                        </a:rPr>
                        <a:t>
 The Philadelphia Insurance Companies #TurkeyTrot started as a family tradition in 1992 by our founder James J. Maguire and his family. 
Thirty years later, it has grown into a family tradition for 1,000+ people each year and raised more than  million for Face to Face Germantown. The local non-profit serves 30,000 free meals to more than 2,500 people each year. 
Happy #thanksgiving  to everyone from #TEAMPHLY!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27.564102564103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06554721"/>
                  </a:ext>
                </a:extLst>
              </a:tr>
            </a:tbl>
          </a:graphicData>
        </a:graphic>
      </p:graphicFrame>
      <p:sp>
        <p:nvSpPr>
          <p:cNvPr id="4" name="Text Placeholder 3">
            <a:extLst>
              <a:ext uri="{FF2B5EF4-FFF2-40B4-BE49-F238E27FC236}">
                <a16:creationId xmlns:a16="http://schemas.microsoft.com/office/drawing/2014/main" id="{F5C51FBE-0C03-4E85-BA69-A9D726A569E6}"/>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103113237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BB6720-9668-40DA-AE5D-1A514BA47543}"/>
              </a:ext>
            </a:extLst>
          </p:cNvPr>
          <p:cNvSpPr>
            <a:spLocks noGrp="1"/>
          </p:cNvSpPr>
          <p:nvPr>
            <p:ph type="title"/>
          </p:nvPr>
        </p:nvSpPr>
        <p:spPr/>
        <p:txBody>
          <a:bodyPr/>
          <a:lstStyle/>
          <a:p>
            <a:r>
              <a:rPr lang="en-US"/>
              <a:t>LinkedIn Posts Table | Philadelphia Insurance - 4 of 4</a:t>
            </a:r>
          </a:p>
        </p:txBody>
      </p:sp>
      <p:graphicFrame>
        <p:nvGraphicFramePr>
          <p:cNvPr id="5" name="Table Placeholder 4">
            <a:extLst>
              <a:ext uri="{FF2B5EF4-FFF2-40B4-BE49-F238E27FC236}">
                <a16:creationId xmlns:a16="http://schemas.microsoft.com/office/drawing/2014/main" id="{D3D2C17D-2589-4795-B31E-DA3399DE7B01}"/>
              </a:ext>
            </a:extLst>
          </p:cNvPr>
          <p:cNvGraphicFramePr>
            <a:graphicFrameLocks noGrp="1"/>
          </p:cNvGraphicFramePr>
          <p:nvPr>
            <p:ph type="tbl" sz="quarter" idx="13"/>
            <p:extLst>
              <p:ext uri="{D42A27DB-BD31-4B8C-83A1-F6EECF244321}">
                <p14:modId xmlns:p14="http://schemas.microsoft.com/office/powerpoint/2010/main" val="19743490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367169905"/>
                    </a:ext>
                  </a:extLst>
                </a:gridCol>
                <a:gridCol w="740664">
                  <a:extLst>
                    <a:ext uri="{9D8B030D-6E8A-4147-A177-3AD203B41FA5}">
                      <a16:colId xmlns:a16="http://schemas.microsoft.com/office/drawing/2014/main" val="1132374100"/>
                    </a:ext>
                  </a:extLst>
                </a:gridCol>
                <a:gridCol w="740664">
                  <a:extLst>
                    <a:ext uri="{9D8B030D-6E8A-4147-A177-3AD203B41FA5}">
                      <a16:colId xmlns:a16="http://schemas.microsoft.com/office/drawing/2014/main" val="1148625413"/>
                    </a:ext>
                  </a:extLst>
                </a:gridCol>
                <a:gridCol w="740664">
                  <a:extLst>
                    <a:ext uri="{9D8B030D-6E8A-4147-A177-3AD203B41FA5}">
                      <a16:colId xmlns:a16="http://schemas.microsoft.com/office/drawing/2014/main" val="1771788738"/>
                    </a:ext>
                  </a:extLst>
                </a:gridCol>
                <a:gridCol w="740664">
                  <a:extLst>
                    <a:ext uri="{9D8B030D-6E8A-4147-A177-3AD203B41FA5}">
                      <a16:colId xmlns:a16="http://schemas.microsoft.com/office/drawing/2014/main" val="719718938"/>
                    </a:ext>
                  </a:extLst>
                </a:gridCol>
                <a:gridCol w="740664">
                  <a:extLst>
                    <a:ext uri="{9D8B030D-6E8A-4147-A177-3AD203B41FA5}">
                      <a16:colId xmlns:a16="http://schemas.microsoft.com/office/drawing/2014/main" val="2981852951"/>
                    </a:ext>
                  </a:extLst>
                </a:gridCol>
                <a:gridCol w="740664">
                  <a:extLst>
                    <a:ext uri="{9D8B030D-6E8A-4147-A177-3AD203B41FA5}">
                      <a16:colId xmlns:a16="http://schemas.microsoft.com/office/drawing/2014/main" val="2532013732"/>
                    </a:ext>
                  </a:extLst>
                </a:gridCol>
                <a:gridCol w="740664">
                  <a:extLst>
                    <a:ext uri="{9D8B030D-6E8A-4147-A177-3AD203B41FA5}">
                      <a16:colId xmlns:a16="http://schemas.microsoft.com/office/drawing/2014/main" val="1469180543"/>
                    </a:ext>
                  </a:extLst>
                </a:gridCol>
                <a:gridCol w="740664">
                  <a:extLst>
                    <a:ext uri="{9D8B030D-6E8A-4147-A177-3AD203B41FA5}">
                      <a16:colId xmlns:a16="http://schemas.microsoft.com/office/drawing/2014/main" val="12409529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6685138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- 2022-11-03 15:45:08</a:t>
                      </a:r>
                      <a:r>
                        <a:rPr kumimoji="0" lang="en-US" sz="1000" b="0" i="0" u="none" strike="noStrike" kern="1200" cap="none" spc="0" normalizeH="0" baseline="0" noProof="0">
                          <a:ln>
                            <a:noFill/>
                          </a:ln>
                          <a:solidFill>
                            <a:prstClr val="black"/>
                          </a:solidFill>
                          <a:effectLst/>
                          <a:uLnTx/>
                          <a:uFillTx/>
                          <a:latin typeface="+mn-lt"/>
                          <a:ea typeface="+mn-ea"/>
                          <a:cs typeface="+mn-cs"/>
                        </a:rPr>
                        <a:t>
 In case you missed it, #TEAMPHLY showed its Philly pride during a Philadelphia Phillies tailgate and ticket raffle at our Bala Cynwyd, PA and Ewing, NJ offices on Tuesday. Check out the fun, dancing, and more as our leaders got the crowd pumped to cheer on the Phillies in the championship series!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6.6738894907909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2864</a:t>
                      </a:r>
                    </a:p>
                  </a:txBody>
                  <a:tcPr/>
                </a:tc>
                <a:extLst>
                  <a:ext uri="{0D108BD9-81ED-4DB2-BD59-A6C34878D82A}">
                    <a16:rowId xmlns:a16="http://schemas.microsoft.com/office/drawing/2014/main" val="28546764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- 2022-11-09 09:06:21</a:t>
                      </a:r>
                      <a:r>
                        <a:rPr kumimoji="0" lang="en-US" sz="1000" b="0" i="0" u="none" strike="noStrike" kern="1200" cap="none" spc="0" normalizeH="0" baseline="0" noProof="0">
                          <a:ln>
                            <a:noFill/>
                          </a:ln>
                          <a:solidFill>
                            <a:prstClr val="black"/>
                          </a:solidFill>
                          <a:effectLst/>
                          <a:uLnTx/>
                          <a:uFillTx/>
                          <a:latin typeface="+mn-lt"/>
                          <a:ea typeface="+mn-ea"/>
                          <a:cs typeface="+mn-cs"/>
                        </a:rPr>
                        <a:t>
 In honor of the baseball championship series, PHLY &amp; TMNA Services made a wager with our sister company Tokio Marine HCC in Houston, TX. Our hometown Phillies came up short, but the Astros aren't the only winners. To settle the bet, we're donating ,000 to three Houston-area charities selected by our TMHCC colleagues: DelPelchin, Boys and Girls Country of Houston, Inc, and Houston Food Bank.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3.5947136563877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2155</a:t>
                      </a:r>
                    </a:p>
                  </a:txBody>
                  <a:tcPr/>
                </a:tc>
                <a:extLst>
                  <a:ext uri="{0D108BD9-81ED-4DB2-BD59-A6C34878D82A}">
                    <a16:rowId xmlns:a16="http://schemas.microsoft.com/office/drawing/2014/main" val="1064369262"/>
                  </a:ext>
                </a:extLst>
              </a:tr>
            </a:tbl>
          </a:graphicData>
        </a:graphic>
      </p:graphicFrame>
      <p:sp>
        <p:nvSpPr>
          <p:cNvPr id="4" name="Text Placeholder 3">
            <a:extLst>
              <a:ext uri="{FF2B5EF4-FFF2-40B4-BE49-F238E27FC236}">
                <a16:creationId xmlns:a16="http://schemas.microsoft.com/office/drawing/2014/main" id="{485E42E1-A11D-42F6-AA8B-9405790DAAA4}"/>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17311010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27978F-084B-4BC2-8DE5-434792E3F528}"/>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A5C89770-B9BD-4C30-AE97-9DE8AD2A42B6}"/>
              </a:ext>
            </a:extLst>
          </p:cNvPr>
          <p:cNvGraphicFramePr>
            <a:graphicFrameLocks noGrp="1"/>
          </p:cNvGraphicFramePr>
          <p:nvPr>
            <p:ph type="tbl" sz="quarter" idx="13"/>
            <p:extLst>
              <p:ext uri="{D42A27DB-BD31-4B8C-83A1-F6EECF244321}">
                <p14:modId xmlns:p14="http://schemas.microsoft.com/office/powerpoint/2010/main" val="21612580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039841829"/>
                    </a:ext>
                  </a:extLst>
                </a:gridCol>
                <a:gridCol w="576072">
                  <a:extLst>
                    <a:ext uri="{9D8B030D-6E8A-4147-A177-3AD203B41FA5}">
                      <a16:colId xmlns:a16="http://schemas.microsoft.com/office/drawing/2014/main" val="4040436678"/>
                    </a:ext>
                  </a:extLst>
                </a:gridCol>
                <a:gridCol w="576072">
                  <a:extLst>
                    <a:ext uri="{9D8B030D-6E8A-4147-A177-3AD203B41FA5}">
                      <a16:colId xmlns:a16="http://schemas.microsoft.com/office/drawing/2014/main" val="2436132872"/>
                    </a:ext>
                  </a:extLst>
                </a:gridCol>
                <a:gridCol w="576072">
                  <a:extLst>
                    <a:ext uri="{9D8B030D-6E8A-4147-A177-3AD203B41FA5}">
                      <a16:colId xmlns:a16="http://schemas.microsoft.com/office/drawing/2014/main" val="3257812533"/>
                    </a:ext>
                  </a:extLst>
                </a:gridCol>
                <a:gridCol w="576072">
                  <a:extLst>
                    <a:ext uri="{9D8B030D-6E8A-4147-A177-3AD203B41FA5}">
                      <a16:colId xmlns:a16="http://schemas.microsoft.com/office/drawing/2014/main" val="681406990"/>
                    </a:ext>
                  </a:extLst>
                </a:gridCol>
                <a:gridCol w="576072">
                  <a:extLst>
                    <a:ext uri="{9D8B030D-6E8A-4147-A177-3AD203B41FA5}">
                      <a16:colId xmlns:a16="http://schemas.microsoft.com/office/drawing/2014/main" val="2681268263"/>
                    </a:ext>
                  </a:extLst>
                </a:gridCol>
                <a:gridCol w="576072">
                  <a:extLst>
                    <a:ext uri="{9D8B030D-6E8A-4147-A177-3AD203B41FA5}">
                      <a16:colId xmlns:a16="http://schemas.microsoft.com/office/drawing/2014/main" val="1967919507"/>
                    </a:ext>
                  </a:extLst>
                </a:gridCol>
                <a:gridCol w="576072">
                  <a:extLst>
                    <a:ext uri="{9D8B030D-6E8A-4147-A177-3AD203B41FA5}">
                      <a16:colId xmlns:a16="http://schemas.microsoft.com/office/drawing/2014/main" val="985973381"/>
                    </a:ext>
                  </a:extLst>
                </a:gridCol>
                <a:gridCol w="576072">
                  <a:extLst>
                    <a:ext uri="{9D8B030D-6E8A-4147-A177-3AD203B41FA5}">
                      <a16:colId xmlns:a16="http://schemas.microsoft.com/office/drawing/2014/main" val="929006663"/>
                    </a:ext>
                  </a:extLst>
                </a:gridCol>
                <a:gridCol w="576072">
                  <a:extLst>
                    <a:ext uri="{9D8B030D-6E8A-4147-A177-3AD203B41FA5}">
                      <a16:colId xmlns:a16="http://schemas.microsoft.com/office/drawing/2014/main" val="3761089843"/>
                    </a:ext>
                  </a:extLst>
                </a:gridCol>
                <a:gridCol w="576072">
                  <a:extLst>
                    <a:ext uri="{9D8B030D-6E8A-4147-A177-3AD203B41FA5}">
                      <a16:colId xmlns:a16="http://schemas.microsoft.com/office/drawing/2014/main" val="365291471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1906614934"/>
                  </a:ext>
                </a:extLst>
              </a:tr>
              <a:tr h="370840">
                <a:tc>
                  <a:txBody>
                    <a:bodyPr/>
                    <a:lstStyle/>
                    <a:p>
                      <a:r>
                        <a:rPr lang="en-US" sz="1000"/>
                        <a:t>phlyinsurance</a:t>
                      </a:r>
                    </a:p>
                  </a:txBody>
                  <a:tcPr/>
                </a:tc>
                <a:tc>
                  <a:txBody>
                    <a:bodyPr/>
                    <a:lstStyle/>
                    <a:p>
                      <a:r>
                        <a:rPr lang="en-US" sz="1000"/>
                        <a:t>2869</a:t>
                      </a:r>
                    </a:p>
                  </a:txBody>
                  <a:tcPr/>
                </a:tc>
                <a:tc>
                  <a:txBody>
                    <a:bodyPr/>
                    <a:lstStyle/>
                    <a:p>
                      <a:r>
                        <a:rPr lang="en-US" sz="1000"/>
                        <a:t>49</a:t>
                      </a:r>
                    </a:p>
                  </a:txBody>
                  <a:tcPr/>
                </a:tc>
                <a:tc>
                  <a:txBody>
                    <a:bodyPr/>
                    <a:lstStyle/>
                    <a:p>
                      <a:r>
                        <a:rPr lang="en-US" sz="1000"/>
                        <a:t>6</a:t>
                      </a:r>
                    </a:p>
                  </a:txBody>
                  <a:tcPr/>
                </a:tc>
                <a:tc>
                  <a:txBody>
                    <a:bodyPr/>
                    <a:lstStyle/>
                    <a:p>
                      <a:r>
                        <a:rPr lang="en-US" sz="1000"/>
                        <a:t>11</a:t>
                      </a:r>
                    </a:p>
                  </a:txBody>
                  <a:tcPr/>
                </a:tc>
                <a:tc>
                  <a:txBody>
                    <a:bodyPr/>
                    <a:lstStyle/>
                    <a:p>
                      <a:r>
                        <a:rPr lang="en-US" sz="1000"/>
                        <a:t>2</a:t>
                      </a:r>
                    </a:p>
                  </a:txBody>
                  <a:tcPr/>
                </a:tc>
                <a:tc>
                  <a:txBody>
                    <a:bodyPr/>
                    <a:lstStyle/>
                    <a:p>
                      <a:r>
                        <a:rPr lang="en-US" sz="1000"/>
                        <a:t>4</a:t>
                      </a:r>
                    </a:p>
                  </a:txBody>
                  <a:tcPr/>
                </a:tc>
                <a:tc>
                  <a:txBody>
                    <a:bodyPr/>
                    <a:lstStyle/>
                    <a:p>
                      <a:r>
                        <a:rPr lang="en-US" sz="1000"/>
                        <a:t>23</a:t>
                      </a:r>
                    </a:p>
                  </a:txBody>
                  <a:tcPr/>
                </a:tc>
                <a:tc>
                  <a:txBody>
                    <a:bodyPr/>
                    <a:lstStyle/>
                    <a:p>
                      <a:r>
                        <a:rPr lang="en-US" sz="1000"/>
                        <a:t>1148</a:t>
                      </a:r>
                    </a:p>
                  </a:txBody>
                  <a:tcPr/>
                </a:tc>
                <a:tc>
                  <a:txBody>
                    <a:bodyPr/>
                    <a:lstStyle/>
                    <a:p>
                      <a:r>
                        <a:rPr lang="en-US" sz="1000"/>
                        <a:t>23</a:t>
                      </a:r>
                    </a:p>
                  </a:txBody>
                  <a:tcPr/>
                </a:tc>
                <a:tc>
                  <a:txBody>
                    <a:bodyPr/>
                    <a:lstStyle/>
                    <a:p>
                      <a:r>
                        <a:rPr lang="en-US" sz="1000"/>
                        <a:t>1.7902 %</a:t>
                      </a:r>
                    </a:p>
                  </a:txBody>
                  <a:tcPr/>
                </a:tc>
                <a:extLst>
                  <a:ext uri="{0D108BD9-81ED-4DB2-BD59-A6C34878D82A}">
                    <a16:rowId xmlns:a16="http://schemas.microsoft.com/office/drawing/2014/main" val="1745942970"/>
                  </a:ext>
                </a:extLst>
              </a:tr>
            </a:tbl>
          </a:graphicData>
        </a:graphic>
      </p:graphicFrame>
      <p:sp>
        <p:nvSpPr>
          <p:cNvPr id="4" name="Text Placeholder 3">
            <a:extLst>
              <a:ext uri="{FF2B5EF4-FFF2-40B4-BE49-F238E27FC236}">
                <a16:creationId xmlns:a16="http://schemas.microsoft.com/office/drawing/2014/main" id="{E3E4CCAF-E9ED-4E3E-B5B9-CF67C060C4F7}"/>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22003569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5CE1B-939B-46AC-AF5E-82FF9E09EBEE}"/>
              </a:ext>
            </a:extLst>
          </p:cNvPr>
          <p:cNvSpPr>
            <a:spLocks noGrp="1"/>
          </p:cNvSpPr>
          <p:nvPr>
            <p:ph type="title"/>
          </p:nvPr>
        </p:nvSpPr>
        <p:spPr/>
        <p:txBody>
          <a:bodyPr/>
          <a:lstStyle/>
          <a:p>
            <a:r>
              <a:rPr lang="en-US"/>
              <a:t>Instagram Instagram Followers Change | Philadelphia Insurance</a:t>
            </a:r>
          </a:p>
        </p:txBody>
      </p:sp>
      <p:graphicFrame>
        <p:nvGraphicFramePr>
          <p:cNvPr id="6" name="Chart Placeholder 5">
            <a:extLst>
              <a:ext uri="{FF2B5EF4-FFF2-40B4-BE49-F238E27FC236}">
                <a16:creationId xmlns:a16="http://schemas.microsoft.com/office/drawing/2014/main" id="{F7E285D6-BD40-4509-90FB-5C14346E6830}"/>
              </a:ext>
            </a:extLst>
          </p:cNvPr>
          <p:cNvGraphicFramePr>
            <a:graphicFrameLocks noGrp="1"/>
          </p:cNvGraphicFramePr>
          <p:nvPr>
            <p:ph type="chart" sz="quarter" idx="13"/>
            <p:extLst>
              <p:ext uri="{D42A27DB-BD31-4B8C-83A1-F6EECF244321}">
                <p14:modId xmlns:p14="http://schemas.microsoft.com/office/powerpoint/2010/main" val="10238738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95E2375-9ECD-4B8E-8B24-8A2F539BE64F}"/>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08E8A02A-FDDD-4825-957D-561E4504B24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770636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54ADBA-F8C3-4030-9319-FC89EF3C87FB}"/>
              </a:ext>
            </a:extLst>
          </p:cNvPr>
          <p:cNvSpPr>
            <a:spLocks noGrp="1"/>
          </p:cNvSpPr>
          <p:nvPr>
            <p:ph type="title"/>
          </p:nvPr>
        </p:nvSpPr>
        <p:spPr/>
        <p:txBody>
          <a:bodyPr/>
          <a:lstStyle/>
          <a:p>
            <a:r>
              <a:rPr lang="en-US"/>
              <a:t>Instagram Average Interactions Per Instagram Post | Philadelphia Insurance</a:t>
            </a:r>
          </a:p>
        </p:txBody>
      </p:sp>
      <p:graphicFrame>
        <p:nvGraphicFramePr>
          <p:cNvPr id="6" name="Chart Placeholder 5">
            <a:extLst>
              <a:ext uri="{FF2B5EF4-FFF2-40B4-BE49-F238E27FC236}">
                <a16:creationId xmlns:a16="http://schemas.microsoft.com/office/drawing/2014/main" id="{52A13DA9-643F-4AD0-9B5A-869B942707F1}"/>
              </a:ext>
            </a:extLst>
          </p:cNvPr>
          <p:cNvGraphicFramePr>
            <a:graphicFrameLocks noGrp="1"/>
          </p:cNvGraphicFramePr>
          <p:nvPr>
            <p:ph type="chart" sz="quarter" idx="13"/>
            <p:extLst>
              <p:ext uri="{D42A27DB-BD31-4B8C-83A1-F6EECF244321}">
                <p14:modId xmlns:p14="http://schemas.microsoft.com/office/powerpoint/2010/main" val="13071196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3CBC82B-7D7C-4271-836B-F316FBE16F6D}"/>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344EFFE0-5B96-403F-9C52-FDEE307098C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3282866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CFBC16-A30A-4DFE-A35D-6DFDA188EDD9}"/>
              </a:ext>
            </a:extLst>
          </p:cNvPr>
          <p:cNvSpPr>
            <a:spLocks noGrp="1"/>
          </p:cNvSpPr>
          <p:nvPr>
            <p:ph type="title"/>
          </p:nvPr>
        </p:nvSpPr>
        <p:spPr/>
        <p:txBody>
          <a:bodyPr/>
          <a:lstStyle/>
          <a:p>
            <a:r>
              <a:rPr lang="en-US"/>
              <a:t>Instagram Total Interactions Per Month | Philadelphia Insurance</a:t>
            </a:r>
          </a:p>
        </p:txBody>
      </p:sp>
      <p:graphicFrame>
        <p:nvGraphicFramePr>
          <p:cNvPr id="6" name="Chart Placeholder 5">
            <a:extLst>
              <a:ext uri="{FF2B5EF4-FFF2-40B4-BE49-F238E27FC236}">
                <a16:creationId xmlns:a16="http://schemas.microsoft.com/office/drawing/2014/main" id="{5C54F4EE-FDD1-4CB4-9CDD-98525AEC9A1E}"/>
              </a:ext>
            </a:extLst>
          </p:cNvPr>
          <p:cNvGraphicFramePr>
            <a:graphicFrameLocks noGrp="1"/>
          </p:cNvGraphicFramePr>
          <p:nvPr>
            <p:ph type="chart" sz="quarter" idx="13"/>
            <p:extLst>
              <p:ext uri="{D42A27DB-BD31-4B8C-83A1-F6EECF244321}">
                <p14:modId xmlns:p14="http://schemas.microsoft.com/office/powerpoint/2010/main" val="30947238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38212D9-7E4B-4071-BB07-56129D5C5366}"/>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20D46319-7CB7-49D3-A353-D86AC4D76D9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1208770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4B50E-18C6-4E1C-8B5C-43BD875E3692}"/>
              </a:ext>
            </a:extLst>
          </p:cNvPr>
          <p:cNvSpPr>
            <a:spLocks noGrp="1"/>
          </p:cNvSpPr>
          <p:nvPr>
            <p:ph type="title"/>
          </p:nvPr>
        </p:nvSpPr>
        <p:spPr/>
        <p:txBody>
          <a:bodyPr/>
          <a:lstStyle/>
          <a:p>
            <a:r>
              <a:rPr lang="en-US"/>
              <a:t>Instagram Impressions | Philadelphia Insurance</a:t>
            </a:r>
          </a:p>
        </p:txBody>
      </p:sp>
      <p:graphicFrame>
        <p:nvGraphicFramePr>
          <p:cNvPr id="6" name="Chart Placeholder 5">
            <a:extLst>
              <a:ext uri="{FF2B5EF4-FFF2-40B4-BE49-F238E27FC236}">
                <a16:creationId xmlns:a16="http://schemas.microsoft.com/office/drawing/2014/main" id="{21358EAA-44FE-4B92-84B8-749747FFBA1D}"/>
              </a:ext>
            </a:extLst>
          </p:cNvPr>
          <p:cNvGraphicFramePr>
            <a:graphicFrameLocks noGrp="1"/>
          </p:cNvGraphicFramePr>
          <p:nvPr>
            <p:ph type="chart" sz="quarter" idx="13"/>
            <p:extLst>
              <p:ext uri="{D42A27DB-BD31-4B8C-83A1-F6EECF244321}">
                <p14:modId xmlns:p14="http://schemas.microsoft.com/office/powerpoint/2010/main" val="22339347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ED2E9B7-8AA9-409F-A247-DF49CDC8E984}"/>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B234C3B6-A199-434A-A44B-B5F0F5B2F20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4461827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F39926-8D39-4667-B7AC-FF6D7239FE7D}"/>
              </a:ext>
            </a:extLst>
          </p:cNvPr>
          <p:cNvSpPr>
            <a:spLocks noGrp="1"/>
          </p:cNvSpPr>
          <p:nvPr>
            <p:ph type="title"/>
          </p:nvPr>
        </p:nvSpPr>
        <p:spPr/>
        <p:txBody>
          <a:bodyPr/>
          <a:lstStyle/>
          <a:p>
            <a:r>
              <a:rPr lang="en-US"/>
              <a:t>Instagram Posts Table | Philadelphia Insurance - 1 of 5</a:t>
            </a:r>
          </a:p>
        </p:txBody>
      </p:sp>
      <p:graphicFrame>
        <p:nvGraphicFramePr>
          <p:cNvPr id="5" name="Table Placeholder 4">
            <a:extLst>
              <a:ext uri="{FF2B5EF4-FFF2-40B4-BE49-F238E27FC236}">
                <a16:creationId xmlns:a16="http://schemas.microsoft.com/office/drawing/2014/main" id="{821DC290-A556-4B47-B1E7-6E693B9F855A}"/>
              </a:ext>
            </a:extLst>
          </p:cNvPr>
          <p:cNvGraphicFramePr>
            <a:graphicFrameLocks noGrp="1"/>
          </p:cNvGraphicFramePr>
          <p:nvPr>
            <p:ph type="tbl" sz="quarter" idx="13"/>
            <p:extLst>
              <p:ext uri="{D42A27DB-BD31-4B8C-83A1-F6EECF244321}">
                <p14:modId xmlns:p14="http://schemas.microsoft.com/office/powerpoint/2010/main" val="5756614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318661489"/>
                    </a:ext>
                  </a:extLst>
                </a:gridCol>
                <a:gridCol w="987552">
                  <a:extLst>
                    <a:ext uri="{9D8B030D-6E8A-4147-A177-3AD203B41FA5}">
                      <a16:colId xmlns:a16="http://schemas.microsoft.com/office/drawing/2014/main" val="885622520"/>
                    </a:ext>
                  </a:extLst>
                </a:gridCol>
                <a:gridCol w="987552">
                  <a:extLst>
                    <a:ext uri="{9D8B030D-6E8A-4147-A177-3AD203B41FA5}">
                      <a16:colId xmlns:a16="http://schemas.microsoft.com/office/drawing/2014/main" val="580434572"/>
                    </a:ext>
                  </a:extLst>
                </a:gridCol>
                <a:gridCol w="987552">
                  <a:extLst>
                    <a:ext uri="{9D8B030D-6E8A-4147-A177-3AD203B41FA5}">
                      <a16:colId xmlns:a16="http://schemas.microsoft.com/office/drawing/2014/main" val="1136096131"/>
                    </a:ext>
                  </a:extLst>
                </a:gridCol>
                <a:gridCol w="987552">
                  <a:extLst>
                    <a:ext uri="{9D8B030D-6E8A-4147-A177-3AD203B41FA5}">
                      <a16:colId xmlns:a16="http://schemas.microsoft.com/office/drawing/2014/main" val="310011053"/>
                    </a:ext>
                  </a:extLst>
                </a:gridCol>
                <a:gridCol w="987552">
                  <a:extLst>
                    <a:ext uri="{9D8B030D-6E8A-4147-A177-3AD203B41FA5}">
                      <a16:colId xmlns:a16="http://schemas.microsoft.com/office/drawing/2014/main" val="25935148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99766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- 2022-11-01 14:59:24</a:t>
                      </a:r>
                      <a:r>
                        <a:rPr kumimoji="0" lang="en-US" sz="1000" b="0" i="0" u="none" strike="noStrike" kern="1200" cap="none" spc="0" normalizeH="0" baseline="0" noProof="0">
                          <a:ln>
                            <a:noFill/>
                          </a:ln>
                          <a:solidFill>
                            <a:prstClr val="black"/>
                          </a:solidFill>
                          <a:effectLst/>
                          <a:uLnTx/>
                          <a:uFillTx/>
                          <a:latin typeface="+mn-lt"/>
                          <a:ea typeface="+mn-ea"/>
                          <a:cs typeface="+mn-cs"/>
                        </a:rPr>
                        <a:t>
 We're excited to cheer on our partners the Philadelphia phillies  as they get ready to play their first home game of the championship series! ⚾️🧢
🥳 To celebrate, #TEAMPHLY enjoyed a tailgate-style lunch with ballpark favorites and participated in a raffle drawing for a chance to win tickets to tomorrow's home game. 
Congratulations to the winners Terry Fox and Jennifer McAnally! 👏🏆 Let's go Phils! 
#ringthebell #worldseries #worldserieschampionships #baseballseason #philliesbaseball #philliesnation #mlbbaseball #phillysports #workplaceculture #insurance #insurancebusiness #insurancework #insurancecareers #commercialinsurance #insurancecompany #insurancelife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12/05/2022 07:08:18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6.5794 %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613174117"/>
                  </a:ext>
                </a:extLst>
              </a:tr>
            </a:tbl>
          </a:graphicData>
        </a:graphic>
      </p:graphicFrame>
      <p:sp>
        <p:nvSpPr>
          <p:cNvPr id="4" name="Text Placeholder 3">
            <a:extLst>
              <a:ext uri="{FF2B5EF4-FFF2-40B4-BE49-F238E27FC236}">
                <a16:creationId xmlns:a16="http://schemas.microsoft.com/office/drawing/2014/main" id="{6FFA05BA-995A-4B37-A2D2-B08ABE818DCA}"/>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235068522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3A1E56-6193-4F4B-BFD3-7834AC57C7CE}"/>
              </a:ext>
            </a:extLst>
          </p:cNvPr>
          <p:cNvSpPr>
            <a:spLocks noGrp="1"/>
          </p:cNvSpPr>
          <p:nvPr>
            <p:ph type="title"/>
          </p:nvPr>
        </p:nvSpPr>
        <p:spPr/>
        <p:txBody>
          <a:bodyPr/>
          <a:lstStyle/>
          <a:p>
            <a:r>
              <a:rPr lang="en-US"/>
              <a:t>Instagram Posts Table | Philadelphia Insurance - 2 of 5</a:t>
            </a:r>
          </a:p>
        </p:txBody>
      </p:sp>
      <p:graphicFrame>
        <p:nvGraphicFramePr>
          <p:cNvPr id="5" name="Table Placeholder 4">
            <a:extLst>
              <a:ext uri="{FF2B5EF4-FFF2-40B4-BE49-F238E27FC236}">
                <a16:creationId xmlns:a16="http://schemas.microsoft.com/office/drawing/2014/main" id="{3B6DFE0D-3267-4973-95CB-582E584A90C5}"/>
              </a:ext>
            </a:extLst>
          </p:cNvPr>
          <p:cNvGraphicFramePr>
            <a:graphicFrameLocks noGrp="1"/>
          </p:cNvGraphicFramePr>
          <p:nvPr>
            <p:ph type="tbl" sz="quarter" idx="13"/>
            <p:extLst>
              <p:ext uri="{D42A27DB-BD31-4B8C-83A1-F6EECF244321}">
                <p14:modId xmlns:p14="http://schemas.microsoft.com/office/powerpoint/2010/main" val="35758676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011901603"/>
                    </a:ext>
                  </a:extLst>
                </a:gridCol>
                <a:gridCol w="987552">
                  <a:extLst>
                    <a:ext uri="{9D8B030D-6E8A-4147-A177-3AD203B41FA5}">
                      <a16:colId xmlns:a16="http://schemas.microsoft.com/office/drawing/2014/main" val="356126142"/>
                    </a:ext>
                  </a:extLst>
                </a:gridCol>
                <a:gridCol w="987552">
                  <a:extLst>
                    <a:ext uri="{9D8B030D-6E8A-4147-A177-3AD203B41FA5}">
                      <a16:colId xmlns:a16="http://schemas.microsoft.com/office/drawing/2014/main" val="66665564"/>
                    </a:ext>
                  </a:extLst>
                </a:gridCol>
                <a:gridCol w="987552">
                  <a:extLst>
                    <a:ext uri="{9D8B030D-6E8A-4147-A177-3AD203B41FA5}">
                      <a16:colId xmlns:a16="http://schemas.microsoft.com/office/drawing/2014/main" val="2368727653"/>
                    </a:ext>
                  </a:extLst>
                </a:gridCol>
                <a:gridCol w="987552">
                  <a:extLst>
                    <a:ext uri="{9D8B030D-6E8A-4147-A177-3AD203B41FA5}">
                      <a16:colId xmlns:a16="http://schemas.microsoft.com/office/drawing/2014/main" val="661840092"/>
                    </a:ext>
                  </a:extLst>
                </a:gridCol>
                <a:gridCol w="987552">
                  <a:extLst>
                    <a:ext uri="{9D8B030D-6E8A-4147-A177-3AD203B41FA5}">
                      <a16:colId xmlns:a16="http://schemas.microsoft.com/office/drawing/2014/main" val="22823044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986530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- 2022-11-08 11:44:44</a:t>
                      </a:r>
                      <a:r>
                        <a:rPr kumimoji="0" lang="en-US" sz="1000" b="0" i="0" u="none" strike="noStrike" kern="1200" cap="none" spc="0" normalizeH="0" baseline="0" noProof="0">
                          <a:ln>
                            <a:noFill/>
                          </a:ln>
                          <a:solidFill>
                            <a:prstClr val="black"/>
                          </a:solidFill>
                          <a:effectLst/>
                          <a:uLnTx/>
                          <a:uFillTx/>
                          <a:latin typeface="+mn-lt"/>
                          <a:ea typeface="+mn-ea"/>
                          <a:cs typeface="+mn-cs"/>
                        </a:rPr>
                        <a:t>
 We were proud to sponsor the specialolympicspennsylvania (SOPA) 34th Fall Festival! Over the weekend, #TEAMPHLY joined athletes and supporters at villanovau to cheer on SOPA athletes as they competed in various sporting events. 
Each year, we present the Valor Award to an athlete whose effort, determination, and sportsmanship inspires greatness. Congratulations to Logan Wismer for being honored as the 2022 Valor Award Winner! 👏🏆
#specialolympics #novaspo #sopafallfest #inclusionrevolution #unifiedgeneration #choosetoinclude #inclusionmatters #athletelife #morethansports #abilitynotdisability #dogoodthings #goodcauses #insurancegivesback #nonprofitsupport #insurancebusiness #specialtyinsurance #insuranceindustry #insurancelife #insurancework #propertyandcasualty #commercialinsurance #insurancecompany #insurancecarrier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12/05/2022 07:08:18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392099428"/>
                  </a:ext>
                </a:extLst>
              </a:tr>
            </a:tbl>
          </a:graphicData>
        </a:graphic>
      </p:graphicFrame>
      <p:sp>
        <p:nvSpPr>
          <p:cNvPr id="4" name="Text Placeholder 3">
            <a:extLst>
              <a:ext uri="{FF2B5EF4-FFF2-40B4-BE49-F238E27FC236}">
                <a16:creationId xmlns:a16="http://schemas.microsoft.com/office/drawing/2014/main" id="{2D597F70-ACFA-4AAB-B631-BC689ED47C28}"/>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331356508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08FB5B-53C5-4B7E-A671-DF22EDFFC905}"/>
              </a:ext>
            </a:extLst>
          </p:cNvPr>
          <p:cNvSpPr>
            <a:spLocks noGrp="1"/>
          </p:cNvSpPr>
          <p:nvPr>
            <p:ph type="title"/>
          </p:nvPr>
        </p:nvSpPr>
        <p:spPr/>
        <p:txBody>
          <a:bodyPr/>
          <a:lstStyle/>
          <a:p>
            <a:r>
              <a:rPr lang="en-US"/>
              <a:t>Instagram Posts Table | Philadelphia Insurance - 3 of 5</a:t>
            </a:r>
          </a:p>
        </p:txBody>
      </p:sp>
      <p:graphicFrame>
        <p:nvGraphicFramePr>
          <p:cNvPr id="5" name="Table Placeholder 4">
            <a:extLst>
              <a:ext uri="{FF2B5EF4-FFF2-40B4-BE49-F238E27FC236}">
                <a16:creationId xmlns:a16="http://schemas.microsoft.com/office/drawing/2014/main" id="{DC252322-4F73-43C2-80E0-83D977CE066D}"/>
              </a:ext>
            </a:extLst>
          </p:cNvPr>
          <p:cNvGraphicFramePr>
            <a:graphicFrameLocks noGrp="1"/>
          </p:cNvGraphicFramePr>
          <p:nvPr>
            <p:ph type="tbl" sz="quarter" idx="13"/>
            <p:extLst>
              <p:ext uri="{D42A27DB-BD31-4B8C-83A1-F6EECF244321}">
                <p14:modId xmlns:p14="http://schemas.microsoft.com/office/powerpoint/2010/main" val="231196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397438739"/>
                    </a:ext>
                  </a:extLst>
                </a:gridCol>
                <a:gridCol w="987552">
                  <a:extLst>
                    <a:ext uri="{9D8B030D-6E8A-4147-A177-3AD203B41FA5}">
                      <a16:colId xmlns:a16="http://schemas.microsoft.com/office/drawing/2014/main" val="1764275874"/>
                    </a:ext>
                  </a:extLst>
                </a:gridCol>
                <a:gridCol w="987552">
                  <a:extLst>
                    <a:ext uri="{9D8B030D-6E8A-4147-A177-3AD203B41FA5}">
                      <a16:colId xmlns:a16="http://schemas.microsoft.com/office/drawing/2014/main" val="3049329763"/>
                    </a:ext>
                  </a:extLst>
                </a:gridCol>
                <a:gridCol w="987552">
                  <a:extLst>
                    <a:ext uri="{9D8B030D-6E8A-4147-A177-3AD203B41FA5}">
                      <a16:colId xmlns:a16="http://schemas.microsoft.com/office/drawing/2014/main" val="68050836"/>
                    </a:ext>
                  </a:extLst>
                </a:gridCol>
                <a:gridCol w="987552">
                  <a:extLst>
                    <a:ext uri="{9D8B030D-6E8A-4147-A177-3AD203B41FA5}">
                      <a16:colId xmlns:a16="http://schemas.microsoft.com/office/drawing/2014/main" val="2974429317"/>
                    </a:ext>
                  </a:extLst>
                </a:gridCol>
                <a:gridCol w="987552">
                  <a:extLst>
                    <a:ext uri="{9D8B030D-6E8A-4147-A177-3AD203B41FA5}">
                      <a16:colId xmlns:a16="http://schemas.microsoft.com/office/drawing/2014/main" val="34804793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502984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- 2022-11-03 15:56:40</a:t>
                      </a:r>
                      <a:r>
                        <a:rPr kumimoji="0" lang="en-US" sz="1000" b="0" i="0" u="none" strike="noStrike" kern="1200" cap="none" spc="0" normalizeH="0" baseline="0" noProof="0">
                          <a:ln>
                            <a:noFill/>
                          </a:ln>
                          <a:solidFill>
                            <a:prstClr val="black"/>
                          </a:solidFill>
                          <a:effectLst/>
                          <a:uLnTx/>
                          <a:uFillTx/>
                          <a:latin typeface="+mn-lt"/>
                          <a:ea typeface="+mn-ea"/>
                          <a:cs typeface="+mn-cs"/>
                        </a:rPr>
                        <a:t>
 In case you missed it, #TEAMPHLY showed its Philly pride during a phillies tailgate and ticket raffle at our Bala Cynwyd, PA and Ewing, NJ offices on Tuesday. 🙌⚾️🧢
👀 Check out the fun, dancing, and more as our leaders got the crowd pumped to cheer on the Phillies in the championship series! 🎥👏
#ringthebell #worldseries #worldserieschampionships #baseballseason #philliesbaseball #philliesnation #mlbbaseball #phillysports #workplaceculture #insurance #insurancebusiness #insurancework #insurancecareers #commercialinsurance #insurancecompany #insurancelife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12/05/2022 07:08:18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223538140"/>
                  </a:ext>
                </a:extLst>
              </a:tr>
            </a:tbl>
          </a:graphicData>
        </a:graphic>
      </p:graphicFrame>
      <p:sp>
        <p:nvSpPr>
          <p:cNvPr id="4" name="Text Placeholder 3">
            <a:extLst>
              <a:ext uri="{FF2B5EF4-FFF2-40B4-BE49-F238E27FC236}">
                <a16:creationId xmlns:a16="http://schemas.microsoft.com/office/drawing/2014/main" id="{A02B9712-CBB1-4AFE-8A85-E892FE2EC3E4}"/>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113957367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B9B9C-5A60-427B-A4F1-5DCFFBB879B0}"/>
              </a:ext>
            </a:extLst>
          </p:cNvPr>
          <p:cNvSpPr>
            <a:spLocks noGrp="1"/>
          </p:cNvSpPr>
          <p:nvPr>
            <p:ph type="title"/>
          </p:nvPr>
        </p:nvSpPr>
        <p:spPr/>
        <p:txBody>
          <a:bodyPr/>
          <a:lstStyle/>
          <a:p>
            <a:r>
              <a:rPr lang="en-US"/>
              <a:t>Instagram Posts Table | Philadelphia Insurance - 4 of 5</a:t>
            </a:r>
          </a:p>
        </p:txBody>
      </p:sp>
      <p:graphicFrame>
        <p:nvGraphicFramePr>
          <p:cNvPr id="5" name="Table Placeholder 4">
            <a:extLst>
              <a:ext uri="{FF2B5EF4-FFF2-40B4-BE49-F238E27FC236}">
                <a16:creationId xmlns:a16="http://schemas.microsoft.com/office/drawing/2014/main" id="{F98DDE63-DC48-4DE8-9971-68AB5FA1A177}"/>
              </a:ext>
            </a:extLst>
          </p:cNvPr>
          <p:cNvGraphicFramePr>
            <a:graphicFrameLocks noGrp="1"/>
          </p:cNvGraphicFramePr>
          <p:nvPr>
            <p:ph type="tbl" sz="quarter" idx="13"/>
            <p:extLst>
              <p:ext uri="{D42A27DB-BD31-4B8C-83A1-F6EECF244321}">
                <p14:modId xmlns:p14="http://schemas.microsoft.com/office/powerpoint/2010/main" val="39280278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353429635"/>
                    </a:ext>
                  </a:extLst>
                </a:gridCol>
                <a:gridCol w="987552">
                  <a:extLst>
                    <a:ext uri="{9D8B030D-6E8A-4147-A177-3AD203B41FA5}">
                      <a16:colId xmlns:a16="http://schemas.microsoft.com/office/drawing/2014/main" val="642103761"/>
                    </a:ext>
                  </a:extLst>
                </a:gridCol>
                <a:gridCol w="987552">
                  <a:extLst>
                    <a:ext uri="{9D8B030D-6E8A-4147-A177-3AD203B41FA5}">
                      <a16:colId xmlns:a16="http://schemas.microsoft.com/office/drawing/2014/main" val="2515954466"/>
                    </a:ext>
                  </a:extLst>
                </a:gridCol>
                <a:gridCol w="987552">
                  <a:extLst>
                    <a:ext uri="{9D8B030D-6E8A-4147-A177-3AD203B41FA5}">
                      <a16:colId xmlns:a16="http://schemas.microsoft.com/office/drawing/2014/main" val="1203507816"/>
                    </a:ext>
                  </a:extLst>
                </a:gridCol>
                <a:gridCol w="987552">
                  <a:extLst>
                    <a:ext uri="{9D8B030D-6E8A-4147-A177-3AD203B41FA5}">
                      <a16:colId xmlns:a16="http://schemas.microsoft.com/office/drawing/2014/main" val="3576141431"/>
                    </a:ext>
                  </a:extLst>
                </a:gridCol>
                <a:gridCol w="987552">
                  <a:extLst>
                    <a:ext uri="{9D8B030D-6E8A-4147-A177-3AD203B41FA5}">
                      <a16:colId xmlns:a16="http://schemas.microsoft.com/office/drawing/2014/main" val="9399684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308649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- 2022-11-24 13:40:43</a:t>
                      </a:r>
                      <a:r>
                        <a:rPr kumimoji="0" lang="en-US" sz="1000" b="0" i="0" u="none" strike="noStrike" kern="1200" cap="none" spc="0" normalizeH="0" baseline="0" noProof="0">
                          <a:ln>
                            <a:noFill/>
                          </a:ln>
                          <a:solidFill>
                            <a:prstClr val="black"/>
                          </a:solidFill>
                          <a:effectLst/>
                          <a:uLnTx/>
                          <a:uFillTx/>
                          <a:latin typeface="+mn-lt"/>
                          <a:ea typeface="+mn-ea"/>
                          <a:cs typeface="+mn-cs"/>
                        </a:rPr>
                        <a:t>
 The Philadelphia Insurance Companies #TurkeyTrot started as a family tradition in 1992 by our founder James J. Maguire and his family. 
Thirty years later, it has grown into a family tradition for 1,000+ people each year and raised more than  million for facetofacegermantown. 🙌🏼
The local non-profit serves 30,000 free meals to more than 2,500 people each year. 🍽
Happy Thanksgiving to everyone from #TEAMPHLY! 🦃🍁
#thanksgiving2022 #happythanksgiving #facetofacegatherwobblegobble #thanksgivingtradition #facetofacegermantown #germantownphilly #fundraisingforacause #supportnonprofits #communitysupport #501c3 #givingbacktothecommunity #givingseason #nonprofitfundraising #insurancebusiness #specialtyinsurance #insuranceindustry #propertyandcasualty #commercialinsurance #insurancecompany #insurancecarrier #insuranceservices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12/05/2022 07:08:18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131674335"/>
                  </a:ext>
                </a:extLst>
              </a:tr>
            </a:tbl>
          </a:graphicData>
        </a:graphic>
      </p:graphicFrame>
      <p:sp>
        <p:nvSpPr>
          <p:cNvPr id="4" name="Text Placeholder 3">
            <a:extLst>
              <a:ext uri="{FF2B5EF4-FFF2-40B4-BE49-F238E27FC236}">
                <a16:creationId xmlns:a16="http://schemas.microsoft.com/office/drawing/2014/main" id="{E0473B8D-3B7E-4826-BD2E-9FEDF9E6316C}"/>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324082922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F780A9-4990-42C8-B687-505640049F7B}"/>
              </a:ext>
            </a:extLst>
          </p:cNvPr>
          <p:cNvSpPr>
            <a:spLocks noGrp="1"/>
          </p:cNvSpPr>
          <p:nvPr>
            <p:ph type="title"/>
          </p:nvPr>
        </p:nvSpPr>
        <p:spPr/>
        <p:txBody>
          <a:bodyPr/>
          <a:lstStyle/>
          <a:p>
            <a:r>
              <a:rPr lang="en-US"/>
              <a:t>Instagram Posts Table | Philadelphia Insurance - 5 of 5</a:t>
            </a:r>
          </a:p>
        </p:txBody>
      </p:sp>
      <p:graphicFrame>
        <p:nvGraphicFramePr>
          <p:cNvPr id="5" name="Table Placeholder 4">
            <a:extLst>
              <a:ext uri="{FF2B5EF4-FFF2-40B4-BE49-F238E27FC236}">
                <a16:creationId xmlns:a16="http://schemas.microsoft.com/office/drawing/2014/main" id="{967AF2E2-D8C3-449B-932D-951EBC0BAE47}"/>
              </a:ext>
            </a:extLst>
          </p:cNvPr>
          <p:cNvGraphicFramePr>
            <a:graphicFrameLocks noGrp="1"/>
          </p:cNvGraphicFramePr>
          <p:nvPr>
            <p:ph type="tbl" sz="quarter" idx="13"/>
            <p:extLst>
              <p:ext uri="{D42A27DB-BD31-4B8C-83A1-F6EECF244321}">
                <p14:modId xmlns:p14="http://schemas.microsoft.com/office/powerpoint/2010/main" val="11444887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470309242"/>
                    </a:ext>
                  </a:extLst>
                </a:gridCol>
                <a:gridCol w="987552">
                  <a:extLst>
                    <a:ext uri="{9D8B030D-6E8A-4147-A177-3AD203B41FA5}">
                      <a16:colId xmlns:a16="http://schemas.microsoft.com/office/drawing/2014/main" val="220908155"/>
                    </a:ext>
                  </a:extLst>
                </a:gridCol>
                <a:gridCol w="987552">
                  <a:extLst>
                    <a:ext uri="{9D8B030D-6E8A-4147-A177-3AD203B41FA5}">
                      <a16:colId xmlns:a16="http://schemas.microsoft.com/office/drawing/2014/main" val="2350038563"/>
                    </a:ext>
                  </a:extLst>
                </a:gridCol>
                <a:gridCol w="987552">
                  <a:extLst>
                    <a:ext uri="{9D8B030D-6E8A-4147-A177-3AD203B41FA5}">
                      <a16:colId xmlns:a16="http://schemas.microsoft.com/office/drawing/2014/main" val="3278161848"/>
                    </a:ext>
                  </a:extLst>
                </a:gridCol>
                <a:gridCol w="987552">
                  <a:extLst>
                    <a:ext uri="{9D8B030D-6E8A-4147-A177-3AD203B41FA5}">
                      <a16:colId xmlns:a16="http://schemas.microsoft.com/office/drawing/2014/main" val="3943847016"/>
                    </a:ext>
                  </a:extLst>
                </a:gridCol>
                <a:gridCol w="987552">
                  <a:extLst>
                    <a:ext uri="{9D8B030D-6E8A-4147-A177-3AD203B41FA5}">
                      <a16:colId xmlns:a16="http://schemas.microsoft.com/office/drawing/2014/main" val="37770723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9436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- 2022-11-21 16:37:17</a:t>
                      </a:r>
                      <a:r>
                        <a:rPr kumimoji="0" lang="en-US" sz="1000" b="0" i="0" u="none" strike="noStrike" kern="1200" cap="none" spc="0" normalizeH="0" baseline="0" noProof="0">
                          <a:ln>
                            <a:noFill/>
                          </a:ln>
                          <a:solidFill>
                            <a:prstClr val="black"/>
                          </a:solidFill>
                          <a:effectLst/>
                          <a:uLnTx/>
                          <a:uFillTx/>
                          <a:latin typeface="+mn-lt"/>
                          <a:ea typeface="+mn-ea"/>
                          <a:cs typeface="+mn-cs"/>
                        </a:rPr>
                        <a:t>
 PHLY was proud to sponsor the 2022 philly_marathon! #TEAMPHLY had a great time chatting about PHLY careers with participants at the expo. Congratulations to all of the runners! 🏅
#phillyweekend2022 #phillymarathon2022 #phillymarathon #phillymarathonweekend #runphilly #philadelphiapa #phillyrunner #phillyevents #discoverphl #insurancelife #insurancecompany #propertyandcasualty #specialtyinsurance #insurancebusiness #commercialinsurance #insuranceindustry #insurancecareers #insurancejobs #insurancework #insuranceservices #insurancelife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12/05/2022 07:08:18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347096452"/>
                  </a:ext>
                </a:extLst>
              </a:tr>
            </a:tbl>
          </a:graphicData>
        </a:graphic>
      </p:graphicFrame>
      <p:sp>
        <p:nvSpPr>
          <p:cNvPr id="4" name="Text Placeholder 3">
            <a:extLst>
              <a:ext uri="{FF2B5EF4-FFF2-40B4-BE49-F238E27FC236}">
                <a16:creationId xmlns:a16="http://schemas.microsoft.com/office/drawing/2014/main" id="{B232B23A-11ED-4BB6-9431-4A27031AC8AC}"/>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260987285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1311AE-9737-4706-95B4-ACBBB5F14BDB}"/>
              </a:ext>
            </a:extLst>
          </p:cNvPr>
          <p:cNvSpPr>
            <a:spLocks noGrp="1"/>
          </p:cNvSpPr>
          <p:nvPr>
            <p:ph type="title"/>
          </p:nvPr>
        </p:nvSpPr>
        <p:spPr/>
        <p:txBody>
          <a:bodyPr/>
          <a:lstStyle/>
          <a:p>
            <a:r>
              <a:rPr lang="en-US"/>
              <a:t>Instagram Stories Key Metrics Table | Philadelphia Insurance</a:t>
            </a:r>
          </a:p>
        </p:txBody>
      </p:sp>
      <p:graphicFrame>
        <p:nvGraphicFramePr>
          <p:cNvPr id="5" name="Table Placeholder 4">
            <a:extLst>
              <a:ext uri="{FF2B5EF4-FFF2-40B4-BE49-F238E27FC236}">
                <a16:creationId xmlns:a16="http://schemas.microsoft.com/office/drawing/2014/main" id="{EA2AE126-FA3B-4D14-B4D0-5C4CA0932033}"/>
              </a:ext>
            </a:extLst>
          </p:cNvPr>
          <p:cNvGraphicFramePr>
            <a:graphicFrameLocks noGrp="1"/>
          </p:cNvGraphicFramePr>
          <p:nvPr>
            <p:ph type="tbl" sz="quarter" idx="13"/>
            <p:extLst>
              <p:ext uri="{D42A27DB-BD31-4B8C-83A1-F6EECF244321}">
                <p14:modId xmlns:p14="http://schemas.microsoft.com/office/powerpoint/2010/main" val="17793982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4256432080"/>
                    </a:ext>
                  </a:extLst>
                </a:gridCol>
                <a:gridCol w="905256">
                  <a:extLst>
                    <a:ext uri="{9D8B030D-6E8A-4147-A177-3AD203B41FA5}">
                      <a16:colId xmlns:a16="http://schemas.microsoft.com/office/drawing/2014/main" val="468149133"/>
                    </a:ext>
                  </a:extLst>
                </a:gridCol>
                <a:gridCol w="411480">
                  <a:extLst>
                    <a:ext uri="{9D8B030D-6E8A-4147-A177-3AD203B41FA5}">
                      <a16:colId xmlns:a16="http://schemas.microsoft.com/office/drawing/2014/main" val="1380987058"/>
                    </a:ext>
                  </a:extLst>
                </a:gridCol>
                <a:gridCol w="905256">
                  <a:extLst>
                    <a:ext uri="{9D8B030D-6E8A-4147-A177-3AD203B41FA5}">
                      <a16:colId xmlns:a16="http://schemas.microsoft.com/office/drawing/2014/main" val="2928474509"/>
                    </a:ext>
                  </a:extLst>
                </a:gridCol>
                <a:gridCol w="905256">
                  <a:extLst>
                    <a:ext uri="{9D8B030D-6E8A-4147-A177-3AD203B41FA5}">
                      <a16:colId xmlns:a16="http://schemas.microsoft.com/office/drawing/2014/main" val="1824223464"/>
                    </a:ext>
                  </a:extLst>
                </a:gridCol>
                <a:gridCol w="905256">
                  <a:extLst>
                    <a:ext uri="{9D8B030D-6E8A-4147-A177-3AD203B41FA5}">
                      <a16:colId xmlns:a16="http://schemas.microsoft.com/office/drawing/2014/main" val="4171082150"/>
                    </a:ext>
                  </a:extLst>
                </a:gridCol>
                <a:gridCol w="905256">
                  <a:extLst>
                    <a:ext uri="{9D8B030D-6E8A-4147-A177-3AD203B41FA5}">
                      <a16:colId xmlns:a16="http://schemas.microsoft.com/office/drawing/2014/main" val="128355932"/>
                    </a:ext>
                  </a:extLst>
                </a:gridCol>
                <a:gridCol w="905256">
                  <a:extLst>
                    <a:ext uri="{9D8B030D-6E8A-4147-A177-3AD203B41FA5}">
                      <a16:colId xmlns:a16="http://schemas.microsoft.com/office/drawing/2014/main" val="3608100166"/>
                    </a:ext>
                  </a:extLst>
                </a:gridCol>
                <a:gridCol w="905256">
                  <a:extLst>
                    <a:ext uri="{9D8B030D-6E8A-4147-A177-3AD203B41FA5}">
                      <a16:colId xmlns:a16="http://schemas.microsoft.com/office/drawing/2014/main" val="3098133898"/>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1203164568"/>
                  </a:ext>
                </a:extLst>
              </a:tr>
              <a:tr h="370840">
                <a:tc>
                  <a:txBody>
                    <a:bodyPr/>
                    <a:lstStyle/>
                    <a:p>
                      <a:r>
                        <a:rPr lang="en-US" sz="1000"/>
                        <a:t>19</a:t>
                      </a:r>
                    </a:p>
                  </a:txBody>
                  <a:tcPr/>
                </a:tc>
                <a:tc>
                  <a:txBody>
                    <a:bodyPr/>
                    <a:lstStyle/>
                    <a:p>
                      <a:r>
                        <a:rPr lang="en-US" sz="1000"/>
                        <a:t>0.6998 %</a:t>
                      </a:r>
                    </a:p>
                  </a:txBody>
                  <a:tcPr/>
                </a:tc>
                <a:tc>
                  <a:txBody>
                    <a:bodyPr/>
                    <a:lstStyle/>
                    <a:p>
                      <a:r>
                        <a:rPr lang="en-US" sz="1000"/>
                        <a:t>0.16</a:t>
                      </a:r>
                    </a:p>
                  </a:txBody>
                  <a:tcPr/>
                </a:tc>
                <a:tc>
                  <a:txBody>
                    <a:bodyPr/>
                    <a:lstStyle/>
                    <a:p>
                      <a:r>
                        <a:rPr lang="en-US" sz="1000"/>
                        <a:t>133.21</a:t>
                      </a:r>
                    </a:p>
                  </a:txBody>
                  <a:tcPr/>
                </a:tc>
                <a:tc>
                  <a:txBody>
                    <a:bodyPr/>
                    <a:lstStyle/>
                    <a:p>
                      <a:r>
                        <a:rPr lang="en-US" sz="1000"/>
                        <a:t>132.37</a:t>
                      </a:r>
                    </a:p>
                  </a:txBody>
                  <a:tcPr/>
                </a:tc>
                <a:tc>
                  <a:txBody>
                    <a:bodyPr/>
                    <a:lstStyle/>
                    <a:p>
                      <a:r>
                        <a:rPr lang="en-US" sz="1000"/>
                        <a:t>92.74</a:t>
                      </a:r>
                    </a:p>
                  </a:txBody>
                  <a:tcPr/>
                </a:tc>
                <a:tc>
                  <a:txBody>
                    <a:bodyPr/>
                    <a:lstStyle/>
                    <a:p>
                      <a:r>
                        <a:rPr lang="en-US" sz="1000"/>
                        <a:t>92.58</a:t>
                      </a:r>
                    </a:p>
                  </a:txBody>
                  <a:tcPr/>
                </a:tc>
                <a:tc>
                  <a:txBody>
                    <a:bodyPr/>
                    <a:lstStyle/>
                    <a:p>
                      <a:r>
                        <a:rPr lang="en-US" sz="1000"/>
                        <a:t>2531</a:t>
                      </a:r>
                    </a:p>
                  </a:txBody>
                  <a:tcPr/>
                </a:tc>
                <a:tc>
                  <a:txBody>
                    <a:bodyPr/>
                    <a:lstStyle/>
                    <a:p>
                      <a:r>
                        <a:rPr lang="en-US" sz="1000"/>
                        <a:t>1762</a:t>
                      </a:r>
                    </a:p>
                  </a:txBody>
                  <a:tcPr/>
                </a:tc>
                <a:extLst>
                  <a:ext uri="{0D108BD9-81ED-4DB2-BD59-A6C34878D82A}">
                    <a16:rowId xmlns:a16="http://schemas.microsoft.com/office/drawing/2014/main" val="1429495352"/>
                  </a:ext>
                </a:extLst>
              </a:tr>
            </a:tbl>
          </a:graphicData>
        </a:graphic>
      </p:graphicFrame>
      <p:sp>
        <p:nvSpPr>
          <p:cNvPr id="4" name="Text Placeholder 3">
            <a:extLst>
              <a:ext uri="{FF2B5EF4-FFF2-40B4-BE49-F238E27FC236}">
                <a16:creationId xmlns:a16="http://schemas.microsoft.com/office/drawing/2014/main" id="{596E026D-45AC-4904-9FE4-E6ECA4722135}"/>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167825546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28D39-F44E-441A-A5B6-72BC16B192DC}"/>
              </a:ext>
            </a:extLst>
          </p:cNvPr>
          <p:cNvSpPr>
            <a:spLocks noGrp="1"/>
          </p:cNvSpPr>
          <p:nvPr>
            <p:ph type="title"/>
          </p:nvPr>
        </p:nvSpPr>
        <p:spPr/>
        <p:txBody>
          <a:bodyPr/>
          <a:lstStyle/>
          <a:p>
            <a:r>
              <a:rPr lang="en-US"/>
              <a:t>Instagram Stories Table  | Philadelphia Insurance - 1 of 2</a:t>
            </a:r>
          </a:p>
        </p:txBody>
      </p:sp>
      <p:graphicFrame>
        <p:nvGraphicFramePr>
          <p:cNvPr id="5" name="Table Placeholder 4">
            <a:extLst>
              <a:ext uri="{FF2B5EF4-FFF2-40B4-BE49-F238E27FC236}">
                <a16:creationId xmlns:a16="http://schemas.microsoft.com/office/drawing/2014/main" id="{B8B9279B-C871-4DEB-A02E-00904319FD46}"/>
              </a:ext>
            </a:extLst>
          </p:cNvPr>
          <p:cNvGraphicFramePr>
            <a:graphicFrameLocks noGrp="1"/>
          </p:cNvGraphicFramePr>
          <p:nvPr>
            <p:ph type="tbl" sz="quarter" idx="13"/>
            <p:extLst>
              <p:ext uri="{D42A27DB-BD31-4B8C-83A1-F6EECF244321}">
                <p14:modId xmlns:p14="http://schemas.microsoft.com/office/powerpoint/2010/main" val="23977303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343550578"/>
                    </a:ext>
                  </a:extLst>
                </a:gridCol>
                <a:gridCol w="1316736">
                  <a:extLst>
                    <a:ext uri="{9D8B030D-6E8A-4147-A177-3AD203B41FA5}">
                      <a16:colId xmlns:a16="http://schemas.microsoft.com/office/drawing/2014/main" val="1495790386"/>
                    </a:ext>
                  </a:extLst>
                </a:gridCol>
                <a:gridCol w="658368">
                  <a:extLst>
                    <a:ext uri="{9D8B030D-6E8A-4147-A177-3AD203B41FA5}">
                      <a16:colId xmlns:a16="http://schemas.microsoft.com/office/drawing/2014/main" val="65947266"/>
                    </a:ext>
                  </a:extLst>
                </a:gridCol>
                <a:gridCol w="658368">
                  <a:extLst>
                    <a:ext uri="{9D8B030D-6E8A-4147-A177-3AD203B41FA5}">
                      <a16:colId xmlns:a16="http://schemas.microsoft.com/office/drawing/2014/main" val="1868288912"/>
                    </a:ext>
                  </a:extLst>
                </a:gridCol>
                <a:gridCol w="658368">
                  <a:extLst>
                    <a:ext uri="{9D8B030D-6E8A-4147-A177-3AD203B41FA5}">
                      <a16:colId xmlns:a16="http://schemas.microsoft.com/office/drawing/2014/main" val="4179778970"/>
                    </a:ext>
                  </a:extLst>
                </a:gridCol>
                <a:gridCol w="658368">
                  <a:extLst>
                    <a:ext uri="{9D8B030D-6E8A-4147-A177-3AD203B41FA5}">
                      <a16:colId xmlns:a16="http://schemas.microsoft.com/office/drawing/2014/main" val="1538356810"/>
                    </a:ext>
                  </a:extLst>
                </a:gridCol>
                <a:gridCol w="658368">
                  <a:extLst>
                    <a:ext uri="{9D8B030D-6E8A-4147-A177-3AD203B41FA5}">
                      <a16:colId xmlns:a16="http://schemas.microsoft.com/office/drawing/2014/main" val="2484796100"/>
                    </a:ext>
                  </a:extLst>
                </a:gridCol>
                <a:gridCol w="658368">
                  <a:extLst>
                    <a:ext uri="{9D8B030D-6E8A-4147-A177-3AD203B41FA5}">
                      <a16:colId xmlns:a16="http://schemas.microsoft.com/office/drawing/2014/main" val="1537008005"/>
                    </a:ext>
                  </a:extLst>
                </a:gridCol>
                <a:gridCol w="658368">
                  <a:extLst>
                    <a:ext uri="{9D8B030D-6E8A-4147-A177-3AD203B41FA5}">
                      <a16:colId xmlns:a16="http://schemas.microsoft.com/office/drawing/2014/main" val="2415819230"/>
                    </a:ext>
                  </a:extLst>
                </a:gridCol>
                <a:gridCol w="658368">
                  <a:extLst>
                    <a:ext uri="{9D8B030D-6E8A-4147-A177-3AD203B41FA5}">
                      <a16:colId xmlns:a16="http://schemas.microsoft.com/office/drawing/2014/main" val="27625395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4057827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- 2022-11-30 14:44:48</a:t>
                      </a:r>
                      <a:r>
                        <a:rPr kumimoji="0" lang="en-US" sz="1000" b="0" i="0" u="none" strike="noStrike" kern="1200" cap="none" spc="0" normalizeH="0" baseline="0" noProof="0">
                          <a:ln>
                            <a:noFill/>
                          </a:ln>
                          <a:solidFill>
                            <a:prstClr val="black"/>
                          </a:solidFill>
                          <a:effectLst/>
                          <a:uLnTx/>
                          <a:uFillTx/>
                          <a:latin typeface="+mn-lt"/>
                          <a:ea typeface="+mn-ea"/>
                          <a:cs typeface="+mn-cs"/>
                        </a:rPr>
                        <a:t>
 @elunanetwork 
@gatewaycapnj 
@impactservices  NEW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https://quintly-image-storage.s3.amazonaws.com/c303562b672a3318c686cfcc37b7e67a/200fb413eac8beea585e66470612103d.jpg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12/01/2022 14:36:18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965139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phlyinsurance - 2022-11-29 11:57:13</a:t>
                      </a:r>
                      <a:r>
                        <a:rPr kumimoji="0" lang="pt-BR" sz="1000" b="0" i="0" u="none" strike="noStrike" kern="1200" cap="none" spc="0" normalizeH="0" baseline="0" noProof="0">
                          <a:ln>
                            <a:noFill/>
                          </a:ln>
                          <a:solidFill>
                            <a:prstClr val="black"/>
                          </a:solidFill>
                          <a:effectLst/>
                          <a:uLnTx/>
                          <a:uFillTx/>
                          <a:latin typeface="+mn-lt"/>
                          <a:ea typeface="+mn-ea"/>
                          <a:cs typeface="+mn-cs"/>
                        </a:rPr>
                        <a:t>
 #TEAMPHLY N  E  W  P  O  S  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https://quintly-image-storage.s3.amazonaws.com/c303562b672a3318c686cfcc37b7e67a/453db805cbfee46528fa58078fcf93fd.jpg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11/30/2022 11:36:21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861250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phlyinsurance - 2022-11-24 13:44:16</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https://quintly-image-storage.s3.amazonaws.com/c303562b672a3318c686cfcc37b7e67a/9974a530462ab5033469c0760145574d.jpg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11/25/2022 13:36:18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3010301169"/>
                  </a:ext>
                </a:extLst>
              </a:tr>
            </a:tbl>
          </a:graphicData>
        </a:graphic>
      </p:graphicFrame>
      <p:sp>
        <p:nvSpPr>
          <p:cNvPr id="4" name="Text Placeholder 3">
            <a:extLst>
              <a:ext uri="{FF2B5EF4-FFF2-40B4-BE49-F238E27FC236}">
                <a16:creationId xmlns:a16="http://schemas.microsoft.com/office/drawing/2014/main" id="{F17AFCD1-3762-40E1-8009-9390FC7B3339}"/>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20449974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682511-C7B9-44AC-90B0-8846A47321EE}"/>
              </a:ext>
            </a:extLst>
          </p:cNvPr>
          <p:cNvSpPr>
            <a:spLocks noGrp="1"/>
          </p:cNvSpPr>
          <p:nvPr>
            <p:ph type="title"/>
          </p:nvPr>
        </p:nvSpPr>
        <p:spPr/>
        <p:txBody>
          <a:bodyPr/>
          <a:lstStyle/>
          <a:p>
            <a:r>
              <a:rPr lang="en-US"/>
              <a:t>Instagram Stories Table  | Philadelphia Insurance - 2 of 2</a:t>
            </a:r>
          </a:p>
        </p:txBody>
      </p:sp>
      <p:graphicFrame>
        <p:nvGraphicFramePr>
          <p:cNvPr id="5" name="Table Placeholder 4">
            <a:extLst>
              <a:ext uri="{FF2B5EF4-FFF2-40B4-BE49-F238E27FC236}">
                <a16:creationId xmlns:a16="http://schemas.microsoft.com/office/drawing/2014/main" id="{8C957D40-51E4-4792-8EF7-8E13FD092594}"/>
              </a:ext>
            </a:extLst>
          </p:cNvPr>
          <p:cNvGraphicFramePr>
            <a:graphicFrameLocks noGrp="1"/>
          </p:cNvGraphicFramePr>
          <p:nvPr>
            <p:ph type="tbl" sz="quarter" idx="13"/>
            <p:extLst>
              <p:ext uri="{D42A27DB-BD31-4B8C-83A1-F6EECF244321}">
                <p14:modId xmlns:p14="http://schemas.microsoft.com/office/powerpoint/2010/main" val="20429921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086806973"/>
                    </a:ext>
                  </a:extLst>
                </a:gridCol>
                <a:gridCol w="1316736">
                  <a:extLst>
                    <a:ext uri="{9D8B030D-6E8A-4147-A177-3AD203B41FA5}">
                      <a16:colId xmlns:a16="http://schemas.microsoft.com/office/drawing/2014/main" val="3384932469"/>
                    </a:ext>
                  </a:extLst>
                </a:gridCol>
                <a:gridCol w="658368">
                  <a:extLst>
                    <a:ext uri="{9D8B030D-6E8A-4147-A177-3AD203B41FA5}">
                      <a16:colId xmlns:a16="http://schemas.microsoft.com/office/drawing/2014/main" val="3721838986"/>
                    </a:ext>
                  </a:extLst>
                </a:gridCol>
                <a:gridCol w="658368">
                  <a:extLst>
                    <a:ext uri="{9D8B030D-6E8A-4147-A177-3AD203B41FA5}">
                      <a16:colId xmlns:a16="http://schemas.microsoft.com/office/drawing/2014/main" val="647523512"/>
                    </a:ext>
                  </a:extLst>
                </a:gridCol>
                <a:gridCol w="658368">
                  <a:extLst>
                    <a:ext uri="{9D8B030D-6E8A-4147-A177-3AD203B41FA5}">
                      <a16:colId xmlns:a16="http://schemas.microsoft.com/office/drawing/2014/main" val="2157224672"/>
                    </a:ext>
                  </a:extLst>
                </a:gridCol>
                <a:gridCol w="658368">
                  <a:extLst>
                    <a:ext uri="{9D8B030D-6E8A-4147-A177-3AD203B41FA5}">
                      <a16:colId xmlns:a16="http://schemas.microsoft.com/office/drawing/2014/main" val="1635109103"/>
                    </a:ext>
                  </a:extLst>
                </a:gridCol>
                <a:gridCol w="658368">
                  <a:extLst>
                    <a:ext uri="{9D8B030D-6E8A-4147-A177-3AD203B41FA5}">
                      <a16:colId xmlns:a16="http://schemas.microsoft.com/office/drawing/2014/main" val="894104070"/>
                    </a:ext>
                  </a:extLst>
                </a:gridCol>
                <a:gridCol w="658368">
                  <a:extLst>
                    <a:ext uri="{9D8B030D-6E8A-4147-A177-3AD203B41FA5}">
                      <a16:colId xmlns:a16="http://schemas.microsoft.com/office/drawing/2014/main" val="3417754896"/>
                    </a:ext>
                  </a:extLst>
                </a:gridCol>
                <a:gridCol w="658368">
                  <a:extLst>
                    <a:ext uri="{9D8B030D-6E8A-4147-A177-3AD203B41FA5}">
                      <a16:colId xmlns:a16="http://schemas.microsoft.com/office/drawing/2014/main" val="4186148560"/>
                    </a:ext>
                  </a:extLst>
                </a:gridCol>
                <a:gridCol w="658368">
                  <a:extLst>
                    <a:ext uri="{9D8B030D-6E8A-4147-A177-3AD203B41FA5}">
                      <a16:colId xmlns:a16="http://schemas.microsoft.com/office/drawing/2014/main" val="24635939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42206831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- 2022-11-18 16:50:47</a:t>
                      </a:r>
                      <a:r>
                        <a:rPr kumimoji="0" lang="en-US" sz="1000" b="0" i="0" u="none" strike="noStrike" kern="1200" cap="none" spc="0" normalizeH="0" baseline="0" noProof="0">
                          <a:ln>
                            <a:noFill/>
                          </a:ln>
                          <a:solidFill>
                            <a:prstClr val="black"/>
                          </a:solidFill>
                          <a:effectLst/>
                          <a:uLnTx/>
                          <a:uFillTx/>
                          <a:latin typeface="+mn-lt"/>
                          <a:ea typeface="+mn-ea"/>
                          <a:cs typeface="+mn-cs"/>
                        </a:rPr>
                        <a:t>
 Sacramento Urban Tree Planting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https://quintly-image-storage.s3.amazonaws.com/c303562b672a3318c686cfcc37b7e67a/432543f07ec2a6bb467210b9e509d9e9.jpg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11/19/2022 16:36:14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38305810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- 2022-11-17 16:59:45</a:t>
                      </a:r>
                      <a:r>
                        <a:rPr kumimoji="0" lang="en-US" sz="1000" b="0" i="0" u="none" strike="noStrike" kern="1200" cap="none" spc="0" normalizeH="0" baseline="0" noProof="0">
                          <a:ln>
                            <a:noFill/>
                          </a:ln>
                          <a:solidFill>
                            <a:prstClr val="black"/>
                          </a:solidFill>
                          <a:effectLst/>
                          <a:uLnTx/>
                          <a:uFillTx/>
                          <a:latin typeface="+mn-lt"/>
                          <a:ea typeface="+mn-ea"/>
                          <a:cs typeface="+mn-cs"/>
                        </a:rPr>
                        <a:t>
 Women in Sales Empowerment #TEAMPHLY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https://quintly-image-storage.s3.amazonaws.com/c303562b672a3318c686cfcc37b7e67a/e562099a287a92e482abc5bc21e292f6.jpg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11/18/2022 16:36:17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849429977"/>
                  </a:ext>
                </a:extLst>
              </a:tr>
            </a:tbl>
          </a:graphicData>
        </a:graphic>
      </p:graphicFrame>
      <p:sp>
        <p:nvSpPr>
          <p:cNvPr id="4" name="Text Placeholder 3">
            <a:extLst>
              <a:ext uri="{FF2B5EF4-FFF2-40B4-BE49-F238E27FC236}">
                <a16:creationId xmlns:a16="http://schemas.microsoft.com/office/drawing/2014/main" id="{5ACBBC46-2338-4CA5-A8A8-435F630C9739}"/>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238095116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1694</Words>
  <Application>Microsoft Office PowerPoint</Application>
  <PresentationFormat>On-screen Show (4:3)</PresentationFormat>
  <Paragraphs>694</Paragraphs>
  <Slides>45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45</vt:i4>
      </vt:variant>
    </vt:vector>
  </HeadingPairs>
  <TitlesOfParts>
    <vt:vector size="48" baseType="lpstr">
      <vt:lpstr>Arial</vt:lpstr>
      <vt:lpstr>Calibri</vt:lpstr>
      <vt:lpstr>quintly_template</vt:lpstr>
      <vt:lpstr>PHLY Social Media</vt:lpstr>
      <vt:lpstr>Overall Overall Audience | Philadelphia Insurance</vt:lpstr>
      <vt:lpstr>Facebook Facebook Key Metrics | Philadelphia Insurance</vt:lpstr>
      <vt:lpstr>Facebook Fans Gained | Philadelphia Insurance</vt:lpstr>
      <vt:lpstr>Facebook Average Interactions Per Facebook Post | Philadelphia Insurance</vt:lpstr>
      <vt:lpstr>Facebook Total Interactions Per Month | Philadelphia Insurance</vt:lpstr>
      <vt:lpstr>Facebook Facebook Impressions | Philadelphia Insurance</vt:lpstr>
      <vt:lpstr>Facebook Original Own Posts Table | Philadelphia Insurance - 1 of 6</vt:lpstr>
      <vt:lpstr>Facebook Original Own Posts Table | Philadelphia Insurance - 2 of 6</vt:lpstr>
      <vt:lpstr>Facebook Original Own Posts Table | Philadelphia Insurance - 3 of 6</vt:lpstr>
      <vt:lpstr>Facebook Original Own Posts Table | Philadelphia Insurance - 4 of 6</vt:lpstr>
      <vt:lpstr>Facebook Original Own Posts Table | Philadelphia Insurance - 5 of 6</vt:lpstr>
      <vt:lpstr>Facebook Original Own Posts Table | Philadelphia Insurance - 6 of 6</vt:lpstr>
      <vt:lpstr>Facebook Fan Demographics | Philadelphia Insurance</vt:lpstr>
      <vt:lpstr>Twitter Key Metrics Table | Philadelphia Insurance</vt:lpstr>
      <vt:lpstr>Twitter Twitter Followers Change | Philadelphia Insurance</vt:lpstr>
      <vt:lpstr>Twitter Average Interactions Per Tweet | Philadelphia Insurance</vt:lpstr>
      <vt:lpstr>Twitter Total Interactions Per Month | Philadelphia Insurance</vt:lpstr>
      <vt:lpstr>Twitter PHLY Twitter Mentions | Philadelphia Insurance</vt:lpstr>
      <vt:lpstr>Twitter Key Influencers | Philadelphia Insurance</vt:lpstr>
      <vt:lpstr>Twitter Own and Retweeted Tweets Table | Philadelphia Insurance - 1 of 3</vt:lpstr>
      <vt:lpstr>Twitter Own and Retweeted Tweets Table | Philadelphia Insurance - 2 of 3</vt:lpstr>
      <vt:lpstr>Twitter Own and Retweeted Tweets Table | Philadelphia Insurance - 3 of 3</vt:lpstr>
      <vt:lpstr>LinkedIn Key Metrics Table | Philadelphia Insurance</vt:lpstr>
      <vt:lpstr>LinkedIn LinkedIn Followers Change | Philadelphia Insurance</vt:lpstr>
      <vt:lpstr>LinkedIn Average Interactions Per LinkedIn Update | Philadelphia Insurance</vt:lpstr>
      <vt:lpstr>LinkedIn Total Interactions Per Month | Philadelphia Insurance</vt:lpstr>
      <vt:lpstr>LinkedIn Post Impressions | Philadelphia Insurance</vt:lpstr>
      <vt:lpstr>LinkedIn Posts Table | Philadelphia Insurance - 1 of 4</vt:lpstr>
      <vt:lpstr>LinkedIn Posts Table | Philadelphia Insurance - 2 of 4</vt:lpstr>
      <vt:lpstr>LinkedIn Posts Table | Philadelphia Insurance - 3 of 4</vt:lpstr>
      <vt:lpstr>LinkedIn Posts Table | Philadelphia Insurance - 4 of 4</vt:lpstr>
      <vt:lpstr>Instagram Key Metrics Table | Philadelphia Insurance</vt:lpstr>
      <vt:lpstr>Instagram Instagram Followers Change | Philadelphia Insurance</vt:lpstr>
      <vt:lpstr>Instagram Average Interactions Per Instagram Post | Philadelphia Insurance</vt:lpstr>
      <vt:lpstr>Instagram Total Interactions Per Month | Philadelphia Insurance</vt:lpstr>
      <vt:lpstr>Instagram Impressions | Philadelphia Insurance</vt:lpstr>
      <vt:lpstr>Instagram Posts Table | Philadelphia Insurance - 1 of 5</vt:lpstr>
      <vt:lpstr>Instagram Posts Table | Philadelphia Insurance - 2 of 5</vt:lpstr>
      <vt:lpstr>Instagram Posts Table | Philadelphia Insurance - 3 of 5</vt:lpstr>
      <vt:lpstr>Instagram Posts Table | Philadelphia Insurance - 4 of 5</vt:lpstr>
      <vt:lpstr>Instagram Posts Table | Philadelphia Insurance - 5 of 5</vt:lpstr>
      <vt:lpstr>Instagram Stories Key Metrics Table | Philadelphia Insurance</vt:lpstr>
      <vt:lpstr>Instagram Stories Table  | Philadelphia Insurance - 1 of 2</vt:lpstr>
      <vt:lpstr>Instagram Stories Table  | Philadelphia Insurance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Administrator</dc:creator>
  <cp:lastModifiedBy>Administrator</cp:lastModifiedBy>
  <cp:revision>1</cp:revision>
  <dcterms:created xsi:type="dcterms:W3CDTF">2022-12-05T15:17:45Z</dcterms:created>
  <dcterms:modified xsi:type="dcterms:W3CDTF">2022-12-05T15:19:43Z</dcterms:modified>
</cp:coreProperties>
</file>