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07114-10CB-4797-9715-7BFB210C2300}"/>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8FB31DE8-C6F5-4882-A1BF-CC34C8FB4C4D}"/>
              </a:ext>
            </a:extLst>
          </p:cNvPr>
          <p:cNvGraphicFramePr>
            <a:graphicFrameLocks noGrp="1"/>
          </p:cNvGraphicFramePr>
          <p:nvPr>
            <p:ph type="tbl" sz="quarter" idx="13"/>
            <p:extLst>
              <p:ext uri="{D42A27DB-BD31-4B8C-83A1-F6EECF244321}">
                <p14:modId xmlns:p14="http://schemas.microsoft.com/office/powerpoint/2010/main" val="207904405"/>
              </p:ext>
            </p:extLst>
          </p:nvPr>
        </p:nvGraphicFramePr>
        <p:xfrm>
          <a:off x="457200" y="1731963"/>
          <a:ext cx="8065008" cy="277368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5415220"/>
                    </a:ext>
                  </a:extLst>
                </a:gridCol>
                <a:gridCol w="740664">
                  <a:extLst>
                    <a:ext uri="{9D8B030D-6E8A-4147-A177-3AD203B41FA5}">
                      <a16:colId xmlns:a16="http://schemas.microsoft.com/office/drawing/2014/main" val="823139696"/>
                    </a:ext>
                  </a:extLst>
                </a:gridCol>
                <a:gridCol w="740664">
                  <a:extLst>
                    <a:ext uri="{9D8B030D-6E8A-4147-A177-3AD203B41FA5}">
                      <a16:colId xmlns:a16="http://schemas.microsoft.com/office/drawing/2014/main" val="560730737"/>
                    </a:ext>
                  </a:extLst>
                </a:gridCol>
                <a:gridCol w="740664">
                  <a:extLst>
                    <a:ext uri="{9D8B030D-6E8A-4147-A177-3AD203B41FA5}">
                      <a16:colId xmlns:a16="http://schemas.microsoft.com/office/drawing/2014/main" val="3266114899"/>
                    </a:ext>
                  </a:extLst>
                </a:gridCol>
                <a:gridCol w="740664">
                  <a:extLst>
                    <a:ext uri="{9D8B030D-6E8A-4147-A177-3AD203B41FA5}">
                      <a16:colId xmlns:a16="http://schemas.microsoft.com/office/drawing/2014/main" val="3455916447"/>
                    </a:ext>
                  </a:extLst>
                </a:gridCol>
                <a:gridCol w="740664">
                  <a:extLst>
                    <a:ext uri="{9D8B030D-6E8A-4147-A177-3AD203B41FA5}">
                      <a16:colId xmlns:a16="http://schemas.microsoft.com/office/drawing/2014/main" val="4245566106"/>
                    </a:ext>
                  </a:extLst>
                </a:gridCol>
                <a:gridCol w="740664">
                  <a:extLst>
                    <a:ext uri="{9D8B030D-6E8A-4147-A177-3AD203B41FA5}">
                      <a16:colId xmlns:a16="http://schemas.microsoft.com/office/drawing/2014/main" val="3196276850"/>
                    </a:ext>
                  </a:extLst>
                </a:gridCol>
                <a:gridCol w="740664">
                  <a:extLst>
                    <a:ext uri="{9D8B030D-6E8A-4147-A177-3AD203B41FA5}">
                      <a16:colId xmlns:a16="http://schemas.microsoft.com/office/drawing/2014/main" val="628419347"/>
                    </a:ext>
                  </a:extLst>
                </a:gridCol>
                <a:gridCol w="740664">
                  <a:extLst>
                    <a:ext uri="{9D8B030D-6E8A-4147-A177-3AD203B41FA5}">
                      <a16:colId xmlns:a16="http://schemas.microsoft.com/office/drawing/2014/main" val="3698990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468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- 2022-10-12 15:46:14</a:t>
                      </a:r>
                      <a:r>
                        <a:rPr kumimoji="0" lang="en-US" sz="1000" b="0" i="0" u="none" strike="noStrike" kern="1200" cap="none" spc="0" normalizeH="0" baseline="0" noProof="0">
                          <a:ln>
                            <a:noFill/>
                          </a:ln>
                          <a:solidFill>
                            <a:prstClr val="black"/>
                          </a:solidFill>
                          <a:effectLst/>
                          <a:uLnTx/>
                          <a:uFillTx/>
                          <a:latin typeface="+mn-lt"/>
                          <a:ea typeface="+mn-ea"/>
                          <a:cs typeface="+mn-cs"/>
                        </a:rPr>
                        <a:t>
 Tokio Marine is proud to announce that our A++ Rating from AM Best has been affirmed for the 22nd year straight! This premier grade signifies our superior financial strength status, meaning TMA will be there for our customers when they need us most. 
Interested in working for a dependable, nationally-recognized team? Click here to check out our open positions: https://lnkd.in/eC3HDukg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5.8997050147493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713604"/>
                  </a:ext>
                </a:extLst>
              </a:tr>
            </a:tbl>
          </a:graphicData>
        </a:graphic>
      </p:graphicFrame>
      <p:sp>
        <p:nvSpPr>
          <p:cNvPr id="4" name="Text Placeholder 3">
            <a:extLst>
              <a:ext uri="{FF2B5EF4-FFF2-40B4-BE49-F238E27FC236}">
                <a16:creationId xmlns:a16="http://schemas.microsoft.com/office/drawing/2014/main" id="{4EC12210-BF1C-4D64-8286-AAD6FB9E40D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48746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80E15-605A-4F1E-B231-196E14961747}"/>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DF45A408-D527-4253-8CC7-8CE527BBCC4A}"/>
              </a:ext>
            </a:extLst>
          </p:cNvPr>
          <p:cNvGraphicFramePr>
            <a:graphicFrameLocks noGrp="1"/>
          </p:cNvGraphicFramePr>
          <p:nvPr>
            <p:ph type="tbl" sz="quarter" idx="13"/>
            <p:extLst>
              <p:ext uri="{D42A27DB-BD31-4B8C-83A1-F6EECF244321}">
                <p14:modId xmlns:p14="http://schemas.microsoft.com/office/powerpoint/2010/main" val="329233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74682421"/>
                    </a:ext>
                  </a:extLst>
                </a:gridCol>
                <a:gridCol w="740664">
                  <a:extLst>
                    <a:ext uri="{9D8B030D-6E8A-4147-A177-3AD203B41FA5}">
                      <a16:colId xmlns:a16="http://schemas.microsoft.com/office/drawing/2014/main" val="1652010568"/>
                    </a:ext>
                  </a:extLst>
                </a:gridCol>
                <a:gridCol w="740664">
                  <a:extLst>
                    <a:ext uri="{9D8B030D-6E8A-4147-A177-3AD203B41FA5}">
                      <a16:colId xmlns:a16="http://schemas.microsoft.com/office/drawing/2014/main" val="664236571"/>
                    </a:ext>
                  </a:extLst>
                </a:gridCol>
                <a:gridCol w="740664">
                  <a:extLst>
                    <a:ext uri="{9D8B030D-6E8A-4147-A177-3AD203B41FA5}">
                      <a16:colId xmlns:a16="http://schemas.microsoft.com/office/drawing/2014/main" val="3288009287"/>
                    </a:ext>
                  </a:extLst>
                </a:gridCol>
                <a:gridCol w="740664">
                  <a:extLst>
                    <a:ext uri="{9D8B030D-6E8A-4147-A177-3AD203B41FA5}">
                      <a16:colId xmlns:a16="http://schemas.microsoft.com/office/drawing/2014/main" val="2114839303"/>
                    </a:ext>
                  </a:extLst>
                </a:gridCol>
                <a:gridCol w="740664">
                  <a:extLst>
                    <a:ext uri="{9D8B030D-6E8A-4147-A177-3AD203B41FA5}">
                      <a16:colId xmlns:a16="http://schemas.microsoft.com/office/drawing/2014/main" val="3870449755"/>
                    </a:ext>
                  </a:extLst>
                </a:gridCol>
                <a:gridCol w="740664">
                  <a:extLst>
                    <a:ext uri="{9D8B030D-6E8A-4147-A177-3AD203B41FA5}">
                      <a16:colId xmlns:a16="http://schemas.microsoft.com/office/drawing/2014/main" val="2325797724"/>
                    </a:ext>
                  </a:extLst>
                </a:gridCol>
                <a:gridCol w="740664">
                  <a:extLst>
                    <a:ext uri="{9D8B030D-6E8A-4147-A177-3AD203B41FA5}">
                      <a16:colId xmlns:a16="http://schemas.microsoft.com/office/drawing/2014/main" val="351903788"/>
                    </a:ext>
                  </a:extLst>
                </a:gridCol>
                <a:gridCol w="740664">
                  <a:extLst>
                    <a:ext uri="{9D8B030D-6E8A-4147-A177-3AD203B41FA5}">
                      <a16:colId xmlns:a16="http://schemas.microsoft.com/office/drawing/2014/main" val="72804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43468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- 2022-10-14 15:50:05</a:t>
                      </a:r>
                      <a:r>
                        <a:rPr kumimoji="0" lang="en-US" sz="1000" b="0" i="0" u="none" strike="noStrike" kern="1200" cap="none" spc="0" normalizeH="0" baseline="0" noProof="0">
                          <a:ln>
                            <a:noFill/>
                          </a:ln>
                          <a:solidFill>
                            <a:prstClr val="black"/>
                          </a:solidFill>
                          <a:effectLst/>
                          <a:uLnTx/>
                          <a:uFillTx/>
                          <a:latin typeface="+mn-lt"/>
                          <a:ea typeface="+mn-ea"/>
                          <a:cs typeface="+mn-cs"/>
                        </a:rPr>
                        <a:t>
 Tokio Marine Group is committed to energy conservation and energy efficiency. For the ninth consecutive fiscal year, Tokio Marine Group achieved "Carbon Neutral Status" for its efforts in reducing CO2 emissions throughout global production. 
As a global group, we will continue to think strategically about our operations, focusing on natural energy sources, "green" energy, and our environmental footprint. 
Read here: https://lnkd.in/e2FqikbV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5.5574852379298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1031831"/>
                  </a:ext>
                </a:extLst>
              </a:tr>
            </a:tbl>
          </a:graphicData>
        </a:graphic>
      </p:graphicFrame>
      <p:sp>
        <p:nvSpPr>
          <p:cNvPr id="4" name="Text Placeholder 3">
            <a:extLst>
              <a:ext uri="{FF2B5EF4-FFF2-40B4-BE49-F238E27FC236}">
                <a16:creationId xmlns:a16="http://schemas.microsoft.com/office/drawing/2014/main" id="{8A4AE6BA-A1C9-4971-8735-A08A575FC40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391763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E3252-2ABD-47BD-ACE7-A88CF3F65CA7}"/>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8ADBF6D0-492F-41C7-9DF2-C5B56878344A}"/>
              </a:ext>
            </a:extLst>
          </p:cNvPr>
          <p:cNvGraphicFramePr>
            <a:graphicFrameLocks noGrp="1"/>
          </p:cNvGraphicFramePr>
          <p:nvPr>
            <p:ph type="tbl" sz="quarter" idx="13"/>
            <p:extLst>
              <p:ext uri="{D42A27DB-BD31-4B8C-83A1-F6EECF244321}">
                <p14:modId xmlns:p14="http://schemas.microsoft.com/office/powerpoint/2010/main" val="2949565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19278167"/>
                    </a:ext>
                  </a:extLst>
                </a:gridCol>
                <a:gridCol w="740664">
                  <a:extLst>
                    <a:ext uri="{9D8B030D-6E8A-4147-A177-3AD203B41FA5}">
                      <a16:colId xmlns:a16="http://schemas.microsoft.com/office/drawing/2014/main" val="3168427073"/>
                    </a:ext>
                  </a:extLst>
                </a:gridCol>
                <a:gridCol w="740664">
                  <a:extLst>
                    <a:ext uri="{9D8B030D-6E8A-4147-A177-3AD203B41FA5}">
                      <a16:colId xmlns:a16="http://schemas.microsoft.com/office/drawing/2014/main" val="939074520"/>
                    </a:ext>
                  </a:extLst>
                </a:gridCol>
                <a:gridCol w="740664">
                  <a:extLst>
                    <a:ext uri="{9D8B030D-6E8A-4147-A177-3AD203B41FA5}">
                      <a16:colId xmlns:a16="http://schemas.microsoft.com/office/drawing/2014/main" val="1429712677"/>
                    </a:ext>
                  </a:extLst>
                </a:gridCol>
                <a:gridCol w="740664">
                  <a:extLst>
                    <a:ext uri="{9D8B030D-6E8A-4147-A177-3AD203B41FA5}">
                      <a16:colId xmlns:a16="http://schemas.microsoft.com/office/drawing/2014/main" val="368735931"/>
                    </a:ext>
                  </a:extLst>
                </a:gridCol>
                <a:gridCol w="740664">
                  <a:extLst>
                    <a:ext uri="{9D8B030D-6E8A-4147-A177-3AD203B41FA5}">
                      <a16:colId xmlns:a16="http://schemas.microsoft.com/office/drawing/2014/main" val="957854379"/>
                    </a:ext>
                  </a:extLst>
                </a:gridCol>
                <a:gridCol w="740664">
                  <a:extLst>
                    <a:ext uri="{9D8B030D-6E8A-4147-A177-3AD203B41FA5}">
                      <a16:colId xmlns:a16="http://schemas.microsoft.com/office/drawing/2014/main" val="662261879"/>
                    </a:ext>
                  </a:extLst>
                </a:gridCol>
                <a:gridCol w="740664">
                  <a:extLst>
                    <a:ext uri="{9D8B030D-6E8A-4147-A177-3AD203B41FA5}">
                      <a16:colId xmlns:a16="http://schemas.microsoft.com/office/drawing/2014/main" val="1054828933"/>
                    </a:ext>
                  </a:extLst>
                </a:gridCol>
                <a:gridCol w="740664">
                  <a:extLst>
                    <a:ext uri="{9D8B030D-6E8A-4147-A177-3AD203B41FA5}">
                      <a16:colId xmlns:a16="http://schemas.microsoft.com/office/drawing/2014/main" val="801435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0314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- 2022-10-31 16:25:06</a:t>
                      </a:r>
                      <a:r>
                        <a:rPr kumimoji="0" lang="en-US" sz="1000" b="0" i="0" u="none" strike="noStrike" kern="1200" cap="none" spc="0" normalizeH="0" baseline="0" noProof="0">
                          <a:ln>
                            <a:noFill/>
                          </a:ln>
                          <a:solidFill>
                            <a:prstClr val="black"/>
                          </a:solidFill>
                          <a:effectLst/>
                          <a:uLnTx/>
                          <a:uFillTx/>
                          <a:latin typeface="+mn-lt"/>
                          <a:ea typeface="+mn-ea"/>
                          <a:cs typeface="+mn-cs"/>
                        </a:rPr>
                        <a:t>
 Happy Halloween from all of us at TMA! Our employees in Jersey City and Pasadena got into the #Halloween spirit with costumes, pumpkin decorating, and tasty treats. 🎃 
#InsuranceCareers #HalloweenFun #Halloween2022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11.593843098312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3296790"/>
                  </a:ext>
                </a:extLst>
              </a:tr>
            </a:tbl>
          </a:graphicData>
        </a:graphic>
      </p:graphicFrame>
      <p:sp>
        <p:nvSpPr>
          <p:cNvPr id="4" name="Text Placeholder 3">
            <a:extLst>
              <a:ext uri="{FF2B5EF4-FFF2-40B4-BE49-F238E27FC236}">
                <a16:creationId xmlns:a16="http://schemas.microsoft.com/office/drawing/2014/main" id="{AB08FB87-C8D9-4387-ADE2-E56D5158C532}"/>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5659047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123</Words>
  <Application>Microsoft Office PowerPoint</Application>
  <PresentationFormat>On-screen Show (4:3)</PresentationFormat>
  <Paragraphs>60</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LinkedIn Posts Table | Tokio Marine America - 1 of 3</vt:lpstr>
      <vt:lpstr>LinkedIn Posts Table | Tokio Marine America - 2 of 3</vt:lpstr>
      <vt:lpstr>LinkedIn Posts Table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Tokio Marine America - 1 of 3</dc:title>
  <dc:creator>Administrator</dc:creator>
  <cp:lastModifiedBy>Administrator</cp:lastModifiedBy>
  <cp:revision>1</cp:revision>
  <dcterms:created xsi:type="dcterms:W3CDTF">2022-11-11T21:50:38Z</dcterms:created>
  <dcterms:modified xsi:type="dcterms:W3CDTF">2022-11-11T21:50:52Z</dcterms:modified>
</cp:coreProperties>
</file>