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7" r:id="rId39"/>
    <p:sldId id="298" r:id="rId40"/>
    <p:sldId id="299" r:id="rId41"/>
    <p:sldId id="300" r:id="rId42"/>
    <p:sldId id="301" r:id="rId43"/>
    <p:sldId id="302" r:id="rId44"/>
    <p:sldId id="304" r:id="rId45"/>
    <p:sldId id="305"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Sheet1!$A$2:$A$47</c:f>
              <c:numCache>
                <c:formatCode>m/d/yyyy</c:formatCode>
                <c:ptCount val="46"/>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numCache>
            </c:numRef>
          </c:cat>
          <c:val>
            <c:numRef>
              <c:f>Sheet1!$B$2:$B$47</c:f>
              <c:numCache>
                <c:formatCode>General</c:formatCode>
                <c:ptCount val="46"/>
                <c:pt idx="0">
                  <c:v>3909</c:v>
                </c:pt>
                <c:pt idx="1">
                  <c:v>3943</c:v>
                </c:pt>
                <c:pt idx="2">
                  <c:v>4002</c:v>
                </c:pt>
                <c:pt idx="3">
                  <c:v>4036</c:v>
                </c:pt>
                <c:pt idx="4">
                  <c:v>4057</c:v>
                </c:pt>
                <c:pt idx="5">
                  <c:v>4087</c:v>
                </c:pt>
                <c:pt idx="6">
                  <c:v>4140</c:v>
                </c:pt>
                <c:pt idx="7">
                  <c:v>4163</c:v>
                </c:pt>
                <c:pt idx="8">
                  <c:v>4179</c:v>
                </c:pt>
                <c:pt idx="9">
                  <c:v>4200</c:v>
                </c:pt>
                <c:pt idx="10">
                  <c:v>4392</c:v>
                </c:pt>
                <c:pt idx="11">
                  <c:v>4396</c:v>
                </c:pt>
                <c:pt idx="12">
                  <c:v>4406</c:v>
                </c:pt>
                <c:pt idx="13">
                  <c:v>4412</c:v>
                </c:pt>
                <c:pt idx="14">
                  <c:v>4434</c:v>
                </c:pt>
                <c:pt idx="15">
                  <c:v>4469</c:v>
                </c:pt>
                <c:pt idx="16">
                  <c:v>4473</c:v>
                </c:pt>
                <c:pt idx="17">
                  <c:v>4488</c:v>
                </c:pt>
                <c:pt idx="18">
                  <c:v>4495</c:v>
                </c:pt>
                <c:pt idx="19">
                  <c:v>4498</c:v>
                </c:pt>
                <c:pt idx="20">
                  <c:v>4511</c:v>
                </c:pt>
                <c:pt idx="21">
                  <c:v>4525</c:v>
                </c:pt>
                <c:pt idx="22">
                  <c:v>4531</c:v>
                </c:pt>
                <c:pt idx="23">
                  <c:v>4545</c:v>
                </c:pt>
                <c:pt idx="24">
                  <c:v>4569</c:v>
                </c:pt>
                <c:pt idx="25">
                  <c:v>4580</c:v>
                </c:pt>
                <c:pt idx="26">
                  <c:v>4604</c:v>
                </c:pt>
                <c:pt idx="27">
                  <c:v>4613</c:v>
                </c:pt>
                <c:pt idx="28">
                  <c:v>4622</c:v>
                </c:pt>
                <c:pt idx="29">
                  <c:v>4642</c:v>
                </c:pt>
                <c:pt idx="30">
                  <c:v>4649</c:v>
                </c:pt>
                <c:pt idx="31">
                  <c:v>4662</c:v>
                </c:pt>
                <c:pt idx="32">
                  <c:v>4667</c:v>
                </c:pt>
                <c:pt idx="33">
                  <c:v>4681</c:v>
                </c:pt>
                <c:pt idx="34">
                  <c:v>4674</c:v>
                </c:pt>
                <c:pt idx="35">
                  <c:v>4675</c:v>
                </c:pt>
                <c:pt idx="36">
                  <c:v>4683</c:v>
                </c:pt>
                <c:pt idx="37">
                  <c:v>4689</c:v>
                </c:pt>
                <c:pt idx="38">
                  <c:v>4711</c:v>
                </c:pt>
                <c:pt idx="39">
                  <c:v>4773</c:v>
                </c:pt>
                <c:pt idx="40">
                  <c:v>4793</c:v>
                </c:pt>
                <c:pt idx="41">
                  <c:v>4804</c:v>
                </c:pt>
                <c:pt idx="42">
                  <c:v>4939</c:v>
                </c:pt>
                <c:pt idx="43">
                  <c:v>7147</c:v>
                </c:pt>
                <c:pt idx="44">
                  <c:v>7188</c:v>
                </c:pt>
                <c:pt idx="45">
                  <c:v>7242</c:v>
                </c:pt>
              </c:numCache>
            </c:numRef>
          </c:val>
          <c:smooth val="0"/>
          <c:extLst>
            <c:ext xmlns:c16="http://schemas.microsoft.com/office/drawing/2014/chart" uri="{C3380CC4-5D6E-409C-BE32-E72D297353CC}">
              <c16:uniqueId val="{00000000-8107-4799-B30B-BA62B28FCCAF}"/>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Sheet1!$A$2:$A$47</c:f>
              <c:numCache>
                <c:formatCode>m/d/yyyy</c:formatCode>
                <c:ptCount val="46"/>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numCache>
            </c:numRef>
          </c:cat>
          <c:val>
            <c:numRef>
              <c:f>Sheet1!$C$2:$C$47</c:f>
              <c:numCache>
                <c:formatCode>General</c:formatCode>
                <c:ptCount val="46"/>
                <c:pt idx="0">
                  <c:v>3135</c:v>
                </c:pt>
                <c:pt idx="1">
                  <c:v>3159</c:v>
                </c:pt>
                <c:pt idx="2">
                  <c:v>3208</c:v>
                </c:pt>
                <c:pt idx="3">
                  <c:v>3222</c:v>
                </c:pt>
                <c:pt idx="4">
                  <c:v>3235</c:v>
                </c:pt>
                <c:pt idx="5">
                  <c:v>3296</c:v>
                </c:pt>
                <c:pt idx="6">
                  <c:v>3307</c:v>
                </c:pt>
                <c:pt idx="7">
                  <c:v>3334</c:v>
                </c:pt>
                <c:pt idx="8">
                  <c:v>3412</c:v>
                </c:pt>
                <c:pt idx="9">
                  <c:v>3418</c:v>
                </c:pt>
                <c:pt idx="10">
                  <c:v>3423</c:v>
                </c:pt>
                <c:pt idx="11">
                  <c:v>3444</c:v>
                </c:pt>
                <c:pt idx="12">
                  <c:v>3513</c:v>
                </c:pt>
                <c:pt idx="13">
                  <c:v>3635</c:v>
                </c:pt>
                <c:pt idx="14">
                  <c:v>3632</c:v>
                </c:pt>
                <c:pt idx="15">
                  <c:v>3645</c:v>
                </c:pt>
                <c:pt idx="16">
                  <c:v>3650</c:v>
                </c:pt>
                <c:pt idx="17">
                  <c:v>3627</c:v>
                </c:pt>
                <c:pt idx="18">
                  <c:v>3631</c:v>
                </c:pt>
                <c:pt idx="19">
                  <c:v>3630</c:v>
                </c:pt>
                <c:pt idx="20">
                  <c:v>3645</c:v>
                </c:pt>
                <c:pt idx="21">
                  <c:v>3647</c:v>
                </c:pt>
                <c:pt idx="22">
                  <c:v>3662</c:v>
                </c:pt>
                <c:pt idx="23">
                  <c:v>3672</c:v>
                </c:pt>
                <c:pt idx="24">
                  <c:v>3645</c:v>
                </c:pt>
                <c:pt idx="25">
                  <c:v>3656</c:v>
                </c:pt>
                <c:pt idx="26">
                  <c:v>3674</c:v>
                </c:pt>
                <c:pt idx="27">
                  <c:v>3689</c:v>
                </c:pt>
                <c:pt idx="28">
                  <c:v>3680</c:v>
                </c:pt>
                <c:pt idx="29">
                  <c:v>3682</c:v>
                </c:pt>
                <c:pt idx="30">
                  <c:v>3692</c:v>
                </c:pt>
                <c:pt idx="31">
                  <c:v>3699</c:v>
                </c:pt>
                <c:pt idx="32">
                  <c:v>3707</c:v>
                </c:pt>
                <c:pt idx="33">
                  <c:v>3721</c:v>
                </c:pt>
                <c:pt idx="34">
                  <c:v>3730</c:v>
                </c:pt>
                <c:pt idx="35">
                  <c:v>3796</c:v>
                </c:pt>
                <c:pt idx="36">
                  <c:v>3794</c:v>
                </c:pt>
                <c:pt idx="37">
                  <c:v>3795</c:v>
                </c:pt>
                <c:pt idx="38">
                  <c:v>3797</c:v>
                </c:pt>
                <c:pt idx="39">
                  <c:v>3822</c:v>
                </c:pt>
                <c:pt idx="40">
                  <c:v>3823</c:v>
                </c:pt>
                <c:pt idx="41">
                  <c:v>3825</c:v>
                </c:pt>
                <c:pt idx="42">
                  <c:v>3839</c:v>
                </c:pt>
                <c:pt idx="43">
                  <c:v>3851</c:v>
                </c:pt>
                <c:pt idx="44">
                  <c:v>3858</c:v>
                </c:pt>
                <c:pt idx="45">
                  <c:v>3864</c:v>
                </c:pt>
              </c:numCache>
            </c:numRef>
          </c:val>
          <c:smooth val="0"/>
          <c:extLst>
            <c:ext xmlns:c16="http://schemas.microsoft.com/office/drawing/2014/chart" uri="{C3380CC4-5D6E-409C-BE32-E72D297353CC}">
              <c16:uniqueId val="{00000001-8107-4799-B30B-BA62B28FCCAF}"/>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Sheet1!$A$2:$A$47</c:f>
              <c:numCache>
                <c:formatCode>m/d/yyyy</c:formatCode>
                <c:ptCount val="46"/>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numCache>
            </c:numRef>
          </c:cat>
          <c:val>
            <c:numRef>
              <c:f>Sheet1!$D$2:$D$47</c:f>
              <c:numCache>
                <c:formatCode>General</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2-8107-4799-B30B-BA62B28FCCAF}"/>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Sheet1!$A$2:$A$47</c:f>
              <c:numCache>
                <c:formatCode>m/d/yyyy</c:formatCode>
                <c:ptCount val="46"/>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numCache>
            </c:numRef>
          </c:cat>
          <c:val>
            <c:numRef>
              <c:f>Sheet1!$E$2:$E$47</c:f>
              <c:numCache>
                <c:formatCode>General</c:formatCode>
                <c:ptCount val="46"/>
                <c:pt idx="0">
                  <c:v>17280</c:v>
                </c:pt>
                <c:pt idx="1">
                  <c:v>17665</c:v>
                </c:pt>
                <c:pt idx="2">
                  <c:v>18111</c:v>
                </c:pt>
                <c:pt idx="3">
                  <c:v>18547</c:v>
                </c:pt>
                <c:pt idx="4">
                  <c:v>18987</c:v>
                </c:pt>
                <c:pt idx="5">
                  <c:v>19471</c:v>
                </c:pt>
                <c:pt idx="6">
                  <c:v>20086</c:v>
                </c:pt>
                <c:pt idx="7">
                  <c:v>20597</c:v>
                </c:pt>
                <c:pt idx="8">
                  <c:v>21109</c:v>
                </c:pt>
                <c:pt idx="9">
                  <c:v>21641</c:v>
                </c:pt>
                <c:pt idx="10">
                  <c:v>22202</c:v>
                </c:pt>
                <c:pt idx="11">
                  <c:v>22677</c:v>
                </c:pt>
                <c:pt idx="12">
                  <c:v>23171</c:v>
                </c:pt>
                <c:pt idx="13">
                  <c:v>23717</c:v>
                </c:pt>
                <c:pt idx="14">
                  <c:v>24308</c:v>
                </c:pt>
                <c:pt idx="15">
                  <c:v>24835</c:v>
                </c:pt>
                <c:pt idx="16">
                  <c:v>25298</c:v>
                </c:pt>
                <c:pt idx="17">
                  <c:v>25651</c:v>
                </c:pt>
                <c:pt idx="18">
                  <c:v>26080</c:v>
                </c:pt>
                <c:pt idx="19">
                  <c:v>26419</c:v>
                </c:pt>
                <c:pt idx="20">
                  <c:v>26689</c:v>
                </c:pt>
                <c:pt idx="21">
                  <c:v>26959</c:v>
                </c:pt>
                <c:pt idx="22">
                  <c:v>27286</c:v>
                </c:pt>
                <c:pt idx="23">
                  <c:v>27545</c:v>
                </c:pt>
                <c:pt idx="24">
                  <c:v>27940</c:v>
                </c:pt>
                <c:pt idx="25">
                  <c:v>28237</c:v>
                </c:pt>
                <c:pt idx="26">
                  <c:v>28493</c:v>
                </c:pt>
                <c:pt idx="27">
                  <c:v>28730</c:v>
                </c:pt>
                <c:pt idx="28">
                  <c:v>28926</c:v>
                </c:pt>
                <c:pt idx="29">
                  <c:v>29165</c:v>
                </c:pt>
                <c:pt idx="30">
                  <c:v>29365</c:v>
                </c:pt>
                <c:pt idx="31">
                  <c:v>29566</c:v>
                </c:pt>
                <c:pt idx="32">
                  <c:v>29728</c:v>
                </c:pt>
                <c:pt idx="33">
                  <c:v>29943</c:v>
                </c:pt>
                <c:pt idx="34">
                  <c:v>30214</c:v>
                </c:pt>
                <c:pt idx="35">
                  <c:v>30416</c:v>
                </c:pt>
                <c:pt idx="36">
                  <c:v>30685</c:v>
                </c:pt>
                <c:pt idx="37">
                  <c:v>31029</c:v>
                </c:pt>
                <c:pt idx="38">
                  <c:v>31407</c:v>
                </c:pt>
                <c:pt idx="39">
                  <c:v>31698</c:v>
                </c:pt>
                <c:pt idx="40">
                  <c:v>32016</c:v>
                </c:pt>
                <c:pt idx="41">
                  <c:v>32334</c:v>
                </c:pt>
                <c:pt idx="42">
                  <c:v>32675</c:v>
                </c:pt>
                <c:pt idx="43">
                  <c:v>33092</c:v>
                </c:pt>
                <c:pt idx="44">
                  <c:v>33490</c:v>
                </c:pt>
                <c:pt idx="45">
                  <c:v>33914</c:v>
                </c:pt>
              </c:numCache>
            </c:numRef>
          </c:val>
          <c:smooth val="0"/>
          <c:extLst>
            <c:ext xmlns:c16="http://schemas.microsoft.com/office/drawing/2014/chart" uri="{C3380CC4-5D6E-409C-BE32-E72D297353CC}">
              <c16:uniqueId val="{00000003-8107-4799-B30B-BA62B28FCCAF}"/>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Sheet1!$A$2:$A$47</c:f>
              <c:numCache>
                <c:formatCode>m/d/yyyy</c:formatCode>
                <c:ptCount val="46"/>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numCache>
            </c:numRef>
          </c:cat>
          <c:val>
            <c:numRef>
              <c:f>Sheet1!$F$2:$F$47</c:f>
              <c:numCache>
                <c:formatCode>General</c:formatCode>
                <c:ptCount val="46"/>
                <c:pt idx="0">
                  <c:v>1191</c:v>
                </c:pt>
                <c:pt idx="1">
                  <c:v>1214</c:v>
                </c:pt>
                <c:pt idx="2">
                  <c:v>1248</c:v>
                </c:pt>
                <c:pt idx="3">
                  <c:v>1285</c:v>
                </c:pt>
                <c:pt idx="4">
                  <c:v>1313</c:v>
                </c:pt>
                <c:pt idx="5">
                  <c:v>1352</c:v>
                </c:pt>
                <c:pt idx="6">
                  <c:v>1380</c:v>
                </c:pt>
                <c:pt idx="7">
                  <c:v>1411</c:v>
                </c:pt>
                <c:pt idx="8">
                  <c:v>1465</c:v>
                </c:pt>
                <c:pt idx="9">
                  <c:v>1539</c:v>
                </c:pt>
                <c:pt idx="10">
                  <c:v>1581</c:v>
                </c:pt>
                <c:pt idx="11">
                  <c:v>1634</c:v>
                </c:pt>
                <c:pt idx="12">
                  <c:v>1680</c:v>
                </c:pt>
                <c:pt idx="13">
                  <c:v>1737</c:v>
                </c:pt>
                <c:pt idx="14">
                  <c:v>1768</c:v>
                </c:pt>
                <c:pt idx="15">
                  <c:v>1826</c:v>
                </c:pt>
                <c:pt idx="16">
                  <c:v>1885</c:v>
                </c:pt>
                <c:pt idx="17">
                  <c:v>1936</c:v>
                </c:pt>
                <c:pt idx="18">
                  <c:v>1973</c:v>
                </c:pt>
                <c:pt idx="19">
                  <c:v>2045</c:v>
                </c:pt>
                <c:pt idx="20">
                  <c:v>2091</c:v>
                </c:pt>
                <c:pt idx="21">
                  <c:v>2138</c:v>
                </c:pt>
                <c:pt idx="22">
                  <c:v>2170</c:v>
                </c:pt>
                <c:pt idx="23">
                  <c:v>2190</c:v>
                </c:pt>
                <c:pt idx="24">
                  <c:v>2226</c:v>
                </c:pt>
                <c:pt idx="25">
                  <c:v>2289</c:v>
                </c:pt>
                <c:pt idx="26">
                  <c:v>2344</c:v>
                </c:pt>
                <c:pt idx="27">
                  <c:v>2370</c:v>
                </c:pt>
                <c:pt idx="28">
                  <c:v>2399</c:v>
                </c:pt>
                <c:pt idx="29">
                  <c:v>2425</c:v>
                </c:pt>
                <c:pt idx="30">
                  <c:v>2441</c:v>
                </c:pt>
                <c:pt idx="31">
                  <c:v>2478</c:v>
                </c:pt>
                <c:pt idx="32">
                  <c:v>2482</c:v>
                </c:pt>
                <c:pt idx="33">
                  <c:v>2537</c:v>
                </c:pt>
                <c:pt idx="34">
                  <c:v>2561</c:v>
                </c:pt>
                <c:pt idx="35">
                  <c:v>2571</c:v>
                </c:pt>
                <c:pt idx="36">
                  <c:v>2579</c:v>
                </c:pt>
                <c:pt idx="37">
                  <c:v>2577</c:v>
                </c:pt>
                <c:pt idx="38">
                  <c:v>2585</c:v>
                </c:pt>
                <c:pt idx="39">
                  <c:v>2563</c:v>
                </c:pt>
                <c:pt idx="40">
                  <c:v>2578</c:v>
                </c:pt>
                <c:pt idx="41">
                  <c:v>2604</c:v>
                </c:pt>
                <c:pt idx="42">
                  <c:v>2633</c:v>
                </c:pt>
                <c:pt idx="43">
                  <c:v>2719</c:v>
                </c:pt>
                <c:pt idx="44">
                  <c:v>2781</c:v>
                </c:pt>
                <c:pt idx="45">
                  <c:v>2820</c:v>
                </c:pt>
              </c:numCache>
            </c:numRef>
          </c:val>
          <c:smooth val="0"/>
          <c:extLst>
            <c:ext xmlns:c16="http://schemas.microsoft.com/office/drawing/2014/chart" uri="{C3380CC4-5D6E-409C-BE32-E72D297353CC}">
              <c16:uniqueId val="{00000004-8107-4799-B30B-BA62B28FCCAF}"/>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Sheet1!$A$2:$A$47</c:f>
              <c:numCache>
                <c:formatCode>m/d/yyyy</c:formatCode>
                <c:ptCount val="46"/>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numCache>
            </c:numRef>
          </c:cat>
          <c:val>
            <c:numRef>
              <c:f>Sheet1!$G$2:$G$47</c:f>
              <c:numCache>
                <c:formatCode>General</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5-8107-4799-B30B-BA62B28FCCAF}"/>
            </c:ext>
          </c:extLst>
        </c:ser>
        <c:dLbls>
          <c:showLegendKey val="0"/>
          <c:showVal val="0"/>
          <c:showCatName val="0"/>
          <c:showSerName val="0"/>
          <c:showPercent val="0"/>
          <c:showBubbleSize val="0"/>
        </c:dLbls>
        <c:smooth val="0"/>
        <c:axId val="350168592"/>
        <c:axId val="350169248"/>
      </c:lineChart>
      <c:dateAx>
        <c:axId val="350168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69248"/>
        <c:crosses val="autoZero"/>
        <c:auto val="1"/>
        <c:lblOffset val="100"/>
        <c:baseTimeUnit val="months"/>
      </c:dateAx>
      <c:valAx>
        <c:axId val="35016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6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20</c:v>
                </c:pt>
                <c:pt idx="1">
                  <c:v>9</c:v>
                </c:pt>
                <c:pt idx="2">
                  <c:v>20</c:v>
                </c:pt>
                <c:pt idx="3">
                  <c:v>27</c:v>
                </c:pt>
                <c:pt idx="4">
                  <c:v>19</c:v>
                </c:pt>
                <c:pt idx="5">
                  <c:v>17</c:v>
                </c:pt>
                <c:pt idx="6">
                  <c:v>18</c:v>
                </c:pt>
                <c:pt idx="7">
                  <c:v>34</c:v>
                </c:pt>
                <c:pt idx="8">
                  <c:v>55</c:v>
                </c:pt>
                <c:pt idx="9">
                  <c:v>70</c:v>
                </c:pt>
                <c:pt idx="10">
                  <c:v>17</c:v>
                </c:pt>
                <c:pt idx="11">
                  <c:v>0</c:v>
                </c:pt>
              </c:numCache>
            </c:numRef>
          </c:val>
          <c:extLst>
            <c:ext xmlns:c16="http://schemas.microsoft.com/office/drawing/2014/chart" uri="{C3380CC4-5D6E-409C-BE32-E72D297353CC}">
              <c16:uniqueId val="{00000000-C0A1-47CF-955A-9B0C9DD5DE60}"/>
            </c:ext>
          </c:extLst>
        </c:ser>
        <c:dLbls>
          <c:showLegendKey val="0"/>
          <c:showVal val="0"/>
          <c:showCatName val="0"/>
          <c:showSerName val="0"/>
          <c:showPercent val="0"/>
          <c:showBubbleSize val="0"/>
        </c:dLbls>
        <c:gapWidth val="219"/>
        <c:overlap val="-27"/>
        <c:axId val="404480072"/>
        <c:axId val="404472856"/>
      </c:barChart>
      <c:dateAx>
        <c:axId val="404480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72856"/>
        <c:crosses val="autoZero"/>
        <c:auto val="1"/>
        <c:lblOffset val="100"/>
        <c:baseTimeUnit val="months"/>
      </c:dateAx>
      <c:valAx>
        <c:axId val="404472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8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23</c:v>
                </c:pt>
                <c:pt idx="1">
                  <c:v>12</c:v>
                </c:pt>
                <c:pt idx="2">
                  <c:v>38</c:v>
                </c:pt>
                <c:pt idx="3">
                  <c:v>29</c:v>
                </c:pt>
                <c:pt idx="4">
                  <c:v>24</c:v>
                </c:pt>
                <c:pt idx="5">
                  <c:v>14</c:v>
                </c:pt>
                <c:pt idx="6">
                  <c:v>19</c:v>
                </c:pt>
                <c:pt idx="7">
                  <c:v>27</c:v>
                </c:pt>
                <c:pt idx="8">
                  <c:v>24</c:v>
                </c:pt>
                <c:pt idx="9">
                  <c:v>29</c:v>
                </c:pt>
                <c:pt idx="10">
                  <c:v>32</c:v>
                </c:pt>
                <c:pt idx="11">
                  <c:v>0</c:v>
                </c:pt>
              </c:numCache>
            </c:numRef>
          </c:val>
          <c:extLst>
            <c:ext xmlns:c16="http://schemas.microsoft.com/office/drawing/2014/chart" uri="{C3380CC4-5D6E-409C-BE32-E72D297353CC}">
              <c16:uniqueId val="{00000000-7F9E-428D-BF02-C6D95027B930}"/>
            </c:ext>
          </c:extLst>
        </c:ser>
        <c:dLbls>
          <c:showLegendKey val="0"/>
          <c:showVal val="0"/>
          <c:showCatName val="0"/>
          <c:showSerName val="0"/>
          <c:showPercent val="0"/>
          <c:showBubbleSize val="0"/>
        </c:dLbls>
        <c:gapWidth val="219"/>
        <c:overlap val="-27"/>
        <c:axId val="404475808"/>
        <c:axId val="404471872"/>
      </c:barChart>
      <c:dateAx>
        <c:axId val="404475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71872"/>
        <c:crosses val="autoZero"/>
        <c:auto val="1"/>
        <c:lblOffset val="100"/>
        <c:baseTimeUnit val="months"/>
      </c:dateAx>
      <c:valAx>
        <c:axId val="40447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7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528</c:v>
                </c:pt>
                <c:pt idx="1">
                  <c:v>259</c:v>
                </c:pt>
                <c:pt idx="2">
                  <c:v>920</c:v>
                </c:pt>
                <c:pt idx="3">
                  <c:v>847</c:v>
                </c:pt>
                <c:pt idx="4">
                  <c:v>733</c:v>
                </c:pt>
                <c:pt idx="5">
                  <c:v>391</c:v>
                </c:pt>
                <c:pt idx="6">
                  <c:v>462</c:v>
                </c:pt>
                <c:pt idx="7">
                  <c:v>766</c:v>
                </c:pt>
                <c:pt idx="8">
                  <c:v>721</c:v>
                </c:pt>
                <c:pt idx="9">
                  <c:v>824</c:v>
                </c:pt>
                <c:pt idx="10">
                  <c:v>351</c:v>
                </c:pt>
                <c:pt idx="11">
                  <c:v>0</c:v>
                </c:pt>
              </c:numCache>
            </c:numRef>
          </c:val>
          <c:extLst>
            <c:ext xmlns:c16="http://schemas.microsoft.com/office/drawing/2014/chart" uri="{C3380CC4-5D6E-409C-BE32-E72D297353CC}">
              <c16:uniqueId val="{00000000-8DC9-4BF3-AB38-E7B6E6A5BEEE}"/>
            </c:ext>
          </c:extLst>
        </c:ser>
        <c:dLbls>
          <c:showLegendKey val="0"/>
          <c:showVal val="0"/>
          <c:showCatName val="0"/>
          <c:showSerName val="0"/>
          <c:showPercent val="0"/>
          <c:showBubbleSize val="0"/>
        </c:dLbls>
        <c:gapWidth val="219"/>
        <c:overlap val="-27"/>
        <c:axId val="404473184"/>
        <c:axId val="404473840"/>
      </c:barChart>
      <c:catAx>
        <c:axId val="404473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73840"/>
        <c:crosses val="autoZero"/>
        <c:auto val="1"/>
        <c:lblAlgn val="ctr"/>
        <c:lblOffset val="100"/>
        <c:noMultiLvlLbl val="0"/>
      </c:catAx>
      <c:valAx>
        <c:axId val="404473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73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12960</c:v>
                </c:pt>
                <c:pt idx="1">
                  <c:v>10895</c:v>
                </c:pt>
                <c:pt idx="2">
                  <c:v>14243</c:v>
                </c:pt>
                <c:pt idx="3">
                  <c:v>120489</c:v>
                </c:pt>
                <c:pt idx="4">
                  <c:v>79018</c:v>
                </c:pt>
                <c:pt idx="5">
                  <c:v>154397</c:v>
                </c:pt>
                <c:pt idx="6">
                  <c:v>104561</c:v>
                </c:pt>
                <c:pt idx="7">
                  <c:v>126554</c:v>
                </c:pt>
                <c:pt idx="8">
                  <c:v>109027</c:v>
                </c:pt>
                <c:pt idx="9">
                  <c:v>72726</c:v>
                </c:pt>
                <c:pt idx="10">
                  <c:v>5915</c:v>
                </c:pt>
                <c:pt idx="11">
                  <c:v>0</c:v>
                </c:pt>
              </c:numCache>
            </c:numRef>
          </c:val>
          <c:extLst>
            <c:ext xmlns:c16="http://schemas.microsoft.com/office/drawing/2014/chart" uri="{C3380CC4-5D6E-409C-BE32-E72D297353CC}">
              <c16:uniqueId val="{00000000-DC79-428D-B83F-BBFB8A72C8CA}"/>
            </c:ext>
          </c:extLst>
        </c:ser>
        <c:dLbls>
          <c:showLegendKey val="0"/>
          <c:showVal val="0"/>
          <c:showCatName val="0"/>
          <c:showSerName val="0"/>
          <c:showPercent val="0"/>
          <c:showBubbleSize val="0"/>
        </c:dLbls>
        <c:gapWidth val="219"/>
        <c:overlap val="-27"/>
        <c:axId val="404487288"/>
        <c:axId val="404487616"/>
      </c:barChart>
      <c:dateAx>
        <c:axId val="404487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87616"/>
        <c:crosses val="autoZero"/>
        <c:auto val="1"/>
        <c:lblOffset val="100"/>
        <c:baseTimeUnit val="months"/>
      </c:dateAx>
      <c:valAx>
        <c:axId val="40448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8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20</c:v>
                </c:pt>
                <c:pt idx="1">
                  <c:v>299</c:v>
                </c:pt>
                <c:pt idx="2">
                  <c:v>461</c:v>
                </c:pt>
                <c:pt idx="3">
                  <c:v>391</c:v>
                </c:pt>
                <c:pt idx="4">
                  <c:v>376</c:v>
                </c:pt>
                <c:pt idx="5">
                  <c:v>312</c:v>
                </c:pt>
              </c:numCache>
            </c:numRef>
          </c:val>
          <c:extLst>
            <c:ext xmlns:c16="http://schemas.microsoft.com/office/drawing/2014/chart" uri="{C3380CC4-5D6E-409C-BE32-E72D297353CC}">
              <c16:uniqueId val="{00000000-30F7-4323-AB1C-5D0FF3AA88E1}"/>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23</c:v>
                </c:pt>
                <c:pt idx="1">
                  <c:v>338</c:v>
                </c:pt>
                <c:pt idx="2">
                  <c:v>625</c:v>
                </c:pt>
                <c:pt idx="3">
                  <c:v>674</c:v>
                </c:pt>
                <c:pt idx="4">
                  <c:v>640</c:v>
                </c:pt>
                <c:pt idx="5">
                  <c:v>435</c:v>
                </c:pt>
              </c:numCache>
            </c:numRef>
          </c:val>
          <c:extLst>
            <c:ext xmlns:c16="http://schemas.microsoft.com/office/drawing/2014/chart" uri="{C3380CC4-5D6E-409C-BE32-E72D297353CC}">
              <c16:uniqueId val="{00000001-30F7-4323-AB1C-5D0FF3AA88E1}"/>
            </c:ext>
          </c:extLst>
        </c:ser>
        <c:dLbls>
          <c:showLegendKey val="0"/>
          <c:showVal val="0"/>
          <c:showCatName val="0"/>
          <c:showSerName val="0"/>
          <c:showPercent val="0"/>
          <c:showBubbleSize val="0"/>
        </c:dLbls>
        <c:gapWidth val="219"/>
        <c:overlap val="-27"/>
        <c:axId val="431224512"/>
        <c:axId val="431219264"/>
      </c:barChart>
      <c:catAx>
        <c:axId val="431224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219264"/>
        <c:crosses val="autoZero"/>
        <c:auto val="1"/>
        <c:lblAlgn val="ctr"/>
        <c:lblOffset val="100"/>
        <c:noMultiLvlLbl val="0"/>
      </c:catAx>
      <c:valAx>
        <c:axId val="431219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22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1</c:v>
                </c:pt>
                <c:pt idx="2">
                  <c:v>2</c:v>
                </c:pt>
                <c:pt idx="3">
                  <c:v>25</c:v>
                </c:pt>
                <c:pt idx="4">
                  <c:v>1</c:v>
                </c:pt>
                <c:pt idx="5">
                  <c:v>2</c:v>
                </c:pt>
                <c:pt idx="6">
                  <c:v>14</c:v>
                </c:pt>
                <c:pt idx="7">
                  <c:v>12</c:v>
                </c:pt>
                <c:pt idx="8">
                  <c:v>7</c:v>
                </c:pt>
                <c:pt idx="9">
                  <c:v>6</c:v>
                </c:pt>
                <c:pt idx="10">
                  <c:v>-6</c:v>
                </c:pt>
              </c:numCache>
            </c:numRef>
          </c:val>
          <c:extLst>
            <c:ext xmlns:c16="http://schemas.microsoft.com/office/drawing/2014/chart" uri="{C3380CC4-5D6E-409C-BE32-E72D297353CC}">
              <c16:uniqueId val="{00000000-140C-4C47-8324-7EBE48775438}"/>
            </c:ext>
          </c:extLst>
        </c:ser>
        <c:dLbls>
          <c:showLegendKey val="0"/>
          <c:showVal val="0"/>
          <c:showCatName val="0"/>
          <c:showSerName val="0"/>
          <c:showPercent val="0"/>
          <c:showBubbleSize val="0"/>
        </c:dLbls>
        <c:gapWidth val="219"/>
        <c:overlap val="-27"/>
        <c:axId val="232315568"/>
        <c:axId val="232318192"/>
      </c:barChart>
      <c:dateAx>
        <c:axId val="232315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18192"/>
        <c:crosses val="autoZero"/>
        <c:auto val="1"/>
        <c:lblOffset val="100"/>
        <c:baseTimeUnit val="months"/>
      </c:dateAx>
      <c:valAx>
        <c:axId val="232318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1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c:v>
                </c:pt>
                <c:pt idx="1">
                  <c:v>4</c:v>
                </c:pt>
                <c:pt idx="2">
                  <c:v>3</c:v>
                </c:pt>
                <c:pt idx="3">
                  <c:v>3</c:v>
                </c:pt>
                <c:pt idx="4">
                  <c:v>2</c:v>
                </c:pt>
                <c:pt idx="5">
                  <c:v>3</c:v>
                </c:pt>
                <c:pt idx="6">
                  <c:v>2</c:v>
                </c:pt>
                <c:pt idx="7">
                  <c:v>3</c:v>
                </c:pt>
                <c:pt idx="8">
                  <c:v>2</c:v>
                </c:pt>
                <c:pt idx="9">
                  <c:v>2</c:v>
                </c:pt>
                <c:pt idx="10">
                  <c:v>2</c:v>
                </c:pt>
                <c:pt idx="11">
                  <c:v>0</c:v>
                </c:pt>
              </c:numCache>
            </c:numRef>
          </c:val>
          <c:extLst>
            <c:ext xmlns:c16="http://schemas.microsoft.com/office/drawing/2014/chart" uri="{C3380CC4-5D6E-409C-BE32-E72D297353CC}">
              <c16:uniqueId val="{00000000-5197-4CDC-B21C-C5D22622EFBA}"/>
            </c:ext>
          </c:extLst>
        </c:ser>
        <c:dLbls>
          <c:showLegendKey val="0"/>
          <c:showVal val="0"/>
          <c:showCatName val="0"/>
          <c:showSerName val="0"/>
          <c:showPercent val="0"/>
          <c:showBubbleSize val="0"/>
        </c:dLbls>
        <c:gapWidth val="219"/>
        <c:overlap val="-27"/>
        <c:axId val="232325736"/>
        <c:axId val="232331968"/>
      </c:barChart>
      <c:dateAx>
        <c:axId val="232325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31968"/>
        <c:crosses val="autoZero"/>
        <c:auto val="1"/>
        <c:lblOffset val="100"/>
        <c:baseTimeUnit val="months"/>
      </c:dateAx>
      <c:valAx>
        <c:axId val="23233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2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71</c:v>
                </c:pt>
                <c:pt idx="1">
                  <c:v>96</c:v>
                </c:pt>
                <c:pt idx="2">
                  <c:v>97</c:v>
                </c:pt>
                <c:pt idx="3">
                  <c:v>83</c:v>
                </c:pt>
                <c:pt idx="4">
                  <c:v>78</c:v>
                </c:pt>
                <c:pt idx="5">
                  <c:v>84</c:v>
                </c:pt>
                <c:pt idx="6">
                  <c:v>62</c:v>
                </c:pt>
                <c:pt idx="7">
                  <c:v>88</c:v>
                </c:pt>
                <c:pt idx="8">
                  <c:v>82</c:v>
                </c:pt>
                <c:pt idx="9">
                  <c:v>59</c:v>
                </c:pt>
                <c:pt idx="10">
                  <c:v>28</c:v>
                </c:pt>
                <c:pt idx="11">
                  <c:v>0</c:v>
                </c:pt>
              </c:numCache>
            </c:numRef>
          </c:val>
          <c:extLst>
            <c:ext xmlns:c16="http://schemas.microsoft.com/office/drawing/2014/chart" uri="{C3380CC4-5D6E-409C-BE32-E72D297353CC}">
              <c16:uniqueId val="{00000000-F012-4102-9D58-E79D09F5B5EA}"/>
            </c:ext>
          </c:extLst>
        </c:ser>
        <c:dLbls>
          <c:showLegendKey val="0"/>
          <c:showVal val="0"/>
          <c:showCatName val="0"/>
          <c:showSerName val="0"/>
          <c:showPercent val="0"/>
          <c:showBubbleSize val="0"/>
        </c:dLbls>
        <c:gapWidth val="219"/>
        <c:overlap val="-27"/>
        <c:axId val="232326064"/>
        <c:axId val="232327048"/>
      </c:barChart>
      <c:catAx>
        <c:axId val="232326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27048"/>
        <c:crosses val="autoZero"/>
        <c:auto val="1"/>
        <c:lblAlgn val="ctr"/>
        <c:lblOffset val="100"/>
        <c:noMultiLvlLbl val="0"/>
      </c:catAx>
      <c:valAx>
        <c:axId val="23232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2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c:v>
                </c:pt>
                <c:pt idx="1">
                  <c:v>7</c:v>
                </c:pt>
                <c:pt idx="2">
                  <c:v>15</c:v>
                </c:pt>
                <c:pt idx="3">
                  <c:v>7</c:v>
                </c:pt>
                <c:pt idx="4">
                  <c:v>23</c:v>
                </c:pt>
                <c:pt idx="5">
                  <c:v>22</c:v>
                </c:pt>
                <c:pt idx="6">
                  <c:v>20</c:v>
                </c:pt>
                <c:pt idx="7">
                  <c:v>28</c:v>
                </c:pt>
                <c:pt idx="8">
                  <c:v>37</c:v>
                </c:pt>
                <c:pt idx="9">
                  <c:v>24</c:v>
                </c:pt>
                <c:pt idx="10">
                  <c:v>10</c:v>
                </c:pt>
                <c:pt idx="11">
                  <c:v>0</c:v>
                </c:pt>
              </c:numCache>
            </c:numRef>
          </c:val>
          <c:extLst>
            <c:ext xmlns:c16="http://schemas.microsoft.com/office/drawing/2014/chart" uri="{C3380CC4-5D6E-409C-BE32-E72D297353CC}">
              <c16:uniqueId val="{00000000-68B6-48A2-BB70-907EEA8A1685}"/>
            </c:ext>
          </c:extLst>
        </c:ser>
        <c:dLbls>
          <c:showLegendKey val="0"/>
          <c:showVal val="0"/>
          <c:showCatName val="0"/>
          <c:showSerName val="0"/>
          <c:showPercent val="0"/>
          <c:showBubbleSize val="0"/>
        </c:dLbls>
        <c:gapWidth val="219"/>
        <c:overlap val="-27"/>
        <c:axId val="232336560"/>
        <c:axId val="232339512"/>
      </c:barChart>
      <c:dateAx>
        <c:axId val="232336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39512"/>
        <c:crosses val="autoZero"/>
        <c:auto val="1"/>
        <c:lblOffset val="100"/>
        <c:baseTimeUnit val="months"/>
      </c:dateAx>
      <c:valAx>
        <c:axId val="232339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3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269</c:v>
                </c:pt>
                <c:pt idx="1">
                  <c:v>344</c:v>
                </c:pt>
                <c:pt idx="2">
                  <c:v>378</c:v>
                </c:pt>
                <c:pt idx="3">
                  <c:v>291</c:v>
                </c:pt>
                <c:pt idx="4">
                  <c:v>318</c:v>
                </c:pt>
                <c:pt idx="5">
                  <c:v>318</c:v>
                </c:pt>
                <c:pt idx="6">
                  <c:v>341</c:v>
                </c:pt>
                <c:pt idx="7">
                  <c:v>417</c:v>
                </c:pt>
                <c:pt idx="8">
                  <c:v>398</c:v>
                </c:pt>
                <c:pt idx="9">
                  <c:v>424</c:v>
                </c:pt>
                <c:pt idx="10">
                  <c:v>142</c:v>
                </c:pt>
              </c:numCache>
            </c:numRef>
          </c:val>
          <c:extLst>
            <c:ext xmlns:c16="http://schemas.microsoft.com/office/drawing/2014/chart" uri="{C3380CC4-5D6E-409C-BE32-E72D297353CC}">
              <c16:uniqueId val="{00000000-91DD-4DDB-81BE-6AB976F81013}"/>
            </c:ext>
          </c:extLst>
        </c:ser>
        <c:dLbls>
          <c:showLegendKey val="0"/>
          <c:showVal val="0"/>
          <c:showCatName val="0"/>
          <c:showSerName val="0"/>
          <c:showPercent val="0"/>
          <c:showBubbleSize val="0"/>
        </c:dLbls>
        <c:gapWidth val="219"/>
        <c:overlap val="-27"/>
        <c:axId val="460305960"/>
        <c:axId val="460304648"/>
      </c:barChart>
      <c:dateAx>
        <c:axId val="460305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04648"/>
        <c:crosses val="autoZero"/>
        <c:auto val="1"/>
        <c:lblOffset val="100"/>
        <c:baseTimeUnit val="months"/>
      </c:dateAx>
      <c:valAx>
        <c:axId val="46030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05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Sheet1!$A$2:$A$12</c:f>
              <c:strCache>
                <c:ptCount val="11"/>
                <c:pt idx="0">
                  <c:v>2022-01</c:v>
                </c:pt>
                <c:pt idx="1">
                  <c:v>2022-02</c:v>
                </c:pt>
                <c:pt idx="2">
                  <c:v>2022-03</c:v>
                </c:pt>
                <c:pt idx="3">
                  <c:v>2022-04</c:v>
                </c:pt>
                <c:pt idx="4">
                  <c:v>2022-05</c:v>
                </c:pt>
                <c:pt idx="5">
                  <c:v>2022-06</c:v>
                </c:pt>
                <c:pt idx="6">
                  <c:v>2022-07</c:v>
                </c:pt>
                <c:pt idx="7">
                  <c:v>2022-08</c:v>
                </c:pt>
                <c:pt idx="8">
                  <c:v>2022-09</c:v>
                </c:pt>
                <c:pt idx="9">
                  <c:v>2022-10</c:v>
                </c:pt>
                <c:pt idx="10">
                  <c:v>2022-11</c:v>
                </c:pt>
              </c:strCache>
            </c:strRef>
          </c:cat>
          <c:val>
            <c:numRef>
              <c:f>Sheet1!$B$2:$B$12</c:f>
              <c:numCache>
                <c:formatCode>General</c:formatCode>
                <c:ptCount val="11"/>
                <c:pt idx="0">
                  <c:v>100</c:v>
                </c:pt>
                <c:pt idx="1">
                  <c:v>51</c:v>
                </c:pt>
                <c:pt idx="2">
                  <c:v>76</c:v>
                </c:pt>
                <c:pt idx="3">
                  <c:v>61</c:v>
                </c:pt>
                <c:pt idx="4">
                  <c:v>100</c:v>
                </c:pt>
                <c:pt idx="5">
                  <c:v>60</c:v>
                </c:pt>
                <c:pt idx="6">
                  <c:v>100</c:v>
                </c:pt>
                <c:pt idx="7">
                  <c:v>105</c:v>
                </c:pt>
                <c:pt idx="8">
                  <c:v>100</c:v>
                </c:pt>
                <c:pt idx="9">
                  <c:v>95</c:v>
                </c:pt>
                <c:pt idx="10">
                  <c:v>109</c:v>
                </c:pt>
              </c:numCache>
            </c:numRef>
          </c:val>
          <c:extLst>
            <c:ext xmlns:c16="http://schemas.microsoft.com/office/drawing/2014/chart" uri="{C3380CC4-5D6E-409C-BE32-E72D297353CC}">
              <c16:uniqueId val="{00000000-DC66-44C5-B557-3A9D66ABC747}"/>
            </c:ext>
          </c:extLst>
        </c:ser>
        <c:dLbls>
          <c:showLegendKey val="0"/>
          <c:showVal val="0"/>
          <c:showCatName val="0"/>
          <c:showSerName val="0"/>
          <c:showPercent val="0"/>
          <c:showBubbleSize val="0"/>
        </c:dLbls>
        <c:gapWidth val="219"/>
        <c:overlap val="-27"/>
        <c:axId val="460302680"/>
        <c:axId val="460307272"/>
      </c:barChart>
      <c:catAx>
        <c:axId val="460302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07272"/>
        <c:crosses val="autoZero"/>
        <c:auto val="1"/>
        <c:lblAlgn val="ctr"/>
        <c:lblOffset val="100"/>
        <c:noMultiLvlLbl val="0"/>
      </c:catAx>
      <c:valAx>
        <c:axId val="46030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02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Sheet1!$A$2:$A$12</c:f>
              <c:strCache>
                <c:ptCount val="11"/>
                <c:pt idx="0">
                  <c:v>2022-01</c:v>
                </c:pt>
                <c:pt idx="1">
                  <c:v>2022-02</c:v>
                </c:pt>
                <c:pt idx="2">
                  <c:v>2022-03</c:v>
                </c:pt>
                <c:pt idx="3">
                  <c:v>2022-04</c:v>
                </c:pt>
                <c:pt idx="4">
                  <c:v>2022-05</c:v>
                </c:pt>
                <c:pt idx="5">
                  <c:v>2022-06</c:v>
                </c:pt>
                <c:pt idx="6">
                  <c:v>2022-07</c:v>
                </c:pt>
                <c:pt idx="7">
                  <c:v>2022-08</c:v>
                </c:pt>
                <c:pt idx="8">
                  <c:v>2022-09</c:v>
                </c:pt>
                <c:pt idx="9">
                  <c:v>2022-10</c:v>
                </c:pt>
                <c:pt idx="10">
                  <c:v>2022-11</c:v>
                </c:pt>
              </c:strCache>
            </c:strRef>
          </c:cat>
          <c:val>
            <c:numRef>
              <c:f>Sheet1!$B$2:$B$12</c:f>
              <c:numCache>
                <c:formatCode>General</c:formatCode>
                <c:ptCount val="11"/>
                <c:pt idx="0">
                  <c:v>2013</c:v>
                </c:pt>
                <c:pt idx="1">
                  <c:v>1137</c:v>
                </c:pt>
                <c:pt idx="2">
                  <c:v>1748</c:v>
                </c:pt>
                <c:pt idx="3">
                  <c:v>1657</c:v>
                </c:pt>
                <c:pt idx="4">
                  <c:v>2603</c:v>
                </c:pt>
                <c:pt idx="5">
                  <c:v>1509</c:v>
                </c:pt>
                <c:pt idx="6">
                  <c:v>2301</c:v>
                </c:pt>
                <c:pt idx="7">
                  <c:v>3064</c:v>
                </c:pt>
                <c:pt idx="8">
                  <c:v>2823</c:v>
                </c:pt>
                <c:pt idx="9">
                  <c:v>2198</c:v>
                </c:pt>
                <c:pt idx="10">
                  <c:v>1099</c:v>
                </c:pt>
              </c:numCache>
            </c:numRef>
          </c:val>
          <c:extLst>
            <c:ext xmlns:c16="http://schemas.microsoft.com/office/drawing/2014/chart" uri="{C3380CC4-5D6E-409C-BE32-E72D297353CC}">
              <c16:uniqueId val="{00000000-28FE-4F2E-B2EA-ABB9F4F205A5}"/>
            </c:ext>
          </c:extLst>
        </c:ser>
        <c:dLbls>
          <c:showLegendKey val="0"/>
          <c:showVal val="0"/>
          <c:showCatName val="0"/>
          <c:showSerName val="0"/>
          <c:showPercent val="0"/>
          <c:showBubbleSize val="0"/>
        </c:dLbls>
        <c:gapWidth val="219"/>
        <c:overlap val="-27"/>
        <c:axId val="460317440"/>
        <c:axId val="460313832"/>
      </c:barChart>
      <c:catAx>
        <c:axId val="46031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13832"/>
        <c:crosses val="autoZero"/>
        <c:auto val="1"/>
        <c:lblAlgn val="ctr"/>
        <c:lblOffset val="100"/>
        <c:noMultiLvlLbl val="0"/>
      </c:catAx>
      <c:valAx>
        <c:axId val="46031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1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1286</c:v>
                </c:pt>
                <c:pt idx="1">
                  <c:v>92750</c:v>
                </c:pt>
                <c:pt idx="2">
                  <c:v>70734</c:v>
                </c:pt>
                <c:pt idx="3">
                  <c:v>66614</c:v>
                </c:pt>
                <c:pt idx="4">
                  <c:v>75586</c:v>
                </c:pt>
                <c:pt idx="5">
                  <c:v>86146</c:v>
                </c:pt>
                <c:pt idx="6">
                  <c:v>51526</c:v>
                </c:pt>
                <c:pt idx="7">
                  <c:v>64624</c:v>
                </c:pt>
                <c:pt idx="8">
                  <c:v>98443</c:v>
                </c:pt>
                <c:pt idx="9">
                  <c:v>98150</c:v>
                </c:pt>
                <c:pt idx="10">
                  <c:v>81772</c:v>
                </c:pt>
                <c:pt idx="11">
                  <c:v>34154</c:v>
                </c:pt>
              </c:numCache>
            </c:numRef>
          </c:val>
          <c:extLst>
            <c:ext xmlns:c16="http://schemas.microsoft.com/office/drawing/2014/chart" uri="{C3380CC4-5D6E-409C-BE32-E72D297353CC}">
              <c16:uniqueId val="{00000000-CC79-4300-B457-43DFEFC8BF43}"/>
            </c:ext>
          </c:extLst>
        </c:ser>
        <c:dLbls>
          <c:showLegendKey val="0"/>
          <c:showVal val="0"/>
          <c:showCatName val="0"/>
          <c:showSerName val="0"/>
          <c:showPercent val="0"/>
          <c:showBubbleSize val="0"/>
        </c:dLbls>
        <c:gapWidth val="219"/>
        <c:overlap val="-27"/>
        <c:axId val="460311536"/>
        <c:axId val="460318424"/>
      </c:barChart>
      <c:catAx>
        <c:axId val="46031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18424"/>
        <c:crosses val="autoZero"/>
        <c:auto val="1"/>
        <c:lblAlgn val="ctr"/>
        <c:lblOffset val="100"/>
        <c:noMultiLvlLbl val="0"/>
      </c:catAx>
      <c:valAx>
        <c:axId val="460318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31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-2</c:v>
                </c:pt>
                <c:pt idx="2">
                  <c:v>8</c:v>
                </c:pt>
                <c:pt idx="3">
                  <c:v>-22</c:v>
                </c:pt>
                <c:pt idx="4">
                  <c:v>15</c:v>
                </c:pt>
                <c:pt idx="5">
                  <c:v>26</c:v>
                </c:pt>
                <c:pt idx="6">
                  <c:v>29</c:v>
                </c:pt>
                <c:pt idx="7">
                  <c:v>86</c:v>
                </c:pt>
                <c:pt idx="8">
                  <c:v>62</c:v>
                </c:pt>
                <c:pt idx="9">
                  <c:v>39</c:v>
                </c:pt>
                <c:pt idx="10">
                  <c:v>25</c:v>
                </c:pt>
              </c:numCache>
            </c:numRef>
          </c:val>
          <c:extLst>
            <c:ext xmlns:c16="http://schemas.microsoft.com/office/drawing/2014/chart" uri="{C3380CC4-5D6E-409C-BE32-E72D297353CC}">
              <c16:uniqueId val="{00000000-C508-4361-9A57-3C69F216623F}"/>
            </c:ext>
          </c:extLst>
        </c:ser>
        <c:dLbls>
          <c:showLegendKey val="0"/>
          <c:showVal val="0"/>
          <c:showCatName val="0"/>
          <c:showSerName val="0"/>
          <c:showPercent val="0"/>
          <c:showBubbleSize val="0"/>
        </c:dLbls>
        <c:gapWidth val="219"/>
        <c:overlap val="-27"/>
        <c:axId val="404497128"/>
        <c:axId val="404498440"/>
      </c:barChart>
      <c:dateAx>
        <c:axId val="404497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98440"/>
        <c:crosses val="autoZero"/>
        <c:auto val="1"/>
        <c:lblOffset val="100"/>
        <c:baseTimeUnit val="months"/>
      </c:dateAx>
      <c:valAx>
        <c:axId val="40449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9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35</c:v>
                </c:pt>
                <c:pt idx="1">
                  <c:v>23</c:v>
                </c:pt>
                <c:pt idx="2">
                  <c:v>36</c:v>
                </c:pt>
                <c:pt idx="3">
                  <c:v>33</c:v>
                </c:pt>
                <c:pt idx="4">
                  <c:v>32</c:v>
                </c:pt>
                <c:pt idx="5">
                  <c:v>29</c:v>
                </c:pt>
                <c:pt idx="6">
                  <c:v>28</c:v>
                </c:pt>
                <c:pt idx="7">
                  <c:v>32</c:v>
                </c:pt>
                <c:pt idx="8">
                  <c:v>37</c:v>
                </c:pt>
                <c:pt idx="9">
                  <c:v>27</c:v>
                </c:pt>
                <c:pt idx="10">
                  <c:v>74</c:v>
                </c:pt>
                <c:pt idx="11">
                  <c:v>0</c:v>
                </c:pt>
              </c:numCache>
            </c:numRef>
          </c:val>
          <c:extLst>
            <c:ext xmlns:c16="http://schemas.microsoft.com/office/drawing/2014/chart" uri="{C3380CC4-5D6E-409C-BE32-E72D297353CC}">
              <c16:uniqueId val="{00000000-B4E1-4612-B357-71A74F20CC6E}"/>
            </c:ext>
          </c:extLst>
        </c:ser>
        <c:dLbls>
          <c:showLegendKey val="0"/>
          <c:showVal val="0"/>
          <c:showCatName val="0"/>
          <c:showSerName val="0"/>
          <c:showPercent val="0"/>
          <c:showBubbleSize val="0"/>
        </c:dLbls>
        <c:gapWidth val="219"/>
        <c:overlap val="-27"/>
        <c:axId val="404489912"/>
        <c:axId val="404490568"/>
      </c:barChart>
      <c:dateAx>
        <c:axId val="404489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90568"/>
        <c:crosses val="autoZero"/>
        <c:auto val="1"/>
        <c:lblOffset val="100"/>
        <c:baseTimeUnit val="months"/>
      </c:dateAx>
      <c:valAx>
        <c:axId val="404490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89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676</c:v>
                </c:pt>
                <c:pt idx="1">
                  <c:v>437</c:v>
                </c:pt>
                <c:pt idx="2">
                  <c:v>845</c:v>
                </c:pt>
                <c:pt idx="3">
                  <c:v>771</c:v>
                </c:pt>
                <c:pt idx="4">
                  <c:v>780</c:v>
                </c:pt>
                <c:pt idx="5">
                  <c:v>673</c:v>
                </c:pt>
                <c:pt idx="6">
                  <c:v>560</c:v>
                </c:pt>
                <c:pt idx="7">
                  <c:v>741</c:v>
                </c:pt>
                <c:pt idx="8">
                  <c:v>705</c:v>
                </c:pt>
                <c:pt idx="9">
                  <c:v>581</c:v>
                </c:pt>
                <c:pt idx="10">
                  <c:v>672</c:v>
                </c:pt>
                <c:pt idx="11">
                  <c:v>0</c:v>
                </c:pt>
              </c:numCache>
            </c:numRef>
          </c:val>
          <c:extLst>
            <c:ext xmlns:c16="http://schemas.microsoft.com/office/drawing/2014/chart" uri="{C3380CC4-5D6E-409C-BE32-E72D297353CC}">
              <c16:uniqueId val="{00000000-603B-444D-95A3-DFF6C049F06E}"/>
            </c:ext>
          </c:extLst>
        </c:ser>
        <c:dLbls>
          <c:showLegendKey val="0"/>
          <c:showVal val="0"/>
          <c:showCatName val="0"/>
          <c:showSerName val="0"/>
          <c:showPercent val="0"/>
          <c:showBubbleSize val="0"/>
        </c:dLbls>
        <c:gapWidth val="219"/>
        <c:overlap val="-27"/>
        <c:axId val="431224840"/>
        <c:axId val="398121448"/>
      </c:barChart>
      <c:catAx>
        <c:axId val="431224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21448"/>
        <c:crosses val="autoZero"/>
        <c:auto val="1"/>
        <c:lblAlgn val="ctr"/>
        <c:lblOffset val="100"/>
        <c:noMultiLvlLbl val="0"/>
      </c:catAx>
      <c:valAx>
        <c:axId val="398121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224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11564</c:v>
                </c:pt>
                <c:pt idx="1">
                  <c:v>10980</c:v>
                </c:pt>
                <c:pt idx="2">
                  <c:v>13113</c:v>
                </c:pt>
                <c:pt idx="3">
                  <c:v>50603</c:v>
                </c:pt>
                <c:pt idx="4">
                  <c:v>11605</c:v>
                </c:pt>
                <c:pt idx="5">
                  <c:v>55123</c:v>
                </c:pt>
                <c:pt idx="6">
                  <c:v>36785</c:v>
                </c:pt>
                <c:pt idx="7">
                  <c:v>115480</c:v>
                </c:pt>
                <c:pt idx="8">
                  <c:v>101856</c:v>
                </c:pt>
                <c:pt idx="9">
                  <c:v>15781</c:v>
                </c:pt>
              </c:numCache>
            </c:numRef>
          </c:val>
          <c:extLst>
            <c:ext xmlns:c16="http://schemas.microsoft.com/office/drawing/2014/chart" uri="{C3380CC4-5D6E-409C-BE32-E72D297353CC}">
              <c16:uniqueId val="{00000000-46D4-4A46-ADF3-25E6A2142BBD}"/>
            </c:ext>
          </c:extLst>
        </c:ser>
        <c:dLbls>
          <c:showLegendKey val="0"/>
          <c:showVal val="0"/>
          <c:showCatName val="0"/>
          <c:showSerName val="0"/>
          <c:showPercent val="0"/>
          <c:showBubbleSize val="0"/>
        </c:dLbls>
        <c:gapWidth val="219"/>
        <c:overlap val="-27"/>
        <c:axId val="232353288"/>
        <c:axId val="232348368"/>
      </c:barChart>
      <c:dateAx>
        <c:axId val="232353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48368"/>
        <c:crosses val="autoZero"/>
        <c:auto val="1"/>
        <c:lblOffset val="100"/>
        <c:baseTimeUnit val="months"/>
      </c:dateAx>
      <c:valAx>
        <c:axId val="23234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53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4D6C8-476D-41E4-AEBC-0CE44EA00EAC}"/>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852910F4-3FBB-4B64-ACE1-16A526CA96C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320352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E96C8-77BA-433C-89C6-2E47124BDEE0}"/>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9C711BA2-AB3E-4EBD-8B9E-929B7BC952D8}"/>
              </a:ext>
            </a:extLst>
          </p:cNvPr>
          <p:cNvGraphicFramePr>
            <a:graphicFrameLocks noGrp="1"/>
          </p:cNvGraphicFramePr>
          <p:nvPr>
            <p:ph type="chart" sz="quarter" idx="13"/>
            <p:extLst>
              <p:ext uri="{D42A27DB-BD31-4B8C-83A1-F6EECF244321}">
                <p14:modId xmlns:p14="http://schemas.microsoft.com/office/powerpoint/2010/main" val="955890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128105-2BCA-4A62-9065-78AC334A6F5D}"/>
              </a:ext>
            </a:extLst>
          </p:cNvPr>
          <p:cNvSpPr>
            <a:spLocks noGrp="1"/>
          </p:cNvSpPr>
          <p:nvPr>
            <p:ph type="body" sz="quarter" idx="14"/>
          </p:nvPr>
        </p:nvSpPr>
        <p:spPr/>
        <p:txBody>
          <a:bodyPr/>
          <a:lstStyle/>
          <a:p>
            <a:r>
              <a:rPr lang="en-US"/>
              <a:t>01/01/2019 - 10/31/2022</a:t>
            </a:r>
          </a:p>
        </p:txBody>
      </p:sp>
      <p:sp>
        <p:nvSpPr>
          <p:cNvPr id="5" name="Footer Placeholder 4">
            <a:extLst>
              <a:ext uri="{FF2B5EF4-FFF2-40B4-BE49-F238E27FC236}">
                <a16:creationId xmlns:a16="http://schemas.microsoft.com/office/drawing/2014/main" id="{8E737F75-D58F-4FB5-976A-69FDAC7D88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3731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C6E32-B21E-46F7-94CC-924513F168CF}"/>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152BAC19-2C4B-4F0D-A036-CDA77E4CF78C}"/>
              </a:ext>
            </a:extLst>
          </p:cNvPr>
          <p:cNvGraphicFramePr>
            <a:graphicFrameLocks noGrp="1"/>
          </p:cNvGraphicFramePr>
          <p:nvPr>
            <p:ph type="tbl" sz="quarter" idx="13"/>
            <p:extLst>
              <p:ext uri="{D42A27DB-BD31-4B8C-83A1-F6EECF244321}">
                <p14:modId xmlns:p14="http://schemas.microsoft.com/office/powerpoint/2010/main" val="979466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809571979"/>
                    </a:ext>
                  </a:extLst>
                </a:gridCol>
                <a:gridCol w="905256">
                  <a:extLst>
                    <a:ext uri="{9D8B030D-6E8A-4147-A177-3AD203B41FA5}">
                      <a16:colId xmlns:a16="http://schemas.microsoft.com/office/drawing/2014/main" val="867945039"/>
                    </a:ext>
                  </a:extLst>
                </a:gridCol>
                <a:gridCol w="905256">
                  <a:extLst>
                    <a:ext uri="{9D8B030D-6E8A-4147-A177-3AD203B41FA5}">
                      <a16:colId xmlns:a16="http://schemas.microsoft.com/office/drawing/2014/main" val="3007471471"/>
                    </a:ext>
                  </a:extLst>
                </a:gridCol>
                <a:gridCol w="905256">
                  <a:extLst>
                    <a:ext uri="{9D8B030D-6E8A-4147-A177-3AD203B41FA5}">
                      <a16:colId xmlns:a16="http://schemas.microsoft.com/office/drawing/2014/main" val="3797154179"/>
                    </a:ext>
                  </a:extLst>
                </a:gridCol>
                <a:gridCol w="905256">
                  <a:extLst>
                    <a:ext uri="{9D8B030D-6E8A-4147-A177-3AD203B41FA5}">
                      <a16:colId xmlns:a16="http://schemas.microsoft.com/office/drawing/2014/main" val="1313967798"/>
                    </a:ext>
                  </a:extLst>
                </a:gridCol>
                <a:gridCol w="905256">
                  <a:extLst>
                    <a:ext uri="{9D8B030D-6E8A-4147-A177-3AD203B41FA5}">
                      <a16:colId xmlns:a16="http://schemas.microsoft.com/office/drawing/2014/main" val="2682237277"/>
                    </a:ext>
                  </a:extLst>
                </a:gridCol>
                <a:gridCol w="905256">
                  <a:extLst>
                    <a:ext uri="{9D8B030D-6E8A-4147-A177-3AD203B41FA5}">
                      <a16:colId xmlns:a16="http://schemas.microsoft.com/office/drawing/2014/main" val="2697516584"/>
                    </a:ext>
                  </a:extLst>
                </a:gridCol>
                <a:gridCol w="905256">
                  <a:extLst>
                    <a:ext uri="{9D8B030D-6E8A-4147-A177-3AD203B41FA5}">
                      <a16:colId xmlns:a16="http://schemas.microsoft.com/office/drawing/2014/main" val="2201132373"/>
                    </a:ext>
                  </a:extLst>
                </a:gridCol>
                <a:gridCol w="905256">
                  <a:extLst>
                    <a:ext uri="{9D8B030D-6E8A-4147-A177-3AD203B41FA5}">
                      <a16:colId xmlns:a16="http://schemas.microsoft.com/office/drawing/2014/main" val="252667698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45405843"/>
                  </a:ext>
                </a:extLst>
              </a:tr>
              <a:tr h="370840">
                <a:tc>
                  <a:txBody>
                    <a:bodyPr/>
                    <a:lstStyle/>
                    <a:p>
                      <a:r>
                        <a:rPr lang="en-US" sz="1000"/>
                        <a:t>7242</a:t>
                      </a:r>
                    </a:p>
                  </a:txBody>
                  <a:tcPr/>
                </a:tc>
                <a:tc>
                  <a:txBody>
                    <a:bodyPr/>
                    <a:lstStyle/>
                    <a:p>
                      <a:r>
                        <a:rPr lang="en-US" sz="1000"/>
                        <a:t>54</a:t>
                      </a:r>
                    </a:p>
                  </a:txBody>
                  <a:tcPr/>
                </a:tc>
                <a:tc>
                  <a:txBody>
                    <a:bodyPr/>
                    <a:lstStyle/>
                    <a:p>
                      <a:r>
                        <a:rPr lang="en-US" sz="1000"/>
                        <a:t>26</a:t>
                      </a:r>
                    </a:p>
                  </a:txBody>
                  <a:tcPr/>
                </a:tc>
                <a:tc>
                  <a:txBody>
                    <a:bodyPr/>
                    <a:lstStyle/>
                    <a:p>
                      <a:r>
                        <a:rPr lang="en-US" sz="1000"/>
                        <a:t>631</a:t>
                      </a:r>
                    </a:p>
                  </a:txBody>
                  <a:tcPr/>
                </a:tc>
                <a:tc>
                  <a:txBody>
                    <a:bodyPr/>
                    <a:lstStyle/>
                    <a:p>
                      <a:r>
                        <a:rPr lang="en-US" sz="1000"/>
                        <a:t>152</a:t>
                      </a:r>
                    </a:p>
                  </a:txBody>
                  <a:tcPr/>
                </a:tc>
                <a:tc>
                  <a:txBody>
                    <a:bodyPr/>
                    <a:lstStyle/>
                    <a:p>
                      <a:r>
                        <a:rPr lang="en-US" sz="1000"/>
                        <a:t>41</a:t>
                      </a:r>
                    </a:p>
                  </a:txBody>
                  <a:tcPr/>
                </a:tc>
                <a:tc>
                  <a:txBody>
                    <a:bodyPr/>
                    <a:lstStyle/>
                    <a:p>
                      <a:r>
                        <a:rPr lang="en-US" sz="1000"/>
                        <a:t>0</a:t>
                      </a:r>
                    </a:p>
                  </a:txBody>
                  <a:tcPr/>
                </a:tc>
                <a:tc>
                  <a:txBody>
                    <a:bodyPr/>
                    <a:lstStyle/>
                    <a:p>
                      <a:r>
                        <a:rPr lang="en-US" sz="1000"/>
                        <a:t>0.4393 %</a:t>
                      </a:r>
                    </a:p>
                  </a:txBody>
                  <a:tcPr/>
                </a:tc>
                <a:tc>
                  <a:txBody>
                    <a:bodyPr/>
                    <a:lstStyle/>
                    <a:p>
                      <a:r>
                        <a:rPr lang="en-US" sz="1000"/>
                        <a:t>0.0 %</a:t>
                      </a:r>
                    </a:p>
                  </a:txBody>
                  <a:tcPr/>
                </a:tc>
                <a:extLst>
                  <a:ext uri="{0D108BD9-81ED-4DB2-BD59-A6C34878D82A}">
                    <a16:rowId xmlns:a16="http://schemas.microsoft.com/office/drawing/2014/main" val="526426559"/>
                  </a:ext>
                </a:extLst>
              </a:tr>
            </a:tbl>
          </a:graphicData>
        </a:graphic>
      </p:graphicFrame>
      <p:sp>
        <p:nvSpPr>
          <p:cNvPr id="4" name="Text Placeholder 3">
            <a:extLst>
              <a:ext uri="{FF2B5EF4-FFF2-40B4-BE49-F238E27FC236}">
                <a16:creationId xmlns:a16="http://schemas.microsoft.com/office/drawing/2014/main" id="{31254CBF-9CB5-43DD-BAC8-C350B128EAE3}"/>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588361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EA90F-C128-40A3-B952-EBDC642FF492}"/>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4802CA42-57F6-4C86-B76D-C496FE935651}"/>
              </a:ext>
            </a:extLst>
          </p:cNvPr>
          <p:cNvGraphicFramePr>
            <a:graphicFrameLocks noGrp="1"/>
          </p:cNvGraphicFramePr>
          <p:nvPr>
            <p:ph type="chart" sz="quarter" idx="13"/>
            <p:extLst>
              <p:ext uri="{D42A27DB-BD31-4B8C-83A1-F6EECF244321}">
                <p14:modId xmlns:p14="http://schemas.microsoft.com/office/powerpoint/2010/main" val="810450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F08911-8354-44FA-AAE8-A1EE75653E3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5394BB9-671A-4F62-9D8C-D32A5E83DF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1471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74F3C-01AA-4BFB-9AEF-75A2D4057ACA}"/>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D7BF009B-66AD-4781-9CDB-91C7F47F6A41}"/>
              </a:ext>
            </a:extLst>
          </p:cNvPr>
          <p:cNvGraphicFramePr>
            <a:graphicFrameLocks noGrp="1"/>
          </p:cNvGraphicFramePr>
          <p:nvPr>
            <p:ph type="chart" sz="quarter" idx="13"/>
            <p:extLst>
              <p:ext uri="{D42A27DB-BD31-4B8C-83A1-F6EECF244321}">
                <p14:modId xmlns:p14="http://schemas.microsoft.com/office/powerpoint/2010/main" val="1809451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FB0194-26AC-4942-A729-795C6E88BD6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4164720-1E27-4414-8988-DD971CC1AB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0745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30100-290F-403A-8883-8F4F76A98BD3}"/>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C8326598-891A-4F1A-9747-C7BF352ACFC0}"/>
              </a:ext>
            </a:extLst>
          </p:cNvPr>
          <p:cNvGraphicFramePr>
            <a:graphicFrameLocks noGrp="1"/>
          </p:cNvGraphicFramePr>
          <p:nvPr>
            <p:ph type="chart" sz="quarter" idx="13"/>
            <p:extLst>
              <p:ext uri="{D42A27DB-BD31-4B8C-83A1-F6EECF244321}">
                <p14:modId xmlns:p14="http://schemas.microsoft.com/office/powerpoint/2010/main" val="3315972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F5991C-329E-4096-AC21-5B05A2B38A0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B64855A-578B-4EDA-9173-4511D6A124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7916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6A033-9EB0-4E49-A8FC-DA422DBF055E}"/>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B9B69AC4-7335-4AF7-8E51-F8D67CC08DFE}"/>
              </a:ext>
            </a:extLst>
          </p:cNvPr>
          <p:cNvGraphicFramePr>
            <a:graphicFrameLocks noGrp="1"/>
          </p:cNvGraphicFramePr>
          <p:nvPr>
            <p:ph type="chart" sz="quarter" idx="13"/>
            <p:extLst>
              <p:ext uri="{D42A27DB-BD31-4B8C-83A1-F6EECF244321}">
                <p14:modId xmlns:p14="http://schemas.microsoft.com/office/powerpoint/2010/main" val="3268501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BAE557-BE27-4692-89C0-452F368A137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A176C8B-1273-42BE-8C7C-E83022E9D3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1072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BCACA-CC16-4A07-8D81-D0FE12D840AD}"/>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A3D6B678-1AE6-4EFC-895E-078F05878DF5}"/>
              </a:ext>
            </a:extLst>
          </p:cNvPr>
          <p:cNvGraphicFramePr>
            <a:graphicFrameLocks noGrp="1"/>
          </p:cNvGraphicFramePr>
          <p:nvPr>
            <p:ph type="tbl" sz="quarter" idx="13"/>
            <p:extLst>
              <p:ext uri="{D42A27DB-BD31-4B8C-83A1-F6EECF244321}">
                <p14:modId xmlns:p14="http://schemas.microsoft.com/office/powerpoint/2010/main" val="452852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03725139"/>
                    </a:ext>
                  </a:extLst>
                </a:gridCol>
                <a:gridCol w="1481328">
                  <a:extLst>
                    <a:ext uri="{9D8B030D-6E8A-4147-A177-3AD203B41FA5}">
                      <a16:colId xmlns:a16="http://schemas.microsoft.com/office/drawing/2014/main" val="4165890446"/>
                    </a:ext>
                  </a:extLst>
                </a:gridCol>
                <a:gridCol w="329184">
                  <a:extLst>
                    <a:ext uri="{9D8B030D-6E8A-4147-A177-3AD203B41FA5}">
                      <a16:colId xmlns:a16="http://schemas.microsoft.com/office/drawing/2014/main" val="1414453477"/>
                    </a:ext>
                  </a:extLst>
                </a:gridCol>
                <a:gridCol w="329184">
                  <a:extLst>
                    <a:ext uri="{9D8B030D-6E8A-4147-A177-3AD203B41FA5}">
                      <a16:colId xmlns:a16="http://schemas.microsoft.com/office/drawing/2014/main" val="1837153837"/>
                    </a:ext>
                  </a:extLst>
                </a:gridCol>
                <a:gridCol w="329184">
                  <a:extLst>
                    <a:ext uri="{9D8B030D-6E8A-4147-A177-3AD203B41FA5}">
                      <a16:colId xmlns:a16="http://schemas.microsoft.com/office/drawing/2014/main" val="2369890047"/>
                    </a:ext>
                  </a:extLst>
                </a:gridCol>
                <a:gridCol w="329184">
                  <a:extLst>
                    <a:ext uri="{9D8B030D-6E8A-4147-A177-3AD203B41FA5}">
                      <a16:colId xmlns:a16="http://schemas.microsoft.com/office/drawing/2014/main" val="2152491440"/>
                    </a:ext>
                  </a:extLst>
                </a:gridCol>
                <a:gridCol w="329184">
                  <a:extLst>
                    <a:ext uri="{9D8B030D-6E8A-4147-A177-3AD203B41FA5}">
                      <a16:colId xmlns:a16="http://schemas.microsoft.com/office/drawing/2014/main" val="83117068"/>
                    </a:ext>
                  </a:extLst>
                </a:gridCol>
                <a:gridCol w="329184">
                  <a:extLst>
                    <a:ext uri="{9D8B030D-6E8A-4147-A177-3AD203B41FA5}">
                      <a16:colId xmlns:a16="http://schemas.microsoft.com/office/drawing/2014/main" val="1501164469"/>
                    </a:ext>
                  </a:extLst>
                </a:gridCol>
                <a:gridCol w="329184">
                  <a:extLst>
                    <a:ext uri="{9D8B030D-6E8A-4147-A177-3AD203B41FA5}">
                      <a16:colId xmlns:a16="http://schemas.microsoft.com/office/drawing/2014/main" val="3682938539"/>
                    </a:ext>
                  </a:extLst>
                </a:gridCol>
                <a:gridCol w="329184">
                  <a:extLst>
                    <a:ext uri="{9D8B030D-6E8A-4147-A177-3AD203B41FA5}">
                      <a16:colId xmlns:a16="http://schemas.microsoft.com/office/drawing/2014/main" val="2103894797"/>
                    </a:ext>
                  </a:extLst>
                </a:gridCol>
                <a:gridCol w="329184">
                  <a:extLst>
                    <a:ext uri="{9D8B030D-6E8A-4147-A177-3AD203B41FA5}">
                      <a16:colId xmlns:a16="http://schemas.microsoft.com/office/drawing/2014/main" val="2463579658"/>
                    </a:ext>
                  </a:extLst>
                </a:gridCol>
                <a:gridCol w="329184">
                  <a:extLst>
                    <a:ext uri="{9D8B030D-6E8A-4147-A177-3AD203B41FA5}">
                      <a16:colId xmlns:a16="http://schemas.microsoft.com/office/drawing/2014/main" val="1477306256"/>
                    </a:ext>
                  </a:extLst>
                </a:gridCol>
                <a:gridCol w="329184">
                  <a:extLst>
                    <a:ext uri="{9D8B030D-6E8A-4147-A177-3AD203B41FA5}">
                      <a16:colId xmlns:a16="http://schemas.microsoft.com/office/drawing/2014/main" val="462244818"/>
                    </a:ext>
                  </a:extLst>
                </a:gridCol>
                <a:gridCol w="329184">
                  <a:extLst>
                    <a:ext uri="{9D8B030D-6E8A-4147-A177-3AD203B41FA5}">
                      <a16:colId xmlns:a16="http://schemas.microsoft.com/office/drawing/2014/main" val="3373009617"/>
                    </a:ext>
                  </a:extLst>
                </a:gridCol>
                <a:gridCol w="329184">
                  <a:extLst>
                    <a:ext uri="{9D8B030D-6E8A-4147-A177-3AD203B41FA5}">
                      <a16:colId xmlns:a16="http://schemas.microsoft.com/office/drawing/2014/main" val="1476275144"/>
                    </a:ext>
                  </a:extLst>
                </a:gridCol>
                <a:gridCol w="329184">
                  <a:extLst>
                    <a:ext uri="{9D8B030D-6E8A-4147-A177-3AD203B41FA5}">
                      <a16:colId xmlns:a16="http://schemas.microsoft.com/office/drawing/2014/main" val="607600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3327946"/>
                  </a:ext>
                </a:extLst>
              </a:tr>
            </a:tbl>
          </a:graphicData>
        </a:graphic>
      </p:graphicFrame>
      <p:sp>
        <p:nvSpPr>
          <p:cNvPr id="4" name="Text Placeholder 3">
            <a:extLst>
              <a:ext uri="{FF2B5EF4-FFF2-40B4-BE49-F238E27FC236}">
                <a16:creationId xmlns:a16="http://schemas.microsoft.com/office/drawing/2014/main" id="{3D766144-FE47-4743-90DC-DA5E81A9373A}"/>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457093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0DC31-BB12-4E0A-B21B-111EAE421936}"/>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DE228717-6181-4679-80D9-B42525C9B5DF}"/>
              </a:ext>
            </a:extLst>
          </p:cNvPr>
          <p:cNvGraphicFramePr>
            <a:graphicFrameLocks noGrp="1"/>
          </p:cNvGraphicFramePr>
          <p:nvPr>
            <p:ph type="tbl" sz="quarter" idx="13"/>
            <p:extLst>
              <p:ext uri="{D42A27DB-BD31-4B8C-83A1-F6EECF244321}">
                <p14:modId xmlns:p14="http://schemas.microsoft.com/office/powerpoint/2010/main" val="479541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73326540"/>
                    </a:ext>
                  </a:extLst>
                </a:gridCol>
                <a:gridCol w="1481328">
                  <a:extLst>
                    <a:ext uri="{9D8B030D-6E8A-4147-A177-3AD203B41FA5}">
                      <a16:colId xmlns:a16="http://schemas.microsoft.com/office/drawing/2014/main" val="3625786183"/>
                    </a:ext>
                  </a:extLst>
                </a:gridCol>
                <a:gridCol w="329184">
                  <a:extLst>
                    <a:ext uri="{9D8B030D-6E8A-4147-A177-3AD203B41FA5}">
                      <a16:colId xmlns:a16="http://schemas.microsoft.com/office/drawing/2014/main" val="1847754460"/>
                    </a:ext>
                  </a:extLst>
                </a:gridCol>
                <a:gridCol w="329184">
                  <a:extLst>
                    <a:ext uri="{9D8B030D-6E8A-4147-A177-3AD203B41FA5}">
                      <a16:colId xmlns:a16="http://schemas.microsoft.com/office/drawing/2014/main" val="644156746"/>
                    </a:ext>
                  </a:extLst>
                </a:gridCol>
                <a:gridCol w="329184">
                  <a:extLst>
                    <a:ext uri="{9D8B030D-6E8A-4147-A177-3AD203B41FA5}">
                      <a16:colId xmlns:a16="http://schemas.microsoft.com/office/drawing/2014/main" val="1990406158"/>
                    </a:ext>
                  </a:extLst>
                </a:gridCol>
                <a:gridCol w="329184">
                  <a:extLst>
                    <a:ext uri="{9D8B030D-6E8A-4147-A177-3AD203B41FA5}">
                      <a16:colId xmlns:a16="http://schemas.microsoft.com/office/drawing/2014/main" val="458688423"/>
                    </a:ext>
                  </a:extLst>
                </a:gridCol>
                <a:gridCol w="329184">
                  <a:extLst>
                    <a:ext uri="{9D8B030D-6E8A-4147-A177-3AD203B41FA5}">
                      <a16:colId xmlns:a16="http://schemas.microsoft.com/office/drawing/2014/main" val="2679012573"/>
                    </a:ext>
                  </a:extLst>
                </a:gridCol>
                <a:gridCol w="329184">
                  <a:extLst>
                    <a:ext uri="{9D8B030D-6E8A-4147-A177-3AD203B41FA5}">
                      <a16:colId xmlns:a16="http://schemas.microsoft.com/office/drawing/2014/main" val="213387538"/>
                    </a:ext>
                  </a:extLst>
                </a:gridCol>
                <a:gridCol w="329184">
                  <a:extLst>
                    <a:ext uri="{9D8B030D-6E8A-4147-A177-3AD203B41FA5}">
                      <a16:colId xmlns:a16="http://schemas.microsoft.com/office/drawing/2014/main" val="1966655332"/>
                    </a:ext>
                  </a:extLst>
                </a:gridCol>
                <a:gridCol w="329184">
                  <a:extLst>
                    <a:ext uri="{9D8B030D-6E8A-4147-A177-3AD203B41FA5}">
                      <a16:colId xmlns:a16="http://schemas.microsoft.com/office/drawing/2014/main" val="2940192578"/>
                    </a:ext>
                  </a:extLst>
                </a:gridCol>
                <a:gridCol w="329184">
                  <a:extLst>
                    <a:ext uri="{9D8B030D-6E8A-4147-A177-3AD203B41FA5}">
                      <a16:colId xmlns:a16="http://schemas.microsoft.com/office/drawing/2014/main" val="3867282655"/>
                    </a:ext>
                  </a:extLst>
                </a:gridCol>
                <a:gridCol w="329184">
                  <a:extLst>
                    <a:ext uri="{9D8B030D-6E8A-4147-A177-3AD203B41FA5}">
                      <a16:colId xmlns:a16="http://schemas.microsoft.com/office/drawing/2014/main" val="716842657"/>
                    </a:ext>
                  </a:extLst>
                </a:gridCol>
                <a:gridCol w="329184">
                  <a:extLst>
                    <a:ext uri="{9D8B030D-6E8A-4147-A177-3AD203B41FA5}">
                      <a16:colId xmlns:a16="http://schemas.microsoft.com/office/drawing/2014/main" val="343798238"/>
                    </a:ext>
                  </a:extLst>
                </a:gridCol>
                <a:gridCol w="329184">
                  <a:extLst>
                    <a:ext uri="{9D8B030D-6E8A-4147-A177-3AD203B41FA5}">
                      <a16:colId xmlns:a16="http://schemas.microsoft.com/office/drawing/2014/main" val="4272529028"/>
                    </a:ext>
                  </a:extLst>
                </a:gridCol>
                <a:gridCol w="329184">
                  <a:extLst>
                    <a:ext uri="{9D8B030D-6E8A-4147-A177-3AD203B41FA5}">
                      <a16:colId xmlns:a16="http://schemas.microsoft.com/office/drawing/2014/main" val="360506735"/>
                    </a:ext>
                  </a:extLst>
                </a:gridCol>
                <a:gridCol w="329184">
                  <a:extLst>
                    <a:ext uri="{9D8B030D-6E8A-4147-A177-3AD203B41FA5}">
                      <a16:colId xmlns:a16="http://schemas.microsoft.com/office/drawing/2014/main" val="2312562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7110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- 2022-10-31 13:23:26</a:t>
                      </a:r>
                      <a:r>
                        <a:rPr kumimoji="0" lang="en-US" sz="1000" b="0" i="0" u="none" strike="noStrike" kern="1200" cap="none" spc="0" normalizeH="0" baseline="0" noProof="0">
                          <a:ln>
                            <a:noFill/>
                          </a:ln>
                          <a:solidFill>
                            <a:prstClr val="black"/>
                          </a:solidFill>
                          <a:effectLst/>
                          <a:uLnTx/>
                          <a:uFillTx/>
                          <a:latin typeface="+mn-lt"/>
                          <a:ea typeface="+mn-ea"/>
                          <a:cs typeface="+mn-cs"/>
                        </a:rPr>
                        <a:t>
 Cast your vote to help us pick our winning pumpkins! 🗳🎃
To celebrate Halloween, we challenged #TEAMPHLY to a pumpkin carving contest for a chance to win a prize. We’ve narrowed down the submissions to six finalists and we need your help to pick the winner. 
💬 Comment below with the number of your favorite pumpkin to cast your vote! #happyhalloween #pumpkingcarving #instagramcontest #PHLYHalloweenContest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https://quintly-image-storage.s3.amazonaws.com/d123f9c23f3abec6e562a564c92f236a/8ba8348850675383d8bf8c6653c3ed63.jpg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57650243"/>
                  </a:ext>
                </a:extLst>
              </a:tr>
            </a:tbl>
          </a:graphicData>
        </a:graphic>
      </p:graphicFrame>
      <p:sp>
        <p:nvSpPr>
          <p:cNvPr id="4" name="Text Placeholder 3">
            <a:extLst>
              <a:ext uri="{FF2B5EF4-FFF2-40B4-BE49-F238E27FC236}">
                <a16:creationId xmlns:a16="http://schemas.microsoft.com/office/drawing/2014/main" id="{A92E591F-76D0-4512-BA05-AC70B9A47067}"/>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510650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E1896-5B64-48FE-B233-08FCD0509B0F}"/>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6E0BDE4A-0645-4A22-A506-9638325DAB8A}"/>
              </a:ext>
            </a:extLst>
          </p:cNvPr>
          <p:cNvGraphicFramePr>
            <a:graphicFrameLocks noGrp="1"/>
          </p:cNvGraphicFramePr>
          <p:nvPr>
            <p:ph type="tbl" sz="quarter" idx="13"/>
            <p:extLst>
              <p:ext uri="{D42A27DB-BD31-4B8C-83A1-F6EECF244321}">
                <p14:modId xmlns:p14="http://schemas.microsoft.com/office/powerpoint/2010/main" val="1448016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86915388"/>
                    </a:ext>
                  </a:extLst>
                </a:gridCol>
                <a:gridCol w="1481328">
                  <a:extLst>
                    <a:ext uri="{9D8B030D-6E8A-4147-A177-3AD203B41FA5}">
                      <a16:colId xmlns:a16="http://schemas.microsoft.com/office/drawing/2014/main" val="3080636518"/>
                    </a:ext>
                  </a:extLst>
                </a:gridCol>
                <a:gridCol w="329184">
                  <a:extLst>
                    <a:ext uri="{9D8B030D-6E8A-4147-A177-3AD203B41FA5}">
                      <a16:colId xmlns:a16="http://schemas.microsoft.com/office/drawing/2014/main" val="2838067673"/>
                    </a:ext>
                  </a:extLst>
                </a:gridCol>
                <a:gridCol w="329184">
                  <a:extLst>
                    <a:ext uri="{9D8B030D-6E8A-4147-A177-3AD203B41FA5}">
                      <a16:colId xmlns:a16="http://schemas.microsoft.com/office/drawing/2014/main" val="973997962"/>
                    </a:ext>
                  </a:extLst>
                </a:gridCol>
                <a:gridCol w="329184">
                  <a:extLst>
                    <a:ext uri="{9D8B030D-6E8A-4147-A177-3AD203B41FA5}">
                      <a16:colId xmlns:a16="http://schemas.microsoft.com/office/drawing/2014/main" val="739199466"/>
                    </a:ext>
                  </a:extLst>
                </a:gridCol>
                <a:gridCol w="329184">
                  <a:extLst>
                    <a:ext uri="{9D8B030D-6E8A-4147-A177-3AD203B41FA5}">
                      <a16:colId xmlns:a16="http://schemas.microsoft.com/office/drawing/2014/main" val="2426267950"/>
                    </a:ext>
                  </a:extLst>
                </a:gridCol>
                <a:gridCol w="329184">
                  <a:extLst>
                    <a:ext uri="{9D8B030D-6E8A-4147-A177-3AD203B41FA5}">
                      <a16:colId xmlns:a16="http://schemas.microsoft.com/office/drawing/2014/main" val="1529264032"/>
                    </a:ext>
                  </a:extLst>
                </a:gridCol>
                <a:gridCol w="329184">
                  <a:extLst>
                    <a:ext uri="{9D8B030D-6E8A-4147-A177-3AD203B41FA5}">
                      <a16:colId xmlns:a16="http://schemas.microsoft.com/office/drawing/2014/main" val="3328503594"/>
                    </a:ext>
                  </a:extLst>
                </a:gridCol>
                <a:gridCol w="329184">
                  <a:extLst>
                    <a:ext uri="{9D8B030D-6E8A-4147-A177-3AD203B41FA5}">
                      <a16:colId xmlns:a16="http://schemas.microsoft.com/office/drawing/2014/main" val="1999009824"/>
                    </a:ext>
                  </a:extLst>
                </a:gridCol>
                <a:gridCol w="329184">
                  <a:extLst>
                    <a:ext uri="{9D8B030D-6E8A-4147-A177-3AD203B41FA5}">
                      <a16:colId xmlns:a16="http://schemas.microsoft.com/office/drawing/2014/main" val="1636827123"/>
                    </a:ext>
                  </a:extLst>
                </a:gridCol>
                <a:gridCol w="329184">
                  <a:extLst>
                    <a:ext uri="{9D8B030D-6E8A-4147-A177-3AD203B41FA5}">
                      <a16:colId xmlns:a16="http://schemas.microsoft.com/office/drawing/2014/main" val="799238497"/>
                    </a:ext>
                  </a:extLst>
                </a:gridCol>
                <a:gridCol w="329184">
                  <a:extLst>
                    <a:ext uri="{9D8B030D-6E8A-4147-A177-3AD203B41FA5}">
                      <a16:colId xmlns:a16="http://schemas.microsoft.com/office/drawing/2014/main" val="3494252413"/>
                    </a:ext>
                  </a:extLst>
                </a:gridCol>
                <a:gridCol w="329184">
                  <a:extLst>
                    <a:ext uri="{9D8B030D-6E8A-4147-A177-3AD203B41FA5}">
                      <a16:colId xmlns:a16="http://schemas.microsoft.com/office/drawing/2014/main" val="3837464761"/>
                    </a:ext>
                  </a:extLst>
                </a:gridCol>
                <a:gridCol w="329184">
                  <a:extLst>
                    <a:ext uri="{9D8B030D-6E8A-4147-A177-3AD203B41FA5}">
                      <a16:colId xmlns:a16="http://schemas.microsoft.com/office/drawing/2014/main" val="2170129245"/>
                    </a:ext>
                  </a:extLst>
                </a:gridCol>
                <a:gridCol w="329184">
                  <a:extLst>
                    <a:ext uri="{9D8B030D-6E8A-4147-A177-3AD203B41FA5}">
                      <a16:colId xmlns:a16="http://schemas.microsoft.com/office/drawing/2014/main" val="4270928771"/>
                    </a:ext>
                  </a:extLst>
                </a:gridCol>
                <a:gridCol w="329184">
                  <a:extLst>
                    <a:ext uri="{9D8B030D-6E8A-4147-A177-3AD203B41FA5}">
                      <a16:colId xmlns:a16="http://schemas.microsoft.com/office/drawing/2014/main" val="3389420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6933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- 2022-10-06 15:58:47</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6K attendees at the Pennsylvania Conference for Women in Philadelphia. The annual conference is an inspirational event that promotes the influence of #womenintheworkplace and features speakers who discuss issues that matter most to women. #PennWomen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https://quintly-image-storage.s3.amazonaws.com/d123f9c23f3abec6e562a564c92f236a/e386e9f7163442ffee0aa967d7a4662b.jpg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82716220"/>
                  </a:ext>
                </a:extLst>
              </a:tr>
            </a:tbl>
          </a:graphicData>
        </a:graphic>
      </p:graphicFrame>
      <p:sp>
        <p:nvSpPr>
          <p:cNvPr id="4" name="Text Placeholder 3">
            <a:extLst>
              <a:ext uri="{FF2B5EF4-FFF2-40B4-BE49-F238E27FC236}">
                <a16:creationId xmlns:a16="http://schemas.microsoft.com/office/drawing/2014/main" id="{DA2D7B85-2400-420C-80DC-CAA2AFDB2AF7}"/>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596307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10B1D-D040-4D46-9738-695478BB6298}"/>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7B61A3EF-B6B2-4D95-BA27-4DCFAB4B2460}"/>
              </a:ext>
            </a:extLst>
          </p:cNvPr>
          <p:cNvGraphicFramePr>
            <a:graphicFrameLocks noGrp="1"/>
          </p:cNvGraphicFramePr>
          <p:nvPr>
            <p:ph type="tbl" sz="quarter" idx="13"/>
            <p:extLst>
              <p:ext uri="{D42A27DB-BD31-4B8C-83A1-F6EECF244321}">
                <p14:modId xmlns:p14="http://schemas.microsoft.com/office/powerpoint/2010/main" val="1928473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46673747"/>
                    </a:ext>
                  </a:extLst>
                </a:gridCol>
                <a:gridCol w="1481328">
                  <a:extLst>
                    <a:ext uri="{9D8B030D-6E8A-4147-A177-3AD203B41FA5}">
                      <a16:colId xmlns:a16="http://schemas.microsoft.com/office/drawing/2014/main" val="767492977"/>
                    </a:ext>
                  </a:extLst>
                </a:gridCol>
                <a:gridCol w="329184">
                  <a:extLst>
                    <a:ext uri="{9D8B030D-6E8A-4147-A177-3AD203B41FA5}">
                      <a16:colId xmlns:a16="http://schemas.microsoft.com/office/drawing/2014/main" val="121647763"/>
                    </a:ext>
                  </a:extLst>
                </a:gridCol>
                <a:gridCol w="329184">
                  <a:extLst>
                    <a:ext uri="{9D8B030D-6E8A-4147-A177-3AD203B41FA5}">
                      <a16:colId xmlns:a16="http://schemas.microsoft.com/office/drawing/2014/main" val="2793154434"/>
                    </a:ext>
                  </a:extLst>
                </a:gridCol>
                <a:gridCol w="329184">
                  <a:extLst>
                    <a:ext uri="{9D8B030D-6E8A-4147-A177-3AD203B41FA5}">
                      <a16:colId xmlns:a16="http://schemas.microsoft.com/office/drawing/2014/main" val="1261527393"/>
                    </a:ext>
                  </a:extLst>
                </a:gridCol>
                <a:gridCol w="329184">
                  <a:extLst>
                    <a:ext uri="{9D8B030D-6E8A-4147-A177-3AD203B41FA5}">
                      <a16:colId xmlns:a16="http://schemas.microsoft.com/office/drawing/2014/main" val="2385241148"/>
                    </a:ext>
                  </a:extLst>
                </a:gridCol>
                <a:gridCol w="329184">
                  <a:extLst>
                    <a:ext uri="{9D8B030D-6E8A-4147-A177-3AD203B41FA5}">
                      <a16:colId xmlns:a16="http://schemas.microsoft.com/office/drawing/2014/main" val="3628449655"/>
                    </a:ext>
                  </a:extLst>
                </a:gridCol>
                <a:gridCol w="329184">
                  <a:extLst>
                    <a:ext uri="{9D8B030D-6E8A-4147-A177-3AD203B41FA5}">
                      <a16:colId xmlns:a16="http://schemas.microsoft.com/office/drawing/2014/main" val="2881994333"/>
                    </a:ext>
                  </a:extLst>
                </a:gridCol>
                <a:gridCol w="329184">
                  <a:extLst>
                    <a:ext uri="{9D8B030D-6E8A-4147-A177-3AD203B41FA5}">
                      <a16:colId xmlns:a16="http://schemas.microsoft.com/office/drawing/2014/main" val="908679624"/>
                    </a:ext>
                  </a:extLst>
                </a:gridCol>
                <a:gridCol w="329184">
                  <a:extLst>
                    <a:ext uri="{9D8B030D-6E8A-4147-A177-3AD203B41FA5}">
                      <a16:colId xmlns:a16="http://schemas.microsoft.com/office/drawing/2014/main" val="1575005226"/>
                    </a:ext>
                  </a:extLst>
                </a:gridCol>
                <a:gridCol w="329184">
                  <a:extLst>
                    <a:ext uri="{9D8B030D-6E8A-4147-A177-3AD203B41FA5}">
                      <a16:colId xmlns:a16="http://schemas.microsoft.com/office/drawing/2014/main" val="1985860655"/>
                    </a:ext>
                  </a:extLst>
                </a:gridCol>
                <a:gridCol w="329184">
                  <a:extLst>
                    <a:ext uri="{9D8B030D-6E8A-4147-A177-3AD203B41FA5}">
                      <a16:colId xmlns:a16="http://schemas.microsoft.com/office/drawing/2014/main" val="3139407719"/>
                    </a:ext>
                  </a:extLst>
                </a:gridCol>
                <a:gridCol w="329184">
                  <a:extLst>
                    <a:ext uri="{9D8B030D-6E8A-4147-A177-3AD203B41FA5}">
                      <a16:colId xmlns:a16="http://schemas.microsoft.com/office/drawing/2014/main" val="2518913416"/>
                    </a:ext>
                  </a:extLst>
                </a:gridCol>
                <a:gridCol w="329184">
                  <a:extLst>
                    <a:ext uri="{9D8B030D-6E8A-4147-A177-3AD203B41FA5}">
                      <a16:colId xmlns:a16="http://schemas.microsoft.com/office/drawing/2014/main" val="1293016376"/>
                    </a:ext>
                  </a:extLst>
                </a:gridCol>
                <a:gridCol w="329184">
                  <a:extLst>
                    <a:ext uri="{9D8B030D-6E8A-4147-A177-3AD203B41FA5}">
                      <a16:colId xmlns:a16="http://schemas.microsoft.com/office/drawing/2014/main" val="1793004142"/>
                    </a:ext>
                  </a:extLst>
                </a:gridCol>
                <a:gridCol w="329184">
                  <a:extLst>
                    <a:ext uri="{9D8B030D-6E8A-4147-A177-3AD203B41FA5}">
                      <a16:colId xmlns:a16="http://schemas.microsoft.com/office/drawing/2014/main" val="3749966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4489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- 2022-10-21 13:50:15</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Home Office were excited to show off their #Philadelphia #teamspirit as we cheer on our partners the Philadelphia Phillies in the National League Championship Series and the Philadelphia Eagles who remain undefeated! 👏⚾️🏈🥳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https://quintly-image-storage.s3.amazonaws.com/d123f9c23f3abec6e562a564c92f236a/8feb2d67698c19dce529ba6ba123b357.jpg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44532914"/>
                  </a:ext>
                </a:extLst>
              </a:tr>
            </a:tbl>
          </a:graphicData>
        </a:graphic>
      </p:graphicFrame>
      <p:sp>
        <p:nvSpPr>
          <p:cNvPr id="4" name="Text Placeholder 3">
            <a:extLst>
              <a:ext uri="{FF2B5EF4-FFF2-40B4-BE49-F238E27FC236}">
                <a16:creationId xmlns:a16="http://schemas.microsoft.com/office/drawing/2014/main" id="{70D96527-DB11-4B4C-9548-2CB56FE9C7E4}"/>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515020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798E4-97DD-4E2D-A73B-1F51E4FAF753}"/>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8842EECC-3D90-499B-A93C-4E9D15D2AC8D}"/>
              </a:ext>
            </a:extLst>
          </p:cNvPr>
          <p:cNvGraphicFramePr>
            <a:graphicFrameLocks noGrp="1"/>
          </p:cNvGraphicFramePr>
          <p:nvPr>
            <p:ph type="tbl" sz="quarter" idx="13"/>
            <p:extLst>
              <p:ext uri="{D42A27DB-BD31-4B8C-83A1-F6EECF244321}">
                <p14:modId xmlns:p14="http://schemas.microsoft.com/office/powerpoint/2010/main" val="1935741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71626478"/>
                    </a:ext>
                  </a:extLst>
                </a:gridCol>
                <a:gridCol w="1481328">
                  <a:extLst>
                    <a:ext uri="{9D8B030D-6E8A-4147-A177-3AD203B41FA5}">
                      <a16:colId xmlns:a16="http://schemas.microsoft.com/office/drawing/2014/main" val="1814396730"/>
                    </a:ext>
                  </a:extLst>
                </a:gridCol>
                <a:gridCol w="329184">
                  <a:extLst>
                    <a:ext uri="{9D8B030D-6E8A-4147-A177-3AD203B41FA5}">
                      <a16:colId xmlns:a16="http://schemas.microsoft.com/office/drawing/2014/main" val="3212700800"/>
                    </a:ext>
                  </a:extLst>
                </a:gridCol>
                <a:gridCol w="329184">
                  <a:extLst>
                    <a:ext uri="{9D8B030D-6E8A-4147-A177-3AD203B41FA5}">
                      <a16:colId xmlns:a16="http://schemas.microsoft.com/office/drawing/2014/main" val="755643285"/>
                    </a:ext>
                  </a:extLst>
                </a:gridCol>
                <a:gridCol w="329184">
                  <a:extLst>
                    <a:ext uri="{9D8B030D-6E8A-4147-A177-3AD203B41FA5}">
                      <a16:colId xmlns:a16="http://schemas.microsoft.com/office/drawing/2014/main" val="2594309719"/>
                    </a:ext>
                  </a:extLst>
                </a:gridCol>
                <a:gridCol w="329184">
                  <a:extLst>
                    <a:ext uri="{9D8B030D-6E8A-4147-A177-3AD203B41FA5}">
                      <a16:colId xmlns:a16="http://schemas.microsoft.com/office/drawing/2014/main" val="2182308106"/>
                    </a:ext>
                  </a:extLst>
                </a:gridCol>
                <a:gridCol w="329184">
                  <a:extLst>
                    <a:ext uri="{9D8B030D-6E8A-4147-A177-3AD203B41FA5}">
                      <a16:colId xmlns:a16="http://schemas.microsoft.com/office/drawing/2014/main" val="4149344320"/>
                    </a:ext>
                  </a:extLst>
                </a:gridCol>
                <a:gridCol w="329184">
                  <a:extLst>
                    <a:ext uri="{9D8B030D-6E8A-4147-A177-3AD203B41FA5}">
                      <a16:colId xmlns:a16="http://schemas.microsoft.com/office/drawing/2014/main" val="3081718292"/>
                    </a:ext>
                  </a:extLst>
                </a:gridCol>
                <a:gridCol w="329184">
                  <a:extLst>
                    <a:ext uri="{9D8B030D-6E8A-4147-A177-3AD203B41FA5}">
                      <a16:colId xmlns:a16="http://schemas.microsoft.com/office/drawing/2014/main" val="4160539229"/>
                    </a:ext>
                  </a:extLst>
                </a:gridCol>
                <a:gridCol w="329184">
                  <a:extLst>
                    <a:ext uri="{9D8B030D-6E8A-4147-A177-3AD203B41FA5}">
                      <a16:colId xmlns:a16="http://schemas.microsoft.com/office/drawing/2014/main" val="2113804815"/>
                    </a:ext>
                  </a:extLst>
                </a:gridCol>
                <a:gridCol w="329184">
                  <a:extLst>
                    <a:ext uri="{9D8B030D-6E8A-4147-A177-3AD203B41FA5}">
                      <a16:colId xmlns:a16="http://schemas.microsoft.com/office/drawing/2014/main" val="365864169"/>
                    </a:ext>
                  </a:extLst>
                </a:gridCol>
                <a:gridCol w="329184">
                  <a:extLst>
                    <a:ext uri="{9D8B030D-6E8A-4147-A177-3AD203B41FA5}">
                      <a16:colId xmlns:a16="http://schemas.microsoft.com/office/drawing/2014/main" val="1418329131"/>
                    </a:ext>
                  </a:extLst>
                </a:gridCol>
                <a:gridCol w="329184">
                  <a:extLst>
                    <a:ext uri="{9D8B030D-6E8A-4147-A177-3AD203B41FA5}">
                      <a16:colId xmlns:a16="http://schemas.microsoft.com/office/drawing/2014/main" val="2130074854"/>
                    </a:ext>
                  </a:extLst>
                </a:gridCol>
                <a:gridCol w="329184">
                  <a:extLst>
                    <a:ext uri="{9D8B030D-6E8A-4147-A177-3AD203B41FA5}">
                      <a16:colId xmlns:a16="http://schemas.microsoft.com/office/drawing/2014/main" val="1493334377"/>
                    </a:ext>
                  </a:extLst>
                </a:gridCol>
                <a:gridCol w="329184">
                  <a:extLst>
                    <a:ext uri="{9D8B030D-6E8A-4147-A177-3AD203B41FA5}">
                      <a16:colId xmlns:a16="http://schemas.microsoft.com/office/drawing/2014/main" val="4281115344"/>
                    </a:ext>
                  </a:extLst>
                </a:gridCol>
                <a:gridCol w="329184">
                  <a:extLst>
                    <a:ext uri="{9D8B030D-6E8A-4147-A177-3AD203B41FA5}">
                      <a16:colId xmlns:a16="http://schemas.microsoft.com/office/drawing/2014/main" val="1718282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5205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- 2022-10-07 19:03:06</a:t>
                      </a:r>
                      <a:r>
                        <a:rPr kumimoji="0" lang="en-US" sz="1000" b="0" i="0" u="none" strike="noStrike" kern="1200" cap="none" spc="0" normalizeH="0" baseline="0" noProof="0">
                          <a:ln>
                            <a:noFill/>
                          </a:ln>
                          <a:solidFill>
                            <a:prstClr val="black"/>
                          </a:solidFill>
                          <a:effectLst/>
                          <a:uLnTx/>
                          <a:uFillTx/>
                          <a:latin typeface="+mn-lt"/>
                          <a:ea typeface="+mn-ea"/>
                          <a:cs typeface="+mn-cs"/>
                        </a:rPr>
                        <a:t>
 It's been a fun #CustomerServiceWeek! Throughout the week we held various activities to celebrate our employees who continually strive to exceed service expectations. From a total body workout and a scavenger hunt to bingo and sweet treats from Mr. Softee, #TEAMPHLY enjoyed an eventful week!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https://quintly-image-storage.s3.amazonaws.com/d123f9c23f3abec6e562a564c92f236a/22b5fa1939938cd82cef8e08ec4348df.jpg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24739132"/>
                  </a:ext>
                </a:extLst>
              </a:tr>
            </a:tbl>
          </a:graphicData>
        </a:graphic>
      </p:graphicFrame>
      <p:sp>
        <p:nvSpPr>
          <p:cNvPr id="4" name="Text Placeholder 3">
            <a:extLst>
              <a:ext uri="{FF2B5EF4-FFF2-40B4-BE49-F238E27FC236}">
                <a16:creationId xmlns:a16="http://schemas.microsoft.com/office/drawing/2014/main" id="{34C5B4EE-C17E-4F31-A74F-ED2B30B5D742}"/>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707732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27EF8-083B-406D-BB96-BB0024888827}"/>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254F24C6-828F-465F-A720-FB460E41CFF4}"/>
              </a:ext>
            </a:extLst>
          </p:cNvPr>
          <p:cNvGraphicFramePr>
            <a:graphicFrameLocks noGrp="1"/>
          </p:cNvGraphicFramePr>
          <p:nvPr>
            <p:ph type="tbl" sz="quarter" idx="13"/>
            <p:extLst>
              <p:ext uri="{D42A27DB-BD31-4B8C-83A1-F6EECF244321}">
                <p14:modId xmlns:p14="http://schemas.microsoft.com/office/powerpoint/2010/main" val="2410775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18224348"/>
                    </a:ext>
                  </a:extLst>
                </a:gridCol>
                <a:gridCol w="1481328">
                  <a:extLst>
                    <a:ext uri="{9D8B030D-6E8A-4147-A177-3AD203B41FA5}">
                      <a16:colId xmlns:a16="http://schemas.microsoft.com/office/drawing/2014/main" val="2730695810"/>
                    </a:ext>
                  </a:extLst>
                </a:gridCol>
                <a:gridCol w="329184">
                  <a:extLst>
                    <a:ext uri="{9D8B030D-6E8A-4147-A177-3AD203B41FA5}">
                      <a16:colId xmlns:a16="http://schemas.microsoft.com/office/drawing/2014/main" val="3882685823"/>
                    </a:ext>
                  </a:extLst>
                </a:gridCol>
                <a:gridCol w="329184">
                  <a:extLst>
                    <a:ext uri="{9D8B030D-6E8A-4147-A177-3AD203B41FA5}">
                      <a16:colId xmlns:a16="http://schemas.microsoft.com/office/drawing/2014/main" val="2845511397"/>
                    </a:ext>
                  </a:extLst>
                </a:gridCol>
                <a:gridCol w="329184">
                  <a:extLst>
                    <a:ext uri="{9D8B030D-6E8A-4147-A177-3AD203B41FA5}">
                      <a16:colId xmlns:a16="http://schemas.microsoft.com/office/drawing/2014/main" val="1041183128"/>
                    </a:ext>
                  </a:extLst>
                </a:gridCol>
                <a:gridCol w="329184">
                  <a:extLst>
                    <a:ext uri="{9D8B030D-6E8A-4147-A177-3AD203B41FA5}">
                      <a16:colId xmlns:a16="http://schemas.microsoft.com/office/drawing/2014/main" val="3149130758"/>
                    </a:ext>
                  </a:extLst>
                </a:gridCol>
                <a:gridCol w="329184">
                  <a:extLst>
                    <a:ext uri="{9D8B030D-6E8A-4147-A177-3AD203B41FA5}">
                      <a16:colId xmlns:a16="http://schemas.microsoft.com/office/drawing/2014/main" val="3626510932"/>
                    </a:ext>
                  </a:extLst>
                </a:gridCol>
                <a:gridCol w="329184">
                  <a:extLst>
                    <a:ext uri="{9D8B030D-6E8A-4147-A177-3AD203B41FA5}">
                      <a16:colId xmlns:a16="http://schemas.microsoft.com/office/drawing/2014/main" val="1873388915"/>
                    </a:ext>
                  </a:extLst>
                </a:gridCol>
                <a:gridCol w="329184">
                  <a:extLst>
                    <a:ext uri="{9D8B030D-6E8A-4147-A177-3AD203B41FA5}">
                      <a16:colId xmlns:a16="http://schemas.microsoft.com/office/drawing/2014/main" val="1667829432"/>
                    </a:ext>
                  </a:extLst>
                </a:gridCol>
                <a:gridCol w="329184">
                  <a:extLst>
                    <a:ext uri="{9D8B030D-6E8A-4147-A177-3AD203B41FA5}">
                      <a16:colId xmlns:a16="http://schemas.microsoft.com/office/drawing/2014/main" val="201610426"/>
                    </a:ext>
                  </a:extLst>
                </a:gridCol>
                <a:gridCol w="329184">
                  <a:extLst>
                    <a:ext uri="{9D8B030D-6E8A-4147-A177-3AD203B41FA5}">
                      <a16:colId xmlns:a16="http://schemas.microsoft.com/office/drawing/2014/main" val="4280878572"/>
                    </a:ext>
                  </a:extLst>
                </a:gridCol>
                <a:gridCol w="329184">
                  <a:extLst>
                    <a:ext uri="{9D8B030D-6E8A-4147-A177-3AD203B41FA5}">
                      <a16:colId xmlns:a16="http://schemas.microsoft.com/office/drawing/2014/main" val="4242504213"/>
                    </a:ext>
                  </a:extLst>
                </a:gridCol>
                <a:gridCol w="329184">
                  <a:extLst>
                    <a:ext uri="{9D8B030D-6E8A-4147-A177-3AD203B41FA5}">
                      <a16:colId xmlns:a16="http://schemas.microsoft.com/office/drawing/2014/main" val="1380390552"/>
                    </a:ext>
                  </a:extLst>
                </a:gridCol>
                <a:gridCol w="329184">
                  <a:extLst>
                    <a:ext uri="{9D8B030D-6E8A-4147-A177-3AD203B41FA5}">
                      <a16:colId xmlns:a16="http://schemas.microsoft.com/office/drawing/2014/main" val="3080649478"/>
                    </a:ext>
                  </a:extLst>
                </a:gridCol>
                <a:gridCol w="329184">
                  <a:extLst>
                    <a:ext uri="{9D8B030D-6E8A-4147-A177-3AD203B41FA5}">
                      <a16:colId xmlns:a16="http://schemas.microsoft.com/office/drawing/2014/main" val="3749921229"/>
                    </a:ext>
                  </a:extLst>
                </a:gridCol>
                <a:gridCol w="329184">
                  <a:extLst>
                    <a:ext uri="{9D8B030D-6E8A-4147-A177-3AD203B41FA5}">
                      <a16:colId xmlns:a16="http://schemas.microsoft.com/office/drawing/2014/main" val="229241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8400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- 2022-10-25 12:33:04</a:t>
                      </a:r>
                      <a:r>
                        <a:rPr kumimoji="0" lang="en-US" sz="1000" b="0" i="0" u="none" strike="noStrike" kern="1200" cap="none" spc="0" normalizeH="0" baseline="0" noProof="0">
                          <a:ln>
                            <a:noFill/>
                          </a:ln>
                          <a:solidFill>
                            <a:prstClr val="black"/>
                          </a:solidFill>
                          <a:effectLst/>
                          <a:uLnTx/>
                          <a:uFillTx/>
                          <a:latin typeface="+mn-lt"/>
                          <a:ea typeface="+mn-ea"/>
                          <a:cs typeface="+mn-cs"/>
                        </a:rPr>
                        <a:t>
 PHLY recently sponsored, competed in, and won the Starfinder Foundation’s Insurance Cup, a charity indoor soccer tournament hosted by our agency partners Johnson Kendall Johnson. The annual event benefits hundreds of Philadelphia's underserved youth. All money raised supports Starfinder's soccer, mentoring, and leadership development programs for children and teens. Way to go,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https://quintly-image-storage.s3.amazonaws.com/d123f9c23f3abec6e562a564c92f236a/9eff5d2a6b8acca09235bb67d8203ab8.jpg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87972097"/>
                  </a:ext>
                </a:extLst>
              </a:tr>
            </a:tbl>
          </a:graphicData>
        </a:graphic>
      </p:graphicFrame>
      <p:sp>
        <p:nvSpPr>
          <p:cNvPr id="4" name="Text Placeholder 3">
            <a:extLst>
              <a:ext uri="{FF2B5EF4-FFF2-40B4-BE49-F238E27FC236}">
                <a16:creationId xmlns:a16="http://schemas.microsoft.com/office/drawing/2014/main" id="{68EE5C62-FE8B-454C-B52E-74FFEA9033C5}"/>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886262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914D0-E445-4811-9A32-DDD2B371FB77}"/>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46473588-FAB6-40BE-992B-0FF5DCDE54FF}"/>
              </a:ext>
            </a:extLst>
          </p:cNvPr>
          <p:cNvGraphicFramePr>
            <a:graphicFrameLocks noGrp="1"/>
          </p:cNvGraphicFramePr>
          <p:nvPr>
            <p:ph type="chart" sz="quarter" idx="13"/>
            <p:extLst>
              <p:ext uri="{D42A27DB-BD31-4B8C-83A1-F6EECF244321}">
                <p14:modId xmlns:p14="http://schemas.microsoft.com/office/powerpoint/2010/main" val="39669136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8019E7-D36C-4CF6-8D55-E07AA7BB4DBB}"/>
              </a:ext>
            </a:extLst>
          </p:cNvPr>
          <p:cNvSpPr>
            <a:spLocks noGrp="1"/>
          </p:cNvSpPr>
          <p:nvPr>
            <p:ph type="body" sz="quarter" idx="14"/>
          </p:nvPr>
        </p:nvSpPr>
        <p:spPr/>
        <p:txBody>
          <a:bodyPr/>
          <a:lstStyle/>
          <a:p>
            <a:r>
              <a:rPr lang="en-US"/>
              <a:t>10/01/2022 - 10/31/2022</a:t>
            </a:r>
          </a:p>
        </p:txBody>
      </p:sp>
      <p:sp>
        <p:nvSpPr>
          <p:cNvPr id="5" name="Footer Placeholder 4">
            <a:extLst>
              <a:ext uri="{FF2B5EF4-FFF2-40B4-BE49-F238E27FC236}">
                <a16:creationId xmlns:a16="http://schemas.microsoft.com/office/drawing/2014/main" id="{086D2610-B404-47B5-84B6-E628C7939E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8266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D0A86-DD2B-4546-8E17-66F2D0E3D106}"/>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997E5976-B112-4412-8300-8EECBB4AFE5D}"/>
              </a:ext>
            </a:extLst>
          </p:cNvPr>
          <p:cNvGraphicFramePr>
            <a:graphicFrameLocks noGrp="1"/>
          </p:cNvGraphicFramePr>
          <p:nvPr>
            <p:ph type="tbl" sz="quarter" idx="13"/>
            <p:extLst>
              <p:ext uri="{D42A27DB-BD31-4B8C-83A1-F6EECF244321}">
                <p14:modId xmlns:p14="http://schemas.microsoft.com/office/powerpoint/2010/main" val="2024609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718286780"/>
                    </a:ext>
                  </a:extLst>
                </a:gridCol>
                <a:gridCol w="576072">
                  <a:extLst>
                    <a:ext uri="{9D8B030D-6E8A-4147-A177-3AD203B41FA5}">
                      <a16:colId xmlns:a16="http://schemas.microsoft.com/office/drawing/2014/main" val="2048324704"/>
                    </a:ext>
                  </a:extLst>
                </a:gridCol>
                <a:gridCol w="576072">
                  <a:extLst>
                    <a:ext uri="{9D8B030D-6E8A-4147-A177-3AD203B41FA5}">
                      <a16:colId xmlns:a16="http://schemas.microsoft.com/office/drawing/2014/main" val="2829766942"/>
                    </a:ext>
                  </a:extLst>
                </a:gridCol>
                <a:gridCol w="576072">
                  <a:extLst>
                    <a:ext uri="{9D8B030D-6E8A-4147-A177-3AD203B41FA5}">
                      <a16:colId xmlns:a16="http://schemas.microsoft.com/office/drawing/2014/main" val="3887858971"/>
                    </a:ext>
                  </a:extLst>
                </a:gridCol>
                <a:gridCol w="576072">
                  <a:extLst>
                    <a:ext uri="{9D8B030D-6E8A-4147-A177-3AD203B41FA5}">
                      <a16:colId xmlns:a16="http://schemas.microsoft.com/office/drawing/2014/main" val="4085133305"/>
                    </a:ext>
                  </a:extLst>
                </a:gridCol>
                <a:gridCol w="576072">
                  <a:extLst>
                    <a:ext uri="{9D8B030D-6E8A-4147-A177-3AD203B41FA5}">
                      <a16:colId xmlns:a16="http://schemas.microsoft.com/office/drawing/2014/main" val="2169126821"/>
                    </a:ext>
                  </a:extLst>
                </a:gridCol>
                <a:gridCol w="576072">
                  <a:extLst>
                    <a:ext uri="{9D8B030D-6E8A-4147-A177-3AD203B41FA5}">
                      <a16:colId xmlns:a16="http://schemas.microsoft.com/office/drawing/2014/main" val="510524973"/>
                    </a:ext>
                  </a:extLst>
                </a:gridCol>
                <a:gridCol w="576072">
                  <a:extLst>
                    <a:ext uri="{9D8B030D-6E8A-4147-A177-3AD203B41FA5}">
                      <a16:colId xmlns:a16="http://schemas.microsoft.com/office/drawing/2014/main" val="2253363557"/>
                    </a:ext>
                  </a:extLst>
                </a:gridCol>
                <a:gridCol w="576072">
                  <a:extLst>
                    <a:ext uri="{9D8B030D-6E8A-4147-A177-3AD203B41FA5}">
                      <a16:colId xmlns:a16="http://schemas.microsoft.com/office/drawing/2014/main" val="2426170646"/>
                    </a:ext>
                  </a:extLst>
                </a:gridCol>
                <a:gridCol w="576072">
                  <a:extLst>
                    <a:ext uri="{9D8B030D-6E8A-4147-A177-3AD203B41FA5}">
                      <a16:colId xmlns:a16="http://schemas.microsoft.com/office/drawing/2014/main" val="799542052"/>
                    </a:ext>
                  </a:extLst>
                </a:gridCol>
                <a:gridCol w="576072">
                  <a:extLst>
                    <a:ext uri="{9D8B030D-6E8A-4147-A177-3AD203B41FA5}">
                      <a16:colId xmlns:a16="http://schemas.microsoft.com/office/drawing/2014/main" val="2175078769"/>
                    </a:ext>
                  </a:extLst>
                </a:gridCol>
                <a:gridCol w="576072">
                  <a:extLst>
                    <a:ext uri="{9D8B030D-6E8A-4147-A177-3AD203B41FA5}">
                      <a16:colId xmlns:a16="http://schemas.microsoft.com/office/drawing/2014/main" val="286488669"/>
                    </a:ext>
                  </a:extLst>
                </a:gridCol>
                <a:gridCol w="576072">
                  <a:extLst>
                    <a:ext uri="{9D8B030D-6E8A-4147-A177-3AD203B41FA5}">
                      <a16:colId xmlns:a16="http://schemas.microsoft.com/office/drawing/2014/main" val="422961387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88148656"/>
                  </a:ext>
                </a:extLst>
              </a:tr>
              <a:tr h="370840">
                <a:tc>
                  <a:txBody>
                    <a:bodyPr/>
                    <a:lstStyle/>
                    <a:p>
                      <a:r>
                        <a:rPr lang="en-US" sz="1000"/>
                        <a:t>3864</a:t>
                      </a:r>
                    </a:p>
                  </a:txBody>
                  <a:tcPr/>
                </a:tc>
                <a:tc>
                  <a:txBody>
                    <a:bodyPr/>
                    <a:lstStyle/>
                    <a:p>
                      <a:r>
                        <a:rPr lang="en-US" sz="1000"/>
                        <a:t>6</a:t>
                      </a:r>
                    </a:p>
                  </a:txBody>
                  <a:tcPr/>
                </a:tc>
                <a:tc>
                  <a:txBody>
                    <a:bodyPr/>
                    <a:lstStyle/>
                    <a:p>
                      <a:r>
                        <a:rPr lang="en-US" sz="1000"/>
                        <a:t>32</a:t>
                      </a:r>
                    </a:p>
                  </a:txBody>
                  <a:tcPr/>
                </a:tc>
                <a:tc>
                  <a:txBody>
                    <a:bodyPr/>
                    <a:lstStyle/>
                    <a:p>
                      <a:r>
                        <a:rPr lang="en-US" sz="1000"/>
                        <a:t>24</a:t>
                      </a:r>
                    </a:p>
                  </a:txBody>
                  <a:tcPr/>
                </a:tc>
                <a:tc>
                  <a:txBody>
                    <a:bodyPr/>
                    <a:lstStyle/>
                    <a:p>
                      <a:r>
                        <a:rPr lang="en-US" sz="1000"/>
                        <a:t>3</a:t>
                      </a:r>
                    </a:p>
                  </a:txBody>
                  <a:tcPr/>
                </a:tc>
                <a:tc>
                  <a:txBody>
                    <a:bodyPr/>
                    <a:lstStyle/>
                    <a:p>
                      <a:r>
                        <a:rPr lang="en-US" sz="1000"/>
                        <a:t>5</a:t>
                      </a:r>
                    </a:p>
                  </a:txBody>
                  <a:tcPr/>
                </a:tc>
                <a:tc>
                  <a:txBody>
                    <a:bodyPr/>
                    <a:lstStyle/>
                    <a:p>
                      <a:r>
                        <a:rPr lang="en-US" sz="1000"/>
                        <a:t>9</a:t>
                      </a:r>
                    </a:p>
                  </a:txBody>
                  <a:tcPr/>
                </a:tc>
                <a:tc>
                  <a:txBody>
                    <a:bodyPr/>
                    <a:lstStyle/>
                    <a:p>
                      <a:r>
                        <a:rPr lang="en-US" sz="1000"/>
                        <a:t>9</a:t>
                      </a:r>
                    </a:p>
                  </a:txBody>
                  <a:tcPr/>
                </a:tc>
                <a:tc>
                  <a:txBody>
                    <a:bodyPr/>
                    <a:lstStyle/>
                    <a:p>
                      <a:r>
                        <a:rPr lang="en-US" sz="1000"/>
                        <a:t>48</a:t>
                      </a:r>
                    </a:p>
                  </a:txBody>
                  <a:tcPr/>
                </a:tc>
                <a:tc>
                  <a:txBody>
                    <a:bodyPr/>
                    <a:lstStyle/>
                    <a:p>
                      <a:r>
                        <a:rPr lang="en-US" sz="1000"/>
                        <a:t>2</a:t>
                      </a:r>
                    </a:p>
                  </a:txBody>
                  <a:tcPr/>
                </a:tc>
                <a:tc>
                  <a:txBody>
                    <a:bodyPr/>
                    <a:lstStyle/>
                    <a:p>
                      <a:r>
                        <a:rPr lang="en-US" sz="1000"/>
                        <a:t>24</a:t>
                      </a:r>
                    </a:p>
                  </a:txBody>
                  <a:tcPr/>
                </a:tc>
                <a:tc>
                  <a:txBody>
                    <a:bodyPr/>
                    <a:lstStyle/>
                    <a:p>
                      <a:r>
                        <a:rPr lang="en-US" sz="1000"/>
                        <a:t>0.0637 %</a:t>
                      </a:r>
                    </a:p>
                  </a:txBody>
                  <a:tcPr/>
                </a:tc>
                <a:tc>
                  <a:txBody>
                    <a:bodyPr/>
                    <a:lstStyle/>
                    <a:p>
                      <a:r>
                        <a:rPr lang="en-US" sz="1000"/>
                        <a:t>0.0 %</a:t>
                      </a:r>
                    </a:p>
                  </a:txBody>
                  <a:tcPr/>
                </a:tc>
                <a:extLst>
                  <a:ext uri="{0D108BD9-81ED-4DB2-BD59-A6C34878D82A}">
                    <a16:rowId xmlns:a16="http://schemas.microsoft.com/office/drawing/2014/main" val="3613427758"/>
                  </a:ext>
                </a:extLst>
              </a:tr>
            </a:tbl>
          </a:graphicData>
        </a:graphic>
      </p:graphicFrame>
      <p:sp>
        <p:nvSpPr>
          <p:cNvPr id="4" name="Text Placeholder 3">
            <a:extLst>
              <a:ext uri="{FF2B5EF4-FFF2-40B4-BE49-F238E27FC236}">
                <a16:creationId xmlns:a16="http://schemas.microsoft.com/office/drawing/2014/main" id="{EE5F8FE4-DAD6-4AD2-B997-696B6DF3D0A9}"/>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68637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CDE97-1870-4ACE-BF90-C35B350A4688}"/>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EF85BF2B-288E-42A8-8D2E-81F594272AEE}"/>
              </a:ext>
            </a:extLst>
          </p:cNvPr>
          <p:cNvGraphicFramePr>
            <a:graphicFrameLocks noGrp="1"/>
          </p:cNvGraphicFramePr>
          <p:nvPr>
            <p:ph type="chart" sz="quarter" idx="13"/>
            <p:extLst>
              <p:ext uri="{D42A27DB-BD31-4B8C-83A1-F6EECF244321}">
                <p14:modId xmlns:p14="http://schemas.microsoft.com/office/powerpoint/2010/main" val="1481969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305166-1274-46AC-B4B5-C207F6EB3D5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C7D113E-30F5-43F7-87E5-FEA448FAA2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1554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F3D21-7926-4397-A97C-18AA72D50FD7}"/>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BDBA8633-EAEE-4CC0-AC91-F99942766C05}"/>
              </a:ext>
            </a:extLst>
          </p:cNvPr>
          <p:cNvGraphicFramePr>
            <a:graphicFrameLocks noGrp="1"/>
          </p:cNvGraphicFramePr>
          <p:nvPr>
            <p:ph type="chart" sz="quarter" idx="13"/>
            <p:extLst>
              <p:ext uri="{D42A27DB-BD31-4B8C-83A1-F6EECF244321}">
                <p14:modId xmlns:p14="http://schemas.microsoft.com/office/powerpoint/2010/main" val="3660598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970D9D-4FC7-4FBC-93F4-86540EB99E6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21D24AA-0F16-4A66-B7DC-B1D1B25BE3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9182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E944A-CD8F-4C94-B772-4F0CB976242B}"/>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28748EA1-B2F9-4FD0-A2E4-92C1C3FABFEB}"/>
              </a:ext>
            </a:extLst>
          </p:cNvPr>
          <p:cNvGraphicFramePr>
            <a:graphicFrameLocks noGrp="1"/>
          </p:cNvGraphicFramePr>
          <p:nvPr>
            <p:ph type="chart" sz="quarter" idx="13"/>
            <p:extLst>
              <p:ext uri="{D42A27DB-BD31-4B8C-83A1-F6EECF244321}">
                <p14:modId xmlns:p14="http://schemas.microsoft.com/office/powerpoint/2010/main" val="2873099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E1D160-0519-473B-8FE1-5897F4A5E19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72C4F1E-E4CC-4511-B2A1-4B84E8140F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60206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4B719-6623-4196-AC4C-9B92A5E9093A}"/>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EC7061E9-9D76-419E-A31C-E55D3F392437}"/>
              </a:ext>
            </a:extLst>
          </p:cNvPr>
          <p:cNvGraphicFramePr>
            <a:graphicFrameLocks noGrp="1"/>
          </p:cNvGraphicFramePr>
          <p:nvPr>
            <p:ph type="chart" sz="quarter" idx="13"/>
            <p:extLst>
              <p:ext uri="{D42A27DB-BD31-4B8C-83A1-F6EECF244321}">
                <p14:modId xmlns:p14="http://schemas.microsoft.com/office/powerpoint/2010/main" val="1704486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937DD2-C812-46F1-BA25-FA15F6526D2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19B3CD1-08F5-4EC0-A297-FFC3C58490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60567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04E73-EC88-42E8-9156-22757098CBC7}"/>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94F5FDD0-3220-49B5-877A-79BFD4F69934}"/>
              </a:ext>
            </a:extLst>
          </p:cNvPr>
          <p:cNvGraphicFramePr>
            <a:graphicFrameLocks noGrp="1"/>
          </p:cNvGraphicFramePr>
          <p:nvPr>
            <p:ph type="tbl" sz="quarter" idx="13"/>
            <p:extLst>
              <p:ext uri="{D42A27DB-BD31-4B8C-83A1-F6EECF244321}">
                <p14:modId xmlns:p14="http://schemas.microsoft.com/office/powerpoint/2010/main" val="1116429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312824225"/>
                    </a:ext>
                  </a:extLst>
                </a:gridCol>
                <a:gridCol w="2468880">
                  <a:extLst>
                    <a:ext uri="{9D8B030D-6E8A-4147-A177-3AD203B41FA5}">
                      <a16:colId xmlns:a16="http://schemas.microsoft.com/office/drawing/2014/main" val="1788821341"/>
                    </a:ext>
                  </a:extLst>
                </a:gridCol>
                <a:gridCol w="2468880">
                  <a:extLst>
                    <a:ext uri="{9D8B030D-6E8A-4147-A177-3AD203B41FA5}">
                      <a16:colId xmlns:a16="http://schemas.microsoft.com/office/drawing/2014/main" val="1427580925"/>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549629829"/>
                  </a:ext>
                </a:extLst>
              </a:tr>
              <a:tr h="370840">
                <a:tc>
                  <a:txBody>
                    <a:bodyPr/>
                    <a:lstStyle/>
                    <a:p>
                      <a:r>
                        <a:rPr lang="en-US" sz="1000" b="1"/>
                        <a:t>@MargueriteTort</a:t>
                      </a:r>
                    </a:p>
                  </a:txBody>
                  <a:tcPr/>
                </a:tc>
                <a:tc>
                  <a:txBody>
                    <a:bodyPr/>
                    <a:lstStyle/>
                    <a:p>
                      <a:r>
                        <a:rPr lang="en-US" sz="1000"/>
                        <a:t>@PHLYINS (36)</a:t>
                      </a:r>
                    </a:p>
                  </a:txBody>
                  <a:tcPr/>
                </a:tc>
                <a:tc>
                  <a:txBody>
                    <a:bodyPr/>
                    <a:lstStyle/>
                    <a:p>
                      <a:r>
                        <a:rPr lang="en-US" sz="1000"/>
                        <a:t>36</a:t>
                      </a:r>
                    </a:p>
                  </a:txBody>
                  <a:tcPr/>
                </a:tc>
                <a:extLst>
                  <a:ext uri="{0D108BD9-81ED-4DB2-BD59-A6C34878D82A}">
                    <a16:rowId xmlns:a16="http://schemas.microsoft.com/office/drawing/2014/main" val="2084375763"/>
                  </a:ext>
                </a:extLst>
              </a:tr>
              <a:tr h="370840">
                <a:tc>
                  <a:txBody>
                    <a:bodyPr/>
                    <a:lstStyle/>
                    <a:p>
                      <a:r>
                        <a:rPr lang="en-US" sz="1000" b="1"/>
                        <a:t>@EaglesComms</a:t>
                      </a:r>
                    </a:p>
                  </a:txBody>
                  <a:tcPr/>
                </a:tc>
                <a:tc>
                  <a:txBody>
                    <a:bodyPr/>
                    <a:lstStyle/>
                    <a:p>
                      <a:r>
                        <a:rPr lang="en-US" sz="1000"/>
                        <a:t>@PHLYINS (24)</a:t>
                      </a:r>
                    </a:p>
                  </a:txBody>
                  <a:tcPr/>
                </a:tc>
                <a:tc>
                  <a:txBody>
                    <a:bodyPr/>
                    <a:lstStyle/>
                    <a:p>
                      <a:r>
                        <a:rPr lang="en-US" sz="1000"/>
                        <a:t>24</a:t>
                      </a:r>
                    </a:p>
                  </a:txBody>
                  <a:tcPr/>
                </a:tc>
                <a:extLst>
                  <a:ext uri="{0D108BD9-81ED-4DB2-BD59-A6C34878D82A}">
                    <a16:rowId xmlns:a16="http://schemas.microsoft.com/office/drawing/2014/main" val="3178189754"/>
                  </a:ext>
                </a:extLst>
              </a:tr>
              <a:tr h="370840">
                <a:tc>
                  <a:txBody>
                    <a:bodyPr/>
                    <a:lstStyle/>
                    <a:p>
                      <a:r>
                        <a:rPr lang="en-US" sz="1000" b="1"/>
                        <a:t>@C2CPhiladelphia</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2460434072"/>
                  </a:ext>
                </a:extLst>
              </a:tr>
              <a:tr h="370840">
                <a:tc>
                  <a:txBody>
                    <a:bodyPr/>
                    <a:lstStyle/>
                    <a:p>
                      <a:r>
                        <a:rPr lang="en-US" sz="1000" b="1"/>
                        <a:t>@Jayden31215665</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2464390993"/>
                  </a:ext>
                </a:extLst>
              </a:tr>
              <a:tr h="370840">
                <a:tc>
                  <a:txBody>
                    <a:bodyPr/>
                    <a:lstStyle/>
                    <a:p>
                      <a:r>
                        <a:rPr lang="en-US" sz="1000" b="1"/>
                        <a:t>@Msminion13</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645568902"/>
                  </a:ext>
                </a:extLst>
              </a:tr>
              <a:tr h="370840">
                <a:tc>
                  <a:txBody>
                    <a:bodyPr/>
                    <a:lstStyle/>
                    <a:p>
                      <a:r>
                        <a:rPr lang="en-US" sz="1000" b="1"/>
                        <a:t>@TTFWatershed</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2734562124"/>
                  </a:ext>
                </a:extLst>
              </a:tr>
              <a:tr h="370840">
                <a:tc>
                  <a:txBody>
                    <a:bodyPr/>
                    <a:lstStyle/>
                    <a:p>
                      <a:r>
                        <a:rPr lang="en-US" sz="1000" b="1"/>
                        <a:t>@Phillies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4036367374"/>
                  </a:ext>
                </a:extLst>
              </a:tr>
              <a:tr h="370840">
                <a:tc>
                  <a:txBody>
                    <a:bodyPr/>
                    <a:lstStyle/>
                    <a:p>
                      <a:r>
                        <a:rPr lang="en-US" sz="1000" b="1"/>
                        <a:t>@Becca091091</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1584622945"/>
                  </a:ext>
                </a:extLst>
              </a:tr>
              <a:tr h="370840">
                <a:tc>
                  <a:txBody>
                    <a:bodyPr/>
                    <a:lstStyle/>
                    <a:p>
                      <a:r>
                        <a:rPr lang="en-US" sz="1000" b="1"/>
                        <a:t>@DOITFORDOMB</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46229509"/>
                  </a:ext>
                </a:extLst>
              </a:tr>
              <a:tr h="370840">
                <a:tc>
                  <a:txBody>
                    <a:bodyPr/>
                    <a:lstStyle/>
                    <a:p>
                      <a:r>
                        <a:rPr lang="en-US" sz="1000" b="1"/>
                        <a:t>@ITABaseballPod</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799505468"/>
                  </a:ext>
                </a:extLst>
              </a:tr>
            </a:tbl>
          </a:graphicData>
        </a:graphic>
      </p:graphicFrame>
      <p:sp>
        <p:nvSpPr>
          <p:cNvPr id="4" name="Text Placeholder 3">
            <a:extLst>
              <a:ext uri="{FF2B5EF4-FFF2-40B4-BE49-F238E27FC236}">
                <a16:creationId xmlns:a16="http://schemas.microsoft.com/office/drawing/2014/main" id="{5925D01F-4743-49D3-8B50-0AB87C8A0E21}"/>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425638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DE5D8-F4F2-4BFC-8937-6AE178453AA0}"/>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5F254187-1094-4C2A-98E3-D4C44C68D6DB}"/>
              </a:ext>
            </a:extLst>
          </p:cNvPr>
          <p:cNvGraphicFramePr>
            <a:graphicFrameLocks noGrp="1"/>
          </p:cNvGraphicFramePr>
          <p:nvPr>
            <p:ph type="tbl" sz="quarter" idx="13"/>
            <p:extLst>
              <p:ext uri="{D42A27DB-BD31-4B8C-83A1-F6EECF244321}">
                <p14:modId xmlns:p14="http://schemas.microsoft.com/office/powerpoint/2010/main" val="3934139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41536380"/>
                    </a:ext>
                  </a:extLst>
                </a:gridCol>
                <a:gridCol w="493776">
                  <a:extLst>
                    <a:ext uri="{9D8B030D-6E8A-4147-A177-3AD203B41FA5}">
                      <a16:colId xmlns:a16="http://schemas.microsoft.com/office/drawing/2014/main" val="4033930964"/>
                    </a:ext>
                  </a:extLst>
                </a:gridCol>
                <a:gridCol w="1069848">
                  <a:extLst>
                    <a:ext uri="{9D8B030D-6E8A-4147-A177-3AD203B41FA5}">
                      <a16:colId xmlns:a16="http://schemas.microsoft.com/office/drawing/2014/main" val="2571078538"/>
                    </a:ext>
                  </a:extLst>
                </a:gridCol>
                <a:gridCol w="1069848">
                  <a:extLst>
                    <a:ext uri="{9D8B030D-6E8A-4147-A177-3AD203B41FA5}">
                      <a16:colId xmlns:a16="http://schemas.microsoft.com/office/drawing/2014/main" val="699838498"/>
                    </a:ext>
                  </a:extLst>
                </a:gridCol>
                <a:gridCol w="1069848">
                  <a:extLst>
                    <a:ext uri="{9D8B030D-6E8A-4147-A177-3AD203B41FA5}">
                      <a16:colId xmlns:a16="http://schemas.microsoft.com/office/drawing/2014/main" val="1591797373"/>
                    </a:ext>
                  </a:extLst>
                </a:gridCol>
                <a:gridCol w="1069848">
                  <a:extLst>
                    <a:ext uri="{9D8B030D-6E8A-4147-A177-3AD203B41FA5}">
                      <a16:colId xmlns:a16="http://schemas.microsoft.com/office/drawing/2014/main" val="482928394"/>
                    </a:ext>
                  </a:extLst>
                </a:gridCol>
                <a:gridCol w="1069848">
                  <a:extLst>
                    <a:ext uri="{9D8B030D-6E8A-4147-A177-3AD203B41FA5}">
                      <a16:colId xmlns:a16="http://schemas.microsoft.com/office/drawing/2014/main" val="1774417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92944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- 2022-10-07 13:35:43</a:t>
                      </a:r>
                      <a:r>
                        <a:rPr kumimoji="0" lang="en-US" sz="1000" b="0" i="0" u="none" strike="noStrike" kern="1200" cap="none" spc="0" normalizeH="0" baseline="0" noProof="0">
                          <a:ln>
                            <a:noFill/>
                          </a:ln>
                          <a:solidFill>
                            <a:prstClr val="black"/>
                          </a:solidFill>
                          <a:effectLst/>
                          <a:uLnTx/>
                          <a:uFillTx/>
                          <a:latin typeface="+mn-lt"/>
                          <a:ea typeface="+mn-ea"/>
                          <a:cs typeface="+mn-cs"/>
                        </a:rPr>
                        <a:t>
 Best of luck to our partners the @Phillies in the postseason! 
We pledged to donate  to #charity for each #Phillies run scored during the regular season. As a result of the Phillies’ 747 runs scored, we’re donating ,350 to local #nonprofits that are making a difference 👏 https://t.co/HvvU4hb2S4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10/26/2022 20:06:04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0.3107 %</a:t>
                      </a:r>
                    </a:p>
                  </a:txBody>
                  <a:tcPr/>
                </a:tc>
                <a:extLst>
                  <a:ext uri="{0D108BD9-81ED-4DB2-BD59-A6C34878D82A}">
                    <a16:rowId xmlns:a16="http://schemas.microsoft.com/office/drawing/2014/main" val="1308671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- 2022-10-13 16:49:30</a:t>
                      </a:r>
                      <a:r>
                        <a:rPr kumimoji="0" lang="en-US" sz="1000" b="0" i="0" u="none" strike="noStrike" kern="1200" cap="none" spc="0" normalizeH="0" baseline="0" noProof="0">
                          <a:ln>
                            <a:noFill/>
                          </a:ln>
                          <a:solidFill>
                            <a:prstClr val="black"/>
                          </a:solidFill>
                          <a:effectLst/>
                          <a:uLnTx/>
                          <a:uFillTx/>
                          <a:latin typeface="+mn-lt"/>
                          <a:ea typeface="+mn-ea"/>
                          <a:cs typeface="+mn-cs"/>
                        </a:rPr>
                        <a:t>
 #TEAMPHLY helped prepare, sort, and pack over 500 meals for @Caring4Friends_ , one of the largest food banks in the Greater Philadelphia region. The #nonprofit is dedicated to providing food and friendship to homebound seniors, kids, and families in need. #givingback https://t.co/S3aJEp0jHw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10/14/2022 20:07:34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0.2071 %</a:t>
                      </a:r>
                    </a:p>
                  </a:txBody>
                  <a:tcPr/>
                </a:tc>
                <a:extLst>
                  <a:ext uri="{0D108BD9-81ED-4DB2-BD59-A6C34878D82A}">
                    <a16:rowId xmlns:a16="http://schemas.microsoft.com/office/drawing/2014/main" val="3578322973"/>
                  </a:ext>
                </a:extLst>
              </a:tr>
            </a:tbl>
          </a:graphicData>
        </a:graphic>
      </p:graphicFrame>
      <p:sp>
        <p:nvSpPr>
          <p:cNvPr id="4" name="Text Placeholder 3">
            <a:extLst>
              <a:ext uri="{FF2B5EF4-FFF2-40B4-BE49-F238E27FC236}">
                <a16:creationId xmlns:a16="http://schemas.microsoft.com/office/drawing/2014/main" id="{83CA868A-9DB2-41BD-B6FE-32545F6471D9}"/>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236659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A3AB2-E947-4E1B-9443-CED76B3D4493}"/>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1582FE92-2F24-4F9A-A45E-326A2C310493}"/>
              </a:ext>
            </a:extLst>
          </p:cNvPr>
          <p:cNvGraphicFramePr>
            <a:graphicFrameLocks noGrp="1"/>
          </p:cNvGraphicFramePr>
          <p:nvPr>
            <p:ph type="tbl" sz="quarter" idx="13"/>
            <p:extLst>
              <p:ext uri="{D42A27DB-BD31-4B8C-83A1-F6EECF244321}">
                <p14:modId xmlns:p14="http://schemas.microsoft.com/office/powerpoint/2010/main" val="48642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62919008"/>
                    </a:ext>
                  </a:extLst>
                </a:gridCol>
                <a:gridCol w="493776">
                  <a:extLst>
                    <a:ext uri="{9D8B030D-6E8A-4147-A177-3AD203B41FA5}">
                      <a16:colId xmlns:a16="http://schemas.microsoft.com/office/drawing/2014/main" val="4286856420"/>
                    </a:ext>
                  </a:extLst>
                </a:gridCol>
                <a:gridCol w="1069848">
                  <a:extLst>
                    <a:ext uri="{9D8B030D-6E8A-4147-A177-3AD203B41FA5}">
                      <a16:colId xmlns:a16="http://schemas.microsoft.com/office/drawing/2014/main" val="2806167467"/>
                    </a:ext>
                  </a:extLst>
                </a:gridCol>
                <a:gridCol w="1069848">
                  <a:extLst>
                    <a:ext uri="{9D8B030D-6E8A-4147-A177-3AD203B41FA5}">
                      <a16:colId xmlns:a16="http://schemas.microsoft.com/office/drawing/2014/main" val="3683544238"/>
                    </a:ext>
                  </a:extLst>
                </a:gridCol>
                <a:gridCol w="1069848">
                  <a:extLst>
                    <a:ext uri="{9D8B030D-6E8A-4147-A177-3AD203B41FA5}">
                      <a16:colId xmlns:a16="http://schemas.microsoft.com/office/drawing/2014/main" val="2934058068"/>
                    </a:ext>
                  </a:extLst>
                </a:gridCol>
                <a:gridCol w="1069848">
                  <a:extLst>
                    <a:ext uri="{9D8B030D-6E8A-4147-A177-3AD203B41FA5}">
                      <a16:colId xmlns:a16="http://schemas.microsoft.com/office/drawing/2014/main" val="3921038349"/>
                    </a:ext>
                  </a:extLst>
                </a:gridCol>
                <a:gridCol w="1069848">
                  <a:extLst>
                    <a:ext uri="{9D8B030D-6E8A-4147-A177-3AD203B41FA5}">
                      <a16:colId xmlns:a16="http://schemas.microsoft.com/office/drawing/2014/main" val="3510893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26125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- 2022-10-12 14:32:16</a:t>
                      </a:r>
                      <a:r>
                        <a:rPr kumimoji="0" lang="en-US" sz="1000" b="0" i="0" u="none" strike="noStrike" kern="1200" cap="none" spc="0" normalizeH="0" baseline="0" noProof="0">
                          <a:ln>
                            <a:noFill/>
                          </a:ln>
                          <a:solidFill>
                            <a:prstClr val="black"/>
                          </a:solidFill>
                          <a:effectLst/>
                          <a:uLnTx/>
                          <a:uFillTx/>
                          <a:latin typeface="+mn-lt"/>
                          <a:ea typeface="+mn-ea"/>
                          <a:cs typeface="+mn-cs"/>
                        </a:rPr>
                        <a:t>
 In September, PHLY presented @ChildrensPhila with a check for 5,000, bringing our 20-year total to .5 million! 🙌 #ForBreakthroughs #cancerresearch 
(THREAD) 🧵 https://t.co/m11wjCNTXF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10/13/2022 14:07:53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0.1813 %</a:t>
                      </a:r>
                    </a:p>
                  </a:txBody>
                  <a:tcPr/>
                </a:tc>
                <a:extLst>
                  <a:ext uri="{0D108BD9-81ED-4DB2-BD59-A6C34878D82A}">
                    <a16:rowId xmlns:a16="http://schemas.microsoft.com/office/drawing/2014/main" val="1955034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- 2022-10-18 15:23:24</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100+ volunteers for @RTPhiladelphia’s #BlockBuild in West #Philadelphia. The non-profit revitalizes communities by transforming vulnerable houses into healthy homes. PHLY's [Re]Builders spent a day painting, installing flooring, &amp;amp; assembling solar porch lights. https://t.co/dCA0PWpEHN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10/18/2022 20:05:58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0.1552 %</a:t>
                      </a:r>
                    </a:p>
                  </a:txBody>
                  <a:tcPr/>
                </a:tc>
                <a:extLst>
                  <a:ext uri="{0D108BD9-81ED-4DB2-BD59-A6C34878D82A}">
                    <a16:rowId xmlns:a16="http://schemas.microsoft.com/office/drawing/2014/main" val="1319857664"/>
                  </a:ext>
                </a:extLst>
              </a:tr>
            </a:tbl>
          </a:graphicData>
        </a:graphic>
      </p:graphicFrame>
      <p:sp>
        <p:nvSpPr>
          <p:cNvPr id="4" name="Text Placeholder 3">
            <a:extLst>
              <a:ext uri="{FF2B5EF4-FFF2-40B4-BE49-F238E27FC236}">
                <a16:creationId xmlns:a16="http://schemas.microsoft.com/office/drawing/2014/main" id="{5867CCA5-D6FE-4920-A769-EF246D7EB3E5}"/>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20879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69BEC-9B72-48F3-AB8C-6133115C1A19}"/>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237FBD5E-9179-430D-AE5F-C6EC1A223A39}"/>
              </a:ext>
            </a:extLst>
          </p:cNvPr>
          <p:cNvGraphicFramePr>
            <a:graphicFrameLocks noGrp="1"/>
          </p:cNvGraphicFramePr>
          <p:nvPr>
            <p:ph type="tbl" sz="quarter" idx="13"/>
            <p:extLst>
              <p:ext uri="{D42A27DB-BD31-4B8C-83A1-F6EECF244321}">
                <p14:modId xmlns:p14="http://schemas.microsoft.com/office/powerpoint/2010/main" val="3632955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52119495"/>
                    </a:ext>
                  </a:extLst>
                </a:gridCol>
                <a:gridCol w="493776">
                  <a:extLst>
                    <a:ext uri="{9D8B030D-6E8A-4147-A177-3AD203B41FA5}">
                      <a16:colId xmlns:a16="http://schemas.microsoft.com/office/drawing/2014/main" val="3911205151"/>
                    </a:ext>
                  </a:extLst>
                </a:gridCol>
                <a:gridCol w="1069848">
                  <a:extLst>
                    <a:ext uri="{9D8B030D-6E8A-4147-A177-3AD203B41FA5}">
                      <a16:colId xmlns:a16="http://schemas.microsoft.com/office/drawing/2014/main" val="3546081183"/>
                    </a:ext>
                  </a:extLst>
                </a:gridCol>
                <a:gridCol w="1069848">
                  <a:extLst>
                    <a:ext uri="{9D8B030D-6E8A-4147-A177-3AD203B41FA5}">
                      <a16:colId xmlns:a16="http://schemas.microsoft.com/office/drawing/2014/main" val="3068702947"/>
                    </a:ext>
                  </a:extLst>
                </a:gridCol>
                <a:gridCol w="1069848">
                  <a:extLst>
                    <a:ext uri="{9D8B030D-6E8A-4147-A177-3AD203B41FA5}">
                      <a16:colId xmlns:a16="http://schemas.microsoft.com/office/drawing/2014/main" val="1865131102"/>
                    </a:ext>
                  </a:extLst>
                </a:gridCol>
                <a:gridCol w="1069848">
                  <a:extLst>
                    <a:ext uri="{9D8B030D-6E8A-4147-A177-3AD203B41FA5}">
                      <a16:colId xmlns:a16="http://schemas.microsoft.com/office/drawing/2014/main" val="1774105060"/>
                    </a:ext>
                  </a:extLst>
                </a:gridCol>
                <a:gridCol w="1069848">
                  <a:extLst>
                    <a:ext uri="{9D8B030D-6E8A-4147-A177-3AD203B41FA5}">
                      <a16:colId xmlns:a16="http://schemas.microsoft.com/office/drawing/2014/main" val="675395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68399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- 2022-10-27 14:52:38</a:t>
                      </a:r>
                      <a:r>
                        <a:rPr kumimoji="0" lang="en-US" sz="1000" b="0" i="0" u="none" strike="noStrike" kern="1200" cap="none" spc="0" normalizeH="0" baseline="0" noProof="0">
                          <a:ln>
                            <a:noFill/>
                          </a:ln>
                          <a:solidFill>
                            <a:prstClr val="black"/>
                          </a:solidFill>
                          <a:effectLst/>
                          <a:uLnTx/>
                          <a:uFillTx/>
                          <a:latin typeface="+mn-lt"/>
                          <a:ea typeface="+mn-ea"/>
                          <a:cs typeface="+mn-cs"/>
                        </a:rPr>
                        <a:t>
 As a team event, PHLY's HR department volunteered to make handmade blankets for @ACSPhiladelphia AstraZeneca Hope Lodge. The cozy, no-sew blankets will be donated to the #nonprofit's guests who are undergoing #cancertreatment in the Philadelphia area. #BreastCancerAwarenessMonth https://t.co/wlnffcvHhv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10/28/2022 14:07:18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0.1550 %</a:t>
                      </a:r>
                    </a:p>
                  </a:txBody>
                  <a:tcPr/>
                </a:tc>
                <a:extLst>
                  <a:ext uri="{0D108BD9-81ED-4DB2-BD59-A6C34878D82A}">
                    <a16:rowId xmlns:a16="http://schemas.microsoft.com/office/drawing/2014/main" val="1562444651"/>
                  </a:ext>
                </a:extLst>
              </a:tr>
            </a:tbl>
          </a:graphicData>
        </a:graphic>
      </p:graphicFrame>
      <p:sp>
        <p:nvSpPr>
          <p:cNvPr id="4" name="Text Placeholder 3">
            <a:extLst>
              <a:ext uri="{FF2B5EF4-FFF2-40B4-BE49-F238E27FC236}">
                <a16:creationId xmlns:a16="http://schemas.microsoft.com/office/drawing/2014/main" id="{96809D05-40B2-44E6-94C3-79A8C62FE241}"/>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812319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04C9B-23B8-4B37-8BB3-B8B315C41D30}"/>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225EB4FD-D7A0-4EEB-BA47-805873B6F03F}"/>
              </a:ext>
            </a:extLst>
          </p:cNvPr>
          <p:cNvGraphicFramePr>
            <a:graphicFrameLocks noGrp="1"/>
          </p:cNvGraphicFramePr>
          <p:nvPr>
            <p:ph type="tbl" sz="quarter" idx="13"/>
            <p:extLst>
              <p:ext uri="{D42A27DB-BD31-4B8C-83A1-F6EECF244321}">
                <p14:modId xmlns:p14="http://schemas.microsoft.com/office/powerpoint/2010/main" val="2516307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601514706"/>
                    </a:ext>
                  </a:extLst>
                </a:gridCol>
                <a:gridCol w="576072">
                  <a:extLst>
                    <a:ext uri="{9D8B030D-6E8A-4147-A177-3AD203B41FA5}">
                      <a16:colId xmlns:a16="http://schemas.microsoft.com/office/drawing/2014/main" val="74546591"/>
                    </a:ext>
                  </a:extLst>
                </a:gridCol>
                <a:gridCol w="576072">
                  <a:extLst>
                    <a:ext uri="{9D8B030D-6E8A-4147-A177-3AD203B41FA5}">
                      <a16:colId xmlns:a16="http://schemas.microsoft.com/office/drawing/2014/main" val="4193122843"/>
                    </a:ext>
                  </a:extLst>
                </a:gridCol>
                <a:gridCol w="576072">
                  <a:extLst>
                    <a:ext uri="{9D8B030D-6E8A-4147-A177-3AD203B41FA5}">
                      <a16:colId xmlns:a16="http://schemas.microsoft.com/office/drawing/2014/main" val="489559480"/>
                    </a:ext>
                  </a:extLst>
                </a:gridCol>
                <a:gridCol w="576072">
                  <a:extLst>
                    <a:ext uri="{9D8B030D-6E8A-4147-A177-3AD203B41FA5}">
                      <a16:colId xmlns:a16="http://schemas.microsoft.com/office/drawing/2014/main" val="2944276787"/>
                    </a:ext>
                  </a:extLst>
                </a:gridCol>
                <a:gridCol w="576072">
                  <a:extLst>
                    <a:ext uri="{9D8B030D-6E8A-4147-A177-3AD203B41FA5}">
                      <a16:colId xmlns:a16="http://schemas.microsoft.com/office/drawing/2014/main" val="4259358831"/>
                    </a:ext>
                  </a:extLst>
                </a:gridCol>
                <a:gridCol w="576072">
                  <a:extLst>
                    <a:ext uri="{9D8B030D-6E8A-4147-A177-3AD203B41FA5}">
                      <a16:colId xmlns:a16="http://schemas.microsoft.com/office/drawing/2014/main" val="2477279491"/>
                    </a:ext>
                  </a:extLst>
                </a:gridCol>
                <a:gridCol w="576072">
                  <a:extLst>
                    <a:ext uri="{9D8B030D-6E8A-4147-A177-3AD203B41FA5}">
                      <a16:colId xmlns:a16="http://schemas.microsoft.com/office/drawing/2014/main" val="3780673536"/>
                    </a:ext>
                  </a:extLst>
                </a:gridCol>
                <a:gridCol w="576072">
                  <a:extLst>
                    <a:ext uri="{9D8B030D-6E8A-4147-A177-3AD203B41FA5}">
                      <a16:colId xmlns:a16="http://schemas.microsoft.com/office/drawing/2014/main" val="423603577"/>
                    </a:ext>
                  </a:extLst>
                </a:gridCol>
                <a:gridCol w="576072">
                  <a:extLst>
                    <a:ext uri="{9D8B030D-6E8A-4147-A177-3AD203B41FA5}">
                      <a16:colId xmlns:a16="http://schemas.microsoft.com/office/drawing/2014/main" val="3557252435"/>
                    </a:ext>
                  </a:extLst>
                </a:gridCol>
                <a:gridCol w="576072">
                  <a:extLst>
                    <a:ext uri="{9D8B030D-6E8A-4147-A177-3AD203B41FA5}">
                      <a16:colId xmlns:a16="http://schemas.microsoft.com/office/drawing/2014/main" val="2375730237"/>
                    </a:ext>
                  </a:extLst>
                </a:gridCol>
                <a:gridCol w="576072">
                  <a:extLst>
                    <a:ext uri="{9D8B030D-6E8A-4147-A177-3AD203B41FA5}">
                      <a16:colId xmlns:a16="http://schemas.microsoft.com/office/drawing/2014/main" val="4260391806"/>
                    </a:ext>
                  </a:extLst>
                </a:gridCol>
                <a:gridCol w="576072">
                  <a:extLst>
                    <a:ext uri="{9D8B030D-6E8A-4147-A177-3AD203B41FA5}">
                      <a16:colId xmlns:a16="http://schemas.microsoft.com/office/drawing/2014/main" val="120359101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516905289"/>
                  </a:ext>
                </a:extLst>
              </a:tr>
              <a:tr h="370840">
                <a:tc>
                  <a:txBody>
                    <a:bodyPr/>
                    <a:lstStyle/>
                    <a:p>
                      <a:r>
                        <a:rPr lang="en-US" sz="1000"/>
                        <a:t>33914</a:t>
                      </a:r>
                    </a:p>
                  </a:txBody>
                  <a:tcPr/>
                </a:tc>
                <a:tc>
                  <a:txBody>
                    <a:bodyPr/>
                    <a:lstStyle/>
                    <a:p>
                      <a:r>
                        <a:rPr lang="en-US" sz="1000"/>
                        <a:t>424</a:t>
                      </a:r>
                    </a:p>
                  </a:txBody>
                  <a:tcPr/>
                </a:tc>
                <a:tc>
                  <a:txBody>
                    <a:bodyPr/>
                    <a:lstStyle/>
                    <a:p>
                      <a:r>
                        <a:rPr lang="en-US" sz="1000"/>
                        <a:t>23</a:t>
                      </a:r>
                    </a:p>
                  </a:txBody>
                  <a:tcPr/>
                </a:tc>
                <a:tc>
                  <a:txBody>
                    <a:bodyPr/>
                    <a:lstStyle/>
                    <a:p>
                      <a:r>
                        <a:rPr lang="en-US" sz="1000"/>
                        <a:t>2087</a:t>
                      </a:r>
                    </a:p>
                  </a:txBody>
                  <a:tcPr/>
                </a:tc>
                <a:tc>
                  <a:txBody>
                    <a:bodyPr/>
                    <a:lstStyle/>
                    <a:p>
                      <a:r>
                        <a:rPr lang="en-US" sz="1000"/>
                        <a:t>90.739130434783</a:t>
                      </a:r>
                    </a:p>
                  </a:txBody>
                  <a:tcPr/>
                </a:tc>
                <a:tc>
                  <a:txBody>
                    <a:bodyPr/>
                    <a:lstStyle/>
                    <a:p>
                      <a:r>
                        <a:rPr lang="en-US" sz="1000"/>
                        <a:t>40</a:t>
                      </a:r>
                    </a:p>
                  </a:txBody>
                  <a:tcPr/>
                </a:tc>
                <a:tc>
                  <a:txBody>
                    <a:bodyPr/>
                    <a:lstStyle/>
                    <a:p>
                      <a:r>
                        <a:rPr lang="en-US" sz="1000"/>
                        <a:t>71</a:t>
                      </a:r>
                    </a:p>
                  </a:txBody>
                  <a:tcPr/>
                </a:tc>
                <a:tc>
                  <a:txBody>
                    <a:bodyPr/>
                    <a:lstStyle/>
                    <a:p>
                      <a:r>
                        <a:rPr lang="en-US" sz="1000"/>
                        <a:t>3.0869565217391</a:t>
                      </a:r>
                    </a:p>
                  </a:txBody>
                  <a:tcPr/>
                </a:tc>
                <a:tc>
                  <a:txBody>
                    <a:bodyPr/>
                    <a:lstStyle/>
                    <a:p>
                      <a:r>
                        <a:rPr lang="en-US" sz="1000"/>
                        <a:t>8207</a:t>
                      </a:r>
                    </a:p>
                  </a:txBody>
                  <a:tcPr/>
                </a:tc>
                <a:tc>
                  <a:txBody>
                    <a:bodyPr/>
                    <a:lstStyle/>
                    <a:p>
                      <a:r>
                        <a:rPr lang="en-US" sz="1000"/>
                        <a:t>356.82608695652</a:t>
                      </a:r>
                    </a:p>
                  </a:txBody>
                  <a:tcPr/>
                </a:tc>
                <a:tc>
                  <a:txBody>
                    <a:bodyPr/>
                    <a:lstStyle/>
                    <a:p>
                      <a:r>
                        <a:rPr lang="en-US" sz="1000"/>
                        <a:t>68026</a:t>
                      </a:r>
                    </a:p>
                  </a:txBody>
                  <a:tcPr/>
                </a:tc>
                <a:tc>
                  <a:txBody>
                    <a:bodyPr/>
                    <a:lstStyle/>
                    <a:p>
                      <a:r>
                        <a:rPr lang="en-US" sz="1000"/>
                        <a:t>2957.652173913</a:t>
                      </a:r>
                    </a:p>
                  </a:txBody>
                  <a:tcPr/>
                </a:tc>
                <a:tc>
                  <a:txBody>
                    <a:bodyPr/>
                    <a:lstStyle/>
                    <a:p>
                      <a:r>
                        <a:rPr lang="en-US" sz="1000"/>
                        <a:t>11.1062552631 %</a:t>
                      </a:r>
                    </a:p>
                  </a:txBody>
                  <a:tcPr/>
                </a:tc>
                <a:extLst>
                  <a:ext uri="{0D108BD9-81ED-4DB2-BD59-A6C34878D82A}">
                    <a16:rowId xmlns:a16="http://schemas.microsoft.com/office/drawing/2014/main" val="3097168253"/>
                  </a:ext>
                </a:extLst>
              </a:tr>
            </a:tbl>
          </a:graphicData>
        </a:graphic>
      </p:graphicFrame>
      <p:sp>
        <p:nvSpPr>
          <p:cNvPr id="4" name="Text Placeholder 3">
            <a:extLst>
              <a:ext uri="{FF2B5EF4-FFF2-40B4-BE49-F238E27FC236}">
                <a16:creationId xmlns:a16="http://schemas.microsoft.com/office/drawing/2014/main" id="{5A591222-DEDF-44AB-936C-EC8708FEECFD}"/>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8266850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433F7-6D93-46B9-AE16-5CCD77DCD726}"/>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06C3685B-FCAB-4080-9CA1-C34FF2F0D976}"/>
              </a:ext>
            </a:extLst>
          </p:cNvPr>
          <p:cNvGraphicFramePr>
            <a:graphicFrameLocks noGrp="1"/>
          </p:cNvGraphicFramePr>
          <p:nvPr>
            <p:ph type="chart" sz="quarter" idx="13"/>
            <p:extLst>
              <p:ext uri="{D42A27DB-BD31-4B8C-83A1-F6EECF244321}">
                <p14:modId xmlns:p14="http://schemas.microsoft.com/office/powerpoint/2010/main" val="15235173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C70A91-61A7-4ED6-9118-DC3C7B4AF1A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FF43A3E-5F51-4B40-A519-0CE303ADA5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82583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86C63-9F38-41DD-BF95-79F8EA4ADEEC}"/>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82F9F25E-87E8-4DF7-9479-C097E783E125}"/>
              </a:ext>
            </a:extLst>
          </p:cNvPr>
          <p:cNvGraphicFramePr>
            <a:graphicFrameLocks noGrp="1"/>
          </p:cNvGraphicFramePr>
          <p:nvPr>
            <p:ph type="chart" sz="quarter" idx="13"/>
            <p:extLst>
              <p:ext uri="{D42A27DB-BD31-4B8C-83A1-F6EECF244321}">
                <p14:modId xmlns:p14="http://schemas.microsoft.com/office/powerpoint/2010/main" val="327318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EF529F-2FD7-4C8A-9926-5625F779A58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8288998-0265-456C-91A8-BA6AAF4047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7974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3BFF2-8663-4D59-939D-A0279A77C18D}"/>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EC1DBA09-B136-4EAA-9162-A6BED6269DFB}"/>
              </a:ext>
            </a:extLst>
          </p:cNvPr>
          <p:cNvGraphicFramePr>
            <a:graphicFrameLocks noGrp="1"/>
          </p:cNvGraphicFramePr>
          <p:nvPr>
            <p:ph type="chart" sz="quarter" idx="13"/>
            <p:extLst>
              <p:ext uri="{D42A27DB-BD31-4B8C-83A1-F6EECF244321}">
                <p14:modId xmlns:p14="http://schemas.microsoft.com/office/powerpoint/2010/main" val="2751772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5B735F-661F-45D0-86FA-48C64F71477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0DC645E-5234-4257-98BE-A518FDEC40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30973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CCF38-26D6-4538-9896-B4DB3E7F958C}"/>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4310FE82-FDAB-4A31-8BAF-F1836338C11B}"/>
              </a:ext>
            </a:extLst>
          </p:cNvPr>
          <p:cNvGraphicFramePr>
            <a:graphicFrameLocks noGrp="1"/>
          </p:cNvGraphicFramePr>
          <p:nvPr>
            <p:ph type="chart" sz="quarter" idx="13"/>
            <p:extLst>
              <p:ext uri="{D42A27DB-BD31-4B8C-83A1-F6EECF244321}">
                <p14:modId xmlns:p14="http://schemas.microsoft.com/office/powerpoint/2010/main" val="923908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85F39D-B644-4EF7-A037-B242475CC72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98DD4F7-7234-405C-B66A-7815D9E288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46161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47981-1DBA-4B50-8508-B085DC9B3596}"/>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997FCD86-3AEE-421C-BFEA-B6BAF82F1B4A}"/>
              </a:ext>
            </a:extLst>
          </p:cNvPr>
          <p:cNvGraphicFramePr>
            <a:graphicFrameLocks noGrp="1"/>
          </p:cNvGraphicFramePr>
          <p:nvPr>
            <p:ph type="tbl" sz="quarter" idx="13"/>
            <p:extLst>
              <p:ext uri="{D42A27DB-BD31-4B8C-83A1-F6EECF244321}">
                <p14:modId xmlns:p14="http://schemas.microsoft.com/office/powerpoint/2010/main" val="329217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96746157"/>
                    </a:ext>
                  </a:extLst>
                </a:gridCol>
                <a:gridCol w="740664">
                  <a:extLst>
                    <a:ext uri="{9D8B030D-6E8A-4147-A177-3AD203B41FA5}">
                      <a16:colId xmlns:a16="http://schemas.microsoft.com/office/drawing/2014/main" val="3529578923"/>
                    </a:ext>
                  </a:extLst>
                </a:gridCol>
                <a:gridCol w="740664">
                  <a:extLst>
                    <a:ext uri="{9D8B030D-6E8A-4147-A177-3AD203B41FA5}">
                      <a16:colId xmlns:a16="http://schemas.microsoft.com/office/drawing/2014/main" val="3189865416"/>
                    </a:ext>
                  </a:extLst>
                </a:gridCol>
                <a:gridCol w="740664">
                  <a:extLst>
                    <a:ext uri="{9D8B030D-6E8A-4147-A177-3AD203B41FA5}">
                      <a16:colId xmlns:a16="http://schemas.microsoft.com/office/drawing/2014/main" val="2212025667"/>
                    </a:ext>
                  </a:extLst>
                </a:gridCol>
                <a:gridCol w="740664">
                  <a:extLst>
                    <a:ext uri="{9D8B030D-6E8A-4147-A177-3AD203B41FA5}">
                      <a16:colId xmlns:a16="http://schemas.microsoft.com/office/drawing/2014/main" val="4064772333"/>
                    </a:ext>
                  </a:extLst>
                </a:gridCol>
                <a:gridCol w="740664">
                  <a:extLst>
                    <a:ext uri="{9D8B030D-6E8A-4147-A177-3AD203B41FA5}">
                      <a16:colId xmlns:a16="http://schemas.microsoft.com/office/drawing/2014/main" val="3129735559"/>
                    </a:ext>
                  </a:extLst>
                </a:gridCol>
                <a:gridCol w="740664">
                  <a:extLst>
                    <a:ext uri="{9D8B030D-6E8A-4147-A177-3AD203B41FA5}">
                      <a16:colId xmlns:a16="http://schemas.microsoft.com/office/drawing/2014/main" val="10598733"/>
                    </a:ext>
                  </a:extLst>
                </a:gridCol>
                <a:gridCol w="740664">
                  <a:extLst>
                    <a:ext uri="{9D8B030D-6E8A-4147-A177-3AD203B41FA5}">
                      <a16:colId xmlns:a16="http://schemas.microsoft.com/office/drawing/2014/main" val="1438622721"/>
                    </a:ext>
                  </a:extLst>
                </a:gridCol>
                <a:gridCol w="740664">
                  <a:extLst>
                    <a:ext uri="{9D8B030D-6E8A-4147-A177-3AD203B41FA5}">
                      <a16:colId xmlns:a16="http://schemas.microsoft.com/office/drawing/2014/main" val="232205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39786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- 2022-10-06 15:54:22</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6K attendees at the Pennsylvania Conference for Women in Philadelphia. The annual #conference is an inspirational event that promotes the influence of #womenintheworkplace and features speakers who discuss issues that matter most to women. #PennWomen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9.7140362366296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17404453"/>
                  </a:ext>
                </a:extLst>
              </a:tr>
            </a:tbl>
          </a:graphicData>
        </a:graphic>
      </p:graphicFrame>
      <p:sp>
        <p:nvSpPr>
          <p:cNvPr id="4" name="Text Placeholder 3">
            <a:extLst>
              <a:ext uri="{FF2B5EF4-FFF2-40B4-BE49-F238E27FC236}">
                <a16:creationId xmlns:a16="http://schemas.microsoft.com/office/drawing/2014/main" id="{EC4213DF-951D-44AE-81F8-CCFAE2B532B2}"/>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41827485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FF52C-F42B-49D5-A437-5BEF23C5107D}"/>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50B74A42-172F-455A-844F-3104644C56CB}"/>
              </a:ext>
            </a:extLst>
          </p:cNvPr>
          <p:cNvGraphicFramePr>
            <a:graphicFrameLocks noGrp="1"/>
          </p:cNvGraphicFramePr>
          <p:nvPr>
            <p:ph type="tbl" sz="quarter" idx="13"/>
            <p:extLst>
              <p:ext uri="{D42A27DB-BD31-4B8C-83A1-F6EECF244321}">
                <p14:modId xmlns:p14="http://schemas.microsoft.com/office/powerpoint/2010/main" val="4290460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78228309"/>
                    </a:ext>
                  </a:extLst>
                </a:gridCol>
                <a:gridCol w="740664">
                  <a:extLst>
                    <a:ext uri="{9D8B030D-6E8A-4147-A177-3AD203B41FA5}">
                      <a16:colId xmlns:a16="http://schemas.microsoft.com/office/drawing/2014/main" val="3339171321"/>
                    </a:ext>
                  </a:extLst>
                </a:gridCol>
                <a:gridCol w="740664">
                  <a:extLst>
                    <a:ext uri="{9D8B030D-6E8A-4147-A177-3AD203B41FA5}">
                      <a16:colId xmlns:a16="http://schemas.microsoft.com/office/drawing/2014/main" val="1946942305"/>
                    </a:ext>
                  </a:extLst>
                </a:gridCol>
                <a:gridCol w="740664">
                  <a:extLst>
                    <a:ext uri="{9D8B030D-6E8A-4147-A177-3AD203B41FA5}">
                      <a16:colId xmlns:a16="http://schemas.microsoft.com/office/drawing/2014/main" val="3899150463"/>
                    </a:ext>
                  </a:extLst>
                </a:gridCol>
                <a:gridCol w="740664">
                  <a:extLst>
                    <a:ext uri="{9D8B030D-6E8A-4147-A177-3AD203B41FA5}">
                      <a16:colId xmlns:a16="http://schemas.microsoft.com/office/drawing/2014/main" val="888530226"/>
                    </a:ext>
                  </a:extLst>
                </a:gridCol>
                <a:gridCol w="740664">
                  <a:extLst>
                    <a:ext uri="{9D8B030D-6E8A-4147-A177-3AD203B41FA5}">
                      <a16:colId xmlns:a16="http://schemas.microsoft.com/office/drawing/2014/main" val="1389834178"/>
                    </a:ext>
                  </a:extLst>
                </a:gridCol>
                <a:gridCol w="740664">
                  <a:extLst>
                    <a:ext uri="{9D8B030D-6E8A-4147-A177-3AD203B41FA5}">
                      <a16:colId xmlns:a16="http://schemas.microsoft.com/office/drawing/2014/main" val="2727786301"/>
                    </a:ext>
                  </a:extLst>
                </a:gridCol>
                <a:gridCol w="740664">
                  <a:extLst>
                    <a:ext uri="{9D8B030D-6E8A-4147-A177-3AD203B41FA5}">
                      <a16:colId xmlns:a16="http://schemas.microsoft.com/office/drawing/2014/main" val="3036156718"/>
                    </a:ext>
                  </a:extLst>
                </a:gridCol>
                <a:gridCol w="740664">
                  <a:extLst>
                    <a:ext uri="{9D8B030D-6E8A-4147-A177-3AD203B41FA5}">
                      <a16:colId xmlns:a16="http://schemas.microsoft.com/office/drawing/2014/main" val="3918265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49180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- 2022-10-11 11:46:36</a:t>
                      </a:r>
                      <a:r>
                        <a:rPr kumimoji="0" lang="en-US" sz="1000" b="0" i="0" u="none" strike="noStrike" kern="1200" cap="none" spc="0" normalizeH="0" baseline="0" noProof="0">
                          <a:ln>
                            <a:noFill/>
                          </a:ln>
                          <a:solidFill>
                            <a:prstClr val="black"/>
                          </a:solidFill>
                          <a:effectLst/>
                          <a:uLnTx/>
                          <a:uFillTx/>
                          <a:latin typeface="+mn-lt"/>
                          <a:ea typeface="+mn-ea"/>
                          <a:cs typeface="+mn-cs"/>
                        </a:rPr>
                        <a:t>
 To support #BreastCancerAwarenessMonth, #TEAMPHLY spent an afternoon loom knitting chemo caps for AstraZeneca Hope Lodge. As part of the American Cancer Society, the facility offers free accommodations for #cancer patients being treated in the Philadelphia area. The handmade hats will be donated to bring a bit of comfort to lodge residents undergoing cancer treatment. #givingback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16.557659208262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90710711"/>
                  </a:ext>
                </a:extLst>
              </a:tr>
            </a:tbl>
          </a:graphicData>
        </a:graphic>
      </p:graphicFrame>
      <p:sp>
        <p:nvSpPr>
          <p:cNvPr id="4" name="Text Placeholder 3">
            <a:extLst>
              <a:ext uri="{FF2B5EF4-FFF2-40B4-BE49-F238E27FC236}">
                <a16:creationId xmlns:a16="http://schemas.microsoft.com/office/drawing/2014/main" id="{081B5731-78A0-41F5-B94A-5DE8283EEEF6}"/>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8923713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003DC-637F-45F1-82FF-3610129F3DA0}"/>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0457B6EB-0C25-484E-ACF0-9E75F1F197CF}"/>
              </a:ext>
            </a:extLst>
          </p:cNvPr>
          <p:cNvGraphicFramePr>
            <a:graphicFrameLocks noGrp="1"/>
          </p:cNvGraphicFramePr>
          <p:nvPr>
            <p:ph type="tbl" sz="quarter" idx="13"/>
            <p:extLst>
              <p:ext uri="{D42A27DB-BD31-4B8C-83A1-F6EECF244321}">
                <p14:modId xmlns:p14="http://schemas.microsoft.com/office/powerpoint/2010/main" val="2781215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42434407"/>
                    </a:ext>
                  </a:extLst>
                </a:gridCol>
                <a:gridCol w="740664">
                  <a:extLst>
                    <a:ext uri="{9D8B030D-6E8A-4147-A177-3AD203B41FA5}">
                      <a16:colId xmlns:a16="http://schemas.microsoft.com/office/drawing/2014/main" val="2442208772"/>
                    </a:ext>
                  </a:extLst>
                </a:gridCol>
                <a:gridCol w="740664">
                  <a:extLst>
                    <a:ext uri="{9D8B030D-6E8A-4147-A177-3AD203B41FA5}">
                      <a16:colId xmlns:a16="http://schemas.microsoft.com/office/drawing/2014/main" val="2890286199"/>
                    </a:ext>
                  </a:extLst>
                </a:gridCol>
                <a:gridCol w="740664">
                  <a:extLst>
                    <a:ext uri="{9D8B030D-6E8A-4147-A177-3AD203B41FA5}">
                      <a16:colId xmlns:a16="http://schemas.microsoft.com/office/drawing/2014/main" val="1375438656"/>
                    </a:ext>
                  </a:extLst>
                </a:gridCol>
                <a:gridCol w="740664">
                  <a:extLst>
                    <a:ext uri="{9D8B030D-6E8A-4147-A177-3AD203B41FA5}">
                      <a16:colId xmlns:a16="http://schemas.microsoft.com/office/drawing/2014/main" val="1053723004"/>
                    </a:ext>
                  </a:extLst>
                </a:gridCol>
                <a:gridCol w="740664">
                  <a:extLst>
                    <a:ext uri="{9D8B030D-6E8A-4147-A177-3AD203B41FA5}">
                      <a16:colId xmlns:a16="http://schemas.microsoft.com/office/drawing/2014/main" val="4117918855"/>
                    </a:ext>
                  </a:extLst>
                </a:gridCol>
                <a:gridCol w="740664">
                  <a:extLst>
                    <a:ext uri="{9D8B030D-6E8A-4147-A177-3AD203B41FA5}">
                      <a16:colId xmlns:a16="http://schemas.microsoft.com/office/drawing/2014/main" val="565890301"/>
                    </a:ext>
                  </a:extLst>
                </a:gridCol>
                <a:gridCol w="740664">
                  <a:extLst>
                    <a:ext uri="{9D8B030D-6E8A-4147-A177-3AD203B41FA5}">
                      <a16:colId xmlns:a16="http://schemas.microsoft.com/office/drawing/2014/main" val="3558414103"/>
                    </a:ext>
                  </a:extLst>
                </a:gridCol>
                <a:gridCol w="740664">
                  <a:extLst>
                    <a:ext uri="{9D8B030D-6E8A-4147-A177-3AD203B41FA5}">
                      <a16:colId xmlns:a16="http://schemas.microsoft.com/office/drawing/2014/main" val="3025110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68730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- 2022-10-07 15:39:27</a:t>
                      </a:r>
                      <a:r>
                        <a:rPr kumimoji="0" lang="en-US" sz="1000" b="0" i="0" u="none" strike="noStrike" kern="1200" cap="none" spc="0" normalizeH="0" baseline="0" noProof="0">
                          <a:ln>
                            <a:noFill/>
                          </a:ln>
                          <a:solidFill>
                            <a:prstClr val="black"/>
                          </a:solidFill>
                          <a:effectLst/>
                          <a:uLnTx/>
                          <a:uFillTx/>
                          <a:latin typeface="+mn-lt"/>
                          <a:ea typeface="+mn-ea"/>
                          <a:cs typeface="+mn-cs"/>
                        </a:rPr>
                        <a:t>
 It's been a fun #CustomerServiceWeek! Throughout the week we held various activities to celebrate our employees who continually strive to exceed service expectations. From a total body workout and a scavenger hunt to bingo and sweet treats from Mr. Softee, #TEAMPHLY enjoyed an eventful week! #insurancecareers #customerservice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58.04958677686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10304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- 2022-10-28 09:01:07</a:t>
                      </a:r>
                      <a:r>
                        <a:rPr kumimoji="0" lang="en-US" sz="1000" b="0" i="0" u="none" strike="noStrike" kern="1200" cap="none" spc="0" normalizeH="0" baseline="0" noProof="0">
                          <a:ln>
                            <a:noFill/>
                          </a:ln>
                          <a:solidFill>
                            <a:prstClr val="black"/>
                          </a:solidFill>
                          <a:effectLst/>
                          <a:uLnTx/>
                          <a:uFillTx/>
                          <a:latin typeface="+mn-lt"/>
                          <a:ea typeface="+mn-ea"/>
                          <a:cs typeface="+mn-cs"/>
                        </a:rPr>
                        <a:t>
 PHLY's Bob Pottle recently spoke with AM Best about creating a winning customer experience.
Check out the full interview here ➡️ https://bit.ly/3gO2v9y #ThePHLYDifference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6.9960110463332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32368542"/>
                  </a:ext>
                </a:extLst>
              </a:tr>
            </a:tbl>
          </a:graphicData>
        </a:graphic>
      </p:graphicFrame>
      <p:sp>
        <p:nvSpPr>
          <p:cNvPr id="4" name="Text Placeholder 3">
            <a:extLst>
              <a:ext uri="{FF2B5EF4-FFF2-40B4-BE49-F238E27FC236}">
                <a16:creationId xmlns:a16="http://schemas.microsoft.com/office/drawing/2014/main" id="{2CF9C828-03FB-4B6B-9486-B7402E3FF4D1}"/>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5750247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B742E-ADB8-45A2-8982-42F64564D1D1}"/>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A5630FD1-FBFF-41C4-BCC9-199C31FE3598}"/>
              </a:ext>
            </a:extLst>
          </p:cNvPr>
          <p:cNvGraphicFramePr>
            <a:graphicFrameLocks noGrp="1"/>
          </p:cNvGraphicFramePr>
          <p:nvPr>
            <p:ph type="tbl" sz="quarter" idx="13"/>
            <p:extLst>
              <p:ext uri="{D42A27DB-BD31-4B8C-83A1-F6EECF244321}">
                <p14:modId xmlns:p14="http://schemas.microsoft.com/office/powerpoint/2010/main" val="1226301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29551149"/>
                    </a:ext>
                  </a:extLst>
                </a:gridCol>
                <a:gridCol w="740664">
                  <a:extLst>
                    <a:ext uri="{9D8B030D-6E8A-4147-A177-3AD203B41FA5}">
                      <a16:colId xmlns:a16="http://schemas.microsoft.com/office/drawing/2014/main" val="2451042074"/>
                    </a:ext>
                  </a:extLst>
                </a:gridCol>
                <a:gridCol w="740664">
                  <a:extLst>
                    <a:ext uri="{9D8B030D-6E8A-4147-A177-3AD203B41FA5}">
                      <a16:colId xmlns:a16="http://schemas.microsoft.com/office/drawing/2014/main" val="2548274310"/>
                    </a:ext>
                  </a:extLst>
                </a:gridCol>
                <a:gridCol w="740664">
                  <a:extLst>
                    <a:ext uri="{9D8B030D-6E8A-4147-A177-3AD203B41FA5}">
                      <a16:colId xmlns:a16="http://schemas.microsoft.com/office/drawing/2014/main" val="318325083"/>
                    </a:ext>
                  </a:extLst>
                </a:gridCol>
                <a:gridCol w="740664">
                  <a:extLst>
                    <a:ext uri="{9D8B030D-6E8A-4147-A177-3AD203B41FA5}">
                      <a16:colId xmlns:a16="http://schemas.microsoft.com/office/drawing/2014/main" val="2972311537"/>
                    </a:ext>
                  </a:extLst>
                </a:gridCol>
                <a:gridCol w="740664">
                  <a:extLst>
                    <a:ext uri="{9D8B030D-6E8A-4147-A177-3AD203B41FA5}">
                      <a16:colId xmlns:a16="http://schemas.microsoft.com/office/drawing/2014/main" val="4022830517"/>
                    </a:ext>
                  </a:extLst>
                </a:gridCol>
                <a:gridCol w="740664">
                  <a:extLst>
                    <a:ext uri="{9D8B030D-6E8A-4147-A177-3AD203B41FA5}">
                      <a16:colId xmlns:a16="http://schemas.microsoft.com/office/drawing/2014/main" val="1801129405"/>
                    </a:ext>
                  </a:extLst>
                </a:gridCol>
                <a:gridCol w="740664">
                  <a:extLst>
                    <a:ext uri="{9D8B030D-6E8A-4147-A177-3AD203B41FA5}">
                      <a16:colId xmlns:a16="http://schemas.microsoft.com/office/drawing/2014/main" val="2446715292"/>
                    </a:ext>
                  </a:extLst>
                </a:gridCol>
                <a:gridCol w="740664">
                  <a:extLst>
                    <a:ext uri="{9D8B030D-6E8A-4147-A177-3AD203B41FA5}">
                      <a16:colId xmlns:a16="http://schemas.microsoft.com/office/drawing/2014/main" val="2044549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10605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- 2022-10-05 13:25:37</a:t>
                      </a:r>
                      <a:r>
                        <a:rPr kumimoji="0" lang="en-US" sz="1000" b="0" i="0" u="none" strike="noStrike" kern="1200" cap="none" spc="0" normalizeH="0" baseline="0" noProof="0">
                          <a:ln>
                            <a:noFill/>
                          </a:ln>
                          <a:solidFill>
                            <a:prstClr val="black"/>
                          </a:solidFill>
                          <a:effectLst/>
                          <a:uLnTx/>
                          <a:uFillTx/>
                          <a:latin typeface="+mn-lt"/>
                          <a:ea typeface="+mn-ea"/>
                          <a:cs typeface="+mn-cs"/>
                        </a:rPr>
                        <a:t>
 We had a blast teaming up with the Philadelphia Phillies to host a Wiffle Ball Tournament at Citizens Bank Park! Here’s a look at #TEAMPHLY and one of our agency partners Lamb Insurance Services at the event. #insuranceindustry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23.555377207063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10519067"/>
                  </a:ext>
                </a:extLst>
              </a:tr>
            </a:tbl>
          </a:graphicData>
        </a:graphic>
      </p:graphicFrame>
      <p:sp>
        <p:nvSpPr>
          <p:cNvPr id="4" name="Text Placeholder 3">
            <a:extLst>
              <a:ext uri="{FF2B5EF4-FFF2-40B4-BE49-F238E27FC236}">
                <a16:creationId xmlns:a16="http://schemas.microsoft.com/office/drawing/2014/main" id="{8557EE81-FFF0-42C9-ACC7-567947842FE0}"/>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5906797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FB5FB-D533-44A3-83C7-A998DB0FAF9F}"/>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E8626487-2582-44EA-A23B-E1897F67FDD0}"/>
              </a:ext>
            </a:extLst>
          </p:cNvPr>
          <p:cNvGraphicFramePr>
            <a:graphicFrameLocks noGrp="1"/>
          </p:cNvGraphicFramePr>
          <p:nvPr>
            <p:ph type="tbl" sz="quarter" idx="13"/>
            <p:extLst>
              <p:ext uri="{D42A27DB-BD31-4B8C-83A1-F6EECF244321}">
                <p14:modId xmlns:p14="http://schemas.microsoft.com/office/powerpoint/2010/main" val="4141196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685689305"/>
                    </a:ext>
                  </a:extLst>
                </a:gridCol>
                <a:gridCol w="576072">
                  <a:extLst>
                    <a:ext uri="{9D8B030D-6E8A-4147-A177-3AD203B41FA5}">
                      <a16:colId xmlns:a16="http://schemas.microsoft.com/office/drawing/2014/main" val="1666827250"/>
                    </a:ext>
                  </a:extLst>
                </a:gridCol>
                <a:gridCol w="576072">
                  <a:extLst>
                    <a:ext uri="{9D8B030D-6E8A-4147-A177-3AD203B41FA5}">
                      <a16:colId xmlns:a16="http://schemas.microsoft.com/office/drawing/2014/main" val="2869464430"/>
                    </a:ext>
                  </a:extLst>
                </a:gridCol>
                <a:gridCol w="576072">
                  <a:extLst>
                    <a:ext uri="{9D8B030D-6E8A-4147-A177-3AD203B41FA5}">
                      <a16:colId xmlns:a16="http://schemas.microsoft.com/office/drawing/2014/main" val="3981323084"/>
                    </a:ext>
                  </a:extLst>
                </a:gridCol>
                <a:gridCol w="576072">
                  <a:extLst>
                    <a:ext uri="{9D8B030D-6E8A-4147-A177-3AD203B41FA5}">
                      <a16:colId xmlns:a16="http://schemas.microsoft.com/office/drawing/2014/main" val="851525153"/>
                    </a:ext>
                  </a:extLst>
                </a:gridCol>
                <a:gridCol w="576072">
                  <a:extLst>
                    <a:ext uri="{9D8B030D-6E8A-4147-A177-3AD203B41FA5}">
                      <a16:colId xmlns:a16="http://schemas.microsoft.com/office/drawing/2014/main" val="1031206803"/>
                    </a:ext>
                  </a:extLst>
                </a:gridCol>
                <a:gridCol w="576072">
                  <a:extLst>
                    <a:ext uri="{9D8B030D-6E8A-4147-A177-3AD203B41FA5}">
                      <a16:colId xmlns:a16="http://schemas.microsoft.com/office/drawing/2014/main" val="3018338904"/>
                    </a:ext>
                  </a:extLst>
                </a:gridCol>
                <a:gridCol w="576072">
                  <a:extLst>
                    <a:ext uri="{9D8B030D-6E8A-4147-A177-3AD203B41FA5}">
                      <a16:colId xmlns:a16="http://schemas.microsoft.com/office/drawing/2014/main" val="970807687"/>
                    </a:ext>
                  </a:extLst>
                </a:gridCol>
                <a:gridCol w="576072">
                  <a:extLst>
                    <a:ext uri="{9D8B030D-6E8A-4147-A177-3AD203B41FA5}">
                      <a16:colId xmlns:a16="http://schemas.microsoft.com/office/drawing/2014/main" val="554931721"/>
                    </a:ext>
                  </a:extLst>
                </a:gridCol>
                <a:gridCol w="576072">
                  <a:extLst>
                    <a:ext uri="{9D8B030D-6E8A-4147-A177-3AD203B41FA5}">
                      <a16:colId xmlns:a16="http://schemas.microsoft.com/office/drawing/2014/main" val="2728286331"/>
                    </a:ext>
                  </a:extLst>
                </a:gridCol>
                <a:gridCol w="576072">
                  <a:extLst>
                    <a:ext uri="{9D8B030D-6E8A-4147-A177-3AD203B41FA5}">
                      <a16:colId xmlns:a16="http://schemas.microsoft.com/office/drawing/2014/main" val="302193413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795072209"/>
                  </a:ext>
                </a:extLst>
              </a:tr>
              <a:tr h="370840">
                <a:tc>
                  <a:txBody>
                    <a:bodyPr/>
                    <a:lstStyle/>
                    <a:p>
                      <a:r>
                        <a:rPr lang="en-US" sz="1000"/>
                        <a:t>phlyinsurance</a:t>
                      </a:r>
                    </a:p>
                  </a:txBody>
                  <a:tcPr/>
                </a:tc>
                <a:tc>
                  <a:txBody>
                    <a:bodyPr/>
                    <a:lstStyle/>
                    <a:p>
                      <a:r>
                        <a:rPr lang="en-US" sz="1000"/>
                        <a:t>2820</a:t>
                      </a:r>
                    </a:p>
                  </a:txBody>
                  <a:tcPr/>
                </a:tc>
                <a:tc>
                  <a:txBody>
                    <a:bodyPr/>
                    <a:lstStyle/>
                    <a:p>
                      <a:r>
                        <a:rPr lang="en-US" sz="1000"/>
                        <a:t>39</a:t>
                      </a:r>
                    </a:p>
                  </a:txBody>
                  <a:tcPr/>
                </a:tc>
                <a:tc>
                  <a:txBody>
                    <a:bodyPr/>
                    <a:lstStyle/>
                    <a:p>
                      <a:r>
                        <a:rPr lang="en-US" sz="1000"/>
                        <a:t>12</a:t>
                      </a:r>
                    </a:p>
                  </a:txBody>
                  <a:tcPr/>
                </a:tc>
                <a:tc>
                  <a:txBody>
                    <a:bodyPr/>
                    <a:lstStyle/>
                    <a:p>
                      <a:r>
                        <a:rPr lang="en-US" sz="1000"/>
                        <a:t>6</a:t>
                      </a:r>
                    </a:p>
                  </a:txBody>
                  <a:tcPr/>
                </a:tc>
                <a:tc>
                  <a:txBody>
                    <a:bodyPr/>
                    <a:lstStyle/>
                    <a:p>
                      <a:r>
                        <a:rPr lang="en-US" sz="1000"/>
                        <a:t>3</a:t>
                      </a:r>
                    </a:p>
                  </a:txBody>
                  <a:tcPr/>
                </a:tc>
                <a:tc>
                  <a:txBody>
                    <a:bodyPr/>
                    <a:lstStyle/>
                    <a:p>
                      <a:r>
                        <a:rPr lang="en-US" sz="1000"/>
                        <a:t>1</a:t>
                      </a:r>
                    </a:p>
                  </a:txBody>
                  <a:tcPr/>
                </a:tc>
                <a:tc>
                  <a:txBody>
                    <a:bodyPr/>
                    <a:lstStyle/>
                    <a:p>
                      <a:r>
                        <a:rPr lang="en-US" sz="1000"/>
                        <a:t>22</a:t>
                      </a:r>
                    </a:p>
                  </a:txBody>
                  <a:tcPr/>
                </a:tc>
                <a:tc>
                  <a:txBody>
                    <a:bodyPr/>
                    <a:lstStyle/>
                    <a:p>
                      <a:r>
                        <a:rPr lang="en-US" sz="1000"/>
                        <a:t>571</a:t>
                      </a:r>
                    </a:p>
                  </a:txBody>
                  <a:tcPr/>
                </a:tc>
                <a:tc>
                  <a:txBody>
                    <a:bodyPr/>
                    <a:lstStyle/>
                    <a:p>
                      <a:r>
                        <a:rPr lang="en-US" sz="1000"/>
                        <a:t>51</a:t>
                      </a:r>
                    </a:p>
                  </a:txBody>
                  <a:tcPr/>
                </a:tc>
                <a:tc>
                  <a:txBody>
                    <a:bodyPr/>
                    <a:lstStyle/>
                    <a:p>
                      <a:r>
                        <a:rPr lang="en-US" sz="1000"/>
                        <a:t>1.0097 %</a:t>
                      </a:r>
                    </a:p>
                  </a:txBody>
                  <a:tcPr/>
                </a:tc>
                <a:extLst>
                  <a:ext uri="{0D108BD9-81ED-4DB2-BD59-A6C34878D82A}">
                    <a16:rowId xmlns:a16="http://schemas.microsoft.com/office/drawing/2014/main" val="268811059"/>
                  </a:ext>
                </a:extLst>
              </a:tr>
            </a:tbl>
          </a:graphicData>
        </a:graphic>
      </p:graphicFrame>
      <p:sp>
        <p:nvSpPr>
          <p:cNvPr id="4" name="Text Placeholder 3">
            <a:extLst>
              <a:ext uri="{FF2B5EF4-FFF2-40B4-BE49-F238E27FC236}">
                <a16:creationId xmlns:a16="http://schemas.microsoft.com/office/drawing/2014/main" id="{A53AFEC9-5575-4782-88A0-6E3AB4D3628A}"/>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42796675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7DF61-AF2D-4825-8381-5CC889822124}"/>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49A3C522-4607-48A1-BDBF-66827AE86454}"/>
              </a:ext>
            </a:extLst>
          </p:cNvPr>
          <p:cNvGraphicFramePr>
            <a:graphicFrameLocks noGrp="1"/>
          </p:cNvGraphicFramePr>
          <p:nvPr>
            <p:ph type="chart" sz="quarter" idx="13"/>
            <p:extLst>
              <p:ext uri="{D42A27DB-BD31-4B8C-83A1-F6EECF244321}">
                <p14:modId xmlns:p14="http://schemas.microsoft.com/office/powerpoint/2010/main" val="776583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8F0499-2F46-44B1-A72B-4BA59B56CA1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4B0974E-4F79-476A-AF16-8605270316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79827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7298D-1298-4BF8-A811-85944719C835}"/>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5773C311-30B0-40F1-B680-3671900CE326}"/>
              </a:ext>
            </a:extLst>
          </p:cNvPr>
          <p:cNvGraphicFramePr>
            <a:graphicFrameLocks noGrp="1"/>
          </p:cNvGraphicFramePr>
          <p:nvPr>
            <p:ph type="chart" sz="quarter" idx="13"/>
            <p:extLst>
              <p:ext uri="{D42A27DB-BD31-4B8C-83A1-F6EECF244321}">
                <p14:modId xmlns:p14="http://schemas.microsoft.com/office/powerpoint/2010/main" val="1330071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BF3D95-4F7B-4E56-AD2F-F8CCE6D7943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9C47A8C-F4A4-43C7-891C-95A940F829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0940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709BF-91F9-425D-AF5E-4364ACFD8084}"/>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91BB1DC3-245E-481E-BFEE-9D6C90C2E0B8}"/>
              </a:ext>
            </a:extLst>
          </p:cNvPr>
          <p:cNvGraphicFramePr>
            <a:graphicFrameLocks noGrp="1"/>
          </p:cNvGraphicFramePr>
          <p:nvPr>
            <p:ph type="chart" sz="quarter" idx="13"/>
            <p:extLst>
              <p:ext uri="{D42A27DB-BD31-4B8C-83A1-F6EECF244321}">
                <p14:modId xmlns:p14="http://schemas.microsoft.com/office/powerpoint/2010/main" val="1964575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DBC176-BC01-465A-ACE8-F45CAE9B251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2A6D78A-C2E8-49FD-825A-524E14BC7B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68397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7F29E-289F-45BE-A14E-915D68185DDD}"/>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41C8DA61-3A06-4842-A73E-18A4D4C63C39}"/>
              </a:ext>
            </a:extLst>
          </p:cNvPr>
          <p:cNvGraphicFramePr>
            <a:graphicFrameLocks noGrp="1"/>
          </p:cNvGraphicFramePr>
          <p:nvPr>
            <p:ph type="chart" sz="quarter" idx="13"/>
            <p:extLst>
              <p:ext uri="{D42A27DB-BD31-4B8C-83A1-F6EECF244321}">
                <p14:modId xmlns:p14="http://schemas.microsoft.com/office/powerpoint/2010/main" val="3471824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8020F0-403D-4A1C-A1CE-2788A7C02A1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637E5BA-21B8-475C-B9C0-3BE2F3B052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34904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A34A6-C5D4-4BE9-87E1-A374DB6A1EAA}"/>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DC2B3FF3-61DD-4491-B8BC-F057353EAD4C}"/>
              </a:ext>
            </a:extLst>
          </p:cNvPr>
          <p:cNvGraphicFramePr>
            <a:graphicFrameLocks noGrp="1"/>
          </p:cNvGraphicFramePr>
          <p:nvPr>
            <p:ph type="tbl" sz="quarter" idx="13"/>
            <p:extLst>
              <p:ext uri="{D42A27DB-BD31-4B8C-83A1-F6EECF244321}">
                <p14:modId xmlns:p14="http://schemas.microsoft.com/office/powerpoint/2010/main" val="1958017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12080124"/>
                    </a:ext>
                  </a:extLst>
                </a:gridCol>
                <a:gridCol w="987552">
                  <a:extLst>
                    <a:ext uri="{9D8B030D-6E8A-4147-A177-3AD203B41FA5}">
                      <a16:colId xmlns:a16="http://schemas.microsoft.com/office/drawing/2014/main" val="1816446617"/>
                    </a:ext>
                  </a:extLst>
                </a:gridCol>
                <a:gridCol w="987552">
                  <a:extLst>
                    <a:ext uri="{9D8B030D-6E8A-4147-A177-3AD203B41FA5}">
                      <a16:colId xmlns:a16="http://schemas.microsoft.com/office/drawing/2014/main" val="3287100000"/>
                    </a:ext>
                  </a:extLst>
                </a:gridCol>
                <a:gridCol w="987552">
                  <a:extLst>
                    <a:ext uri="{9D8B030D-6E8A-4147-A177-3AD203B41FA5}">
                      <a16:colId xmlns:a16="http://schemas.microsoft.com/office/drawing/2014/main" val="1709450875"/>
                    </a:ext>
                  </a:extLst>
                </a:gridCol>
                <a:gridCol w="987552">
                  <a:extLst>
                    <a:ext uri="{9D8B030D-6E8A-4147-A177-3AD203B41FA5}">
                      <a16:colId xmlns:a16="http://schemas.microsoft.com/office/drawing/2014/main" val="689541798"/>
                    </a:ext>
                  </a:extLst>
                </a:gridCol>
                <a:gridCol w="987552">
                  <a:extLst>
                    <a:ext uri="{9D8B030D-6E8A-4147-A177-3AD203B41FA5}">
                      <a16:colId xmlns:a16="http://schemas.microsoft.com/office/drawing/2014/main" val="3236004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0907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- 2022-10-31 13:48:07</a:t>
                      </a:r>
                      <a:r>
                        <a:rPr kumimoji="0" lang="en-US" sz="1000" b="0" i="0" u="none" strike="noStrike" kern="1200" cap="none" spc="0" normalizeH="0" baseline="0" noProof="0">
                          <a:ln>
                            <a:noFill/>
                          </a:ln>
                          <a:solidFill>
                            <a:prstClr val="black"/>
                          </a:solidFill>
                          <a:effectLst/>
                          <a:uLnTx/>
                          <a:uFillTx/>
                          <a:latin typeface="+mn-lt"/>
                          <a:ea typeface="+mn-ea"/>
                          <a:cs typeface="+mn-cs"/>
                        </a:rPr>
                        <a:t>
 🗳 Cast your vote to help us pick our winning pumpkins!
To celebrate Halloween, we challenged #TEAMPHLY to a pumpkin carving contest for a chance to win a prize. We’ve narrowed down the submissions to six finalists and we need your help to pick the winner. 🎃 🏆
💬 Comment below ⬇️ with the number of your favorite pumpkin to cast your vote!
#halloweenpumpkins #carvingpumpkins #halloweencontest #jackolanterns #pumpkincarvingcontest #pumpkincarvings #carvedpumpkins  #insurancebusiness #specialtyinsurance #insuranceindustry #insurancework #commercialinsurance #insurancecompany #insurancelife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11/11/2022 07:08:00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80484640"/>
                  </a:ext>
                </a:extLst>
              </a:tr>
            </a:tbl>
          </a:graphicData>
        </a:graphic>
      </p:graphicFrame>
      <p:sp>
        <p:nvSpPr>
          <p:cNvPr id="4" name="Text Placeholder 3">
            <a:extLst>
              <a:ext uri="{FF2B5EF4-FFF2-40B4-BE49-F238E27FC236}">
                <a16:creationId xmlns:a16="http://schemas.microsoft.com/office/drawing/2014/main" id="{3C8C3F81-3ADE-47B0-9D72-1C444EDDFE6A}"/>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7194677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D31C8-8D42-488F-BD77-21FE2CFC369A}"/>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24DC0E47-8246-4FCB-BDA7-ED4E708CA479}"/>
              </a:ext>
            </a:extLst>
          </p:cNvPr>
          <p:cNvGraphicFramePr>
            <a:graphicFrameLocks noGrp="1"/>
          </p:cNvGraphicFramePr>
          <p:nvPr>
            <p:ph type="tbl" sz="quarter" idx="13"/>
            <p:extLst>
              <p:ext uri="{D42A27DB-BD31-4B8C-83A1-F6EECF244321}">
                <p14:modId xmlns:p14="http://schemas.microsoft.com/office/powerpoint/2010/main" val="2247386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77844982"/>
                    </a:ext>
                  </a:extLst>
                </a:gridCol>
                <a:gridCol w="987552">
                  <a:extLst>
                    <a:ext uri="{9D8B030D-6E8A-4147-A177-3AD203B41FA5}">
                      <a16:colId xmlns:a16="http://schemas.microsoft.com/office/drawing/2014/main" val="298970009"/>
                    </a:ext>
                  </a:extLst>
                </a:gridCol>
                <a:gridCol w="987552">
                  <a:extLst>
                    <a:ext uri="{9D8B030D-6E8A-4147-A177-3AD203B41FA5}">
                      <a16:colId xmlns:a16="http://schemas.microsoft.com/office/drawing/2014/main" val="710878359"/>
                    </a:ext>
                  </a:extLst>
                </a:gridCol>
                <a:gridCol w="987552">
                  <a:extLst>
                    <a:ext uri="{9D8B030D-6E8A-4147-A177-3AD203B41FA5}">
                      <a16:colId xmlns:a16="http://schemas.microsoft.com/office/drawing/2014/main" val="2886530140"/>
                    </a:ext>
                  </a:extLst>
                </a:gridCol>
                <a:gridCol w="987552">
                  <a:extLst>
                    <a:ext uri="{9D8B030D-6E8A-4147-A177-3AD203B41FA5}">
                      <a16:colId xmlns:a16="http://schemas.microsoft.com/office/drawing/2014/main" val="95683593"/>
                    </a:ext>
                  </a:extLst>
                </a:gridCol>
                <a:gridCol w="987552">
                  <a:extLst>
                    <a:ext uri="{9D8B030D-6E8A-4147-A177-3AD203B41FA5}">
                      <a16:colId xmlns:a16="http://schemas.microsoft.com/office/drawing/2014/main" val="917095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7792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- 2022-10-06 16:02:46</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6K attendees at the Pennsylvania Conference for Women in Philadelphia. pennwomen's annual #conference is an inspirational event that promotes the influence of #womenintheworkplace and features speakers who discuss issues that matter most to women. 
#pennwomen #inspirationalwomen #workingwomen #paconferenceforwomen #womensempowerment #girlpower #womensleadership #careeradvice #insurance #insurancebusiness #commercialinsurance #specialtyinsurance #insuranceindustry #insurancework #propertyandcasualty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11/11/2022 07:08:00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36681871"/>
                  </a:ext>
                </a:extLst>
              </a:tr>
            </a:tbl>
          </a:graphicData>
        </a:graphic>
      </p:graphicFrame>
      <p:sp>
        <p:nvSpPr>
          <p:cNvPr id="4" name="Text Placeholder 3">
            <a:extLst>
              <a:ext uri="{FF2B5EF4-FFF2-40B4-BE49-F238E27FC236}">
                <a16:creationId xmlns:a16="http://schemas.microsoft.com/office/drawing/2014/main" id="{7EB913B0-5DAD-4F09-822E-77B0DD370909}"/>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5731196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DB0FA-CD17-452A-B2CA-BA8321F24323}"/>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5E31D5D0-576B-423E-B5D7-6C630EEA3FA2}"/>
              </a:ext>
            </a:extLst>
          </p:cNvPr>
          <p:cNvGraphicFramePr>
            <a:graphicFrameLocks noGrp="1"/>
          </p:cNvGraphicFramePr>
          <p:nvPr>
            <p:ph type="tbl" sz="quarter" idx="13"/>
            <p:extLst>
              <p:ext uri="{D42A27DB-BD31-4B8C-83A1-F6EECF244321}">
                <p14:modId xmlns:p14="http://schemas.microsoft.com/office/powerpoint/2010/main" val="1660750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95386519"/>
                    </a:ext>
                  </a:extLst>
                </a:gridCol>
                <a:gridCol w="987552">
                  <a:extLst>
                    <a:ext uri="{9D8B030D-6E8A-4147-A177-3AD203B41FA5}">
                      <a16:colId xmlns:a16="http://schemas.microsoft.com/office/drawing/2014/main" val="2486793685"/>
                    </a:ext>
                  </a:extLst>
                </a:gridCol>
                <a:gridCol w="987552">
                  <a:extLst>
                    <a:ext uri="{9D8B030D-6E8A-4147-A177-3AD203B41FA5}">
                      <a16:colId xmlns:a16="http://schemas.microsoft.com/office/drawing/2014/main" val="897560074"/>
                    </a:ext>
                  </a:extLst>
                </a:gridCol>
                <a:gridCol w="987552">
                  <a:extLst>
                    <a:ext uri="{9D8B030D-6E8A-4147-A177-3AD203B41FA5}">
                      <a16:colId xmlns:a16="http://schemas.microsoft.com/office/drawing/2014/main" val="2791060398"/>
                    </a:ext>
                  </a:extLst>
                </a:gridCol>
                <a:gridCol w="987552">
                  <a:extLst>
                    <a:ext uri="{9D8B030D-6E8A-4147-A177-3AD203B41FA5}">
                      <a16:colId xmlns:a16="http://schemas.microsoft.com/office/drawing/2014/main" val="953256686"/>
                    </a:ext>
                  </a:extLst>
                </a:gridCol>
                <a:gridCol w="987552">
                  <a:extLst>
                    <a:ext uri="{9D8B030D-6E8A-4147-A177-3AD203B41FA5}">
                      <a16:colId xmlns:a16="http://schemas.microsoft.com/office/drawing/2014/main" val="111363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7021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- 2022-10-07 15:03:11</a:t>
                      </a:r>
                      <a:r>
                        <a:rPr kumimoji="0" lang="en-US" sz="1000" b="0" i="0" u="none" strike="noStrike" kern="1200" cap="none" spc="0" normalizeH="0" baseline="0" noProof="0">
                          <a:ln>
                            <a:noFill/>
                          </a:ln>
                          <a:solidFill>
                            <a:prstClr val="black"/>
                          </a:solidFill>
                          <a:effectLst/>
                          <a:uLnTx/>
                          <a:uFillTx/>
                          <a:latin typeface="+mn-lt"/>
                          <a:ea typeface="+mn-ea"/>
                          <a:cs typeface="+mn-cs"/>
                        </a:rPr>
                        <a:t>
 It's been a fun #CustomerServiceWeek! 🙌
Throughout the week we held various activities to celebrate our employees who continually strive to exceed service expectations. 👏
From a total body workout and a scavenger hunt to bingo and sweet treats from Mr. Softee, #TEAMPHLY enjoyed an eventful week! 🥳🥳
#customerservice #customerexperience #customerappreciation #customerservicematters #customersatisfaction #insurance #insurancecompany #insurancecareers #insurancejobs #insurancework #businessgoals #insuranceindustry #insurancelife #specialtyinsurance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11/11/2022 07:08:00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46128737"/>
                  </a:ext>
                </a:extLst>
              </a:tr>
            </a:tbl>
          </a:graphicData>
        </a:graphic>
      </p:graphicFrame>
      <p:sp>
        <p:nvSpPr>
          <p:cNvPr id="4" name="Text Placeholder 3">
            <a:extLst>
              <a:ext uri="{FF2B5EF4-FFF2-40B4-BE49-F238E27FC236}">
                <a16:creationId xmlns:a16="http://schemas.microsoft.com/office/drawing/2014/main" id="{7B07448D-8384-4AF8-99E3-0A321A89428A}"/>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5751799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9400B-1E67-4488-B5CE-8CEACC902BA6}"/>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E1FB5A1A-21E9-4E82-8520-3C3DCE39F4A1}"/>
              </a:ext>
            </a:extLst>
          </p:cNvPr>
          <p:cNvGraphicFramePr>
            <a:graphicFrameLocks noGrp="1"/>
          </p:cNvGraphicFramePr>
          <p:nvPr>
            <p:ph type="tbl" sz="quarter" idx="13"/>
            <p:extLst>
              <p:ext uri="{D42A27DB-BD31-4B8C-83A1-F6EECF244321}">
                <p14:modId xmlns:p14="http://schemas.microsoft.com/office/powerpoint/2010/main" val="3829591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65104268"/>
                    </a:ext>
                  </a:extLst>
                </a:gridCol>
                <a:gridCol w="987552">
                  <a:extLst>
                    <a:ext uri="{9D8B030D-6E8A-4147-A177-3AD203B41FA5}">
                      <a16:colId xmlns:a16="http://schemas.microsoft.com/office/drawing/2014/main" val="586831827"/>
                    </a:ext>
                  </a:extLst>
                </a:gridCol>
                <a:gridCol w="987552">
                  <a:extLst>
                    <a:ext uri="{9D8B030D-6E8A-4147-A177-3AD203B41FA5}">
                      <a16:colId xmlns:a16="http://schemas.microsoft.com/office/drawing/2014/main" val="1567227404"/>
                    </a:ext>
                  </a:extLst>
                </a:gridCol>
                <a:gridCol w="987552">
                  <a:extLst>
                    <a:ext uri="{9D8B030D-6E8A-4147-A177-3AD203B41FA5}">
                      <a16:colId xmlns:a16="http://schemas.microsoft.com/office/drawing/2014/main" val="1756869457"/>
                    </a:ext>
                  </a:extLst>
                </a:gridCol>
                <a:gridCol w="987552">
                  <a:extLst>
                    <a:ext uri="{9D8B030D-6E8A-4147-A177-3AD203B41FA5}">
                      <a16:colId xmlns:a16="http://schemas.microsoft.com/office/drawing/2014/main" val="2770631321"/>
                    </a:ext>
                  </a:extLst>
                </a:gridCol>
                <a:gridCol w="987552">
                  <a:extLst>
                    <a:ext uri="{9D8B030D-6E8A-4147-A177-3AD203B41FA5}">
                      <a16:colId xmlns:a16="http://schemas.microsoft.com/office/drawing/2014/main" val="1797311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4181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- 2022-10-14 12:31:09</a:t>
                      </a:r>
                      <a:r>
                        <a:rPr kumimoji="0" lang="en-US" sz="1000" b="0" i="0" u="none" strike="noStrike" kern="1200" cap="none" spc="0" normalizeH="0" baseline="0" noProof="0">
                          <a:ln>
                            <a:noFill/>
                          </a:ln>
                          <a:solidFill>
                            <a:prstClr val="black"/>
                          </a:solidFill>
                          <a:effectLst/>
                          <a:uLnTx/>
                          <a:uFillTx/>
                          <a:latin typeface="+mn-lt"/>
                          <a:ea typeface="+mn-ea"/>
                          <a:cs typeface="+mn-cs"/>
                        </a:rPr>
                        <a:t>
 We joined templeuniv's RMI Intern Career Reception for graduating seniors to spread the word about #insurancecareers! 🙌
If you weren’t able to stop by our booth to chat with #TEAMPHLY about opportunities in the #insuranceindustry, visit ➡ bit.ly/PHLYCareers to learn more and browse our #internships. 
#PHLYInternLife #undergrad #futureleaders #nextgen #collegestudents #workexperience #internshipstudent #collegeinternship #interning #youngprofessionals #insurancework #insurancejobs #insurancelife #insurancecompany #propertyandcasualty #specialtyinsurance #commercialinsurance #careeropportunities #careerpath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11/11/2022 07:08:00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11065539"/>
                  </a:ext>
                </a:extLst>
              </a:tr>
            </a:tbl>
          </a:graphicData>
        </a:graphic>
      </p:graphicFrame>
      <p:sp>
        <p:nvSpPr>
          <p:cNvPr id="4" name="Text Placeholder 3">
            <a:extLst>
              <a:ext uri="{FF2B5EF4-FFF2-40B4-BE49-F238E27FC236}">
                <a16:creationId xmlns:a16="http://schemas.microsoft.com/office/drawing/2014/main" id="{DF38267C-677C-40E7-BFF4-8359465B85EC}"/>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5250647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23D94-ADA4-4566-AC7A-70EB96B66934}"/>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602D9FDE-9F40-4DC8-88A7-88E96D755AD1}"/>
              </a:ext>
            </a:extLst>
          </p:cNvPr>
          <p:cNvGraphicFramePr>
            <a:graphicFrameLocks noGrp="1"/>
          </p:cNvGraphicFramePr>
          <p:nvPr>
            <p:ph type="tbl" sz="quarter" idx="13"/>
            <p:extLst>
              <p:ext uri="{D42A27DB-BD31-4B8C-83A1-F6EECF244321}">
                <p14:modId xmlns:p14="http://schemas.microsoft.com/office/powerpoint/2010/main" val="2781901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94439781"/>
                    </a:ext>
                  </a:extLst>
                </a:gridCol>
                <a:gridCol w="987552">
                  <a:extLst>
                    <a:ext uri="{9D8B030D-6E8A-4147-A177-3AD203B41FA5}">
                      <a16:colId xmlns:a16="http://schemas.microsoft.com/office/drawing/2014/main" val="758967873"/>
                    </a:ext>
                  </a:extLst>
                </a:gridCol>
                <a:gridCol w="987552">
                  <a:extLst>
                    <a:ext uri="{9D8B030D-6E8A-4147-A177-3AD203B41FA5}">
                      <a16:colId xmlns:a16="http://schemas.microsoft.com/office/drawing/2014/main" val="3502867931"/>
                    </a:ext>
                  </a:extLst>
                </a:gridCol>
                <a:gridCol w="987552">
                  <a:extLst>
                    <a:ext uri="{9D8B030D-6E8A-4147-A177-3AD203B41FA5}">
                      <a16:colId xmlns:a16="http://schemas.microsoft.com/office/drawing/2014/main" val="4165970910"/>
                    </a:ext>
                  </a:extLst>
                </a:gridCol>
                <a:gridCol w="987552">
                  <a:extLst>
                    <a:ext uri="{9D8B030D-6E8A-4147-A177-3AD203B41FA5}">
                      <a16:colId xmlns:a16="http://schemas.microsoft.com/office/drawing/2014/main" val="4029998361"/>
                    </a:ext>
                  </a:extLst>
                </a:gridCol>
                <a:gridCol w="987552">
                  <a:extLst>
                    <a:ext uri="{9D8B030D-6E8A-4147-A177-3AD203B41FA5}">
                      <a16:colId xmlns:a16="http://schemas.microsoft.com/office/drawing/2014/main" val="2912109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6639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- 2022-10-21 14:48:08</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Home Office were excited to show off their Philadelphia team spirit as we cheer on our partners the phillies in the National League Championship Series and the philadelphiaeagles who remain undefeated! 🙌⚾️🏈🥳
#TEAMPHLY #baseballseason #philliesbaseball #philliesnation #mlbbaseball #philadelphiaeagles #nflredzone #philadelphiaeaglesfootball #eaglesnation #flyeaglesfly #nflfootball #nflsundays #nflgame #phillyfootball #phillysports #workplaceculture #insurance #insurancebusiness #insurancework #insurancecareers #commercialinsurance #insurancecompany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11/11/2022 07:08:00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05335871"/>
                  </a:ext>
                </a:extLst>
              </a:tr>
            </a:tbl>
          </a:graphicData>
        </a:graphic>
      </p:graphicFrame>
      <p:sp>
        <p:nvSpPr>
          <p:cNvPr id="4" name="Text Placeholder 3">
            <a:extLst>
              <a:ext uri="{FF2B5EF4-FFF2-40B4-BE49-F238E27FC236}">
                <a16:creationId xmlns:a16="http://schemas.microsoft.com/office/drawing/2014/main" id="{302AF68A-E7BF-4A1D-8141-AAF32F576939}"/>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8646059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73DA8-3ABC-482B-B243-C8F35285A2EC}"/>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B6502BDE-8E67-4925-9417-B60F13230989}"/>
              </a:ext>
            </a:extLst>
          </p:cNvPr>
          <p:cNvGraphicFramePr>
            <a:graphicFrameLocks noGrp="1"/>
          </p:cNvGraphicFramePr>
          <p:nvPr>
            <p:ph type="tbl" sz="quarter" idx="13"/>
            <p:extLst>
              <p:ext uri="{D42A27DB-BD31-4B8C-83A1-F6EECF244321}">
                <p14:modId xmlns:p14="http://schemas.microsoft.com/office/powerpoint/2010/main" val="2196120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103112336"/>
                    </a:ext>
                  </a:extLst>
                </a:gridCol>
                <a:gridCol w="905256">
                  <a:extLst>
                    <a:ext uri="{9D8B030D-6E8A-4147-A177-3AD203B41FA5}">
                      <a16:colId xmlns:a16="http://schemas.microsoft.com/office/drawing/2014/main" val="2873147943"/>
                    </a:ext>
                  </a:extLst>
                </a:gridCol>
                <a:gridCol w="411480">
                  <a:extLst>
                    <a:ext uri="{9D8B030D-6E8A-4147-A177-3AD203B41FA5}">
                      <a16:colId xmlns:a16="http://schemas.microsoft.com/office/drawing/2014/main" val="2902366510"/>
                    </a:ext>
                  </a:extLst>
                </a:gridCol>
                <a:gridCol w="905256">
                  <a:extLst>
                    <a:ext uri="{9D8B030D-6E8A-4147-A177-3AD203B41FA5}">
                      <a16:colId xmlns:a16="http://schemas.microsoft.com/office/drawing/2014/main" val="4288644436"/>
                    </a:ext>
                  </a:extLst>
                </a:gridCol>
                <a:gridCol w="905256">
                  <a:extLst>
                    <a:ext uri="{9D8B030D-6E8A-4147-A177-3AD203B41FA5}">
                      <a16:colId xmlns:a16="http://schemas.microsoft.com/office/drawing/2014/main" val="2167431332"/>
                    </a:ext>
                  </a:extLst>
                </a:gridCol>
                <a:gridCol w="905256">
                  <a:extLst>
                    <a:ext uri="{9D8B030D-6E8A-4147-A177-3AD203B41FA5}">
                      <a16:colId xmlns:a16="http://schemas.microsoft.com/office/drawing/2014/main" val="949700816"/>
                    </a:ext>
                  </a:extLst>
                </a:gridCol>
                <a:gridCol w="905256">
                  <a:extLst>
                    <a:ext uri="{9D8B030D-6E8A-4147-A177-3AD203B41FA5}">
                      <a16:colId xmlns:a16="http://schemas.microsoft.com/office/drawing/2014/main" val="2443513979"/>
                    </a:ext>
                  </a:extLst>
                </a:gridCol>
                <a:gridCol w="905256">
                  <a:extLst>
                    <a:ext uri="{9D8B030D-6E8A-4147-A177-3AD203B41FA5}">
                      <a16:colId xmlns:a16="http://schemas.microsoft.com/office/drawing/2014/main" val="537208474"/>
                    </a:ext>
                  </a:extLst>
                </a:gridCol>
                <a:gridCol w="905256">
                  <a:extLst>
                    <a:ext uri="{9D8B030D-6E8A-4147-A177-3AD203B41FA5}">
                      <a16:colId xmlns:a16="http://schemas.microsoft.com/office/drawing/2014/main" val="260348591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25964193"/>
                  </a:ext>
                </a:extLst>
              </a:tr>
              <a:tr h="370840">
                <a:tc>
                  <a:txBody>
                    <a:bodyPr/>
                    <a:lstStyle/>
                    <a:p>
                      <a:r>
                        <a:rPr lang="en-US" sz="1000"/>
                        <a:t>11</a:t>
                      </a:r>
                    </a:p>
                  </a:txBody>
                  <a:tcPr/>
                </a:tc>
                <a:tc>
                  <a:txBody>
                    <a:bodyPr/>
                    <a:lstStyle/>
                    <a:p>
                      <a:r>
                        <a:rPr lang="en-US" sz="1000"/>
                        <a:t>0.6789 %</a:t>
                      </a:r>
                    </a:p>
                  </a:txBody>
                  <a:tcPr/>
                </a:tc>
                <a:tc>
                  <a:txBody>
                    <a:bodyPr/>
                    <a:lstStyle/>
                    <a:p>
                      <a:r>
                        <a:rPr lang="en-US" sz="1000"/>
                        <a:t>0.18</a:t>
                      </a:r>
                    </a:p>
                  </a:txBody>
                  <a:tcPr/>
                </a:tc>
                <a:tc>
                  <a:txBody>
                    <a:bodyPr/>
                    <a:lstStyle/>
                    <a:p>
                      <a:r>
                        <a:rPr lang="en-US" sz="1000"/>
                        <a:t>118.09</a:t>
                      </a:r>
                    </a:p>
                  </a:txBody>
                  <a:tcPr/>
                </a:tc>
                <a:tc>
                  <a:txBody>
                    <a:bodyPr/>
                    <a:lstStyle/>
                    <a:p>
                      <a:r>
                        <a:rPr lang="en-US" sz="1000"/>
                        <a:t>116.64</a:t>
                      </a:r>
                    </a:p>
                  </a:txBody>
                  <a:tcPr/>
                </a:tc>
                <a:tc>
                  <a:txBody>
                    <a:bodyPr/>
                    <a:lstStyle/>
                    <a:p>
                      <a:r>
                        <a:rPr lang="en-US" sz="1000"/>
                        <a:t>78.73</a:t>
                      </a:r>
                    </a:p>
                  </a:txBody>
                  <a:tcPr/>
                </a:tc>
                <a:tc>
                  <a:txBody>
                    <a:bodyPr/>
                    <a:lstStyle/>
                    <a:p>
                      <a:r>
                        <a:rPr lang="en-US" sz="1000"/>
                        <a:t>78.55</a:t>
                      </a:r>
                    </a:p>
                  </a:txBody>
                  <a:tcPr/>
                </a:tc>
                <a:tc>
                  <a:txBody>
                    <a:bodyPr/>
                    <a:lstStyle/>
                    <a:p>
                      <a:r>
                        <a:rPr lang="en-US" sz="1000"/>
                        <a:t>1299</a:t>
                      </a:r>
                    </a:p>
                  </a:txBody>
                  <a:tcPr/>
                </a:tc>
                <a:tc>
                  <a:txBody>
                    <a:bodyPr/>
                    <a:lstStyle/>
                    <a:p>
                      <a:r>
                        <a:rPr lang="en-US" sz="1000"/>
                        <a:t>866</a:t>
                      </a:r>
                    </a:p>
                  </a:txBody>
                  <a:tcPr/>
                </a:tc>
                <a:extLst>
                  <a:ext uri="{0D108BD9-81ED-4DB2-BD59-A6C34878D82A}">
                    <a16:rowId xmlns:a16="http://schemas.microsoft.com/office/drawing/2014/main" val="1716848407"/>
                  </a:ext>
                </a:extLst>
              </a:tr>
            </a:tbl>
          </a:graphicData>
        </a:graphic>
      </p:graphicFrame>
      <p:sp>
        <p:nvSpPr>
          <p:cNvPr id="4" name="Text Placeholder 3">
            <a:extLst>
              <a:ext uri="{FF2B5EF4-FFF2-40B4-BE49-F238E27FC236}">
                <a16:creationId xmlns:a16="http://schemas.microsoft.com/office/drawing/2014/main" id="{FA9696BC-B95E-41FF-9268-85014D5635F8}"/>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9366201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73693-EA66-4625-8C61-58B9965BDED5}"/>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63183CEC-C1F4-43F5-ADB0-BFCB05726170}"/>
              </a:ext>
            </a:extLst>
          </p:cNvPr>
          <p:cNvGraphicFramePr>
            <a:graphicFrameLocks noGrp="1"/>
          </p:cNvGraphicFramePr>
          <p:nvPr>
            <p:ph type="tbl" sz="quarter" idx="13"/>
            <p:extLst>
              <p:ext uri="{D42A27DB-BD31-4B8C-83A1-F6EECF244321}">
                <p14:modId xmlns:p14="http://schemas.microsoft.com/office/powerpoint/2010/main" val="655147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78317446"/>
                    </a:ext>
                  </a:extLst>
                </a:gridCol>
                <a:gridCol w="1316736">
                  <a:extLst>
                    <a:ext uri="{9D8B030D-6E8A-4147-A177-3AD203B41FA5}">
                      <a16:colId xmlns:a16="http://schemas.microsoft.com/office/drawing/2014/main" val="397521466"/>
                    </a:ext>
                  </a:extLst>
                </a:gridCol>
                <a:gridCol w="658368">
                  <a:extLst>
                    <a:ext uri="{9D8B030D-6E8A-4147-A177-3AD203B41FA5}">
                      <a16:colId xmlns:a16="http://schemas.microsoft.com/office/drawing/2014/main" val="2546416200"/>
                    </a:ext>
                  </a:extLst>
                </a:gridCol>
                <a:gridCol w="658368">
                  <a:extLst>
                    <a:ext uri="{9D8B030D-6E8A-4147-A177-3AD203B41FA5}">
                      <a16:colId xmlns:a16="http://schemas.microsoft.com/office/drawing/2014/main" val="707357806"/>
                    </a:ext>
                  </a:extLst>
                </a:gridCol>
                <a:gridCol w="658368">
                  <a:extLst>
                    <a:ext uri="{9D8B030D-6E8A-4147-A177-3AD203B41FA5}">
                      <a16:colId xmlns:a16="http://schemas.microsoft.com/office/drawing/2014/main" val="3829806530"/>
                    </a:ext>
                  </a:extLst>
                </a:gridCol>
                <a:gridCol w="658368">
                  <a:extLst>
                    <a:ext uri="{9D8B030D-6E8A-4147-A177-3AD203B41FA5}">
                      <a16:colId xmlns:a16="http://schemas.microsoft.com/office/drawing/2014/main" val="824163339"/>
                    </a:ext>
                  </a:extLst>
                </a:gridCol>
                <a:gridCol w="658368">
                  <a:extLst>
                    <a:ext uri="{9D8B030D-6E8A-4147-A177-3AD203B41FA5}">
                      <a16:colId xmlns:a16="http://schemas.microsoft.com/office/drawing/2014/main" val="2911860503"/>
                    </a:ext>
                  </a:extLst>
                </a:gridCol>
                <a:gridCol w="658368">
                  <a:extLst>
                    <a:ext uri="{9D8B030D-6E8A-4147-A177-3AD203B41FA5}">
                      <a16:colId xmlns:a16="http://schemas.microsoft.com/office/drawing/2014/main" val="2282309253"/>
                    </a:ext>
                  </a:extLst>
                </a:gridCol>
                <a:gridCol w="658368">
                  <a:extLst>
                    <a:ext uri="{9D8B030D-6E8A-4147-A177-3AD203B41FA5}">
                      <a16:colId xmlns:a16="http://schemas.microsoft.com/office/drawing/2014/main" val="3247164946"/>
                    </a:ext>
                  </a:extLst>
                </a:gridCol>
                <a:gridCol w="658368">
                  <a:extLst>
                    <a:ext uri="{9D8B030D-6E8A-4147-A177-3AD203B41FA5}">
                      <a16:colId xmlns:a16="http://schemas.microsoft.com/office/drawing/2014/main" val="3183054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20138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- 2022-10-31 13:53:29</a:t>
                      </a:r>
                      <a:r>
                        <a:rPr kumimoji="0" lang="en-US" sz="1000" b="0" i="0" u="none" strike="noStrike" kern="1200" cap="none" spc="0" normalizeH="0" baseline="0" noProof="0">
                          <a:ln>
                            <a:noFill/>
                          </a:ln>
                          <a:solidFill>
                            <a:prstClr val="black"/>
                          </a:solidFill>
                          <a:effectLst/>
                          <a:uLnTx/>
                          <a:uFillTx/>
                          <a:latin typeface="+mn-lt"/>
                          <a:ea typeface="+mn-ea"/>
                          <a:cs typeface="+mn-cs"/>
                        </a:rPr>
                        <a:t>
 tap to see more and cast your vote!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https://quintly-image-storage.s3.amazonaws.com/c303562b672a3318c686cfcc37b7e67a/6232015b3ef2d35ac6379f0147e02448.jpg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11/01/2022 13:36:19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64367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- 2022-10-27 14:40:58</a:t>
                      </a:r>
                      <a:r>
                        <a:rPr kumimoji="0" lang="en-US" sz="1000" b="0" i="0" u="none" strike="noStrike" kern="1200" cap="none" spc="0" normalizeH="0" baseline="0" noProof="0">
                          <a:ln>
                            <a:noFill/>
                          </a:ln>
                          <a:solidFill>
                            <a:prstClr val="black"/>
                          </a:solidFill>
                          <a:effectLst/>
                          <a:uLnTx/>
                          <a:uFillTx/>
                          <a:latin typeface="+mn-lt"/>
                          <a:ea typeface="+mn-ea"/>
                          <a:cs typeface="+mn-cs"/>
                        </a:rPr>
                        <a:t>
 tap to see more!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https://quintly-image-storage.s3.amazonaws.com/c303562b672a3318c686cfcc37b7e67a/970a2e49b2fd7fcb72826b06ac09d9c9.jpg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10/28/2022 14:36:13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157372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- 2022-10-27 14:37:13</a:t>
                      </a:r>
                      <a:r>
                        <a:rPr kumimoji="0" lang="en-US" sz="1000" b="0" i="0" u="none" strike="noStrike" kern="1200" cap="none" spc="0" normalizeH="0" baseline="0" noProof="0">
                          <a:ln>
                            <a:noFill/>
                          </a:ln>
                          <a:solidFill>
                            <a:prstClr val="black"/>
                          </a:solidFill>
                          <a:effectLst/>
                          <a:uLnTx/>
                          <a:uFillTx/>
                          <a:latin typeface="+mn-lt"/>
                          <a:ea typeface="+mn-ea"/>
                          <a:cs typeface="+mn-cs"/>
                        </a:rPr>
                        <a:t>
 #TEAMPHLY made no-sew blankets for @acsphiladelphia AstraZeneca Hope Lodge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https://quintly-image-storage.s3.amazonaws.com/c303562b672a3318c686cfcc37b7e67a/083baeea19895b8d8ad0fb384a522171.jpg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10/28/2022 14:36:13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608071427"/>
                  </a:ext>
                </a:extLst>
              </a:tr>
            </a:tbl>
          </a:graphicData>
        </a:graphic>
      </p:graphicFrame>
      <p:sp>
        <p:nvSpPr>
          <p:cNvPr id="4" name="Text Placeholder 3">
            <a:extLst>
              <a:ext uri="{FF2B5EF4-FFF2-40B4-BE49-F238E27FC236}">
                <a16:creationId xmlns:a16="http://schemas.microsoft.com/office/drawing/2014/main" id="{08503787-5FD5-4DC4-BDED-5B472B85A597}"/>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4383414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A5174-5544-4D3B-A1B2-389808A4FB0E}"/>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75EDF283-6C1B-4E42-9038-7804CADFFB96}"/>
              </a:ext>
            </a:extLst>
          </p:cNvPr>
          <p:cNvGraphicFramePr>
            <a:graphicFrameLocks noGrp="1"/>
          </p:cNvGraphicFramePr>
          <p:nvPr>
            <p:ph type="tbl" sz="quarter" idx="13"/>
            <p:extLst>
              <p:ext uri="{D42A27DB-BD31-4B8C-83A1-F6EECF244321}">
                <p14:modId xmlns:p14="http://schemas.microsoft.com/office/powerpoint/2010/main" val="2394066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17611260"/>
                    </a:ext>
                  </a:extLst>
                </a:gridCol>
                <a:gridCol w="1316736">
                  <a:extLst>
                    <a:ext uri="{9D8B030D-6E8A-4147-A177-3AD203B41FA5}">
                      <a16:colId xmlns:a16="http://schemas.microsoft.com/office/drawing/2014/main" val="1245140231"/>
                    </a:ext>
                  </a:extLst>
                </a:gridCol>
                <a:gridCol w="658368">
                  <a:extLst>
                    <a:ext uri="{9D8B030D-6E8A-4147-A177-3AD203B41FA5}">
                      <a16:colId xmlns:a16="http://schemas.microsoft.com/office/drawing/2014/main" val="881648876"/>
                    </a:ext>
                  </a:extLst>
                </a:gridCol>
                <a:gridCol w="658368">
                  <a:extLst>
                    <a:ext uri="{9D8B030D-6E8A-4147-A177-3AD203B41FA5}">
                      <a16:colId xmlns:a16="http://schemas.microsoft.com/office/drawing/2014/main" val="2464211777"/>
                    </a:ext>
                  </a:extLst>
                </a:gridCol>
                <a:gridCol w="658368">
                  <a:extLst>
                    <a:ext uri="{9D8B030D-6E8A-4147-A177-3AD203B41FA5}">
                      <a16:colId xmlns:a16="http://schemas.microsoft.com/office/drawing/2014/main" val="4101365573"/>
                    </a:ext>
                  </a:extLst>
                </a:gridCol>
                <a:gridCol w="658368">
                  <a:extLst>
                    <a:ext uri="{9D8B030D-6E8A-4147-A177-3AD203B41FA5}">
                      <a16:colId xmlns:a16="http://schemas.microsoft.com/office/drawing/2014/main" val="2422314920"/>
                    </a:ext>
                  </a:extLst>
                </a:gridCol>
                <a:gridCol w="658368">
                  <a:extLst>
                    <a:ext uri="{9D8B030D-6E8A-4147-A177-3AD203B41FA5}">
                      <a16:colId xmlns:a16="http://schemas.microsoft.com/office/drawing/2014/main" val="2835182359"/>
                    </a:ext>
                  </a:extLst>
                </a:gridCol>
                <a:gridCol w="658368">
                  <a:extLst>
                    <a:ext uri="{9D8B030D-6E8A-4147-A177-3AD203B41FA5}">
                      <a16:colId xmlns:a16="http://schemas.microsoft.com/office/drawing/2014/main" val="1106389830"/>
                    </a:ext>
                  </a:extLst>
                </a:gridCol>
                <a:gridCol w="658368">
                  <a:extLst>
                    <a:ext uri="{9D8B030D-6E8A-4147-A177-3AD203B41FA5}">
                      <a16:colId xmlns:a16="http://schemas.microsoft.com/office/drawing/2014/main" val="1589009977"/>
                    </a:ext>
                  </a:extLst>
                </a:gridCol>
                <a:gridCol w="658368">
                  <a:extLst>
                    <a:ext uri="{9D8B030D-6E8A-4147-A177-3AD203B41FA5}">
                      <a16:colId xmlns:a16="http://schemas.microsoft.com/office/drawing/2014/main" val="3055517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16821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- 2022-10-26 09:54:17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https://quintly-image-storage.s3.amazonaws.com/c303562b672a3318c686cfcc37b7e67a/5fe06510571a440cf71a70fd146a008a.jpg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10/27/2022 09:37:51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00155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- 2022-10-24 16:01:23</a:t>
                      </a:r>
                      <a:r>
                        <a:rPr kumimoji="0" lang="en-US" sz="1000" b="0" i="0" u="none" strike="noStrike" kern="1200" cap="none" spc="0" normalizeH="0" baseline="0" noProof="0">
                          <a:ln>
                            <a:noFill/>
                          </a:ln>
                          <a:solidFill>
                            <a:prstClr val="black"/>
                          </a:solidFill>
                          <a:effectLst/>
                          <a:uLnTx/>
                          <a:uFillTx/>
                          <a:latin typeface="+mn-lt"/>
                          <a:ea typeface="+mn-ea"/>
                          <a:cs typeface="+mn-cs"/>
                        </a:rPr>
                        <a:t>
 📣 📣 #TEAMPHLY 📣 📣 
tap the post to view contest rules!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https://quintly-image-storage.s3.amazonaws.com/c303562b672a3318c686cfcc37b7e67a/1e6c4c42442f462e91037ec6e3b74591.jpg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10/25/2022 15:36:17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5972720"/>
                  </a:ext>
                </a:extLst>
              </a:tr>
            </a:tbl>
          </a:graphicData>
        </a:graphic>
      </p:graphicFrame>
      <p:sp>
        <p:nvSpPr>
          <p:cNvPr id="4" name="Text Placeholder 3">
            <a:extLst>
              <a:ext uri="{FF2B5EF4-FFF2-40B4-BE49-F238E27FC236}">
                <a16:creationId xmlns:a16="http://schemas.microsoft.com/office/drawing/2014/main" id="{95D174C9-3DB1-484B-B61F-60DED164CF54}"/>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1806893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1697</Words>
  <Application>Microsoft Office PowerPoint</Application>
  <PresentationFormat>On-screen Show (4:3)</PresentationFormat>
  <Paragraphs>694</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2022-11-11T15:29:53Z</dcterms:created>
  <dcterms:modified xsi:type="dcterms:W3CDTF">2022-11-11T15:31:27Z</dcterms:modified>
</cp:coreProperties>
</file>