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44835</c:v>
                </c:pt>
              </c:numCache>
            </c:numRef>
          </c:cat>
          <c:val>
            <c:numRef>
              <c:f>Sheet1!$B$2</c:f>
              <c:numCache>
                <c:formatCode>General</c:formatCode>
                <c:ptCount val="1"/>
                <c:pt idx="0">
                  <c:v>1833</c:v>
                </c:pt>
              </c:numCache>
            </c:numRef>
          </c:val>
          <c:extLst>
            <c:ext xmlns:c16="http://schemas.microsoft.com/office/drawing/2014/chart" uri="{C3380CC4-5D6E-409C-BE32-E72D297353CC}">
              <c16:uniqueId val="{00000000-75C0-46A6-92E8-AAF6FCF42282}"/>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44835</c:v>
                </c:pt>
              </c:numCache>
            </c:numRef>
          </c:cat>
          <c:val>
            <c:numRef>
              <c:f>Sheet1!$C$2</c:f>
              <c:numCache>
                <c:formatCode>General</c:formatCode>
                <c:ptCount val="1"/>
                <c:pt idx="0">
                  <c:v>2744</c:v>
                </c:pt>
              </c:numCache>
            </c:numRef>
          </c:val>
          <c:extLst>
            <c:ext xmlns:c16="http://schemas.microsoft.com/office/drawing/2014/chart" uri="{C3380CC4-5D6E-409C-BE32-E72D297353CC}">
              <c16:uniqueId val="{00000001-75C0-46A6-92E8-AAF6FCF42282}"/>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44835</c:v>
                </c:pt>
              </c:numCache>
            </c:numRef>
          </c:cat>
          <c:val>
            <c:numRef>
              <c:f>Sheet1!$D$2</c:f>
              <c:numCache>
                <c:formatCode>General</c:formatCode>
                <c:ptCount val="1"/>
                <c:pt idx="0">
                  <c:v>3791</c:v>
                </c:pt>
              </c:numCache>
            </c:numRef>
          </c:val>
          <c:extLst>
            <c:ext xmlns:c16="http://schemas.microsoft.com/office/drawing/2014/chart" uri="{C3380CC4-5D6E-409C-BE32-E72D297353CC}">
              <c16:uniqueId val="{00000002-75C0-46A6-92E8-AAF6FCF42282}"/>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44835</c:v>
                </c:pt>
              </c:numCache>
            </c:numRef>
          </c:cat>
          <c:val>
            <c:numRef>
              <c:f>Sheet1!$E$2</c:f>
              <c:numCache>
                <c:formatCode>General</c:formatCode>
                <c:ptCount val="1"/>
                <c:pt idx="0">
                  <c:v>1198</c:v>
                </c:pt>
              </c:numCache>
            </c:numRef>
          </c:val>
          <c:extLst>
            <c:ext xmlns:c16="http://schemas.microsoft.com/office/drawing/2014/chart" uri="{C3380CC4-5D6E-409C-BE32-E72D297353CC}">
              <c16:uniqueId val="{00000003-75C0-46A6-92E8-AAF6FCF42282}"/>
            </c:ext>
          </c:extLst>
        </c:ser>
        <c:dLbls>
          <c:showLegendKey val="0"/>
          <c:showVal val="0"/>
          <c:showCatName val="0"/>
          <c:showSerName val="0"/>
          <c:showPercent val="0"/>
          <c:showBubbleSize val="0"/>
        </c:dLbls>
        <c:gapWidth val="219"/>
        <c:overlap val="-27"/>
        <c:axId val="358747616"/>
        <c:axId val="358746960"/>
      </c:barChart>
      <c:dateAx>
        <c:axId val="358747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46960"/>
        <c:crosses val="autoZero"/>
        <c:auto val="1"/>
        <c:lblOffset val="100"/>
        <c:baseTimeUnit val="days"/>
      </c:dateAx>
      <c:valAx>
        <c:axId val="35874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74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10</c:v>
                </c:pt>
                <c:pt idx="3">
                  <c:v>1</c:v>
                </c:pt>
                <c:pt idx="4">
                  <c:v>0</c:v>
                </c:pt>
                <c:pt idx="5">
                  <c:v>-4</c:v>
                </c:pt>
                <c:pt idx="6">
                  <c:v>15</c:v>
                </c:pt>
                <c:pt idx="7">
                  <c:v>16</c:v>
                </c:pt>
                <c:pt idx="8">
                  <c:v>36</c:v>
                </c:pt>
                <c:pt idx="9">
                  <c:v>11</c:v>
                </c:pt>
                <c:pt idx="10">
                  <c:v>1</c:v>
                </c:pt>
              </c:numCache>
            </c:numRef>
          </c:val>
          <c:extLst>
            <c:ext xmlns:c16="http://schemas.microsoft.com/office/drawing/2014/chart" uri="{C3380CC4-5D6E-409C-BE32-E72D297353CC}">
              <c16:uniqueId val="{00000000-DDBE-44DF-BA3D-F78C8C2D5AB6}"/>
            </c:ext>
          </c:extLst>
        </c:ser>
        <c:dLbls>
          <c:showLegendKey val="0"/>
          <c:showVal val="0"/>
          <c:showCatName val="0"/>
          <c:showSerName val="0"/>
          <c:showPercent val="0"/>
          <c:showBubbleSize val="0"/>
        </c:dLbls>
        <c:gapWidth val="219"/>
        <c:overlap val="-27"/>
        <c:axId val="400813192"/>
        <c:axId val="400783016"/>
      </c:barChart>
      <c:dateAx>
        <c:axId val="400813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83016"/>
        <c:crosses val="autoZero"/>
        <c:auto val="1"/>
        <c:lblOffset val="100"/>
        <c:baseTimeUnit val="months"/>
      </c:dateAx>
      <c:valAx>
        <c:axId val="40078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81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14</c:v>
                </c:pt>
                <c:pt idx="1">
                  <c:v>11</c:v>
                </c:pt>
                <c:pt idx="2">
                  <c:v>10</c:v>
                </c:pt>
                <c:pt idx="3">
                  <c:v>14</c:v>
                </c:pt>
                <c:pt idx="4">
                  <c:v>10</c:v>
                </c:pt>
                <c:pt idx="5">
                  <c:v>7</c:v>
                </c:pt>
                <c:pt idx="6">
                  <c:v>9</c:v>
                </c:pt>
                <c:pt idx="7">
                  <c:v>10</c:v>
                </c:pt>
                <c:pt idx="8">
                  <c:v>11</c:v>
                </c:pt>
                <c:pt idx="9">
                  <c:v>12</c:v>
                </c:pt>
                <c:pt idx="10">
                  <c:v>9</c:v>
                </c:pt>
                <c:pt idx="11">
                  <c:v>0</c:v>
                </c:pt>
              </c:numCache>
            </c:numRef>
          </c:val>
          <c:extLst>
            <c:ext xmlns:c16="http://schemas.microsoft.com/office/drawing/2014/chart" uri="{C3380CC4-5D6E-409C-BE32-E72D297353CC}">
              <c16:uniqueId val="{00000000-0A04-4158-807E-DC173415AC7E}"/>
            </c:ext>
          </c:extLst>
        </c:ser>
        <c:dLbls>
          <c:showLegendKey val="0"/>
          <c:showVal val="0"/>
          <c:showCatName val="0"/>
          <c:showSerName val="0"/>
          <c:showPercent val="0"/>
          <c:showBubbleSize val="0"/>
        </c:dLbls>
        <c:gapWidth val="219"/>
        <c:overlap val="-27"/>
        <c:axId val="406375064"/>
        <c:axId val="406375392"/>
      </c:barChart>
      <c:dateAx>
        <c:axId val="406375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75392"/>
        <c:crosses val="autoZero"/>
        <c:auto val="1"/>
        <c:lblOffset val="100"/>
        <c:baseTimeUnit val="months"/>
      </c:dateAx>
      <c:valAx>
        <c:axId val="40637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7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190</c:v>
                </c:pt>
                <c:pt idx="1">
                  <c:v>121</c:v>
                </c:pt>
                <c:pt idx="2">
                  <c:v>144</c:v>
                </c:pt>
                <c:pt idx="3">
                  <c:v>185</c:v>
                </c:pt>
                <c:pt idx="4">
                  <c:v>111</c:v>
                </c:pt>
                <c:pt idx="5">
                  <c:v>115</c:v>
                </c:pt>
                <c:pt idx="6">
                  <c:v>137</c:v>
                </c:pt>
                <c:pt idx="7">
                  <c:v>170</c:v>
                </c:pt>
                <c:pt idx="8">
                  <c:v>74</c:v>
                </c:pt>
                <c:pt idx="9">
                  <c:v>123</c:v>
                </c:pt>
                <c:pt idx="10">
                  <c:v>27</c:v>
                </c:pt>
                <c:pt idx="11">
                  <c:v>0</c:v>
                </c:pt>
              </c:numCache>
            </c:numRef>
          </c:val>
          <c:extLst>
            <c:ext xmlns:c16="http://schemas.microsoft.com/office/drawing/2014/chart" uri="{C3380CC4-5D6E-409C-BE32-E72D297353CC}">
              <c16:uniqueId val="{00000000-12F5-4668-9A1D-DA59B706818F}"/>
            </c:ext>
          </c:extLst>
        </c:ser>
        <c:dLbls>
          <c:showLegendKey val="0"/>
          <c:showVal val="0"/>
          <c:showCatName val="0"/>
          <c:showSerName val="0"/>
          <c:showPercent val="0"/>
          <c:showBubbleSize val="0"/>
        </c:dLbls>
        <c:gapWidth val="219"/>
        <c:overlap val="-27"/>
        <c:axId val="406371784"/>
        <c:axId val="406369816"/>
      </c:barChart>
      <c:catAx>
        <c:axId val="406371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69816"/>
        <c:crosses val="autoZero"/>
        <c:auto val="1"/>
        <c:lblAlgn val="ctr"/>
        <c:lblOffset val="100"/>
        <c:noMultiLvlLbl val="0"/>
      </c:catAx>
      <c:valAx>
        <c:axId val="406369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7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4491</c:v>
                </c:pt>
                <c:pt idx="1">
                  <c:v>4789</c:v>
                </c:pt>
                <c:pt idx="2">
                  <c:v>4320</c:v>
                </c:pt>
                <c:pt idx="3">
                  <c:v>4772</c:v>
                </c:pt>
                <c:pt idx="4">
                  <c:v>7464</c:v>
                </c:pt>
                <c:pt idx="5">
                  <c:v>7208</c:v>
                </c:pt>
                <c:pt idx="6">
                  <c:v>9890</c:v>
                </c:pt>
                <c:pt idx="7">
                  <c:v>9657</c:v>
                </c:pt>
                <c:pt idx="8">
                  <c:v>8550</c:v>
                </c:pt>
                <c:pt idx="9">
                  <c:v>14806</c:v>
                </c:pt>
                <c:pt idx="10">
                  <c:v>87</c:v>
                </c:pt>
                <c:pt idx="11">
                  <c:v>0</c:v>
                </c:pt>
              </c:numCache>
            </c:numRef>
          </c:val>
          <c:extLst>
            <c:ext xmlns:c16="http://schemas.microsoft.com/office/drawing/2014/chart" uri="{C3380CC4-5D6E-409C-BE32-E72D297353CC}">
              <c16:uniqueId val="{00000000-45BE-4A33-98C4-208D702299B4}"/>
            </c:ext>
          </c:extLst>
        </c:ser>
        <c:dLbls>
          <c:showLegendKey val="0"/>
          <c:showVal val="0"/>
          <c:showCatName val="0"/>
          <c:showSerName val="0"/>
          <c:showPercent val="0"/>
          <c:showBubbleSize val="0"/>
        </c:dLbls>
        <c:gapWidth val="219"/>
        <c:overlap val="-27"/>
        <c:axId val="406385888"/>
        <c:axId val="406384248"/>
      </c:barChart>
      <c:dateAx>
        <c:axId val="406385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84248"/>
        <c:crosses val="autoZero"/>
        <c:auto val="1"/>
        <c:lblOffset val="100"/>
        <c:baseTimeUnit val="months"/>
      </c:dateAx>
      <c:valAx>
        <c:axId val="406384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8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4</c:v>
                </c:pt>
                <c:pt idx="2">
                  <c:v>-1</c:v>
                </c:pt>
                <c:pt idx="3">
                  <c:v>-6</c:v>
                </c:pt>
                <c:pt idx="4">
                  <c:v>-1</c:v>
                </c:pt>
                <c:pt idx="5">
                  <c:v>0</c:v>
                </c:pt>
                <c:pt idx="6">
                  <c:v>2</c:v>
                </c:pt>
                <c:pt idx="7">
                  <c:v>0</c:v>
                </c:pt>
                <c:pt idx="8">
                  <c:v>-1</c:v>
                </c:pt>
                <c:pt idx="9">
                  <c:v>-3</c:v>
                </c:pt>
                <c:pt idx="10">
                  <c:v>-1</c:v>
                </c:pt>
              </c:numCache>
            </c:numRef>
          </c:val>
          <c:extLst>
            <c:ext xmlns:c16="http://schemas.microsoft.com/office/drawing/2014/chart" uri="{C3380CC4-5D6E-409C-BE32-E72D297353CC}">
              <c16:uniqueId val="{00000000-BB46-4C96-8AC0-1C8F1E17390D}"/>
            </c:ext>
          </c:extLst>
        </c:ser>
        <c:dLbls>
          <c:showLegendKey val="0"/>
          <c:showVal val="0"/>
          <c:showCatName val="0"/>
          <c:showSerName val="0"/>
          <c:showPercent val="0"/>
          <c:showBubbleSize val="0"/>
        </c:dLbls>
        <c:gapWidth val="219"/>
        <c:overlap val="-27"/>
        <c:axId val="469928096"/>
        <c:axId val="469925800"/>
      </c:barChart>
      <c:dateAx>
        <c:axId val="469928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925800"/>
        <c:crosses val="autoZero"/>
        <c:auto val="1"/>
        <c:lblOffset val="100"/>
        <c:baseTimeUnit val="months"/>
      </c:dateAx>
      <c:valAx>
        <c:axId val="469925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92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1</c:v>
                </c:pt>
                <c:pt idx="2">
                  <c:v>0</c:v>
                </c:pt>
                <c:pt idx="3">
                  <c:v>0</c:v>
                </c:pt>
                <c:pt idx="4">
                  <c:v>0</c:v>
                </c:pt>
                <c:pt idx="5">
                  <c:v>1</c:v>
                </c:pt>
                <c:pt idx="6">
                  <c:v>0</c:v>
                </c:pt>
                <c:pt idx="7">
                  <c:v>1</c:v>
                </c:pt>
                <c:pt idx="8">
                  <c:v>0</c:v>
                </c:pt>
                <c:pt idx="9">
                  <c:v>1</c:v>
                </c:pt>
                <c:pt idx="10">
                  <c:v>0</c:v>
                </c:pt>
                <c:pt idx="11">
                  <c:v>0</c:v>
                </c:pt>
              </c:numCache>
            </c:numRef>
          </c:val>
          <c:extLst>
            <c:ext xmlns:c16="http://schemas.microsoft.com/office/drawing/2014/chart" uri="{C3380CC4-5D6E-409C-BE32-E72D297353CC}">
              <c16:uniqueId val="{00000000-EDE0-4BD9-A4F3-889A0CA49E4E}"/>
            </c:ext>
          </c:extLst>
        </c:ser>
        <c:dLbls>
          <c:showLegendKey val="0"/>
          <c:showVal val="0"/>
          <c:showCatName val="0"/>
          <c:showSerName val="0"/>
          <c:showPercent val="0"/>
          <c:showBubbleSize val="0"/>
        </c:dLbls>
        <c:gapWidth val="219"/>
        <c:overlap val="-27"/>
        <c:axId val="469933016"/>
        <c:axId val="469927112"/>
      </c:barChart>
      <c:dateAx>
        <c:axId val="469933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927112"/>
        <c:crosses val="autoZero"/>
        <c:auto val="1"/>
        <c:lblOffset val="100"/>
        <c:baseTimeUnit val="months"/>
      </c:dateAx>
      <c:valAx>
        <c:axId val="46992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933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c:v>
                </c:pt>
                <c:pt idx="1">
                  <c:v>7</c:v>
                </c:pt>
                <c:pt idx="2">
                  <c:v>10</c:v>
                </c:pt>
                <c:pt idx="3">
                  <c:v>4</c:v>
                </c:pt>
                <c:pt idx="4">
                  <c:v>4</c:v>
                </c:pt>
                <c:pt idx="5">
                  <c:v>22</c:v>
                </c:pt>
                <c:pt idx="6">
                  <c:v>8</c:v>
                </c:pt>
                <c:pt idx="7">
                  <c:v>24</c:v>
                </c:pt>
                <c:pt idx="8">
                  <c:v>5</c:v>
                </c:pt>
                <c:pt idx="9">
                  <c:v>14</c:v>
                </c:pt>
                <c:pt idx="10">
                  <c:v>0</c:v>
                </c:pt>
                <c:pt idx="11">
                  <c:v>0</c:v>
                </c:pt>
              </c:numCache>
            </c:numRef>
          </c:val>
          <c:extLst>
            <c:ext xmlns:c16="http://schemas.microsoft.com/office/drawing/2014/chart" uri="{C3380CC4-5D6E-409C-BE32-E72D297353CC}">
              <c16:uniqueId val="{00000000-0A28-494F-A2F3-876269066F5B}"/>
            </c:ext>
          </c:extLst>
        </c:ser>
        <c:dLbls>
          <c:showLegendKey val="0"/>
          <c:showVal val="0"/>
          <c:showCatName val="0"/>
          <c:showSerName val="0"/>
          <c:showPercent val="0"/>
          <c:showBubbleSize val="0"/>
        </c:dLbls>
        <c:gapWidth val="219"/>
        <c:overlap val="-27"/>
        <c:axId val="469932032"/>
        <c:axId val="469932360"/>
      </c:barChart>
      <c:catAx>
        <c:axId val="469932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932360"/>
        <c:crosses val="autoZero"/>
        <c:auto val="1"/>
        <c:lblAlgn val="ctr"/>
        <c:lblOffset val="100"/>
        <c:noMultiLvlLbl val="0"/>
      </c:catAx>
      <c:valAx>
        <c:axId val="46993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993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40</c:v>
                </c:pt>
                <c:pt idx="1">
                  <c:v>33</c:v>
                </c:pt>
                <c:pt idx="2">
                  <c:v>37</c:v>
                </c:pt>
                <c:pt idx="3">
                  <c:v>39</c:v>
                </c:pt>
                <c:pt idx="4">
                  <c:v>30</c:v>
                </c:pt>
                <c:pt idx="5">
                  <c:v>26</c:v>
                </c:pt>
                <c:pt idx="6">
                  <c:v>44</c:v>
                </c:pt>
                <c:pt idx="7">
                  <c:v>35</c:v>
                </c:pt>
                <c:pt idx="8">
                  <c:v>24</c:v>
                </c:pt>
                <c:pt idx="9">
                  <c:v>26</c:v>
                </c:pt>
                <c:pt idx="10">
                  <c:v>4</c:v>
                </c:pt>
              </c:numCache>
            </c:numRef>
          </c:val>
          <c:extLst>
            <c:ext xmlns:c16="http://schemas.microsoft.com/office/drawing/2014/chart" uri="{C3380CC4-5D6E-409C-BE32-E72D297353CC}">
              <c16:uniqueId val="{00000000-CA25-4119-91B3-81387E40545E}"/>
            </c:ext>
          </c:extLst>
        </c:ser>
        <c:dLbls>
          <c:showLegendKey val="0"/>
          <c:showVal val="0"/>
          <c:showCatName val="0"/>
          <c:showSerName val="0"/>
          <c:showPercent val="0"/>
          <c:showBubbleSize val="0"/>
        </c:dLbls>
        <c:gapWidth val="219"/>
        <c:overlap val="-27"/>
        <c:axId val="474465368"/>
        <c:axId val="474468320"/>
      </c:barChart>
      <c:dateAx>
        <c:axId val="474465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468320"/>
        <c:crosses val="autoZero"/>
        <c:auto val="1"/>
        <c:lblOffset val="100"/>
        <c:baseTimeUnit val="months"/>
      </c:dateAx>
      <c:valAx>
        <c:axId val="47446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465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2022-01</c:v>
                </c:pt>
                <c:pt idx="1">
                  <c:v>2022-02</c:v>
                </c:pt>
                <c:pt idx="2">
                  <c:v>2022-03</c:v>
                </c:pt>
                <c:pt idx="3">
                  <c:v>2022-04</c:v>
                </c:pt>
                <c:pt idx="4">
                  <c:v>2022-05</c:v>
                </c:pt>
                <c:pt idx="5">
                  <c:v>2022-06</c:v>
                </c:pt>
                <c:pt idx="6">
                  <c:v>2022-07</c:v>
                </c:pt>
                <c:pt idx="7">
                  <c:v>2022-08</c:v>
                </c:pt>
                <c:pt idx="8">
                  <c:v>2022-09</c:v>
                </c:pt>
                <c:pt idx="9">
                  <c:v>2022-10</c:v>
                </c:pt>
                <c:pt idx="10">
                  <c:v>2022-11</c:v>
                </c:pt>
              </c:strCache>
            </c:strRef>
          </c:cat>
          <c:val>
            <c:numRef>
              <c:f>Sheet1!$B$2:$B$12</c:f>
              <c:numCache>
                <c:formatCode>General</c:formatCode>
                <c:ptCount val="11"/>
                <c:pt idx="0">
                  <c:v>76</c:v>
                </c:pt>
                <c:pt idx="1">
                  <c:v>72</c:v>
                </c:pt>
                <c:pt idx="2">
                  <c:v>43</c:v>
                </c:pt>
                <c:pt idx="3">
                  <c:v>32</c:v>
                </c:pt>
                <c:pt idx="4">
                  <c:v>41</c:v>
                </c:pt>
                <c:pt idx="5">
                  <c:v>36</c:v>
                </c:pt>
                <c:pt idx="6">
                  <c:v>29</c:v>
                </c:pt>
                <c:pt idx="7">
                  <c:v>38</c:v>
                </c:pt>
                <c:pt idx="8">
                  <c:v>56</c:v>
                </c:pt>
                <c:pt idx="9">
                  <c:v>50</c:v>
                </c:pt>
                <c:pt idx="10">
                  <c:v>13</c:v>
                </c:pt>
              </c:numCache>
            </c:numRef>
          </c:val>
          <c:extLst>
            <c:ext xmlns:c16="http://schemas.microsoft.com/office/drawing/2014/chart" uri="{C3380CC4-5D6E-409C-BE32-E72D297353CC}">
              <c16:uniqueId val="{00000000-1619-414F-A8BE-56DE33739405}"/>
            </c:ext>
          </c:extLst>
        </c:ser>
        <c:dLbls>
          <c:showLegendKey val="0"/>
          <c:showVal val="0"/>
          <c:showCatName val="0"/>
          <c:showSerName val="0"/>
          <c:showPercent val="0"/>
          <c:showBubbleSize val="0"/>
        </c:dLbls>
        <c:gapWidth val="219"/>
        <c:overlap val="-27"/>
        <c:axId val="474464712"/>
        <c:axId val="474464384"/>
      </c:barChart>
      <c:catAx>
        <c:axId val="474464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464384"/>
        <c:crosses val="autoZero"/>
        <c:auto val="1"/>
        <c:lblAlgn val="ctr"/>
        <c:lblOffset val="100"/>
        <c:noMultiLvlLbl val="0"/>
      </c:catAx>
      <c:valAx>
        <c:axId val="47446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46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2022-01</c:v>
                </c:pt>
                <c:pt idx="1">
                  <c:v>2022-02</c:v>
                </c:pt>
                <c:pt idx="2">
                  <c:v>2022-03</c:v>
                </c:pt>
                <c:pt idx="3">
                  <c:v>2022-04</c:v>
                </c:pt>
                <c:pt idx="4">
                  <c:v>2022-05</c:v>
                </c:pt>
                <c:pt idx="5">
                  <c:v>2022-06</c:v>
                </c:pt>
                <c:pt idx="6">
                  <c:v>2022-07</c:v>
                </c:pt>
                <c:pt idx="7">
                  <c:v>2022-08</c:v>
                </c:pt>
                <c:pt idx="8">
                  <c:v>2022-09</c:v>
                </c:pt>
                <c:pt idx="9">
                  <c:v>2022-10</c:v>
                </c:pt>
                <c:pt idx="10">
                  <c:v>2022-11</c:v>
                </c:pt>
              </c:strCache>
            </c:strRef>
          </c:cat>
          <c:val>
            <c:numRef>
              <c:f>Sheet1!$B$2:$B$12</c:f>
              <c:numCache>
                <c:formatCode>General</c:formatCode>
                <c:ptCount val="11"/>
                <c:pt idx="0">
                  <c:v>532</c:v>
                </c:pt>
                <c:pt idx="1">
                  <c:v>361</c:v>
                </c:pt>
                <c:pt idx="2">
                  <c:v>563</c:v>
                </c:pt>
                <c:pt idx="3">
                  <c:v>258</c:v>
                </c:pt>
                <c:pt idx="4">
                  <c:v>287</c:v>
                </c:pt>
                <c:pt idx="5">
                  <c:v>180</c:v>
                </c:pt>
                <c:pt idx="6">
                  <c:v>353</c:v>
                </c:pt>
                <c:pt idx="7">
                  <c:v>505</c:v>
                </c:pt>
                <c:pt idx="8">
                  <c:v>169</c:v>
                </c:pt>
                <c:pt idx="9">
                  <c:v>405</c:v>
                </c:pt>
                <c:pt idx="10">
                  <c:v>13</c:v>
                </c:pt>
              </c:numCache>
            </c:numRef>
          </c:val>
          <c:extLst>
            <c:ext xmlns:c16="http://schemas.microsoft.com/office/drawing/2014/chart" uri="{C3380CC4-5D6E-409C-BE32-E72D297353CC}">
              <c16:uniqueId val="{00000000-ECDE-4D85-B852-B9D6D01FC8E0}"/>
            </c:ext>
          </c:extLst>
        </c:ser>
        <c:dLbls>
          <c:showLegendKey val="0"/>
          <c:showVal val="0"/>
          <c:showCatName val="0"/>
          <c:showSerName val="0"/>
          <c:showPercent val="0"/>
          <c:showBubbleSize val="0"/>
        </c:dLbls>
        <c:gapWidth val="219"/>
        <c:overlap val="-27"/>
        <c:axId val="474471272"/>
        <c:axId val="474468976"/>
      </c:barChart>
      <c:catAx>
        <c:axId val="47447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468976"/>
        <c:crosses val="autoZero"/>
        <c:auto val="1"/>
        <c:lblAlgn val="ctr"/>
        <c:lblOffset val="100"/>
        <c:noMultiLvlLbl val="0"/>
      </c:catAx>
      <c:valAx>
        <c:axId val="47446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47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309</c:v>
                </c:pt>
                <c:pt idx="1">
                  <c:v>22889</c:v>
                </c:pt>
                <c:pt idx="2">
                  <c:v>14124</c:v>
                </c:pt>
                <c:pt idx="3">
                  <c:v>19501</c:v>
                </c:pt>
                <c:pt idx="4">
                  <c:v>8519</c:v>
                </c:pt>
                <c:pt idx="5">
                  <c:v>11543</c:v>
                </c:pt>
                <c:pt idx="6">
                  <c:v>4771</c:v>
                </c:pt>
                <c:pt idx="7">
                  <c:v>12031</c:v>
                </c:pt>
                <c:pt idx="8">
                  <c:v>17644</c:v>
                </c:pt>
                <c:pt idx="9">
                  <c:v>5992</c:v>
                </c:pt>
                <c:pt idx="10">
                  <c:v>12625</c:v>
                </c:pt>
                <c:pt idx="11">
                  <c:v>432</c:v>
                </c:pt>
              </c:numCache>
            </c:numRef>
          </c:val>
          <c:extLst>
            <c:ext xmlns:c16="http://schemas.microsoft.com/office/drawing/2014/chart" uri="{C3380CC4-5D6E-409C-BE32-E72D297353CC}">
              <c16:uniqueId val="{00000000-3CCB-41AF-9049-BCAEA3978861}"/>
            </c:ext>
          </c:extLst>
        </c:ser>
        <c:dLbls>
          <c:showLegendKey val="0"/>
          <c:showVal val="0"/>
          <c:showCatName val="0"/>
          <c:showSerName val="0"/>
          <c:showPercent val="0"/>
          <c:showBubbleSize val="0"/>
        </c:dLbls>
        <c:gapWidth val="219"/>
        <c:overlap val="-27"/>
        <c:axId val="474481440"/>
        <c:axId val="474480128"/>
      </c:barChart>
      <c:catAx>
        <c:axId val="474481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480128"/>
        <c:crosses val="autoZero"/>
        <c:auto val="1"/>
        <c:lblAlgn val="ctr"/>
        <c:lblOffset val="100"/>
        <c:noMultiLvlLbl val="0"/>
      </c:catAx>
      <c:valAx>
        <c:axId val="47448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481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-1</c:v>
                </c:pt>
                <c:pt idx="2">
                  <c:v>7</c:v>
                </c:pt>
                <c:pt idx="3">
                  <c:v>-1</c:v>
                </c:pt>
                <c:pt idx="4">
                  <c:v>18</c:v>
                </c:pt>
                <c:pt idx="5">
                  <c:v>45</c:v>
                </c:pt>
                <c:pt idx="6">
                  <c:v>12</c:v>
                </c:pt>
                <c:pt idx="7">
                  <c:v>3</c:v>
                </c:pt>
                <c:pt idx="8">
                  <c:v>0</c:v>
                </c:pt>
                <c:pt idx="9">
                  <c:v>-3</c:v>
                </c:pt>
                <c:pt idx="10">
                  <c:v>-2</c:v>
                </c:pt>
              </c:numCache>
            </c:numRef>
          </c:val>
          <c:extLst>
            <c:ext xmlns:c16="http://schemas.microsoft.com/office/drawing/2014/chart" uri="{C3380CC4-5D6E-409C-BE32-E72D297353CC}">
              <c16:uniqueId val="{00000000-FFC3-4FCC-B99D-D7BA9983EF17}"/>
            </c:ext>
          </c:extLst>
        </c:ser>
        <c:dLbls>
          <c:showLegendKey val="0"/>
          <c:showVal val="0"/>
          <c:showCatName val="0"/>
          <c:showSerName val="0"/>
          <c:showPercent val="0"/>
          <c:showBubbleSize val="0"/>
        </c:dLbls>
        <c:gapWidth val="219"/>
        <c:overlap val="-27"/>
        <c:axId val="474455856"/>
        <c:axId val="474451920"/>
      </c:barChart>
      <c:dateAx>
        <c:axId val="474455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451920"/>
        <c:crosses val="autoZero"/>
        <c:auto val="1"/>
        <c:lblOffset val="100"/>
        <c:baseTimeUnit val="months"/>
      </c:dateAx>
      <c:valAx>
        <c:axId val="474451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455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30</c:v>
                </c:pt>
                <c:pt idx="1">
                  <c:v>94</c:v>
                </c:pt>
                <c:pt idx="2">
                  <c:v>32</c:v>
                </c:pt>
                <c:pt idx="3">
                  <c:v>30</c:v>
                </c:pt>
                <c:pt idx="4">
                  <c:v>108</c:v>
                </c:pt>
                <c:pt idx="5">
                  <c:v>99</c:v>
                </c:pt>
                <c:pt idx="6">
                  <c:v>99</c:v>
                </c:pt>
                <c:pt idx="7">
                  <c:v>36</c:v>
                </c:pt>
                <c:pt idx="8">
                  <c:v>24</c:v>
                </c:pt>
                <c:pt idx="9">
                  <c:v>31</c:v>
                </c:pt>
                <c:pt idx="10">
                  <c:v>37</c:v>
                </c:pt>
                <c:pt idx="11">
                  <c:v>0</c:v>
                </c:pt>
              </c:numCache>
            </c:numRef>
          </c:val>
          <c:extLst>
            <c:ext xmlns:c16="http://schemas.microsoft.com/office/drawing/2014/chart" uri="{C3380CC4-5D6E-409C-BE32-E72D297353CC}">
              <c16:uniqueId val="{00000000-54E9-42AB-9DFC-071049BACFE0}"/>
            </c:ext>
          </c:extLst>
        </c:ser>
        <c:dLbls>
          <c:showLegendKey val="0"/>
          <c:showVal val="0"/>
          <c:showCatName val="0"/>
          <c:showSerName val="0"/>
          <c:showPercent val="0"/>
          <c:showBubbleSize val="0"/>
        </c:dLbls>
        <c:gapWidth val="219"/>
        <c:overlap val="-27"/>
        <c:axId val="474492920"/>
        <c:axId val="474483080"/>
      </c:barChart>
      <c:dateAx>
        <c:axId val="474492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483080"/>
        <c:crosses val="autoZero"/>
        <c:auto val="1"/>
        <c:lblOffset val="100"/>
        <c:baseTimeUnit val="months"/>
      </c:dateAx>
      <c:valAx>
        <c:axId val="474483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492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308</c:v>
                </c:pt>
                <c:pt idx="1">
                  <c:v>753</c:v>
                </c:pt>
                <c:pt idx="2">
                  <c:v>458</c:v>
                </c:pt>
                <c:pt idx="3">
                  <c:v>336</c:v>
                </c:pt>
                <c:pt idx="4">
                  <c:v>1197</c:v>
                </c:pt>
                <c:pt idx="5">
                  <c:v>1496</c:v>
                </c:pt>
                <c:pt idx="6">
                  <c:v>1790</c:v>
                </c:pt>
                <c:pt idx="7">
                  <c:v>658</c:v>
                </c:pt>
                <c:pt idx="8">
                  <c:v>272</c:v>
                </c:pt>
                <c:pt idx="9">
                  <c:v>312</c:v>
                </c:pt>
                <c:pt idx="10">
                  <c:v>74</c:v>
                </c:pt>
                <c:pt idx="11">
                  <c:v>0</c:v>
                </c:pt>
              </c:numCache>
            </c:numRef>
          </c:val>
          <c:extLst>
            <c:ext xmlns:c16="http://schemas.microsoft.com/office/drawing/2014/chart" uri="{C3380CC4-5D6E-409C-BE32-E72D297353CC}">
              <c16:uniqueId val="{00000000-B4DA-4926-9044-D6FEF2481125}"/>
            </c:ext>
          </c:extLst>
        </c:ser>
        <c:dLbls>
          <c:showLegendKey val="0"/>
          <c:showVal val="0"/>
          <c:showCatName val="0"/>
          <c:showSerName val="0"/>
          <c:showPercent val="0"/>
          <c:showBubbleSize val="0"/>
        </c:dLbls>
        <c:gapWidth val="219"/>
        <c:overlap val="-27"/>
        <c:axId val="406387856"/>
        <c:axId val="406379656"/>
      </c:barChart>
      <c:catAx>
        <c:axId val="406387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79656"/>
        <c:crosses val="autoZero"/>
        <c:auto val="1"/>
        <c:lblAlgn val="ctr"/>
        <c:lblOffset val="100"/>
        <c:noMultiLvlLbl val="0"/>
      </c:catAx>
      <c:valAx>
        <c:axId val="40637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8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9052</c:v>
                </c:pt>
                <c:pt idx="1">
                  <c:v>8410</c:v>
                </c:pt>
                <c:pt idx="2">
                  <c:v>8343</c:v>
                </c:pt>
                <c:pt idx="3">
                  <c:v>6395</c:v>
                </c:pt>
                <c:pt idx="4">
                  <c:v>12228</c:v>
                </c:pt>
                <c:pt idx="5">
                  <c:v>10718</c:v>
                </c:pt>
                <c:pt idx="6">
                  <c:v>12692</c:v>
                </c:pt>
                <c:pt idx="7">
                  <c:v>17414</c:v>
                </c:pt>
                <c:pt idx="8">
                  <c:v>7410</c:v>
                </c:pt>
                <c:pt idx="9">
                  <c:v>7956</c:v>
                </c:pt>
              </c:numCache>
            </c:numRef>
          </c:val>
          <c:extLst>
            <c:ext xmlns:c16="http://schemas.microsoft.com/office/drawing/2014/chart" uri="{C3380CC4-5D6E-409C-BE32-E72D297353CC}">
              <c16:uniqueId val="{00000000-EE19-418B-B1C1-A9EE95E4A68E}"/>
            </c:ext>
          </c:extLst>
        </c:ser>
        <c:dLbls>
          <c:showLegendKey val="0"/>
          <c:showVal val="0"/>
          <c:showCatName val="0"/>
          <c:showSerName val="0"/>
          <c:showPercent val="0"/>
          <c:showBubbleSize val="0"/>
        </c:dLbls>
        <c:gapWidth val="219"/>
        <c:overlap val="-27"/>
        <c:axId val="406358008"/>
        <c:axId val="406364568"/>
      </c:barChart>
      <c:dateAx>
        <c:axId val="406358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64568"/>
        <c:crosses val="autoZero"/>
        <c:auto val="1"/>
        <c:lblOffset val="100"/>
        <c:baseTimeUnit val="months"/>
      </c:dateAx>
      <c:valAx>
        <c:axId val="406364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5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EE119-E386-4357-83B6-8C4DF8B37A09}"/>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3555C730-4147-4AD8-A5B4-5DDCB9C5CA2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387684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BD8BB-FDA8-4D26-9184-3E89F6F5E225}"/>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F87462BE-EDFF-4180-854F-C50256B55671}"/>
              </a:ext>
            </a:extLst>
          </p:cNvPr>
          <p:cNvGraphicFramePr>
            <a:graphicFrameLocks noGrp="1"/>
          </p:cNvGraphicFramePr>
          <p:nvPr>
            <p:ph type="chart" sz="quarter" idx="13"/>
            <p:extLst>
              <p:ext uri="{D42A27DB-BD31-4B8C-83A1-F6EECF244321}">
                <p14:modId xmlns:p14="http://schemas.microsoft.com/office/powerpoint/2010/main" val="4147797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4F4E5F-4857-4CC3-85CC-4C70EFB210B3}"/>
              </a:ext>
            </a:extLst>
          </p:cNvPr>
          <p:cNvSpPr>
            <a:spLocks noGrp="1"/>
          </p:cNvSpPr>
          <p:nvPr>
            <p:ph type="body" sz="quarter" idx="14"/>
          </p:nvPr>
        </p:nvSpPr>
        <p:spPr/>
        <p:txBody>
          <a:bodyPr/>
          <a:lstStyle/>
          <a:p>
            <a:r>
              <a:rPr lang="en-US"/>
              <a:t>10/01/2022 - 10/31/2022</a:t>
            </a:r>
          </a:p>
        </p:txBody>
      </p:sp>
      <p:sp>
        <p:nvSpPr>
          <p:cNvPr id="5" name="Footer Placeholder 4">
            <a:extLst>
              <a:ext uri="{FF2B5EF4-FFF2-40B4-BE49-F238E27FC236}">
                <a16:creationId xmlns:a16="http://schemas.microsoft.com/office/drawing/2014/main" id="{364E0843-72BE-4C97-BABC-A02A617BC1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8264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8FEC3-E48F-4278-9836-A83E3A86FFD3}"/>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724F997F-4D96-43D7-ABCA-16A5AFD0672D}"/>
              </a:ext>
            </a:extLst>
          </p:cNvPr>
          <p:cNvGraphicFramePr>
            <a:graphicFrameLocks noGrp="1"/>
          </p:cNvGraphicFramePr>
          <p:nvPr>
            <p:ph type="tbl" sz="quarter" idx="13"/>
            <p:extLst>
              <p:ext uri="{D42A27DB-BD31-4B8C-83A1-F6EECF244321}">
                <p14:modId xmlns:p14="http://schemas.microsoft.com/office/powerpoint/2010/main" val="655500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103408584"/>
                    </a:ext>
                  </a:extLst>
                </a:gridCol>
                <a:gridCol w="905256">
                  <a:extLst>
                    <a:ext uri="{9D8B030D-6E8A-4147-A177-3AD203B41FA5}">
                      <a16:colId xmlns:a16="http://schemas.microsoft.com/office/drawing/2014/main" val="1553810107"/>
                    </a:ext>
                  </a:extLst>
                </a:gridCol>
                <a:gridCol w="905256">
                  <a:extLst>
                    <a:ext uri="{9D8B030D-6E8A-4147-A177-3AD203B41FA5}">
                      <a16:colId xmlns:a16="http://schemas.microsoft.com/office/drawing/2014/main" val="2537375189"/>
                    </a:ext>
                  </a:extLst>
                </a:gridCol>
                <a:gridCol w="905256">
                  <a:extLst>
                    <a:ext uri="{9D8B030D-6E8A-4147-A177-3AD203B41FA5}">
                      <a16:colId xmlns:a16="http://schemas.microsoft.com/office/drawing/2014/main" val="4294063145"/>
                    </a:ext>
                  </a:extLst>
                </a:gridCol>
                <a:gridCol w="905256">
                  <a:extLst>
                    <a:ext uri="{9D8B030D-6E8A-4147-A177-3AD203B41FA5}">
                      <a16:colId xmlns:a16="http://schemas.microsoft.com/office/drawing/2014/main" val="2394508019"/>
                    </a:ext>
                  </a:extLst>
                </a:gridCol>
                <a:gridCol w="905256">
                  <a:extLst>
                    <a:ext uri="{9D8B030D-6E8A-4147-A177-3AD203B41FA5}">
                      <a16:colId xmlns:a16="http://schemas.microsoft.com/office/drawing/2014/main" val="2323573334"/>
                    </a:ext>
                  </a:extLst>
                </a:gridCol>
                <a:gridCol w="905256">
                  <a:extLst>
                    <a:ext uri="{9D8B030D-6E8A-4147-A177-3AD203B41FA5}">
                      <a16:colId xmlns:a16="http://schemas.microsoft.com/office/drawing/2014/main" val="3632387853"/>
                    </a:ext>
                  </a:extLst>
                </a:gridCol>
                <a:gridCol w="905256">
                  <a:extLst>
                    <a:ext uri="{9D8B030D-6E8A-4147-A177-3AD203B41FA5}">
                      <a16:colId xmlns:a16="http://schemas.microsoft.com/office/drawing/2014/main" val="2581876468"/>
                    </a:ext>
                  </a:extLst>
                </a:gridCol>
                <a:gridCol w="905256">
                  <a:extLst>
                    <a:ext uri="{9D8B030D-6E8A-4147-A177-3AD203B41FA5}">
                      <a16:colId xmlns:a16="http://schemas.microsoft.com/office/drawing/2014/main" val="4150909768"/>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46184465"/>
                  </a:ext>
                </a:extLst>
              </a:tr>
              <a:tr h="370840">
                <a:tc>
                  <a:txBody>
                    <a:bodyPr/>
                    <a:lstStyle/>
                    <a:p>
                      <a:r>
                        <a:rPr lang="en-US" sz="1000"/>
                        <a:t>1833</a:t>
                      </a:r>
                    </a:p>
                  </a:txBody>
                  <a:tcPr/>
                </a:tc>
                <a:tc>
                  <a:txBody>
                    <a:bodyPr/>
                    <a:lstStyle/>
                    <a:p>
                      <a:r>
                        <a:rPr lang="en-US" sz="1000"/>
                        <a:t>11</a:t>
                      </a:r>
                    </a:p>
                  </a:txBody>
                  <a:tcPr/>
                </a:tc>
                <a:tc>
                  <a:txBody>
                    <a:bodyPr/>
                    <a:lstStyle/>
                    <a:p>
                      <a:r>
                        <a:rPr lang="en-US" sz="1000"/>
                        <a:t>9</a:t>
                      </a:r>
                    </a:p>
                  </a:txBody>
                  <a:tcPr/>
                </a:tc>
                <a:tc>
                  <a:txBody>
                    <a:bodyPr/>
                    <a:lstStyle/>
                    <a:p>
                      <a:r>
                        <a:rPr lang="en-US" sz="1000"/>
                        <a:t>115</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0.7480 %</a:t>
                      </a:r>
                    </a:p>
                  </a:txBody>
                  <a:tcPr/>
                </a:tc>
                <a:tc>
                  <a:txBody>
                    <a:bodyPr/>
                    <a:lstStyle/>
                    <a:p>
                      <a:r>
                        <a:rPr lang="en-US" sz="1000"/>
                        <a:t>0.0 %</a:t>
                      </a:r>
                    </a:p>
                  </a:txBody>
                  <a:tcPr/>
                </a:tc>
                <a:extLst>
                  <a:ext uri="{0D108BD9-81ED-4DB2-BD59-A6C34878D82A}">
                    <a16:rowId xmlns:a16="http://schemas.microsoft.com/office/drawing/2014/main" val="1959317860"/>
                  </a:ext>
                </a:extLst>
              </a:tr>
            </a:tbl>
          </a:graphicData>
        </a:graphic>
      </p:graphicFrame>
      <p:sp>
        <p:nvSpPr>
          <p:cNvPr id="4" name="Text Placeholder 3">
            <a:extLst>
              <a:ext uri="{FF2B5EF4-FFF2-40B4-BE49-F238E27FC236}">
                <a16:creationId xmlns:a16="http://schemas.microsoft.com/office/drawing/2014/main" id="{237D1E5A-3CCF-4845-B949-D2A07FD032F1}"/>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367263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4D271-986A-4711-8FB9-D1931D7D9CBD}"/>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2A163834-E6FA-40E1-83FE-0F442F508432}"/>
              </a:ext>
            </a:extLst>
          </p:cNvPr>
          <p:cNvGraphicFramePr>
            <a:graphicFrameLocks noGrp="1"/>
          </p:cNvGraphicFramePr>
          <p:nvPr>
            <p:ph type="chart" sz="quarter" idx="13"/>
            <p:extLst>
              <p:ext uri="{D42A27DB-BD31-4B8C-83A1-F6EECF244321}">
                <p14:modId xmlns:p14="http://schemas.microsoft.com/office/powerpoint/2010/main" val="2050669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89032E-69E4-4DE6-88C3-763735B982B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7A7499F-A174-4F75-A671-E8094DA011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1422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62CB3-E240-44F7-8DC7-88C70DE020FD}"/>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16C88356-CAA4-4AEB-87D9-F484CA8B81E7}"/>
              </a:ext>
            </a:extLst>
          </p:cNvPr>
          <p:cNvGraphicFramePr>
            <a:graphicFrameLocks noGrp="1"/>
          </p:cNvGraphicFramePr>
          <p:nvPr>
            <p:ph type="chart" sz="quarter" idx="13"/>
            <p:extLst>
              <p:ext uri="{D42A27DB-BD31-4B8C-83A1-F6EECF244321}">
                <p14:modId xmlns:p14="http://schemas.microsoft.com/office/powerpoint/2010/main" val="22428467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D538E3-4F20-4601-8134-FD23B5362B1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0142DFA-BA6C-42EB-AF5A-F322AEE555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6333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E69A8-0C50-4E95-BA9B-9B34D5C00FC3}"/>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0CA3C382-55D3-40DF-A903-72F66E36588D}"/>
              </a:ext>
            </a:extLst>
          </p:cNvPr>
          <p:cNvGraphicFramePr>
            <a:graphicFrameLocks noGrp="1"/>
          </p:cNvGraphicFramePr>
          <p:nvPr>
            <p:ph type="chart" sz="quarter" idx="13"/>
            <p:extLst>
              <p:ext uri="{D42A27DB-BD31-4B8C-83A1-F6EECF244321}">
                <p14:modId xmlns:p14="http://schemas.microsoft.com/office/powerpoint/2010/main" val="3544072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CC26EC-AA1D-4E16-BCD5-091BA2DB7D1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72C2F8C-09DD-425C-B111-E51A5D6EFB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643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E6473-6709-4BCB-95CB-A8225B849E16}"/>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49E2C5D9-641D-4407-BC75-32F40D3BB27C}"/>
              </a:ext>
            </a:extLst>
          </p:cNvPr>
          <p:cNvGraphicFramePr>
            <a:graphicFrameLocks noGrp="1"/>
          </p:cNvGraphicFramePr>
          <p:nvPr>
            <p:ph type="chart" sz="quarter" idx="13"/>
            <p:extLst>
              <p:ext uri="{D42A27DB-BD31-4B8C-83A1-F6EECF244321}">
                <p14:modId xmlns:p14="http://schemas.microsoft.com/office/powerpoint/2010/main" val="891790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9EB05F-0A20-4FDF-B765-39E13EF69DF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93FFA07-A99F-4043-BD8A-6E13CF7F13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3841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64558-4BDB-4803-8A85-4AA25695187D}"/>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C83A9224-94AB-432E-B4E7-A31D5F558CD1}"/>
              </a:ext>
            </a:extLst>
          </p:cNvPr>
          <p:cNvGraphicFramePr>
            <a:graphicFrameLocks noGrp="1"/>
          </p:cNvGraphicFramePr>
          <p:nvPr>
            <p:ph type="tbl" sz="quarter" idx="13"/>
            <p:extLst>
              <p:ext uri="{D42A27DB-BD31-4B8C-83A1-F6EECF244321}">
                <p14:modId xmlns:p14="http://schemas.microsoft.com/office/powerpoint/2010/main" val="3974697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18205316"/>
                    </a:ext>
                  </a:extLst>
                </a:gridCol>
                <a:gridCol w="1316737">
                  <a:extLst>
                    <a:ext uri="{9D8B030D-6E8A-4147-A177-3AD203B41FA5}">
                      <a16:colId xmlns:a16="http://schemas.microsoft.com/office/drawing/2014/main" val="2358882350"/>
                    </a:ext>
                  </a:extLst>
                </a:gridCol>
                <a:gridCol w="329184">
                  <a:extLst>
                    <a:ext uri="{9D8B030D-6E8A-4147-A177-3AD203B41FA5}">
                      <a16:colId xmlns:a16="http://schemas.microsoft.com/office/drawing/2014/main" val="1927423544"/>
                    </a:ext>
                  </a:extLst>
                </a:gridCol>
                <a:gridCol w="329184">
                  <a:extLst>
                    <a:ext uri="{9D8B030D-6E8A-4147-A177-3AD203B41FA5}">
                      <a16:colId xmlns:a16="http://schemas.microsoft.com/office/drawing/2014/main" val="2603716107"/>
                    </a:ext>
                  </a:extLst>
                </a:gridCol>
                <a:gridCol w="329184">
                  <a:extLst>
                    <a:ext uri="{9D8B030D-6E8A-4147-A177-3AD203B41FA5}">
                      <a16:colId xmlns:a16="http://schemas.microsoft.com/office/drawing/2014/main" val="1166781514"/>
                    </a:ext>
                  </a:extLst>
                </a:gridCol>
                <a:gridCol w="329184">
                  <a:extLst>
                    <a:ext uri="{9D8B030D-6E8A-4147-A177-3AD203B41FA5}">
                      <a16:colId xmlns:a16="http://schemas.microsoft.com/office/drawing/2014/main" val="3377652602"/>
                    </a:ext>
                  </a:extLst>
                </a:gridCol>
                <a:gridCol w="329184">
                  <a:extLst>
                    <a:ext uri="{9D8B030D-6E8A-4147-A177-3AD203B41FA5}">
                      <a16:colId xmlns:a16="http://schemas.microsoft.com/office/drawing/2014/main" val="2424567795"/>
                    </a:ext>
                  </a:extLst>
                </a:gridCol>
                <a:gridCol w="329184">
                  <a:extLst>
                    <a:ext uri="{9D8B030D-6E8A-4147-A177-3AD203B41FA5}">
                      <a16:colId xmlns:a16="http://schemas.microsoft.com/office/drawing/2014/main" val="3404523470"/>
                    </a:ext>
                  </a:extLst>
                </a:gridCol>
                <a:gridCol w="329184">
                  <a:extLst>
                    <a:ext uri="{9D8B030D-6E8A-4147-A177-3AD203B41FA5}">
                      <a16:colId xmlns:a16="http://schemas.microsoft.com/office/drawing/2014/main" val="851782159"/>
                    </a:ext>
                  </a:extLst>
                </a:gridCol>
                <a:gridCol w="329184">
                  <a:extLst>
                    <a:ext uri="{9D8B030D-6E8A-4147-A177-3AD203B41FA5}">
                      <a16:colId xmlns:a16="http://schemas.microsoft.com/office/drawing/2014/main" val="1653614447"/>
                    </a:ext>
                  </a:extLst>
                </a:gridCol>
                <a:gridCol w="329184">
                  <a:extLst>
                    <a:ext uri="{9D8B030D-6E8A-4147-A177-3AD203B41FA5}">
                      <a16:colId xmlns:a16="http://schemas.microsoft.com/office/drawing/2014/main" val="2817233357"/>
                    </a:ext>
                  </a:extLst>
                </a:gridCol>
                <a:gridCol w="329184">
                  <a:extLst>
                    <a:ext uri="{9D8B030D-6E8A-4147-A177-3AD203B41FA5}">
                      <a16:colId xmlns:a16="http://schemas.microsoft.com/office/drawing/2014/main" val="2649071628"/>
                    </a:ext>
                  </a:extLst>
                </a:gridCol>
                <a:gridCol w="329184">
                  <a:extLst>
                    <a:ext uri="{9D8B030D-6E8A-4147-A177-3AD203B41FA5}">
                      <a16:colId xmlns:a16="http://schemas.microsoft.com/office/drawing/2014/main" val="3338316993"/>
                    </a:ext>
                  </a:extLst>
                </a:gridCol>
                <a:gridCol w="329184">
                  <a:extLst>
                    <a:ext uri="{9D8B030D-6E8A-4147-A177-3AD203B41FA5}">
                      <a16:colId xmlns:a16="http://schemas.microsoft.com/office/drawing/2014/main" val="4014424086"/>
                    </a:ext>
                  </a:extLst>
                </a:gridCol>
                <a:gridCol w="329184">
                  <a:extLst>
                    <a:ext uri="{9D8B030D-6E8A-4147-A177-3AD203B41FA5}">
                      <a16:colId xmlns:a16="http://schemas.microsoft.com/office/drawing/2014/main" val="2112266546"/>
                    </a:ext>
                  </a:extLst>
                </a:gridCol>
                <a:gridCol w="329184">
                  <a:extLst>
                    <a:ext uri="{9D8B030D-6E8A-4147-A177-3AD203B41FA5}">
                      <a16:colId xmlns:a16="http://schemas.microsoft.com/office/drawing/2014/main" val="1118651549"/>
                    </a:ext>
                  </a:extLst>
                </a:gridCol>
                <a:gridCol w="329184">
                  <a:extLst>
                    <a:ext uri="{9D8B030D-6E8A-4147-A177-3AD203B41FA5}">
                      <a16:colId xmlns:a16="http://schemas.microsoft.com/office/drawing/2014/main" val="408233998"/>
                    </a:ext>
                  </a:extLst>
                </a:gridCol>
                <a:gridCol w="329184">
                  <a:extLst>
                    <a:ext uri="{9D8B030D-6E8A-4147-A177-3AD203B41FA5}">
                      <a16:colId xmlns:a16="http://schemas.microsoft.com/office/drawing/2014/main" val="1131909601"/>
                    </a:ext>
                  </a:extLst>
                </a:gridCol>
                <a:gridCol w="329184">
                  <a:extLst>
                    <a:ext uri="{9D8B030D-6E8A-4147-A177-3AD203B41FA5}">
                      <a16:colId xmlns:a16="http://schemas.microsoft.com/office/drawing/2014/main" val="1575998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7305727"/>
                  </a:ext>
                </a:extLst>
              </a:tr>
            </a:tbl>
          </a:graphicData>
        </a:graphic>
      </p:graphicFrame>
      <p:sp>
        <p:nvSpPr>
          <p:cNvPr id="4" name="Text Placeholder 3">
            <a:extLst>
              <a:ext uri="{FF2B5EF4-FFF2-40B4-BE49-F238E27FC236}">
                <a16:creationId xmlns:a16="http://schemas.microsoft.com/office/drawing/2014/main" id="{4430FA07-9B95-4AD8-88EE-34CE27689E36}"/>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52059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526C-DAEB-49FE-9380-D301C266B8C6}"/>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06E7432D-F27E-4243-A5FB-3ACF7BA524C1}"/>
              </a:ext>
            </a:extLst>
          </p:cNvPr>
          <p:cNvGraphicFramePr>
            <a:graphicFrameLocks noGrp="1"/>
          </p:cNvGraphicFramePr>
          <p:nvPr>
            <p:ph type="tbl" sz="quarter" idx="13"/>
            <p:extLst>
              <p:ext uri="{D42A27DB-BD31-4B8C-83A1-F6EECF244321}">
                <p14:modId xmlns:p14="http://schemas.microsoft.com/office/powerpoint/2010/main" val="1188551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17850427"/>
                    </a:ext>
                  </a:extLst>
                </a:gridCol>
                <a:gridCol w="1316737">
                  <a:extLst>
                    <a:ext uri="{9D8B030D-6E8A-4147-A177-3AD203B41FA5}">
                      <a16:colId xmlns:a16="http://schemas.microsoft.com/office/drawing/2014/main" val="2506585205"/>
                    </a:ext>
                  </a:extLst>
                </a:gridCol>
                <a:gridCol w="329184">
                  <a:extLst>
                    <a:ext uri="{9D8B030D-6E8A-4147-A177-3AD203B41FA5}">
                      <a16:colId xmlns:a16="http://schemas.microsoft.com/office/drawing/2014/main" val="3080583911"/>
                    </a:ext>
                  </a:extLst>
                </a:gridCol>
                <a:gridCol w="329184">
                  <a:extLst>
                    <a:ext uri="{9D8B030D-6E8A-4147-A177-3AD203B41FA5}">
                      <a16:colId xmlns:a16="http://schemas.microsoft.com/office/drawing/2014/main" val="455479140"/>
                    </a:ext>
                  </a:extLst>
                </a:gridCol>
                <a:gridCol w="329184">
                  <a:extLst>
                    <a:ext uri="{9D8B030D-6E8A-4147-A177-3AD203B41FA5}">
                      <a16:colId xmlns:a16="http://schemas.microsoft.com/office/drawing/2014/main" val="3259888621"/>
                    </a:ext>
                  </a:extLst>
                </a:gridCol>
                <a:gridCol w="329184">
                  <a:extLst>
                    <a:ext uri="{9D8B030D-6E8A-4147-A177-3AD203B41FA5}">
                      <a16:colId xmlns:a16="http://schemas.microsoft.com/office/drawing/2014/main" val="7596181"/>
                    </a:ext>
                  </a:extLst>
                </a:gridCol>
                <a:gridCol w="329184">
                  <a:extLst>
                    <a:ext uri="{9D8B030D-6E8A-4147-A177-3AD203B41FA5}">
                      <a16:colId xmlns:a16="http://schemas.microsoft.com/office/drawing/2014/main" val="4203660228"/>
                    </a:ext>
                  </a:extLst>
                </a:gridCol>
                <a:gridCol w="329184">
                  <a:extLst>
                    <a:ext uri="{9D8B030D-6E8A-4147-A177-3AD203B41FA5}">
                      <a16:colId xmlns:a16="http://schemas.microsoft.com/office/drawing/2014/main" val="3766626024"/>
                    </a:ext>
                  </a:extLst>
                </a:gridCol>
                <a:gridCol w="329184">
                  <a:extLst>
                    <a:ext uri="{9D8B030D-6E8A-4147-A177-3AD203B41FA5}">
                      <a16:colId xmlns:a16="http://schemas.microsoft.com/office/drawing/2014/main" val="3966349712"/>
                    </a:ext>
                  </a:extLst>
                </a:gridCol>
                <a:gridCol w="329184">
                  <a:extLst>
                    <a:ext uri="{9D8B030D-6E8A-4147-A177-3AD203B41FA5}">
                      <a16:colId xmlns:a16="http://schemas.microsoft.com/office/drawing/2014/main" val="2819437185"/>
                    </a:ext>
                  </a:extLst>
                </a:gridCol>
                <a:gridCol w="329184">
                  <a:extLst>
                    <a:ext uri="{9D8B030D-6E8A-4147-A177-3AD203B41FA5}">
                      <a16:colId xmlns:a16="http://schemas.microsoft.com/office/drawing/2014/main" val="3406571792"/>
                    </a:ext>
                  </a:extLst>
                </a:gridCol>
                <a:gridCol w="329184">
                  <a:extLst>
                    <a:ext uri="{9D8B030D-6E8A-4147-A177-3AD203B41FA5}">
                      <a16:colId xmlns:a16="http://schemas.microsoft.com/office/drawing/2014/main" val="1777628701"/>
                    </a:ext>
                  </a:extLst>
                </a:gridCol>
                <a:gridCol w="329184">
                  <a:extLst>
                    <a:ext uri="{9D8B030D-6E8A-4147-A177-3AD203B41FA5}">
                      <a16:colId xmlns:a16="http://schemas.microsoft.com/office/drawing/2014/main" val="747192082"/>
                    </a:ext>
                  </a:extLst>
                </a:gridCol>
                <a:gridCol w="329184">
                  <a:extLst>
                    <a:ext uri="{9D8B030D-6E8A-4147-A177-3AD203B41FA5}">
                      <a16:colId xmlns:a16="http://schemas.microsoft.com/office/drawing/2014/main" val="165417857"/>
                    </a:ext>
                  </a:extLst>
                </a:gridCol>
                <a:gridCol w="329184">
                  <a:extLst>
                    <a:ext uri="{9D8B030D-6E8A-4147-A177-3AD203B41FA5}">
                      <a16:colId xmlns:a16="http://schemas.microsoft.com/office/drawing/2014/main" val="4117230128"/>
                    </a:ext>
                  </a:extLst>
                </a:gridCol>
                <a:gridCol w="329184">
                  <a:extLst>
                    <a:ext uri="{9D8B030D-6E8A-4147-A177-3AD203B41FA5}">
                      <a16:colId xmlns:a16="http://schemas.microsoft.com/office/drawing/2014/main" val="2910225208"/>
                    </a:ext>
                  </a:extLst>
                </a:gridCol>
                <a:gridCol w="329184">
                  <a:extLst>
                    <a:ext uri="{9D8B030D-6E8A-4147-A177-3AD203B41FA5}">
                      <a16:colId xmlns:a16="http://schemas.microsoft.com/office/drawing/2014/main" val="3556418289"/>
                    </a:ext>
                  </a:extLst>
                </a:gridCol>
                <a:gridCol w="329184">
                  <a:extLst>
                    <a:ext uri="{9D8B030D-6E8A-4147-A177-3AD203B41FA5}">
                      <a16:colId xmlns:a16="http://schemas.microsoft.com/office/drawing/2014/main" val="2251606833"/>
                    </a:ext>
                  </a:extLst>
                </a:gridCol>
                <a:gridCol w="329184">
                  <a:extLst>
                    <a:ext uri="{9D8B030D-6E8A-4147-A177-3AD203B41FA5}">
                      <a16:colId xmlns:a16="http://schemas.microsoft.com/office/drawing/2014/main" val="1182159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3207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- 2022-10-18 18:00:04</a:t>
                      </a:r>
                      <a:r>
                        <a:rPr kumimoji="0" lang="en-US" sz="1000" b="0" i="0" u="none" strike="noStrike" kern="1200" cap="none" spc="0" normalizeH="0" baseline="0" noProof="0">
                          <a:ln>
                            <a:noFill/>
                          </a:ln>
                          <a:solidFill>
                            <a:prstClr val="black"/>
                          </a:solidFill>
                          <a:effectLst/>
                          <a:uLnTx/>
                          <a:uFillTx/>
                          <a:latin typeface="+mn-lt"/>
                          <a:ea typeface="+mn-ea"/>
                          <a:cs typeface="+mn-cs"/>
                        </a:rPr>
                        <a:t>
 Happy #PrideMonth in Hawaii! #TeamFICOH had a blast participating in the Honolulu Pride Parade and Festival on Saturday. We were proud to join the many walkers and floats on the parade route through Waikiki and to show support for our colleagues, friends, and family. Mahalo Honolulu Pride, A Project of the Hawaii LGBT Legacy Foundation for hosting this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https://quintly-image-storage.s3.amazonaws.com/17ae3836335657ff0a83f20c7d11e5e8/d55d58458d43f4532f7b735bd970008c.jpg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14776720"/>
                  </a:ext>
                </a:extLst>
              </a:tr>
            </a:tbl>
          </a:graphicData>
        </a:graphic>
      </p:graphicFrame>
      <p:sp>
        <p:nvSpPr>
          <p:cNvPr id="4" name="Text Placeholder 3">
            <a:extLst>
              <a:ext uri="{FF2B5EF4-FFF2-40B4-BE49-F238E27FC236}">
                <a16:creationId xmlns:a16="http://schemas.microsoft.com/office/drawing/2014/main" id="{3B7DB298-F5C5-4E65-BF26-D0273B0436D8}"/>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734617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DAD12-E486-43DC-BB01-3CCBFADA68D4}"/>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52ED0666-4266-4B29-AD97-7DE242F9CA36}"/>
              </a:ext>
            </a:extLst>
          </p:cNvPr>
          <p:cNvGraphicFramePr>
            <a:graphicFrameLocks noGrp="1"/>
          </p:cNvGraphicFramePr>
          <p:nvPr>
            <p:ph type="tbl" sz="quarter" idx="13"/>
            <p:extLst>
              <p:ext uri="{D42A27DB-BD31-4B8C-83A1-F6EECF244321}">
                <p14:modId xmlns:p14="http://schemas.microsoft.com/office/powerpoint/2010/main" val="2783983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83737810"/>
                    </a:ext>
                  </a:extLst>
                </a:gridCol>
                <a:gridCol w="1316737">
                  <a:extLst>
                    <a:ext uri="{9D8B030D-6E8A-4147-A177-3AD203B41FA5}">
                      <a16:colId xmlns:a16="http://schemas.microsoft.com/office/drawing/2014/main" val="1941721202"/>
                    </a:ext>
                  </a:extLst>
                </a:gridCol>
                <a:gridCol w="329184">
                  <a:extLst>
                    <a:ext uri="{9D8B030D-6E8A-4147-A177-3AD203B41FA5}">
                      <a16:colId xmlns:a16="http://schemas.microsoft.com/office/drawing/2014/main" val="3793529541"/>
                    </a:ext>
                  </a:extLst>
                </a:gridCol>
                <a:gridCol w="329184">
                  <a:extLst>
                    <a:ext uri="{9D8B030D-6E8A-4147-A177-3AD203B41FA5}">
                      <a16:colId xmlns:a16="http://schemas.microsoft.com/office/drawing/2014/main" val="2134863511"/>
                    </a:ext>
                  </a:extLst>
                </a:gridCol>
                <a:gridCol w="329184">
                  <a:extLst>
                    <a:ext uri="{9D8B030D-6E8A-4147-A177-3AD203B41FA5}">
                      <a16:colId xmlns:a16="http://schemas.microsoft.com/office/drawing/2014/main" val="438676966"/>
                    </a:ext>
                  </a:extLst>
                </a:gridCol>
                <a:gridCol w="329184">
                  <a:extLst>
                    <a:ext uri="{9D8B030D-6E8A-4147-A177-3AD203B41FA5}">
                      <a16:colId xmlns:a16="http://schemas.microsoft.com/office/drawing/2014/main" val="1330958087"/>
                    </a:ext>
                  </a:extLst>
                </a:gridCol>
                <a:gridCol w="329184">
                  <a:extLst>
                    <a:ext uri="{9D8B030D-6E8A-4147-A177-3AD203B41FA5}">
                      <a16:colId xmlns:a16="http://schemas.microsoft.com/office/drawing/2014/main" val="3474597521"/>
                    </a:ext>
                  </a:extLst>
                </a:gridCol>
                <a:gridCol w="329184">
                  <a:extLst>
                    <a:ext uri="{9D8B030D-6E8A-4147-A177-3AD203B41FA5}">
                      <a16:colId xmlns:a16="http://schemas.microsoft.com/office/drawing/2014/main" val="2516823984"/>
                    </a:ext>
                  </a:extLst>
                </a:gridCol>
                <a:gridCol w="329184">
                  <a:extLst>
                    <a:ext uri="{9D8B030D-6E8A-4147-A177-3AD203B41FA5}">
                      <a16:colId xmlns:a16="http://schemas.microsoft.com/office/drawing/2014/main" val="1223056614"/>
                    </a:ext>
                  </a:extLst>
                </a:gridCol>
                <a:gridCol w="329184">
                  <a:extLst>
                    <a:ext uri="{9D8B030D-6E8A-4147-A177-3AD203B41FA5}">
                      <a16:colId xmlns:a16="http://schemas.microsoft.com/office/drawing/2014/main" val="479111977"/>
                    </a:ext>
                  </a:extLst>
                </a:gridCol>
                <a:gridCol w="329184">
                  <a:extLst>
                    <a:ext uri="{9D8B030D-6E8A-4147-A177-3AD203B41FA5}">
                      <a16:colId xmlns:a16="http://schemas.microsoft.com/office/drawing/2014/main" val="4174792335"/>
                    </a:ext>
                  </a:extLst>
                </a:gridCol>
                <a:gridCol w="329184">
                  <a:extLst>
                    <a:ext uri="{9D8B030D-6E8A-4147-A177-3AD203B41FA5}">
                      <a16:colId xmlns:a16="http://schemas.microsoft.com/office/drawing/2014/main" val="163124031"/>
                    </a:ext>
                  </a:extLst>
                </a:gridCol>
                <a:gridCol w="329184">
                  <a:extLst>
                    <a:ext uri="{9D8B030D-6E8A-4147-A177-3AD203B41FA5}">
                      <a16:colId xmlns:a16="http://schemas.microsoft.com/office/drawing/2014/main" val="4221050179"/>
                    </a:ext>
                  </a:extLst>
                </a:gridCol>
                <a:gridCol w="329184">
                  <a:extLst>
                    <a:ext uri="{9D8B030D-6E8A-4147-A177-3AD203B41FA5}">
                      <a16:colId xmlns:a16="http://schemas.microsoft.com/office/drawing/2014/main" val="897774176"/>
                    </a:ext>
                  </a:extLst>
                </a:gridCol>
                <a:gridCol w="329184">
                  <a:extLst>
                    <a:ext uri="{9D8B030D-6E8A-4147-A177-3AD203B41FA5}">
                      <a16:colId xmlns:a16="http://schemas.microsoft.com/office/drawing/2014/main" val="2456793420"/>
                    </a:ext>
                  </a:extLst>
                </a:gridCol>
                <a:gridCol w="329184">
                  <a:extLst>
                    <a:ext uri="{9D8B030D-6E8A-4147-A177-3AD203B41FA5}">
                      <a16:colId xmlns:a16="http://schemas.microsoft.com/office/drawing/2014/main" val="1090759021"/>
                    </a:ext>
                  </a:extLst>
                </a:gridCol>
                <a:gridCol w="329184">
                  <a:extLst>
                    <a:ext uri="{9D8B030D-6E8A-4147-A177-3AD203B41FA5}">
                      <a16:colId xmlns:a16="http://schemas.microsoft.com/office/drawing/2014/main" val="3302594093"/>
                    </a:ext>
                  </a:extLst>
                </a:gridCol>
                <a:gridCol w="329184">
                  <a:extLst>
                    <a:ext uri="{9D8B030D-6E8A-4147-A177-3AD203B41FA5}">
                      <a16:colId xmlns:a16="http://schemas.microsoft.com/office/drawing/2014/main" val="319021859"/>
                    </a:ext>
                  </a:extLst>
                </a:gridCol>
                <a:gridCol w="329184">
                  <a:extLst>
                    <a:ext uri="{9D8B030D-6E8A-4147-A177-3AD203B41FA5}">
                      <a16:colId xmlns:a16="http://schemas.microsoft.com/office/drawing/2014/main" val="3286970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6126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- 2022-10-20 18:00:03</a:t>
                      </a:r>
                      <a:r>
                        <a:rPr kumimoji="0" lang="en-US" sz="1000" b="0" i="0" u="none" strike="noStrike" kern="1200" cap="none" spc="0" normalizeH="0" baseline="0" noProof="0">
                          <a:ln>
                            <a:noFill/>
                          </a:ln>
                          <a:solidFill>
                            <a:prstClr val="black"/>
                          </a:solidFill>
                          <a:effectLst/>
                          <a:uLnTx/>
                          <a:uFillTx/>
                          <a:latin typeface="+mn-lt"/>
                          <a:ea typeface="+mn-ea"/>
                          <a:cs typeface="+mn-cs"/>
                        </a:rPr>
                        <a:t>
 Todd Takayama, chief underwriting officer at FICOH, was promoted to president on October 1st. Mark Yoda, who has been serving as FICOH's chief executive since September of 2021, will continue to serve as FICOH chairman and CEO. Learn more: https://www.ficoh.com/about-us/news/first-insurance-promotes-todd-takayama-to-president/ Congratulations, Todd!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https://quintly-image-storage.s3.amazonaws.com/17ae3836335657ff0a83f20c7d11e5e8/843d08acbfba1a19f27ee747e9c850f6.jpg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19202866"/>
                  </a:ext>
                </a:extLst>
              </a:tr>
            </a:tbl>
          </a:graphicData>
        </a:graphic>
      </p:graphicFrame>
      <p:sp>
        <p:nvSpPr>
          <p:cNvPr id="4" name="Text Placeholder 3">
            <a:extLst>
              <a:ext uri="{FF2B5EF4-FFF2-40B4-BE49-F238E27FC236}">
                <a16:creationId xmlns:a16="http://schemas.microsoft.com/office/drawing/2014/main" id="{CE5EAEF7-A34A-48CF-A6F8-05FB0E86DDF3}"/>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678079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4F98C-050F-4A6F-9987-B403155BE7CB}"/>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AA9DD679-AD3F-4DF6-8602-CCC8738C3B1D}"/>
              </a:ext>
            </a:extLst>
          </p:cNvPr>
          <p:cNvGraphicFramePr>
            <a:graphicFrameLocks noGrp="1"/>
          </p:cNvGraphicFramePr>
          <p:nvPr>
            <p:ph type="tbl" sz="quarter" idx="13"/>
            <p:extLst>
              <p:ext uri="{D42A27DB-BD31-4B8C-83A1-F6EECF244321}">
                <p14:modId xmlns:p14="http://schemas.microsoft.com/office/powerpoint/2010/main" val="2247727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2714461"/>
                    </a:ext>
                  </a:extLst>
                </a:gridCol>
                <a:gridCol w="1316737">
                  <a:extLst>
                    <a:ext uri="{9D8B030D-6E8A-4147-A177-3AD203B41FA5}">
                      <a16:colId xmlns:a16="http://schemas.microsoft.com/office/drawing/2014/main" val="1249597315"/>
                    </a:ext>
                  </a:extLst>
                </a:gridCol>
                <a:gridCol w="329184">
                  <a:extLst>
                    <a:ext uri="{9D8B030D-6E8A-4147-A177-3AD203B41FA5}">
                      <a16:colId xmlns:a16="http://schemas.microsoft.com/office/drawing/2014/main" val="1285651302"/>
                    </a:ext>
                  </a:extLst>
                </a:gridCol>
                <a:gridCol w="329184">
                  <a:extLst>
                    <a:ext uri="{9D8B030D-6E8A-4147-A177-3AD203B41FA5}">
                      <a16:colId xmlns:a16="http://schemas.microsoft.com/office/drawing/2014/main" val="2199496397"/>
                    </a:ext>
                  </a:extLst>
                </a:gridCol>
                <a:gridCol w="329184">
                  <a:extLst>
                    <a:ext uri="{9D8B030D-6E8A-4147-A177-3AD203B41FA5}">
                      <a16:colId xmlns:a16="http://schemas.microsoft.com/office/drawing/2014/main" val="4228825246"/>
                    </a:ext>
                  </a:extLst>
                </a:gridCol>
                <a:gridCol w="329184">
                  <a:extLst>
                    <a:ext uri="{9D8B030D-6E8A-4147-A177-3AD203B41FA5}">
                      <a16:colId xmlns:a16="http://schemas.microsoft.com/office/drawing/2014/main" val="3474926955"/>
                    </a:ext>
                  </a:extLst>
                </a:gridCol>
                <a:gridCol w="329184">
                  <a:extLst>
                    <a:ext uri="{9D8B030D-6E8A-4147-A177-3AD203B41FA5}">
                      <a16:colId xmlns:a16="http://schemas.microsoft.com/office/drawing/2014/main" val="108619483"/>
                    </a:ext>
                  </a:extLst>
                </a:gridCol>
                <a:gridCol w="329184">
                  <a:extLst>
                    <a:ext uri="{9D8B030D-6E8A-4147-A177-3AD203B41FA5}">
                      <a16:colId xmlns:a16="http://schemas.microsoft.com/office/drawing/2014/main" val="1159961001"/>
                    </a:ext>
                  </a:extLst>
                </a:gridCol>
                <a:gridCol w="329184">
                  <a:extLst>
                    <a:ext uri="{9D8B030D-6E8A-4147-A177-3AD203B41FA5}">
                      <a16:colId xmlns:a16="http://schemas.microsoft.com/office/drawing/2014/main" val="4123473498"/>
                    </a:ext>
                  </a:extLst>
                </a:gridCol>
                <a:gridCol w="329184">
                  <a:extLst>
                    <a:ext uri="{9D8B030D-6E8A-4147-A177-3AD203B41FA5}">
                      <a16:colId xmlns:a16="http://schemas.microsoft.com/office/drawing/2014/main" val="385019759"/>
                    </a:ext>
                  </a:extLst>
                </a:gridCol>
                <a:gridCol w="329184">
                  <a:extLst>
                    <a:ext uri="{9D8B030D-6E8A-4147-A177-3AD203B41FA5}">
                      <a16:colId xmlns:a16="http://schemas.microsoft.com/office/drawing/2014/main" val="700649186"/>
                    </a:ext>
                  </a:extLst>
                </a:gridCol>
                <a:gridCol w="329184">
                  <a:extLst>
                    <a:ext uri="{9D8B030D-6E8A-4147-A177-3AD203B41FA5}">
                      <a16:colId xmlns:a16="http://schemas.microsoft.com/office/drawing/2014/main" val="2867080154"/>
                    </a:ext>
                  </a:extLst>
                </a:gridCol>
                <a:gridCol w="329184">
                  <a:extLst>
                    <a:ext uri="{9D8B030D-6E8A-4147-A177-3AD203B41FA5}">
                      <a16:colId xmlns:a16="http://schemas.microsoft.com/office/drawing/2014/main" val="125401185"/>
                    </a:ext>
                  </a:extLst>
                </a:gridCol>
                <a:gridCol w="329184">
                  <a:extLst>
                    <a:ext uri="{9D8B030D-6E8A-4147-A177-3AD203B41FA5}">
                      <a16:colId xmlns:a16="http://schemas.microsoft.com/office/drawing/2014/main" val="3935510158"/>
                    </a:ext>
                  </a:extLst>
                </a:gridCol>
                <a:gridCol w="329184">
                  <a:extLst>
                    <a:ext uri="{9D8B030D-6E8A-4147-A177-3AD203B41FA5}">
                      <a16:colId xmlns:a16="http://schemas.microsoft.com/office/drawing/2014/main" val="2242095231"/>
                    </a:ext>
                  </a:extLst>
                </a:gridCol>
                <a:gridCol w="329184">
                  <a:extLst>
                    <a:ext uri="{9D8B030D-6E8A-4147-A177-3AD203B41FA5}">
                      <a16:colId xmlns:a16="http://schemas.microsoft.com/office/drawing/2014/main" val="1016144354"/>
                    </a:ext>
                  </a:extLst>
                </a:gridCol>
                <a:gridCol w="329184">
                  <a:extLst>
                    <a:ext uri="{9D8B030D-6E8A-4147-A177-3AD203B41FA5}">
                      <a16:colId xmlns:a16="http://schemas.microsoft.com/office/drawing/2014/main" val="4005968965"/>
                    </a:ext>
                  </a:extLst>
                </a:gridCol>
                <a:gridCol w="329184">
                  <a:extLst>
                    <a:ext uri="{9D8B030D-6E8A-4147-A177-3AD203B41FA5}">
                      <a16:colId xmlns:a16="http://schemas.microsoft.com/office/drawing/2014/main" val="2066550225"/>
                    </a:ext>
                  </a:extLst>
                </a:gridCol>
                <a:gridCol w="329184">
                  <a:extLst>
                    <a:ext uri="{9D8B030D-6E8A-4147-A177-3AD203B41FA5}">
                      <a16:colId xmlns:a16="http://schemas.microsoft.com/office/drawing/2014/main" val="2465666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5568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- 2022-10-24 18:00:03</a:t>
                      </a:r>
                      <a:r>
                        <a:rPr kumimoji="0" lang="en-US" sz="1000" b="0" i="0" u="none" strike="noStrike" kern="1200" cap="none" spc="0" normalizeH="0" baseline="0" noProof="0">
                          <a:ln>
                            <a:noFill/>
                          </a:ln>
                          <a:solidFill>
                            <a:prstClr val="black"/>
                          </a:solidFill>
                          <a:effectLst/>
                          <a:uLnTx/>
                          <a:uFillTx/>
                          <a:latin typeface="+mn-lt"/>
                          <a:ea typeface="+mn-ea"/>
                          <a:cs typeface="+mn-cs"/>
                        </a:rPr>
                        <a:t>
 Our offices are CRAWLING with Halloween spirit! 🕷 Associates are putting up creepy, crawly, and spooky decorations to compete in our upcoming (and first-ever) Halloween decoration contest. #FICOHSpirit #HalloweenOfficeDecor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https://quintly-image-storage.s3.amazonaws.com/17ae3836335657ff0a83f20c7d11e5e8/62c10ed242e106d19b6d25af60943c85.jpg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50730138"/>
                  </a:ext>
                </a:extLst>
              </a:tr>
            </a:tbl>
          </a:graphicData>
        </a:graphic>
      </p:graphicFrame>
      <p:sp>
        <p:nvSpPr>
          <p:cNvPr id="4" name="Text Placeholder 3">
            <a:extLst>
              <a:ext uri="{FF2B5EF4-FFF2-40B4-BE49-F238E27FC236}">
                <a16:creationId xmlns:a16="http://schemas.microsoft.com/office/drawing/2014/main" id="{DF96B6B2-00A1-43C9-8180-59D3A664B982}"/>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1493601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999AA-1E44-4F16-922E-356330983478}"/>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E8ADA6C2-2D73-4335-8179-CE11BE0607C3}"/>
              </a:ext>
            </a:extLst>
          </p:cNvPr>
          <p:cNvGraphicFramePr>
            <a:graphicFrameLocks noGrp="1"/>
          </p:cNvGraphicFramePr>
          <p:nvPr>
            <p:ph type="tbl" sz="quarter" idx="13"/>
            <p:extLst>
              <p:ext uri="{D42A27DB-BD31-4B8C-83A1-F6EECF244321}">
                <p14:modId xmlns:p14="http://schemas.microsoft.com/office/powerpoint/2010/main" val="1336306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067054016"/>
                    </a:ext>
                  </a:extLst>
                </a:gridCol>
                <a:gridCol w="576072">
                  <a:extLst>
                    <a:ext uri="{9D8B030D-6E8A-4147-A177-3AD203B41FA5}">
                      <a16:colId xmlns:a16="http://schemas.microsoft.com/office/drawing/2014/main" val="455196142"/>
                    </a:ext>
                  </a:extLst>
                </a:gridCol>
                <a:gridCol w="576072">
                  <a:extLst>
                    <a:ext uri="{9D8B030D-6E8A-4147-A177-3AD203B41FA5}">
                      <a16:colId xmlns:a16="http://schemas.microsoft.com/office/drawing/2014/main" val="4158851524"/>
                    </a:ext>
                  </a:extLst>
                </a:gridCol>
                <a:gridCol w="576072">
                  <a:extLst>
                    <a:ext uri="{9D8B030D-6E8A-4147-A177-3AD203B41FA5}">
                      <a16:colId xmlns:a16="http://schemas.microsoft.com/office/drawing/2014/main" val="600349904"/>
                    </a:ext>
                  </a:extLst>
                </a:gridCol>
                <a:gridCol w="576072">
                  <a:extLst>
                    <a:ext uri="{9D8B030D-6E8A-4147-A177-3AD203B41FA5}">
                      <a16:colId xmlns:a16="http://schemas.microsoft.com/office/drawing/2014/main" val="1195854857"/>
                    </a:ext>
                  </a:extLst>
                </a:gridCol>
                <a:gridCol w="576072">
                  <a:extLst>
                    <a:ext uri="{9D8B030D-6E8A-4147-A177-3AD203B41FA5}">
                      <a16:colId xmlns:a16="http://schemas.microsoft.com/office/drawing/2014/main" val="3191646834"/>
                    </a:ext>
                  </a:extLst>
                </a:gridCol>
                <a:gridCol w="576072">
                  <a:extLst>
                    <a:ext uri="{9D8B030D-6E8A-4147-A177-3AD203B41FA5}">
                      <a16:colId xmlns:a16="http://schemas.microsoft.com/office/drawing/2014/main" val="2051652907"/>
                    </a:ext>
                  </a:extLst>
                </a:gridCol>
                <a:gridCol w="576072">
                  <a:extLst>
                    <a:ext uri="{9D8B030D-6E8A-4147-A177-3AD203B41FA5}">
                      <a16:colId xmlns:a16="http://schemas.microsoft.com/office/drawing/2014/main" val="2846167544"/>
                    </a:ext>
                  </a:extLst>
                </a:gridCol>
                <a:gridCol w="576072">
                  <a:extLst>
                    <a:ext uri="{9D8B030D-6E8A-4147-A177-3AD203B41FA5}">
                      <a16:colId xmlns:a16="http://schemas.microsoft.com/office/drawing/2014/main" val="1316578344"/>
                    </a:ext>
                  </a:extLst>
                </a:gridCol>
                <a:gridCol w="576072">
                  <a:extLst>
                    <a:ext uri="{9D8B030D-6E8A-4147-A177-3AD203B41FA5}">
                      <a16:colId xmlns:a16="http://schemas.microsoft.com/office/drawing/2014/main" val="4241280116"/>
                    </a:ext>
                  </a:extLst>
                </a:gridCol>
                <a:gridCol w="576072">
                  <a:extLst>
                    <a:ext uri="{9D8B030D-6E8A-4147-A177-3AD203B41FA5}">
                      <a16:colId xmlns:a16="http://schemas.microsoft.com/office/drawing/2014/main" val="2973457135"/>
                    </a:ext>
                  </a:extLst>
                </a:gridCol>
                <a:gridCol w="576072">
                  <a:extLst>
                    <a:ext uri="{9D8B030D-6E8A-4147-A177-3AD203B41FA5}">
                      <a16:colId xmlns:a16="http://schemas.microsoft.com/office/drawing/2014/main" val="2738177887"/>
                    </a:ext>
                  </a:extLst>
                </a:gridCol>
                <a:gridCol w="576072">
                  <a:extLst>
                    <a:ext uri="{9D8B030D-6E8A-4147-A177-3AD203B41FA5}">
                      <a16:colId xmlns:a16="http://schemas.microsoft.com/office/drawing/2014/main" val="115135327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81442811"/>
                  </a:ext>
                </a:extLst>
              </a:tr>
              <a:tr h="370840">
                <a:tc>
                  <a:txBody>
                    <a:bodyPr/>
                    <a:lstStyle/>
                    <a:p>
                      <a:r>
                        <a:rPr lang="en-US" sz="1000"/>
                        <a:t>1198</a:t>
                      </a:r>
                    </a:p>
                  </a:txBody>
                  <a:tcPr/>
                </a:tc>
                <a:tc>
                  <a:txBody>
                    <a:bodyPr/>
                    <a:lstStyle/>
                    <a:p>
                      <a:r>
                        <a:rPr lang="en-US" sz="1000"/>
                        <a:t>-3</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1</a:t>
                      </a:r>
                    </a:p>
                  </a:txBody>
                  <a:tcPr/>
                </a:tc>
                <a:tc>
                  <a:txBody>
                    <a:bodyPr/>
                    <a:lstStyle/>
                    <a:p>
                      <a:r>
                        <a:rPr lang="en-US" sz="1000"/>
                        <a:t>2</a:t>
                      </a:r>
                    </a:p>
                  </a:txBody>
                  <a:tcPr/>
                </a:tc>
                <a:tc>
                  <a:txBody>
                    <a:bodyPr/>
                    <a:lstStyle/>
                    <a:p>
                      <a:r>
                        <a:rPr lang="en-US" sz="1000"/>
                        <a:t>0.0973 %</a:t>
                      </a:r>
                    </a:p>
                  </a:txBody>
                  <a:tcPr/>
                </a:tc>
                <a:tc>
                  <a:txBody>
                    <a:bodyPr/>
                    <a:lstStyle/>
                    <a:p>
                      <a:r>
                        <a:rPr lang="en-US" sz="1000"/>
                        <a:t>0.0 %</a:t>
                      </a:r>
                    </a:p>
                  </a:txBody>
                  <a:tcPr/>
                </a:tc>
                <a:extLst>
                  <a:ext uri="{0D108BD9-81ED-4DB2-BD59-A6C34878D82A}">
                    <a16:rowId xmlns:a16="http://schemas.microsoft.com/office/drawing/2014/main" val="2322541241"/>
                  </a:ext>
                </a:extLst>
              </a:tr>
            </a:tbl>
          </a:graphicData>
        </a:graphic>
      </p:graphicFrame>
      <p:sp>
        <p:nvSpPr>
          <p:cNvPr id="4" name="Text Placeholder 3">
            <a:extLst>
              <a:ext uri="{FF2B5EF4-FFF2-40B4-BE49-F238E27FC236}">
                <a16:creationId xmlns:a16="http://schemas.microsoft.com/office/drawing/2014/main" id="{AF70E398-460A-4F84-AC88-DDFDCE18665E}"/>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917114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8A649-B2C2-400D-AC69-235BA1445899}"/>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77FA32E3-E1A0-409A-833F-787C616773F8}"/>
              </a:ext>
            </a:extLst>
          </p:cNvPr>
          <p:cNvGraphicFramePr>
            <a:graphicFrameLocks noGrp="1"/>
          </p:cNvGraphicFramePr>
          <p:nvPr>
            <p:ph type="chart" sz="quarter" idx="13"/>
            <p:extLst>
              <p:ext uri="{D42A27DB-BD31-4B8C-83A1-F6EECF244321}">
                <p14:modId xmlns:p14="http://schemas.microsoft.com/office/powerpoint/2010/main" val="188152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30805B-DEBC-40E7-ABEB-4E5CA9B28E2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856B9EF-E4DC-47D2-A1D4-04F4BB4D20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0464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1AA82-6421-4A0E-BCB7-E8E46FBBBA5B}"/>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4AFA3ECC-7665-4596-989D-D696E366701A}"/>
              </a:ext>
            </a:extLst>
          </p:cNvPr>
          <p:cNvGraphicFramePr>
            <a:graphicFrameLocks noGrp="1"/>
          </p:cNvGraphicFramePr>
          <p:nvPr>
            <p:ph type="chart" sz="quarter" idx="13"/>
            <p:extLst>
              <p:ext uri="{D42A27DB-BD31-4B8C-83A1-F6EECF244321}">
                <p14:modId xmlns:p14="http://schemas.microsoft.com/office/powerpoint/2010/main" val="3158933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CB2FAF-894B-4EAE-B5FC-51C362CB3F3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1FC31D6-54CA-42E2-9D5E-03700813E2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7017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07277-A5F0-4EC8-A4D4-172E50DCD0C9}"/>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025547F3-BA2C-41F5-B174-DBBB7250EA74}"/>
              </a:ext>
            </a:extLst>
          </p:cNvPr>
          <p:cNvGraphicFramePr>
            <a:graphicFrameLocks noGrp="1"/>
          </p:cNvGraphicFramePr>
          <p:nvPr>
            <p:ph type="chart" sz="quarter" idx="13"/>
            <p:extLst>
              <p:ext uri="{D42A27DB-BD31-4B8C-83A1-F6EECF244321}">
                <p14:modId xmlns:p14="http://schemas.microsoft.com/office/powerpoint/2010/main" val="29359444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5B8E26-A7FC-4142-8C23-08449D20859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0E6DD4A-3512-4B79-9F81-AA936337CD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7542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3FEAF-4C1E-448D-9A6A-CA9EA4A791C9}"/>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B419ACE0-61D8-4E6E-938E-AA494E188459}"/>
              </a:ext>
            </a:extLst>
          </p:cNvPr>
          <p:cNvGraphicFramePr>
            <a:graphicFrameLocks noGrp="1"/>
          </p:cNvGraphicFramePr>
          <p:nvPr>
            <p:ph type="tbl" sz="quarter" idx="13"/>
            <p:extLst>
              <p:ext uri="{D42A27DB-BD31-4B8C-83A1-F6EECF244321}">
                <p14:modId xmlns:p14="http://schemas.microsoft.com/office/powerpoint/2010/main" val="1728120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84960649"/>
                    </a:ext>
                  </a:extLst>
                </a:gridCol>
                <a:gridCol w="493776">
                  <a:extLst>
                    <a:ext uri="{9D8B030D-6E8A-4147-A177-3AD203B41FA5}">
                      <a16:colId xmlns:a16="http://schemas.microsoft.com/office/drawing/2014/main" val="1735431617"/>
                    </a:ext>
                  </a:extLst>
                </a:gridCol>
                <a:gridCol w="1069848">
                  <a:extLst>
                    <a:ext uri="{9D8B030D-6E8A-4147-A177-3AD203B41FA5}">
                      <a16:colId xmlns:a16="http://schemas.microsoft.com/office/drawing/2014/main" val="3259508757"/>
                    </a:ext>
                  </a:extLst>
                </a:gridCol>
                <a:gridCol w="1069848">
                  <a:extLst>
                    <a:ext uri="{9D8B030D-6E8A-4147-A177-3AD203B41FA5}">
                      <a16:colId xmlns:a16="http://schemas.microsoft.com/office/drawing/2014/main" val="1882723072"/>
                    </a:ext>
                  </a:extLst>
                </a:gridCol>
                <a:gridCol w="1069848">
                  <a:extLst>
                    <a:ext uri="{9D8B030D-6E8A-4147-A177-3AD203B41FA5}">
                      <a16:colId xmlns:a16="http://schemas.microsoft.com/office/drawing/2014/main" val="2243094760"/>
                    </a:ext>
                  </a:extLst>
                </a:gridCol>
                <a:gridCol w="1069848">
                  <a:extLst>
                    <a:ext uri="{9D8B030D-6E8A-4147-A177-3AD203B41FA5}">
                      <a16:colId xmlns:a16="http://schemas.microsoft.com/office/drawing/2014/main" val="866824794"/>
                    </a:ext>
                  </a:extLst>
                </a:gridCol>
                <a:gridCol w="1069848">
                  <a:extLst>
                    <a:ext uri="{9D8B030D-6E8A-4147-A177-3AD203B41FA5}">
                      <a16:colId xmlns:a16="http://schemas.microsoft.com/office/drawing/2014/main" val="1738831920"/>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534363681"/>
                  </a:ext>
                </a:extLst>
              </a:tr>
              <a:tr h="370840">
                <a:tc>
                  <a:txBody>
                    <a:bodyPr/>
                    <a:lstStyle/>
                    <a:p>
                      <a:r>
                        <a:rPr lang="en-US" sz="1000" b="1"/>
                        <a:t>@FirstInsHI - 2022-10-17 23:18:03</a:t>
                      </a:r>
                      <a:r>
                        <a:rPr lang="en-US" sz="1000"/>
                        <a:t>
 FICOH is matching gifts to @wearehpr this evening! #supportHPR https://t.co/FdRmkkuACW</a:t>
                      </a:r>
                    </a:p>
                  </a:txBody>
                  <a:tcPr/>
                </a:tc>
                <a:tc>
                  <a:txBody>
                    <a:bodyPr/>
                    <a:lstStyle/>
                    <a:p>
                      <a:r>
                        <a:rPr lang="en-US" sz="1000"/>
                        <a:t>10/18/2022 20:05:44</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0.2500 %</a:t>
                      </a:r>
                    </a:p>
                  </a:txBody>
                  <a:tcPr/>
                </a:tc>
                <a:extLst>
                  <a:ext uri="{0D108BD9-81ED-4DB2-BD59-A6C34878D82A}">
                    <a16:rowId xmlns:a16="http://schemas.microsoft.com/office/drawing/2014/main" val="4182213122"/>
                  </a:ext>
                </a:extLst>
              </a:tr>
              <a:tr h="370840">
                <a:tc>
                  <a:txBody>
                    <a:bodyPr/>
                    <a:lstStyle/>
                    <a:p>
                      <a:r>
                        <a:rPr lang="en-US" sz="1000" b="1"/>
                        <a:t>@FirstInsHI - 2022-10-18 18:01:42</a:t>
                      </a:r>
                      <a:r>
                        <a:rPr lang="en-US" sz="1000"/>
                        <a:t>
 Happy #PrideMonth in Hawaii! #TeamFICOH had a blast participating in the Honolulu Pride Parade and Festival. We were proud to join the many walkers on the parade route and to show support for our colleagues, friends, and family. Mahalo @HonoluluPride for hosting this event. https://t.co/P74CY4BSqa</a:t>
                      </a:r>
                    </a:p>
                  </a:txBody>
                  <a:tcPr/>
                </a:tc>
                <a:tc>
                  <a:txBody>
                    <a:bodyPr/>
                    <a:lstStyle/>
                    <a:p>
                      <a:r>
                        <a:rPr lang="en-US" sz="1000"/>
                        <a:t>10/20/2022 14:05:47</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0.2500 %</a:t>
                      </a:r>
                    </a:p>
                  </a:txBody>
                  <a:tcPr/>
                </a:tc>
                <a:extLst>
                  <a:ext uri="{0D108BD9-81ED-4DB2-BD59-A6C34878D82A}">
                    <a16:rowId xmlns:a16="http://schemas.microsoft.com/office/drawing/2014/main" val="87379973"/>
                  </a:ext>
                </a:extLst>
              </a:tr>
              <a:tr h="370840">
                <a:tc>
                  <a:txBody>
                    <a:bodyPr/>
                    <a:lstStyle/>
                    <a:p>
                      <a:r>
                        <a:rPr lang="en-US" sz="1000" b="1"/>
                        <a:t>@FirstInsHI - 2022-10-19 16:02:26</a:t>
                      </a:r>
                      <a:r>
                        <a:rPr lang="en-US" sz="1000"/>
                        <a:t>
 On Monday evening, FICOH volunteers took pledges in the studio to support @wearehpr. Show your support by heading to their website (https://t.co/R8yVpUBDiX) to donate. #TeamFICOH #HawaiiPublicRadio https://t.co/KJ6u7d2fxz</a:t>
                      </a:r>
                    </a:p>
                  </a:txBody>
                  <a:tcPr/>
                </a:tc>
                <a:tc>
                  <a:txBody>
                    <a:bodyPr/>
                    <a:lstStyle/>
                    <a:p>
                      <a:r>
                        <a:rPr lang="en-US" sz="1000"/>
                        <a:t>10/20/2022 14:05:47</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0.1667 %</a:t>
                      </a:r>
                    </a:p>
                  </a:txBody>
                  <a:tcPr/>
                </a:tc>
                <a:extLst>
                  <a:ext uri="{0D108BD9-81ED-4DB2-BD59-A6C34878D82A}">
                    <a16:rowId xmlns:a16="http://schemas.microsoft.com/office/drawing/2014/main" val="1688570829"/>
                  </a:ext>
                </a:extLst>
              </a:tr>
            </a:tbl>
          </a:graphicData>
        </a:graphic>
      </p:graphicFrame>
      <p:sp>
        <p:nvSpPr>
          <p:cNvPr id="4" name="Text Placeholder 3">
            <a:extLst>
              <a:ext uri="{FF2B5EF4-FFF2-40B4-BE49-F238E27FC236}">
                <a16:creationId xmlns:a16="http://schemas.microsoft.com/office/drawing/2014/main" id="{A16F6509-A6D1-4E8E-9B66-D973A042BED5}"/>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803837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6EEB8-1E73-456D-8030-B927E30626C8}"/>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92039429-B489-4E5B-853D-EB6893A5782C}"/>
              </a:ext>
            </a:extLst>
          </p:cNvPr>
          <p:cNvGraphicFramePr>
            <a:graphicFrameLocks noGrp="1"/>
          </p:cNvGraphicFramePr>
          <p:nvPr>
            <p:ph type="tbl" sz="quarter" idx="13"/>
            <p:extLst>
              <p:ext uri="{D42A27DB-BD31-4B8C-83A1-F6EECF244321}">
                <p14:modId xmlns:p14="http://schemas.microsoft.com/office/powerpoint/2010/main" val="4165232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445109696"/>
                    </a:ext>
                  </a:extLst>
                </a:gridCol>
                <a:gridCol w="576072">
                  <a:extLst>
                    <a:ext uri="{9D8B030D-6E8A-4147-A177-3AD203B41FA5}">
                      <a16:colId xmlns:a16="http://schemas.microsoft.com/office/drawing/2014/main" val="1311030500"/>
                    </a:ext>
                  </a:extLst>
                </a:gridCol>
                <a:gridCol w="576072">
                  <a:extLst>
                    <a:ext uri="{9D8B030D-6E8A-4147-A177-3AD203B41FA5}">
                      <a16:colId xmlns:a16="http://schemas.microsoft.com/office/drawing/2014/main" val="3304892625"/>
                    </a:ext>
                  </a:extLst>
                </a:gridCol>
                <a:gridCol w="576072">
                  <a:extLst>
                    <a:ext uri="{9D8B030D-6E8A-4147-A177-3AD203B41FA5}">
                      <a16:colId xmlns:a16="http://schemas.microsoft.com/office/drawing/2014/main" val="824034363"/>
                    </a:ext>
                  </a:extLst>
                </a:gridCol>
                <a:gridCol w="576072">
                  <a:extLst>
                    <a:ext uri="{9D8B030D-6E8A-4147-A177-3AD203B41FA5}">
                      <a16:colId xmlns:a16="http://schemas.microsoft.com/office/drawing/2014/main" val="3083212174"/>
                    </a:ext>
                  </a:extLst>
                </a:gridCol>
                <a:gridCol w="576072">
                  <a:extLst>
                    <a:ext uri="{9D8B030D-6E8A-4147-A177-3AD203B41FA5}">
                      <a16:colId xmlns:a16="http://schemas.microsoft.com/office/drawing/2014/main" val="1907392748"/>
                    </a:ext>
                  </a:extLst>
                </a:gridCol>
                <a:gridCol w="576072">
                  <a:extLst>
                    <a:ext uri="{9D8B030D-6E8A-4147-A177-3AD203B41FA5}">
                      <a16:colId xmlns:a16="http://schemas.microsoft.com/office/drawing/2014/main" val="1280771594"/>
                    </a:ext>
                  </a:extLst>
                </a:gridCol>
                <a:gridCol w="576072">
                  <a:extLst>
                    <a:ext uri="{9D8B030D-6E8A-4147-A177-3AD203B41FA5}">
                      <a16:colId xmlns:a16="http://schemas.microsoft.com/office/drawing/2014/main" val="150448230"/>
                    </a:ext>
                  </a:extLst>
                </a:gridCol>
                <a:gridCol w="576072">
                  <a:extLst>
                    <a:ext uri="{9D8B030D-6E8A-4147-A177-3AD203B41FA5}">
                      <a16:colId xmlns:a16="http://schemas.microsoft.com/office/drawing/2014/main" val="3022867086"/>
                    </a:ext>
                  </a:extLst>
                </a:gridCol>
                <a:gridCol w="576072">
                  <a:extLst>
                    <a:ext uri="{9D8B030D-6E8A-4147-A177-3AD203B41FA5}">
                      <a16:colId xmlns:a16="http://schemas.microsoft.com/office/drawing/2014/main" val="2872082367"/>
                    </a:ext>
                  </a:extLst>
                </a:gridCol>
                <a:gridCol w="576072">
                  <a:extLst>
                    <a:ext uri="{9D8B030D-6E8A-4147-A177-3AD203B41FA5}">
                      <a16:colId xmlns:a16="http://schemas.microsoft.com/office/drawing/2014/main" val="2198621905"/>
                    </a:ext>
                  </a:extLst>
                </a:gridCol>
                <a:gridCol w="576072">
                  <a:extLst>
                    <a:ext uri="{9D8B030D-6E8A-4147-A177-3AD203B41FA5}">
                      <a16:colId xmlns:a16="http://schemas.microsoft.com/office/drawing/2014/main" val="1981641116"/>
                    </a:ext>
                  </a:extLst>
                </a:gridCol>
                <a:gridCol w="576072">
                  <a:extLst>
                    <a:ext uri="{9D8B030D-6E8A-4147-A177-3AD203B41FA5}">
                      <a16:colId xmlns:a16="http://schemas.microsoft.com/office/drawing/2014/main" val="1401938298"/>
                    </a:ext>
                  </a:extLst>
                </a:gridCol>
                <a:gridCol w="576072">
                  <a:extLst>
                    <a:ext uri="{9D8B030D-6E8A-4147-A177-3AD203B41FA5}">
                      <a16:colId xmlns:a16="http://schemas.microsoft.com/office/drawing/2014/main" val="289290584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887403492"/>
                  </a:ext>
                </a:extLst>
              </a:tr>
              <a:tr h="370840">
                <a:tc>
                  <a:txBody>
                    <a:bodyPr/>
                    <a:lstStyle/>
                    <a:p>
                      <a:r>
                        <a:rPr lang="en-US" sz="1000"/>
                        <a:t>3791</a:t>
                      </a:r>
                    </a:p>
                  </a:txBody>
                  <a:tcPr/>
                </a:tc>
                <a:tc>
                  <a:txBody>
                    <a:bodyPr/>
                    <a:lstStyle/>
                    <a:p>
                      <a:r>
                        <a:rPr lang="en-US" sz="1000"/>
                        <a:t>26</a:t>
                      </a:r>
                    </a:p>
                  </a:txBody>
                  <a:tcPr/>
                </a:tc>
                <a:tc>
                  <a:txBody>
                    <a:bodyPr/>
                    <a:lstStyle/>
                    <a:p>
                      <a:r>
                        <a:rPr lang="en-US" sz="1000"/>
                        <a:t>8</a:t>
                      </a:r>
                    </a:p>
                  </a:txBody>
                  <a:tcPr/>
                </a:tc>
                <a:tc>
                  <a:txBody>
                    <a:bodyPr/>
                    <a:lstStyle/>
                    <a:p>
                      <a:r>
                        <a:rPr lang="en-US" sz="1000"/>
                        <a:t>358</a:t>
                      </a:r>
                    </a:p>
                  </a:txBody>
                  <a:tcPr/>
                </a:tc>
                <a:tc>
                  <a:txBody>
                    <a:bodyPr/>
                    <a:lstStyle/>
                    <a:p>
                      <a:r>
                        <a:rPr lang="en-US" sz="1000"/>
                        <a:t>44.75</a:t>
                      </a:r>
                    </a:p>
                  </a:txBody>
                  <a:tcPr/>
                </a:tc>
                <a:tc>
                  <a:txBody>
                    <a:bodyPr/>
                    <a:lstStyle/>
                    <a:p>
                      <a:r>
                        <a:rPr lang="en-US" sz="1000"/>
                        <a:t>47</a:t>
                      </a:r>
                    </a:p>
                  </a:txBody>
                  <a:tcPr/>
                </a:tc>
                <a:tc>
                  <a:txBody>
                    <a:bodyPr/>
                    <a:lstStyle/>
                    <a:p>
                      <a:r>
                        <a:rPr lang="en-US" sz="1000"/>
                        <a:t>0</a:t>
                      </a:r>
                    </a:p>
                  </a:txBody>
                  <a:tcPr/>
                </a:tc>
                <a:tc>
                  <a:txBody>
                    <a:bodyPr/>
                    <a:lstStyle/>
                    <a:p>
                      <a:r>
                        <a:rPr lang="en-US" sz="1000"/>
                        <a:t>0</a:t>
                      </a:r>
                    </a:p>
                  </a:txBody>
                  <a:tcPr/>
                </a:tc>
                <a:tc>
                  <a:txBody>
                    <a:bodyPr/>
                    <a:lstStyle/>
                    <a:p>
                      <a:r>
                        <a:rPr lang="en-US" sz="1000"/>
                        <a:t>582</a:t>
                      </a:r>
                    </a:p>
                  </a:txBody>
                  <a:tcPr/>
                </a:tc>
                <a:tc>
                  <a:txBody>
                    <a:bodyPr/>
                    <a:lstStyle/>
                    <a:p>
                      <a:r>
                        <a:rPr lang="en-US" sz="1000"/>
                        <a:t>72.75</a:t>
                      </a:r>
                    </a:p>
                  </a:txBody>
                  <a:tcPr/>
                </a:tc>
                <a:tc>
                  <a:txBody>
                    <a:bodyPr/>
                    <a:lstStyle/>
                    <a:p>
                      <a:r>
                        <a:rPr lang="en-US" sz="1000"/>
                        <a:t>10820</a:t>
                      </a:r>
                    </a:p>
                  </a:txBody>
                  <a:tcPr/>
                </a:tc>
                <a:tc>
                  <a:txBody>
                    <a:bodyPr/>
                    <a:lstStyle/>
                    <a:p>
                      <a:r>
                        <a:rPr lang="en-US" sz="1000"/>
                        <a:t>1352.5</a:t>
                      </a:r>
                    </a:p>
                  </a:txBody>
                  <a:tcPr/>
                </a:tc>
                <a:tc>
                  <a:txBody>
                    <a:bodyPr/>
                    <a:lstStyle/>
                    <a:p>
                      <a:r>
                        <a:rPr lang="en-US" sz="1000"/>
                        <a:t>9.0177657227613 %</a:t>
                      </a:r>
                    </a:p>
                  </a:txBody>
                  <a:tcPr/>
                </a:tc>
                <a:tc>
                  <a:txBody>
                    <a:bodyPr/>
                    <a:lstStyle/>
                    <a:p>
                      <a:r>
                        <a:rPr lang="en-US" sz="1000"/>
                        <a:t>0</a:t>
                      </a:r>
                    </a:p>
                  </a:txBody>
                  <a:tcPr/>
                </a:tc>
                <a:extLst>
                  <a:ext uri="{0D108BD9-81ED-4DB2-BD59-A6C34878D82A}">
                    <a16:rowId xmlns:a16="http://schemas.microsoft.com/office/drawing/2014/main" val="4047900972"/>
                  </a:ext>
                </a:extLst>
              </a:tr>
            </a:tbl>
          </a:graphicData>
        </a:graphic>
      </p:graphicFrame>
      <p:sp>
        <p:nvSpPr>
          <p:cNvPr id="4" name="Text Placeholder 3">
            <a:extLst>
              <a:ext uri="{FF2B5EF4-FFF2-40B4-BE49-F238E27FC236}">
                <a16:creationId xmlns:a16="http://schemas.microsoft.com/office/drawing/2014/main" id="{92946920-0D9B-45F0-8FF6-40CDC0E3F455}"/>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545505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BA172-EEEE-4C69-B13F-18621FBCDDE4}"/>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42243699-5CDE-4900-92C5-E15824996279}"/>
              </a:ext>
            </a:extLst>
          </p:cNvPr>
          <p:cNvGraphicFramePr>
            <a:graphicFrameLocks noGrp="1"/>
          </p:cNvGraphicFramePr>
          <p:nvPr>
            <p:ph type="chart" sz="quarter" idx="13"/>
            <p:extLst>
              <p:ext uri="{D42A27DB-BD31-4B8C-83A1-F6EECF244321}">
                <p14:modId xmlns:p14="http://schemas.microsoft.com/office/powerpoint/2010/main" val="4242222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A1E187-8DFD-4450-8727-62D5889B84B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0D39450-44A2-47E8-A8BA-04F6B42331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9342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87473-D9C6-465D-846E-D9567E2DD965}"/>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1E340844-F868-4B21-884F-36BE375EFA9B}"/>
              </a:ext>
            </a:extLst>
          </p:cNvPr>
          <p:cNvGraphicFramePr>
            <a:graphicFrameLocks noGrp="1"/>
          </p:cNvGraphicFramePr>
          <p:nvPr>
            <p:ph type="chart" sz="quarter" idx="13"/>
            <p:extLst>
              <p:ext uri="{D42A27DB-BD31-4B8C-83A1-F6EECF244321}">
                <p14:modId xmlns:p14="http://schemas.microsoft.com/office/powerpoint/2010/main" val="2962527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31ECC1-D4C1-44A2-8151-3FCA33D968E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95EBE88-39EE-4930-8D10-424EC94EA6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5889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B0D06-2717-420E-BFE9-4E33DAA9CC91}"/>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7C3C8CD9-E50D-4151-9399-C4D20A8C783A}"/>
              </a:ext>
            </a:extLst>
          </p:cNvPr>
          <p:cNvGraphicFramePr>
            <a:graphicFrameLocks noGrp="1"/>
          </p:cNvGraphicFramePr>
          <p:nvPr>
            <p:ph type="chart" sz="quarter" idx="13"/>
            <p:extLst>
              <p:ext uri="{D42A27DB-BD31-4B8C-83A1-F6EECF244321}">
                <p14:modId xmlns:p14="http://schemas.microsoft.com/office/powerpoint/2010/main" val="750418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080997-C35F-4386-ADD8-EDDA5B63662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AFF9EA0-9FEB-4DA8-9E5E-E0653170E8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9179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ECB45-86B0-4B64-BC7B-09B42F7111DD}"/>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B2737CEB-7533-4100-BD5F-F37657E4F15C}"/>
              </a:ext>
            </a:extLst>
          </p:cNvPr>
          <p:cNvGraphicFramePr>
            <a:graphicFrameLocks noGrp="1"/>
          </p:cNvGraphicFramePr>
          <p:nvPr>
            <p:ph type="chart" sz="quarter" idx="13"/>
            <p:extLst>
              <p:ext uri="{D42A27DB-BD31-4B8C-83A1-F6EECF244321}">
                <p14:modId xmlns:p14="http://schemas.microsoft.com/office/powerpoint/2010/main" val="776037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8BA874-660F-45FD-A7C6-C376C4B723F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9C4588F-0AED-439D-8657-4E849DFA5C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7934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C66E-2CDE-4349-84F4-3F9BBCBAF6DB}"/>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428D02B9-7339-4B92-B9EB-2412AACEB92A}"/>
              </a:ext>
            </a:extLst>
          </p:cNvPr>
          <p:cNvGraphicFramePr>
            <a:graphicFrameLocks noGrp="1"/>
          </p:cNvGraphicFramePr>
          <p:nvPr>
            <p:ph type="tbl" sz="quarter" idx="13"/>
            <p:extLst>
              <p:ext uri="{D42A27DB-BD31-4B8C-83A1-F6EECF244321}">
                <p14:modId xmlns:p14="http://schemas.microsoft.com/office/powerpoint/2010/main" val="2563038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85381508"/>
                    </a:ext>
                  </a:extLst>
                </a:gridCol>
                <a:gridCol w="740664">
                  <a:extLst>
                    <a:ext uri="{9D8B030D-6E8A-4147-A177-3AD203B41FA5}">
                      <a16:colId xmlns:a16="http://schemas.microsoft.com/office/drawing/2014/main" val="3937902018"/>
                    </a:ext>
                  </a:extLst>
                </a:gridCol>
                <a:gridCol w="740664">
                  <a:extLst>
                    <a:ext uri="{9D8B030D-6E8A-4147-A177-3AD203B41FA5}">
                      <a16:colId xmlns:a16="http://schemas.microsoft.com/office/drawing/2014/main" val="1478972942"/>
                    </a:ext>
                  </a:extLst>
                </a:gridCol>
                <a:gridCol w="740664">
                  <a:extLst>
                    <a:ext uri="{9D8B030D-6E8A-4147-A177-3AD203B41FA5}">
                      <a16:colId xmlns:a16="http://schemas.microsoft.com/office/drawing/2014/main" val="1344091681"/>
                    </a:ext>
                  </a:extLst>
                </a:gridCol>
                <a:gridCol w="740664">
                  <a:extLst>
                    <a:ext uri="{9D8B030D-6E8A-4147-A177-3AD203B41FA5}">
                      <a16:colId xmlns:a16="http://schemas.microsoft.com/office/drawing/2014/main" val="1021340254"/>
                    </a:ext>
                  </a:extLst>
                </a:gridCol>
                <a:gridCol w="740664">
                  <a:extLst>
                    <a:ext uri="{9D8B030D-6E8A-4147-A177-3AD203B41FA5}">
                      <a16:colId xmlns:a16="http://schemas.microsoft.com/office/drawing/2014/main" val="2132539692"/>
                    </a:ext>
                  </a:extLst>
                </a:gridCol>
                <a:gridCol w="740664">
                  <a:extLst>
                    <a:ext uri="{9D8B030D-6E8A-4147-A177-3AD203B41FA5}">
                      <a16:colId xmlns:a16="http://schemas.microsoft.com/office/drawing/2014/main" val="3211900264"/>
                    </a:ext>
                  </a:extLst>
                </a:gridCol>
                <a:gridCol w="740664">
                  <a:extLst>
                    <a:ext uri="{9D8B030D-6E8A-4147-A177-3AD203B41FA5}">
                      <a16:colId xmlns:a16="http://schemas.microsoft.com/office/drawing/2014/main" val="859489473"/>
                    </a:ext>
                  </a:extLst>
                </a:gridCol>
                <a:gridCol w="740664">
                  <a:extLst>
                    <a:ext uri="{9D8B030D-6E8A-4147-A177-3AD203B41FA5}">
                      <a16:colId xmlns:a16="http://schemas.microsoft.com/office/drawing/2014/main" val="1435196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6105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- 2022-10-20 18:30:29</a:t>
                      </a:r>
                      <a:r>
                        <a:rPr kumimoji="0" lang="en-US" sz="1000" b="0" i="0" u="none" strike="noStrike" kern="1200" cap="none" spc="0" normalizeH="0" baseline="0" noProof="0">
                          <a:ln>
                            <a:noFill/>
                          </a:ln>
                          <a:solidFill>
                            <a:prstClr val="black"/>
                          </a:solidFill>
                          <a:effectLst/>
                          <a:uLnTx/>
                          <a:uFillTx/>
                          <a:latin typeface="+mn-lt"/>
                          <a:ea typeface="+mn-ea"/>
                          <a:cs typeface="+mn-cs"/>
                        </a:rPr>
                        <a:t>
 Todd Takayama, chief underwriting officer at FICOH, was promoted to president on October 1st. Mark Yoda, who has been serving as FICOH's chief executive since September of 2021, will continue to serve as FICOH chairman and CEO. 
Learn more: https://lnkd.in/gY72SvBu Congratulations, Todd!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8.3394833948339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4723580"/>
                  </a:ext>
                </a:extLst>
              </a:tr>
            </a:tbl>
          </a:graphicData>
        </a:graphic>
      </p:graphicFrame>
      <p:sp>
        <p:nvSpPr>
          <p:cNvPr id="4" name="Text Placeholder 3">
            <a:extLst>
              <a:ext uri="{FF2B5EF4-FFF2-40B4-BE49-F238E27FC236}">
                <a16:creationId xmlns:a16="http://schemas.microsoft.com/office/drawing/2014/main" id="{609A1FE6-7D42-4E03-BC90-AA305B6A050F}"/>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9175764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BA557-2472-4E13-B629-8DFCA46FD9EC}"/>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F55A4C02-45FC-4CF6-8CAC-AF1585689CCC}"/>
              </a:ext>
            </a:extLst>
          </p:cNvPr>
          <p:cNvGraphicFramePr>
            <a:graphicFrameLocks noGrp="1"/>
          </p:cNvGraphicFramePr>
          <p:nvPr>
            <p:ph type="tbl" sz="quarter" idx="13"/>
            <p:extLst>
              <p:ext uri="{D42A27DB-BD31-4B8C-83A1-F6EECF244321}">
                <p14:modId xmlns:p14="http://schemas.microsoft.com/office/powerpoint/2010/main" val="3699842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67209010"/>
                    </a:ext>
                  </a:extLst>
                </a:gridCol>
                <a:gridCol w="740664">
                  <a:extLst>
                    <a:ext uri="{9D8B030D-6E8A-4147-A177-3AD203B41FA5}">
                      <a16:colId xmlns:a16="http://schemas.microsoft.com/office/drawing/2014/main" val="1836324841"/>
                    </a:ext>
                  </a:extLst>
                </a:gridCol>
                <a:gridCol w="740664">
                  <a:extLst>
                    <a:ext uri="{9D8B030D-6E8A-4147-A177-3AD203B41FA5}">
                      <a16:colId xmlns:a16="http://schemas.microsoft.com/office/drawing/2014/main" val="3957786545"/>
                    </a:ext>
                  </a:extLst>
                </a:gridCol>
                <a:gridCol w="740664">
                  <a:extLst>
                    <a:ext uri="{9D8B030D-6E8A-4147-A177-3AD203B41FA5}">
                      <a16:colId xmlns:a16="http://schemas.microsoft.com/office/drawing/2014/main" val="4224446630"/>
                    </a:ext>
                  </a:extLst>
                </a:gridCol>
                <a:gridCol w="740664">
                  <a:extLst>
                    <a:ext uri="{9D8B030D-6E8A-4147-A177-3AD203B41FA5}">
                      <a16:colId xmlns:a16="http://schemas.microsoft.com/office/drawing/2014/main" val="3442258302"/>
                    </a:ext>
                  </a:extLst>
                </a:gridCol>
                <a:gridCol w="740664">
                  <a:extLst>
                    <a:ext uri="{9D8B030D-6E8A-4147-A177-3AD203B41FA5}">
                      <a16:colId xmlns:a16="http://schemas.microsoft.com/office/drawing/2014/main" val="3887446977"/>
                    </a:ext>
                  </a:extLst>
                </a:gridCol>
                <a:gridCol w="740664">
                  <a:extLst>
                    <a:ext uri="{9D8B030D-6E8A-4147-A177-3AD203B41FA5}">
                      <a16:colId xmlns:a16="http://schemas.microsoft.com/office/drawing/2014/main" val="2312982530"/>
                    </a:ext>
                  </a:extLst>
                </a:gridCol>
                <a:gridCol w="740664">
                  <a:extLst>
                    <a:ext uri="{9D8B030D-6E8A-4147-A177-3AD203B41FA5}">
                      <a16:colId xmlns:a16="http://schemas.microsoft.com/office/drawing/2014/main" val="2097671973"/>
                    </a:ext>
                  </a:extLst>
                </a:gridCol>
                <a:gridCol w="740664">
                  <a:extLst>
                    <a:ext uri="{9D8B030D-6E8A-4147-A177-3AD203B41FA5}">
                      <a16:colId xmlns:a16="http://schemas.microsoft.com/office/drawing/2014/main" val="2000342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60221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- 2022-10-12 18:13:37</a:t>
                      </a:r>
                      <a:r>
                        <a:rPr kumimoji="0" lang="en-US" sz="1000" b="0" i="0" u="none" strike="noStrike" kern="1200" cap="none" spc="0" normalizeH="0" baseline="0" noProof="0">
                          <a:ln>
                            <a:noFill/>
                          </a:ln>
                          <a:solidFill>
                            <a:prstClr val="black"/>
                          </a:solidFill>
                          <a:effectLst/>
                          <a:uLnTx/>
                          <a:uFillTx/>
                          <a:latin typeface="+mn-lt"/>
                          <a:ea typeface="+mn-ea"/>
                          <a:cs typeface="+mn-cs"/>
                        </a:rPr>
                        <a:t>
 Yesterday, Jason A. of our Personal Lines Underwriting department received our quarterly Kupono Award, which recognizes associates who embody our core values and deliver excellent customer service. His nominator wrote, "He takes time to build relationships with our agents, is the go-to person for solving problems, and is always willing to lend a helping hand." Congratulations, Jason! #EmployeeAppreciation #TeamFICOH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7.4404761904762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29838775"/>
                  </a:ext>
                </a:extLst>
              </a:tr>
            </a:tbl>
          </a:graphicData>
        </a:graphic>
      </p:graphicFrame>
      <p:sp>
        <p:nvSpPr>
          <p:cNvPr id="4" name="Text Placeholder 3">
            <a:extLst>
              <a:ext uri="{FF2B5EF4-FFF2-40B4-BE49-F238E27FC236}">
                <a16:creationId xmlns:a16="http://schemas.microsoft.com/office/drawing/2014/main" id="{753CA425-7C04-4F29-A476-1FA60D30DD46}"/>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9769444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42606-609A-41C9-B016-E69676EC6774}"/>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D11F5A4F-E078-4E1C-843B-947BCE79F8F5}"/>
              </a:ext>
            </a:extLst>
          </p:cNvPr>
          <p:cNvGraphicFramePr>
            <a:graphicFrameLocks noGrp="1"/>
          </p:cNvGraphicFramePr>
          <p:nvPr>
            <p:ph type="tbl" sz="quarter" idx="13"/>
            <p:extLst>
              <p:ext uri="{D42A27DB-BD31-4B8C-83A1-F6EECF244321}">
                <p14:modId xmlns:p14="http://schemas.microsoft.com/office/powerpoint/2010/main" val="2687922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74777402"/>
                    </a:ext>
                  </a:extLst>
                </a:gridCol>
                <a:gridCol w="740664">
                  <a:extLst>
                    <a:ext uri="{9D8B030D-6E8A-4147-A177-3AD203B41FA5}">
                      <a16:colId xmlns:a16="http://schemas.microsoft.com/office/drawing/2014/main" val="2258617802"/>
                    </a:ext>
                  </a:extLst>
                </a:gridCol>
                <a:gridCol w="740664">
                  <a:extLst>
                    <a:ext uri="{9D8B030D-6E8A-4147-A177-3AD203B41FA5}">
                      <a16:colId xmlns:a16="http://schemas.microsoft.com/office/drawing/2014/main" val="3044876138"/>
                    </a:ext>
                  </a:extLst>
                </a:gridCol>
                <a:gridCol w="740664">
                  <a:extLst>
                    <a:ext uri="{9D8B030D-6E8A-4147-A177-3AD203B41FA5}">
                      <a16:colId xmlns:a16="http://schemas.microsoft.com/office/drawing/2014/main" val="3670516180"/>
                    </a:ext>
                  </a:extLst>
                </a:gridCol>
                <a:gridCol w="740664">
                  <a:extLst>
                    <a:ext uri="{9D8B030D-6E8A-4147-A177-3AD203B41FA5}">
                      <a16:colId xmlns:a16="http://schemas.microsoft.com/office/drawing/2014/main" val="1387471857"/>
                    </a:ext>
                  </a:extLst>
                </a:gridCol>
                <a:gridCol w="740664">
                  <a:extLst>
                    <a:ext uri="{9D8B030D-6E8A-4147-A177-3AD203B41FA5}">
                      <a16:colId xmlns:a16="http://schemas.microsoft.com/office/drawing/2014/main" val="3793562859"/>
                    </a:ext>
                  </a:extLst>
                </a:gridCol>
                <a:gridCol w="740664">
                  <a:extLst>
                    <a:ext uri="{9D8B030D-6E8A-4147-A177-3AD203B41FA5}">
                      <a16:colId xmlns:a16="http://schemas.microsoft.com/office/drawing/2014/main" val="1203636963"/>
                    </a:ext>
                  </a:extLst>
                </a:gridCol>
                <a:gridCol w="740664">
                  <a:extLst>
                    <a:ext uri="{9D8B030D-6E8A-4147-A177-3AD203B41FA5}">
                      <a16:colId xmlns:a16="http://schemas.microsoft.com/office/drawing/2014/main" val="3424874334"/>
                    </a:ext>
                  </a:extLst>
                </a:gridCol>
                <a:gridCol w="740664">
                  <a:extLst>
                    <a:ext uri="{9D8B030D-6E8A-4147-A177-3AD203B41FA5}">
                      <a16:colId xmlns:a16="http://schemas.microsoft.com/office/drawing/2014/main" val="1158216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3336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- 2022-10-18 18:35:56</a:t>
                      </a:r>
                      <a:r>
                        <a:rPr kumimoji="0" lang="en-US" sz="1000" b="0" i="0" u="none" strike="noStrike" kern="1200" cap="none" spc="0" normalizeH="0" baseline="0" noProof="0">
                          <a:ln>
                            <a:noFill/>
                          </a:ln>
                          <a:solidFill>
                            <a:prstClr val="black"/>
                          </a:solidFill>
                          <a:effectLst/>
                          <a:uLnTx/>
                          <a:uFillTx/>
                          <a:latin typeface="+mn-lt"/>
                          <a:ea typeface="+mn-ea"/>
                          <a:cs typeface="+mn-cs"/>
                        </a:rPr>
                        <a:t>
 Happy #PrideMonth in Hawaii! #TeamFICOH had a blast participating in the Honolulu Pride Parade and Festival on Saturday. We were proud to join the many walkers and floats on the parade route through Waikiki and to show support for our colleagues, friends, and family. Mahalo Honolulu Pride for hosting this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12.591815320042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77692035"/>
                  </a:ext>
                </a:extLst>
              </a:tr>
            </a:tbl>
          </a:graphicData>
        </a:graphic>
      </p:graphicFrame>
      <p:sp>
        <p:nvSpPr>
          <p:cNvPr id="4" name="Text Placeholder 3">
            <a:extLst>
              <a:ext uri="{FF2B5EF4-FFF2-40B4-BE49-F238E27FC236}">
                <a16:creationId xmlns:a16="http://schemas.microsoft.com/office/drawing/2014/main" id="{FC43AD03-5D6D-471B-9F45-F7CF82FA750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697907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311D9-1022-4763-9ED2-0D275C5A9F89}"/>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4871B7D6-1475-44F3-BA40-23846BE32EAC}"/>
              </a:ext>
            </a:extLst>
          </p:cNvPr>
          <p:cNvGraphicFramePr>
            <a:graphicFrameLocks noGrp="1"/>
          </p:cNvGraphicFramePr>
          <p:nvPr>
            <p:ph type="tbl" sz="quarter" idx="13"/>
            <p:extLst>
              <p:ext uri="{D42A27DB-BD31-4B8C-83A1-F6EECF244321}">
                <p14:modId xmlns:p14="http://schemas.microsoft.com/office/powerpoint/2010/main" val="3844208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65628653"/>
                    </a:ext>
                  </a:extLst>
                </a:gridCol>
                <a:gridCol w="658368">
                  <a:extLst>
                    <a:ext uri="{9D8B030D-6E8A-4147-A177-3AD203B41FA5}">
                      <a16:colId xmlns:a16="http://schemas.microsoft.com/office/drawing/2014/main" val="3136363226"/>
                    </a:ext>
                  </a:extLst>
                </a:gridCol>
                <a:gridCol w="658368">
                  <a:extLst>
                    <a:ext uri="{9D8B030D-6E8A-4147-A177-3AD203B41FA5}">
                      <a16:colId xmlns:a16="http://schemas.microsoft.com/office/drawing/2014/main" val="1104400583"/>
                    </a:ext>
                  </a:extLst>
                </a:gridCol>
                <a:gridCol w="658368">
                  <a:extLst>
                    <a:ext uri="{9D8B030D-6E8A-4147-A177-3AD203B41FA5}">
                      <a16:colId xmlns:a16="http://schemas.microsoft.com/office/drawing/2014/main" val="361735876"/>
                    </a:ext>
                  </a:extLst>
                </a:gridCol>
                <a:gridCol w="658368">
                  <a:extLst>
                    <a:ext uri="{9D8B030D-6E8A-4147-A177-3AD203B41FA5}">
                      <a16:colId xmlns:a16="http://schemas.microsoft.com/office/drawing/2014/main" val="2026754321"/>
                    </a:ext>
                  </a:extLst>
                </a:gridCol>
                <a:gridCol w="658368">
                  <a:extLst>
                    <a:ext uri="{9D8B030D-6E8A-4147-A177-3AD203B41FA5}">
                      <a16:colId xmlns:a16="http://schemas.microsoft.com/office/drawing/2014/main" val="4084639252"/>
                    </a:ext>
                  </a:extLst>
                </a:gridCol>
                <a:gridCol w="658368">
                  <a:extLst>
                    <a:ext uri="{9D8B030D-6E8A-4147-A177-3AD203B41FA5}">
                      <a16:colId xmlns:a16="http://schemas.microsoft.com/office/drawing/2014/main" val="2523809665"/>
                    </a:ext>
                  </a:extLst>
                </a:gridCol>
                <a:gridCol w="658368">
                  <a:extLst>
                    <a:ext uri="{9D8B030D-6E8A-4147-A177-3AD203B41FA5}">
                      <a16:colId xmlns:a16="http://schemas.microsoft.com/office/drawing/2014/main" val="849794100"/>
                    </a:ext>
                  </a:extLst>
                </a:gridCol>
                <a:gridCol w="658368">
                  <a:extLst>
                    <a:ext uri="{9D8B030D-6E8A-4147-A177-3AD203B41FA5}">
                      <a16:colId xmlns:a16="http://schemas.microsoft.com/office/drawing/2014/main" val="2484418935"/>
                    </a:ext>
                  </a:extLst>
                </a:gridCol>
                <a:gridCol w="658368">
                  <a:extLst>
                    <a:ext uri="{9D8B030D-6E8A-4147-A177-3AD203B41FA5}">
                      <a16:colId xmlns:a16="http://schemas.microsoft.com/office/drawing/2014/main" val="135841332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798925808"/>
                  </a:ext>
                </a:extLst>
              </a:tr>
              <a:tr h="370840">
                <a:tc>
                  <a:txBody>
                    <a:bodyPr/>
                    <a:lstStyle/>
                    <a:p>
                      <a:r>
                        <a:rPr lang="en-US" sz="1000"/>
                        <a:t>firstinshi</a:t>
                      </a:r>
                    </a:p>
                  </a:txBody>
                  <a:tcPr/>
                </a:tc>
                <a:tc>
                  <a:txBody>
                    <a:bodyPr/>
                    <a:lstStyle/>
                    <a:p>
                      <a:r>
                        <a:rPr lang="en-US" sz="1000"/>
                        <a:t>2744</a:t>
                      </a:r>
                    </a:p>
                  </a:txBody>
                  <a:tcPr/>
                </a:tc>
                <a:tc>
                  <a:txBody>
                    <a:bodyPr/>
                    <a:lstStyle/>
                    <a:p>
                      <a:r>
                        <a:rPr lang="en-US" sz="1000"/>
                        <a:t>-3</a:t>
                      </a:r>
                    </a:p>
                  </a:txBody>
                  <a:tcPr/>
                </a:tc>
                <a:tc>
                  <a:txBody>
                    <a:bodyPr/>
                    <a:lstStyle/>
                    <a:p>
                      <a:r>
                        <a:rPr lang="en-US" sz="1000"/>
                        <a:t>4</a:t>
                      </a:r>
                    </a:p>
                  </a:txBody>
                  <a:tcPr/>
                </a:tc>
                <a:tc>
                  <a:txBody>
                    <a:bodyPr/>
                    <a:lstStyle/>
                    <a:p>
                      <a:r>
                        <a:rPr lang="en-US" sz="1000"/>
                        <a:t>4</a:t>
                      </a:r>
                    </a:p>
                  </a:txBody>
                  <a:tcPr/>
                </a:tc>
                <a:tc>
                  <a:txBody>
                    <a:bodyPr/>
                    <a:lstStyle/>
                    <a:p>
                      <a:r>
                        <a:rPr lang="en-US" sz="1000"/>
                        <a:t>2</a:t>
                      </a:r>
                    </a:p>
                  </a:txBody>
                  <a:tcPr/>
                </a:tc>
                <a:tc>
                  <a:txBody>
                    <a:bodyPr/>
                    <a:lstStyle/>
                    <a:p>
                      <a:r>
                        <a:rPr lang="en-US" sz="1000"/>
                        <a:t>0</a:t>
                      </a:r>
                    </a:p>
                  </a:txBody>
                  <a:tcPr/>
                </a:tc>
                <a:tc>
                  <a:txBody>
                    <a:bodyPr/>
                    <a:lstStyle/>
                    <a:p>
                      <a:r>
                        <a:rPr lang="en-US" sz="1000"/>
                        <a:t>10</a:t>
                      </a:r>
                    </a:p>
                  </a:txBody>
                  <a:tcPr/>
                </a:tc>
                <a:tc>
                  <a:txBody>
                    <a:bodyPr/>
                    <a:lstStyle/>
                    <a:p>
                      <a:r>
                        <a:rPr lang="en-US" sz="1000"/>
                        <a:t>309</a:t>
                      </a:r>
                    </a:p>
                  </a:txBody>
                  <a:tcPr/>
                </a:tc>
                <a:tc>
                  <a:txBody>
                    <a:bodyPr/>
                    <a:lstStyle/>
                    <a:p>
                      <a:r>
                        <a:rPr lang="en-US" sz="1000"/>
                        <a:t>3</a:t>
                      </a:r>
                    </a:p>
                  </a:txBody>
                  <a:tcPr/>
                </a:tc>
                <a:extLst>
                  <a:ext uri="{0D108BD9-81ED-4DB2-BD59-A6C34878D82A}">
                    <a16:rowId xmlns:a16="http://schemas.microsoft.com/office/drawing/2014/main" val="3734251383"/>
                  </a:ext>
                </a:extLst>
              </a:tr>
            </a:tbl>
          </a:graphicData>
        </a:graphic>
      </p:graphicFrame>
      <p:sp>
        <p:nvSpPr>
          <p:cNvPr id="4" name="Text Placeholder 3">
            <a:extLst>
              <a:ext uri="{FF2B5EF4-FFF2-40B4-BE49-F238E27FC236}">
                <a16:creationId xmlns:a16="http://schemas.microsoft.com/office/drawing/2014/main" id="{25863A39-FD59-40B6-AB0D-3DF727A9713B}"/>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048406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2C8ED-9D2D-4CB0-9CAB-4510A711A478}"/>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E3F78204-55AD-4C60-9313-7831BFD63917}"/>
              </a:ext>
            </a:extLst>
          </p:cNvPr>
          <p:cNvGraphicFramePr>
            <a:graphicFrameLocks noGrp="1"/>
          </p:cNvGraphicFramePr>
          <p:nvPr>
            <p:ph type="chart" sz="quarter" idx="13"/>
            <p:extLst>
              <p:ext uri="{D42A27DB-BD31-4B8C-83A1-F6EECF244321}">
                <p14:modId xmlns:p14="http://schemas.microsoft.com/office/powerpoint/2010/main" val="4244456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2B424A-EA51-48C2-8094-4F4B58A4237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20A9AA4-6A00-4243-BF9E-9E149D6D8D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39879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329B-7EC6-4812-B8B6-F95473B5D718}"/>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D6F7CE13-64D1-4355-A427-D77D75A56002}"/>
              </a:ext>
            </a:extLst>
          </p:cNvPr>
          <p:cNvGraphicFramePr>
            <a:graphicFrameLocks noGrp="1"/>
          </p:cNvGraphicFramePr>
          <p:nvPr>
            <p:ph type="chart" sz="quarter" idx="13"/>
            <p:extLst>
              <p:ext uri="{D42A27DB-BD31-4B8C-83A1-F6EECF244321}">
                <p14:modId xmlns:p14="http://schemas.microsoft.com/office/powerpoint/2010/main" val="1810639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3660E0-0C94-45C0-AAB3-D0B7DF0957B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E5D7A74-EB44-4175-A695-1FFA19A583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1921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11AEF-A128-4CE9-AA04-71B1438FD82E}"/>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2FE76819-7E96-4091-9F68-ECCC6FC50739}"/>
              </a:ext>
            </a:extLst>
          </p:cNvPr>
          <p:cNvGraphicFramePr>
            <a:graphicFrameLocks noGrp="1"/>
          </p:cNvGraphicFramePr>
          <p:nvPr>
            <p:ph type="chart" sz="quarter" idx="13"/>
            <p:extLst>
              <p:ext uri="{D42A27DB-BD31-4B8C-83A1-F6EECF244321}">
                <p14:modId xmlns:p14="http://schemas.microsoft.com/office/powerpoint/2010/main" val="2045656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E69E02-B438-4299-A1AF-3AF9A2AEC2F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16AEC86-97AF-4717-97C3-037A2CBE51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34304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96E3B-40DC-41B8-8FEC-58A9EEF17BF8}"/>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A2F1B471-DE7E-487E-BB37-BB4DF3F3F667}"/>
              </a:ext>
            </a:extLst>
          </p:cNvPr>
          <p:cNvGraphicFramePr>
            <a:graphicFrameLocks noGrp="1"/>
          </p:cNvGraphicFramePr>
          <p:nvPr>
            <p:ph type="chart" sz="quarter" idx="13"/>
            <p:extLst>
              <p:ext uri="{D42A27DB-BD31-4B8C-83A1-F6EECF244321}">
                <p14:modId xmlns:p14="http://schemas.microsoft.com/office/powerpoint/2010/main" val="116528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50AF6A-475C-49B8-9834-BF1FE5535AD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5FBE5D7-065D-4EC7-BEFE-851DC3EA58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51418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1C713-26A2-4DE8-9DD3-BA5EFB4FC774}"/>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C57147AC-6E5C-4E6E-84AB-E5BFB9C00C67}"/>
              </a:ext>
            </a:extLst>
          </p:cNvPr>
          <p:cNvGraphicFramePr>
            <a:graphicFrameLocks noGrp="1"/>
          </p:cNvGraphicFramePr>
          <p:nvPr>
            <p:ph type="tbl" sz="quarter" idx="13"/>
            <p:extLst>
              <p:ext uri="{D42A27DB-BD31-4B8C-83A1-F6EECF244321}">
                <p14:modId xmlns:p14="http://schemas.microsoft.com/office/powerpoint/2010/main" val="1462871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28627821"/>
                    </a:ext>
                  </a:extLst>
                </a:gridCol>
                <a:gridCol w="987552">
                  <a:extLst>
                    <a:ext uri="{9D8B030D-6E8A-4147-A177-3AD203B41FA5}">
                      <a16:colId xmlns:a16="http://schemas.microsoft.com/office/drawing/2014/main" val="4072829403"/>
                    </a:ext>
                  </a:extLst>
                </a:gridCol>
                <a:gridCol w="987552">
                  <a:extLst>
                    <a:ext uri="{9D8B030D-6E8A-4147-A177-3AD203B41FA5}">
                      <a16:colId xmlns:a16="http://schemas.microsoft.com/office/drawing/2014/main" val="2945496879"/>
                    </a:ext>
                  </a:extLst>
                </a:gridCol>
                <a:gridCol w="987552">
                  <a:extLst>
                    <a:ext uri="{9D8B030D-6E8A-4147-A177-3AD203B41FA5}">
                      <a16:colId xmlns:a16="http://schemas.microsoft.com/office/drawing/2014/main" val="3822882855"/>
                    </a:ext>
                  </a:extLst>
                </a:gridCol>
                <a:gridCol w="987552">
                  <a:extLst>
                    <a:ext uri="{9D8B030D-6E8A-4147-A177-3AD203B41FA5}">
                      <a16:colId xmlns:a16="http://schemas.microsoft.com/office/drawing/2014/main" val="3718310420"/>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774023537"/>
                  </a:ext>
                </a:extLst>
              </a:tr>
              <a:tr h="370840">
                <a:tc>
                  <a:txBody>
                    <a:bodyPr/>
                    <a:lstStyle/>
                    <a:p>
                      <a:r>
                        <a:rPr lang="en-US" sz="1000" b="1"/>
                        <a:t>firstinshi - 2022-10-20 18:00:04</a:t>
                      </a:r>
                      <a:r>
                        <a:rPr lang="en-US" sz="1000"/>
                        <a:t>
 Todd Takayama, chief underwriting officer at FICOH, was promoted to president on October 1st. Mark Yoda, who has been serving as FICOH's chief executive since September of 2021, will continue to serve as FICOH chairman and CEO. Click our link in bio to learn more. Congratulations, Todd! #TeamFICOH</a:t>
                      </a:r>
                    </a:p>
                  </a:txBody>
                  <a:tcPr/>
                </a:tc>
                <a:tc>
                  <a:txBody>
                    <a:bodyPr/>
                    <a:lstStyle/>
                    <a:p>
                      <a:r>
                        <a:rPr lang="en-US" sz="1000"/>
                        <a:t>47</a:t>
                      </a:r>
                    </a:p>
                  </a:txBody>
                  <a:tcPr/>
                </a:tc>
                <a:tc>
                  <a:txBody>
                    <a:bodyPr/>
                    <a:lstStyle/>
                    <a:p>
                      <a:r>
                        <a:rPr lang="en-US" sz="1000"/>
                        <a:t>1</a:t>
                      </a:r>
                    </a:p>
                  </a:txBody>
                  <a:tcPr/>
                </a:tc>
                <a:tc>
                  <a:txBody>
                    <a:bodyPr/>
                    <a:lstStyle/>
                    <a:p>
                      <a:r>
                        <a:rPr lang="en-US" sz="1000"/>
                        <a:t>1.7486 %</a:t>
                      </a:r>
                    </a:p>
                  </a:txBody>
                  <a:tcPr/>
                </a:tc>
                <a:tc>
                  <a:txBody>
                    <a:bodyPr/>
                    <a:lstStyle/>
                    <a:p>
                      <a:r>
                        <a:rPr lang="en-US" sz="1000"/>
                        <a:t>Image</a:t>
                      </a:r>
                    </a:p>
                  </a:txBody>
                  <a:tcPr/>
                </a:tc>
                <a:extLst>
                  <a:ext uri="{0D108BD9-81ED-4DB2-BD59-A6C34878D82A}">
                    <a16:rowId xmlns:a16="http://schemas.microsoft.com/office/drawing/2014/main" val="1858430446"/>
                  </a:ext>
                </a:extLst>
              </a:tr>
              <a:tr h="370840">
                <a:tc>
                  <a:txBody>
                    <a:bodyPr/>
                    <a:lstStyle/>
                    <a:p>
                      <a:r>
                        <a:rPr lang="en-US" sz="1000" b="1"/>
                        <a:t>firstinshi - 2022-10-12 18:00:05</a:t>
                      </a:r>
                      <a:r>
                        <a:rPr lang="en-US" sz="1000"/>
                        <a:t>
 Yesterday, Jason A. of our Personal Lines Underwriting department received our quarterly Kupono Award, which recognizes associates who embody our core values and deliver excellent customer service. His nominator wrote, "He takes time to build relationships with our agents, is the go-to person for solving problems, and is always willing to lend a helping hand." Congratulations, Jason! #EmployeeAppreciation #TeamFICOH</a:t>
                      </a:r>
                    </a:p>
                  </a:txBody>
                  <a:tcPr/>
                </a:tc>
                <a:tc>
                  <a:txBody>
                    <a:bodyPr/>
                    <a:lstStyle/>
                    <a:p>
                      <a:r>
                        <a:rPr lang="en-US" sz="1000"/>
                        <a:t>43</a:t>
                      </a:r>
                    </a:p>
                  </a:txBody>
                  <a:tcPr/>
                </a:tc>
                <a:tc>
                  <a:txBody>
                    <a:bodyPr/>
                    <a:lstStyle/>
                    <a:p>
                      <a:r>
                        <a:rPr lang="en-US" sz="1000"/>
                        <a:t>2</a:t>
                      </a:r>
                    </a:p>
                  </a:txBody>
                  <a:tcPr/>
                </a:tc>
                <a:tc>
                  <a:txBody>
                    <a:bodyPr/>
                    <a:lstStyle/>
                    <a:p>
                      <a:r>
                        <a:rPr lang="en-US" sz="1000"/>
                        <a:t>1.6370 %</a:t>
                      </a:r>
                    </a:p>
                  </a:txBody>
                  <a:tcPr/>
                </a:tc>
                <a:tc>
                  <a:txBody>
                    <a:bodyPr/>
                    <a:lstStyle/>
                    <a:p>
                      <a:r>
                        <a:rPr lang="en-US" sz="1000"/>
                        <a:t>Image</a:t>
                      </a:r>
                    </a:p>
                  </a:txBody>
                  <a:tcPr/>
                </a:tc>
                <a:extLst>
                  <a:ext uri="{0D108BD9-81ED-4DB2-BD59-A6C34878D82A}">
                    <a16:rowId xmlns:a16="http://schemas.microsoft.com/office/drawing/2014/main" val="1024171182"/>
                  </a:ext>
                </a:extLst>
              </a:tr>
              <a:tr h="370840">
                <a:tc>
                  <a:txBody>
                    <a:bodyPr/>
                    <a:lstStyle/>
                    <a:p>
                      <a:r>
                        <a:rPr lang="en-US" sz="1000" b="1"/>
                        <a:t>firstinshi - 2022-10-24 18:00:06</a:t>
                      </a:r>
                      <a:r>
                        <a:rPr lang="en-US" sz="1000"/>
                        <a:t>
 Our offices are CRAWLING with Halloween spirit! 🕷 Associates are putting up creepy, crawly, and spooky decorations to compete in our upcoming (and first-ever) Halloween decoration contest. #FICOHSpirit #HalloweenOfficeDecor</a:t>
                      </a:r>
                    </a:p>
                  </a:txBody>
                  <a:tcPr/>
                </a:tc>
                <a:tc>
                  <a:txBody>
                    <a:bodyPr/>
                    <a:lstStyle/>
                    <a:p>
                      <a:r>
                        <a:rPr lang="en-US" sz="1000"/>
                        <a:t>44</a:t>
                      </a:r>
                    </a:p>
                  </a:txBody>
                  <a:tcPr/>
                </a:tc>
                <a:tc>
                  <a:txBody>
                    <a:bodyPr/>
                    <a:lstStyle/>
                    <a:p>
                      <a:r>
                        <a:rPr lang="en-US" sz="1000"/>
                        <a:t>0</a:t>
                      </a:r>
                    </a:p>
                  </a:txBody>
                  <a:tcPr/>
                </a:tc>
                <a:tc>
                  <a:txBody>
                    <a:bodyPr/>
                    <a:lstStyle/>
                    <a:p>
                      <a:r>
                        <a:rPr lang="en-US" sz="1000"/>
                        <a:t>1.6041 %</a:t>
                      </a:r>
                    </a:p>
                  </a:txBody>
                  <a:tcPr/>
                </a:tc>
                <a:tc>
                  <a:txBody>
                    <a:bodyPr/>
                    <a:lstStyle/>
                    <a:p>
                      <a:r>
                        <a:rPr lang="en-US" sz="1000"/>
                        <a:t>Carousel</a:t>
                      </a:r>
                    </a:p>
                  </a:txBody>
                  <a:tcPr/>
                </a:tc>
                <a:extLst>
                  <a:ext uri="{0D108BD9-81ED-4DB2-BD59-A6C34878D82A}">
                    <a16:rowId xmlns:a16="http://schemas.microsoft.com/office/drawing/2014/main" val="4010617364"/>
                  </a:ext>
                </a:extLst>
              </a:tr>
            </a:tbl>
          </a:graphicData>
        </a:graphic>
      </p:graphicFrame>
      <p:sp>
        <p:nvSpPr>
          <p:cNvPr id="4" name="Text Placeholder 3">
            <a:extLst>
              <a:ext uri="{FF2B5EF4-FFF2-40B4-BE49-F238E27FC236}">
                <a16:creationId xmlns:a16="http://schemas.microsoft.com/office/drawing/2014/main" id="{6889810F-6346-4DA1-B2B0-1D6F39253CA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3445145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AFA62-19C6-4D5A-AC03-0FA3EAD92C33}"/>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AD33BE29-C563-489F-AB7A-E3F625D27051}"/>
              </a:ext>
            </a:extLst>
          </p:cNvPr>
          <p:cNvGraphicFramePr>
            <a:graphicFrameLocks noGrp="1"/>
          </p:cNvGraphicFramePr>
          <p:nvPr>
            <p:ph type="tbl" sz="quarter" idx="13"/>
            <p:extLst>
              <p:ext uri="{D42A27DB-BD31-4B8C-83A1-F6EECF244321}">
                <p14:modId xmlns:p14="http://schemas.microsoft.com/office/powerpoint/2010/main" val="2816530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335426861"/>
                    </a:ext>
                  </a:extLst>
                </a:gridCol>
                <a:gridCol w="1069848">
                  <a:extLst>
                    <a:ext uri="{9D8B030D-6E8A-4147-A177-3AD203B41FA5}">
                      <a16:colId xmlns:a16="http://schemas.microsoft.com/office/drawing/2014/main" val="815475866"/>
                    </a:ext>
                  </a:extLst>
                </a:gridCol>
                <a:gridCol w="493776">
                  <a:extLst>
                    <a:ext uri="{9D8B030D-6E8A-4147-A177-3AD203B41FA5}">
                      <a16:colId xmlns:a16="http://schemas.microsoft.com/office/drawing/2014/main" val="3486387248"/>
                    </a:ext>
                  </a:extLst>
                </a:gridCol>
                <a:gridCol w="1069848">
                  <a:extLst>
                    <a:ext uri="{9D8B030D-6E8A-4147-A177-3AD203B41FA5}">
                      <a16:colId xmlns:a16="http://schemas.microsoft.com/office/drawing/2014/main" val="556606775"/>
                    </a:ext>
                  </a:extLst>
                </a:gridCol>
                <a:gridCol w="1069848">
                  <a:extLst>
                    <a:ext uri="{9D8B030D-6E8A-4147-A177-3AD203B41FA5}">
                      <a16:colId xmlns:a16="http://schemas.microsoft.com/office/drawing/2014/main" val="1985215707"/>
                    </a:ext>
                  </a:extLst>
                </a:gridCol>
                <a:gridCol w="1069848">
                  <a:extLst>
                    <a:ext uri="{9D8B030D-6E8A-4147-A177-3AD203B41FA5}">
                      <a16:colId xmlns:a16="http://schemas.microsoft.com/office/drawing/2014/main" val="2013918384"/>
                    </a:ext>
                  </a:extLst>
                </a:gridCol>
                <a:gridCol w="1069848">
                  <a:extLst>
                    <a:ext uri="{9D8B030D-6E8A-4147-A177-3AD203B41FA5}">
                      <a16:colId xmlns:a16="http://schemas.microsoft.com/office/drawing/2014/main" val="3045027425"/>
                    </a:ext>
                  </a:extLst>
                </a:gridCol>
                <a:gridCol w="1069848">
                  <a:extLst>
                    <a:ext uri="{9D8B030D-6E8A-4147-A177-3AD203B41FA5}">
                      <a16:colId xmlns:a16="http://schemas.microsoft.com/office/drawing/2014/main" val="296844041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412047202"/>
                  </a:ext>
                </a:extLst>
              </a:tr>
              <a:tr h="370840">
                <a:tc>
                  <a:txBody>
                    <a:bodyPr/>
                    <a:lstStyle/>
                    <a:p>
                      <a:r>
                        <a:rPr lang="en-US" sz="1000"/>
                        <a:t>224</a:t>
                      </a:r>
                    </a:p>
                  </a:txBody>
                  <a:tcPr/>
                </a:tc>
                <a:tc>
                  <a:txBody>
                    <a:bodyPr/>
                    <a:lstStyle/>
                    <a:p>
                      <a:r>
                        <a:rPr lang="en-US" sz="1000"/>
                        <a:t>0.7966 %</a:t>
                      </a:r>
                    </a:p>
                  </a:txBody>
                  <a:tcPr/>
                </a:tc>
                <a:tc>
                  <a:txBody>
                    <a:bodyPr/>
                    <a:lstStyle/>
                    <a:p>
                      <a:r>
                        <a:rPr lang="en-US" sz="1000"/>
                        <a:t>0.21</a:t>
                      </a:r>
                    </a:p>
                  </a:txBody>
                  <a:tcPr/>
                </a:tc>
                <a:tc>
                  <a:txBody>
                    <a:bodyPr/>
                    <a:lstStyle/>
                    <a:p>
                      <a:r>
                        <a:rPr lang="en-US" sz="1000"/>
                        <a:t>88.86</a:t>
                      </a:r>
                    </a:p>
                  </a:txBody>
                  <a:tcPr/>
                </a:tc>
                <a:tc>
                  <a:txBody>
                    <a:bodyPr/>
                    <a:lstStyle/>
                    <a:p>
                      <a:r>
                        <a:rPr lang="en-US" sz="1000"/>
                        <a:t>86.38</a:t>
                      </a:r>
                    </a:p>
                  </a:txBody>
                  <a:tcPr/>
                </a:tc>
                <a:tc>
                  <a:txBody>
                    <a:bodyPr/>
                    <a:lstStyle/>
                    <a:p>
                      <a:r>
                        <a:rPr lang="en-US" sz="1000"/>
                        <a:t>70.71</a:t>
                      </a:r>
                    </a:p>
                  </a:txBody>
                  <a:tcPr/>
                </a:tc>
                <a:tc>
                  <a:txBody>
                    <a:bodyPr/>
                    <a:lstStyle/>
                    <a:p>
                      <a:r>
                        <a:rPr lang="en-US" sz="1000"/>
                        <a:t>19904</a:t>
                      </a:r>
                    </a:p>
                  </a:txBody>
                  <a:tcPr/>
                </a:tc>
                <a:tc>
                  <a:txBody>
                    <a:bodyPr/>
                    <a:lstStyle/>
                    <a:p>
                      <a:r>
                        <a:rPr lang="en-US" sz="1000"/>
                        <a:t>15840</a:t>
                      </a:r>
                    </a:p>
                  </a:txBody>
                  <a:tcPr/>
                </a:tc>
                <a:extLst>
                  <a:ext uri="{0D108BD9-81ED-4DB2-BD59-A6C34878D82A}">
                    <a16:rowId xmlns:a16="http://schemas.microsoft.com/office/drawing/2014/main" val="4262589461"/>
                  </a:ext>
                </a:extLst>
              </a:tr>
            </a:tbl>
          </a:graphicData>
        </a:graphic>
      </p:graphicFrame>
      <p:sp>
        <p:nvSpPr>
          <p:cNvPr id="4" name="Text Placeholder 3">
            <a:extLst>
              <a:ext uri="{FF2B5EF4-FFF2-40B4-BE49-F238E27FC236}">
                <a16:creationId xmlns:a16="http://schemas.microsoft.com/office/drawing/2014/main" id="{226041DF-322C-4246-AE6D-A1C79F0AC59F}"/>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1299461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3EC32-09CD-4CEF-B480-E84430ADB818}"/>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159BE402-8632-477A-AE9B-DEFD16AE109E}"/>
              </a:ext>
            </a:extLst>
          </p:cNvPr>
          <p:cNvGraphicFramePr>
            <a:graphicFrameLocks noGrp="1"/>
          </p:cNvGraphicFramePr>
          <p:nvPr>
            <p:ph type="tbl" sz="quarter" idx="13"/>
            <p:extLst>
              <p:ext uri="{D42A27DB-BD31-4B8C-83A1-F6EECF244321}">
                <p14:modId xmlns:p14="http://schemas.microsoft.com/office/powerpoint/2010/main" val="2356565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59788425"/>
                    </a:ext>
                  </a:extLst>
                </a:gridCol>
                <a:gridCol w="905256">
                  <a:extLst>
                    <a:ext uri="{9D8B030D-6E8A-4147-A177-3AD203B41FA5}">
                      <a16:colId xmlns:a16="http://schemas.microsoft.com/office/drawing/2014/main" val="2017913416"/>
                    </a:ext>
                  </a:extLst>
                </a:gridCol>
                <a:gridCol w="411480">
                  <a:extLst>
                    <a:ext uri="{9D8B030D-6E8A-4147-A177-3AD203B41FA5}">
                      <a16:colId xmlns:a16="http://schemas.microsoft.com/office/drawing/2014/main" val="3265670204"/>
                    </a:ext>
                  </a:extLst>
                </a:gridCol>
                <a:gridCol w="905256">
                  <a:extLst>
                    <a:ext uri="{9D8B030D-6E8A-4147-A177-3AD203B41FA5}">
                      <a16:colId xmlns:a16="http://schemas.microsoft.com/office/drawing/2014/main" val="1370545965"/>
                    </a:ext>
                  </a:extLst>
                </a:gridCol>
                <a:gridCol w="905256">
                  <a:extLst>
                    <a:ext uri="{9D8B030D-6E8A-4147-A177-3AD203B41FA5}">
                      <a16:colId xmlns:a16="http://schemas.microsoft.com/office/drawing/2014/main" val="3600066632"/>
                    </a:ext>
                  </a:extLst>
                </a:gridCol>
                <a:gridCol w="905256">
                  <a:extLst>
                    <a:ext uri="{9D8B030D-6E8A-4147-A177-3AD203B41FA5}">
                      <a16:colId xmlns:a16="http://schemas.microsoft.com/office/drawing/2014/main" val="4252617593"/>
                    </a:ext>
                  </a:extLst>
                </a:gridCol>
                <a:gridCol w="905256">
                  <a:extLst>
                    <a:ext uri="{9D8B030D-6E8A-4147-A177-3AD203B41FA5}">
                      <a16:colId xmlns:a16="http://schemas.microsoft.com/office/drawing/2014/main" val="1088627029"/>
                    </a:ext>
                  </a:extLst>
                </a:gridCol>
                <a:gridCol w="905256">
                  <a:extLst>
                    <a:ext uri="{9D8B030D-6E8A-4147-A177-3AD203B41FA5}">
                      <a16:colId xmlns:a16="http://schemas.microsoft.com/office/drawing/2014/main" val="655612110"/>
                    </a:ext>
                  </a:extLst>
                </a:gridCol>
                <a:gridCol w="905256">
                  <a:extLst>
                    <a:ext uri="{9D8B030D-6E8A-4147-A177-3AD203B41FA5}">
                      <a16:colId xmlns:a16="http://schemas.microsoft.com/office/drawing/2014/main" val="15501279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244424819"/>
                  </a:ext>
                </a:extLst>
              </a:tr>
              <a:tr h="370840">
                <a:tc>
                  <a:txBody>
                    <a:bodyPr/>
                    <a:lstStyle/>
                    <a:p>
                      <a:r>
                        <a:rPr lang="en-US" sz="1000"/>
                        <a:t>18</a:t>
                      </a:r>
                    </a:p>
                  </a:txBody>
                  <a:tcPr/>
                </a:tc>
                <a:tc>
                  <a:txBody>
                    <a:bodyPr/>
                    <a:lstStyle/>
                    <a:p>
                      <a:r>
                        <a:rPr lang="en-US" sz="1000"/>
                        <a:t>0.7460 %</a:t>
                      </a:r>
                    </a:p>
                  </a:txBody>
                  <a:tcPr/>
                </a:tc>
                <a:tc>
                  <a:txBody>
                    <a:bodyPr/>
                    <a:lstStyle/>
                    <a:p>
                      <a:r>
                        <a:rPr lang="en-US" sz="1000"/>
                        <a:t>0.06</a:t>
                      </a:r>
                    </a:p>
                  </a:txBody>
                  <a:tcPr/>
                </a:tc>
                <a:tc>
                  <a:txBody>
                    <a:bodyPr/>
                    <a:lstStyle/>
                    <a:p>
                      <a:r>
                        <a:rPr lang="en-US" sz="1000"/>
                        <a:t>98.17</a:t>
                      </a:r>
                    </a:p>
                  </a:txBody>
                  <a:tcPr/>
                </a:tc>
                <a:tc>
                  <a:txBody>
                    <a:bodyPr/>
                    <a:lstStyle/>
                    <a:p>
                      <a:r>
                        <a:rPr lang="en-US" sz="1000"/>
                        <a:t>96.67</a:t>
                      </a:r>
                    </a:p>
                  </a:txBody>
                  <a:tcPr/>
                </a:tc>
                <a:tc>
                  <a:txBody>
                    <a:bodyPr/>
                    <a:lstStyle/>
                    <a:p>
                      <a:r>
                        <a:rPr lang="en-US" sz="1000"/>
                        <a:t>68.28</a:t>
                      </a:r>
                    </a:p>
                  </a:txBody>
                  <a:tcPr/>
                </a:tc>
                <a:tc>
                  <a:txBody>
                    <a:bodyPr/>
                    <a:lstStyle/>
                    <a:p>
                      <a:r>
                        <a:rPr lang="en-US" sz="1000"/>
                        <a:t>68.22</a:t>
                      </a:r>
                    </a:p>
                  </a:txBody>
                  <a:tcPr/>
                </a:tc>
                <a:tc>
                  <a:txBody>
                    <a:bodyPr/>
                    <a:lstStyle/>
                    <a:p>
                      <a:r>
                        <a:rPr lang="en-US" sz="1000"/>
                        <a:t>1767</a:t>
                      </a:r>
                    </a:p>
                  </a:txBody>
                  <a:tcPr/>
                </a:tc>
                <a:tc>
                  <a:txBody>
                    <a:bodyPr/>
                    <a:lstStyle/>
                    <a:p>
                      <a:r>
                        <a:rPr lang="en-US" sz="1000"/>
                        <a:t>1229</a:t>
                      </a:r>
                    </a:p>
                  </a:txBody>
                  <a:tcPr/>
                </a:tc>
                <a:extLst>
                  <a:ext uri="{0D108BD9-81ED-4DB2-BD59-A6C34878D82A}">
                    <a16:rowId xmlns:a16="http://schemas.microsoft.com/office/drawing/2014/main" val="3489473516"/>
                  </a:ext>
                </a:extLst>
              </a:tr>
            </a:tbl>
          </a:graphicData>
        </a:graphic>
      </p:graphicFrame>
      <p:sp>
        <p:nvSpPr>
          <p:cNvPr id="4" name="Text Placeholder 3">
            <a:extLst>
              <a:ext uri="{FF2B5EF4-FFF2-40B4-BE49-F238E27FC236}">
                <a16:creationId xmlns:a16="http://schemas.microsoft.com/office/drawing/2014/main" id="{481D4CCA-129C-4839-9159-5E132EEAAF15}"/>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1423787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90DD5-E27B-4AB5-ADC4-82740D85B4EE}"/>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12812186-63CF-4C96-98FC-9823238AFDE2}"/>
              </a:ext>
            </a:extLst>
          </p:cNvPr>
          <p:cNvGraphicFramePr>
            <a:graphicFrameLocks noGrp="1"/>
          </p:cNvGraphicFramePr>
          <p:nvPr>
            <p:ph type="tbl" sz="quarter" idx="13"/>
            <p:extLst>
              <p:ext uri="{D42A27DB-BD31-4B8C-83A1-F6EECF244321}">
                <p14:modId xmlns:p14="http://schemas.microsoft.com/office/powerpoint/2010/main" val="456711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57871802"/>
                    </a:ext>
                  </a:extLst>
                </a:gridCol>
                <a:gridCol w="1316736">
                  <a:extLst>
                    <a:ext uri="{9D8B030D-6E8A-4147-A177-3AD203B41FA5}">
                      <a16:colId xmlns:a16="http://schemas.microsoft.com/office/drawing/2014/main" val="2338638194"/>
                    </a:ext>
                  </a:extLst>
                </a:gridCol>
                <a:gridCol w="658368">
                  <a:extLst>
                    <a:ext uri="{9D8B030D-6E8A-4147-A177-3AD203B41FA5}">
                      <a16:colId xmlns:a16="http://schemas.microsoft.com/office/drawing/2014/main" val="2619970600"/>
                    </a:ext>
                  </a:extLst>
                </a:gridCol>
                <a:gridCol w="658368">
                  <a:extLst>
                    <a:ext uri="{9D8B030D-6E8A-4147-A177-3AD203B41FA5}">
                      <a16:colId xmlns:a16="http://schemas.microsoft.com/office/drawing/2014/main" val="962954361"/>
                    </a:ext>
                  </a:extLst>
                </a:gridCol>
                <a:gridCol w="658368">
                  <a:extLst>
                    <a:ext uri="{9D8B030D-6E8A-4147-A177-3AD203B41FA5}">
                      <a16:colId xmlns:a16="http://schemas.microsoft.com/office/drawing/2014/main" val="2995049901"/>
                    </a:ext>
                  </a:extLst>
                </a:gridCol>
                <a:gridCol w="658368">
                  <a:extLst>
                    <a:ext uri="{9D8B030D-6E8A-4147-A177-3AD203B41FA5}">
                      <a16:colId xmlns:a16="http://schemas.microsoft.com/office/drawing/2014/main" val="1965612629"/>
                    </a:ext>
                  </a:extLst>
                </a:gridCol>
                <a:gridCol w="658368">
                  <a:extLst>
                    <a:ext uri="{9D8B030D-6E8A-4147-A177-3AD203B41FA5}">
                      <a16:colId xmlns:a16="http://schemas.microsoft.com/office/drawing/2014/main" val="1356788749"/>
                    </a:ext>
                  </a:extLst>
                </a:gridCol>
                <a:gridCol w="658368">
                  <a:extLst>
                    <a:ext uri="{9D8B030D-6E8A-4147-A177-3AD203B41FA5}">
                      <a16:colId xmlns:a16="http://schemas.microsoft.com/office/drawing/2014/main" val="3813691354"/>
                    </a:ext>
                  </a:extLst>
                </a:gridCol>
                <a:gridCol w="658368">
                  <a:extLst>
                    <a:ext uri="{9D8B030D-6E8A-4147-A177-3AD203B41FA5}">
                      <a16:colId xmlns:a16="http://schemas.microsoft.com/office/drawing/2014/main" val="801530928"/>
                    </a:ext>
                  </a:extLst>
                </a:gridCol>
                <a:gridCol w="658368">
                  <a:extLst>
                    <a:ext uri="{9D8B030D-6E8A-4147-A177-3AD203B41FA5}">
                      <a16:colId xmlns:a16="http://schemas.microsoft.com/office/drawing/2014/main" val="1885735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97456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- 2022-10-29 20:36:13</a:t>
                      </a:r>
                      <a:r>
                        <a:rPr kumimoji="0" lang="en-US" sz="1000" b="0" i="0" u="none" strike="noStrike" kern="1200" cap="none" spc="0" normalizeH="0" baseline="0" noProof="0">
                          <a:ln>
                            <a:noFill/>
                          </a:ln>
                          <a:solidFill>
                            <a:prstClr val="black"/>
                          </a:solidFill>
                          <a:effectLst/>
                          <a:uLnTx/>
                          <a:uFillTx/>
                          <a:latin typeface="+mn-lt"/>
                          <a:ea typeface="+mn-ea"/>
                          <a:cs typeface="+mn-cs"/>
                        </a:rPr>
                        <a:t>
 Our volunteers getting their hands dirty! @malamalearningcenter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https://quintly-image-storage.s3.amazonaws.com/42a5b893a9726451877e4ab7634db126/c00d82515b7e24af2eec6a31df212b1a.jpg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10/30/2022 20:36:05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060366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- 2022-10-29 20:27:37</a:t>
                      </a:r>
                      <a:r>
                        <a:rPr kumimoji="0" lang="en-US" sz="1000" b="0" i="0" u="none" strike="noStrike" kern="1200" cap="none" spc="0" normalizeH="0" baseline="0" noProof="0">
                          <a:ln>
                            <a:noFill/>
                          </a:ln>
                          <a:solidFill>
                            <a:prstClr val="black"/>
                          </a:solidFill>
                          <a:effectLst/>
                          <a:uLnTx/>
                          <a:uFillTx/>
                          <a:latin typeface="+mn-lt"/>
                          <a:ea typeface="+mn-ea"/>
                          <a:cs typeface="+mn-cs"/>
                        </a:rPr>
                        <a:t>
 203 native plants from Malama Learning Center's nursery are in the ground! Mahalo to @malamalearningcenter for your extensive preparation, guidance and knowledge sharing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https://quintly-image-storage.s3.amazonaws.com/42a5b893a9726451877e4ab7634db126/57892d5f65dd866ad9b3b8cc44bd8c6c.jpg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10/30/2022 20:07:20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609585053"/>
                  </a:ext>
                </a:extLst>
              </a:tr>
            </a:tbl>
          </a:graphicData>
        </a:graphic>
      </p:graphicFrame>
      <p:sp>
        <p:nvSpPr>
          <p:cNvPr id="4" name="Text Placeholder 3">
            <a:extLst>
              <a:ext uri="{FF2B5EF4-FFF2-40B4-BE49-F238E27FC236}">
                <a16:creationId xmlns:a16="http://schemas.microsoft.com/office/drawing/2014/main" id="{F4CFDA22-10BE-4799-9308-15C6AD065340}"/>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8152007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DDA28-F020-4594-BDD4-FC4560EF005F}"/>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ACBE73F6-E603-4618-9C70-C4E82C8E4F2B}"/>
              </a:ext>
            </a:extLst>
          </p:cNvPr>
          <p:cNvGraphicFramePr>
            <a:graphicFrameLocks noGrp="1"/>
          </p:cNvGraphicFramePr>
          <p:nvPr>
            <p:ph type="tbl" sz="quarter" idx="13"/>
            <p:extLst>
              <p:ext uri="{D42A27DB-BD31-4B8C-83A1-F6EECF244321}">
                <p14:modId xmlns:p14="http://schemas.microsoft.com/office/powerpoint/2010/main" val="1656052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33824660"/>
                    </a:ext>
                  </a:extLst>
                </a:gridCol>
                <a:gridCol w="1316736">
                  <a:extLst>
                    <a:ext uri="{9D8B030D-6E8A-4147-A177-3AD203B41FA5}">
                      <a16:colId xmlns:a16="http://schemas.microsoft.com/office/drawing/2014/main" val="3018971435"/>
                    </a:ext>
                  </a:extLst>
                </a:gridCol>
                <a:gridCol w="658368">
                  <a:extLst>
                    <a:ext uri="{9D8B030D-6E8A-4147-A177-3AD203B41FA5}">
                      <a16:colId xmlns:a16="http://schemas.microsoft.com/office/drawing/2014/main" val="2825217461"/>
                    </a:ext>
                  </a:extLst>
                </a:gridCol>
                <a:gridCol w="658368">
                  <a:extLst>
                    <a:ext uri="{9D8B030D-6E8A-4147-A177-3AD203B41FA5}">
                      <a16:colId xmlns:a16="http://schemas.microsoft.com/office/drawing/2014/main" val="4110460798"/>
                    </a:ext>
                  </a:extLst>
                </a:gridCol>
                <a:gridCol w="658368">
                  <a:extLst>
                    <a:ext uri="{9D8B030D-6E8A-4147-A177-3AD203B41FA5}">
                      <a16:colId xmlns:a16="http://schemas.microsoft.com/office/drawing/2014/main" val="849047832"/>
                    </a:ext>
                  </a:extLst>
                </a:gridCol>
                <a:gridCol w="658368">
                  <a:extLst>
                    <a:ext uri="{9D8B030D-6E8A-4147-A177-3AD203B41FA5}">
                      <a16:colId xmlns:a16="http://schemas.microsoft.com/office/drawing/2014/main" val="2097411728"/>
                    </a:ext>
                  </a:extLst>
                </a:gridCol>
                <a:gridCol w="658368">
                  <a:extLst>
                    <a:ext uri="{9D8B030D-6E8A-4147-A177-3AD203B41FA5}">
                      <a16:colId xmlns:a16="http://schemas.microsoft.com/office/drawing/2014/main" val="3306586972"/>
                    </a:ext>
                  </a:extLst>
                </a:gridCol>
                <a:gridCol w="658368">
                  <a:extLst>
                    <a:ext uri="{9D8B030D-6E8A-4147-A177-3AD203B41FA5}">
                      <a16:colId xmlns:a16="http://schemas.microsoft.com/office/drawing/2014/main" val="4117810342"/>
                    </a:ext>
                  </a:extLst>
                </a:gridCol>
                <a:gridCol w="658368">
                  <a:extLst>
                    <a:ext uri="{9D8B030D-6E8A-4147-A177-3AD203B41FA5}">
                      <a16:colId xmlns:a16="http://schemas.microsoft.com/office/drawing/2014/main" val="3522219433"/>
                    </a:ext>
                  </a:extLst>
                </a:gridCol>
                <a:gridCol w="658368">
                  <a:extLst>
                    <a:ext uri="{9D8B030D-6E8A-4147-A177-3AD203B41FA5}">
                      <a16:colId xmlns:a16="http://schemas.microsoft.com/office/drawing/2014/main" val="2922033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3842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- 2022-10-29 20:19:11</a:t>
                      </a:r>
                      <a:r>
                        <a:rPr kumimoji="0" lang="en-US" sz="1000" b="0" i="0" u="none" strike="noStrike" kern="1200" cap="none" spc="0" normalizeH="0" baseline="0" noProof="0">
                          <a:ln>
                            <a:noFill/>
                          </a:ln>
                          <a:solidFill>
                            <a:prstClr val="black"/>
                          </a:solidFill>
                          <a:effectLst/>
                          <a:uLnTx/>
                          <a:uFillTx/>
                          <a:latin typeface="+mn-lt"/>
                          <a:ea typeface="+mn-ea"/>
                          <a:cs typeface="+mn-cs"/>
                        </a:rPr>
                        <a:t>
 Our first planting event with @malamalearningcenter  at  their Awanui site at Palehua  October 29,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https://quintly-image-storage.s3.amazonaws.com/42a5b893a9726451877e4ab7634db126/a890087ca77cd6dd735ccc75116f3157.jpg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10/30/2022 20:07:20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063137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- 2022-10-27 18:19:55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https://quintly-image-storage.s3.amazonaws.com/42a5b893a9726451877e4ab7634db126/07a49ecd05ec8789b8c0f0fb9f14067d.jpg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10/28/2022 18:06:47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305758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- 2022-10-27 16:39:07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https://quintly-image-storage.s3.amazonaws.com/42a5b893a9726451877e4ab7634db126/91dabdaf75eacb6bf13d76723107b1ee.jpg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10/28/2022 16:36:16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52094529"/>
                  </a:ext>
                </a:extLst>
              </a:tr>
            </a:tbl>
          </a:graphicData>
        </a:graphic>
      </p:graphicFrame>
      <p:sp>
        <p:nvSpPr>
          <p:cNvPr id="4" name="Text Placeholder 3">
            <a:extLst>
              <a:ext uri="{FF2B5EF4-FFF2-40B4-BE49-F238E27FC236}">
                <a16:creationId xmlns:a16="http://schemas.microsoft.com/office/drawing/2014/main" id="{3C964F70-5921-46DD-821C-0E20CC7F709F}"/>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9853117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1188</Words>
  <Application>Microsoft Office PowerPoint</Application>
  <PresentationFormat>On-screen Show (4:3)</PresentationFormat>
  <Paragraphs>515</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2022-11-03T19:02:15Z</dcterms:created>
  <dcterms:modified xsi:type="dcterms:W3CDTF">2022-11-03T19:03:36Z</dcterms:modified>
</cp:coreProperties>
</file>