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Sheet1!$A$2:$A$46</c:f>
              <c:numCache>
                <c:formatCode>m/d/yyyy</c:formatCode>
                <c:ptCount val="4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numCache>
            </c:numRef>
          </c:cat>
          <c:val>
            <c:numRef>
              <c:f>Sheet1!$B$2:$B$46</c:f>
              <c:numCache>
                <c:formatCode>General</c:formatCode>
                <c:ptCount val="45"/>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pt idx="42">
                  <c:v>4939</c:v>
                </c:pt>
                <c:pt idx="43">
                  <c:v>7147</c:v>
                </c:pt>
                <c:pt idx="44">
                  <c:v>7188</c:v>
                </c:pt>
              </c:numCache>
            </c:numRef>
          </c:val>
          <c:smooth val="0"/>
          <c:extLst>
            <c:ext xmlns:c16="http://schemas.microsoft.com/office/drawing/2014/chart" uri="{C3380CC4-5D6E-409C-BE32-E72D297353CC}">
              <c16:uniqueId val="{00000000-E8E2-4AA9-940F-722CC9B0216B}"/>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Sheet1!$A$2:$A$46</c:f>
              <c:numCache>
                <c:formatCode>m/d/yyyy</c:formatCode>
                <c:ptCount val="4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numCache>
            </c:numRef>
          </c:cat>
          <c:val>
            <c:numRef>
              <c:f>Sheet1!$C$2:$C$46</c:f>
              <c:numCache>
                <c:formatCode>General</c:formatCode>
                <c:ptCount val="45"/>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pt idx="42">
                  <c:v>3839</c:v>
                </c:pt>
                <c:pt idx="43">
                  <c:v>3851</c:v>
                </c:pt>
                <c:pt idx="44">
                  <c:v>3858</c:v>
                </c:pt>
              </c:numCache>
            </c:numRef>
          </c:val>
          <c:smooth val="0"/>
          <c:extLst>
            <c:ext xmlns:c16="http://schemas.microsoft.com/office/drawing/2014/chart" uri="{C3380CC4-5D6E-409C-BE32-E72D297353CC}">
              <c16:uniqueId val="{00000001-E8E2-4AA9-940F-722CC9B0216B}"/>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Sheet1!$A$2:$A$46</c:f>
              <c:numCache>
                <c:formatCode>m/d/yyyy</c:formatCode>
                <c:ptCount val="4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numCache>
            </c:numRef>
          </c:cat>
          <c:val>
            <c:numRef>
              <c:f>Sheet1!$D$2:$D$46</c:f>
              <c:numCache>
                <c:formatCode>General</c:formatCode>
                <c:ptCount val="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numCache>
            </c:numRef>
          </c:val>
          <c:smooth val="0"/>
          <c:extLst>
            <c:ext xmlns:c16="http://schemas.microsoft.com/office/drawing/2014/chart" uri="{C3380CC4-5D6E-409C-BE32-E72D297353CC}">
              <c16:uniqueId val="{00000002-E8E2-4AA9-940F-722CC9B0216B}"/>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Sheet1!$A$2:$A$46</c:f>
              <c:numCache>
                <c:formatCode>m/d/yyyy</c:formatCode>
                <c:ptCount val="4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numCache>
            </c:numRef>
          </c:cat>
          <c:val>
            <c:numRef>
              <c:f>Sheet1!$E$2:$E$46</c:f>
              <c:numCache>
                <c:formatCode>General</c:formatCode>
                <c:ptCount val="45"/>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pt idx="42">
                  <c:v>32675</c:v>
                </c:pt>
                <c:pt idx="43">
                  <c:v>33092</c:v>
                </c:pt>
                <c:pt idx="44">
                  <c:v>33490</c:v>
                </c:pt>
              </c:numCache>
            </c:numRef>
          </c:val>
          <c:smooth val="0"/>
          <c:extLst>
            <c:ext xmlns:c16="http://schemas.microsoft.com/office/drawing/2014/chart" uri="{C3380CC4-5D6E-409C-BE32-E72D297353CC}">
              <c16:uniqueId val="{00000003-E8E2-4AA9-940F-722CC9B0216B}"/>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Sheet1!$A$2:$A$46</c:f>
              <c:numCache>
                <c:formatCode>m/d/yyyy</c:formatCode>
                <c:ptCount val="4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numCache>
            </c:numRef>
          </c:cat>
          <c:val>
            <c:numRef>
              <c:f>Sheet1!$F$2:$F$46</c:f>
              <c:numCache>
                <c:formatCode>General</c:formatCode>
                <c:ptCount val="45"/>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pt idx="42">
                  <c:v>2633</c:v>
                </c:pt>
                <c:pt idx="43">
                  <c:v>2719</c:v>
                </c:pt>
                <c:pt idx="44">
                  <c:v>2781</c:v>
                </c:pt>
              </c:numCache>
            </c:numRef>
          </c:val>
          <c:smooth val="0"/>
          <c:extLst>
            <c:ext xmlns:c16="http://schemas.microsoft.com/office/drawing/2014/chart" uri="{C3380CC4-5D6E-409C-BE32-E72D297353CC}">
              <c16:uniqueId val="{00000004-E8E2-4AA9-940F-722CC9B0216B}"/>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Sheet1!$A$2:$A$46</c:f>
              <c:numCache>
                <c:formatCode>m/d/yyyy</c:formatCode>
                <c:ptCount val="45"/>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numCache>
            </c:numRef>
          </c:cat>
          <c:val>
            <c:numRef>
              <c:f>Sheet1!$G$2:$G$46</c:f>
              <c:numCache>
                <c:formatCode>General</c:formatCode>
                <c:ptCount val="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numCache>
            </c:numRef>
          </c:val>
          <c:smooth val="0"/>
          <c:extLst>
            <c:ext xmlns:c16="http://schemas.microsoft.com/office/drawing/2014/chart" uri="{C3380CC4-5D6E-409C-BE32-E72D297353CC}">
              <c16:uniqueId val="{00000005-E8E2-4AA9-940F-722CC9B0216B}"/>
            </c:ext>
          </c:extLst>
        </c:ser>
        <c:dLbls>
          <c:showLegendKey val="0"/>
          <c:showVal val="0"/>
          <c:showCatName val="0"/>
          <c:showSerName val="0"/>
          <c:showPercent val="0"/>
          <c:showBubbleSize val="0"/>
        </c:dLbls>
        <c:smooth val="0"/>
        <c:axId val="348211504"/>
        <c:axId val="348213800"/>
      </c:lineChart>
      <c:dateAx>
        <c:axId val="348211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13800"/>
        <c:crosses val="autoZero"/>
        <c:auto val="1"/>
        <c:lblOffset val="100"/>
        <c:baseTimeUnit val="months"/>
      </c:dateAx>
      <c:valAx>
        <c:axId val="34821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211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20</c:v>
                </c:pt>
                <c:pt idx="1">
                  <c:v>9</c:v>
                </c:pt>
                <c:pt idx="2">
                  <c:v>20</c:v>
                </c:pt>
                <c:pt idx="3">
                  <c:v>27</c:v>
                </c:pt>
                <c:pt idx="4">
                  <c:v>19</c:v>
                </c:pt>
                <c:pt idx="5">
                  <c:v>17</c:v>
                </c:pt>
                <c:pt idx="6">
                  <c:v>18</c:v>
                </c:pt>
                <c:pt idx="7">
                  <c:v>34</c:v>
                </c:pt>
                <c:pt idx="8">
                  <c:v>55</c:v>
                </c:pt>
                <c:pt idx="9">
                  <c:v>70</c:v>
                </c:pt>
                <c:pt idx="10">
                  <c:v>0</c:v>
                </c:pt>
                <c:pt idx="11">
                  <c:v>0</c:v>
                </c:pt>
              </c:numCache>
            </c:numRef>
          </c:val>
          <c:extLst>
            <c:ext xmlns:c16="http://schemas.microsoft.com/office/drawing/2014/chart" uri="{C3380CC4-5D6E-409C-BE32-E72D297353CC}">
              <c16:uniqueId val="{00000000-A422-40C4-8597-6925D864DB47}"/>
            </c:ext>
          </c:extLst>
        </c:ser>
        <c:dLbls>
          <c:showLegendKey val="0"/>
          <c:showVal val="0"/>
          <c:showCatName val="0"/>
          <c:showSerName val="0"/>
          <c:showPercent val="0"/>
          <c:showBubbleSize val="0"/>
        </c:dLbls>
        <c:gapWidth val="219"/>
        <c:overlap val="-27"/>
        <c:axId val="347646072"/>
        <c:axId val="347644104"/>
      </c:barChart>
      <c:dateAx>
        <c:axId val="34764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44104"/>
        <c:crosses val="autoZero"/>
        <c:auto val="1"/>
        <c:lblOffset val="100"/>
        <c:baseTimeUnit val="months"/>
      </c:dateAx>
      <c:valAx>
        <c:axId val="34764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64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19</c:v>
                </c:pt>
                <c:pt idx="7">
                  <c:v>27</c:v>
                </c:pt>
                <c:pt idx="8">
                  <c:v>24</c:v>
                </c:pt>
                <c:pt idx="9">
                  <c:v>29</c:v>
                </c:pt>
                <c:pt idx="10">
                  <c:v>41</c:v>
                </c:pt>
                <c:pt idx="11">
                  <c:v>0</c:v>
                </c:pt>
              </c:numCache>
            </c:numRef>
          </c:val>
          <c:extLst>
            <c:ext xmlns:c16="http://schemas.microsoft.com/office/drawing/2014/chart" uri="{C3380CC4-5D6E-409C-BE32-E72D297353CC}">
              <c16:uniqueId val="{00000000-DEE7-41E9-AD91-B1445BD25E6F}"/>
            </c:ext>
          </c:extLst>
        </c:ser>
        <c:dLbls>
          <c:showLegendKey val="0"/>
          <c:showVal val="0"/>
          <c:showCatName val="0"/>
          <c:showSerName val="0"/>
          <c:showPercent val="0"/>
          <c:showBubbleSize val="0"/>
        </c:dLbls>
        <c:gapWidth val="219"/>
        <c:overlap val="-27"/>
        <c:axId val="408601160"/>
        <c:axId val="408607392"/>
      </c:barChart>
      <c:dateAx>
        <c:axId val="40860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07392"/>
        <c:crosses val="autoZero"/>
        <c:auto val="1"/>
        <c:lblOffset val="100"/>
        <c:baseTimeUnit val="months"/>
      </c:dateAx>
      <c:valAx>
        <c:axId val="40860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0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391</c:v>
                </c:pt>
                <c:pt idx="6">
                  <c:v>462</c:v>
                </c:pt>
                <c:pt idx="7">
                  <c:v>766</c:v>
                </c:pt>
                <c:pt idx="8">
                  <c:v>721</c:v>
                </c:pt>
                <c:pt idx="9">
                  <c:v>822</c:v>
                </c:pt>
                <c:pt idx="10">
                  <c:v>133</c:v>
                </c:pt>
                <c:pt idx="11">
                  <c:v>0</c:v>
                </c:pt>
              </c:numCache>
            </c:numRef>
          </c:val>
          <c:extLst>
            <c:ext xmlns:c16="http://schemas.microsoft.com/office/drawing/2014/chart" uri="{C3380CC4-5D6E-409C-BE32-E72D297353CC}">
              <c16:uniqueId val="{00000000-364D-459F-8BED-629C17EEE570}"/>
            </c:ext>
          </c:extLst>
        </c:ser>
        <c:dLbls>
          <c:showLegendKey val="0"/>
          <c:showVal val="0"/>
          <c:showCatName val="0"/>
          <c:showSerName val="0"/>
          <c:showPercent val="0"/>
          <c:showBubbleSize val="0"/>
        </c:dLbls>
        <c:gapWidth val="219"/>
        <c:overlap val="-27"/>
        <c:axId val="408511232"/>
        <c:axId val="408508280"/>
      </c:barChart>
      <c:catAx>
        <c:axId val="408511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508280"/>
        <c:crosses val="autoZero"/>
        <c:auto val="1"/>
        <c:lblAlgn val="ctr"/>
        <c:lblOffset val="100"/>
        <c:noMultiLvlLbl val="0"/>
      </c:catAx>
      <c:valAx>
        <c:axId val="40850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511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104561</c:v>
                </c:pt>
                <c:pt idx="7">
                  <c:v>126554</c:v>
                </c:pt>
                <c:pt idx="8">
                  <c:v>109027</c:v>
                </c:pt>
                <c:pt idx="9">
                  <c:v>72726</c:v>
                </c:pt>
                <c:pt idx="10">
                  <c:v>91</c:v>
                </c:pt>
                <c:pt idx="11">
                  <c:v>0</c:v>
                </c:pt>
              </c:numCache>
            </c:numRef>
          </c:val>
          <c:extLst>
            <c:ext xmlns:c16="http://schemas.microsoft.com/office/drawing/2014/chart" uri="{C3380CC4-5D6E-409C-BE32-E72D297353CC}">
              <c16:uniqueId val="{00000000-E35F-4076-97F5-8212BE037C58}"/>
            </c:ext>
          </c:extLst>
        </c:ser>
        <c:dLbls>
          <c:showLegendKey val="0"/>
          <c:showVal val="0"/>
          <c:showCatName val="0"/>
          <c:showSerName val="0"/>
          <c:showPercent val="0"/>
          <c:showBubbleSize val="0"/>
        </c:dLbls>
        <c:gapWidth val="219"/>
        <c:overlap val="-27"/>
        <c:axId val="408515824"/>
        <c:axId val="408513200"/>
      </c:barChart>
      <c:dateAx>
        <c:axId val="408515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513200"/>
        <c:crosses val="autoZero"/>
        <c:auto val="1"/>
        <c:lblOffset val="100"/>
        <c:baseTimeUnit val="months"/>
      </c:dateAx>
      <c:valAx>
        <c:axId val="40851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51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20</c:v>
                </c:pt>
                <c:pt idx="1">
                  <c:v>299</c:v>
                </c:pt>
                <c:pt idx="2">
                  <c:v>461</c:v>
                </c:pt>
                <c:pt idx="3">
                  <c:v>391</c:v>
                </c:pt>
                <c:pt idx="4">
                  <c:v>376</c:v>
                </c:pt>
                <c:pt idx="5">
                  <c:v>312</c:v>
                </c:pt>
              </c:numCache>
            </c:numRef>
          </c:val>
          <c:extLst>
            <c:ext xmlns:c16="http://schemas.microsoft.com/office/drawing/2014/chart" uri="{C3380CC4-5D6E-409C-BE32-E72D297353CC}">
              <c16:uniqueId val="{00000000-AB3F-4496-93C5-134A656C9FE6}"/>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23</c:v>
                </c:pt>
                <c:pt idx="1">
                  <c:v>338</c:v>
                </c:pt>
                <c:pt idx="2">
                  <c:v>625</c:v>
                </c:pt>
                <c:pt idx="3">
                  <c:v>674</c:v>
                </c:pt>
                <c:pt idx="4">
                  <c:v>640</c:v>
                </c:pt>
                <c:pt idx="5">
                  <c:v>435</c:v>
                </c:pt>
              </c:numCache>
            </c:numRef>
          </c:val>
          <c:extLst>
            <c:ext xmlns:c16="http://schemas.microsoft.com/office/drawing/2014/chart" uri="{C3380CC4-5D6E-409C-BE32-E72D297353CC}">
              <c16:uniqueId val="{00000001-AB3F-4496-93C5-134A656C9FE6}"/>
            </c:ext>
          </c:extLst>
        </c:ser>
        <c:dLbls>
          <c:showLegendKey val="0"/>
          <c:showVal val="0"/>
          <c:showCatName val="0"/>
          <c:showSerName val="0"/>
          <c:showPercent val="0"/>
          <c:showBubbleSize val="0"/>
        </c:dLbls>
        <c:gapWidth val="219"/>
        <c:overlap val="-27"/>
        <c:axId val="438507064"/>
        <c:axId val="438507392"/>
      </c:barChart>
      <c:catAx>
        <c:axId val="438507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07392"/>
        <c:crosses val="autoZero"/>
        <c:auto val="1"/>
        <c:lblAlgn val="ctr"/>
        <c:lblOffset val="100"/>
        <c:noMultiLvlLbl val="0"/>
      </c:catAx>
      <c:valAx>
        <c:axId val="43850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50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14</c:v>
                </c:pt>
                <c:pt idx="7">
                  <c:v>12</c:v>
                </c:pt>
                <c:pt idx="8">
                  <c:v>7</c:v>
                </c:pt>
                <c:pt idx="9">
                  <c:v>6</c:v>
                </c:pt>
                <c:pt idx="10">
                  <c:v>1</c:v>
                </c:pt>
              </c:numCache>
            </c:numRef>
          </c:val>
          <c:extLst>
            <c:ext xmlns:c16="http://schemas.microsoft.com/office/drawing/2014/chart" uri="{C3380CC4-5D6E-409C-BE32-E72D297353CC}">
              <c16:uniqueId val="{00000000-3F35-4CF8-A6EE-E9A062856474}"/>
            </c:ext>
          </c:extLst>
        </c:ser>
        <c:dLbls>
          <c:showLegendKey val="0"/>
          <c:showVal val="0"/>
          <c:showCatName val="0"/>
          <c:showSerName val="0"/>
          <c:showPercent val="0"/>
          <c:showBubbleSize val="0"/>
        </c:dLbls>
        <c:gapWidth val="219"/>
        <c:overlap val="-27"/>
        <c:axId val="438463440"/>
        <c:axId val="438463112"/>
      </c:barChart>
      <c:dateAx>
        <c:axId val="438463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463112"/>
        <c:crosses val="autoZero"/>
        <c:auto val="1"/>
        <c:lblOffset val="100"/>
        <c:baseTimeUnit val="months"/>
      </c:dateAx>
      <c:valAx>
        <c:axId val="438463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463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3</c:v>
                </c:pt>
                <c:pt idx="8">
                  <c:v>2</c:v>
                </c:pt>
                <c:pt idx="9">
                  <c:v>2</c:v>
                </c:pt>
                <c:pt idx="10">
                  <c:v>0</c:v>
                </c:pt>
                <c:pt idx="11">
                  <c:v>0</c:v>
                </c:pt>
              </c:numCache>
            </c:numRef>
          </c:val>
          <c:extLst>
            <c:ext xmlns:c16="http://schemas.microsoft.com/office/drawing/2014/chart" uri="{C3380CC4-5D6E-409C-BE32-E72D297353CC}">
              <c16:uniqueId val="{00000000-8436-469D-8D77-15735306FC37}"/>
            </c:ext>
          </c:extLst>
        </c:ser>
        <c:dLbls>
          <c:showLegendKey val="0"/>
          <c:showVal val="0"/>
          <c:showCatName val="0"/>
          <c:showSerName val="0"/>
          <c:showPercent val="0"/>
          <c:showBubbleSize val="0"/>
        </c:dLbls>
        <c:gapWidth val="219"/>
        <c:overlap val="-27"/>
        <c:axId val="408485320"/>
        <c:axId val="45625808"/>
      </c:barChart>
      <c:dateAx>
        <c:axId val="408485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625808"/>
        <c:crosses val="autoZero"/>
        <c:auto val="1"/>
        <c:lblOffset val="100"/>
        <c:baseTimeUnit val="months"/>
      </c:dateAx>
      <c:valAx>
        <c:axId val="45625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48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97</c:v>
                </c:pt>
                <c:pt idx="3">
                  <c:v>83</c:v>
                </c:pt>
                <c:pt idx="4">
                  <c:v>78</c:v>
                </c:pt>
                <c:pt idx="5">
                  <c:v>84</c:v>
                </c:pt>
                <c:pt idx="6">
                  <c:v>62</c:v>
                </c:pt>
                <c:pt idx="7">
                  <c:v>86</c:v>
                </c:pt>
                <c:pt idx="8">
                  <c:v>82</c:v>
                </c:pt>
                <c:pt idx="9">
                  <c:v>59</c:v>
                </c:pt>
                <c:pt idx="10">
                  <c:v>1</c:v>
                </c:pt>
                <c:pt idx="11">
                  <c:v>0</c:v>
                </c:pt>
              </c:numCache>
            </c:numRef>
          </c:val>
          <c:extLst>
            <c:ext xmlns:c16="http://schemas.microsoft.com/office/drawing/2014/chart" uri="{C3380CC4-5D6E-409C-BE32-E72D297353CC}">
              <c16:uniqueId val="{00000000-2AEC-4F52-88A2-E45F19D09E35}"/>
            </c:ext>
          </c:extLst>
        </c:ser>
        <c:dLbls>
          <c:showLegendKey val="0"/>
          <c:showVal val="0"/>
          <c:showCatName val="0"/>
          <c:showSerName val="0"/>
          <c:showPercent val="0"/>
          <c:showBubbleSize val="0"/>
        </c:dLbls>
        <c:gapWidth val="219"/>
        <c:overlap val="-27"/>
        <c:axId val="289669600"/>
        <c:axId val="403031248"/>
      </c:barChart>
      <c:catAx>
        <c:axId val="28966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3031248"/>
        <c:crosses val="autoZero"/>
        <c:auto val="1"/>
        <c:lblAlgn val="ctr"/>
        <c:lblOffset val="100"/>
        <c:noMultiLvlLbl val="0"/>
      </c:catAx>
      <c:valAx>
        <c:axId val="403031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6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20</c:v>
                </c:pt>
                <c:pt idx="7">
                  <c:v>28</c:v>
                </c:pt>
                <c:pt idx="8">
                  <c:v>37</c:v>
                </c:pt>
                <c:pt idx="9">
                  <c:v>24</c:v>
                </c:pt>
                <c:pt idx="10">
                  <c:v>3</c:v>
                </c:pt>
                <c:pt idx="11">
                  <c:v>0</c:v>
                </c:pt>
              </c:numCache>
            </c:numRef>
          </c:val>
          <c:extLst>
            <c:ext xmlns:c16="http://schemas.microsoft.com/office/drawing/2014/chart" uri="{C3380CC4-5D6E-409C-BE32-E72D297353CC}">
              <c16:uniqueId val="{00000000-3829-446E-AC00-584033E6F7BC}"/>
            </c:ext>
          </c:extLst>
        </c:ser>
        <c:dLbls>
          <c:showLegendKey val="0"/>
          <c:showVal val="0"/>
          <c:showCatName val="0"/>
          <c:showSerName val="0"/>
          <c:showPercent val="0"/>
          <c:showBubbleSize val="0"/>
        </c:dLbls>
        <c:gapWidth val="219"/>
        <c:overlap val="-27"/>
        <c:axId val="448084912"/>
        <c:axId val="448082944"/>
      </c:barChart>
      <c:dateAx>
        <c:axId val="448084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82944"/>
        <c:crosses val="autoZero"/>
        <c:auto val="1"/>
        <c:lblOffset val="100"/>
        <c:baseTimeUnit val="months"/>
      </c:dateAx>
      <c:valAx>
        <c:axId val="44808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084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341</c:v>
                </c:pt>
                <c:pt idx="7">
                  <c:v>417</c:v>
                </c:pt>
                <c:pt idx="8">
                  <c:v>398</c:v>
                </c:pt>
                <c:pt idx="9">
                  <c:v>424</c:v>
                </c:pt>
                <c:pt idx="10">
                  <c:v>42</c:v>
                </c:pt>
              </c:numCache>
            </c:numRef>
          </c:val>
          <c:extLst>
            <c:ext xmlns:c16="http://schemas.microsoft.com/office/drawing/2014/chart" uri="{C3380CC4-5D6E-409C-BE32-E72D297353CC}">
              <c16:uniqueId val="{00000000-46A8-40BA-A805-671E775C8AF5}"/>
            </c:ext>
          </c:extLst>
        </c:ser>
        <c:dLbls>
          <c:showLegendKey val="0"/>
          <c:showVal val="0"/>
          <c:showCatName val="0"/>
          <c:showSerName val="0"/>
          <c:showPercent val="0"/>
          <c:showBubbleSize val="0"/>
        </c:dLbls>
        <c:gapWidth val="219"/>
        <c:overlap val="-27"/>
        <c:axId val="238646160"/>
        <c:axId val="238647144"/>
      </c:barChart>
      <c:dateAx>
        <c:axId val="238646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47144"/>
        <c:crosses val="autoZero"/>
        <c:auto val="1"/>
        <c:lblOffset val="100"/>
        <c:baseTimeUnit val="months"/>
      </c:dateAx>
      <c:valAx>
        <c:axId val="238647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46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100</c:v>
                </c:pt>
                <c:pt idx="1">
                  <c:v>51</c:v>
                </c:pt>
                <c:pt idx="2">
                  <c:v>76</c:v>
                </c:pt>
                <c:pt idx="3">
                  <c:v>61</c:v>
                </c:pt>
                <c:pt idx="4">
                  <c:v>100</c:v>
                </c:pt>
                <c:pt idx="5">
                  <c:v>60</c:v>
                </c:pt>
                <c:pt idx="6">
                  <c:v>100</c:v>
                </c:pt>
                <c:pt idx="7">
                  <c:v>105</c:v>
                </c:pt>
                <c:pt idx="8">
                  <c:v>100</c:v>
                </c:pt>
                <c:pt idx="9">
                  <c:v>93</c:v>
                </c:pt>
                <c:pt idx="10">
                  <c:v>98</c:v>
                </c:pt>
              </c:numCache>
            </c:numRef>
          </c:val>
          <c:extLst>
            <c:ext xmlns:c16="http://schemas.microsoft.com/office/drawing/2014/chart" uri="{C3380CC4-5D6E-409C-BE32-E72D297353CC}">
              <c16:uniqueId val="{00000000-9118-4042-BF35-A2C6F11F1609}"/>
            </c:ext>
          </c:extLst>
        </c:ser>
        <c:dLbls>
          <c:showLegendKey val="0"/>
          <c:showVal val="0"/>
          <c:showCatName val="0"/>
          <c:showSerName val="0"/>
          <c:showPercent val="0"/>
          <c:showBubbleSize val="0"/>
        </c:dLbls>
        <c:gapWidth val="219"/>
        <c:overlap val="-27"/>
        <c:axId val="238653048"/>
        <c:axId val="238644192"/>
      </c:barChart>
      <c:catAx>
        <c:axId val="238653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44192"/>
        <c:crosses val="autoZero"/>
        <c:auto val="1"/>
        <c:lblAlgn val="ctr"/>
        <c:lblOffset val="100"/>
        <c:noMultiLvlLbl val="0"/>
      </c:catAx>
      <c:valAx>
        <c:axId val="23864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5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Sheet1!$A$2:$A$12</c:f>
              <c:strCache>
                <c:ptCount val="11"/>
                <c:pt idx="0">
                  <c:v>2022-01</c:v>
                </c:pt>
                <c:pt idx="1">
                  <c:v>2022-02</c:v>
                </c:pt>
                <c:pt idx="2">
                  <c:v>2022-03</c:v>
                </c:pt>
                <c:pt idx="3">
                  <c:v>2022-04</c:v>
                </c:pt>
                <c:pt idx="4">
                  <c:v>2022-05</c:v>
                </c:pt>
                <c:pt idx="5">
                  <c:v>2022-06</c:v>
                </c:pt>
                <c:pt idx="6">
                  <c:v>2022-07</c:v>
                </c:pt>
                <c:pt idx="7">
                  <c:v>2022-08</c:v>
                </c:pt>
                <c:pt idx="8">
                  <c:v>2022-09</c:v>
                </c:pt>
                <c:pt idx="9">
                  <c:v>2022-10</c:v>
                </c:pt>
                <c:pt idx="10">
                  <c:v>2022-11</c:v>
                </c:pt>
              </c:strCache>
            </c:strRef>
          </c:cat>
          <c:val>
            <c:numRef>
              <c:f>Sheet1!$B$2:$B$12</c:f>
              <c:numCache>
                <c:formatCode>General</c:formatCode>
                <c:ptCount val="11"/>
                <c:pt idx="0">
                  <c:v>2013</c:v>
                </c:pt>
                <c:pt idx="1">
                  <c:v>1137</c:v>
                </c:pt>
                <c:pt idx="2">
                  <c:v>1748</c:v>
                </c:pt>
                <c:pt idx="3">
                  <c:v>1657</c:v>
                </c:pt>
                <c:pt idx="4">
                  <c:v>2603</c:v>
                </c:pt>
                <c:pt idx="5">
                  <c:v>1509</c:v>
                </c:pt>
                <c:pt idx="6">
                  <c:v>2301</c:v>
                </c:pt>
                <c:pt idx="7">
                  <c:v>3062</c:v>
                </c:pt>
                <c:pt idx="8">
                  <c:v>2821</c:v>
                </c:pt>
                <c:pt idx="9">
                  <c:v>2156</c:v>
                </c:pt>
                <c:pt idx="10">
                  <c:v>296</c:v>
                </c:pt>
              </c:numCache>
            </c:numRef>
          </c:val>
          <c:extLst>
            <c:ext xmlns:c16="http://schemas.microsoft.com/office/drawing/2014/chart" uri="{C3380CC4-5D6E-409C-BE32-E72D297353CC}">
              <c16:uniqueId val="{00000000-A274-4195-BB79-5CF1135A6E98}"/>
            </c:ext>
          </c:extLst>
        </c:ser>
        <c:dLbls>
          <c:showLegendKey val="0"/>
          <c:showVal val="0"/>
          <c:showCatName val="0"/>
          <c:showSerName val="0"/>
          <c:showPercent val="0"/>
          <c:showBubbleSize val="0"/>
        </c:dLbls>
        <c:gapWidth val="219"/>
        <c:overlap val="-27"/>
        <c:axId val="238645504"/>
        <c:axId val="238662232"/>
      </c:barChart>
      <c:catAx>
        <c:axId val="238645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62232"/>
        <c:crosses val="autoZero"/>
        <c:auto val="1"/>
        <c:lblAlgn val="ctr"/>
        <c:lblOffset val="100"/>
        <c:noMultiLvlLbl val="0"/>
      </c:catAx>
      <c:valAx>
        <c:axId val="23866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4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1286</c:v>
                </c:pt>
                <c:pt idx="1">
                  <c:v>92750</c:v>
                </c:pt>
                <c:pt idx="2">
                  <c:v>70734</c:v>
                </c:pt>
                <c:pt idx="3">
                  <c:v>66614</c:v>
                </c:pt>
                <c:pt idx="4">
                  <c:v>75586</c:v>
                </c:pt>
                <c:pt idx="5">
                  <c:v>86146</c:v>
                </c:pt>
                <c:pt idx="6">
                  <c:v>51526</c:v>
                </c:pt>
                <c:pt idx="7">
                  <c:v>64624</c:v>
                </c:pt>
                <c:pt idx="8">
                  <c:v>98443</c:v>
                </c:pt>
                <c:pt idx="9">
                  <c:v>98150</c:v>
                </c:pt>
                <c:pt idx="10">
                  <c:v>84090</c:v>
                </c:pt>
                <c:pt idx="11">
                  <c:v>5567</c:v>
                </c:pt>
              </c:numCache>
            </c:numRef>
          </c:val>
          <c:extLst>
            <c:ext xmlns:c16="http://schemas.microsoft.com/office/drawing/2014/chart" uri="{C3380CC4-5D6E-409C-BE32-E72D297353CC}">
              <c16:uniqueId val="{00000000-BC39-4811-9012-4E39E4F6F147}"/>
            </c:ext>
          </c:extLst>
        </c:ser>
        <c:dLbls>
          <c:showLegendKey val="0"/>
          <c:showVal val="0"/>
          <c:showCatName val="0"/>
          <c:showSerName val="0"/>
          <c:showPercent val="0"/>
          <c:showBubbleSize val="0"/>
        </c:dLbls>
        <c:gapWidth val="219"/>
        <c:overlap val="-27"/>
        <c:axId val="238657312"/>
        <c:axId val="238659280"/>
      </c:barChart>
      <c:catAx>
        <c:axId val="238657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59280"/>
        <c:crosses val="autoZero"/>
        <c:auto val="1"/>
        <c:lblAlgn val="ctr"/>
        <c:lblOffset val="100"/>
        <c:noMultiLvlLbl val="0"/>
      </c:catAx>
      <c:valAx>
        <c:axId val="238659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865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29</c:v>
                </c:pt>
                <c:pt idx="7">
                  <c:v>86</c:v>
                </c:pt>
                <c:pt idx="8">
                  <c:v>62</c:v>
                </c:pt>
                <c:pt idx="9">
                  <c:v>39</c:v>
                </c:pt>
                <c:pt idx="10">
                  <c:v>8</c:v>
                </c:pt>
              </c:numCache>
            </c:numRef>
          </c:val>
          <c:extLst>
            <c:ext xmlns:c16="http://schemas.microsoft.com/office/drawing/2014/chart" uri="{C3380CC4-5D6E-409C-BE32-E72D297353CC}">
              <c16:uniqueId val="{00000000-1564-4C4C-A17E-D48D2C33FEC3}"/>
            </c:ext>
          </c:extLst>
        </c:ser>
        <c:dLbls>
          <c:showLegendKey val="0"/>
          <c:showVal val="0"/>
          <c:showCatName val="0"/>
          <c:showSerName val="0"/>
          <c:showPercent val="0"/>
          <c:showBubbleSize val="0"/>
        </c:dLbls>
        <c:gapWidth val="219"/>
        <c:overlap val="-27"/>
        <c:axId val="246602728"/>
        <c:axId val="246602400"/>
      </c:barChart>
      <c:dateAx>
        <c:axId val="246602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02400"/>
        <c:crosses val="autoZero"/>
        <c:auto val="1"/>
        <c:lblOffset val="100"/>
        <c:baseTimeUnit val="months"/>
      </c:dateAx>
      <c:valAx>
        <c:axId val="246602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02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35</c:v>
                </c:pt>
                <c:pt idx="1">
                  <c:v>23</c:v>
                </c:pt>
                <c:pt idx="2">
                  <c:v>36</c:v>
                </c:pt>
                <c:pt idx="3">
                  <c:v>33</c:v>
                </c:pt>
                <c:pt idx="4">
                  <c:v>32</c:v>
                </c:pt>
                <c:pt idx="5">
                  <c:v>29</c:v>
                </c:pt>
                <c:pt idx="6">
                  <c:v>28</c:v>
                </c:pt>
                <c:pt idx="7">
                  <c:v>32</c:v>
                </c:pt>
                <c:pt idx="8">
                  <c:v>37</c:v>
                </c:pt>
                <c:pt idx="9">
                  <c:v>27</c:v>
                </c:pt>
                <c:pt idx="10">
                  <c:v>89</c:v>
                </c:pt>
                <c:pt idx="11">
                  <c:v>0</c:v>
                </c:pt>
              </c:numCache>
            </c:numRef>
          </c:val>
          <c:extLst>
            <c:ext xmlns:c16="http://schemas.microsoft.com/office/drawing/2014/chart" uri="{C3380CC4-5D6E-409C-BE32-E72D297353CC}">
              <c16:uniqueId val="{00000000-5516-4355-BD22-45EE1F85B107}"/>
            </c:ext>
          </c:extLst>
        </c:ser>
        <c:dLbls>
          <c:showLegendKey val="0"/>
          <c:showVal val="0"/>
          <c:showCatName val="0"/>
          <c:showSerName val="0"/>
          <c:showPercent val="0"/>
          <c:showBubbleSize val="0"/>
        </c:dLbls>
        <c:gapWidth val="219"/>
        <c:overlap val="-27"/>
        <c:axId val="246606336"/>
        <c:axId val="246606992"/>
      </c:barChart>
      <c:dateAx>
        <c:axId val="246606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06992"/>
        <c:crosses val="autoZero"/>
        <c:auto val="1"/>
        <c:lblOffset val="100"/>
        <c:baseTimeUnit val="months"/>
      </c:dateAx>
      <c:valAx>
        <c:axId val="246606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06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676</c:v>
                </c:pt>
                <c:pt idx="1">
                  <c:v>437</c:v>
                </c:pt>
                <c:pt idx="2">
                  <c:v>845</c:v>
                </c:pt>
                <c:pt idx="3">
                  <c:v>771</c:v>
                </c:pt>
                <c:pt idx="4">
                  <c:v>780</c:v>
                </c:pt>
                <c:pt idx="5">
                  <c:v>673</c:v>
                </c:pt>
                <c:pt idx="6">
                  <c:v>560</c:v>
                </c:pt>
                <c:pt idx="7">
                  <c:v>741</c:v>
                </c:pt>
                <c:pt idx="8">
                  <c:v>705</c:v>
                </c:pt>
                <c:pt idx="9">
                  <c:v>580</c:v>
                </c:pt>
                <c:pt idx="10">
                  <c:v>269</c:v>
                </c:pt>
                <c:pt idx="11">
                  <c:v>0</c:v>
                </c:pt>
              </c:numCache>
            </c:numRef>
          </c:val>
          <c:extLst>
            <c:ext xmlns:c16="http://schemas.microsoft.com/office/drawing/2014/chart" uri="{C3380CC4-5D6E-409C-BE32-E72D297353CC}">
              <c16:uniqueId val="{00000000-D653-4321-8035-7443C480C25B}"/>
            </c:ext>
          </c:extLst>
        </c:ser>
        <c:dLbls>
          <c:showLegendKey val="0"/>
          <c:showVal val="0"/>
          <c:showCatName val="0"/>
          <c:showSerName val="0"/>
          <c:showPercent val="0"/>
          <c:showBubbleSize val="0"/>
        </c:dLbls>
        <c:gapWidth val="219"/>
        <c:overlap val="-27"/>
        <c:axId val="246607648"/>
        <c:axId val="246614536"/>
      </c:barChart>
      <c:catAx>
        <c:axId val="24660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14536"/>
        <c:crosses val="autoZero"/>
        <c:auto val="1"/>
        <c:lblAlgn val="ctr"/>
        <c:lblOffset val="100"/>
        <c:noMultiLvlLbl val="0"/>
      </c:catAx>
      <c:valAx>
        <c:axId val="246614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0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pt idx="6">
                  <c:v>36785</c:v>
                </c:pt>
                <c:pt idx="7">
                  <c:v>115480</c:v>
                </c:pt>
                <c:pt idx="8">
                  <c:v>101856</c:v>
                </c:pt>
                <c:pt idx="9">
                  <c:v>15781</c:v>
                </c:pt>
              </c:numCache>
            </c:numRef>
          </c:val>
          <c:extLst>
            <c:ext xmlns:c16="http://schemas.microsoft.com/office/drawing/2014/chart" uri="{C3380CC4-5D6E-409C-BE32-E72D297353CC}">
              <c16:uniqueId val="{00000000-2686-4445-9BD7-5DD13FE2DCDF}"/>
            </c:ext>
          </c:extLst>
        </c:ser>
        <c:dLbls>
          <c:showLegendKey val="0"/>
          <c:showVal val="0"/>
          <c:showCatName val="0"/>
          <c:showSerName val="0"/>
          <c:showPercent val="0"/>
          <c:showBubbleSize val="0"/>
        </c:dLbls>
        <c:gapWidth val="219"/>
        <c:overlap val="-27"/>
        <c:axId val="246620440"/>
        <c:axId val="246616504"/>
      </c:barChart>
      <c:dateAx>
        <c:axId val="246620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16504"/>
        <c:crosses val="autoZero"/>
        <c:auto val="1"/>
        <c:lblOffset val="100"/>
        <c:baseTimeUnit val="months"/>
      </c:dateAx>
      <c:valAx>
        <c:axId val="24661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62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289CE-D97A-49DA-BB2B-E5DF6A1ED6F7}"/>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3A9E1832-F2A7-4387-821A-9CDBF2096B22}"/>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44292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10B2E-BE7A-49D5-9023-7F7B4EFADC63}"/>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4E7BCB82-0BBD-4D85-B4D8-3163E03552F8}"/>
              </a:ext>
            </a:extLst>
          </p:cNvPr>
          <p:cNvGraphicFramePr>
            <a:graphicFrameLocks noGrp="1"/>
          </p:cNvGraphicFramePr>
          <p:nvPr>
            <p:ph type="chart" sz="quarter" idx="13"/>
            <p:extLst>
              <p:ext uri="{D42A27DB-BD31-4B8C-83A1-F6EECF244321}">
                <p14:modId xmlns:p14="http://schemas.microsoft.com/office/powerpoint/2010/main" val="2989887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2C9001-E315-4431-A039-C17B08E51A08}"/>
              </a:ext>
            </a:extLst>
          </p:cNvPr>
          <p:cNvSpPr>
            <a:spLocks noGrp="1"/>
          </p:cNvSpPr>
          <p:nvPr>
            <p:ph type="body" sz="quarter" idx="14"/>
          </p:nvPr>
        </p:nvSpPr>
        <p:spPr/>
        <p:txBody>
          <a:bodyPr/>
          <a:lstStyle/>
          <a:p>
            <a:r>
              <a:rPr lang="en-US"/>
              <a:t>01/01/2019 - 09/30/2022</a:t>
            </a:r>
          </a:p>
        </p:txBody>
      </p:sp>
      <p:sp>
        <p:nvSpPr>
          <p:cNvPr id="5" name="Footer Placeholder 4">
            <a:extLst>
              <a:ext uri="{FF2B5EF4-FFF2-40B4-BE49-F238E27FC236}">
                <a16:creationId xmlns:a16="http://schemas.microsoft.com/office/drawing/2014/main" id="{0FA2DD54-CCA7-4F9B-BB16-4634C161DA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0392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2523-03D6-4B94-A284-2E3881E10EE5}"/>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3829EB93-8F9C-47D2-AC52-D28961DF112C}"/>
              </a:ext>
            </a:extLst>
          </p:cNvPr>
          <p:cNvGraphicFramePr>
            <a:graphicFrameLocks noGrp="1"/>
          </p:cNvGraphicFramePr>
          <p:nvPr>
            <p:ph type="tbl" sz="quarter" idx="13"/>
            <p:extLst>
              <p:ext uri="{D42A27DB-BD31-4B8C-83A1-F6EECF244321}">
                <p14:modId xmlns:p14="http://schemas.microsoft.com/office/powerpoint/2010/main" val="2998157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876365300"/>
                    </a:ext>
                  </a:extLst>
                </a:gridCol>
                <a:gridCol w="905256">
                  <a:extLst>
                    <a:ext uri="{9D8B030D-6E8A-4147-A177-3AD203B41FA5}">
                      <a16:colId xmlns:a16="http://schemas.microsoft.com/office/drawing/2014/main" val="1718520209"/>
                    </a:ext>
                  </a:extLst>
                </a:gridCol>
                <a:gridCol w="905256">
                  <a:extLst>
                    <a:ext uri="{9D8B030D-6E8A-4147-A177-3AD203B41FA5}">
                      <a16:colId xmlns:a16="http://schemas.microsoft.com/office/drawing/2014/main" val="1063653402"/>
                    </a:ext>
                  </a:extLst>
                </a:gridCol>
                <a:gridCol w="905256">
                  <a:extLst>
                    <a:ext uri="{9D8B030D-6E8A-4147-A177-3AD203B41FA5}">
                      <a16:colId xmlns:a16="http://schemas.microsoft.com/office/drawing/2014/main" val="984029721"/>
                    </a:ext>
                  </a:extLst>
                </a:gridCol>
                <a:gridCol w="905256">
                  <a:extLst>
                    <a:ext uri="{9D8B030D-6E8A-4147-A177-3AD203B41FA5}">
                      <a16:colId xmlns:a16="http://schemas.microsoft.com/office/drawing/2014/main" val="2239597733"/>
                    </a:ext>
                  </a:extLst>
                </a:gridCol>
                <a:gridCol w="905256">
                  <a:extLst>
                    <a:ext uri="{9D8B030D-6E8A-4147-A177-3AD203B41FA5}">
                      <a16:colId xmlns:a16="http://schemas.microsoft.com/office/drawing/2014/main" val="2169824216"/>
                    </a:ext>
                  </a:extLst>
                </a:gridCol>
                <a:gridCol w="905256">
                  <a:extLst>
                    <a:ext uri="{9D8B030D-6E8A-4147-A177-3AD203B41FA5}">
                      <a16:colId xmlns:a16="http://schemas.microsoft.com/office/drawing/2014/main" val="3322309228"/>
                    </a:ext>
                  </a:extLst>
                </a:gridCol>
                <a:gridCol w="905256">
                  <a:extLst>
                    <a:ext uri="{9D8B030D-6E8A-4147-A177-3AD203B41FA5}">
                      <a16:colId xmlns:a16="http://schemas.microsoft.com/office/drawing/2014/main" val="3659032141"/>
                    </a:ext>
                  </a:extLst>
                </a:gridCol>
                <a:gridCol w="905256">
                  <a:extLst>
                    <a:ext uri="{9D8B030D-6E8A-4147-A177-3AD203B41FA5}">
                      <a16:colId xmlns:a16="http://schemas.microsoft.com/office/drawing/2014/main" val="82280432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45721629"/>
                  </a:ext>
                </a:extLst>
              </a:tr>
              <a:tr h="370840">
                <a:tc>
                  <a:txBody>
                    <a:bodyPr/>
                    <a:lstStyle/>
                    <a:p>
                      <a:r>
                        <a:rPr lang="en-US" sz="1000"/>
                        <a:t>7216</a:t>
                      </a:r>
                    </a:p>
                  </a:txBody>
                  <a:tcPr/>
                </a:tc>
                <a:tc>
                  <a:txBody>
                    <a:bodyPr/>
                    <a:lstStyle/>
                    <a:p>
                      <a:r>
                        <a:rPr lang="en-US" sz="1000"/>
                        <a:t>2541</a:t>
                      </a:r>
                    </a:p>
                  </a:txBody>
                  <a:tcPr/>
                </a:tc>
                <a:tc>
                  <a:txBody>
                    <a:bodyPr/>
                    <a:lstStyle/>
                    <a:p>
                      <a:r>
                        <a:rPr lang="en-US" sz="1000"/>
                        <a:t>230</a:t>
                      </a:r>
                    </a:p>
                  </a:txBody>
                  <a:tcPr/>
                </a:tc>
                <a:tc>
                  <a:txBody>
                    <a:bodyPr/>
                    <a:lstStyle/>
                    <a:p>
                      <a:r>
                        <a:rPr lang="en-US" sz="1000"/>
                        <a:t>5513</a:t>
                      </a:r>
                    </a:p>
                  </a:txBody>
                  <a:tcPr/>
                </a:tc>
                <a:tc>
                  <a:txBody>
                    <a:bodyPr/>
                    <a:lstStyle/>
                    <a:p>
                      <a:r>
                        <a:rPr lang="en-US" sz="1000"/>
                        <a:t>166</a:t>
                      </a:r>
                    </a:p>
                  </a:txBody>
                  <a:tcPr/>
                </a:tc>
                <a:tc>
                  <a:txBody>
                    <a:bodyPr/>
                    <a:lstStyle/>
                    <a:p>
                      <a:r>
                        <a:rPr lang="en-US" sz="1000"/>
                        <a:t>219</a:t>
                      </a:r>
                    </a:p>
                  </a:txBody>
                  <a:tcPr/>
                </a:tc>
                <a:tc>
                  <a:txBody>
                    <a:bodyPr/>
                    <a:lstStyle/>
                    <a:p>
                      <a:r>
                        <a:rPr lang="en-US" sz="1000"/>
                        <a:t>0</a:t>
                      </a:r>
                    </a:p>
                  </a:txBody>
                  <a:tcPr/>
                </a:tc>
                <a:tc>
                  <a:txBody>
                    <a:bodyPr/>
                    <a:lstStyle/>
                    <a:p>
                      <a:r>
                        <a:rPr lang="en-US" sz="1000"/>
                        <a:t>0.4313 %</a:t>
                      </a:r>
                    </a:p>
                  </a:txBody>
                  <a:tcPr/>
                </a:tc>
                <a:tc>
                  <a:txBody>
                    <a:bodyPr/>
                    <a:lstStyle/>
                    <a:p>
                      <a:r>
                        <a:rPr lang="en-US" sz="1000"/>
                        <a:t>0.0 %</a:t>
                      </a:r>
                    </a:p>
                  </a:txBody>
                  <a:tcPr/>
                </a:tc>
                <a:extLst>
                  <a:ext uri="{0D108BD9-81ED-4DB2-BD59-A6C34878D82A}">
                    <a16:rowId xmlns:a16="http://schemas.microsoft.com/office/drawing/2014/main" val="1563571597"/>
                  </a:ext>
                </a:extLst>
              </a:tr>
            </a:tbl>
          </a:graphicData>
        </a:graphic>
      </p:graphicFrame>
      <p:sp>
        <p:nvSpPr>
          <p:cNvPr id="4" name="Text Placeholder 3">
            <a:extLst>
              <a:ext uri="{FF2B5EF4-FFF2-40B4-BE49-F238E27FC236}">
                <a16:creationId xmlns:a16="http://schemas.microsoft.com/office/drawing/2014/main" id="{F42D25C8-2417-41AA-B81B-F21A30EA7960}"/>
              </a:ext>
            </a:extLst>
          </p:cNvPr>
          <p:cNvSpPr>
            <a:spLocks noGrp="1"/>
          </p:cNvSpPr>
          <p:nvPr>
            <p:ph type="body" sz="quarter" idx="14"/>
          </p:nvPr>
        </p:nvSpPr>
        <p:spPr/>
        <p:txBody>
          <a:bodyPr/>
          <a:lstStyle/>
          <a:p>
            <a:r>
              <a:rPr lang="en-US"/>
              <a:t>01/01/2022 - 10/11/2022</a:t>
            </a:r>
          </a:p>
        </p:txBody>
      </p:sp>
    </p:spTree>
    <p:extLst>
      <p:ext uri="{BB962C8B-B14F-4D97-AF65-F5344CB8AC3E}">
        <p14:creationId xmlns:p14="http://schemas.microsoft.com/office/powerpoint/2010/main" val="194733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3771B-78C8-4D5A-9BCF-653BA74C5F28}"/>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A231DC7A-485F-496D-82E7-5284174CEAF0}"/>
              </a:ext>
            </a:extLst>
          </p:cNvPr>
          <p:cNvGraphicFramePr>
            <a:graphicFrameLocks noGrp="1"/>
          </p:cNvGraphicFramePr>
          <p:nvPr>
            <p:ph type="chart" sz="quarter" idx="13"/>
            <p:extLst>
              <p:ext uri="{D42A27DB-BD31-4B8C-83A1-F6EECF244321}">
                <p14:modId xmlns:p14="http://schemas.microsoft.com/office/powerpoint/2010/main" val="188366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C75817-9E25-4870-AEE4-14CAD6530EB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D3CCAD8-825B-4DC3-8312-9DA0AA423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53875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E4AC4-7ED8-49B6-BEDC-DA957BEBB8EB}"/>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A44DABDB-A352-4E0F-918A-227158B6FA58}"/>
              </a:ext>
            </a:extLst>
          </p:cNvPr>
          <p:cNvGraphicFramePr>
            <a:graphicFrameLocks noGrp="1"/>
          </p:cNvGraphicFramePr>
          <p:nvPr>
            <p:ph type="chart" sz="quarter" idx="13"/>
            <p:extLst>
              <p:ext uri="{D42A27DB-BD31-4B8C-83A1-F6EECF244321}">
                <p14:modId xmlns:p14="http://schemas.microsoft.com/office/powerpoint/2010/main" val="15643339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9E2129-7FA5-450B-AA4E-A4847CF62E5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C5A93B2-3B9E-4B83-A326-7A0A11A48F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09774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2CFCBE-8D65-4A18-AE7D-84B37312FA17}"/>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A95FF6AD-C858-415D-A51E-0D2A3809521D}"/>
              </a:ext>
            </a:extLst>
          </p:cNvPr>
          <p:cNvGraphicFramePr>
            <a:graphicFrameLocks noGrp="1"/>
          </p:cNvGraphicFramePr>
          <p:nvPr>
            <p:ph type="chart" sz="quarter" idx="13"/>
            <p:extLst>
              <p:ext uri="{D42A27DB-BD31-4B8C-83A1-F6EECF244321}">
                <p14:modId xmlns:p14="http://schemas.microsoft.com/office/powerpoint/2010/main" val="953141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B5D141A-BDE1-4B72-9FFD-F0B2D081394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BAB93C0-8924-438D-AEB2-8B52C22CC4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5348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E7542-124E-4F7C-BA02-D240C34053E0}"/>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CE8586DF-D973-4A3B-83D0-1384D460EA48}"/>
              </a:ext>
            </a:extLst>
          </p:cNvPr>
          <p:cNvGraphicFramePr>
            <a:graphicFrameLocks noGrp="1"/>
          </p:cNvGraphicFramePr>
          <p:nvPr>
            <p:ph type="chart" sz="quarter" idx="13"/>
            <p:extLst>
              <p:ext uri="{D42A27DB-BD31-4B8C-83A1-F6EECF244321}">
                <p14:modId xmlns:p14="http://schemas.microsoft.com/office/powerpoint/2010/main" val="3624242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B44AEA-1EA7-46D5-92D6-999C0165C82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C48FAD0-5C35-48FA-A92E-24B674E5B8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37668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A965E-B8E2-4730-8D30-A1D3E3D84766}"/>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C2A9452B-5024-4D0A-BEA6-84061984BBF3}"/>
              </a:ext>
            </a:extLst>
          </p:cNvPr>
          <p:cNvGraphicFramePr>
            <a:graphicFrameLocks noGrp="1"/>
          </p:cNvGraphicFramePr>
          <p:nvPr>
            <p:ph type="tbl" sz="quarter" idx="13"/>
            <p:extLst>
              <p:ext uri="{D42A27DB-BD31-4B8C-83A1-F6EECF244321}">
                <p14:modId xmlns:p14="http://schemas.microsoft.com/office/powerpoint/2010/main" val="68815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70055340"/>
                    </a:ext>
                  </a:extLst>
                </a:gridCol>
                <a:gridCol w="1481328">
                  <a:extLst>
                    <a:ext uri="{9D8B030D-6E8A-4147-A177-3AD203B41FA5}">
                      <a16:colId xmlns:a16="http://schemas.microsoft.com/office/drawing/2014/main" val="686846320"/>
                    </a:ext>
                  </a:extLst>
                </a:gridCol>
                <a:gridCol w="329184">
                  <a:extLst>
                    <a:ext uri="{9D8B030D-6E8A-4147-A177-3AD203B41FA5}">
                      <a16:colId xmlns:a16="http://schemas.microsoft.com/office/drawing/2014/main" val="3694508896"/>
                    </a:ext>
                  </a:extLst>
                </a:gridCol>
                <a:gridCol w="329184">
                  <a:extLst>
                    <a:ext uri="{9D8B030D-6E8A-4147-A177-3AD203B41FA5}">
                      <a16:colId xmlns:a16="http://schemas.microsoft.com/office/drawing/2014/main" val="199937254"/>
                    </a:ext>
                  </a:extLst>
                </a:gridCol>
                <a:gridCol w="329184">
                  <a:extLst>
                    <a:ext uri="{9D8B030D-6E8A-4147-A177-3AD203B41FA5}">
                      <a16:colId xmlns:a16="http://schemas.microsoft.com/office/drawing/2014/main" val="1412479919"/>
                    </a:ext>
                  </a:extLst>
                </a:gridCol>
                <a:gridCol w="329184">
                  <a:extLst>
                    <a:ext uri="{9D8B030D-6E8A-4147-A177-3AD203B41FA5}">
                      <a16:colId xmlns:a16="http://schemas.microsoft.com/office/drawing/2014/main" val="2373794857"/>
                    </a:ext>
                  </a:extLst>
                </a:gridCol>
                <a:gridCol w="329184">
                  <a:extLst>
                    <a:ext uri="{9D8B030D-6E8A-4147-A177-3AD203B41FA5}">
                      <a16:colId xmlns:a16="http://schemas.microsoft.com/office/drawing/2014/main" val="858686911"/>
                    </a:ext>
                  </a:extLst>
                </a:gridCol>
                <a:gridCol w="329184">
                  <a:extLst>
                    <a:ext uri="{9D8B030D-6E8A-4147-A177-3AD203B41FA5}">
                      <a16:colId xmlns:a16="http://schemas.microsoft.com/office/drawing/2014/main" val="1367690823"/>
                    </a:ext>
                  </a:extLst>
                </a:gridCol>
                <a:gridCol w="329184">
                  <a:extLst>
                    <a:ext uri="{9D8B030D-6E8A-4147-A177-3AD203B41FA5}">
                      <a16:colId xmlns:a16="http://schemas.microsoft.com/office/drawing/2014/main" val="516608208"/>
                    </a:ext>
                  </a:extLst>
                </a:gridCol>
                <a:gridCol w="329184">
                  <a:extLst>
                    <a:ext uri="{9D8B030D-6E8A-4147-A177-3AD203B41FA5}">
                      <a16:colId xmlns:a16="http://schemas.microsoft.com/office/drawing/2014/main" val="3941286465"/>
                    </a:ext>
                  </a:extLst>
                </a:gridCol>
                <a:gridCol w="329184">
                  <a:extLst>
                    <a:ext uri="{9D8B030D-6E8A-4147-A177-3AD203B41FA5}">
                      <a16:colId xmlns:a16="http://schemas.microsoft.com/office/drawing/2014/main" val="612530466"/>
                    </a:ext>
                  </a:extLst>
                </a:gridCol>
                <a:gridCol w="329184">
                  <a:extLst>
                    <a:ext uri="{9D8B030D-6E8A-4147-A177-3AD203B41FA5}">
                      <a16:colId xmlns:a16="http://schemas.microsoft.com/office/drawing/2014/main" val="1549678589"/>
                    </a:ext>
                  </a:extLst>
                </a:gridCol>
                <a:gridCol w="329184">
                  <a:extLst>
                    <a:ext uri="{9D8B030D-6E8A-4147-A177-3AD203B41FA5}">
                      <a16:colId xmlns:a16="http://schemas.microsoft.com/office/drawing/2014/main" val="4275860262"/>
                    </a:ext>
                  </a:extLst>
                </a:gridCol>
                <a:gridCol w="329184">
                  <a:extLst>
                    <a:ext uri="{9D8B030D-6E8A-4147-A177-3AD203B41FA5}">
                      <a16:colId xmlns:a16="http://schemas.microsoft.com/office/drawing/2014/main" val="665603033"/>
                    </a:ext>
                  </a:extLst>
                </a:gridCol>
                <a:gridCol w="329184">
                  <a:extLst>
                    <a:ext uri="{9D8B030D-6E8A-4147-A177-3AD203B41FA5}">
                      <a16:colId xmlns:a16="http://schemas.microsoft.com/office/drawing/2014/main" val="3182911329"/>
                    </a:ext>
                  </a:extLst>
                </a:gridCol>
                <a:gridCol w="329184">
                  <a:extLst>
                    <a:ext uri="{9D8B030D-6E8A-4147-A177-3AD203B41FA5}">
                      <a16:colId xmlns:a16="http://schemas.microsoft.com/office/drawing/2014/main" val="6300449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7328951"/>
                  </a:ext>
                </a:extLst>
              </a:tr>
            </a:tbl>
          </a:graphicData>
        </a:graphic>
      </p:graphicFrame>
      <p:sp>
        <p:nvSpPr>
          <p:cNvPr id="4" name="Text Placeholder 3">
            <a:extLst>
              <a:ext uri="{FF2B5EF4-FFF2-40B4-BE49-F238E27FC236}">
                <a16:creationId xmlns:a16="http://schemas.microsoft.com/office/drawing/2014/main" id="{ADB6C3EF-086A-4978-9F1A-E54C303259EA}"/>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5710791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86DB4-2D0E-4BDF-9689-911CA2ED458E}"/>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974E3252-B24F-4D63-A072-5B064B845319}"/>
              </a:ext>
            </a:extLst>
          </p:cNvPr>
          <p:cNvGraphicFramePr>
            <a:graphicFrameLocks noGrp="1"/>
          </p:cNvGraphicFramePr>
          <p:nvPr>
            <p:ph type="tbl" sz="quarter" idx="13"/>
            <p:extLst>
              <p:ext uri="{D42A27DB-BD31-4B8C-83A1-F6EECF244321}">
                <p14:modId xmlns:p14="http://schemas.microsoft.com/office/powerpoint/2010/main" val="2430540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778786648"/>
                    </a:ext>
                  </a:extLst>
                </a:gridCol>
                <a:gridCol w="1481328">
                  <a:extLst>
                    <a:ext uri="{9D8B030D-6E8A-4147-A177-3AD203B41FA5}">
                      <a16:colId xmlns:a16="http://schemas.microsoft.com/office/drawing/2014/main" val="1050938449"/>
                    </a:ext>
                  </a:extLst>
                </a:gridCol>
                <a:gridCol w="329184">
                  <a:extLst>
                    <a:ext uri="{9D8B030D-6E8A-4147-A177-3AD203B41FA5}">
                      <a16:colId xmlns:a16="http://schemas.microsoft.com/office/drawing/2014/main" val="3048529029"/>
                    </a:ext>
                  </a:extLst>
                </a:gridCol>
                <a:gridCol w="329184">
                  <a:extLst>
                    <a:ext uri="{9D8B030D-6E8A-4147-A177-3AD203B41FA5}">
                      <a16:colId xmlns:a16="http://schemas.microsoft.com/office/drawing/2014/main" val="1604490025"/>
                    </a:ext>
                  </a:extLst>
                </a:gridCol>
                <a:gridCol w="329184">
                  <a:extLst>
                    <a:ext uri="{9D8B030D-6E8A-4147-A177-3AD203B41FA5}">
                      <a16:colId xmlns:a16="http://schemas.microsoft.com/office/drawing/2014/main" val="2379771475"/>
                    </a:ext>
                  </a:extLst>
                </a:gridCol>
                <a:gridCol w="329184">
                  <a:extLst>
                    <a:ext uri="{9D8B030D-6E8A-4147-A177-3AD203B41FA5}">
                      <a16:colId xmlns:a16="http://schemas.microsoft.com/office/drawing/2014/main" val="428375872"/>
                    </a:ext>
                  </a:extLst>
                </a:gridCol>
                <a:gridCol w="329184">
                  <a:extLst>
                    <a:ext uri="{9D8B030D-6E8A-4147-A177-3AD203B41FA5}">
                      <a16:colId xmlns:a16="http://schemas.microsoft.com/office/drawing/2014/main" val="785820334"/>
                    </a:ext>
                  </a:extLst>
                </a:gridCol>
                <a:gridCol w="329184">
                  <a:extLst>
                    <a:ext uri="{9D8B030D-6E8A-4147-A177-3AD203B41FA5}">
                      <a16:colId xmlns:a16="http://schemas.microsoft.com/office/drawing/2014/main" val="4085618171"/>
                    </a:ext>
                  </a:extLst>
                </a:gridCol>
                <a:gridCol w="329184">
                  <a:extLst>
                    <a:ext uri="{9D8B030D-6E8A-4147-A177-3AD203B41FA5}">
                      <a16:colId xmlns:a16="http://schemas.microsoft.com/office/drawing/2014/main" val="1625616954"/>
                    </a:ext>
                  </a:extLst>
                </a:gridCol>
                <a:gridCol w="329184">
                  <a:extLst>
                    <a:ext uri="{9D8B030D-6E8A-4147-A177-3AD203B41FA5}">
                      <a16:colId xmlns:a16="http://schemas.microsoft.com/office/drawing/2014/main" val="1576336026"/>
                    </a:ext>
                  </a:extLst>
                </a:gridCol>
                <a:gridCol w="329184">
                  <a:extLst>
                    <a:ext uri="{9D8B030D-6E8A-4147-A177-3AD203B41FA5}">
                      <a16:colId xmlns:a16="http://schemas.microsoft.com/office/drawing/2014/main" val="2569465181"/>
                    </a:ext>
                  </a:extLst>
                </a:gridCol>
                <a:gridCol w="329184">
                  <a:extLst>
                    <a:ext uri="{9D8B030D-6E8A-4147-A177-3AD203B41FA5}">
                      <a16:colId xmlns:a16="http://schemas.microsoft.com/office/drawing/2014/main" val="269855609"/>
                    </a:ext>
                  </a:extLst>
                </a:gridCol>
                <a:gridCol w="329184">
                  <a:extLst>
                    <a:ext uri="{9D8B030D-6E8A-4147-A177-3AD203B41FA5}">
                      <a16:colId xmlns:a16="http://schemas.microsoft.com/office/drawing/2014/main" val="1390397146"/>
                    </a:ext>
                  </a:extLst>
                </a:gridCol>
                <a:gridCol w="329184">
                  <a:extLst>
                    <a:ext uri="{9D8B030D-6E8A-4147-A177-3AD203B41FA5}">
                      <a16:colId xmlns:a16="http://schemas.microsoft.com/office/drawing/2014/main" val="4089573340"/>
                    </a:ext>
                  </a:extLst>
                </a:gridCol>
                <a:gridCol w="329184">
                  <a:extLst>
                    <a:ext uri="{9D8B030D-6E8A-4147-A177-3AD203B41FA5}">
                      <a16:colId xmlns:a16="http://schemas.microsoft.com/office/drawing/2014/main" val="305315565"/>
                    </a:ext>
                  </a:extLst>
                </a:gridCol>
                <a:gridCol w="329184">
                  <a:extLst>
                    <a:ext uri="{9D8B030D-6E8A-4147-A177-3AD203B41FA5}">
                      <a16:colId xmlns:a16="http://schemas.microsoft.com/office/drawing/2014/main" val="28429761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5256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- 2022-10-31 13:23:26</a:t>
                      </a:r>
                      <a:r>
                        <a:rPr kumimoji="0" lang="en-US" sz="1000" b="0" i="0" u="none" strike="noStrike" kern="1200" cap="none" spc="0" normalizeH="0" baseline="0" noProof="0">
                          <a:ln>
                            <a:noFill/>
                          </a:ln>
                          <a:solidFill>
                            <a:prstClr val="black"/>
                          </a:solidFill>
                          <a:effectLst/>
                          <a:uLnTx/>
                          <a:uFillTx/>
                          <a:latin typeface="+mn-lt"/>
                          <a:ea typeface="+mn-ea"/>
                          <a:cs typeface="+mn-cs"/>
                        </a:rPr>
                        <a:t>
 Cast your vote to help us pick our winning pumpkins! 🗳🎃
To celebrate Halloween, we challenged #TEAMPHLY to a pumpkin carving contest for a chance to win a prize. We’ve narrowed down the submissions to six finalists and we need your help to pick the winner. 
💬 Comment below with the number of your favorite pumpkin to cast your vote! #happyhalloween #pumpkingcarving #instagramcontest #PHLYHalloweenContest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https://quintly-image-storage.s3.amazonaws.com/d123f9c23f3abec6e562a564c92f236a/8ba8348850675383d8bf8c6653c3ed63.jpg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22446998"/>
                  </a:ext>
                </a:extLst>
              </a:tr>
            </a:tbl>
          </a:graphicData>
        </a:graphic>
      </p:graphicFrame>
      <p:sp>
        <p:nvSpPr>
          <p:cNvPr id="4" name="Text Placeholder 3">
            <a:extLst>
              <a:ext uri="{FF2B5EF4-FFF2-40B4-BE49-F238E27FC236}">
                <a16:creationId xmlns:a16="http://schemas.microsoft.com/office/drawing/2014/main" id="{A0F0E20C-8962-426E-B073-BB6789A9ED29}"/>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8380616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7C8F6-A47B-485E-BA85-AAABF6B7A2DA}"/>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F231605F-0BA8-49DB-92F1-DEF1F34A9FFB}"/>
              </a:ext>
            </a:extLst>
          </p:cNvPr>
          <p:cNvGraphicFramePr>
            <a:graphicFrameLocks noGrp="1"/>
          </p:cNvGraphicFramePr>
          <p:nvPr>
            <p:ph type="tbl" sz="quarter" idx="13"/>
            <p:extLst>
              <p:ext uri="{D42A27DB-BD31-4B8C-83A1-F6EECF244321}">
                <p14:modId xmlns:p14="http://schemas.microsoft.com/office/powerpoint/2010/main" val="990657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85343139"/>
                    </a:ext>
                  </a:extLst>
                </a:gridCol>
                <a:gridCol w="1481328">
                  <a:extLst>
                    <a:ext uri="{9D8B030D-6E8A-4147-A177-3AD203B41FA5}">
                      <a16:colId xmlns:a16="http://schemas.microsoft.com/office/drawing/2014/main" val="3107062669"/>
                    </a:ext>
                  </a:extLst>
                </a:gridCol>
                <a:gridCol w="329184">
                  <a:extLst>
                    <a:ext uri="{9D8B030D-6E8A-4147-A177-3AD203B41FA5}">
                      <a16:colId xmlns:a16="http://schemas.microsoft.com/office/drawing/2014/main" val="3713866784"/>
                    </a:ext>
                  </a:extLst>
                </a:gridCol>
                <a:gridCol w="329184">
                  <a:extLst>
                    <a:ext uri="{9D8B030D-6E8A-4147-A177-3AD203B41FA5}">
                      <a16:colId xmlns:a16="http://schemas.microsoft.com/office/drawing/2014/main" val="2255522476"/>
                    </a:ext>
                  </a:extLst>
                </a:gridCol>
                <a:gridCol w="329184">
                  <a:extLst>
                    <a:ext uri="{9D8B030D-6E8A-4147-A177-3AD203B41FA5}">
                      <a16:colId xmlns:a16="http://schemas.microsoft.com/office/drawing/2014/main" val="4023798737"/>
                    </a:ext>
                  </a:extLst>
                </a:gridCol>
                <a:gridCol w="329184">
                  <a:extLst>
                    <a:ext uri="{9D8B030D-6E8A-4147-A177-3AD203B41FA5}">
                      <a16:colId xmlns:a16="http://schemas.microsoft.com/office/drawing/2014/main" val="1886455852"/>
                    </a:ext>
                  </a:extLst>
                </a:gridCol>
                <a:gridCol w="329184">
                  <a:extLst>
                    <a:ext uri="{9D8B030D-6E8A-4147-A177-3AD203B41FA5}">
                      <a16:colId xmlns:a16="http://schemas.microsoft.com/office/drawing/2014/main" val="2109417990"/>
                    </a:ext>
                  </a:extLst>
                </a:gridCol>
                <a:gridCol w="329184">
                  <a:extLst>
                    <a:ext uri="{9D8B030D-6E8A-4147-A177-3AD203B41FA5}">
                      <a16:colId xmlns:a16="http://schemas.microsoft.com/office/drawing/2014/main" val="3809470321"/>
                    </a:ext>
                  </a:extLst>
                </a:gridCol>
                <a:gridCol w="329184">
                  <a:extLst>
                    <a:ext uri="{9D8B030D-6E8A-4147-A177-3AD203B41FA5}">
                      <a16:colId xmlns:a16="http://schemas.microsoft.com/office/drawing/2014/main" val="396795520"/>
                    </a:ext>
                  </a:extLst>
                </a:gridCol>
                <a:gridCol w="329184">
                  <a:extLst>
                    <a:ext uri="{9D8B030D-6E8A-4147-A177-3AD203B41FA5}">
                      <a16:colId xmlns:a16="http://schemas.microsoft.com/office/drawing/2014/main" val="562861119"/>
                    </a:ext>
                  </a:extLst>
                </a:gridCol>
                <a:gridCol w="329184">
                  <a:extLst>
                    <a:ext uri="{9D8B030D-6E8A-4147-A177-3AD203B41FA5}">
                      <a16:colId xmlns:a16="http://schemas.microsoft.com/office/drawing/2014/main" val="302827923"/>
                    </a:ext>
                  </a:extLst>
                </a:gridCol>
                <a:gridCol w="329184">
                  <a:extLst>
                    <a:ext uri="{9D8B030D-6E8A-4147-A177-3AD203B41FA5}">
                      <a16:colId xmlns:a16="http://schemas.microsoft.com/office/drawing/2014/main" val="2647602254"/>
                    </a:ext>
                  </a:extLst>
                </a:gridCol>
                <a:gridCol w="329184">
                  <a:extLst>
                    <a:ext uri="{9D8B030D-6E8A-4147-A177-3AD203B41FA5}">
                      <a16:colId xmlns:a16="http://schemas.microsoft.com/office/drawing/2014/main" val="432143053"/>
                    </a:ext>
                  </a:extLst>
                </a:gridCol>
                <a:gridCol w="329184">
                  <a:extLst>
                    <a:ext uri="{9D8B030D-6E8A-4147-A177-3AD203B41FA5}">
                      <a16:colId xmlns:a16="http://schemas.microsoft.com/office/drawing/2014/main" val="314917325"/>
                    </a:ext>
                  </a:extLst>
                </a:gridCol>
                <a:gridCol w="329184">
                  <a:extLst>
                    <a:ext uri="{9D8B030D-6E8A-4147-A177-3AD203B41FA5}">
                      <a16:colId xmlns:a16="http://schemas.microsoft.com/office/drawing/2014/main" val="2873702309"/>
                    </a:ext>
                  </a:extLst>
                </a:gridCol>
                <a:gridCol w="329184">
                  <a:extLst>
                    <a:ext uri="{9D8B030D-6E8A-4147-A177-3AD203B41FA5}">
                      <a16:colId xmlns:a16="http://schemas.microsoft.com/office/drawing/2014/main" val="2617462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5036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- 2022-10-06 15:58:47</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6K attendees at the Pennsylvania Conference for Women in Philadelphia. The annual conference is an inspirational event that promotes the influence of #womenintheworkplace and features speakers who discuss issues that matter most to women. #PennWomen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https://quintly-image-storage.s3.amazonaws.com/d123f9c23f3abec6e562a564c92f236a/e386e9f7163442ffee0aa967d7a4662b.jpg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6261015"/>
                  </a:ext>
                </a:extLst>
              </a:tr>
            </a:tbl>
          </a:graphicData>
        </a:graphic>
      </p:graphicFrame>
      <p:sp>
        <p:nvSpPr>
          <p:cNvPr id="4" name="Text Placeholder 3">
            <a:extLst>
              <a:ext uri="{FF2B5EF4-FFF2-40B4-BE49-F238E27FC236}">
                <a16:creationId xmlns:a16="http://schemas.microsoft.com/office/drawing/2014/main" id="{84BB9F44-D78A-4E35-9514-58012D9C49E6}"/>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277557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FC9A3-04F2-4CA7-BAEB-A41C386DC783}"/>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B318C3F6-42BB-4271-882D-A06AA1A8FE66}"/>
              </a:ext>
            </a:extLst>
          </p:cNvPr>
          <p:cNvGraphicFramePr>
            <a:graphicFrameLocks noGrp="1"/>
          </p:cNvGraphicFramePr>
          <p:nvPr>
            <p:ph type="tbl" sz="quarter" idx="13"/>
            <p:extLst>
              <p:ext uri="{D42A27DB-BD31-4B8C-83A1-F6EECF244321}">
                <p14:modId xmlns:p14="http://schemas.microsoft.com/office/powerpoint/2010/main" val="1278440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73950352"/>
                    </a:ext>
                  </a:extLst>
                </a:gridCol>
                <a:gridCol w="1481328">
                  <a:extLst>
                    <a:ext uri="{9D8B030D-6E8A-4147-A177-3AD203B41FA5}">
                      <a16:colId xmlns:a16="http://schemas.microsoft.com/office/drawing/2014/main" val="946492262"/>
                    </a:ext>
                  </a:extLst>
                </a:gridCol>
                <a:gridCol w="329184">
                  <a:extLst>
                    <a:ext uri="{9D8B030D-6E8A-4147-A177-3AD203B41FA5}">
                      <a16:colId xmlns:a16="http://schemas.microsoft.com/office/drawing/2014/main" val="3361010886"/>
                    </a:ext>
                  </a:extLst>
                </a:gridCol>
                <a:gridCol w="329184">
                  <a:extLst>
                    <a:ext uri="{9D8B030D-6E8A-4147-A177-3AD203B41FA5}">
                      <a16:colId xmlns:a16="http://schemas.microsoft.com/office/drawing/2014/main" val="3847065759"/>
                    </a:ext>
                  </a:extLst>
                </a:gridCol>
                <a:gridCol w="329184">
                  <a:extLst>
                    <a:ext uri="{9D8B030D-6E8A-4147-A177-3AD203B41FA5}">
                      <a16:colId xmlns:a16="http://schemas.microsoft.com/office/drawing/2014/main" val="3115165346"/>
                    </a:ext>
                  </a:extLst>
                </a:gridCol>
                <a:gridCol w="329184">
                  <a:extLst>
                    <a:ext uri="{9D8B030D-6E8A-4147-A177-3AD203B41FA5}">
                      <a16:colId xmlns:a16="http://schemas.microsoft.com/office/drawing/2014/main" val="3776468459"/>
                    </a:ext>
                  </a:extLst>
                </a:gridCol>
                <a:gridCol w="329184">
                  <a:extLst>
                    <a:ext uri="{9D8B030D-6E8A-4147-A177-3AD203B41FA5}">
                      <a16:colId xmlns:a16="http://schemas.microsoft.com/office/drawing/2014/main" val="3033637333"/>
                    </a:ext>
                  </a:extLst>
                </a:gridCol>
                <a:gridCol w="329184">
                  <a:extLst>
                    <a:ext uri="{9D8B030D-6E8A-4147-A177-3AD203B41FA5}">
                      <a16:colId xmlns:a16="http://schemas.microsoft.com/office/drawing/2014/main" val="3142302218"/>
                    </a:ext>
                  </a:extLst>
                </a:gridCol>
                <a:gridCol w="329184">
                  <a:extLst>
                    <a:ext uri="{9D8B030D-6E8A-4147-A177-3AD203B41FA5}">
                      <a16:colId xmlns:a16="http://schemas.microsoft.com/office/drawing/2014/main" val="2576500796"/>
                    </a:ext>
                  </a:extLst>
                </a:gridCol>
                <a:gridCol w="329184">
                  <a:extLst>
                    <a:ext uri="{9D8B030D-6E8A-4147-A177-3AD203B41FA5}">
                      <a16:colId xmlns:a16="http://schemas.microsoft.com/office/drawing/2014/main" val="1482271155"/>
                    </a:ext>
                  </a:extLst>
                </a:gridCol>
                <a:gridCol w="329184">
                  <a:extLst>
                    <a:ext uri="{9D8B030D-6E8A-4147-A177-3AD203B41FA5}">
                      <a16:colId xmlns:a16="http://schemas.microsoft.com/office/drawing/2014/main" val="1929906448"/>
                    </a:ext>
                  </a:extLst>
                </a:gridCol>
                <a:gridCol w="329184">
                  <a:extLst>
                    <a:ext uri="{9D8B030D-6E8A-4147-A177-3AD203B41FA5}">
                      <a16:colId xmlns:a16="http://schemas.microsoft.com/office/drawing/2014/main" val="2236462471"/>
                    </a:ext>
                  </a:extLst>
                </a:gridCol>
                <a:gridCol w="329184">
                  <a:extLst>
                    <a:ext uri="{9D8B030D-6E8A-4147-A177-3AD203B41FA5}">
                      <a16:colId xmlns:a16="http://schemas.microsoft.com/office/drawing/2014/main" val="3572014972"/>
                    </a:ext>
                  </a:extLst>
                </a:gridCol>
                <a:gridCol w="329184">
                  <a:extLst>
                    <a:ext uri="{9D8B030D-6E8A-4147-A177-3AD203B41FA5}">
                      <a16:colId xmlns:a16="http://schemas.microsoft.com/office/drawing/2014/main" val="2870353547"/>
                    </a:ext>
                  </a:extLst>
                </a:gridCol>
                <a:gridCol w="329184">
                  <a:extLst>
                    <a:ext uri="{9D8B030D-6E8A-4147-A177-3AD203B41FA5}">
                      <a16:colId xmlns:a16="http://schemas.microsoft.com/office/drawing/2014/main" val="1701449042"/>
                    </a:ext>
                  </a:extLst>
                </a:gridCol>
                <a:gridCol w="329184">
                  <a:extLst>
                    <a:ext uri="{9D8B030D-6E8A-4147-A177-3AD203B41FA5}">
                      <a16:colId xmlns:a16="http://schemas.microsoft.com/office/drawing/2014/main" val="1314508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0527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- 2022-10-21 13:50:15</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Home Office were excited to show off their #Philadelphia #teamspirit as we cheer on our partners the Philadelphia Phillies in the National League Championship Series and the Philadelphia Eagles who remain undefeated! 👏⚾️🏈🥳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https://quintly-image-storage.s3.amazonaws.com/d123f9c23f3abec6e562a564c92f236a/8feb2d67698c19dce529ba6ba123b357.jpg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53983259"/>
                  </a:ext>
                </a:extLst>
              </a:tr>
            </a:tbl>
          </a:graphicData>
        </a:graphic>
      </p:graphicFrame>
      <p:sp>
        <p:nvSpPr>
          <p:cNvPr id="4" name="Text Placeholder 3">
            <a:extLst>
              <a:ext uri="{FF2B5EF4-FFF2-40B4-BE49-F238E27FC236}">
                <a16:creationId xmlns:a16="http://schemas.microsoft.com/office/drawing/2014/main" id="{4DEE51EC-8CE7-4E13-A940-8B82704B1F3C}"/>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41966363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81B0B-C142-4D44-9315-A6D48A517A3E}"/>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5AB484F6-788A-4C12-8132-2356846CC809}"/>
              </a:ext>
            </a:extLst>
          </p:cNvPr>
          <p:cNvGraphicFramePr>
            <a:graphicFrameLocks noGrp="1"/>
          </p:cNvGraphicFramePr>
          <p:nvPr>
            <p:ph type="tbl" sz="quarter" idx="13"/>
            <p:extLst>
              <p:ext uri="{D42A27DB-BD31-4B8C-83A1-F6EECF244321}">
                <p14:modId xmlns:p14="http://schemas.microsoft.com/office/powerpoint/2010/main" val="2254066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10162127"/>
                    </a:ext>
                  </a:extLst>
                </a:gridCol>
                <a:gridCol w="1481328">
                  <a:extLst>
                    <a:ext uri="{9D8B030D-6E8A-4147-A177-3AD203B41FA5}">
                      <a16:colId xmlns:a16="http://schemas.microsoft.com/office/drawing/2014/main" val="4186729589"/>
                    </a:ext>
                  </a:extLst>
                </a:gridCol>
                <a:gridCol w="329184">
                  <a:extLst>
                    <a:ext uri="{9D8B030D-6E8A-4147-A177-3AD203B41FA5}">
                      <a16:colId xmlns:a16="http://schemas.microsoft.com/office/drawing/2014/main" val="3749991009"/>
                    </a:ext>
                  </a:extLst>
                </a:gridCol>
                <a:gridCol w="329184">
                  <a:extLst>
                    <a:ext uri="{9D8B030D-6E8A-4147-A177-3AD203B41FA5}">
                      <a16:colId xmlns:a16="http://schemas.microsoft.com/office/drawing/2014/main" val="737543260"/>
                    </a:ext>
                  </a:extLst>
                </a:gridCol>
                <a:gridCol w="329184">
                  <a:extLst>
                    <a:ext uri="{9D8B030D-6E8A-4147-A177-3AD203B41FA5}">
                      <a16:colId xmlns:a16="http://schemas.microsoft.com/office/drawing/2014/main" val="3713759530"/>
                    </a:ext>
                  </a:extLst>
                </a:gridCol>
                <a:gridCol w="329184">
                  <a:extLst>
                    <a:ext uri="{9D8B030D-6E8A-4147-A177-3AD203B41FA5}">
                      <a16:colId xmlns:a16="http://schemas.microsoft.com/office/drawing/2014/main" val="247026978"/>
                    </a:ext>
                  </a:extLst>
                </a:gridCol>
                <a:gridCol w="329184">
                  <a:extLst>
                    <a:ext uri="{9D8B030D-6E8A-4147-A177-3AD203B41FA5}">
                      <a16:colId xmlns:a16="http://schemas.microsoft.com/office/drawing/2014/main" val="20332941"/>
                    </a:ext>
                  </a:extLst>
                </a:gridCol>
                <a:gridCol w="329184">
                  <a:extLst>
                    <a:ext uri="{9D8B030D-6E8A-4147-A177-3AD203B41FA5}">
                      <a16:colId xmlns:a16="http://schemas.microsoft.com/office/drawing/2014/main" val="198628545"/>
                    </a:ext>
                  </a:extLst>
                </a:gridCol>
                <a:gridCol w="329184">
                  <a:extLst>
                    <a:ext uri="{9D8B030D-6E8A-4147-A177-3AD203B41FA5}">
                      <a16:colId xmlns:a16="http://schemas.microsoft.com/office/drawing/2014/main" val="4148808362"/>
                    </a:ext>
                  </a:extLst>
                </a:gridCol>
                <a:gridCol w="329184">
                  <a:extLst>
                    <a:ext uri="{9D8B030D-6E8A-4147-A177-3AD203B41FA5}">
                      <a16:colId xmlns:a16="http://schemas.microsoft.com/office/drawing/2014/main" val="2433056673"/>
                    </a:ext>
                  </a:extLst>
                </a:gridCol>
                <a:gridCol w="329184">
                  <a:extLst>
                    <a:ext uri="{9D8B030D-6E8A-4147-A177-3AD203B41FA5}">
                      <a16:colId xmlns:a16="http://schemas.microsoft.com/office/drawing/2014/main" val="2932191644"/>
                    </a:ext>
                  </a:extLst>
                </a:gridCol>
                <a:gridCol w="329184">
                  <a:extLst>
                    <a:ext uri="{9D8B030D-6E8A-4147-A177-3AD203B41FA5}">
                      <a16:colId xmlns:a16="http://schemas.microsoft.com/office/drawing/2014/main" val="819720340"/>
                    </a:ext>
                  </a:extLst>
                </a:gridCol>
                <a:gridCol w="329184">
                  <a:extLst>
                    <a:ext uri="{9D8B030D-6E8A-4147-A177-3AD203B41FA5}">
                      <a16:colId xmlns:a16="http://schemas.microsoft.com/office/drawing/2014/main" val="707561405"/>
                    </a:ext>
                  </a:extLst>
                </a:gridCol>
                <a:gridCol w="329184">
                  <a:extLst>
                    <a:ext uri="{9D8B030D-6E8A-4147-A177-3AD203B41FA5}">
                      <a16:colId xmlns:a16="http://schemas.microsoft.com/office/drawing/2014/main" val="580296766"/>
                    </a:ext>
                  </a:extLst>
                </a:gridCol>
                <a:gridCol w="329184">
                  <a:extLst>
                    <a:ext uri="{9D8B030D-6E8A-4147-A177-3AD203B41FA5}">
                      <a16:colId xmlns:a16="http://schemas.microsoft.com/office/drawing/2014/main" val="1334463877"/>
                    </a:ext>
                  </a:extLst>
                </a:gridCol>
                <a:gridCol w="329184">
                  <a:extLst>
                    <a:ext uri="{9D8B030D-6E8A-4147-A177-3AD203B41FA5}">
                      <a16:colId xmlns:a16="http://schemas.microsoft.com/office/drawing/2014/main" val="1348554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747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- 2022-10-07 19:03:06</a:t>
                      </a:r>
                      <a:r>
                        <a:rPr kumimoji="0" lang="en-US" sz="1000" b="0" i="0" u="none" strike="noStrike" kern="1200" cap="none" spc="0" normalizeH="0" baseline="0" noProof="0">
                          <a:ln>
                            <a:noFill/>
                          </a:ln>
                          <a:solidFill>
                            <a:prstClr val="black"/>
                          </a:solidFill>
                          <a:effectLst/>
                          <a:uLnTx/>
                          <a:uFillTx/>
                          <a:latin typeface="+mn-lt"/>
                          <a:ea typeface="+mn-ea"/>
                          <a:cs typeface="+mn-cs"/>
                        </a:rPr>
                        <a:t>
 It's been a fun #CustomerServiceWeek! Throughout the week we held various activities to celebrate our employees who continually strive to exceed service expectations. From a total body workout and a scavenger hunt to bingo and sweet treats from Mr. Softee, #TEAMPHLY enjoyed an eventful week!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https://quintly-image-storage.s3.amazonaws.com/d123f9c23f3abec6e562a564c92f236a/22b5fa1939938cd82cef8e08ec4348df.jpg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95383873"/>
                  </a:ext>
                </a:extLst>
              </a:tr>
            </a:tbl>
          </a:graphicData>
        </a:graphic>
      </p:graphicFrame>
      <p:sp>
        <p:nvSpPr>
          <p:cNvPr id="4" name="Text Placeholder 3">
            <a:extLst>
              <a:ext uri="{FF2B5EF4-FFF2-40B4-BE49-F238E27FC236}">
                <a16:creationId xmlns:a16="http://schemas.microsoft.com/office/drawing/2014/main" id="{20D4D4F3-D4F9-48FE-A6B2-3694397B7610}"/>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1505777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9898B-7242-4FAA-8EFD-B948A76E4B42}"/>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D397FBFA-30C1-461F-A0BD-81A6AFF48EB6}"/>
              </a:ext>
            </a:extLst>
          </p:cNvPr>
          <p:cNvGraphicFramePr>
            <a:graphicFrameLocks noGrp="1"/>
          </p:cNvGraphicFramePr>
          <p:nvPr>
            <p:ph type="tbl" sz="quarter" idx="13"/>
            <p:extLst>
              <p:ext uri="{D42A27DB-BD31-4B8C-83A1-F6EECF244321}">
                <p14:modId xmlns:p14="http://schemas.microsoft.com/office/powerpoint/2010/main" val="80211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14963976"/>
                    </a:ext>
                  </a:extLst>
                </a:gridCol>
                <a:gridCol w="1481328">
                  <a:extLst>
                    <a:ext uri="{9D8B030D-6E8A-4147-A177-3AD203B41FA5}">
                      <a16:colId xmlns:a16="http://schemas.microsoft.com/office/drawing/2014/main" val="3471229081"/>
                    </a:ext>
                  </a:extLst>
                </a:gridCol>
                <a:gridCol w="329184">
                  <a:extLst>
                    <a:ext uri="{9D8B030D-6E8A-4147-A177-3AD203B41FA5}">
                      <a16:colId xmlns:a16="http://schemas.microsoft.com/office/drawing/2014/main" val="3436158147"/>
                    </a:ext>
                  </a:extLst>
                </a:gridCol>
                <a:gridCol w="329184">
                  <a:extLst>
                    <a:ext uri="{9D8B030D-6E8A-4147-A177-3AD203B41FA5}">
                      <a16:colId xmlns:a16="http://schemas.microsoft.com/office/drawing/2014/main" val="1995449790"/>
                    </a:ext>
                  </a:extLst>
                </a:gridCol>
                <a:gridCol w="329184">
                  <a:extLst>
                    <a:ext uri="{9D8B030D-6E8A-4147-A177-3AD203B41FA5}">
                      <a16:colId xmlns:a16="http://schemas.microsoft.com/office/drawing/2014/main" val="2458749062"/>
                    </a:ext>
                  </a:extLst>
                </a:gridCol>
                <a:gridCol w="329184">
                  <a:extLst>
                    <a:ext uri="{9D8B030D-6E8A-4147-A177-3AD203B41FA5}">
                      <a16:colId xmlns:a16="http://schemas.microsoft.com/office/drawing/2014/main" val="2145602999"/>
                    </a:ext>
                  </a:extLst>
                </a:gridCol>
                <a:gridCol w="329184">
                  <a:extLst>
                    <a:ext uri="{9D8B030D-6E8A-4147-A177-3AD203B41FA5}">
                      <a16:colId xmlns:a16="http://schemas.microsoft.com/office/drawing/2014/main" val="2719276665"/>
                    </a:ext>
                  </a:extLst>
                </a:gridCol>
                <a:gridCol w="329184">
                  <a:extLst>
                    <a:ext uri="{9D8B030D-6E8A-4147-A177-3AD203B41FA5}">
                      <a16:colId xmlns:a16="http://schemas.microsoft.com/office/drawing/2014/main" val="2527646052"/>
                    </a:ext>
                  </a:extLst>
                </a:gridCol>
                <a:gridCol w="329184">
                  <a:extLst>
                    <a:ext uri="{9D8B030D-6E8A-4147-A177-3AD203B41FA5}">
                      <a16:colId xmlns:a16="http://schemas.microsoft.com/office/drawing/2014/main" val="1676523507"/>
                    </a:ext>
                  </a:extLst>
                </a:gridCol>
                <a:gridCol w="329184">
                  <a:extLst>
                    <a:ext uri="{9D8B030D-6E8A-4147-A177-3AD203B41FA5}">
                      <a16:colId xmlns:a16="http://schemas.microsoft.com/office/drawing/2014/main" val="1018694280"/>
                    </a:ext>
                  </a:extLst>
                </a:gridCol>
                <a:gridCol w="329184">
                  <a:extLst>
                    <a:ext uri="{9D8B030D-6E8A-4147-A177-3AD203B41FA5}">
                      <a16:colId xmlns:a16="http://schemas.microsoft.com/office/drawing/2014/main" val="3473009719"/>
                    </a:ext>
                  </a:extLst>
                </a:gridCol>
                <a:gridCol w="329184">
                  <a:extLst>
                    <a:ext uri="{9D8B030D-6E8A-4147-A177-3AD203B41FA5}">
                      <a16:colId xmlns:a16="http://schemas.microsoft.com/office/drawing/2014/main" val="724740195"/>
                    </a:ext>
                  </a:extLst>
                </a:gridCol>
                <a:gridCol w="329184">
                  <a:extLst>
                    <a:ext uri="{9D8B030D-6E8A-4147-A177-3AD203B41FA5}">
                      <a16:colId xmlns:a16="http://schemas.microsoft.com/office/drawing/2014/main" val="2659832350"/>
                    </a:ext>
                  </a:extLst>
                </a:gridCol>
                <a:gridCol w="329184">
                  <a:extLst>
                    <a:ext uri="{9D8B030D-6E8A-4147-A177-3AD203B41FA5}">
                      <a16:colId xmlns:a16="http://schemas.microsoft.com/office/drawing/2014/main" val="2294955344"/>
                    </a:ext>
                  </a:extLst>
                </a:gridCol>
                <a:gridCol w="329184">
                  <a:extLst>
                    <a:ext uri="{9D8B030D-6E8A-4147-A177-3AD203B41FA5}">
                      <a16:colId xmlns:a16="http://schemas.microsoft.com/office/drawing/2014/main" val="4137176655"/>
                    </a:ext>
                  </a:extLst>
                </a:gridCol>
                <a:gridCol w="329184">
                  <a:extLst>
                    <a:ext uri="{9D8B030D-6E8A-4147-A177-3AD203B41FA5}">
                      <a16:colId xmlns:a16="http://schemas.microsoft.com/office/drawing/2014/main" val="1628752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3134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- 2022-10-25 12:33:04</a:t>
                      </a:r>
                      <a:r>
                        <a:rPr kumimoji="0" lang="en-US" sz="1000" b="0" i="0" u="none" strike="noStrike" kern="1200" cap="none" spc="0" normalizeH="0" baseline="0" noProof="0">
                          <a:ln>
                            <a:noFill/>
                          </a:ln>
                          <a:solidFill>
                            <a:prstClr val="black"/>
                          </a:solidFill>
                          <a:effectLst/>
                          <a:uLnTx/>
                          <a:uFillTx/>
                          <a:latin typeface="+mn-lt"/>
                          <a:ea typeface="+mn-ea"/>
                          <a:cs typeface="+mn-cs"/>
                        </a:rPr>
                        <a:t>
 PHLY recently sponsored, competed in, and won the Starfinder Foundation’s Insurance Cup, a charity indoor soccer tournament hosted by our agency partners Johnson Kendall Johnson. The annual event benefits hundreds of Philadelphia's underserved youth. All money raised supports Starfinder's soccer, mentoring, and leadership development programs for children and teens. Way to go,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https://quintly-image-storage.s3.amazonaws.com/d123f9c23f3abec6e562a564c92f236a/9eff5d2a6b8acca09235bb67d8203ab8.jpg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54488486"/>
                  </a:ext>
                </a:extLst>
              </a:tr>
            </a:tbl>
          </a:graphicData>
        </a:graphic>
      </p:graphicFrame>
      <p:sp>
        <p:nvSpPr>
          <p:cNvPr id="4" name="Text Placeholder 3">
            <a:extLst>
              <a:ext uri="{FF2B5EF4-FFF2-40B4-BE49-F238E27FC236}">
                <a16:creationId xmlns:a16="http://schemas.microsoft.com/office/drawing/2014/main" id="{20877DE5-1F4D-4964-AD0C-45ECE3A88A27}"/>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8249008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84A51-7B54-42A9-A9F6-09182D1E9C8F}"/>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A66B6BC0-8DE3-4DC2-99C9-55E8B247590F}"/>
              </a:ext>
            </a:extLst>
          </p:cNvPr>
          <p:cNvGraphicFramePr>
            <a:graphicFrameLocks noGrp="1"/>
          </p:cNvGraphicFramePr>
          <p:nvPr>
            <p:ph type="chart" sz="quarter" idx="13"/>
            <p:extLst>
              <p:ext uri="{D42A27DB-BD31-4B8C-83A1-F6EECF244321}">
                <p14:modId xmlns:p14="http://schemas.microsoft.com/office/powerpoint/2010/main" val="8456810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7D70B-EBAD-489B-B1D3-01B2AB2F5398}"/>
              </a:ext>
            </a:extLst>
          </p:cNvPr>
          <p:cNvSpPr>
            <a:spLocks noGrp="1"/>
          </p:cNvSpPr>
          <p:nvPr>
            <p:ph type="body" sz="quarter" idx="14"/>
          </p:nvPr>
        </p:nvSpPr>
        <p:spPr/>
        <p:txBody>
          <a:bodyPr/>
          <a:lstStyle/>
          <a:p>
            <a:r>
              <a:rPr lang="en-US"/>
              <a:t>10/01/2022 - 10/31/2022</a:t>
            </a:r>
          </a:p>
        </p:txBody>
      </p:sp>
      <p:sp>
        <p:nvSpPr>
          <p:cNvPr id="5" name="Footer Placeholder 4">
            <a:extLst>
              <a:ext uri="{FF2B5EF4-FFF2-40B4-BE49-F238E27FC236}">
                <a16:creationId xmlns:a16="http://schemas.microsoft.com/office/drawing/2014/main" id="{043A0693-E638-4D44-9AA0-1B3555C6F8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5086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649FD-2090-4E49-9FAA-D67503C95EDB}"/>
              </a:ext>
            </a:extLst>
          </p:cNvPr>
          <p:cNvSpPr>
            <a:spLocks noGrp="1"/>
          </p:cNvSpPr>
          <p:nvPr>
            <p:ph type="title"/>
          </p:nvPr>
        </p:nvSpPr>
        <p:spPr/>
        <p:txBody>
          <a:bodyPr/>
          <a:lstStyle/>
          <a:p>
            <a:r>
              <a:rPr lang="en-US"/>
              <a:t>Twitter Key Metrics Table | All profiles</a:t>
            </a:r>
          </a:p>
        </p:txBody>
      </p:sp>
      <p:graphicFrame>
        <p:nvGraphicFramePr>
          <p:cNvPr id="5" name="Table Placeholder 4">
            <a:extLst>
              <a:ext uri="{FF2B5EF4-FFF2-40B4-BE49-F238E27FC236}">
                <a16:creationId xmlns:a16="http://schemas.microsoft.com/office/drawing/2014/main" id="{0675DA60-4B19-4828-B950-CBF1FDA53C1A}"/>
              </a:ext>
            </a:extLst>
          </p:cNvPr>
          <p:cNvGraphicFramePr>
            <a:graphicFrameLocks noGrp="1"/>
          </p:cNvGraphicFramePr>
          <p:nvPr>
            <p:ph type="tbl" sz="quarter" idx="13"/>
            <p:extLst>
              <p:ext uri="{D42A27DB-BD31-4B8C-83A1-F6EECF244321}">
                <p14:modId xmlns:p14="http://schemas.microsoft.com/office/powerpoint/2010/main" val="1003201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607875804"/>
                    </a:ext>
                  </a:extLst>
                </a:gridCol>
                <a:gridCol w="576072">
                  <a:extLst>
                    <a:ext uri="{9D8B030D-6E8A-4147-A177-3AD203B41FA5}">
                      <a16:colId xmlns:a16="http://schemas.microsoft.com/office/drawing/2014/main" val="2915436544"/>
                    </a:ext>
                  </a:extLst>
                </a:gridCol>
                <a:gridCol w="576072">
                  <a:extLst>
                    <a:ext uri="{9D8B030D-6E8A-4147-A177-3AD203B41FA5}">
                      <a16:colId xmlns:a16="http://schemas.microsoft.com/office/drawing/2014/main" val="1769432900"/>
                    </a:ext>
                  </a:extLst>
                </a:gridCol>
                <a:gridCol w="576072">
                  <a:extLst>
                    <a:ext uri="{9D8B030D-6E8A-4147-A177-3AD203B41FA5}">
                      <a16:colId xmlns:a16="http://schemas.microsoft.com/office/drawing/2014/main" val="2593797447"/>
                    </a:ext>
                  </a:extLst>
                </a:gridCol>
                <a:gridCol w="576072">
                  <a:extLst>
                    <a:ext uri="{9D8B030D-6E8A-4147-A177-3AD203B41FA5}">
                      <a16:colId xmlns:a16="http://schemas.microsoft.com/office/drawing/2014/main" val="1861143368"/>
                    </a:ext>
                  </a:extLst>
                </a:gridCol>
                <a:gridCol w="576072">
                  <a:extLst>
                    <a:ext uri="{9D8B030D-6E8A-4147-A177-3AD203B41FA5}">
                      <a16:colId xmlns:a16="http://schemas.microsoft.com/office/drawing/2014/main" val="1554912060"/>
                    </a:ext>
                  </a:extLst>
                </a:gridCol>
                <a:gridCol w="576072">
                  <a:extLst>
                    <a:ext uri="{9D8B030D-6E8A-4147-A177-3AD203B41FA5}">
                      <a16:colId xmlns:a16="http://schemas.microsoft.com/office/drawing/2014/main" val="2430019419"/>
                    </a:ext>
                  </a:extLst>
                </a:gridCol>
                <a:gridCol w="576072">
                  <a:extLst>
                    <a:ext uri="{9D8B030D-6E8A-4147-A177-3AD203B41FA5}">
                      <a16:colId xmlns:a16="http://schemas.microsoft.com/office/drawing/2014/main" val="4123086212"/>
                    </a:ext>
                  </a:extLst>
                </a:gridCol>
                <a:gridCol w="576072">
                  <a:extLst>
                    <a:ext uri="{9D8B030D-6E8A-4147-A177-3AD203B41FA5}">
                      <a16:colId xmlns:a16="http://schemas.microsoft.com/office/drawing/2014/main" val="3985834744"/>
                    </a:ext>
                  </a:extLst>
                </a:gridCol>
                <a:gridCol w="576072">
                  <a:extLst>
                    <a:ext uri="{9D8B030D-6E8A-4147-A177-3AD203B41FA5}">
                      <a16:colId xmlns:a16="http://schemas.microsoft.com/office/drawing/2014/main" val="999002179"/>
                    </a:ext>
                  </a:extLst>
                </a:gridCol>
                <a:gridCol w="576072">
                  <a:extLst>
                    <a:ext uri="{9D8B030D-6E8A-4147-A177-3AD203B41FA5}">
                      <a16:colId xmlns:a16="http://schemas.microsoft.com/office/drawing/2014/main" val="3946446828"/>
                    </a:ext>
                  </a:extLst>
                </a:gridCol>
                <a:gridCol w="576072">
                  <a:extLst>
                    <a:ext uri="{9D8B030D-6E8A-4147-A177-3AD203B41FA5}">
                      <a16:colId xmlns:a16="http://schemas.microsoft.com/office/drawing/2014/main" val="99786059"/>
                    </a:ext>
                  </a:extLst>
                </a:gridCol>
                <a:gridCol w="576072">
                  <a:extLst>
                    <a:ext uri="{9D8B030D-6E8A-4147-A177-3AD203B41FA5}">
                      <a16:colId xmlns:a16="http://schemas.microsoft.com/office/drawing/2014/main" val="288955220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05060494"/>
                  </a:ext>
                </a:extLst>
              </a:tr>
              <a:tr h="370840">
                <a:tc>
                  <a:txBody>
                    <a:bodyPr/>
                    <a:lstStyle/>
                    <a:p>
                      <a:r>
                        <a:rPr lang="en-US" sz="1000"/>
                        <a:t>3862</a:t>
                      </a:r>
                    </a:p>
                  </a:txBody>
                  <a:tcPr/>
                </a:tc>
                <a:tc>
                  <a:txBody>
                    <a:bodyPr/>
                    <a:lstStyle/>
                    <a:p>
                      <a:r>
                        <a:rPr lang="en-US" sz="1000"/>
                        <a:t>66</a:t>
                      </a:r>
                    </a:p>
                  </a:txBody>
                  <a:tcPr/>
                </a:tc>
                <a:tc>
                  <a:txBody>
                    <a:bodyPr/>
                    <a:lstStyle/>
                    <a:p>
                      <a:r>
                        <a:rPr lang="en-US" sz="1000"/>
                        <a:t>290</a:t>
                      </a:r>
                    </a:p>
                  </a:txBody>
                  <a:tcPr/>
                </a:tc>
                <a:tc>
                  <a:txBody>
                    <a:bodyPr/>
                    <a:lstStyle/>
                    <a:p>
                      <a:r>
                        <a:rPr lang="en-US" sz="1000"/>
                        <a:t>244</a:t>
                      </a:r>
                    </a:p>
                  </a:txBody>
                  <a:tcPr/>
                </a:tc>
                <a:tc>
                  <a:txBody>
                    <a:bodyPr/>
                    <a:lstStyle/>
                    <a:p>
                      <a:r>
                        <a:rPr lang="en-US" sz="1000"/>
                        <a:t>15</a:t>
                      </a:r>
                    </a:p>
                  </a:txBody>
                  <a:tcPr/>
                </a:tc>
                <a:tc>
                  <a:txBody>
                    <a:bodyPr/>
                    <a:lstStyle/>
                    <a:p>
                      <a:r>
                        <a:rPr lang="en-US" sz="1000"/>
                        <a:t>31</a:t>
                      </a:r>
                    </a:p>
                  </a:txBody>
                  <a:tcPr/>
                </a:tc>
                <a:tc>
                  <a:txBody>
                    <a:bodyPr/>
                    <a:lstStyle/>
                    <a:p>
                      <a:r>
                        <a:rPr lang="en-US" sz="1000"/>
                        <a:t>112</a:t>
                      </a:r>
                    </a:p>
                  </a:txBody>
                  <a:tcPr/>
                </a:tc>
                <a:tc>
                  <a:txBody>
                    <a:bodyPr/>
                    <a:lstStyle/>
                    <a:p>
                      <a:r>
                        <a:rPr lang="en-US" sz="1000"/>
                        <a:t>108</a:t>
                      </a:r>
                    </a:p>
                  </a:txBody>
                  <a:tcPr/>
                </a:tc>
                <a:tc>
                  <a:txBody>
                    <a:bodyPr/>
                    <a:lstStyle/>
                    <a:p>
                      <a:r>
                        <a:rPr lang="en-US" sz="1000"/>
                        <a:t>634</a:t>
                      </a:r>
                    </a:p>
                  </a:txBody>
                  <a:tcPr/>
                </a:tc>
                <a:tc>
                  <a:txBody>
                    <a:bodyPr/>
                    <a:lstStyle/>
                    <a:p>
                      <a:r>
                        <a:rPr lang="en-US" sz="1000"/>
                        <a:t>19</a:t>
                      </a:r>
                    </a:p>
                  </a:txBody>
                  <a:tcPr/>
                </a:tc>
                <a:tc>
                  <a:txBody>
                    <a:bodyPr/>
                    <a:lstStyle/>
                    <a:p>
                      <a:r>
                        <a:rPr lang="en-US" sz="1000"/>
                        <a:t>178</a:t>
                      </a:r>
                    </a:p>
                  </a:txBody>
                  <a:tcPr/>
                </a:tc>
                <a:tc>
                  <a:txBody>
                    <a:bodyPr/>
                    <a:lstStyle/>
                    <a:p>
                      <a:r>
                        <a:rPr lang="en-US" sz="1000"/>
                        <a:t>0.0815 %</a:t>
                      </a:r>
                    </a:p>
                  </a:txBody>
                  <a:tcPr/>
                </a:tc>
                <a:tc>
                  <a:txBody>
                    <a:bodyPr/>
                    <a:lstStyle/>
                    <a:p>
                      <a:r>
                        <a:rPr lang="en-US" sz="1000"/>
                        <a:t>16.7 %</a:t>
                      </a:r>
                    </a:p>
                  </a:txBody>
                  <a:tcPr/>
                </a:tc>
                <a:extLst>
                  <a:ext uri="{0D108BD9-81ED-4DB2-BD59-A6C34878D82A}">
                    <a16:rowId xmlns:a16="http://schemas.microsoft.com/office/drawing/2014/main" val="949550484"/>
                  </a:ext>
                </a:extLst>
              </a:tr>
              <a:tr h="370840">
                <a:tc>
                  <a:txBody>
                    <a:bodyPr/>
                    <a:lstStyle/>
                    <a:p>
                      <a:r>
                        <a:rPr lang="en-US" sz="1000"/>
                        <a:t>1200</a:t>
                      </a:r>
                    </a:p>
                  </a:txBody>
                  <a:tcPr/>
                </a:tc>
                <a:tc>
                  <a:txBody>
                    <a:bodyPr/>
                    <a:lstStyle/>
                    <a:p>
                      <a:r>
                        <a:rPr lang="en-US" sz="1000"/>
                        <a:t>-5</a:t>
                      </a:r>
                    </a:p>
                  </a:txBody>
                  <a:tcPr/>
                </a:tc>
                <a:tc>
                  <a:txBody>
                    <a:bodyPr/>
                    <a:lstStyle/>
                    <a:p>
                      <a:r>
                        <a:rPr lang="en-US" sz="1000"/>
                        <a:t>114</a:t>
                      </a:r>
                    </a:p>
                  </a:txBody>
                  <a:tcPr/>
                </a:tc>
                <a:tc>
                  <a:txBody>
                    <a:bodyPr/>
                    <a:lstStyle/>
                    <a:p>
                      <a:r>
                        <a:rPr lang="en-US" sz="1000"/>
                        <a:t>114</a:t>
                      </a:r>
                    </a:p>
                  </a:txBody>
                  <a:tcPr/>
                </a:tc>
                <a:tc>
                  <a:txBody>
                    <a:bodyPr/>
                    <a:lstStyle/>
                    <a:p>
                      <a:r>
                        <a:rPr lang="en-US" sz="1000"/>
                        <a:t>0</a:t>
                      </a:r>
                    </a:p>
                  </a:txBody>
                  <a:tcPr/>
                </a:tc>
                <a:tc>
                  <a:txBody>
                    <a:bodyPr/>
                    <a:lstStyle/>
                    <a:p>
                      <a:r>
                        <a:rPr lang="en-US" sz="1000"/>
                        <a:t>0</a:t>
                      </a:r>
                    </a:p>
                  </a:txBody>
                  <a:tcPr/>
                </a:tc>
                <a:tc>
                  <a:txBody>
                    <a:bodyPr/>
                    <a:lstStyle/>
                    <a:p>
                      <a:r>
                        <a:rPr lang="en-US" sz="1000"/>
                        <a:t>7</a:t>
                      </a:r>
                    </a:p>
                  </a:txBody>
                  <a:tcPr/>
                </a:tc>
                <a:tc>
                  <a:txBody>
                    <a:bodyPr/>
                    <a:lstStyle/>
                    <a:p>
                      <a:r>
                        <a:rPr lang="en-US" sz="1000"/>
                        <a:t>7</a:t>
                      </a:r>
                    </a:p>
                  </a:txBody>
                  <a:tcPr/>
                </a:tc>
                <a:tc>
                  <a:txBody>
                    <a:bodyPr/>
                    <a:lstStyle/>
                    <a:p>
                      <a:r>
                        <a:rPr lang="en-US" sz="1000"/>
                        <a:t>83</a:t>
                      </a:r>
                    </a:p>
                  </a:txBody>
                  <a:tcPr/>
                </a:tc>
                <a:tc>
                  <a:txBody>
                    <a:bodyPr/>
                    <a:lstStyle/>
                    <a:p>
                      <a:r>
                        <a:rPr lang="en-US" sz="1000"/>
                        <a:t>3</a:t>
                      </a:r>
                    </a:p>
                  </a:txBody>
                  <a:tcPr/>
                </a:tc>
                <a:tc>
                  <a:txBody>
                    <a:bodyPr/>
                    <a:lstStyle/>
                    <a:p>
                      <a:r>
                        <a:rPr lang="en-US" sz="1000"/>
                        <a:t>8</a:t>
                      </a:r>
                    </a:p>
                  </a:txBody>
                  <a:tcPr/>
                </a:tc>
                <a:tc>
                  <a:txBody>
                    <a:bodyPr/>
                    <a:lstStyle/>
                    <a:p>
                      <a:r>
                        <a:rPr lang="en-US" sz="1000"/>
                        <a:t>0.0679 %</a:t>
                      </a:r>
                    </a:p>
                  </a:txBody>
                  <a:tcPr/>
                </a:tc>
                <a:tc>
                  <a:txBody>
                    <a:bodyPr/>
                    <a:lstStyle/>
                    <a:p>
                      <a:r>
                        <a:rPr lang="en-US" sz="1000"/>
                        <a:t>0.0 %</a:t>
                      </a:r>
                    </a:p>
                  </a:txBody>
                  <a:tcPr/>
                </a:tc>
                <a:extLst>
                  <a:ext uri="{0D108BD9-81ED-4DB2-BD59-A6C34878D82A}">
                    <a16:rowId xmlns:a16="http://schemas.microsoft.com/office/drawing/2014/main" val="3021757545"/>
                  </a:ext>
                </a:extLst>
              </a:tr>
              <a:tr h="370840">
                <a:tc>
                  <a:txBody>
                    <a:bodyPr/>
                    <a:lstStyle/>
                    <a:p>
                      <a:r>
                        <a:rPr lang="en-US" sz="1000"/>
                        <a:t>239</a:t>
                      </a:r>
                    </a:p>
                  </a:txBody>
                  <a:tcPr/>
                </a:tc>
                <a:tc>
                  <a:txBody>
                    <a:bodyPr/>
                    <a:lstStyle/>
                    <a:p>
                      <a:r>
                        <a:rPr lang="en-US" sz="1000"/>
                        <a:t>13</a:t>
                      </a:r>
                    </a:p>
                  </a:txBody>
                  <a:tcPr/>
                </a:tc>
                <a:tc>
                  <a:txBody>
                    <a:bodyPr/>
                    <a:lstStyle/>
                    <a:p>
                      <a:r>
                        <a:rPr lang="en-US" sz="1000"/>
                        <a:t>121</a:t>
                      </a:r>
                    </a:p>
                  </a:txBody>
                  <a:tcPr/>
                </a:tc>
                <a:tc>
                  <a:txBody>
                    <a:bodyPr/>
                    <a:lstStyle/>
                    <a:p>
                      <a:r>
                        <a:rPr lang="en-US" sz="1000"/>
                        <a:t>119</a:t>
                      </a:r>
                    </a:p>
                  </a:txBody>
                  <a:tcPr/>
                </a:tc>
                <a:tc>
                  <a:txBody>
                    <a:bodyPr/>
                    <a:lstStyle/>
                    <a:p>
                      <a:r>
                        <a:rPr lang="en-US" sz="1000"/>
                        <a:t>0</a:t>
                      </a:r>
                    </a:p>
                  </a:txBody>
                  <a:tcPr/>
                </a:tc>
                <a:tc>
                  <a:txBody>
                    <a:bodyPr/>
                    <a:lstStyle/>
                    <a:p>
                      <a:r>
                        <a:rPr lang="en-US" sz="1000"/>
                        <a:t>2</a:t>
                      </a:r>
                    </a:p>
                  </a:txBody>
                  <a:tcPr/>
                </a:tc>
                <a:tc>
                  <a:txBody>
                    <a:bodyPr/>
                    <a:lstStyle/>
                    <a:p>
                      <a:r>
                        <a:rPr lang="en-US" sz="1000"/>
                        <a:t>92</a:t>
                      </a:r>
                    </a:p>
                  </a:txBody>
                  <a:tcPr/>
                </a:tc>
                <a:tc>
                  <a:txBody>
                    <a:bodyPr/>
                    <a:lstStyle/>
                    <a:p>
                      <a:r>
                        <a:rPr lang="en-US" sz="1000"/>
                        <a:t>91</a:t>
                      </a:r>
                    </a:p>
                  </a:txBody>
                  <a:tcPr/>
                </a:tc>
                <a:tc>
                  <a:txBody>
                    <a:bodyPr/>
                    <a:lstStyle/>
                    <a:p>
                      <a:r>
                        <a:rPr lang="en-US" sz="1000"/>
                        <a:t>158</a:t>
                      </a:r>
                    </a:p>
                  </a:txBody>
                  <a:tcPr/>
                </a:tc>
                <a:tc>
                  <a:txBody>
                    <a:bodyPr/>
                    <a:lstStyle/>
                    <a:p>
                      <a:r>
                        <a:rPr lang="en-US" sz="1000"/>
                        <a:t>8</a:t>
                      </a:r>
                    </a:p>
                  </a:txBody>
                  <a:tcPr/>
                </a:tc>
                <a:tc>
                  <a:txBody>
                    <a:bodyPr/>
                    <a:lstStyle/>
                    <a:p>
                      <a:r>
                        <a:rPr lang="en-US" sz="1000"/>
                        <a:t>17</a:t>
                      </a:r>
                    </a:p>
                  </a:txBody>
                  <a:tcPr/>
                </a:tc>
                <a:tc>
                  <a:txBody>
                    <a:bodyPr/>
                    <a:lstStyle/>
                    <a:p>
                      <a:r>
                        <a:rPr lang="en-US" sz="1000"/>
                        <a:t>0.9309 %</a:t>
                      </a:r>
                    </a:p>
                  </a:txBody>
                  <a:tcPr/>
                </a:tc>
                <a:tc>
                  <a:txBody>
                    <a:bodyPr/>
                    <a:lstStyle/>
                    <a:p>
                      <a:r>
                        <a:rPr lang="en-US" sz="1000"/>
                        <a:t>0.0 %</a:t>
                      </a:r>
                    </a:p>
                  </a:txBody>
                  <a:tcPr/>
                </a:tc>
                <a:extLst>
                  <a:ext uri="{0D108BD9-81ED-4DB2-BD59-A6C34878D82A}">
                    <a16:rowId xmlns:a16="http://schemas.microsoft.com/office/drawing/2014/main" val="1719467820"/>
                  </a:ext>
                </a:extLst>
              </a:tr>
              <a:tr h="370840">
                <a:tc>
                  <a:txBody>
                    <a:bodyPr/>
                    <a:lstStyle/>
                    <a:p>
                      <a:r>
                        <a:rPr lang="en-US" sz="1000"/>
                        <a:t>181</a:t>
                      </a:r>
                    </a:p>
                  </a:txBody>
                  <a:tcPr/>
                </a:tc>
                <a:tc>
                  <a:txBody>
                    <a:bodyPr/>
                    <a:lstStyle/>
                    <a:p>
                      <a:r>
                        <a:rPr lang="en-US" sz="1000"/>
                        <a:t>-3</a:t>
                      </a:r>
                    </a:p>
                  </a:txBody>
                  <a:tcPr/>
                </a:tc>
                <a:tc>
                  <a:txBody>
                    <a:bodyPr/>
                    <a:lstStyle/>
                    <a:p>
                      <a:r>
                        <a:rPr lang="en-US" sz="1000"/>
                        <a:t>62</a:t>
                      </a:r>
                    </a:p>
                  </a:txBody>
                  <a:tcPr/>
                </a:tc>
                <a:tc>
                  <a:txBody>
                    <a:bodyPr/>
                    <a:lstStyle/>
                    <a:p>
                      <a:r>
                        <a:rPr lang="en-US" sz="1000"/>
                        <a:t>61</a:t>
                      </a:r>
                    </a:p>
                  </a:txBody>
                  <a:tcPr/>
                </a:tc>
                <a:tc>
                  <a:txBody>
                    <a:bodyPr/>
                    <a:lstStyle/>
                    <a:p>
                      <a:r>
                        <a:rPr lang="en-US" sz="1000"/>
                        <a:t>1</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45</a:t>
                      </a:r>
                    </a:p>
                  </a:txBody>
                  <a:tcPr/>
                </a:tc>
                <a:tc>
                  <a:txBody>
                    <a:bodyPr/>
                    <a:lstStyle/>
                    <a:p>
                      <a:r>
                        <a:rPr lang="en-US" sz="1000"/>
                        <a:t>1</a:t>
                      </a:r>
                    </a:p>
                  </a:txBody>
                  <a:tcPr/>
                </a:tc>
                <a:tc>
                  <a:txBody>
                    <a:bodyPr/>
                    <a:lstStyle/>
                    <a:p>
                      <a:r>
                        <a:rPr lang="en-US" sz="1000"/>
                        <a:t>5</a:t>
                      </a:r>
                    </a:p>
                  </a:txBody>
                  <a:tcPr/>
                </a:tc>
                <a:tc>
                  <a:txBody>
                    <a:bodyPr/>
                    <a:lstStyle/>
                    <a:p>
                      <a:r>
                        <a:rPr lang="en-US" sz="1000"/>
                        <a:t>0.4324 %</a:t>
                      </a:r>
                    </a:p>
                  </a:txBody>
                  <a:tcPr/>
                </a:tc>
                <a:tc>
                  <a:txBody>
                    <a:bodyPr/>
                    <a:lstStyle/>
                    <a:p>
                      <a:r>
                        <a:rPr lang="en-US" sz="1000"/>
                        <a:t>0.0 %</a:t>
                      </a:r>
                    </a:p>
                  </a:txBody>
                  <a:tcPr/>
                </a:tc>
                <a:extLst>
                  <a:ext uri="{0D108BD9-81ED-4DB2-BD59-A6C34878D82A}">
                    <a16:rowId xmlns:a16="http://schemas.microsoft.com/office/drawing/2014/main" val="116131022"/>
                  </a:ext>
                </a:extLst>
              </a:tr>
            </a:tbl>
          </a:graphicData>
        </a:graphic>
      </p:graphicFrame>
      <p:sp>
        <p:nvSpPr>
          <p:cNvPr id="4" name="Text Placeholder 3">
            <a:extLst>
              <a:ext uri="{FF2B5EF4-FFF2-40B4-BE49-F238E27FC236}">
                <a16:creationId xmlns:a16="http://schemas.microsoft.com/office/drawing/2014/main" id="{F98B60E8-2C36-4677-9B0C-839D7F67A65B}"/>
              </a:ext>
            </a:extLst>
          </p:cNvPr>
          <p:cNvSpPr>
            <a:spLocks noGrp="1"/>
          </p:cNvSpPr>
          <p:nvPr>
            <p:ph type="body" sz="quarter" idx="14"/>
          </p:nvPr>
        </p:nvSpPr>
        <p:spPr/>
        <p:txBody>
          <a:bodyPr/>
          <a:lstStyle/>
          <a:p>
            <a:r>
              <a:rPr lang="en-US"/>
              <a:t>01/01/2022 - 10/11/2022</a:t>
            </a:r>
          </a:p>
        </p:txBody>
      </p:sp>
    </p:spTree>
    <p:extLst>
      <p:ext uri="{BB962C8B-B14F-4D97-AF65-F5344CB8AC3E}">
        <p14:creationId xmlns:p14="http://schemas.microsoft.com/office/powerpoint/2010/main" val="27466550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95EB4-E8BF-4093-9745-AE03594ACFE4}"/>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65E8FDDE-C9BC-4741-B320-9D5F66F2D0A0}"/>
              </a:ext>
            </a:extLst>
          </p:cNvPr>
          <p:cNvGraphicFramePr>
            <a:graphicFrameLocks noGrp="1"/>
          </p:cNvGraphicFramePr>
          <p:nvPr>
            <p:ph type="chart" sz="quarter" idx="13"/>
            <p:extLst>
              <p:ext uri="{D42A27DB-BD31-4B8C-83A1-F6EECF244321}">
                <p14:modId xmlns:p14="http://schemas.microsoft.com/office/powerpoint/2010/main" val="598108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1C26D2-4E83-47BC-94A6-4FF3E3814EA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64E51DC-F651-4E93-B3EF-F41BC47997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43493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F770D-C16F-4343-A50E-7780FAC2551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A3658A38-F628-48DB-9896-55C4921B18B8}"/>
              </a:ext>
            </a:extLst>
          </p:cNvPr>
          <p:cNvGraphicFramePr>
            <a:graphicFrameLocks noGrp="1"/>
          </p:cNvGraphicFramePr>
          <p:nvPr>
            <p:ph type="chart" sz="quarter" idx="13"/>
            <p:extLst>
              <p:ext uri="{D42A27DB-BD31-4B8C-83A1-F6EECF244321}">
                <p14:modId xmlns:p14="http://schemas.microsoft.com/office/powerpoint/2010/main" val="200684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B698DF-C554-4EED-9C70-EF5E0A01311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01EBEB4-B990-476C-A125-65C624643F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66588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ABA34-AA11-4C80-A64A-7FF5AFBAC081}"/>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B2CAE34B-00FA-46CD-A8DB-A539B3A5DCA8}"/>
              </a:ext>
            </a:extLst>
          </p:cNvPr>
          <p:cNvGraphicFramePr>
            <a:graphicFrameLocks noGrp="1"/>
          </p:cNvGraphicFramePr>
          <p:nvPr>
            <p:ph type="chart" sz="quarter" idx="13"/>
            <p:extLst>
              <p:ext uri="{D42A27DB-BD31-4B8C-83A1-F6EECF244321}">
                <p14:modId xmlns:p14="http://schemas.microsoft.com/office/powerpoint/2010/main" val="41677239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DA7DE6-860B-49D8-A131-351CF4B04EF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CFD1E1D-A8CF-404C-94B9-CCED50C435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39357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703FB-128C-4F58-B955-FF40F35DC23C}"/>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EB53D684-515F-4231-B2E5-D92883D80617}"/>
              </a:ext>
            </a:extLst>
          </p:cNvPr>
          <p:cNvGraphicFramePr>
            <a:graphicFrameLocks noGrp="1"/>
          </p:cNvGraphicFramePr>
          <p:nvPr>
            <p:ph type="chart" sz="quarter" idx="13"/>
            <p:extLst>
              <p:ext uri="{D42A27DB-BD31-4B8C-83A1-F6EECF244321}">
                <p14:modId xmlns:p14="http://schemas.microsoft.com/office/powerpoint/2010/main" val="33339585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FBC336-2517-4FA2-929E-DC22C1C81B3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B71F6A4-D600-4D98-89E7-0768AAD1F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9038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3310B-5CC0-4076-B992-9FD5EB111047}"/>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F96D9802-FA09-4331-8CFC-1A9615ABF10F}"/>
              </a:ext>
            </a:extLst>
          </p:cNvPr>
          <p:cNvGraphicFramePr>
            <a:graphicFrameLocks noGrp="1"/>
          </p:cNvGraphicFramePr>
          <p:nvPr>
            <p:ph type="tbl" sz="quarter" idx="13"/>
            <p:extLst>
              <p:ext uri="{D42A27DB-BD31-4B8C-83A1-F6EECF244321}">
                <p14:modId xmlns:p14="http://schemas.microsoft.com/office/powerpoint/2010/main" val="2013910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581586319"/>
                    </a:ext>
                  </a:extLst>
                </a:gridCol>
                <a:gridCol w="2468880">
                  <a:extLst>
                    <a:ext uri="{9D8B030D-6E8A-4147-A177-3AD203B41FA5}">
                      <a16:colId xmlns:a16="http://schemas.microsoft.com/office/drawing/2014/main" val="2827303062"/>
                    </a:ext>
                  </a:extLst>
                </a:gridCol>
                <a:gridCol w="2468880">
                  <a:extLst>
                    <a:ext uri="{9D8B030D-6E8A-4147-A177-3AD203B41FA5}">
                      <a16:colId xmlns:a16="http://schemas.microsoft.com/office/drawing/2014/main" val="793477333"/>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455149908"/>
                  </a:ext>
                </a:extLst>
              </a:tr>
              <a:tr h="370840">
                <a:tc>
                  <a:txBody>
                    <a:bodyPr/>
                    <a:lstStyle/>
                    <a:p>
                      <a:r>
                        <a:rPr lang="en-US" sz="1000" b="1"/>
                        <a:t>@MargueriteTort</a:t>
                      </a:r>
                    </a:p>
                  </a:txBody>
                  <a:tcPr/>
                </a:tc>
                <a:tc>
                  <a:txBody>
                    <a:bodyPr/>
                    <a:lstStyle/>
                    <a:p>
                      <a:r>
                        <a:rPr lang="en-US" sz="1000"/>
                        <a:t>@PHLYINS (46)</a:t>
                      </a:r>
                    </a:p>
                  </a:txBody>
                  <a:tcPr/>
                </a:tc>
                <a:tc>
                  <a:txBody>
                    <a:bodyPr/>
                    <a:lstStyle/>
                    <a:p>
                      <a:r>
                        <a:rPr lang="en-US" sz="1000"/>
                        <a:t>46</a:t>
                      </a:r>
                    </a:p>
                  </a:txBody>
                  <a:tcPr/>
                </a:tc>
                <a:extLst>
                  <a:ext uri="{0D108BD9-81ED-4DB2-BD59-A6C34878D82A}">
                    <a16:rowId xmlns:a16="http://schemas.microsoft.com/office/drawing/2014/main" val="2559565914"/>
                  </a:ext>
                </a:extLst>
              </a:tr>
              <a:tr h="370840">
                <a:tc>
                  <a:txBody>
                    <a:bodyPr/>
                    <a:lstStyle/>
                    <a:p>
                      <a:r>
                        <a:rPr lang="en-US" sz="1000" b="1"/>
                        <a:t>@EaglesComms</a:t>
                      </a:r>
                    </a:p>
                  </a:txBody>
                  <a:tcPr/>
                </a:tc>
                <a:tc>
                  <a:txBody>
                    <a:bodyPr/>
                    <a:lstStyle/>
                    <a:p>
                      <a:r>
                        <a:rPr lang="en-US" sz="1000"/>
                        <a:t>@PHLYINS (43)</a:t>
                      </a:r>
                    </a:p>
                  </a:txBody>
                  <a:tcPr/>
                </a:tc>
                <a:tc>
                  <a:txBody>
                    <a:bodyPr/>
                    <a:lstStyle/>
                    <a:p>
                      <a:r>
                        <a:rPr lang="en-US" sz="1000"/>
                        <a:t>43</a:t>
                      </a:r>
                    </a:p>
                  </a:txBody>
                  <a:tcPr/>
                </a:tc>
                <a:extLst>
                  <a:ext uri="{0D108BD9-81ED-4DB2-BD59-A6C34878D82A}">
                    <a16:rowId xmlns:a16="http://schemas.microsoft.com/office/drawing/2014/main" val="2426997839"/>
                  </a:ext>
                </a:extLst>
              </a:tr>
              <a:tr h="370840">
                <a:tc>
                  <a:txBody>
                    <a:bodyPr/>
                    <a:lstStyle/>
                    <a:p>
                      <a:r>
                        <a:rPr lang="en-US" sz="1000" b="1"/>
                        <a:t>@Jayden31215665</a:t>
                      </a:r>
                    </a:p>
                  </a:txBody>
                  <a:tcPr/>
                </a:tc>
                <a:tc>
                  <a:txBody>
                    <a:bodyPr/>
                    <a:lstStyle/>
                    <a:p>
                      <a:r>
                        <a:rPr lang="en-US" sz="1000"/>
                        <a:t>@PHLYINS (17)</a:t>
                      </a:r>
                    </a:p>
                  </a:txBody>
                  <a:tcPr/>
                </a:tc>
                <a:tc>
                  <a:txBody>
                    <a:bodyPr/>
                    <a:lstStyle/>
                    <a:p>
                      <a:r>
                        <a:rPr lang="en-US" sz="1000"/>
                        <a:t>17</a:t>
                      </a:r>
                    </a:p>
                  </a:txBody>
                  <a:tcPr/>
                </a:tc>
                <a:extLst>
                  <a:ext uri="{0D108BD9-81ED-4DB2-BD59-A6C34878D82A}">
                    <a16:rowId xmlns:a16="http://schemas.microsoft.com/office/drawing/2014/main" val="2105609758"/>
                  </a:ext>
                </a:extLst>
              </a:tr>
              <a:tr h="370840">
                <a:tc>
                  <a:txBody>
                    <a:bodyPr/>
                    <a:lstStyle/>
                    <a:p>
                      <a:r>
                        <a:rPr lang="en-US" sz="1000" b="1"/>
                        <a:t>@Msminion13</a:t>
                      </a:r>
                    </a:p>
                  </a:txBody>
                  <a:tcPr/>
                </a:tc>
                <a:tc>
                  <a:txBody>
                    <a:bodyPr/>
                    <a:lstStyle/>
                    <a:p>
                      <a:r>
                        <a:rPr lang="en-US" sz="1000"/>
                        <a:t>@PHLYINS (14)</a:t>
                      </a:r>
                    </a:p>
                  </a:txBody>
                  <a:tcPr/>
                </a:tc>
                <a:tc>
                  <a:txBody>
                    <a:bodyPr/>
                    <a:lstStyle/>
                    <a:p>
                      <a:r>
                        <a:rPr lang="en-US" sz="1000"/>
                        <a:t>14</a:t>
                      </a:r>
                    </a:p>
                  </a:txBody>
                  <a:tcPr/>
                </a:tc>
                <a:extLst>
                  <a:ext uri="{0D108BD9-81ED-4DB2-BD59-A6C34878D82A}">
                    <a16:rowId xmlns:a16="http://schemas.microsoft.com/office/drawing/2014/main" val="1708424019"/>
                  </a:ext>
                </a:extLst>
              </a:tr>
              <a:tr h="370840">
                <a:tc>
                  <a:txBody>
                    <a:bodyPr/>
                    <a:lstStyle/>
                    <a:p>
                      <a:r>
                        <a:rPr lang="en-US" sz="1000" b="1"/>
                        <a:t>@C2CPhiladelphia</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214280713"/>
                  </a:ext>
                </a:extLst>
              </a:tr>
              <a:tr h="370840">
                <a:tc>
                  <a:txBody>
                    <a:bodyPr/>
                    <a:lstStyle/>
                    <a:p>
                      <a:r>
                        <a:rPr lang="en-US" sz="1000" b="1"/>
                        <a:t>@wadt</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713363210"/>
                  </a:ext>
                </a:extLst>
              </a:tr>
              <a:tr h="370840">
                <a:tc>
                  <a:txBody>
                    <a:bodyPr/>
                    <a:lstStyle/>
                    <a:p>
                      <a:r>
                        <a:rPr lang="en-US" sz="1000" b="1"/>
                        <a:t>@RubyFlower16</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629374925"/>
                  </a:ext>
                </a:extLst>
              </a:tr>
              <a:tr h="370840">
                <a:tc>
                  <a:txBody>
                    <a:bodyPr/>
                    <a:lstStyle/>
                    <a:p>
                      <a:r>
                        <a:rPr lang="en-US" sz="1000" b="1"/>
                        <a:t>@Phillies</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581244303"/>
                  </a:ext>
                </a:extLst>
              </a:tr>
              <a:tr h="370840">
                <a:tc>
                  <a:txBody>
                    <a:bodyPr/>
                    <a:lstStyle/>
                    <a:p>
                      <a:r>
                        <a:rPr lang="en-US" sz="1000" b="1"/>
                        <a:t>@Becca091091</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257999661"/>
                  </a:ext>
                </a:extLst>
              </a:tr>
              <a:tr h="370840">
                <a:tc>
                  <a:txBody>
                    <a:bodyPr/>
                    <a:lstStyle/>
                    <a:p>
                      <a:r>
                        <a:rPr lang="en-US" sz="1000" b="1"/>
                        <a:t>@DOITFORDOMB</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674065702"/>
                  </a:ext>
                </a:extLst>
              </a:tr>
            </a:tbl>
          </a:graphicData>
        </a:graphic>
      </p:graphicFrame>
      <p:sp>
        <p:nvSpPr>
          <p:cNvPr id="4" name="Text Placeholder 3">
            <a:extLst>
              <a:ext uri="{FF2B5EF4-FFF2-40B4-BE49-F238E27FC236}">
                <a16:creationId xmlns:a16="http://schemas.microsoft.com/office/drawing/2014/main" id="{3B3EC7CF-8150-4D0F-828C-6717AFFDAEDB}"/>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2874462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13ACD-322E-4A91-8025-F47A2E9A5A1A}"/>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E83C31DA-DBFC-45F8-956E-6456BDACF5EA}"/>
              </a:ext>
            </a:extLst>
          </p:cNvPr>
          <p:cNvGraphicFramePr>
            <a:graphicFrameLocks noGrp="1"/>
          </p:cNvGraphicFramePr>
          <p:nvPr>
            <p:ph type="tbl" sz="quarter" idx="13"/>
            <p:extLst>
              <p:ext uri="{D42A27DB-BD31-4B8C-83A1-F6EECF244321}">
                <p14:modId xmlns:p14="http://schemas.microsoft.com/office/powerpoint/2010/main" val="4195798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3793196"/>
                    </a:ext>
                  </a:extLst>
                </a:gridCol>
                <a:gridCol w="493776">
                  <a:extLst>
                    <a:ext uri="{9D8B030D-6E8A-4147-A177-3AD203B41FA5}">
                      <a16:colId xmlns:a16="http://schemas.microsoft.com/office/drawing/2014/main" val="1662675712"/>
                    </a:ext>
                  </a:extLst>
                </a:gridCol>
                <a:gridCol w="1069848">
                  <a:extLst>
                    <a:ext uri="{9D8B030D-6E8A-4147-A177-3AD203B41FA5}">
                      <a16:colId xmlns:a16="http://schemas.microsoft.com/office/drawing/2014/main" val="2821024174"/>
                    </a:ext>
                  </a:extLst>
                </a:gridCol>
                <a:gridCol w="1069848">
                  <a:extLst>
                    <a:ext uri="{9D8B030D-6E8A-4147-A177-3AD203B41FA5}">
                      <a16:colId xmlns:a16="http://schemas.microsoft.com/office/drawing/2014/main" val="2451052155"/>
                    </a:ext>
                  </a:extLst>
                </a:gridCol>
                <a:gridCol w="1069848">
                  <a:extLst>
                    <a:ext uri="{9D8B030D-6E8A-4147-A177-3AD203B41FA5}">
                      <a16:colId xmlns:a16="http://schemas.microsoft.com/office/drawing/2014/main" val="459976387"/>
                    </a:ext>
                  </a:extLst>
                </a:gridCol>
                <a:gridCol w="1069848">
                  <a:extLst>
                    <a:ext uri="{9D8B030D-6E8A-4147-A177-3AD203B41FA5}">
                      <a16:colId xmlns:a16="http://schemas.microsoft.com/office/drawing/2014/main" val="3405396949"/>
                    </a:ext>
                  </a:extLst>
                </a:gridCol>
                <a:gridCol w="1069848">
                  <a:extLst>
                    <a:ext uri="{9D8B030D-6E8A-4147-A177-3AD203B41FA5}">
                      <a16:colId xmlns:a16="http://schemas.microsoft.com/office/drawing/2014/main" val="1507895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64095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- 2022-10-07 13:35:43</a:t>
                      </a:r>
                      <a:r>
                        <a:rPr kumimoji="0" lang="en-US" sz="1000" b="0" i="0" u="none" strike="noStrike" kern="1200" cap="none" spc="0" normalizeH="0" baseline="0" noProof="0">
                          <a:ln>
                            <a:noFill/>
                          </a:ln>
                          <a:solidFill>
                            <a:prstClr val="black"/>
                          </a:solidFill>
                          <a:effectLst/>
                          <a:uLnTx/>
                          <a:uFillTx/>
                          <a:latin typeface="+mn-lt"/>
                          <a:ea typeface="+mn-ea"/>
                          <a:cs typeface="+mn-cs"/>
                        </a:rPr>
                        <a:t>
 Best of luck to our partners the @Phillies in the postseason! 
We pledged to donate  to #charity for each #Phillies run scored during the regular season. As a result of the Phillies’ 747 runs scored, we’re donating ,350 to local #nonprofits that are making a difference 👏 https://t.co/HvvU4hb2S4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10/26/2022 20:06:04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0.3107 %</a:t>
                      </a:r>
                    </a:p>
                  </a:txBody>
                  <a:tcPr/>
                </a:tc>
                <a:extLst>
                  <a:ext uri="{0D108BD9-81ED-4DB2-BD59-A6C34878D82A}">
                    <a16:rowId xmlns:a16="http://schemas.microsoft.com/office/drawing/2014/main" val="421980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- 2022-10-13 16:49:30</a:t>
                      </a:r>
                      <a:r>
                        <a:rPr kumimoji="0" lang="en-US" sz="1000" b="0" i="0" u="none" strike="noStrike" kern="1200" cap="none" spc="0" normalizeH="0" baseline="0" noProof="0">
                          <a:ln>
                            <a:noFill/>
                          </a:ln>
                          <a:solidFill>
                            <a:prstClr val="black"/>
                          </a:solidFill>
                          <a:effectLst/>
                          <a:uLnTx/>
                          <a:uFillTx/>
                          <a:latin typeface="+mn-lt"/>
                          <a:ea typeface="+mn-ea"/>
                          <a:cs typeface="+mn-cs"/>
                        </a:rPr>
                        <a:t>
 #TEAMPHLY helped prepare, sort, and pack over 500 meals for @Caring4Friends_ , one of the largest food banks in the Greater Philadelphia region. The #nonprofit is dedicated to providing food and friendship to homebound seniors, kids, and families in need. #givingback https://t.co/S3aJEp0jHw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10/14/2022 20:07:34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0.2071 %</a:t>
                      </a:r>
                    </a:p>
                  </a:txBody>
                  <a:tcPr/>
                </a:tc>
                <a:extLst>
                  <a:ext uri="{0D108BD9-81ED-4DB2-BD59-A6C34878D82A}">
                    <a16:rowId xmlns:a16="http://schemas.microsoft.com/office/drawing/2014/main" val="3101955943"/>
                  </a:ext>
                </a:extLst>
              </a:tr>
            </a:tbl>
          </a:graphicData>
        </a:graphic>
      </p:graphicFrame>
      <p:sp>
        <p:nvSpPr>
          <p:cNvPr id="4" name="Text Placeholder 3">
            <a:extLst>
              <a:ext uri="{FF2B5EF4-FFF2-40B4-BE49-F238E27FC236}">
                <a16:creationId xmlns:a16="http://schemas.microsoft.com/office/drawing/2014/main" id="{502D4F3C-FF32-4FDD-BAF3-9DEC0D27200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1125279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CA4D1-953A-4AEB-9108-443AFD539D72}"/>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6CE7AD62-4152-4B76-B826-9292A5036FDF}"/>
              </a:ext>
            </a:extLst>
          </p:cNvPr>
          <p:cNvGraphicFramePr>
            <a:graphicFrameLocks noGrp="1"/>
          </p:cNvGraphicFramePr>
          <p:nvPr>
            <p:ph type="tbl" sz="quarter" idx="13"/>
            <p:extLst>
              <p:ext uri="{D42A27DB-BD31-4B8C-83A1-F6EECF244321}">
                <p14:modId xmlns:p14="http://schemas.microsoft.com/office/powerpoint/2010/main" val="1696098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36789545"/>
                    </a:ext>
                  </a:extLst>
                </a:gridCol>
                <a:gridCol w="493776">
                  <a:extLst>
                    <a:ext uri="{9D8B030D-6E8A-4147-A177-3AD203B41FA5}">
                      <a16:colId xmlns:a16="http://schemas.microsoft.com/office/drawing/2014/main" val="1453576576"/>
                    </a:ext>
                  </a:extLst>
                </a:gridCol>
                <a:gridCol w="1069848">
                  <a:extLst>
                    <a:ext uri="{9D8B030D-6E8A-4147-A177-3AD203B41FA5}">
                      <a16:colId xmlns:a16="http://schemas.microsoft.com/office/drawing/2014/main" val="1531852861"/>
                    </a:ext>
                  </a:extLst>
                </a:gridCol>
                <a:gridCol w="1069848">
                  <a:extLst>
                    <a:ext uri="{9D8B030D-6E8A-4147-A177-3AD203B41FA5}">
                      <a16:colId xmlns:a16="http://schemas.microsoft.com/office/drawing/2014/main" val="1422899277"/>
                    </a:ext>
                  </a:extLst>
                </a:gridCol>
                <a:gridCol w="1069848">
                  <a:extLst>
                    <a:ext uri="{9D8B030D-6E8A-4147-A177-3AD203B41FA5}">
                      <a16:colId xmlns:a16="http://schemas.microsoft.com/office/drawing/2014/main" val="403772419"/>
                    </a:ext>
                  </a:extLst>
                </a:gridCol>
                <a:gridCol w="1069848">
                  <a:extLst>
                    <a:ext uri="{9D8B030D-6E8A-4147-A177-3AD203B41FA5}">
                      <a16:colId xmlns:a16="http://schemas.microsoft.com/office/drawing/2014/main" val="955860415"/>
                    </a:ext>
                  </a:extLst>
                </a:gridCol>
                <a:gridCol w="1069848">
                  <a:extLst>
                    <a:ext uri="{9D8B030D-6E8A-4147-A177-3AD203B41FA5}">
                      <a16:colId xmlns:a16="http://schemas.microsoft.com/office/drawing/2014/main" val="592418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5808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- 2022-10-12 14:32:16</a:t>
                      </a:r>
                      <a:r>
                        <a:rPr kumimoji="0" lang="en-US" sz="1000" b="0" i="0" u="none" strike="noStrike" kern="1200" cap="none" spc="0" normalizeH="0" baseline="0" noProof="0">
                          <a:ln>
                            <a:noFill/>
                          </a:ln>
                          <a:solidFill>
                            <a:prstClr val="black"/>
                          </a:solidFill>
                          <a:effectLst/>
                          <a:uLnTx/>
                          <a:uFillTx/>
                          <a:latin typeface="+mn-lt"/>
                          <a:ea typeface="+mn-ea"/>
                          <a:cs typeface="+mn-cs"/>
                        </a:rPr>
                        <a:t>
 In September, PHLY presented @ChildrensPhila with a check for 5,000, bringing our 20-year total to .5 million! 🙌 #ForBreakthroughs #cancerresearch 
(THREAD) 🧵 https://t.co/m11wjCNTXF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10/13/2022 14:07:53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0.1813 %</a:t>
                      </a:r>
                    </a:p>
                  </a:txBody>
                  <a:tcPr/>
                </a:tc>
                <a:extLst>
                  <a:ext uri="{0D108BD9-81ED-4DB2-BD59-A6C34878D82A}">
                    <a16:rowId xmlns:a16="http://schemas.microsoft.com/office/drawing/2014/main" val="2761237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- 2022-10-18 15:23:24</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100+ volunteers for @RTPhiladelphia’s #BlockBuild in West #Philadelphia. The non-profit revitalizes communities by transforming vulnerable houses into healthy homes. PHLY's [Re]Builders spent a day painting, installing flooring, &amp;amp; assembling solar porch lights. https://t.co/dCA0PWpEHN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10/18/2022 20:05:58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0.1552 %</a:t>
                      </a:r>
                    </a:p>
                  </a:txBody>
                  <a:tcPr/>
                </a:tc>
                <a:extLst>
                  <a:ext uri="{0D108BD9-81ED-4DB2-BD59-A6C34878D82A}">
                    <a16:rowId xmlns:a16="http://schemas.microsoft.com/office/drawing/2014/main" val="2120747276"/>
                  </a:ext>
                </a:extLst>
              </a:tr>
            </a:tbl>
          </a:graphicData>
        </a:graphic>
      </p:graphicFrame>
      <p:sp>
        <p:nvSpPr>
          <p:cNvPr id="4" name="Text Placeholder 3">
            <a:extLst>
              <a:ext uri="{FF2B5EF4-FFF2-40B4-BE49-F238E27FC236}">
                <a16:creationId xmlns:a16="http://schemas.microsoft.com/office/drawing/2014/main" id="{B1980C37-F9E5-4C1C-9B70-71D50DB4252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1850137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CA265-5647-45B0-9A42-FEE1C97C3D07}"/>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A97D8F8A-87DF-4B2B-AF11-D9A15D0B9817}"/>
              </a:ext>
            </a:extLst>
          </p:cNvPr>
          <p:cNvGraphicFramePr>
            <a:graphicFrameLocks noGrp="1"/>
          </p:cNvGraphicFramePr>
          <p:nvPr>
            <p:ph type="tbl" sz="quarter" idx="13"/>
            <p:extLst>
              <p:ext uri="{D42A27DB-BD31-4B8C-83A1-F6EECF244321}">
                <p14:modId xmlns:p14="http://schemas.microsoft.com/office/powerpoint/2010/main" val="2462394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51072849"/>
                    </a:ext>
                  </a:extLst>
                </a:gridCol>
                <a:gridCol w="493776">
                  <a:extLst>
                    <a:ext uri="{9D8B030D-6E8A-4147-A177-3AD203B41FA5}">
                      <a16:colId xmlns:a16="http://schemas.microsoft.com/office/drawing/2014/main" val="2388202018"/>
                    </a:ext>
                  </a:extLst>
                </a:gridCol>
                <a:gridCol w="1069848">
                  <a:extLst>
                    <a:ext uri="{9D8B030D-6E8A-4147-A177-3AD203B41FA5}">
                      <a16:colId xmlns:a16="http://schemas.microsoft.com/office/drawing/2014/main" val="2765064680"/>
                    </a:ext>
                  </a:extLst>
                </a:gridCol>
                <a:gridCol w="1069848">
                  <a:extLst>
                    <a:ext uri="{9D8B030D-6E8A-4147-A177-3AD203B41FA5}">
                      <a16:colId xmlns:a16="http://schemas.microsoft.com/office/drawing/2014/main" val="1523917589"/>
                    </a:ext>
                  </a:extLst>
                </a:gridCol>
                <a:gridCol w="1069848">
                  <a:extLst>
                    <a:ext uri="{9D8B030D-6E8A-4147-A177-3AD203B41FA5}">
                      <a16:colId xmlns:a16="http://schemas.microsoft.com/office/drawing/2014/main" val="3695486381"/>
                    </a:ext>
                  </a:extLst>
                </a:gridCol>
                <a:gridCol w="1069848">
                  <a:extLst>
                    <a:ext uri="{9D8B030D-6E8A-4147-A177-3AD203B41FA5}">
                      <a16:colId xmlns:a16="http://schemas.microsoft.com/office/drawing/2014/main" val="2441792939"/>
                    </a:ext>
                  </a:extLst>
                </a:gridCol>
                <a:gridCol w="1069848">
                  <a:extLst>
                    <a:ext uri="{9D8B030D-6E8A-4147-A177-3AD203B41FA5}">
                      <a16:colId xmlns:a16="http://schemas.microsoft.com/office/drawing/2014/main" val="117683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08453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- 2022-10-27 14:52:38</a:t>
                      </a:r>
                      <a:r>
                        <a:rPr kumimoji="0" lang="en-US" sz="1000" b="0" i="0" u="none" strike="noStrike" kern="1200" cap="none" spc="0" normalizeH="0" baseline="0" noProof="0">
                          <a:ln>
                            <a:noFill/>
                          </a:ln>
                          <a:solidFill>
                            <a:prstClr val="black"/>
                          </a:solidFill>
                          <a:effectLst/>
                          <a:uLnTx/>
                          <a:uFillTx/>
                          <a:latin typeface="+mn-lt"/>
                          <a:ea typeface="+mn-ea"/>
                          <a:cs typeface="+mn-cs"/>
                        </a:rPr>
                        <a:t>
 As a team event, PHLY's HR department volunteered to make handmade blankets for @ACSPhiladelphia AstraZeneca Hope Lodge. The cozy, no-sew blankets will be donated to the #nonprofit's guests who are undergoing #cancertreatment in the Philadelphia area. #BreastCancerAwarenessMonth https://t.co/wlnffcvHhv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10/28/2022 14:07:18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0.1550 %</a:t>
                      </a:r>
                    </a:p>
                  </a:txBody>
                  <a:tcPr/>
                </a:tc>
                <a:extLst>
                  <a:ext uri="{0D108BD9-81ED-4DB2-BD59-A6C34878D82A}">
                    <a16:rowId xmlns:a16="http://schemas.microsoft.com/office/drawing/2014/main" val="2049340416"/>
                  </a:ext>
                </a:extLst>
              </a:tr>
            </a:tbl>
          </a:graphicData>
        </a:graphic>
      </p:graphicFrame>
      <p:sp>
        <p:nvSpPr>
          <p:cNvPr id="4" name="Text Placeholder 3">
            <a:extLst>
              <a:ext uri="{FF2B5EF4-FFF2-40B4-BE49-F238E27FC236}">
                <a16:creationId xmlns:a16="http://schemas.microsoft.com/office/drawing/2014/main" id="{B2DD2882-2B35-4EF4-8D8A-8D94C1B7ADD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09190861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BDCBA-03DA-47B7-A0BA-4CA6B4883393}"/>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26D12174-3EBD-4D29-99F2-96290C0E5897}"/>
              </a:ext>
            </a:extLst>
          </p:cNvPr>
          <p:cNvGraphicFramePr>
            <a:graphicFrameLocks noGrp="1"/>
          </p:cNvGraphicFramePr>
          <p:nvPr>
            <p:ph type="tbl" sz="quarter" idx="13"/>
            <p:extLst>
              <p:ext uri="{D42A27DB-BD31-4B8C-83A1-F6EECF244321}">
                <p14:modId xmlns:p14="http://schemas.microsoft.com/office/powerpoint/2010/main" val="174761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323593698"/>
                    </a:ext>
                  </a:extLst>
                </a:gridCol>
                <a:gridCol w="576072">
                  <a:extLst>
                    <a:ext uri="{9D8B030D-6E8A-4147-A177-3AD203B41FA5}">
                      <a16:colId xmlns:a16="http://schemas.microsoft.com/office/drawing/2014/main" val="131869841"/>
                    </a:ext>
                  </a:extLst>
                </a:gridCol>
                <a:gridCol w="576072">
                  <a:extLst>
                    <a:ext uri="{9D8B030D-6E8A-4147-A177-3AD203B41FA5}">
                      <a16:colId xmlns:a16="http://schemas.microsoft.com/office/drawing/2014/main" val="3199033483"/>
                    </a:ext>
                  </a:extLst>
                </a:gridCol>
                <a:gridCol w="576072">
                  <a:extLst>
                    <a:ext uri="{9D8B030D-6E8A-4147-A177-3AD203B41FA5}">
                      <a16:colId xmlns:a16="http://schemas.microsoft.com/office/drawing/2014/main" val="4143708598"/>
                    </a:ext>
                  </a:extLst>
                </a:gridCol>
                <a:gridCol w="576072">
                  <a:extLst>
                    <a:ext uri="{9D8B030D-6E8A-4147-A177-3AD203B41FA5}">
                      <a16:colId xmlns:a16="http://schemas.microsoft.com/office/drawing/2014/main" val="2437114555"/>
                    </a:ext>
                  </a:extLst>
                </a:gridCol>
                <a:gridCol w="576072">
                  <a:extLst>
                    <a:ext uri="{9D8B030D-6E8A-4147-A177-3AD203B41FA5}">
                      <a16:colId xmlns:a16="http://schemas.microsoft.com/office/drawing/2014/main" val="3487736432"/>
                    </a:ext>
                  </a:extLst>
                </a:gridCol>
                <a:gridCol w="576072">
                  <a:extLst>
                    <a:ext uri="{9D8B030D-6E8A-4147-A177-3AD203B41FA5}">
                      <a16:colId xmlns:a16="http://schemas.microsoft.com/office/drawing/2014/main" val="964667922"/>
                    </a:ext>
                  </a:extLst>
                </a:gridCol>
                <a:gridCol w="576072">
                  <a:extLst>
                    <a:ext uri="{9D8B030D-6E8A-4147-A177-3AD203B41FA5}">
                      <a16:colId xmlns:a16="http://schemas.microsoft.com/office/drawing/2014/main" val="1320033687"/>
                    </a:ext>
                  </a:extLst>
                </a:gridCol>
                <a:gridCol w="576072">
                  <a:extLst>
                    <a:ext uri="{9D8B030D-6E8A-4147-A177-3AD203B41FA5}">
                      <a16:colId xmlns:a16="http://schemas.microsoft.com/office/drawing/2014/main" val="3395858268"/>
                    </a:ext>
                  </a:extLst>
                </a:gridCol>
                <a:gridCol w="576072">
                  <a:extLst>
                    <a:ext uri="{9D8B030D-6E8A-4147-A177-3AD203B41FA5}">
                      <a16:colId xmlns:a16="http://schemas.microsoft.com/office/drawing/2014/main" val="523359923"/>
                    </a:ext>
                  </a:extLst>
                </a:gridCol>
                <a:gridCol w="576072">
                  <a:extLst>
                    <a:ext uri="{9D8B030D-6E8A-4147-A177-3AD203B41FA5}">
                      <a16:colId xmlns:a16="http://schemas.microsoft.com/office/drawing/2014/main" val="1854567681"/>
                    </a:ext>
                  </a:extLst>
                </a:gridCol>
                <a:gridCol w="576072">
                  <a:extLst>
                    <a:ext uri="{9D8B030D-6E8A-4147-A177-3AD203B41FA5}">
                      <a16:colId xmlns:a16="http://schemas.microsoft.com/office/drawing/2014/main" val="2430175956"/>
                    </a:ext>
                  </a:extLst>
                </a:gridCol>
                <a:gridCol w="576072">
                  <a:extLst>
                    <a:ext uri="{9D8B030D-6E8A-4147-A177-3AD203B41FA5}">
                      <a16:colId xmlns:a16="http://schemas.microsoft.com/office/drawing/2014/main" val="105414306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845712906"/>
                  </a:ext>
                </a:extLst>
              </a:tr>
              <a:tr h="370840">
                <a:tc>
                  <a:txBody>
                    <a:bodyPr/>
                    <a:lstStyle/>
                    <a:p>
                      <a:r>
                        <a:rPr lang="en-US" sz="1000"/>
                        <a:t>33643</a:t>
                      </a:r>
                    </a:p>
                  </a:txBody>
                  <a:tcPr/>
                </a:tc>
                <a:tc>
                  <a:txBody>
                    <a:bodyPr/>
                    <a:lstStyle/>
                    <a:p>
                      <a:r>
                        <a:rPr lang="en-US" sz="1000"/>
                        <a:t>3227</a:t>
                      </a:r>
                    </a:p>
                  </a:txBody>
                  <a:tcPr/>
                </a:tc>
                <a:tc>
                  <a:txBody>
                    <a:bodyPr/>
                    <a:lstStyle/>
                    <a:p>
                      <a:r>
                        <a:rPr lang="en-US" sz="1000"/>
                        <a:t>233</a:t>
                      </a:r>
                    </a:p>
                  </a:txBody>
                  <a:tcPr/>
                </a:tc>
                <a:tc>
                  <a:txBody>
                    <a:bodyPr/>
                    <a:lstStyle/>
                    <a:p>
                      <a:r>
                        <a:rPr lang="en-US" sz="1000"/>
                        <a:t>18362</a:t>
                      </a:r>
                    </a:p>
                  </a:txBody>
                  <a:tcPr/>
                </a:tc>
                <a:tc>
                  <a:txBody>
                    <a:bodyPr/>
                    <a:lstStyle/>
                    <a:p>
                      <a:r>
                        <a:rPr lang="en-US" sz="1000"/>
                        <a:t>79.146551724138</a:t>
                      </a:r>
                    </a:p>
                  </a:txBody>
                  <a:tcPr/>
                </a:tc>
                <a:tc>
                  <a:txBody>
                    <a:bodyPr/>
                    <a:lstStyle/>
                    <a:p>
                      <a:r>
                        <a:rPr lang="en-US" sz="1000"/>
                        <a:t>494</a:t>
                      </a:r>
                    </a:p>
                  </a:txBody>
                  <a:tcPr/>
                </a:tc>
                <a:tc>
                  <a:txBody>
                    <a:bodyPr/>
                    <a:lstStyle/>
                    <a:p>
                      <a:r>
                        <a:rPr lang="en-US" sz="1000"/>
                        <a:t>1101</a:t>
                      </a:r>
                    </a:p>
                  </a:txBody>
                  <a:tcPr/>
                </a:tc>
                <a:tc>
                  <a:txBody>
                    <a:bodyPr/>
                    <a:lstStyle/>
                    <a:p>
                      <a:r>
                        <a:rPr lang="en-US" sz="1000"/>
                        <a:t>4.7456896551724</a:t>
                      </a:r>
                    </a:p>
                  </a:txBody>
                  <a:tcPr/>
                </a:tc>
                <a:tc>
                  <a:txBody>
                    <a:bodyPr/>
                    <a:lstStyle/>
                    <a:p>
                      <a:r>
                        <a:rPr lang="en-US" sz="1000"/>
                        <a:t>87361</a:t>
                      </a:r>
                    </a:p>
                  </a:txBody>
                  <a:tcPr/>
                </a:tc>
                <a:tc>
                  <a:txBody>
                    <a:bodyPr/>
                    <a:lstStyle/>
                    <a:p>
                      <a:r>
                        <a:rPr lang="en-US" sz="1000"/>
                        <a:t>376.55603448276</a:t>
                      </a:r>
                    </a:p>
                  </a:txBody>
                  <a:tcPr/>
                </a:tc>
                <a:tc>
                  <a:txBody>
                    <a:bodyPr/>
                    <a:lstStyle/>
                    <a:p>
                      <a:r>
                        <a:rPr lang="en-US" sz="1000"/>
                        <a:t>737834</a:t>
                      </a:r>
                    </a:p>
                  </a:txBody>
                  <a:tcPr/>
                </a:tc>
                <a:tc>
                  <a:txBody>
                    <a:bodyPr/>
                    <a:lstStyle/>
                    <a:p>
                      <a:r>
                        <a:rPr lang="en-US" sz="1000"/>
                        <a:t>3180.3189655172</a:t>
                      </a:r>
                    </a:p>
                  </a:txBody>
                  <a:tcPr/>
                </a:tc>
                <a:tc>
                  <a:txBody>
                    <a:bodyPr/>
                    <a:lstStyle/>
                    <a:p>
                      <a:r>
                        <a:rPr lang="en-US" sz="1000"/>
                        <a:t>9.4810977582242 %</a:t>
                      </a:r>
                    </a:p>
                  </a:txBody>
                  <a:tcPr/>
                </a:tc>
                <a:extLst>
                  <a:ext uri="{0D108BD9-81ED-4DB2-BD59-A6C34878D82A}">
                    <a16:rowId xmlns:a16="http://schemas.microsoft.com/office/drawing/2014/main" val="216274968"/>
                  </a:ext>
                </a:extLst>
              </a:tr>
            </a:tbl>
          </a:graphicData>
        </a:graphic>
      </p:graphicFrame>
      <p:sp>
        <p:nvSpPr>
          <p:cNvPr id="4" name="Text Placeholder 3">
            <a:extLst>
              <a:ext uri="{FF2B5EF4-FFF2-40B4-BE49-F238E27FC236}">
                <a16:creationId xmlns:a16="http://schemas.microsoft.com/office/drawing/2014/main" id="{2C7801A3-E743-4615-AA62-CD9098965FA1}"/>
              </a:ext>
            </a:extLst>
          </p:cNvPr>
          <p:cNvSpPr>
            <a:spLocks noGrp="1"/>
          </p:cNvSpPr>
          <p:nvPr>
            <p:ph type="body" sz="quarter" idx="14"/>
          </p:nvPr>
        </p:nvSpPr>
        <p:spPr/>
        <p:txBody>
          <a:bodyPr/>
          <a:lstStyle/>
          <a:p>
            <a:r>
              <a:rPr lang="en-US"/>
              <a:t>01/01/2022 - 10/11/2022</a:t>
            </a:r>
          </a:p>
        </p:txBody>
      </p:sp>
    </p:spTree>
    <p:extLst>
      <p:ext uri="{BB962C8B-B14F-4D97-AF65-F5344CB8AC3E}">
        <p14:creationId xmlns:p14="http://schemas.microsoft.com/office/powerpoint/2010/main" val="22104913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41215-80F5-4B1A-BBF0-17A1CE804AEB}"/>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0F759D86-DF9A-41AA-9861-7B20DE938F18}"/>
              </a:ext>
            </a:extLst>
          </p:cNvPr>
          <p:cNvGraphicFramePr>
            <a:graphicFrameLocks noGrp="1"/>
          </p:cNvGraphicFramePr>
          <p:nvPr>
            <p:ph type="chart" sz="quarter" idx="13"/>
            <p:extLst>
              <p:ext uri="{D42A27DB-BD31-4B8C-83A1-F6EECF244321}">
                <p14:modId xmlns:p14="http://schemas.microsoft.com/office/powerpoint/2010/main" val="12382031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64C74E-2411-4C68-9695-63C577A29AB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CA39DC2-E843-471E-B9C4-0D86D3CDF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9654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858C1-609B-406C-B0FC-A4D50A4BC999}"/>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BAE95C6D-3668-4F45-ACAD-7ED8D0CDCFD4}"/>
              </a:ext>
            </a:extLst>
          </p:cNvPr>
          <p:cNvGraphicFramePr>
            <a:graphicFrameLocks noGrp="1"/>
          </p:cNvGraphicFramePr>
          <p:nvPr>
            <p:ph type="chart" sz="quarter" idx="13"/>
            <p:extLst>
              <p:ext uri="{D42A27DB-BD31-4B8C-83A1-F6EECF244321}">
                <p14:modId xmlns:p14="http://schemas.microsoft.com/office/powerpoint/2010/main" val="2284596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011432-020A-48B8-B7B9-04F5143DF3D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AD324BC-51CE-4327-8A5A-83E9F7F87B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9663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14ADB-860B-4C71-BB93-01D1E63F3D91}"/>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4C46A27E-0773-44D0-917E-2145AF2DF604}"/>
              </a:ext>
            </a:extLst>
          </p:cNvPr>
          <p:cNvGraphicFramePr>
            <a:graphicFrameLocks noGrp="1"/>
          </p:cNvGraphicFramePr>
          <p:nvPr>
            <p:ph type="chart" sz="quarter" idx="13"/>
            <p:extLst>
              <p:ext uri="{D42A27DB-BD31-4B8C-83A1-F6EECF244321}">
                <p14:modId xmlns:p14="http://schemas.microsoft.com/office/powerpoint/2010/main" val="3630276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4910A8-645F-4A18-8687-D0465B71463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2859233-825E-4C1A-B1CA-88F887137BB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978213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F40DC-9A01-4501-9814-39E802499909}"/>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B6ED0897-703E-4C2E-85E3-6BA9FF6DDE01}"/>
              </a:ext>
            </a:extLst>
          </p:cNvPr>
          <p:cNvGraphicFramePr>
            <a:graphicFrameLocks noGrp="1"/>
          </p:cNvGraphicFramePr>
          <p:nvPr>
            <p:ph type="chart" sz="quarter" idx="13"/>
            <p:extLst>
              <p:ext uri="{D42A27DB-BD31-4B8C-83A1-F6EECF244321}">
                <p14:modId xmlns:p14="http://schemas.microsoft.com/office/powerpoint/2010/main" val="3732941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63D35A-ED50-4159-8E65-BB5BAC61FA4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C8E8181-E139-4D2A-B432-AACB6DA2CC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702303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0CD19-C71E-45F2-B403-74358423325D}"/>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55002BDA-0F13-4561-A2E0-6E59EA025212}"/>
              </a:ext>
            </a:extLst>
          </p:cNvPr>
          <p:cNvGraphicFramePr>
            <a:graphicFrameLocks noGrp="1"/>
          </p:cNvGraphicFramePr>
          <p:nvPr>
            <p:ph type="tbl" sz="quarter" idx="13"/>
            <p:extLst>
              <p:ext uri="{D42A27DB-BD31-4B8C-83A1-F6EECF244321}">
                <p14:modId xmlns:p14="http://schemas.microsoft.com/office/powerpoint/2010/main" val="1652750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0883406"/>
                    </a:ext>
                  </a:extLst>
                </a:gridCol>
                <a:gridCol w="740664">
                  <a:extLst>
                    <a:ext uri="{9D8B030D-6E8A-4147-A177-3AD203B41FA5}">
                      <a16:colId xmlns:a16="http://schemas.microsoft.com/office/drawing/2014/main" val="2684493922"/>
                    </a:ext>
                  </a:extLst>
                </a:gridCol>
                <a:gridCol w="740664">
                  <a:extLst>
                    <a:ext uri="{9D8B030D-6E8A-4147-A177-3AD203B41FA5}">
                      <a16:colId xmlns:a16="http://schemas.microsoft.com/office/drawing/2014/main" val="1063247569"/>
                    </a:ext>
                  </a:extLst>
                </a:gridCol>
                <a:gridCol w="740664">
                  <a:extLst>
                    <a:ext uri="{9D8B030D-6E8A-4147-A177-3AD203B41FA5}">
                      <a16:colId xmlns:a16="http://schemas.microsoft.com/office/drawing/2014/main" val="2965800436"/>
                    </a:ext>
                  </a:extLst>
                </a:gridCol>
                <a:gridCol w="740664">
                  <a:extLst>
                    <a:ext uri="{9D8B030D-6E8A-4147-A177-3AD203B41FA5}">
                      <a16:colId xmlns:a16="http://schemas.microsoft.com/office/drawing/2014/main" val="3684398966"/>
                    </a:ext>
                  </a:extLst>
                </a:gridCol>
                <a:gridCol w="740664">
                  <a:extLst>
                    <a:ext uri="{9D8B030D-6E8A-4147-A177-3AD203B41FA5}">
                      <a16:colId xmlns:a16="http://schemas.microsoft.com/office/drawing/2014/main" val="3615542831"/>
                    </a:ext>
                  </a:extLst>
                </a:gridCol>
                <a:gridCol w="740664">
                  <a:extLst>
                    <a:ext uri="{9D8B030D-6E8A-4147-A177-3AD203B41FA5}">
                      <a16:colId xmlns:a16="http://schemas.microsoft.com/office/drawing/2014/main" val="2724342536"/>
                    </a:ext>
                  </a:extLst>
                </a:gridCol>
                <a:gridCol w="740664">
                  <a:extLst>
                    <a:ext uri="{9D8B030D-6E8A-4147-A177-3AD203B41FA5}">
                      <a16:colId xmlns:a16="http://schemas.microsoft.com/office/drawing/2014/main" val="4265563496"/>
                    </a:ext>
                  </a:extLst>
                </a:gridCol>
                <a:gridCol w="740664">
                  <a:extLst>
                    <a:ext uri="{9D8B030D-6E8A-4147-A177-3AD203B41FA5}">
                      <a16:colId xmlns:a16="http://schemas.microsoft.com/office/drawing/2014/main" val="4159998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710145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- 2022-10-06 15:54:22</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6K attendees at the Pennsylvania Conference for Women in Philadelphia. The annual #conference is an inspirational event that promotes the influence of #womenintheworkplace and features speakers who discuss issues that matter most to women. #PennWomen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9.8792062122519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2370699"/>
                  </a:ext>
                </a:extLst>
              </a:tr>
            </a:tbl>
          </a:graphicData>
        </a:graphic>
      </p:graphicFrame>
      <p:sp>
        <p:nvSpPr>
          <p:cNvPr id="4" name="Text Placeholder 3">
            <a:extLst>
              <a:ext uri="{FF2B5EF4-FFF2-40B4-BE49-F238E27FC236}">
                <a16:creationId xmlns:a16="http://schemas.microsoft.com/office/drawing/2014/main" id="{C288538D-C234-4547-A706-AFA0A0733604}"/>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9568150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795DD-D77D-4298-9C21-3DE4A28D2D66}"/>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46F874ED-74F4-409A-87F2-7E207E7494E4}"/>
              </a:ext>
            </a:extLst>
          </p:cNvPr>
          <p:cNvGraphicFramePr>
            <a:graphicFrameLocks noGrp="1"/>
          </p:cNvGraphicFramePr>
          <p:nvPr>
            <p:ph type="tbl" sz="quarter" idx="13"/>
            <p:extLst>
              <p:ext uri="{D42A27DB-BD31-4B8C-83A1-F6EECF244321}">
                <p14:modId xmlns:p14="http://schemas.microsoft.com/office/powerpoint/2010/main" val="3454532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71066519"/>
                    </a:ext>
                  </a:extLst>
                </a:gridCol>
                <a:gridCol w="740664">
                  <a:extLst>
                    <a:ext uri="{9D8B030D-6E8A-4147-A177-3AD203B41FA5}">
                      <a16:colId xmlns:a16="http://schemas.microsoft.com/office/drawing/2014/main" val="1209912691"/>
                    </a:ext>
                  </a:extLst>
                </a:gridCol>
                <a:gridCol w="740664">
                  <a:extLst>
                    <a:ext uri="{9D8B030D-6E8A-4147-A177-3AD203B41FA5}">
                      <a16:colId xmlns:a16="http://schemas.microsoft.com/office/drawing/2014/main" val="1209006222"/>
                    </a:ext>
                  </a:extLst>
                </a:gridCol>
                <a:gridCol w="740664">
                  <a:extLst>
                    <a:ext uri="{9D8B030D-6E8A-4147-A177-3AD203B41FA5}">
                      <a16:colId xmlns:a16="http://schemas.microsoft.com/office/drawing/2014/main" val="1037601914"/>
                    </a:ext>
                  </a:extLst>
                </a:gridCol>
                <a:gridCol w="740664">
                  <a:extLst>
                    <a:ext uri="{9D8B030D-6E8A-4147-A177-3AD203B41FA5}">
                      <a16:colId xmlns:a16="http://schemas.microsoft.com/office/drawing/2014/main" val="1876787275"/>
                    </a:ext>
                  </a:extLst>
                </a:gridCol>
                <a:gridCol w="740664">
                  <a:extLst>
                    <a:ext uri="{9D8B030D-6E8A-4147-A177-3AD203B41FA5}">
                      <a16:colId xmlns:a16="http://schemas.microsoft.com/office/drawing/2014/main" val="2172852065"/>
                    </a:ext>
                  </a:extLst>
                </a:gridCol>
                <a:gridCol w="740664">
                  <a:extLst>
                    <a:ext uri="{9D8B030D-6E8A-4147-A177-3AD203B41FA5}">
                      <a16:colId xmlns:a16="http://schemas.microsoft.com/office/drawing/2014/main" val="999991482"/>
                    </a:ext>
                  </a:extLst>
                </a:gridCol>
                <a:gridCol w="740664">
                  <a:extLst>
                    <a:ext uri="{9D8B030D-6E8A-4147-A177-3AD203B41FA5}">
                      <a16:colId xmlns:a16="http://schemas.microsoft.com/office/drawing/2014/main" val="1388604484"/>
                    </a:ext>
                  </a:extLst>
                </a:gridCol>
                <a:gridCol w="740664">
                  <a:extLst>
                    <a:ext uri="{9D8B030D-6E8A-4147-A177-3AD203B41FA5}">
                      <a16:colId xmlns:a16="http://schemas.microsoft.com/office/drawing/2014/main" val="144533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5825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- 2022-10-11 11:46:36</a:t>
                      </a:r>
                      <a:r>
                        <a:rPr kumimoji="0" lang="en-US" sz="1000" b="0" i="0" u="none" strike="noStrike" kern="1200" cap="none" spc="0" normalizeH="0" baseline="0" noProof="0">
                          <a:ln>
                            <a:noFill/>
                          </a:ln>
                          <a:solidFill>
                            <a:prstClr val="black"/>
                          </a:solidFill>
                          <a:effectLst/>
                          <a:uLnTx/>
                          <a:uFillTx/>
                          <a:latin typeface="+mn-lt"/>
                          <a:ea typeface="+mn-ea"/>
                          <a:cs typeface="+mn-cs"/>
                        </a:rPr>
                        <a:t>
 To support #BreastCancerAwarenessMonth, #TEAMPHLY spent an afternoon loom knitting chemo caps for AstraZeneca Hope Lodge. As part of the American Cancer Society, the facility offers free accommodations for #cancer patients being treated in the Philadelphia area. The handmade hats will be donated to bring a bit of comfort to lodge residents undergoing cancer treatment. #givingback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15.105312794719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7365191"/>
                  </a:ext>
                </a:extLst>
              </a:tr>
            </a:tbl>
          </a:graphicData>
        </a:graphic>
      </p:graphicFrame>
      <p:sp>
        <p:nvSpPr>
          <p:cNvPr id="4" name="Text Placeholder 3">
            <a:extLst>
              <a:ext uri="{FF2B5EF4-FFF2-40B4-BE49-F238E27FC236}">
                <a16:creationId xmlns:a16="http://schemas.microsoft.com/office/drawing/2014/main" id="{3DE68AAE-6A6F-4B62-807C-B0364FDFF027}"/>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641302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2D42E-01A4-446A-A8BA-629B2BBC3F0D}"/>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91611E3E-06E8-43FD-9DA2-48C17A627ECE}"/>
              </a:ext>
            </a:extLst>
          </p:cNvPr>
          <p:cNvGraphicFramePr>
            <a:graphicFrameLocks noGrp="1"/>
          </p:cNvGraphicFramePr>
          <p:nvPr>
            <p:ph type="tbl" sz="quarter" idx="13"/>
            <p:extLst>
              <p:ext uri="{D42A27DB-BD31-4B8C-83A1-F6EECF244321}">
                <p14:modId xmlns:p14="http://schemas.microsoft.com/office/powerpoint/2010/main" val="1393482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686533923"/>
                    </a:ext>
                  </a:extLst>
                </a:gridCol>
                <a:gridCol w="740664">
                  <a:extLst>
                    <a:ext uri="{9D8B030D-6E8A-4147-A177-3AD203B41FA5}">
                      <a16:colId xmlns:a16="http://schemas.microsoft.com/office/drawing/2014/main" val="3214255055"/>
                    </a:ext>
                  </a:extLst>
                </a:gridCol>
                <a:gridCol w="740664">
                  <a:extLst>
                    <a:ext uri="{9D8B030D-6E8A-4147-A177-3AD203B41FA5}">
                      <a16:colId xmlns:a16="http://schemas.microsoft.com/office/drawing/2014/main" val="1499465127"/>
                    </a:ext>
                  </a:extLst>
                </a:gridCol>
                <a:gridCol w="740664">
                  <a:extLst>
                    <a:ext uri="{9D8B030D-6E8A-4147-A177-3AD203B41FA5}">
                      <a16:colId xmlns:a16="http://schemas.microsoft.com/office/drawing/2014/main" val="1859060607"/>
                    </a:ext>
                  </a:extLst>
                </a:gridCol>
                <a:gridCol w="740664">
                  <a:extLst>
                    <a:ext uri="{9D8B030D-6E8A-4147-A177-3AD203B41FA5}">
                      <a16:colId xmlns:a16="http://schemas.microsoft.com/office/drawing/2014/main" val="1175421424"/>
                    </a:ext>
                  </a:extLst>
                </a:gridCol>
                <a:gridCol w="740664">
                  <a:extLst>
                    <a:ext uri="{9D8B030D-6E8A-4147-A177-3AD203B41FA5}">
                      <a16:colId xmlns:a16="http://schemas.microsoft.com/office/drawing/2014/main" val="3720723288"/>
                    </a:ext>
                  </a:extLst>
                </a:gridCol>
                <a:gridCol w="740664">
                  <a:extLst>
                    <a:ext uri="{9D8B030D-6E8A-4147-A177-3AD203B41FA5}">
                      <a16:colId xmlns:a16="http://schemas.microsoft.com/office/drawing/2014/main" val="1709044325"/>
                    </a:ext>
                  </a:extLst>
                </a:gridCol>
                <a:gridCol w="740664">
                  <a:extLst>
                    <a:ext uri="{9D8B030D-6E8A-4147-A177-3AD203B41FA5}">
                      <a16:colId xmlns:a16="http://schemas.microsoft.com/office/drawing/2014/main" val="474184002"/>
                    </a:ext>
                  </a:extLst>
                </a:gridCol>
                <a:gridCol w="740664">
                  <a:extLst>
                    <a:ext uri="{9D8B030D-6E8A-4147-A177-3AD203B41FA5}">
                      <a16:colId xmlns:a16="http://schemas.microsoft.com/office/drawing/2014/main" val="2303818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08123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- 2022-10-07 15:39:27</a:t>
                      </a:r>
                      <a:r>
                        <a:rPr kumimoji="0" lang="en-US" sz="1000" b="0" i="0" u="none" strike="noStrike" kern="1200" cap="none" spc="0" normalizeH="0" baseline="0" noProof="0">
                          <a:ln>
                            <a:noFill/>
                          </a:ln>
                          <a:solidFill>
                            <a:prstClr val="black"/>
                          </a:solidFill>
                          <a:effectLst/>
                          <a:uLnTx/>
                          <a:uFillTx/>
                          <a:latin typeface="+mn-lt"/>
                          <a:ea typeface="+mn-ea"/>
                          <a:cs typeface="+mn-cs"/>
                        </a:rPr>
                        <a:t>
 It's been a fun #CustomerServiceWeek! Throughout the week we held various activities to celebrate our employees who continually strive to exceed service expectations. From a total body workout and a scavenger hunt to bingo and sweet treats from Mr. Softee, #TEAMPHLY enjoyed an eventful week! #insurancecareers #customerservice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58.055417288867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3768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- 2022-10-05 13:25:37</a:t>
                      </a:r>
                      <a:r>
                        <a:rPr kumimoji="0" lang="en-US" sz="1000" b="0" i="0" u="none" strike="noStrike" kern="1200" cap="none" spc="0" normalizeH="0" baseline="0" noProof="0">
                          <a:ln>
                            <a:noFill/>
                          </a:ln>
                          <a:solidFill>
                            <a:prstClr val="black"/>
                          </a:solidFill>
                          <a:effectLst/>
                          <a:uLnTx/>
                          <a:uFillTx/>
                          <a:latin typeface="+mn-lt"/>
                          <a:ea typeface="+mn-ea"/>
                          <a:cs typeface="+mn-cs"/>
                        </a:rPr>
                        <a:t>
 We had a blast teaming up with the Philadelphia Phillies to host a Wiffle Ball Tournament at Citizens Bank Park! Here’s a look at #TEAMPHLY and one of our agency partners Lamb Insurance Services at the event. #insuranceindustry #insurancecareers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22.791690933799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5083678"/>
                  </a:ext>
                </a:extLst>
              </a:tr>
            </a:tbl>
          </a:graphicData>
        </a:graphic>
      </p:graphicFrame>
      <p:sp>
        <p:nvSpPr>
          <p:cNvPr id="4" name="Text Placeholder 3">
            <a:extLst>
              <a:ext uri="{FF2B5EF4-FFF2-40B4-BE49-F238E27FC236}">
                <a16:creationId xmlns:a16="http://schemas.microsoft.com/office/drawing/2014/main" id="{E33CD334-D87C-4E93-B1AD-6375314AEA82}"/>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9053378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80F5B-A398-4668-BAB2-A43A54A11E22}"/>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54A2B8A0-883E-4EA8-9322-1AC9717C80D0}"/>
              </a:ext>
            </a:extLst>
          </p:cNvPr>
          <p:cNvGraphicFramePr>
            <a:graphicFrameLocks noGrp="1"/>
          </p:cNvGraphicFramePr>
          <p:nvPr>
            <p:ph type="tbl" sz="quarter" idx="13"/>
            <p:extLst>
              <p:ext uri="{D42A27DB-BD31-4B8C-83A1-F6EECF244321}">
                <p14:modId xmlns:p14="http://schemas.microsoft.com/office/powerpoint/2010/main" val="1291694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3820079"/>
                    </a:ext>
                  </a:extLst>
                </a:gridCol>
                <a:gridCol w="740664">
                  <a:extLst>
                    <a:ext uri="{9D8B030D-6E8A-4147-A177-3AD203B41FA5}">
                      <a16:colId xmlns:a16="http://schemas.microsoft.com/office/drawing/2014/main" val="1568322080"/>
                    </a:ext>
                  </a:extLst>
                </a:gridCol>
                <a:gridCol w="740664">
                  <a:extLst>
                    <a:ext uri="{9D8B030D-6E8A-4147-A177-3AD203B41FA5}">
                      <a16:colId xmlns:a16="http://schemas.microsoft.com/office/drawing/2014/main" val="149874125"/>
                    </a:ext>
                  </a:extLst>
                </a:gridCol>
                <a:gridCol w="740664">
                  <a:extLst>
                    <a:ext uri="{9D8B030D-6E8A-4147-A177-3AD203B41FA5}">
                      <a16:colId xmlns:a16="http://schemas.microsoft.com/office/drawing/2014/main" val="2270313305"/>
                    </a:ext>
                  </a:extLst>
                </a:gridCol>
                <a:gridCol w="740664">
                  <a:extLst>
                    <a:ext uri="{9D8B030D-6E8A-4147-A177-3AD203B41FA5}">
                      <a16:colId xmlns:a16="http://schemas.microsoft.com/office/drawing/2014/main" val="2255069384"/>
                    </a:ext>
                  </a:extLst>
                </a:gridCol>
                <a:gridCol w="740664">
                  <a:extLst>
                    <a:ext uri="{9D8B030D-6E8A-4147-A177-3AD203B41FA5}">
                      <a16:colId xmlns:a16="http://schemas.microsoft.com/office/drawing/2014/main" val="2338857619"/>
                    </a:ext>
                  </a:extLst>
                </a:gridCol>
                <a:gridCol w="740664">
                  <a:extLst>
                    <a:ext uri="{9D8B030D-6E8A-4147-A177-3AD203B41FA5}">
                      <a16:colId xmlns:a16="http://schemas.microsoft.com/office/drawing/2014/main" val="1742465817"/>
                    </a:ext>
                  </a:extLst>
                </a:gridCol>
                <a:gridCol w="740664">
                  <a:extLst>
                    <a:ext uri="{9D8B030D-6E8A-4147-A177-3AD203B41FA5}">
                      <a16:colId xmlns:a16="http://schemas.microsoft.com/office/drawing/2014/main" val="3675201286"/>
                    </a:ext>
                  </a:extLst>
                </a:gridCol>
                <a:gridCol w="740664">
                  <a:extLst>
                    <a:ext uri="{9D8B030D-6E8A-4147-A177-3AD203B41FA5}">
                      <a16:colId xmlns:a16="http://schemas.microsoft.com/office/drawing/2014/main" val="1956876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56794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- 2022-10-03 13:27:05</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RedZone program! Throughout the season, we're partnering with the Eagles to highlight #nonprofits doing great work in the #community before each home game. 
Congratulations to Power the Polls, SPIN Inc., and Garces Foundation for being highlighted at this week's game! #FlyEaglesFly #TEAMPHLY #insurance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7.4978204010462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00965253"/>
                  </a:ext>
                </a:extLst>
              </a:tr>
            </a:tbl>
          </a:graphicData>
        </a:graphic>
      </p:graphicFrame>
      <p:sp>
        <p:nvSpPr>
          <p:cNvPr id="4" name="Text Placeholder 3">
            <a:extLst>
              <a:ext uri="{FF2B5EF4-FFF2-40B4-BE49-F238E27FC236}">
                <a16:creationId xmlns:a16="http://schemas.microsoft.com/office/drawing/2014/main" id="{5CFBDD62-06C6-43BC-A1AA-EB883720CFD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7968217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B4DE8-F177-4F90-9B15-ED55E704CB3C}"/>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2F4DE47-F13F-4B01-A0FD-982496873CBF}"/>
              </a:ext>
            </a:extLst>
          </p:cNvPr>
          <p:cNvGraphicFramePr>
            <a:graphicFrameLocks noGrp="1"/>
          </p:cNvGraphicFramePr>
          <p:nvPr>
            <p:ph type="tbl" sz="quarter" idx="13"/>
            <p:extLst>
              <p:ext uri="{D42A27DB-BD31-4B8C-83A1-F6EECF244321}">
                <p14:modId xmlns:p14="http://schemas.microsoft.com/office/powerpoint/2010/main" val="1284638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523755"/>
                    </a:ext>
                  </a:extLst>
                </a:gridCol>
                <a:gridCol w="576072">
                  <a:extLst>
                    <a:ext uri="{9D8B030D-6E8A-4147-A177-3AD203B41FA5}">
                      <a16:colId xmlns:a16="http://schemas.microsoft.com/office/drawing/2014/main" val="1375106844"/>
                    </a:ext>
                  </a:extLst>
                </a:gridCol>
                <a:gridCol w="576072">
                  <a:extLst>
                    <a:ext uri="{9D8B030D-6E8A-4147-A177-3AD203B41FA5}">
                      <a16:colId xmlns:a16="http://schemas.microsoft.com/office/drawing/2014/main" val="154611420"/>
                    </a:ext>
                  </a:extLst>
                </a:gridCol>
                <a:gridCol w="576072">
                  <a:extLst>
                    <a:ext uri="{9D8B030D-6E8A-4147-A177-3AD203B41FA5}">
                      <a16:colId xmlns:a16="http://schemas.microsoft.com/office/drawing/2014/main" val="1260621780"/>
                    </a:ext>
                  </a:extLst>
                </a:gridCol>
                <a:gridCol w="576072">
                  <a:extLst>
                    <a:ext uri="{9D8B030D-6E8A-4147-A177-3AD203B41FA5}">
                      <a16:colId xmlns:a16="http://schemas.microsoft.com/office/drawing/2014/main" val="268875822"/>
                    </a:ext>
                  </a:extLst>
                </a:gridCol>
                <a:gridCol w="576072">
                  <a:extLst>
                    <a:ext uri="{9D8B030D-6E8A-4147-A177-3AD203B41FA5}">
                      <a16:colId xmlns:a16="http://schemas.microsoft.com/office/drawing/2014/main" val="3440283762"/>
                    </a:ext>
                  </a:extLst>
                </a:gridCol>
                <a:gridCol w="576072">
                  <a:extLst>
                    <a:ext uri="{9D8B030D-6E8A-4147-A177-3AD203B41FA5}">
                      <a16:colId xmlns:a16="http://schemas.microsoft.com/office/drawing/2014/main" val="1020295220"/>
                    </a:ext>
                  </a:extLst>
                </a:gridCol>
                <a:gridCol w="576072">
                  <a:extLst>
                    <a:ext uri="{9D8B030D-6E8A-4147-A177-3AD203B41FA5}">
                      <a16:colId xmlns:a16="http://schemas.microsoft.com/office/drawing/2014/main" val="2287318406"/>
                    </a:ext>
                  </a:extLst>
                </a:gridCol>
                <a:gridCol w="576072">
                  <a:extLst>
                    <a:ext uri="{9D8B030D-6E8A-4147-A177-3AD203B41FA5}">
                      <a16:colId xmlns:a16="http://schemas.microsoft.com/office/drawing/2014/main" val="1725782765"/>
                    </a:ext>
                  </a:extLst>
                </a:gridCol>
                <a:gridCol w="576072">
                  <a:extLst>
                    <a:ext uri="{9D8B030D-6E8A-4147-A177-3AD203B41FA5}">
                      <a16:colId xmlns:a16="http://schemas.microsoft.com/office/drawing/2014/main" val="3043292530"/>
                    </a:ext>
                  </a:extLst>
                </a:gridCol>
                <a:gridCol w="576072">
                  <a:extLst>
                    <a:ext uri="{9D8B030D-6E8A-4147-A177-3AD203B41FA5}">
                      <a16:colId xmlns:a16="http://schemas.microsoft.com/office/drawing/2014/main" val="215546755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398157012"/>
                  </a:ext>
                </a:extLst>
              </a:tr>
              <a:tr h="370840">
                <a:tc>
                  <a:txBody>
                    <a:bodyPr/>
                    <a:lstStyle/>
                    <a:p>
                      <a:r>
                        <a:rPr lang="en-US" sz="1000"/>
                        <a:t>phlyinsurance</a:t>
                      </a:r>
                    </a:p>
                  </a:txBody>
                  <a:tcPr/>
                </a:tc>
                <a:tc>
                  <a:txBody>
                    <a:bodyPr/>
                    <a:lstStyle/>
                    <a:p>
                      <a:r>
                        <a:rPr lang="en-US" sz="1000"/>
                        <a:t>2790</a:t>
                      </a:r>
                    </a:p>
                  </a:txBody>
                  <a:tcPr/>
                </a:tc>
                <a:tc>
                  <a:txBody>
                    <a:bodyPr/>
                    <a:lstStyle/>
                    <a:p>
                      <a:r>
                        <a:rPr lang="en-US" sz="1000"/>
                        <a:t>219</a:t>
                      </a:r>
                    </a:p>
                  </a:txBody>
                  <a:tcPr/>
                </a:tc>
                <a:tc>
                  <a:txBody>
                    <a:bodyPr/>
                    <a:lstStyle/>
                    <a:p>
                      <a:r>
                        <a:rPr lang="en-US" sz="1000"/>
                        <a:t>117</a:t>
                      </a:r>
                    </a:p>
                  </a:txBody>
                  <a:tcPr/>
                </a:tc>
                <a:tc>
                  <a:txBody>
                    <a:bodyPr/>
                    <a:lstStyle/>
                    <a:p>
                      <a:r>
                        <a:rPr lang="en-US" sz="1000"/>
                        <a:t>44</a:t>
                      </a:r>
                    </a:p>
                  </a:txBody>
                  <a:tcPr/>
                </a:tc>
                <a:tc>
                  <a:txBody>
                    <a:bodyPr/>
                    <a:lstStyle/>
                    <a:p>
                      <a:r>
                        <a:rPr lang="en-US" sz="1000"/>
                        <a:t>39</a:t>
                      </a:r>
                    </a:p>
                  </a:txBody>
                  <a:tcPr/>
                </a:tc>
                <a:tc>
                  <a:txBody>
                    <a:bodyPr/>
                    <a:lstStyle/>
                    <a:p>
                      <a:r>
                        <a:rPr lang="en-US" sz="1000"/>
                        <a:t>8</a:t>
                      </a:r>
                    </a:p>
                  </a:txBody>
                  <a:tcPr/>
                </a:tc>
                <a:tc>
                  <a:txBody>
                    <a:bodyPr/>
                    <a:lstStyle/>
                    <a:p>
                      <a:r>
                        <a:rPr lang="en-US" sz="1000"/>
                        <a:t>208</a:t>
                      </a:r>
                    </a:p>
                  </a:txBody>
                  <a:tcPr/>
                </a:tc>
                <a:tc>
                  <a:txBody>
                    <a:bodyPr/>
                    <a:lstStyle/>
                    <a:p>
                      <a:r>
                        <a:rPr lang="en-US" sz="1000"/>
                        <a:t>6460</a:t>
                      </a:r>
                    </a:p>
                  </a:txBody>
                  <a:tcPr/>
                </a:tc>
                <a:tc>
                  <a:txBody>
                    <a:bodyPr/>
                    <a:lstStyle/>
                    <a:p>
                      <a:r>
                        <a:rPr lang="en-US" sz="1000"/>
                        <a:t>118</a:t>
                      </a:r>
                    </a:p>
                  </a:txBody>
                  <a:tcPr/>
                </a:tc>
                <a:tc>
                  <a:txBody>
                    <a:bodyPr/>
                    <a:lstStyle/>
                    <a:p>
                      <a:r>
                        <a:rPr lang="en-US" sz="1000"/>
                        <a:t>1.1800 %</a:t>
                      </a:r>
                    </a:p>
                  </a:txBody>
                  <a:tcPr/>
                </a:tc>
                <a:extLst>
                  <a:ext uri="{0D108BD9-81ED-4DB2-BD59-A6C34878D82A}">
                    <a16:rowId xmlns:a16="http://schemas.microsoft.com/office/drawing/2014/main" val="764635039"/>
                  </a:ext>
                </a:extLst>
              </a:tr>
            </a:tbl>
          </a:graphicData>
        </a:graphic>
      </p:graphicFrame>
      <p:sp>
        <p:nvSpPr>
          <p:cNvPr id="4" name="Text Placeholder 3">
            <a:extLst>
              <a:ext uri="{FF2B5EF4-FFF2-40B4-BE49-F238E27FC236}">
                <a16:creationId xmlns:a16="http://schemas.microsoft.com/office/drawing/2014/main" id="{2CD8D885-D842-4253-B120-F42AE86FD738}"/>
              </a:ext>
            </a:extLst>
          </p:cNvPr>
          <p:cNvSpPr>
            <a:spLocks noGrp="1"/>
          </p:cNvSpPr>
          <p:nvPr>
            <p:ph type="body" sz="quarter" idx="14"/>
          </p:nvPr>
        </p:nvSpPr>
        <p:spPr/>
        <p:txBody>
          <a:bodyPr/>
          <a:lstStyle/>
          <a:p>
            <a:r>
              <a:rPr lang="en-US"/>
              <a:t>01/01/2022 - 10/11/2022</a:t>
            </a:r>
          </a:p>
        </p:txBody>
      </p:sp>
    </p:spTree>
    <p:extLst>
      <p:ext uri="{BB962C8B-B14F-4D97-AF65-F5344CB8AC3E}">
        <p14:creationId xmlns:p14="http://schemas.microsoft.com/office/powerpoint/2010/main" val="18949086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D050B-8725-4D4F-B6F5-E4AB635DB100}"/>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E8AB7DEC-4062-4138-A8B7-A4C8A010D73A}"/>
              </a:ext>
            </a:extLst>
          </p:cNvPr>
          <p:cNvGraphicFramePr>
            <a:graphicFrameLocks noGrp="1"/>
          </p:cNvGraphicFramePr>
          <p:nvPr>
            <p:ph type="chart" sz="quarter" idx="13"/>
            <p:extLst>
              <p:ext uri="{D42A27DB-BD31-4B8C-83A1-F6EECF244321}">
                <p14:modId xmlns:p14="http://schemas.microsoft.com/office/powerpoint/2010/main" val="7516103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A40D25-3847-4673-8961-AEB064A2D8F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80ACAEF-590A-48FF-9791-D8E2C258B7F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94359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3CCE8-7CD6-4709-9B2E-F8221E482BB9}"/>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D538B634-F19D-4A6F-A8CB-2EB1FC8119E0}"/>
              </a:ext>
            </a:extLst>
          </p:cNvPr>
          <p:cNvGraphicFramePr>
            <a:graphicFrameLocks noGrp="1"/>
          </p:cNvGraphicFramePr>
          <p:nvPr>
            <p:ph type="chart" sz="quarter" idx="13"/>
            <p:extLst>
              <p:ext uri="{D42A27DB-BD31-4B8C-83A1-F6EECF244321}">
                <p14:modId xmlns:p14="http://schemas.microsoft.com/office/powerpoint/2010/main" val="19713900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12FDFE-469B-41D4-8565-AB7D1A49702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8B3A433-4265-4718-8D34-C7CDE736A1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89991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E6F58-38BE-48A6-8A74-2C768A4E297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A16FF44E-8740-411E-AE71-AA43B8D4F109}"/>
              </a:ext>
            </a:extLst>
          </p:cNvPr>
          <p:cNvGraphicFramePr>
            <a:graphicFrameLocks noGrp="1"/>
          </p:cNvGraphicFramePr>
          <p:nvPr>
            <p:ph type="chart" sz="quarter" idx="13"/>
            <p:extLst>
              <p:ext uri="{D42A27DB-BD31-4B8C-83A1-F6EECF244321}">
                <p14:modId xmlns:p14="http://schemas.microsoft.com/office/powerpoint/2010/main" val="17276132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99CC07-8098-4505-995E-858DBA5513A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93B356F-56CA-4ECF-8905-2274765A05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96693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203F6-BC17-44A9-8845-A8C8812F4AD6}"/>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C8A95B0C-5F32-423E-8993-06FBE5B73049}"/>
              </a:ext>
            </a:extLst>
          </p:cNvPr>
          <p:cNvGraphicFramePr>
            <a:graphicFrameLocks noGrp="1"/>
          </p:cNvGraphicFramePr>
          <p:nvPr>
            <p:ph type="chart" sz="quarter" idx="13"/>
            <p:extLst>
              <p:ext uri="{D42A27DB-BD31-4B8C-83A1-F6EECF244321}">
                <p14:modId xmlns:p14="http://schemas.microsoft.com/office/powerpoint/2010/main" val="3477132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F667DC-C4C9-4655-B7F1-DA2016EAD13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07A26C6-F830-4414-8259-53FD2D84A8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2584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05AB16-4E32-4AFB-8CDF-0643ACAC13A7}"/>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569FD673-DAC3-4342-AE44-A0EE364EE583}"/>
              </a:ext>
            </a:extLst>
          </p:cNvPr>
          <p:cNvGraphicFramePr>
            <a:graphicFrameLocks noGrp="1"/>
          </p:cNvGraphicFramePr>
          <p:nvPr>
            <p:ph type="tbl" sz="quarter" idx="13"/>
            <p:extLst>
              <p:ext uri="{D42A27DB-BD31-4B8C-83A1-F6EECF244321}">
                <p14:modId xmlns:p14="http://schemas.microsoft.com/office/powerpoint/2010/main" val="283628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44860530"/>
                    </a:ext>
                  </a:extLst>
                </a:gridCol>
                <a:gridCol w="987552">
                  <a:extLst>
                    <a:ext uri="{9D8B030D-6E8A-4147-A177-3AD203B41FA5}">
                      <a16:colId xmlns:a16="http://schemas.microsoft.com/office/drawing/2014/main" val="418747044"/>
                    </a:ext>
                  </a:extLst>
                </a:gridCol>
                <a:gridCol w="987552">
                  <a:extLst>
                    <a:ext uri="{9D8B030D-6E8A-4147-A177-3AD203B41FA5}">
                      <a16:colId xmlns:a16="http://schemas.microsoft.com/office/drawing/2014/main" val="1497523677"/>
                    </a:ext>
                  </a:extLst>
                </a:gridCol>
                <a:gridCol w="987552">
                  <a:extLst>
                    <a:ext uri="{9D8B030D-6E8A-4147-A177-3AD203B41FA5}">
                      <a16:colId xmlns:a16="http://schemas.microsoft.com/office/drawing/2014/main" val="2495887219"/>
                    </a:ext>
                  </a:extLst>
                </a:gridCol>
                <a:gridCol w="987552">
                  <a:extLst>
                    <a:ext uri="{9D8B030D-6E8A-4147-A177-3AD203B41FA5}">
                      <a16:colId xmlns:a16="http://schemas.microsoft.com/office/drawing/2014/main" val="2479195252"/>
                    </a:ext>
                  </a:extLst>
                </a:gridCol>
                <a:gridCol w="987552">
                  <a:extLst>
                    <a:ext uri="{9D8B030D-6E8A-4147-A177-3AD203B41FA5}">
                      <a16:colId xmlns:a16="http://schemas.microsoft.com/office/drawing/2014/main" val="3200201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3563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- 2022-10-31 13:48:07</a:t>
                      </a:r>
                      <a:r>
                        <a:rPr kumimoji="0" lang="en-US" sz="1000" b="0" i="0" u="none" strike="noStrike" kern="1200" cap="none" spc="0" normalizeH="0" baseline="0" noProof="0">
                          <a:ln>
                            <a:noFill/>
                          </a:ln>
                          <a:solidFill>
                            <a:prstClr val="black"/>
                          </a:solidFill>
                          <a:effectLst/>
                          <a:uLnTx/>
                          <a:uFillTx/>
                          <a:latin typeface="+mn-lt"/>
                          <a:ea typeface="+mn-ea"/>
                          <a:cs typeface="+mn-cs"/>
                        </a:rPr>
                        <a:t>
 🗳 Cast your vote to help us pick our winning pumpkins!
To celebrate Halloween, we challenged #TEAMPHLY to a pumpkin carving contest for a chance to win a prize. We’ve narrowed down the submissions to six finalists and we need your help to pick the winner. 🎃 🏆
💬 Comment below ⬇️ with the number of your favorite pumpkin to cast your vote!
#halloweenpumpkins #carvingpumpkins #halloweencontest #jackolanterns #pumpkincarvingcontest #pumpkincarvings #carvedpumpkins  #insurancebusiness #specialtyinsurance #insuranceindustry #insurancework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11/03/2022 08:08:03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94431663"/>
                  </a:ext>
                </a:extLst>
              </a:tr>
            </a:tbl>
          </a:graphicData>
        </a:graphic>
      </p:graphicFrame>
      <p:sp>
        <p:nvSpPr>
          <p:cNvPr id="4" name="Text Placeholder 3">
            <a:extLst>
              <a:ext uri="{FF2B5EF4-FFF2-40B4-BE49-F238E27FC236}">
                <a16:creationId xmlns:a16="http://schemas.microsoft.com/office/drawing/2014/main" id="{A9CA0B83-E907-4FC8-88B3-86F321E08BD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2241655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A5F7D-01C8-42EB-A33B-47B30AADE6E9}"/>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6F605A4F-BACE-4535-B5D1-4AA1D8C4FDE7}"/>
              </a:ext>
            </a:extLst>
          </p:cNvPr>
          <p:cNvGraphicFramePr>
            <a:graphicFrameLocks noGrp="1"/>
          </p:cNvGraphicFramePr>
          <p:nvPr>
            <p:ph type="tbl" sz="quarter" idx="13"/>
            <p:extLst>
              <p:ext uri="{D42A27DB-BD31-4B8C-83A1-F6EECF244321}">
                <p14:modId xmlns:p14="http://schemas.microsoft.com/office/powerpoint/2010/main" val="3766854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33632083"/>
                    </a:ext>
                  </a:extLst>
                </a:gridCol>
                <a:gridCol w="987552">
                  <a:extLst>
                    <a:ext uri="{9D8B030D-6E8A-4147-A177-3AD203B41FA5}">
                      <a16:colId xmlns:a16="http://schemas.microsoft.com/office/drawing/2014/main" val="2030554223"/>
                    </a:ext>
                  </a:extLst>
                </a:gridCol>
                <a:gridCol w="987552">
                  <a:extLst>
                    <a:ext uri="{9D8B030D-6E8A-4147-A177-3AD203B41FA5}">
                      <a16:colId xmlns:a16="http://schemas.microsoft.com/office/drawing/2014/main" val="2603716511"/>
                    </a:ext>
                  </a:extLst>
                </a:gridCol>
                <a:gridCol w="987552">
                  <a:extLst>
                    <a:ext uri="{9D8B030D-6E8A-4147-A177-3AD203B41FA5}">
                      <a16:colId xmlns:a16="http://schemas.microsoft.com/office/drawing/2014/main" val="3669298749"/>
                    </a:ext>
                  </a:extLst>
                </a:gridCol>
                <a:gridCol w="987552">
                  <a:extLst>
                    <a:ext uri="{9D8B030D-6E8A-4147-A177-3AD203B41FA5}">
                      <a16:colId xmlns:a16="http://schemas.microsoft.com/office/drawing/2014/main" val="829883749"/>
                    </a:ext>
                  </a:extLst>
                </a:gridCol>
                <a:gridCol w="987552">
                  <a:extLst>
                    <a:ext uri="{9D8B030D-6E8A-4147-A177-3AD203B41FA5}">
                      <a16:colId xmlns:a16="http://schemas.microsoft.com/office/drawing/2014/main" val="2905879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0530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- 2022-10-06 16:02:46</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6K attendees at the Pennsylvania Conference for Women in Philadelphia. pennwomen's annual #conference is an inspirational event that promotes the influence of #womenintheworkplace and features speakers who discuss issues that matter most to women. 
#pennwomen #inspirationalwomen #workingwomen #paconferenceforwomen #womensempowerment #girlpower #womensleadership #careeradvice #insurance #insurancebusiness #commercialinsurance #specialtyinsurance #insuranceindustry #insurancework #propertyandcasualty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11/03/2022 08:08:03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9681938"/>
                  </a:ext>
                </a:extLst>
              </a:tr>
            </a:tbl>
          </a:graphicData>
        </a:graphic>
      </p:graphicFrame>
      <p:sp>
        <p:nvSpPr>
          <p:cNvPr id="4" name="Text Placeholder 3">
            <a:extLst>
              <a:ext uri="{FF2B5EF4-FFF2-40B4-BE49-F238E27FC236}">
                <a16:creationId xmlns:a16="http://schemas.microsoft.com/office/drawing/2014/main" id="{46E264CF-D663-41E2-A119-B530EBE9B88B}"/>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1612796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1F535-892C-4096-9EA7-94D7BDB8E064}"/>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2C1E383A-B34A-4027-9846-64C766BA0453}"/>
              </a:ext>
            </a:extLst>
          </p:cNvPr>
          <p:cNvGraphicFramePr>
            <a:graphicFrameLocks noGrp="1"/>
          </p:cNvGraphicFramePr>
          <p:nvPr>
            <p:ph type="tbl" sz="quarter" idx="13"/>
            <p:extLst>
              <p:ext uri="{D42A27DB-BD31-4B8C-83A1-F6EECF244321}">
                <p14:modId xmlns:p14="http://schemas.microsoft.com/office/powerpoint/2010/main" val="284290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75655758"/>
                    </a:ext>
                  </a:extLst>
                </a:gridCol>
                <a:gridCol w="987552">
                  <a:extLst>
                    <a:ext uri="{9D8B030D-6E8A-4147-A177-3AD203B41FA5}">
                      <a16:colId xmlns:a16="http://schemas.microsoft.com/office/drawing/2014/main" val="2722083132"/>
                    </a:ext>
                  </a:extLst>
                </a:gridCol>
                <a:gridCol w="987552">
                  <a:extLst>
                    <a:ext uri="{9D8B030D-6E8A-4147-A177-3AD203B41FA5}">
                      <a16:colId xmlns:a16="http://schemas.microsoft.com/office/drawing/2014/main" val="2013927228"/>
                    </a:ext>
                  </a:extLst>
                </a:gridCol>
                <a:gridCol w="987552">
                  <a:extLst>
                    <a:ext uri="{9D8B030D-6E8A-4147-A177-3AD203B41FA5}">
                      <a16:colId xmlns:a16="http://schemas.microsoft.com/office/drawing/2014/main" val="1663380960"/>
                    </a:ext>
                  </a:extLst>
                </a:gridCol>
                <a:gridCol w="987552">
                  <a:extLst>
                    <a:ext uri="{9D8B030D-6E8A-4147-A177-3AD203B41FA5}">
                      <a16:colId xmlns:a16="http://schemas.microsoft.com/office/drawing/2014/main" val="2308191845"/>
                    </a:ext>
                  </a:extLst>
                </a:gridCol>
                <a:gridCol w="987552">
                  <a:extLst>
                    <a:ext uri="{9D8B030D-6E8A-4147-A177-3AD203B41FA5}">
                      <a16:colId xmlns:a16="http://schemas.microsoft.com/office/drawing/2014/main" val="3704245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3023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- 2022-10-07 15:03:11</a:t>
                      </a:r>
                      <a:r>
                        <a:rPr kumimoji="0" lang="en-US" sz="1000" b="0" i="0" u="none" strike="noStrike" kern="1200" cap="none" spc="0" normalizeH="0" baseline="0" noProof="0">
                          <a:ln>
                            <a:noFill/>
                          </a:ln>
                          <a:solidFill>
                            <a:prstClr val="black"/>
                          </a:solidFill>
                          <a:effectLst/>
                          <a:uLnTx/>
                          <a:uFillTx/>
                          <a:latin typeface="+mn-lt"/>
                          <a:ea typeface="+mn-ea"/>
                          <a:cs typeface="+mn-cs"/>
                        </a:rPr>
                        <a:t>
 It's been a fun #CustomerServiceWeek! 🙌
Throughout the week we held various activities to celebrate our employees who continually strive to exceed service expectations. 👏
From a total body workout and a scavenger hunt to bingo and sweet treats from Mr. Softee, #TEAMPHLY enjoyed an eventful week! 🥳🥳
#customerservice #customerexperience #customerappreciation #customerservicematters #customersatisfaction #insurance #insurancecompany #insurancecareers #insurancejobs #insurancework #businessgoals #insuranceindustry #insurancelife #specialtyinsurance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11/03/2022 08:08:03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49029804"/>
                  </a:ext>
                </a:extLst>
              </a:tr>
            </a:tbl>
          </a:graphicData>
        </a:graphic>
      </p:graphicFrame>
      <p:sp>
        <p:nvSpPr>
          <p:cNvPr id="4" name="Text Placeholder 3">
            <a:extLst>
              <a:ext uri="{FF2B5EF4-FFF2-40B4-BE49-F238E27FC236}">
                <a16:creationId xmlns:a16="http://schemas.microsoft.com/office/drawing/2014/main" id="{0ED52F98-DC7C-4006-A77D-66CF5892CFC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18009876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4061-83A4-4975-9756-FA00D1D38C8E}"/>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EEBCC4A4-F4DB-46C5-AD86-AC25F75E1961}"/>
              </a:ext>
            </a:extLst>
          </p:cNvPr>
          <p:cNvGraphicFramePr>
            <a:graphicFrameLocks noGrp="1"/>
          </p:cNvGraphicFramePr>
          <p:nvPr>
            <p:ph type="tbl" sz="quarter" idx="13"/>
            <p:extLst>
              <p:ext uri="{D42A27DB-BD31-4B8C-83A1-F6EECF244321}">
                <p14:modId xmlns:p14="http://schemas.microsoft.com/office/powerpoint/2010/main" val="2168041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1100659"/>
                    </a:ext>
                  </a:extLst>
                </a:gridCol>
                <a:gridCol w="987552">
                  <a:extLst>
                    <a:ext uri="{9D8B030D-6E8A-4147-A177-3AD203B41FA5}">
                      <a16:colId xmlns:a16="http://schemas.microsoft.com/office/drawing/2014/main" val="1446775196"/>
                    </a:ext>
                  </a:extLst>
                </a:gridCol>
                <a:gridCol w="987552">
                  <a:extLst>
                    <a:ext uri="{9D8B030D-6E8A-4147-A177-3AD203B41FA5}">
                      <a16:colId xmlns:a16="http://schemas.microsoft.com/office/drawing/2014/main" val="3304549955"/>
                    </a:ext>
                  </a:extLst>
                </a:gridCol>
                <a:gridCol w="987552">
                  <a:extLst>
                    <a:ext uri="{9D8B030D-6E8A-4147-A177-3AD203B41FA5}">
                      <a16:colId xmlns:a16="http://schemas.microsoft.com/office/drawing/2014/main" val="3179325114"/>
                    </a:ext>
                  </a:extLst>
                </a:gridCol>
                <a:gridCol w="987552">
                  <a:extLst>
                    <a:ext uri="{9D8B030D-6E8A-4147-A177-3AD203B41FA5}">
                      <a16:colId xmlns:a16="http://schemas.microsoft.com/office/drawing/2014/main" val="3887994402"/>
                    </a:ext>
                  </a:extLst>
                </a:gridCol>
                <a:gridCol w="987552">
                  <a:extLst>
                    <a:ext uri="{9D8B030D-6E8A-4147-A177-3AD203B41FA5}">
                      <a16:colId xmlns:a16="http://schemas.microsoft.com/office/drawing/2014/main" val="28635180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436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- 2022-10-14 12:31:09</a:t>
                      </a:r>
                      <a:r>
                        <a:rPr kumimoji="0" lang="en-US" sz="1000" b="0" i="0" u="none" strike="noStrike" kern="1200" cap="none" spc="0" normalizeH="0" baseline="0" noProof="0">
                          <a:ln>
                            <a:noFill/>
                          </a:ln>
                          <a:solidFill>
                            <a:prstClr val="black"/>
                          </a:solidFill>
                          <a:effectLst/>
                          <a:uLnTx/>
                          <a:uFillTx/>
                          <a:latin typeface="+mn-lt"/>
                          <a:ea typeface="+mn-ea"/>
                          <a:cs typeface="+mn-cs"/>
                        </a:rPr>
                        <a:t>
 We joined templeuniv's RMI Intern Career Reception for graduating seniors to spread the word about #insurancecareers! 🙌
If you weren’t able to stop by our booth to chat with #TEAMPHLY about opportunities in the #insuranceindustry, visit ➡ bit.ly/PHLYCareers to learn more and browse our #internships. 
#PHLYInternLife #undergrad #futureleaders #nextgen #collegestudents #workexperience #internshipstudent #collegeinternship #interning #youngprofessionals #insurancework #insurancejobs #insurancelife #insurancecompany #propertyandcasualty #specialtyinsurance #commercialinsurance #careeropportunities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11/03/2022 08:08:03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52980626"/>
                  </a:ext>
                </a:extLst>
              </a:tr>
            </a:tbl>
          </a:graphicData>
        </a:graphic>
      </p:graphicFrame>
      <p:sp>
        <p:nvSpPr>
          <p:cNvPr id="4" name="Text Placeholder 3">
            <a:extLst>
              <a:ext uri="{FF2B5EF4-FFF2-40B4-BE49-F238E27FC236}">
                <a16:creationId xmlns:a16="http://schemas.microsoft.com/office/drawing/2014/main" id="{4D5D18D0-5C1E-4E33-B5B7-DCBBA15B5D58}"/>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42287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E2793-0178-4525-A138-BA7F82F12FDD}"/>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1448C1CA-9C23-4CCA-BD98-E5CE00514DED}"/>
              </a:ext>
            </a:extLst>
          </p:cNvPr>
          <p:cNvGraphicFramePr>
            <a:graphicFrameLocks noGrp="1"/>
          </p:cNvGraphicFramePr>
          <p:nvPr>
            <p:ph type="tbl" sz="quarter" idx="13"/>
            <p:extLst>
              <p:ext uri="{D42A27DB-BD31-4B8C-83A1-F6EECF244321}">
                <p14:modId xmlns:p14="http://schemas.microsoft.com/office/powerpoint/2010/main" val="3254597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62419316"/>
                    </a:ext>
                  </a:extLst>
                </a:gridCol>
                <a:gridCol w="987552">
                  <a:extLst>
                    <a:ext uri="{9D8B030D-6E8A-4147-A177-3AD203B41FA5}">
                      <a16:colId xmlns:a16="http://schemas.microsoft.com/office/drawing/2014/main" val="651304860"/>
                    </a:ext>
                  </a:extLst>
                </a:gridCol>
                <a:gridCol w="987552">
                  <a:extLst>
                    <a:ext uri="{9D8B030D-6E8A-4147-A177-3AD203B41FA5}">
                      <a16:colId xmlns:a16="http://schemas.microsoft.com/office/drawing/2014/main" val="483930731"/>
                    </a:ext>
                  </a:extLst>
                </a:gridCol>
                <a:gridCol w="987552">
                  <a:extLst>
                    <a:ext uri="{9D8B030D-6E8A-4147-A177-3AD203B41FA5}">
                      <a16:colId xmlns:a16="http://schemas.microsoft.com/office/drawing/2014/main" val="1982860581"/>
                    </a:ext>
                  </a:extLst>
                </a:gridCol>
                <a:gridCol w="987552">
                  <a:extLst>
                    <a:ext uri="{9D8B030D-6E8A-4147-A177-3AD203B41FA5}">
                      <a16:colId xmlns:a16="http://schemas.microsoft.com/office/drawing/2014/main" val="2175593017"/>
                    </a:ext>
                  </a:extLst>
                </a:gridCol>
                <a:gridCol w="987552">
                  <a:extLst>
                    <a:ext uri="{9D8B030D-6E8A-4147-A177-3AD203B41FA5}">
                      <a16:colId xmlns:a16="http://schemas.microsoft.com/office/drawing/2014/main" val="2773087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7268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- 2022-10-21 14:48:08</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Home Office were excited to show off their Philadelphia team spirit as we cheer on our partners the phillies in the National League Championship Series and the philadelphiaeagles who remain undefeated! 🙌⚾️🏈🥳
#TEAMPHLY #baseballseason #philliesbaseball #philliesnation #mlbbaseball #philadelphiaeagles #nflredzone #philadelphiaeaglesfootball #eaglesnation #flyeaglesfly #nflfootball #nflsundays #nflgame #phillyfootball #phillysports #workplaceculture #insurance #insurancebusiness #insurancework #insurancecareers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11/03/2022 08:08:03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79419604"/>
                  </a:ext>
                </a:extLst>
              </a:tr>
            </a:tbl>
          </a:graphicData>
        </a:graphic>
      </p:graphicFrame>
      <p:sp>
        <p:nvSpPr>
          <p:cNvPr id="4" name="Text Placeholder 3">
            <a:extLst>
              <a:ext uri="{FF2B5EF4-FFF2-40B4-BE49-F238E27FC236}">
                <a16:creationId xmlns:a16="http://schemas.microsoft.com/office/drawing/2014/main" id="{5DAEDF20-504B-4F1B-B7F0-27A4C314AFEF}"/>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9223744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B8BC2-1B18-423D-92E2-64C4C23BC1D9}"/>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9286C8C3-86B9-46D2-BFA1-FD8E096A2511}"/>
              </a:ext>
            </a:extLst>
          </p:cNvPr>
          <p:cNvGraphicFramePr>
            <a:graphicFrameLocks noGrp="1"/>
          </p:cNvGraphicFramePr>
          <p:nvPr>
            <p:ph type="tbl" sz="quarter" idx="13"/>
            <p:extLst>
              <p:ext uri="{D42A27DB-BD31-4B8C-83A1-F6EECF244321}">
                <p14:modId xmlns:p14="http://schemas.microsoft.com/office/powerpoint/2010/main" val="3069421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157089452"/>
                    </a:ext>
                  </a:extLst>
                </a:gridCol>
                <a:gridCol w="905256">
                  <a:extLst>
                    <a:ext uri="{9D8B030D-6E8A-4147-A177-3AD203B41FA5}">
                      <a16:colId xmlns:a16="http://schemas.microsoft.com/office/drawing/2014/main" val="3900914186"/>
                    </a:ext>
                  </a:extLst>
                </a:gridCol>
                <a:gridCol w="411480">
                  <a:extLst>
                    <a:ext uri="{9D8B030D-6E8A-4147-A177-3AD203B41FA5}">
                      <a16:colId xmlns:a16="http://schemas.microsoft.com/office/drawing/2014/main" val="3116365025"/>
                    </a:ext>
                  </a:extLst>
                </a:gridCol>
                <a:gridCol w="905256">
                  <a:extLst>
                    <a:ext uri="{9D8B030D-6E8A-4147-A177-3AD203B41FA5}">
                      <a16:colId xmlns:a16="http://schemas.microsoft.com/office/drawing/2014/main" val="251430785"/>
                    </a:ext>
                  </a:extLst>
                </a:gridCol>
                <a:gridCol w="905256">
                  <a:extLst>
                    <a:ext uri="{9D8B030D-6E8A-4147-A177-3AD203B41FA5}">
                      <a16:colId xmlns:a16="http://schemas.microsoft.com/office/drawing/2014/main" val="2804973698"/>
                    </a:ext>
                  </a:extLst>
                </a:gridCol>
                <a:gridCol w="905256">
                  <a:extLst>
                    <a:ext uri="{9D8B030D-6E8A-4147-A177-3AD203B41FA5}">
                      <a16:colId xmlns:a16="http://schemas.microsoft.com/office/drawing/2014/main" val="465346995"/>
                    </a:ext>
                  </a:extLst>
                </a:gridCol>
                <a:gridCol w="905256">
                  <a:extLst>
                    <a:ext uri="{9D8B030D-6E8A-4147-A177-3AD203B41FA5}">
                      <a16:colId xmlns:a16="http://schemas.microsoft.com/office/drawing/2014/main" val="1959414400"/>
                    </a:ext>
                  </a:extLst>
                </a:gridCol>
                <a:gridCol w="905256">
                  <a:extLst>
                    <a:ext uri="{9D8B030D-6E8A-4147-A177-3AD203B41FA5}">
                      <a16:colId xmlns:a16="http://schemas.microsoft.com/office/drawing/2014/main" val="4159136773"/>
                    </a:ext>
                  </a:extLst>
                </a:gridCol>
                <a:gridCol w="905256">
                  <a:extLst>
                    <a:ext uri="{9D8B030D-6E8A-4147-A177-3AD203B41FA5}">
                      <a16:colId xmlns:a16="http://schemas.microsoft.com/office/drawing/2014/main" val="333133208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900589302"/>
                  </a:ext>
                </a:extLst>
              </a:tr>
              <a:tr h="370840">
                <a:tc>
                  <a:txBody>
                    <a:bodyPr/>
                    <a:lstStyle/>
                    <a:p>
                      <a:r>
                        <a:rPr lang="en-US" sz="1000"/>
                        <a:t>11</a:t>
                      </a:r>
                    </a:p>
                  </a:txBody>
                  <a:tcPr/>
                </a:tc>
                <a:tc>
                  <a:txBody>
                    <a:bodyPr/>
                    <a:lstStyle/>
                    <a:p>
                      <a:r>
                        <a:rPr lang="en-US" sz="1000"/>
                        <a:t>0.6789 %</a:t>
                      </a:r>
                    </a:p>
                  </a:txBody>
                  <a:tcPr/>
                </a:tc>
                <a:tc>
                  <a:txBody>
                    <a:bodyPr/>
                    <a:lstStyle/>
                    <a:p>
                      <a:r>
                        <a:rPr lang="en-US" sz="1000"/>
                        <a:t>0.18</a:t>
                      </a:r>
                    </a:p>
                  </a:txBody>
                  <a:tcPr/>
                </a:tc>
                <a:tc>
                  <a:txBody>
                    <a:bodyPr/>
                    <a:lstStyle/>
                    <a:p>
                      <a:r>
                        <a:rPr lang="en-US" sz="1000"/>
                        <a:t>118.09</a:t>
                      </a:r>
                    </a:p>
                  </a:txBody>
                  <a:tcPr/>
                </a:tc>
                <a:tc>
                  <a:txBody>
                    <a:bodyPr/>
                    <a:lstStyle/>
                    <a:p>
                      <a:r>
                        <a:rPr lang="en-US" sz="1000"/>
                        <a:t>116.64</a:t>
                      </a:r>
                    </a:p>
                  </a:txBody>
                  <a:tcPr/>
                </a:tc>
                <a:tc>
                  <a:txBody>
                    <a:bodyPr/>
                    <a:lstStyle/>
                    <a:p>
                      <a:r>
                        <a:rPr lang="en-US" sz="1000"/>
                        <a:t>78.73</a:t>
                      </a:r>
                    </a:p>
                  </a:txBody>
                  <a:tcPr/>
                </a:tc>
                <a:tc>
                  <a:txBody>
                    <a:bodyPr/>
                    <a:lstStyle/>
                    <a:p>
                      <a:r>
                        <a:rPr lang="en-US" sz="1000"/>
                        <a:t>78.55</a:t>
                      </a:r>
                    </a:p>
                  </a:txBody>
                  <a:tcPr/>
                </a:tc>
                <a:tc>
                  <a:txBody>
                    <a:bodyPr/>
                    <a:lstStyle/>
                    <a:p>
                      <a:r>
                        <a:rPr lang="en-US" sz="1000"/>
                        <a:t>1299</a:t>
                      </a:r>
                    </a:p>
                  </a:txBody>
                  <a:tcPr/>
                </a:tc>
                <a:tc>
                  <a:txBody>
                    <a:bodyPr/>
                    <a:lstStyle/>
                    <a:p>
                      <a:r>
                        <a:rPr lang="en-US" sz="1000"/>
                        <a:t>866</a:t>
                      </a:r>
                    </a:p>
                  </a:txBody>
                  <a:tcPr/>
                </a:tc>
                <a:extLst>
                  <a:ext uri="{0D108BD9-81ED-4DB2-BD59-A6C34878D82A}">
                    <a16:rowId xmlns:a16="http://schemas.microsoft.com/office/drawing/2014/main" val="2228685669"/>
                  </a:ext>
                </a:extLst>
              </a:tr>
            </a:tbl>
          </a:graphicData>
        </a:graphic>
      </p:graphicFrame>
      <p:sp>
        <p:nvSpPr>
          <p:cNvPr id="4" name="Text Placeholder 3">
            <a:extLst>
              <a:ext uri="{FF2B5EF4-FFF2-40B4-BE49-F238E27FC236}">
                <a16:creationId xmlns:a16="http://schemas.microsoft.com/office/drawing/2014/main" id="{D450D8B3-84E1-4F96-8CC1-75EB10A83FA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9331550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EC85F-7C4C-4D82-96AE-05371CBF67B7}"/>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39FFD631-281D-45DB-9A82-E232DF65303A}"/>
              </a:ext>
            </a:extLst>
          </p:cNvPr>
          <p:cNvGraphicFramePr>
            <a:graphicFrameLocks noGrp="1"/>
          </p:cNvGraphicFramePr>
          <p:nvPr>
            <p:ph type="tbl" sz="quarter" idx="13"/>
            <p:extLst>
              <p:ext uri="{D42A27DB-BD31-4B8C-83A1-F6EECF244321}">
                <p14:modId xmlns:p14="http://schemas.microsoft.com/office/powerpoint/2010/main" val="290101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4519019"/>
                    </a:ext>
                  </a:extLst>
                </a:gridCol>
                <a:gridCol w="1316736">
                  <a:extLst>
                    <a:ext uri="{9D8B030D-6E8A-4147-A177-3AD203B41FA5}">
                      <a16:colId xmlns:a16="http://schemas.microsoft.com/office/drawing/2014/main" val="2855593264"/>
                    </a:ext>
                  </a:extLst>
                </a:gridCol>
                <a:gridCol w="658368">
                  <a:extLst>
                    <a:ext uri="{9D8B030D-6E8A-4147-A177-3AD203B41FA5}">
                      <a16:colId xmlns:a16="http://schemas.microsoft.com/office/drawing/2014/main" val="748846645"/>
                    </a:ext>
                  </a:extLst>
                </a:gridCol>
                <a:gridCol w="658368">
                  <a:extLst>
                    <a:ext uri="{9D8B030D-6E8A-4147-A177-3AD203B41FA5}">
                      <a16:colId xmlns:a16="http://schemas.microsoft.com/office/drawing/2014/main" val="2860629450"/>
                    </a:ext>
                  </a:extLst>
                </a:gridCol>
                <a:gridCol w="658368">
                  <a:extLst>
                    <a:ext uri="{9D8B030D-6E8A-4147-A177-3AD203B41FA5}">
                      <a16:colId xmlns:a16="http://schemas.microsoft.com/office/drawing/2014/main" val="3810674129"/>
                    </a:ext>
                  </a:extLst>
                </a:gridCol>
                <a:gridCol w="658368">
                  <a:extLst>
                    <a:ext uri="{9D8B030D-6E8A-4147-A177-3AD203B41FA5}">
                      <a16:colId xmlns:a16="http://schemas.microsoft.com/office/drawing/2014/main" val="3356112750"/>
                    </a:ext>
                  </a:extLst>
                </a:gridCol>
                <a:gridCol w="658368">
                  <a:extLst>
                    <a:ext uri="{9D8B030D-6E8A-4147-A177-3AD203B41FA5}">
                      <a16:colId xmlns:a16="http://schemas.microsoft.com/office/drawing/2014/main" val="1116591312"/>
                    </a:ext>
                  </a:extLst>
                </a:gridCol>
                <a:gridCol w="658368">
                  <a:extLst>
                    <a:ext uri="{9D8B030D-6E8A-4147-A177-3AD203B41FA5}">
                      <a16:colId xmlns:a16="http://schemas.microsoft.com/office/drawing/2014/main" val="2176779310"/>
                    </a:ext>
                  </a:extLst>
                </a:gridCol>
                <a:gridCol w="658368">
                  <a:extLst>
                    <a:ext uri="{9D8B030D-6E8A-4147-A177-3AD203B41FA5}">
                      <a16:colId xmlns:a16="http://schemas.microsoft.com/office/drawing/2014/main" val="867558358"/>
                    </a:ext>
                  </a:extLst>
                </a:gridCol>
                <a:gridCol w="658368">
                  <a:extLst>
                    <a:ext uri="{9D8B030D-6E8A-4147-A177-3AD203B41FA5}">
                      <a16:colId xmlns:a16="http://schemas.microsoft.com/office/drawing/2014/main" val="2862454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178532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- 2022-10-31 13:53:29</a:t>
                      </a:r>
                      <a:r>
                        <a:rPr kumimoji="0" lang="en-US" sz="1000" b="0" i="0" u="none" strike="noStrike" kern="1200" cap="none" spc="0" normalizeH="0" baseline="0" noProof="0">
                          <a:ln>
                            <a:noFill/>
                          </a:ln>
                          <a:solidFill>
                            <a:prstClr val="black"/>
                          </a:solidFill>
                          <a:effectLst/>
                          <a:uLnTx/>
                          <a:uFillTx/>
                          <a:latin typeface="+mn-lt"/>
                          <a:ea typeface="+mn-ea"/>
                          <a:cs typeface="+mn-cs"/>
                        </a:rPr>
                        <a:t>
 tap to see more and cast your vote!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https://quintly-image-storage.s3.amazonaws.com/c303562b672a3318c686cfcc37b7e67a/6232015b3ef2d35ac6379f0147e02448.jpg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11/01/2022 13:36:19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707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- 2022-10-27 14:40:58</a:t>
                      </a:r>
                      <a:r>
                        <a:rPr kumimoji="0" lang="en-US" sz="1000" b="0" i="0" u="none" strike="noStrike" kern="1200" cap="none" spc="0" normalizeH="0" baseline="0" noProof="0">
                          <a:ln>
                            <a:noFill/>
                          </a:ln>
                          <a:solidFill>
                            <a:prstClr val="black"/>
                          </a:solidFill>
                          <a:effectLst/>
                          <a:uLnTx/>
                          <a:uFillTx/>
                          <a:latin typeface="+mn-lt"/>
                          <a:ea typeface="+mn-ea"/>
                          <a:cs typeface="+mn-cs"/>
                        </a:rPr>
                        <a:t>
 tap to see more!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https://quintly-image-storage.s3.amazonaws.com/c303562b672a3318c686cfcc37b7e67a/970a2e49b2fd7fcb72826b06ac09d9c9.jpg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10/28/2022 14:36:13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882451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- 2022-10-27 14:37:13</a:t>
                      </a:r>
                      <a:r>
                        <a:rPr kumimoji="0" lang="en-US" sz="1000" b="0" i="0" u="none" strike="noStrike" kern="1200" cap="none" spc="0" normalizeH="0" baseline="0" noProof="0">
                          <a:ln>
                            <a:noFill/>
                          </a:ln>
                          <a:solidFill>
                            <a:prstClr val="black"/>
                          </a:solidFill>
                          <a:effectLst/>
                          <a:uLnTx/>
                          <a:uFillTx/>
                          <a:latin typeface="+mn-lt"/>
                          <a:ea typeface="+mn-ea"/>
                          <a:cs typeface="+mn-cs"/>
                        </a:rPr>
                        <a:t>
 #TEAMPHLY made no-sew blankets for @acsphiladelphia AstraZeneca Hope Lodge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https://quintly-image-storage.s3.amazonaws.com/c303562b672a3318c686cfcc37b7e67a/083baeea19895b8d8ad0fb384a522171.jpg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10/28/2022 14:36:13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998313890"/>
                  </a:ext>
                </a:extLst>
              </a:tr>
            </a:tbl>
          </a:graphicData>
        </a:graphic>
      </p:graphicFrame>
      <p:sp>
        <p:nvSpPr>
          <p:cNvPr id="4" name="Text Placeholder 3">
            <a:extLst>
              <a:ext uri="{FF2B5EF4-FFF2-40B4-BE49-F238E27FC236}">
                <a16:creationId xmlns:a16="http://schemas.microsoft.com/office/drawing/2014/main" id="{937AD6A9-ED31-4C0F-A6C7-CFDCA616578E}"/>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2405702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DAC5D-D530-4D27-8206-7E461C273E24}"/>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77C6405D-70FB-4CDC-A500-B607DB9E3301}"/>
              </a:ext>
            </a:extLst>
          </p:cNvPr>
          <p:cNvGraphicFramePr>
            <a:graphicFrameLocks noGrp="1"/>
          </p:cNvGraphicFramePr>
          <p:nvPr>
            <p:ph type="tbl" sz="quarter" idx="13"/>
            <p:extLst>
              <p:ext uri="{D42A27DB-BD31-4B8C-83A1-F6EECF244321}">
                <p14:modId xmlns:p14="http://schemas.microsoft.com/office/powerpoint/2010/main" val="771180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033577389"/>
                    </a:ext>
                  </a:extLst>
                </a:gridCol>
                <a:gridCol w="1316736">
                  <a:extLst>
                    <a:ext uri="{9D8B030D-6E8A-4147-A177-3AD203B41FA5}">
                      <a16:colId xmlns:a16="http://schemas.microsoft.com/office/drawing/2014/main" val="3588164120"/>
                    </a:ext>
                  </a:extLst>
                </a:gridCol>
                <a:gridCol w="658368">
                  <a:extLst>
                    <a:ext uri="{9D8B030D-6E8A-4147-A177-3AD203B41FA5}">
                      <a16:colId xmlns:a16="http://schemas.microsoft.com/office/drawing/2014/main" val="2610295397"/>
                    </a:ext>
                  </a:extLst>
                </a:gridCol>
                <a:gridCol w="658368">
                  <a:extLst>
                    <a:ext uri="{9D8B030D-6E8A-4147-A177-3AD203B41FA5}">
                      <a16:colId xmlns:a16="http://schemas.microsoft.com/office/drawing/2014/main" val="3394239542"/>
                    </a:ext>
                  </a:extLst>
                </a:gridCol>
                <a:gridCol w="658368">
                  <a:extLst>
                    <a:ext uri="{9D8B030D-6E8A-4147-A177-3AD203B41FA5}">
                      <a16:colId xmlns:a16="http://schemas.microsoft.com/office/drawing/2014/main" val="119495047"/>
                    </a:ext>
                  </a:extLst>
                </a:gridCol>
                <a:gridCol w="658368">
                  <a:extLst>
                    <a:ext uri="{9D8B030D-6E8A-4147-A177-3AD203B41FA5}">
                      <a16:colId xmlns:a16="http://schemas.microsoft.com/office/drawing/2014/main" val="1289571062"/>
                    </a:ext>
                  </a:extLst>
                </a:gridCol>
                <a:gridCol w="658368">
                  <a:extLst>
                    <a:ext uri="{9D8B030D-6E8A-4147-A177-3AD203B41FA5}">
                      <a16:colId xmlns:a16="http://schemas.microsoft.com/office/drawing/2014/main" val="2399797925"/>
                    </a:ext>
                  </a:extLst>
                </a:gridCol>
                <a:gridCol w="658368">
                  <a:extLst>
                    <a:ext uri="{9D8B030D-6E8A-4147-A177-3AD203B41FA5}">
                      <a16:colId xmlns:a16="http://schemas.microsoft.com/office/drawing/2014/main" val="148424068"/>
                    </a:ext>
                  </a:extLst>
                </a:gridCol>
                <a:gridCol w="658368">
                  <a:extLst>
                    <a:ext uri="{9D8B030D-6E8A-4147-A177-3AD203B41FA5}">
                      <a16:colId xmlns:a16="http://schemas.microsoft.com/office/drawing/2014/main" val="1308174211"/>
                    </a:ext>
                  </a:extLst>
                </a:gridCol>
                <a:gridCol w="658368">
                  <a:extLst>
                    <a:ext uri="{9D8B030D-6E8A-4147-A177-3AD203B41FA5}">
                      <a16:colId xmlns:a16="http://schemas.microsoft.com/office/drawing/2014/main" val="3534673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17272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- 2022-10-26 09:54:17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https://quintly-image-storage.s3.amazonaws.com/c303562b672a3318c686cfcc37b7e67a/5fe06510571a440cf71a70fd146a008a.jpg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10/27/2022 09:37:51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5369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- 2022-10-24 16:01:23</a:t>
                      </a:r>
                      <a:r>
                        <a:rPr kumimoji="0" lang="en-US" sz="1000" b="0" i="0" u="none" strike="noStrike" kern="1200" cap="none" spc="0" normalizeH="0" baseline="0" noProof="0">
                          <a:ln>
                            <a:noFill/>
                          </a:ln>
                          <a:solidFill>
                            <a:prstClr val="black"/>
                          </a:solidFill>
                          <a:effectLst/>
                          <a:uLnTx/>
                          <a:uFillTx/>
                          <a:latin typeface="+mn-lt"/>
                          <a:ea typeface="+mn-ea"/>
                          <a:cs typeface="+mn-cs"/>
                        </a:rPr>
                        <a:t>
 📣 📣 #TEAMPHLY 📣 📣 
tap the post to view contest rules!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https://quintly-image-storage.s3.amazonaws.com/c303562b672a3318c686cfcc37b7e67a/1e6c4c42442f462e91037ec6e3b74591.jpg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10/25/2022 15:36:17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8295526"/>
                  </a:ext>
                </a:extLst>
              </a:tr>
            </a:tbl>
          </a:graphicData>
        </a:graphic>
      </p:graphicFrame>
      <p:sp>
        <p:nvSpPr>
          <p:cNvPr id="4" name="Text Placeholder 3">
            <a:extLst>
              <a:ext uri="{FF2B5EF4-FFF2-40B4-BE49-F238E27FC236}">
                <a16:creationId xmlns:a16="http://schemas.microsoft.com/office/drawing/2014/main" id="{07A0E397-12D1-4645-90C9-25724A03F68C}"/>
              </a:ext>
            </a:extLst>
          </p:cNvPr>
          <p:cNvSpPr>
            <a:spLocks noGrp="1"/>
          </p:cNvSpPr>
          <p:nvPr>
            <p:ph type="body" sz="quarter" idx="14"/>
          </p:nvPr>
        </p:nvSpPr>
        <p:spPr/>
        <p:txBody>
          <a:bodyPr/>
          <a:lstStyle/>
          <a:p>
            <a:r>
              <a:rPr lang="en-US"/>
              <a:t>10/01/2022 - 10/31/2022</a:t>
            </a:r>
          </a:p>
        </p:txBody>
      </p:sp>
    </p:spTree>
    <p:extLst>
      <p:ext uri="{BB962C8B-B14F-4D97-AF65-F5344CB8AC3E}">
        <p14:creationId xmlns:p14="http://schemas.microsoft.com/office/powerpoint/2010/main" val="3159257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1740</Words>
  <Application>Microsoft Office PowerPoint</Application>
  <PresentationFormat>On-screen Show (4:3)</PresentationFormat>
  <Paragraphs>733</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All profiles</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2022-11-03T17:42:25Z</dcterms:created>
  <dcterms:modified xsi:type="dcterms:W3CDTF">2022-11-03T17:43:54Z</dcterms:modified>
</cp:coreProperties>
</file>