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44835</c:v>
                </c:pt>
              </c:numCache>
            </c:numRef>
          </c:cat>
          <c:val>
            <c:numRef>
              <c:f>Sheet1!$B$2</c:f>
              <c:numCache>
                <c:formatCode>General</c:formatCode>
                <c:ptCount val="1"/>
                <c:pt idx="0">
                  <c:v>481</c:v>
                </c:pt>
              </c:numCache>
            </c:numRef>
          </c:val>
          <c:extLst>
            <c:ext xmlns:c16="http://schemas.microsoft.com/office/drawing/2014/chart" uri="{C3380CC4-5D6E-409C-BE32-E72D297353CC}">
              <c16:uniqueId val="{00000000-69FC-47D7-B33B-0305A6B46E5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44835</c:v>
                </c:pt>
              </c:numCache>
            </c:numRef>
          </c:cat>
          <c:val>
            <c:numRef>
              <c:f>Sheet1!$C$2</c:f>
              <c:numCache>
                <c:formatCode>General</c:formatCode>
                <c:ptCount val="1"/>
                <c:pt idx="0">
                  <c:v>474</c:v>
                </c:pt>
              </c:numCache>
            </c:numRef>
          </c:val>
          <c:extLst>
            <c:ext xmlns:c16="http://schemas.microsoft.com/office/drawing/2014/chart" uri="{C3380CC4-5D6E-409C-BE32-E72D297353CC}">
              <c16:uniqueId val="{00000001-69FC-47D7-B33B-0305A6B46E5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44835</c:v>
                </c:pt>
              </c:numCache>
            </c:numRef>
          </c:cat>
          <c:val>
            <c:numRef>
              <c:f>Sheet1!$D$2</c:f>
              <c:numCache>
                <c:formatCode>General</c:formatCode>
                <c:ptCount val="1"/>
                <c:pt idx="0">
                  <c:v>19753</c:v>
                </c:pt>
              </c:numCache>
            </c:numRef>
          </c:val>
          <c:extLst>
            <c:ext xmlns:c16="http://schemas.microsoft.com/office/drawing/2014/chart" uri="{C3380CC4-5D6E-409C-BE32-E72D297353CC}">
              <c16:uniqueId val="{00000002-69FC-47D7-B33B-0305A6B46E5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44835</c:v>
                </c:pt>
              </c:numCache>
            </c:numRef>
          </c:cat>
          <c:val>
            <c:numRef>
              <c:f>Sheet1!$E$2</c:f>
              <c:numCache>
                <c:formatCode>General</c:formatCode>
                <c:ptCount val="1"/>
                <c:pt idx="0">
                  <c:v>238</c:v>
                </c:pt>
              </c:numCache>
            </c:numRef>
          </c:val>
          <c:extLst>
            <c:ext xmlns:c16="http://schemas.microsoft.com/office/drawing/2014/chart" uri="{C3380CC4-5D6E-409C-BE32-E72D297353CC}">
              <c16:uniqueId val="{00000003-69FC-47D7-B33B-0305A6B46E53}"/>
            </c:ext>
          </c:extLst>
        </c:ser>
        <c:dLbls>
          <c:showLegendKey val="0"/>
          <c:showVal val="0"/>
          <c:showCatName val="0"/>
          <c:showSerName val="0"/>
          <c:showPercent val="0"/>
          <c:showBubbleSize val="0"/>
        </c:dLbls>
        <c:gapWidth val="219"/>
        <c:overlap val="-27"/>
        <c:axId val="294146528"/>
        <c:axId val="52096528"/>
      </c:barChart>
      <c:dateAx>
        <c:axId val="29414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96528"/>
        <c:crosses val="autoZero"/>
        <c:auto val="1"/>
        <c:lblOffset val="100"/>
        <c:baseTimeUnit val="days"/>
      </c:dateAx>
      <c:valAx>
        <c:axId val="5209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4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1</c:v>
                </c:pt>
                <c:pt idx="9">
                  <c:v>5</c:v>
                </c:pt>
                <c:pt idx="10">
                  <c:v>0</c:v>
                </c:pt>
              </c:numCache>
            </c:numRef>
          </c:val>
          <c:extLst>
            <c:ext xmlns:c16="http://schemas.microsoft.com/office/drawing/2014/chart" uri="{C3380CC4-5D6E-409C-BE32-E72D297353CC}">
              <c16:uniqueId val="{00000000-AB66-48E4-9E4F-F36B3A7E7B31}"/>
            </c:ext>
          </c:extLst>
        </c:ser>
        <c:dLbls>
          <c:showLegendKey val="0"/>
          <c:showVal val="0"/>
          <c:showCatName val="0"/>
          <c:showSerName val="0"/>
          <c:showPercent val="0"/>
          <c:showBubbleSize val="0"/>
        </c:dLbls>
        <c:gapWidth val="219"/>
        <c:overlap val="-27"/>
        <c:axId val="347120936"/>
        <c:axId val="347122576"/>
      </c:barChart>
      <c:dateAx>
        <c:axId val="34712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2576"/>
        <c:crosses val="autoZero"/>
        <c:auto val="1"/>
        <c:lblOffset val="100"/>
        <c:baseTimeUnit val="months"/>
      </c:dateAx>
      <c:valAx>
        <c:axId val="34712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2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5</c:v>
                </c:pt>
                <c:pt idx="9">
                  <c:v>5</c:v>
                </c:pt>
                <c:pt idx="10">
                  <c:v>2</c:v>
                </c:pt>
                <c:pt idx="11">
                  <c:v>0</c:v>
                </c:pt>
              </c:numCache>
            </c:numRef>
          </c:val>
          <c:extLst>
            <c:ext xmlns:c16="http://schemas.microsoft.com/office/drawing/2014/chart" uri="{C3380CC4-5D6E-409C-BE32-E72D297353CC}">
              <c16:uniqueId val="{00000000-3A6C-4FEF-B4A7-45346A75E495}"/>
            </c:ext>
          </c:extLst>
        </c:ser>
        <c:dLbls>
          <c:showLegendKey val="0"/>
          <c:showVal val="0"/>
          <c:showCatName val="0"/>
          <c:showSerName val="0"/>
          <c:showPercent val="0"/>
          <c:showBubbleSize val="0"/>
        </c:dLbls>
        <c:gapWidth val="219"/>
        <c:overlap val="-27"/>
        <c:axId val="414636592"/>
        <c:axId val="414642168"/>
      </c:barChart>
      <c:dateAx>
        <c:axId val="41463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42168"/>
        <c:crosses val="autoZero"/>
        <c:auto val="1"/>
        <c:lblOffset val="100"/>
        <c:baseTimeUnit val="months"/>
      </c:dateAx>
      <c:valAx>
        <c:axId val="41464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3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72</c:v>
                </c:pt>
                <c:pt idx="9">
                  <c:v>72</c:v>
                </c:pt>
                <c:pt idx="10">
                  <c:v>2</c:v>
                </c:pt>
                <c:pt idx="11">
                  <c:v>0</c:v>
                </c:pt>
              </c:numCache>
            </c:numRef>
          </c:val>
          <c:extLst>
            <c:ext xmlns:c16="http://schemas.microsoft.com/office/drawing/2014/chart" uri="{C3380CC4-5D6E-409C-BE32-E72D297353CC}">
              <c16:uniqueId val="{00000000-D592-4FCA-8099-A88688FEBED6}"/>
            </c:ext>
          </c:extLst>
        </c:ser>
        <c:dLbls>
          <c:showLegendKey val="0"/>
          <c:showVal val="0"/>
          <c:showCatName val="0"/>
          <c:showSerName val="0"/>
          <c:showPercent val="0"/>
          <c:showBubbleSize val="0"/>
        </c:dLbls>
        <c:gapWidth val="219"/>
        <c:overlap val="-27"/>
        <c:axId val="404385216"/>
        <c:axId val="404385544"/>
      </c:barChart>
      <c:catAx>
        <c:axId val="40438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5544"/>
        <c:crosses val="autoZero"/>
        <c:auto val="1"/>
        <c:lblAlgn val="ctr"/>
        <c:lblOffset val="100"/>
        <c:noMultiLvlLbl val="0"/>
      </c:catAx>
      <c:valAx>
        <c:axId val="40438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1822</c:v>
                </c:pt>
                <c:pt idx="9">
                  <c:v>2100</c:v>
                </c:pt>
                <c:pt idx="10">
                  <c:v>3</c:v>
                </c:pt>
                <c:pt idx="11">
                  <c:v>0</c:v>
                </c:pt>
              </c:numCache>
            </c:numRef>
          </c:val>
          <c:extLst>
            <c:ext xmlns:c16="http://schemas.microsoft.com/office/drawing/2014/chart" uri="{C3380CC4-5D6E-409C-BE32-E72D297353CC}">
              <c16:uniqueId val="{00000000-649C-498E-A145-B45F50B62B2E}"/>
            </c:ext>
          </c:extLst>
        </c:ser>
        <c:dLbls>
          <c:showLegendKey val="0"/>
          <c:showVal val="0"/>
          <c:showCatName val="0"/>
          <c:showSerName val="0"/>
          <c:showPercent val="0"/>
          <c:showBubbleSize val="0"/>
        </c:dLbls>
        <c:gapWidth val="219"/>
        <c:overlap val="-27"/>
        <c:axId val="404382920"/>
        <c:axId val="404383904"/>
      </c:barChart>
      <c:dateAx>
        <c:axId val="40438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3904"/>
        <c:crosses val="autoZero"/>
        <c:auto val="1"/>
        <c:lblOffset val="100"/>
        <c:baseTimeUnit val="months"/>
      </c:dateAx>
      <c:valAx>
        <c:axId val="40438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3</c:v>
                </c:pt>
                <c:pt idx="9">
                  <c:v>-1</c:v>
                </c:pt>
                <c:pt idx="10">
                  <c:v>0</c:v>
                </c:pt>
              </c:numCache>
            </c:numRef>
          </c:val>
          <c:extLst>
            <c:ext xmlns:c16="http://schemas.microsoft.com/office/drawing/2014/chart" uri="{C3380CC4-5D6E-409C-BE32-E72D297353CC}">
              <c16:uniqueId val="{00000000-10BD-4362-BB22-EC16E36AC6DF}"/>
            </c:ext>
          </c:extLst>
        </c:ser>
        <c:dLbls>
          <c:showLegendKey val="0"/>
          <c:showVal val="0"/>
          <c:showCatName val="0"/>
          <c:showSerName val="0"/>
          <c:showPercent val="0"/>
          <c:showBubbleSize val="0"/>
        </c:dLbls>
        <c:gapWidth val="219"/>
        <c:overlap val="-27"/>
        <c:axId val="414636920"/>
        <c:axId val="48467256"/>
      </c:barChart>
      <c:dateAx>
        <c:axId val="41463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7256"/>
        <c:crosses val="autoZero"/>
        <c:auto val="1"/>
        <c:lblOffset val="100"/>
        <c:baseTimeUnit val="months"/>
      </c:dateAx>
      <c:valAx>
        <c:axId val="4846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3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2</c:v>
                </c:pt>
                <c:pt idx="10">
                  <c:v>0</c:v>
                </c:pt>
                <c:pt idx="11">
                  <c:v>0</c:v>
                </c:pt>
              </c:numCache>
            </c:numRef>
          </c:val>
          <c:extLst>
            <c:ext xmlns:c16="http://schemas.microsoft.com/office/drawing/2014/chart" uri="{C3380CC4-5D6E-409C-BE32-E72D297353CC}">
              <c16:uniqueId val="{00000000-1BAA-4157-85D4-0AE6E0F70658}"/>
            </c:ext>
          </c:extLst>
        </c:ser>
        <c:dLbls>
          <c:showLegendKey val="0"/>
          <c:showVal val="0"/>
          <c:showCatName val="0"/>
          <c:showSerName val="0"/>
          <c:showPercent val="0"/>
          <c:showBubbleSize val="0"/>
        </c:dLbls>
        <c:gapWidth val="219"/>
        <c:overlap val="-27"/>
        <c:axId val="428247888"/>
        <c:axId val="428246576"/>
      </c:barChart>
      <c:dateAx>
        <c:axId val="42824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6576"/>
        <c:crosses val="autoZero"/>
        <c:auto val="1"/>
        <c:lblOffset val="100"/>
        <c:baseTimeUnit val="months"/>
      </c:dateAx>
      <c:valAx>
        <c:axId val="42824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30</c:v>
                </c:pt>
                <c:pt idx="5">
                  <c:v>9</c:v>
                </c:pt>
                <c:pt idx="6">
                  <c:v>28</c:v>
                </c:pt>
                <c:pt idx="7">
                  <c:v>24</c:v>
                </c:pt>
                <c:pt idx="8">
                  <c:v>13</c:v>
                </c:pt>
                <c:pt idx="9">
                  <c:v>27</c:v>
                </c:pt>
                <c:pt idx="10">
                  <c:v>0</c:v>
                </c:pt>
                <c:pt idx="11">
                  <c:v>0</c:v>
                </c:pt>
              </c:numCache>
            </c:numRef>
          </c:val>
          <c:extLst>
            <c:ext xmlns:c16="http://schemas.microsoft.com/office/drawing/2014/chart" uri="{C3380CC4-5D6E-409C-BE32-E72D297353CC}">
              <c16:uniqueId val="{00000000-C0EC-4F7A-971C-9BB32F33431C}"/>
            </c:ext>
          </c:extLst>
        </c:ser>
        <c:dLbls>
          <c:showLegendKey val="0"/>
          <c:showVal val="0"/>
          <c:showCatName val="0"/>
          <c:showSerName val="0"/>
          <c:showPercent val="0"/>
          <c:showBubbleSize val="0"/>
        </c:dLbls>
        <c:gapWidth val="219"/>
        <c:overlap val="-27"/>
        <c:axId val="428246248"/>
        <c:axId val="428245920"/>
      </c:barChart>
      <c:catAx>
        <c:axId val="42824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5920"/>
        <c:crosses val="autoZero"/>
        <c:auto val="1"/>
        <c:lblAlgn val="ctr"/>
        <c:lblOffset val="100"/>
        <c:noMultiLvlLbl val="0"/>
      </c:catAx>
      <c:valAx>
        <c:axId val="42824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174</c:v>
                </c:pt>
                <c:pt idx="9">
                  <c:v>213</c:v>
                </c:pt>
                <c:pt idx="10">
                  <c:v>20</c:v>
                </c:pt>
              </c:numCache>
            </c:numRef>
          </c:val>
          <c:extLst>
            <c:ext xmlns:c16="http://schemas.microsoft.com/office/drawing/2014/chart" uri="{C3380CC4-5D6E-409C-BE32-E72D297353CC}">
              <c16:uniqueId val="{00000000-E16D-4E0F-AEDC-A01712A5F95D}"/>
            </c:ext>
          </c:extLst>
        </c:ser>
        <c:dLbls>
          <c:showLegendKey val="0"/>
          <c:showVal val="0"/>
          <c:showCatName val="0"/>
          <c:showSerName val="0"/>
          <c:showPercent val="0"/>
          <c:showBubbleSize val="0"/>
        </c:dLbls>
        <c:gapWidth val="219"/>
        <c:overlap val="-27"/>
        <c:axId val="428226568"/>
        <c:axId val="428227552"/>
      </c:barChart>
      <c:dateAx>
        <c:axId val="42822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7552"/>
        <c:crosses val="autoZero"/>
        <c:auto val="1"/>
        <c:lblOffset val="100"/>
        <c:baseTimeUnit val="months"/>
      </c:dateAx>
      <c:valAx>
        <c:axId val="42822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23</c:v>
                </c:pt>
                <c:pt idx="1">
                  <c:v>44</c:v>
                </c:pt>
                <c:pt idx="2">
                  <c:v>41</c:v>
                </c:pt>
                <c:pt idx="3">
                  <c:v>68</c:v>
                </c:pt>
                <c:pt idx="4">
                  <c:v>63</c:v>
                </c:pt>
                <c:pt idx="5">
                  <c:v>40</c:v>
                </c:pt>
                <c:pt idx="6">
                  <c:v>27</c:v>
                </c:pt>
                <c:pt idx="7">
                  <c:v>54</c:v>
                </c:pt>
                <c:pt idx="8">
                  <c:v>46</c:v>
                </c:pt>
                <c:pt idx="9">
                  <c:v>71</c:v>
                </c:pt>
                <c:pt idx="10">
                  <c:v>4</c:v>
                </c:pt>
              </c:numCache>
            </c:numRef>
          </c:val>
          <c:extLst>
            <c:ext xmlns:c16="http://schemas.microsoft.com/office/drawing/2014/chart" uri="{C3380CC4-5D6E-409C-BE32-E72D297353CC}">
              <c16:uniqueId val="{00000000-1ABC-438A-844F-E7063DD774E9}"/>
            </c:ext>
          </c:extLst>
        </c:ser>
        <c:dLbls>
          <c:showLegendKey val="0"/>
          <c:showVal val="0"/>
          <c:showCatName val="0"/>
          <c:showSerName val="0"/>
          <c:showPercent val="0"/>
          <c:showBubbleSize val="0"/>
        </c:dLbls>
        <c:gapWidth val="219"/>
        <c:overlap val="-27"/>
        <c:axId val="428239360"/>
        <c:axId val="428242968"/>
      </c:barChart>
      <c:catAx>
        <c:axId val="42823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2968"/>
        <c:crosses val="autoZero"/>
        <c:auto val="1"/>
        <c:lblAlgn val="ctr"/>
        <c:lblOffset val="100"/>
        <c:noMultiLvlLbl val="0"/>
      </c:catAx>
      <c:valAx>
        <c:axId val="42824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279</c:v>
                </c:pt>
                <c:pt idx="1">
                  <c:v>490</c:v>
                </c:pt>
                <c:pt idx="2">
                  <c:v>534</c:v>
                </c:pt>
                <c:pt idx="3">
                  <c:v>884</c:v>
                </c:pt>
                <c:pt idx="4">
                  <c:v>886</c:v>
                </c:pt>
                <c:pt idx="5">
                  <c:v>564</c:v>
                </c:pt>
                <c:pt idx="6">
                  <c:v>351</c:v>
                </c:pt>
                <c:pt idx="7">
                  <c:v>759</c:v>
                </c:pt>
                <c:pt idx="8">
                  <c:v>563</c:v>
                </c:pt>
                <c:pt idx="9">
                  <c:v>933</c:v>
                </c:pt>
                <c:pt idx="10">
                  <c:v>4</c:v>
                </c:pt>
              </c:numCache>
            </c:numRef>
          </c:val>
          <c:extLst>
            <c:ext xmlns:c16="http://schemas.microsoft.com/office/drawing/2014/chart" uri="{C3380CC4-5D6E-409C-BE32-E72D297353CC}">
              <c16:uniqueId val="{00000000-1C99-482C-B742-BD631E3FB6E2}"/>
            </c:ext>
          </c:extLst>
        </c:ser>
        <c:dLbls>
          <c:showLegendKey val="0"/>
          <c:showVal val="0"/>
          <c:showCatName val="0"/>
          <c:showSerName val="0"/>
          <c:showPercent val="0"/>
          <c:showBubbleSize val="0"/>
        </c:dLbls>
        <c:gapWidth val="219"/>
        <c:overlap val="-27"/>
        <c:axId val="428241656"/>
        <c:axId val="428242640"/>
      </c:barChart>
      <c:catAx>
        <c:axId val="42824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2640"/>
        <c:crosses val="autoZero"/>
        <c:auto val="1"/>
        <c:lblAlgn val="ctr"/>
        <c:lblOffset val="100"/>
        <c:noMultiLvlLbl val="0"/>
      </c:catAx>
      <c:valAx>
        <c:axId val="42824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26580</c:v>
                </c:pt>
                <c:pt idx="10">
                  <c:v>36270</c:v>
                </c:pt>
                <c:pt idx="11">
                  <c:v>1376</c:v>
                </c:pt>
              </c:numCache>
            </c:numRef>
          </c:val>
          <c:extLst>
            <c:ext xmlns:c16="http://schemas.microsoft.com/office/drawing/2014/chart" uri="{C3380CC4-5D6E-409C-BE32-E72D297353CC}">
              <c16:uniqueId val="{00000000-9B06-461D-A9B2-A1DCCBD0A7C4}"/>
            </c:ext>
          </c:extLst>
        </c:ser>
        <c:dLbls>
          <c:showLegendKey val="0"/>
          <c:showVal val="0"/>
          <c:showCatName val="0"/>
          <c:showSerName val="0"/>
          <c:showPercent val="0"/>
          <c:showBubbleSize val="0"/>
        </c:dLbls>
        <c:gapWidth val="219"/>
        <c:overlap val="-27"/>
        <c:axId val="428244280"/>
        <c:axId val="428234112"/>
      </c:barChart>
      <c:catAx>
        <c:axId val="42824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34112"/>
        <c:crosses val="autoZero"/>
        <c:auto val="1"/>
        <c:lblAlgn val="ctr"/>
        <c:lblOffset val="100"/>
        <c:noMultiLvlLbl val="0"/>
      </c:catAx>
      <c:valAx>
        <c:axId val="42823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3</c:v>
                </c:pt>
                <c:pt idx="9">
                  <c:v>8</c:v>
                </c:pt>
                <c:pt idx="10">
                  <c:v>0</c:v>
                </c:pt>
              </c:numCache>
            </c:numRef>
          </c:val>
          <c:extLst>
            <c:ext xmlns:c16="http://schemas.microsoft.com/office/drawing/2014/chart" uri="{C3380CC4-5D6E-409C-BE32-E72D297353CC}">
              <c16:uniqueId val="{00000000-5B56-43DF-86E3-BE0C838E3E82}"/>
            </c:ext>
          </c:extLst>
        </c:ser>
        <c:dLbls>
          <c:showLegendKey val="0"/>
          <c:showVal val="0"/>
          <c:showCatName val="0"/>
          <c:showSerName val="0"/>
          <c:showPercent val="0"/>
          <c:showBubbleSize val="0"/>
        </c:dLbls>
        <c:gapWidth val="219"/>
        <c:overlap val="-27"/>
        <c:axId val="245146912"/>
        <c:axId val="245148224"/>
      </c:barChart>
      <c:dateAx>
        <c:axId val="24514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8224"/>
        <c:crosses val="autoZero"/>
        <c:auto val="1"/>
        <c:lblOffset val="100"/>
        <c:baseTimeUnit val="months"/>
      </c:dateAx>
      <c:valAx>
        <c:axId val="24514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6</c:v>
                </c:pt>
                <c:pt idx="7">
                  <c:v>9</c:v>
                </c:pt>
                <c:pt idx="8">
                  <c:v>9</c:v>
                </c:pt>
                <c:pt idx="9">
                  <c:v>8</c:v>
                </c:pt>
                <c:pt idx="10">
                  <c:v>0</c:v>
                </c:pt>
                <c:pt idx="11">
                  <c:v>0</c:v>
                </c:pt>
              </c:numCache>
            </c:numRef>
          </c:val>
          <c:extLst>
            <c:ext xmlns:c16="http://schemas.microsoft.com/office/drawing/2014/chart" uri="{C3380CC4-5D6E-409C-BE32-E72D297353CC}">
              <c16:uniqueId val="{00000000-5E4D-4361-B69A-0AAC33F96111}"/>
            </c:ext>
          </c:extLst>
        </c:ser>
        <c:dLbls>
          <c:showLegendKey val="0"/>
          <c:showVal val="0"/>
          <c:showCatName val="0"/>
          <c:showSerName val="0"/>
          <c:showPercent val="0"/>
          <c:showBubbleSize val="0"/>
        </c:dLbls>
        <c:gapWidth val="219"/>
        <c:overlap val="-27"/>
        <c:axId val="245145600"/>
        <c:axId val="245145928"/>
      </c:barChart>
      <c:dateAx>
        <c:axId val="24514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5928"/>
        <c:crosses val="autoZero"/>
        <c:auto val="1"/>
        <c:lblOffset val="100"/>
        <c:baseTimeUnit val="months"/>
      </c:dateAx>
      <c:valAx>
        <c:axId val="24514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118</c:v>
                </c:pt>
                <c:pt idx="5">
                  <c:v>81</c:v>
                </c:pt>
                <c:pt idx="6">
                  <c:v>81</c:v>
                </c:pt>
                <c:pt idx="7">
                  <c:v>111</c:v>
                </c:pt>
                <c:pt idx="8">
                  <c:v>98</c:v>
                </c:pt>
                <c:pt idx="9">
                  <c:v>75</c:v>
                </c:pt>
                <c:pt idx="10">
                  <c:v>0</c:v>
                </c:pt>
                <c:pt idx="11">
                  <c:v>0</c:v>
                </c:pt>
              </c:numCache>
            </c:numRef>
          </c:val>
          <c:extLst>
            <c:ext xmlns:c16="http://schemas.microsoft.com/office/drawing/2014/chart" uri="{C3380CC4-5D6E-409C-BE32-E72D297353CC}">
              <c16:uniqueId val="{00000000-657E-40B8-9BE2-5BE9BBF9959D}"/>
            </c:ext>
          </c:extLst>
        </c:ser>
        <c:dLbls>
          <c:showLegendKey val="0"/>
          <c:showVal val="0"/>
          <c:showCatName val="0"/>
          <c:showSerName val="0"/>
          <c:showPercent val="0"/>
          <c:showBubbleSize val="0"/>
        </c:dLbls>
        <c:gapWidth val="219"/>
        <c:overlap val="-27"/>
        <c:axId val="245162984"/>
        <c:axId val="245163312"/>
      </c:barChart>
      <c:catAx>
        <c:axId val="24516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63312"/>
        <c:crosses val="autoZero"/>
        <c:auto val="1"/>
        <c:lblAlgn val="ctr"/>
        <c:lblOffset val="100"/>
        <c:noMultiLvlLbl val="0"/>
      </c:catAx>
      <c:valAx>
        <c:axId val="24516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6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pt idx="8">
                  <c:v>1842</c:v>
                </c:pt>
                <c:pt idx="9">
                  <c:v>2049</c:v>
                </c:pt>
              </c:numCache>
            </c:numRef>
          </c:val>
          <c:extLst>
            <c:ext xmlns:c16="http://schemas.microsoft.com/office/drawing/2014/chart" uri="{C3380CC4-5D6E-409C-BE32-E72D297353CC}">
              <c16:uniqueId val="{00000000-B5EB-47D2-938E-255360761C7E}"/>
            </c:ext>
          </c:extLst>
        </c:ser>
        <c:dLbls>
          <c:showLegendKey val="0"/>
          <c:showVal val="0"/>
          <c:showCatName val="0"/>
          <c:showSerName val="0"/>
          <c:showPercent val="0"/>
          <c:showBubbleSize val="0"/>
        </c:dLbls>
        <c:gapWidth val="219"/>
        <c:overlap val="-27"/>
        <c:axId val="245162000"/>
        <c:axId val="245155768"/>
      </c:barChart>
      <c:dateAx>
        <c:axId val="24516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55768"/>
        <c:crosses val="autoZero"/>
        <c:auto val="1"/>
        <c:lblOffset val="100"/>
        <c:baseTimeUnit val="months"/>
      </c:dateAx>
      <c:valAx>
        <c:axId val="24515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6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12E6-B90C-4256-AA77-51FD2F1AB6B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648D44A-9992-4307-876C-AF534427E48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8068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ECF9-A742-439E-88AD-326BBBF1B86A}"/>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98EB8CF-0F10-4DE9-AF33-DDDC383B23E2}"/>
              </a:ext>
            </a:extLst>
          </p:cNvPr>
          <p:cNvGraphicFramePr>
            <a:graphicFrameLocks noGrp="1"/>
          </p:cNvGraphicFramePr>
          <p:nvPr>
            <p:ph type="chart" sz="quarter" idx="13"/>
            <p:extLst>
              <p:ext uri="{D42A27DB-BD31-4B8C-83A1-F6EECF244321}">
                <p14:modId xmlns:p14="http://schemas.microsoft.com/office/powerpoint/2010/main" val="184763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DF1B8-5E09-4C37-B146-C6A9C71CDB85}"/>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DA2418A8-AC7A-45B4-B6F1-FB560C483C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99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CA6F8-FB93-497E-ABB9-E47E9FD37D6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4F2B438-F60F-4074-955C-EC8A83492BFC}"/>
              </a:ext>
            </a:extLst>
          </p:cNvPr>
          <p:cNvGraphicFramePr>
            <a:graphicFrameLocks noGrp="1"/>
          </p:cNvGraphicFramePr>
          <p:nvPr>
            <p:ph type="tbl" sz="quarter" idx="13"/>
            <p:extLst>
              <p:ext uri="{D42A27DB-BD31-4B8C-83A1-F6EECF244321}">
                <p14:modId xmlns:p14="http://schemas.microsoft.com/office/powerpoint/2010/main" val="398330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70618291"/>
                    </a:ext>
                  </a:extLst>
                </a:gridCol>
                <a:gridCol w="905256">
                  <a:extLst>
                    <a:ext uri="{9D8B030D-6E8A-4147-A177-3AD203B41FA5}">
                      <a16:colId xmlns:a16="http://schemas.microsoft.com/office/drawing/2014/main" val="2844699156"/>
                    </a:ext>
                  </a:extLst>
                </a:gridCol>
                <a:gridCol w="905256">
                  <a:extLst>
                    <a:ext uri="{9D8B030D-6E8A-4147-A177-3AD203B41FA5}">
                      <a16:colId xmlns:a16="http://schemas.microsoft.com/office/drawing/2014/main" val="121669565"/>
                    </a:ext>
                  </a:extLst>
                </a:gridCol>
                <a:gridCol w="905256">
                  <a:extLst>
                    <a:ext uri="{9D8B030D-6E8A-4147-A177-3AD203B41FA5}">
                      <a16:colId xmlns:a16="http://schemas.microsoft.com/office/drawing/2014/main" val="4063915960"/>
                    </a:ext>
                  </a:extLst>
                </a:gridCol>
                <a:gridCol w="905256">
                  <a:extLst>
                    <a:ext uri="{9D8B030D-6E8A-4147-A177-3AD203B41FA5}">
                      <a16:colId xmlns:a16="http://schemas.microsoft.com/office/drawing/2014/main" val="2185947730"/>
                    </a:ext>
                  </a:extLst>
                </a:gridCol>
                <a:gridCol w="905256">
                  <a:extLst>
                    <a:ext uri="{9D8B030D-6E8A-4147-A177-3AD203B41FA5}">
                      <a16:colId xmlns:a16="http://schemas.microsoft.com/office/drawing/2014/main" val="1188237815"/>
                    </a:ext>
                  </a:extLst>
                </a:gridCol>
                <a:gridCol w="905256">
                  <a:extLst>
                    <a:ext uri="{9D8B030D-6E8A-4147-A177-3AD203B41FA5}">
                      <a16:colId xmlns:a16="http://schemas.microsoft.com/office/drawing/2014/main" val="1004472096"/>
                    </a:ext>
                  </a:extLst>
                </a:gridCol>
                <a:gridCol w="905256">
                  <a:extLst>
                    <a:ext uri="{9D8B030D-6E8A-4147-A177-3AD203B41FA5}">
                      <a16:colId xmlns:a16="http://schemas.microsoft.com/office/drawing/2014/main" val="2382577283"/>
                    </a:ext>
                  </a:extLst>
                </a:gridCol>
                <a:gridCol w="905256">
                  <a:extLst>
                    <a:ext uri="{9D8B030D-6E8A-4147-A177-3AD203B41FA5}">
                      <a16:colId xmlns:a16="http://schemas.microsoft.com/office/drawing/2014/main" val="423407131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26761487"/>
                  </a:ext>
                </a:extLst>
              </a:tr>
              <a:tr h="370840">
                <a:tc>
                  <a:txBody>
                    <a:bodyPr/>
                    <a:lstStyle/>
                    <a:p>
                      <a:r>
                        <a:rPr lang="en-US" sz="1000"/>
                        <a:t>481</a:t>
                      </a:r>
                    </a:p>
                  </a:txBody>
                  <a:tcPr/>
                </a:tc>
                <a:tc>
                  <a:txBody>
                    <a:bodyPr/>
                    <a:lstStyle/>
                    <a:p>
                      <a:r>
                        <a:rPr lang="en-US" sz="1000"/>
                        <a:t>4</a:t>
                      </a:r>
                    </a:p>
                  </a:txBody>
                  <a:tcPr/>
                </a:tc>
                <a:tc>
                  <a:txBody>
                    <a:bodyPr/>
                    <a:lstStyle/>
                    <a:p>
                      <a:r>
                        <a:rPr lang="en-US" sz="1000"/>
                        <a:t>13</a:t>
                      </a:r>
                    </a:p>
                  </a:txBody>
                  <a:tcPr/>
                </a:tc>
                <a:tc>
                  <a:txBody>
                    <a:bodyPr/>
                    <a:lstStyle/>
                    <a:p>
                      <a:r>
                        <a:rPr lang="en-US" sz="1000"/>
                        <a:t>63</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1.1563 %</a:t>
                      </a:r>
                    </a:p>
                  </a:txBody>
                  <a:tcPr/>
                </a:tc>
                <a:tc>
                  <a:txBody>
                    <a:bodyPr/>
                    <a:lstStyle/>
                    <a:p>
                      <a:r>
                        <a:rPr lang="en-US" sz="1000"/>
                        <a:t>0.0 %</a:t>
                      </a:r>
                    </a:p>
                  </a:txBody>
                  <a:tcPr/>
                </a:tc>
                <a:extLst>
                  <a:ext uri="{0D108BD9-81ED-4DB2-BD59-A6C34878D82A}">
                    <a16:rowId xmlns:a16="http://schemas.microsoft.com/office/drawing/2014/main" val="3385815634"/>
                  </a:ext>
                </a:extLst>
              </a:tr>
            </a:tbl>
          </a:graphicData>
        </a:graphic>
      </p:graphicFrame>
      <p:sp>
        <p:nvSpPr>
          <p:cNvPr id="4" name="Text Placeholder 3">
            <a:extLst>
              <a:ext uri="{FF2B5EF4-FFF2-40B4-BE49-F238E27FC236}">
                <a16:creationId xmlns:a16="http://schemas.microsoft.com/office/drawing/2014/main" id="{E86418B1-476B-49FC-AD1E-D736CDA3094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12860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7995-67DA-4CFB-9F77-08EE2F0EC06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24F4C133-6383-4348-872B-460CE9E925CC}"/>
              </a:ext>
            </a:extLst>
          </p:cNvPr>
          <p:cNvGraphicFramePr>
            <a:graphicFrameLocks noGrp="1"/>
          </p:cNvGraphicFramePr>
          <p:nvPr>
            <p:ph type="chart" sz="quarter" idx="13"/>
            <p:extLst>
              <p:ext uri="{D42A27DB-BD31-4B8C-83A1-F6EECF244321}">
                <p14:modId xmlns:p14="http://schemas.microsoft.com/office/powerpoint/2010/main" val="1253865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7751C-D722-4EBB-9445-DD8AA5167D7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3132528-1DD3-49C7-8150-5E1165ED9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953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2B79-2AD1-449B-89CE-D5B5C263ED0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B74F893-EF37-4CED-8139-E9F02CAD4CB9}"/>
              </a:ext>
            </a:extLst>
          </p:cNvPr>
          <p:cNvGraphicFramePr>
            <a:graphicFrameLocks noGrp="1"/>
          </p:cNvGraphicFramePr>
          <p:nvPr>
            <p:ph type="chart" sz="quarter" idx="13"/>
            <p:extLst>
              <p:ext uri="{D42A27DB-BD31-4B8C-83A1-F6EECF244321}">
                <p14:modId xmlns:p14="http://schemas.microsoft.com/office/powerpoint/2010/main" val="360479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2DA5E-BEAC-426E-BFC9-131A19FC5C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5B3974F-FCE2-4275-89CE-F73A4F97AE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957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3E7A-9F0B-45A0-A785-EA638C57E12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83D6CA3-4B5C-4857-8078-80F4F1B48D3D}"/>
              </a:ext>
            </a:extLst>
          </p:cNvPr>
          <p:cNvGraphicFramePr>
            <a:graphicFrameLocks noGrp="1"/>
          </p:cNvGraphicFramePr>
          <p:nvPr>
            <p:ph type="chart" sz="quarter" idx="13"/>
            <p:extLst>
              <p:ext uri="{D42A27DB-BD31-4B8C-83A1-F6EECF244321}">
                <p14:modId xmlns:p14="http://schemas.microsoft.com/office/powerpoint/2010/main" val="1160668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E994F-8FE7-47C4-8691-F6C7F1A53F0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9CB64B9-CEA1-490A-956D-C3AB301C4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47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660C-AA3B-4796-A1FD-88D649C766B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CEBE310-F964-4EB5-A4D8-3179BDB7D2DB}"/>
              </a:ext>
            </a:extLst>
          </p:cNvPr>
          <p:cNvGraphicFramePr>
            <a:graphicFrameLocks noGrp="1"/>
          </p:cNvGraphicFramePr>
          <p:nvPr>
            <p:ph type="chart" sz="quarter" idx="13"/>
            <p:extLst>
              <p:ext uri="{D42A27DB-BD31-4B8C-83A1-F6EECF244321}">
                <p14:modId xmlns:p14="http://schemas.microsoft.com/office/powerpoint/2010/main" val="336150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24590-CC54-4514-9F53-94022E1BFF8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8B1E47F-1CC4-4472-8B6A-B97A360E4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222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50C5-C934-47FC-B733-938CB6043E81}"/>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6F038595-C82E-4132-B818-1FC563FEC6B0}"/>
              </a:ext>
            </a:extLst>
          </p:cNvPr>
          <p:cNvGraphicFramePr>
            <a:graphicFrameLocks noGrp="1"/>
          </p:cNvGraphicFramePr>
          <p:nvPr>
            <p:ph type="tbl" sz="quarter" idx="13"/>
            <p:extLst>
              <p:ext uri="{D42A27DB-BD31-4B8C-83A1-F6EECF244321}">
                <p14:modId xmlns:p14="http://schemas.microsoft.com/office/powerpoint/2010/main" val="27353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06779664"/>
                    </a:ext>
                  </a:extLst>
                </a:gridCol>
                <a:gridCol w="1481328">
                  <a:extLst>
                    <a:ext uri="{9D8B030D-6E8A-4147-A177-3AD203B41FA5}">
                      <a16:colId xmlns:a16="http://schemas.microsoft.com/office/drawing/2014/main" val="1281903717"/>
                    </a:ext>
                  </a:extLst>
                </a:gridCol>
                <a:gridCol w="329184">
                  <a:extLst>
                    <a:ext uri="{9D8B030D-6E8A-4147-A177-3AD203B41FA5}">
                      <a16:colId xmlns:a16="http://schemas.microsoft.com/office/drawing/2014/main" val="325216289"/>
                    </a:ext>
                  </a:extLst>
                </a:gridCol>
                <a:gridCol w="329184">
                  <a:extLst>
                    <a:ext uri="{9D8B030D-6E8A-4147-A177-3AD203B41FA5}">
                      <a16:colId xmlns:a16="http://schemas.microsoft.com/office/drawing/2014/main" val="2461062592"/>
                    </a:ext>
                  </a:extLst>
                </a:gridCol>
                <a:gridCol w="329184">
                  <a:extLst>
                    <a:ext uri="{9D8B030D-6E8A-4147-A177-3AD203B41FA5}">
                      <a16:colId xmlns:a16="http://schemas.microsoft.com/office/drawing/2014/main" val="2500537826"/>
                    </a:ext>
                  </a:extLst>
                </a:gridCol>
                <a:gridCol w="329184">
                  <a:extLst>
                    <a:ext uri="{9D8B030D-6E8A-4147-A177-3AD203B41FA5}">
                      <a16:colId xmlns:a16="http://schemas.microsoft.com/office/drawing/2014/main" val="675985737"/>
                    </a:ext>
                  </a:extLst>
                </a:gridCol>
                <a:gridCol w="329184">
                  <a:extLst>
                    <a:ext uri="{9D8B030D-6E8A-4147-A177-3AD203B41FA5}">
                      <a16:colId xmlns:a16="http://schemas.microsoft.com/office/drawing/2014/main" val="3730981545"/>
                    </a:ext>
                  </a:extLst>
                </a:gridCol>
                <a:gridCol w="329184">
                  <a:extLst>
                    <a:ext uri="{9D8B030D-6E8A-4147-A177-3AD203B41FA5}">
                      <a16:colId xmlns:a16="http://schemas.microsoft.com/office/drawing/2014/main" val="238657787"/>
                    </a:ext>
                  </a:extLst>
                </a:gridCol>
                <a:gridCol w="329184">
                  <a:extLst>
                    <a:ext uri="{9D8B030D-6E8A-4147-A177-3AD203B41FA5}">
                      <a16:colId xmlns:a16="http://schemas.microsoft.com/office/drawing/2014/main" val="369820177"/>
                    </a:ext>
                  </a:extLst>
                </a:gridCol>
                <a:gridCol w="329184">
                  <a:extLst>
                    <a:ext uri="{9D8B030D-6E8A-4147-A177-3AD203B41FA5}">
                      <a16:colId xmlns:a16="http://schemas.microsoft.com/office/drawing/2014/main" val="832107167"/>
                    </a:ext>
                  </a:extLst>
                </a:gridCol>
                <a:gridCol w="329184">
                  <a:extLst>
                    <a:ext uri="{9D8B030D-6E8A-4147-A177-3AD203B41FA5}">
                      <a16:colId xmlns:a16="http://schemas.microsoft.com/office/drawing/2014/main" val="2256441624"/>
                    </a:ext>
                  </a:extLst>
                </a:gridCol>
                <a:gridCol w="329184">
                  <a:extLst>
                    <a:ext uri="{9D8B030D-6E8A-4147-A177-3AD203B41FA5}">
                      <a16:colId xmlns:a16="http://schemas.microsoft.com/office/drawing/2014/main" val="94111044"/>
                    </a:ext>
                  </a:extLst>
                </a:gridCol>
                <a:gridCol w="329184">
                  <a:extLst>
                    <a:ext uri="{9D8B030D-6E8A-4147-A177-3AD203B41FA5}">
                      <a16:colId xmlns:a16="http://schemas.microsoft.com/office/drawing/2014/main" val="767507509"/>
                    </a:ext>
                  </a:extLst>
                </a:gridCol>
                <a:gridCol w="329184">
                  <a:extLst>
                    <a:ext uri="{9D8B030D-6E8A-4147-A177-3AD203B41FA5}">
                      <a16:colId xmlns:a16="http://schemas.microsoft.com/office/drawing/2014/main" val="1862990850"/>
                    </a:ext>
                  </a:extLst>
                </a:gridCol>
                <a:gridCol w="329184">
                  <a:extLst>
                    <a:ext uri="{9D8B030D-6E8A-4147-A177-3AD203B41FA5}">
                      <a16:colId xmlns:a16="http://schemas.microsoft.com/office/drawing/2014/main" val="3589692493"/>
                    </a:ext>
                  </a:extLst>
                </a:gridCol>
                <a:gridCol w="329184">
                  <a:extLst>
                    <a:ext uri="{9D8B030D-6E8A-4147-A177-3AD203B41FA5}">
                      <a16:colId xmlns:a16="http://schemas.microsoft.com/office/drawing/2014/main" val="70945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258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- 2022-10-31 16:13:40</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from all of us at TMA! Our employees in Jersey City and Pasadena got into the Halloween spirit with costumes, pumpkin decorating, and tasty treats.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https://quintly-image-storage.s3.amazonaws.com/e33bbb9956bb05844e7317a82c09a400/5ea9373d6bfd2d08ab06b48e61f29002.jpg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11862431"/>
                  </a:ext>
                </a:extLst>
              </a:tr>
            </a:tbl>
          </a:graphicData>
        </a:graphic>
      </p:graphicFrame>
      <p:sp>
        <p:nvSpPr>
          <p:cNvPr id="4" name="Text Placeholder 3">
            <a:extLst>
              <a:ext uri="{FF2B5EF4-FFF2-40B4-BE49-F238E27FC236}">
                <a16:creationId xmlns:a16="http://schemas.microsoft.com/office/drawing/2014/main" id="{1A1B160A-B368-4551-82DB-9E84EF49366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37944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E877B-AEE0-405C-9A30-1DE4F8E91636}"/>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A3FBE014-11B7-415D-9331-76D3A20786D9}"/>
              </a:ext>
            </a:extLst>
          </p:cNvPr>
          <p:cNvGraphicFramePr>
            <a:graphicFrameLocks noGrp="1"/>
          </p:cNvGraphicFramePr>
          <p:nvPr>
            <p:ph type="tbl" sz="quarter" idx="13"/>
            <p:extLst>
              <p:ext uri="{D42A27DB-BD31-4B8C-83A1-F6EECF244321}">
                <p14:modId xmlns:p14="http://schemas.microsoft.com/office/powerpoint/2010/main" val="4061244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8100162"/>
                    </a:ext>
                  </a:extLst>
                </a:gridCol>
                <a:gridCol w="1481328">
                  <a:extLst>
                    <a:ext uri="{9D8B030D-6E8A-4147-A177-3AD203B41FA5}">
                      <a16:colId xmlns:a16="http://schemas.microsoft.com/office/drawing/2014/main" val="2137405415"/>
                    </a:ext>
                  </a:extLst>
                </a:gridCol>
                <a:gridCol w="329184">
                  <a:extLst>
                    <a:ext uri="{9D8B030D-6E8A-4147-A177-3AD203B41FA5}">
                      <a16:colId xmlns:a16="http://schemas.microsoft.com/office/drawing/2014/main" val="1232366199"/>
                    </a:ext>
                  </a:extLst>
                </a:gridCol>
                <a:gridCol w="329184">
                  <a:extLst>
                    <a:ext uri="{9D8B030D-6E8A-4147-A177-3AD203B41FA5}">
                      <a16:colId xmlns:a16="http://schemas.microsoft.com/office/drawing/2014/main" val="1454646634"/>
                    </a:ext>
                  </a:extLst>
                </a:gridCol>
                <a:gridCol w="329184">
                  <a:extLst>
                    <a:ext uri="{9D8B030D-6E8A-4147-A177-3AD203B41FA5}">
                      <a16:colId xmlns:a16="http://schemas.microsoft.com/office/drawing/2014/main" val="1702889892"/>
                    </a:ext>
                  </a:extLst>
                </a:gridCol>
                <a:gridCol w="329184">
                  <a:extLst>
                    <a:ext uri="{9D8B030D-6E8A-4147-A177-3AD203B41FA5}">
                      <a16:colId xmlns:a16="http://schemas.microsoft.com/office/drawing/2014/main" val="2603188328"/>
                    </a:ext>
                  </a:extLst>
                </a:gridCol>
                <a:gridCol w="329184">
                  <a:extLst>
                    <a:ext uri="{9D8B030D-6E8A-4147-A177-3AD203B41FA5}">
                      <a16:colId xmlns:a16="http://schemas.microsoft.com/office/drawing/2014/main" val="903954868"/>
                    </a:ext>
                  </a:extLst>
                </a:gridCol>
                <a:gridCol w="329184">
                  <a:extLst>
                    <a:ext uri="{9D8B030D-6E8A-4147-A177-3AD203B41FA5}">
                      <a16:colId xmlns:a16="http://schemas.microsoft.com/office/drawing/2014/main" val="2598408796"/>
                    </a:ext>
                  </a:extLst>
                </a:gridCol>
                <a:gridCol w="329184">
                  <a:extLst>
                    <a:ext uri="{9D8B030D-6E8A-4147-A177-3AD203B41FA5}">
                      <a16:colId xmlns:a16="http://schemas.microsoft.com/office/drawing/2014/main" val="779072492"/>
                    </a:ext>
                  </a:extLst>
                </a:gridCol>
                <a:gridCol w="329184">
                  <a:extLst>
                    <a:ext uri="{9D8B030D-6E8A-4147-A177-3AD203B41FA5}">
                      <a16:colId xmlns:a16="http://schemas.microsoft.com/office/drawing/2014/main" val="3698896025"/>
                    </a:ext>
                  </a:extLst>
                </a:gridCol>
                <a:gridCol w="329184">
                  <a:extLst>
                    <a:ext uri="{9D8B030D-6E8A-4147-A177-3AD203B41FA5}">
                      <a16:colId xmlns:a16="http://schemas.microsoft.com/office/drawing/2014/main" val="3865539354"/>
                    </a:ext>
                  </a:extLst>
                </a:gridCol>
                <a:gridCol w="329184">
                  <a:extLst>
                    <a:ext uri="{9D8B030D-6E8A-4147-A177-3AD203B41FA5}">
                      <a16:colId xmlns:a16="http://schemas.microsoft.com/office/drawing/2014/main" val="3226362467"/>
                    </a:ext>
                  </a:extLst>
                </a:gridCol>
                <a:gridCol w="329184">
                  <a:extLst>
                    <a:ext uri="{9D8B030D-6E8A-4147-A177-3AD203B41FA5}">
                      <a16:colId xmlns:a16="http://schemas.microsoft.com/office/drawing/2014/main" val="3747569542"/>
                    </a:ext>
                  </a:extLst>
                </a:gridCol>
                <a:gridCol w="329184">
                  <a:extLst>
                    <a:ext uri="{9D8B030D-6E8A-4147-A177-3AD203B41FA5}">
                      <a16:colId xmlns:a16="http://schemas.microsoft.com/office/drawing/2014/main" val="3948469974"/>
                    </a:ext>
                  </a:extLst>
                </a:gridCol>
                <a:gridCol w="329184">
                  <a:extLst>
                    <a:ext uri="{9D8B030D-6E8A-4147-A177-3AD203B41FA5}">
                      <a16:colId xmlns:a16="http://schemas.microsoft.com/office/drawing/2014/main" val="2441563129"/>
                    </a:ext>
                  </a:extLst>
                </a:gridCol>
                <a:gridCol w="329184">
                  <a:extLst>
                    <a:ext uri="{9D8B030D-6E8A-4147-A177-3AD203B41FA5}">
                      <a16:colId xmlns:a16="http://schemas.microsoft.com/office/drawing/2014/main" val="385707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69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- 2022-10-10 16:38:57</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TMA employees from our Chicago office participated in their local Alzheimer's Association Walk to End Alzheimer's - the world's largest event to raise funds and awareness for Alzheimer's care, support, and research. 
This is the first of many TMA employee groups that will join these events in their communities as we raise money to help #EndAlz. Thank you to all of our team members who have donated and to those that have laced up their sneakers for a great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https://quintly-image-storage.s3.amazonaws.com/e33bbb9956bb05844e7317a82c09a400/f728c43d62eb2907eb3d9d3fb9d118cc.jpg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24228028"/>
                  </a:ext>
                </a:extLst>
              </a:tr>
            </a:tbl>
          </a:graphicData>
        </a:graphic>
      </p:graphicFrame>
      <p:sp>
        <p:nvSpPr>
          <p:cNvPr id="4" name="Text Placeholder 3">
            <a:extLst>
              <a:ext uri="{FF2B5EF4-FFF2-40B4-BE49-F238E27FC236}">
                <a16:creationId xmlns:a16="http://schemas.microsoft.com/office/drawing/2014/main" id="{DA02307D-3BC0-4FAB-B1AB-F870ADC14B1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26855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6ABD-7F2E-423A-8969-E35B4F75AECA}"/>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8A21ABAA-3D85-4331-9B64-F3CBFE005410}"/>
              </a:ext>
            </a:extLst>
          </p:cNvPr>
          <p:cNvGraphicFramePr>
            <a:graphicFrameLocks noGrp="1"/>
          </p:cNvGraphicFramePr>
          <p:nvPr>
            <p:ph type="tbl" sz="quarter" idx="13"/>
            <p:extLst>
              <p:ext uri="{D42A27DB-BD31-4B8C-83A1-F6EECF244321}">
                <p14:modId xmlns:p14="http://schemas.microsoft.com/office/powerpoint/2010/main" val="333860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87723364"/>
                    </a:ext>
                  </a:extLst>
                </a:gridCol>
                <a:gridCol w="1481328">
                  <a:extLst>
                    <a:ext uri="{9D8B030D-6E8A-4147-A177-3AD203B41FA5}">
                      <a16:colId xmlns:a16="http://schemas.microsoft.com/office/drawing/2014/main" val="3578928457"/>
                    </a:ext>
                  </a:extLst>
                </a:gridCol>
                <a:gridCol w="329184">
                  <a:extLst>
                    <a:ext uri="{9D8B030D-6E8A-4147-A177-3AD203B41FA5}">
                      <a16:colId xmlns:a16="http://schemas.microsoft.com/office/drawing/2014/main" val="1508407365"/>
                    </a:ext>
                  </a:extLst>
                </a:gridCol>
                <a:gridCol w="329184">
                  <a:extLst>
                    <a:ext uri="{9D8B030D-6E8A-4147-A177-3AD203B41FA5}">
                      <a16:colId xmlns:a16="http://schemas.microsoft.com/office/drawing/2014/main" val="510563665"/>
                    </a:ext>
                  </a:extLst>
                </a:gridCol>
                <a:gridCol w="329184">
                  <a:extLst>
                    <a:ext uri="{9D8B030D-6E8A-4147-A177-3AD203B41FA5}">
                      <a16:colId xmlns:a16="http://schemas.microsoft.com/office/drawing/2014/main" val="769165635"/>
                    </a:ext>
                  </a:extLst>
                </a:gridCol>
                <a:gridCol w="329184">
                  <a:extLst>
                    <a:ext uri="{9D8B030D-6E8A-4147-A177-3AD203B41FA5}">
                      <a16:colId xmlns:a16="http://schemas.microsoft.com/office/drawing/2014/main" val="4002737292"/>
                    </a:ext>
                  </a:extLst>
                </a:gridCol>
                <a:gridCol w="329184">
                  <a:extLst>
                    <a:ext uri="{9D8B030D-6E8A-4147-A177-3AD203B41FA5}">
                      <a16:colId xmlns:a16="http://schemas.microsoft.com/office/drawing/2014/main" val="1840696415"/>
                    </a:ext>
                  </a:extLst>
                </a:gridCol>
                <a:gridCol w="329184">
                  <a:extLst>
                    <a:ext uri="{9D8B030D-6E8A-4147-A177-3AD203B41FA5}">
                      <a16:colId xmlns:a16="http://schemas.microsoft.com/office/drawing/2014/main" val="1045646490"/>
                    </a:ext>
                  </a:extLst>
                </a:gridCol>
                <a:gridCol w="329184">
                  <a:extLst>
                    <a:ext uri="{9D8B030D-6E8A-4147-A177-3AD203B41FA5}">
                      <a16:colId xmlns:a16="http://schemas.microsoft.com/office/drawing/2014/main" val="3550461219"/>
                    </a:ext>
                  </a:extLst>
                </a:gridCol>
                <a:gridCol w="329184">
                  <a:extLst>
                    <a:ext uri="{9D8B030D-6E8A-4147-A177-3AD203B41FA5}">
                      <a16:colId xmlns:a16="http://schemas.microsoft.com/office/drawing/2014/main" val="4220526142"/>
                    </a:ext>
                  </a:extLst>
                </a:gridCol>
                <a:gridCol w="329184">
                  <a:extLst>
                    <a:ext uri="{9D8B030D-6E8A-4147-A177-3AD203B41FA5}">
                      <a16:colId xmlns:a16="http://schemas.microsoft.com/office/drawing/2014/main" val="734044968"/>
                    </a:ext>
                  </a:extLst>
                </a:gridCol>
                <a:gridCol w="329184">
                  <a:extLst>
                    <a:ext uri="{9D8B030D-6E8A-4147-A177-3AD203B41FA5}">
                      <a16:colId xmlns:a16="http://schemas.microsoft.com/office/drawing/2014/main" val="843330752"/>
                    </a:ext>
                  </a:extLst>
                </a:gridCol>
                <a:gridCol w="329184">
                  <a:extLst>
                    <a:ext uri="{9D8B030D-6E8A-4147-A177-3AD203B41FA5}">
                      <a16:colId xmlns:a16="http://schemas.microsoft.com/office/drawing/2014/main" val="2940354630"/>
                    </a:ext>
                  </a:extLst>
                </a:gridCol>
                <a:gridCol w="329184">
                  <a:extLst>
                    <a:ext uri="{9D8B030D-6E8A-4147-A177-3AD203B41FA5}">
                      <a16:colId xmlns:a16="http://schemas.microsoft.com/office/drawing/2014/main" val="2138901325"/>
                    </a:ext>
                  </a:extLst>
                </a:gridCol>
                <a:gridCol w="329184">
                  <a:extLst>
                    <a:ext uri="{9D8B030D-6E8A-4147-A177-3AD203B41FA5}">
                      <a16:colId xmlns:a16="http://schemas.microsoft.com/office/drawing/2014/main" val="3725899266"/>
                    </a:ext>
                  </a:extLst>
                </a:gridCol>
                <a:gridCol w="329184">
                  <a:extLst>
                    <a:ext uri="{9D8B030D-6E8A-4147-A177-3AD203B41FA5}">
                      <a16:colId xmlns:a16="http://schemas.microsoft.com/office/drawing/2014/main" val="64763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626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- 2022-10-12 15:53:04</a:t>
                      </a:r>
                      <a:r>
                        <a:rPr kumimoji="0" lang="en-US" sz="1000" b="0" i="0" u="none" strike="noStrike" kern="1200" cap="none" spc="0" normalizeH="0" baseline="0" noProof="0">
                          <a:ln>
                            <a:noFill/>
                          </a:ln>
                          <a:solidFill>
                            <a:prstClr val="black"/>
                          </a:solidFill>
                          <a:effectLst/>
                          <a:uLnTx/>
                          <a:uFillTx/>
                          <a:latin typeface="+mn-lt"/>
                          <a:ea typeface="+mn-ea"/>
                          <a:cs typeface="+mn-cs"/>
                        </a:rPr>
                        <a:t>
 Tokio Marine is proud to announce that our A++ Rating from #AMBest has been affirmed for the 22nd year straight! This premier grade signifies our superior financial strength status, meaning TMA will be there for our customers when they need us most. 
Interested in working for a dependable, nationally-recognized team? Click here to check out our open positions: https://careers.tmamerica.com/search/jobs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https://quintly-image-storage.s3.amazonaws.com/e33bbb9956bb05844e7317a82c09a400/5191c364b93f4edefbcb44640f12f59a.jpg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1704267"/>
                  </a:ext>
                </a:extLst>
              </a:tr>
            </a:tbl>
          </a:graphicData>
        </a:graphic>
      </p:graphicFrame>
      <p:sp>
        <p:nvSpPr>
          <p:cNvPr id="4" name="Text Placeholder 3">
            <a:extLst>
              <a:ext uri="{FF2B5EF4-FFF2-40B4-BE49-F238E27FC236}">
                <a16:creationId xmlns:a16="http://schemas.microsoft.com/office/drawing/2014/main" id="{8000DA4B-AF54-4201-ACDA-9E7A95D3BF1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62909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3995C-E55C-43ED-B925-4B10693BD34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123B6FCA-EF7C-451E-A8C6-E5D078D04571}"/>
              </a:ext>
            </a:extLst>
          </p:cNvPr>
          <p:cNvGraphicFramePr>
            <a:graphicFrameLocks noGrp="1"/>
          </p:cNvGraphicFramePr>
          <p:nvPr>
            <p:ph type="tbl" sz="quarter" idx="13"/>
            <p:extLst>
              <p:ext uri="{D42A27DB-BD31-4B8C-83A1-F6EECF244321}">
                <p14:modId xmlns:p14="http://schemas.microsoft.com/office/powerpoint/2010/main" val="237757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67505356"/>
                    </a:ext>
                  </a:extLst>
                </a:gridCol>
                <a:gridCol w="576072">
                  <a:extLst>
                    <a:ext uri="{9D8B030D-6E8A-4147-A177-3AD203B41FA5}">
                      <a16:colId xmlns:a16="http://schemas.microsoft.com/office/drawing/2014/main" val="233550691"/>
                    </a:ext>
                  </a:extLst>
                </a:gridCol>
                <a:gridCol w="576072">
                  <a:extLst>
                    <a:ext uri="{9D8B030D-6E8A-4147-A177-3AD203B41FA5}">
                      <a16:colId xmlns:a16="http://schemas.microsoft.com/office/drawing/2014/main" val="3758510963"/>
                    </a:ext>
                  </a:extLst>
                </a:gridCol>
                <a:gridCol w="576072">
                  <a:extLst>
                    <a:ext uri="{9D8B030D-6E8A-4147-A177-3AD203B41FA5}">
                      <a16:colId xmlns:a16="http://schemas.microsoft.com/office/drawing/2014/main" val="1771204812"/>
                    </a:ext>
                  </a:extLst>
                </a:gridCol>
                <a:gridCol w="576072">
                  <a:extLst>
                    <a:ext uri="{9D8B030D-6E8A-4147-A177-3AD203B41FA5}">
                      <a16:colId xmlns:a16="http://schemas.microsoft.com/office/drawing/2014/main" val="3592251836"/>
                    </a:ext>
                  </a:extLst>
                </a:gridCol>
                <a:gridCol w="576072">
                  <a:extLst>
                    <a:ext uri="{9D8B030D-6E8A-4147-A177-3AD203B41FA5}">
                      <a16:colId xmlns:a16="http://schemas.microsoft.com/office/drawing/2014/main" val="2227317391"/>
                    </a:ext>
                  </a:extLst>
                </a:gridCol>
                <a:gridCol w="576072">
                  <a:extLst>
                    <a:ext uri="{9D8B030D-6E8A-4147-A177-3AD203B41FA5}">
                      <a16:colId xmlns:a16="http://schemas.microsoft.com/office/drawing/2014/main" val="2914635967"/>
                    </a:ext>
                  </a:extLst>
                </a:gridCol>
                <a:gridCol w="576072">
                  <a:extLst>
                    <a:ext uri="{9D8B030D-6E8A-4147-A177-3AD203B41FA5}">
                      <a16:colId xmlns:a16="http://schemas.microsoft.com/office/drawing/2014/main" val="4208482347"/>
                    </a:ext>
                  </a:extLst>
                </a:gridCol>
                <a:gridCol w="576072">
                  <a:extLst>
                    <a:ext uri="{9D8B030D-6E8A-4147-A177-3AD203B41FA5}">
                      <a16:colId xmlns:a16="http://schemas.microsoft.com/office/drawing/2014/main" val="1120685668"/>
                    </a:ext>
                  </a:extLst>
                </a:gridCol>
                <a:gridCol w="576072">
                  <a:extLst>
                    <a:ext uri="{9D8B030D-6E8A-4147-A177-3AD203B41FA5}">
                      <a16:colId xmlns:a16="http://schemas.microsoft.com/office/drawing/2014/main" val="2525246704"/>
                    </a:ext>
                  </a:extLst>
                </a:gridCol>
                <a:gridCol w="576072">
                  <a:extLst>
                    <a:ext uri="{9D8B030D-6E8A-4147-A177-3AD203B41FA5}">
                      <a16:colId xmlns:a16="http://schemas.microsoft.com/office/drawing/2014/main" val="2515573917"/>
                    </a:ext>
                  </a:extLst>
                </a:gridCol>
                <a:gridCol w="576072">
                  <a:extLst>
                    <a:ext uri="{9D8B030D-6E8A-4147-A177-3AD203B41FA5}">
                      <a16:colId xmlns:a16="http://schemas.microsoft.com/office/drawing/2014/main" val="3608599069"/>
                    </a:ext>
                  </a:extLst>
                </a:gridCol>
                <a:gridCol w="576072">
                  <a:extLst>
                    <a:ext uri="{9D8B030D-6E8A-4147-A177-3AD203B41FA5}">
                      <a16:colId xmlns:a16="http://schemas.microsoft.com/office/drawing/2014/main" val="4458983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1667411"/>
                  </a:ext>
                </a:extLst>
              </a:tr>
              <a:tr h="370840">
                <a:tc>
                  <a:txBody>
                    <a:bodyPr/>
                    <a:lstStyle/>
                    <a:p>
                      <a:r>
                        <a:rPr lang="en-US" sz="1000"/>
                        <a:t>238</a:t>
                      </a:r>
                    </a:p>
                  </a:txBody>
                  <a:tcPr/>
                </a:tc>
                <a:tc>
                  <a:txBody>
                    <a:bodyPr/>
                    <a:lstStyle/>
                    <a:p>
                      <a:r>
                        <a:rPr lang="en-US" sz="1000"/>
                        <a:t>-1</a:t>
                      </a:r>
                    </a:p>
                  </a:txBody>
                  <a:tcPr/>
                </a:tc>
                <a:tc>
                  <a:txBody>
                    <a:bodyPr/>
                    <a:lstStyle/>
                    <a:p>
                      <a:r>
                        <a:rPr lang="en-US" sz="1000"/>
                        <a:t>15</a:t>
                      </a:r>
                    </a:p>
                  </a:txBody>
                  <a:tcPr/>
                </a:tc>
                <a:tc>
                  <a:txBody>
                    <a:bodyPr/>
                    <a:lstStyle/>
                    <a:p>
                      <a:r>
                        <a:rPr lang="en-US" sz="1000"/>
                        <a:t>13</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11</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0.8727 %</a:t>
                      </a:r>
                    </a:p>
                  </a:txBody>
                  <a:tcPr/>
                </a:tc>
                <a:tc>
                  <a:txBody>
                    <a:bodyPr/>
                    <a:lstStyle/>
                    <a:p>
                      <a:r>
                        <a:rPr lang="en-US" sz="1000"/>
                        <a:t>0.0 %</a:t>
                      </a:r>
                    </a:p>
                  </a:txBody>
                  <a:tcPr/>
                </a:tc>
                <a:extLst>
                  <a:ext uri="{0D108BD9-81ED-4DB2-BD59-A6C34878D82A}">
                    <a16:rowId xmlns:a16="http://schemas.microsoft.com/office/drawing/2014/main" val="2552437573"/>
                  </a:ext>
                </a:extLst>
              </a:tr>
            </a:tbl>
          </a:graphicData>
        </a:graphic>
      </p:graphicFrame>
      <p:sp>
        <p:nvSpPr>
          <p:cNvPr id="4" name="Text Placeholder 3">
            <a:extLst>
              <a:ext uri="{FF2B5EF4-FFF2-40B4-BE49-F238E27FC236}">
                <a16:creationId xmlns:a16="http://schemas.microsoft.com/office/drawing/2014/main" id="{E6AC56BE-4412-4A3A-B5C3-AF47CE19B65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722601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4339-527C-4D2A-8098-56117056278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B0AEE6F-2229-4073-9B1B-9A34E1FF5A90}"/>
              </a:ext>
            </a:extLst>
          </p:cNvPr>
          <p:cNvGraphicFramePr>
            <a:graphicFrameLocks noGrp="1"/>
          </p:cNvGraphicFramePr>
          <p:nvPr>
            <p:ph type="chart" sz="quarter" idx="13"/>
            <p:extLst>
              <p:ext uri="{D42A27DB-BD31-4B8C-83A1-F6EECF244321}">
                <p14:modId xmlns:p14="http://schemas.microsoft.com/office/powerpoint/2010/main" val="532096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3C53D-0FD2-4560-9A99-411F9C5F13F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494A1BB-86D5-432A-ACC8-5353F5B11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475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E37B-A062-4266-9689-EB05FF6997B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4B82A0D-2C22-48FE-B690-58B55BB596AD}"/>
              </a:ext>
            </a:extLst>
          </p:cNvPr>
          <p:cNvGraphicFramePr>
            <a:graphicFrameLocks noGrp="1"/>
          </p:cNvGraphicFramePr>
          <p:nvPr>
            <p:ph type="chart" sz="quarter" idx="13"/>
            <p:extLst>
              <p:ext uri="{D42A27DB-BD31-4B8C-83A1-F6EECF244321}">
                <p14:modId xmlns:p14="http://schemas.microsoft.com/office/powerpoint/2010/main" val="4178617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E24B5-CD4B-4AE4-98F8-41A05B3158B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7F4618A-142F-4FC2-B795-0195645CA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16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B3D4F-6EF5-4C16-AEC9-5177CAFEF05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865F079-7FBF-4D09-A23B-73EE70EECE6C}"/>
              </a:ext>
            </a:extLst>
          </p:cNvPr>
          <p:cNvGraphicFramePr>
            <a:graphicFrameLocks noGrp="1"/>
          </p:cNvGraphicFramePr>
          <p:nvPr>
            <p:ph type="chart" sz="quarter" idx="13"/>
            <p:extLst>
              <p:ext uri="{D42A27DB-BD31-4B8C-83A1-F6EECF244321}">
                <p14:modId xmlns:p14="http://schemas.microsoft.com/office/powerpoint/2010/main" val="311996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8F3428-8848-48B7-9142-22C528CC03C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A1A5F0-4F1B-4867-AD2B-B9AF7CFEF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119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A6160-C627-49BC-9020-A14EDB9C59CD}"/>
              </a:ext>
            </a:extLst>
          </p:cNvPr>
          <p:cNvSpPr>
            <a:spLocks noGrp="1"/>
          </p:cNvSpPr>
          <p:nvPr>
            <p:ph type="title"/>
          </p:nvPr>
        </p:nvSpPr>
        <p:spPr/>
        <p:txBody>
          <a:bodyPr/>
          <a:lstStyle/>
          <a:p>
            <a:r>
              <a:rPr lang="en-US"/>
              <a:t>Twitter Own and Retweeted Tweets Table | Tokio Marine America - 1 of 3</a:t>
            </a:r>
          </a:p>
        </p:txBody>
      </p:sp>
      <p:graphicFrame>
        <p:nvGraphicFramePr>
          <p:cNvPr id="5" name="Table Placeholder 4">
            <a:extLst>
              <a:ext uri="{FF2B5EF4-FFF2-40B4-BE49-F238E27FC236}">
                <a16:creationId xmlns:a16="http://schemas.microsoft.com/office/drawing/2014/main" id="{E2B96246-A767-49E6-8CB0-332D5335D47A}"/>
              </a:ext>
            </a:extLst>
          </p:cNvPr>
          <p:cNvGraphicFramePr>
            <a:graphicFrameLocks noGrp="1"/>
          </p:cNvGraphicFramePr>
          <p:nvPr>
            <p:ph type="tbl" sz="quarter" idx="13"/>
            <p:extLst>
              <p:ext uri="{D42A27DB-BD31-4B8C-83A1-F6EECF244321}">
                <p14:modId xmlns:p14="http://schemas.microsoft.com/office/powerpoint/2010/main" val="240165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7389129"/>
                    </a:ext>
                  </a:extLst>
                </a:gridCol>
                <a:gridCol w="493776">
                  <a:extLst>
                    <a:ext uri="{9D8B030D-6E8A-4147-A177-3AD203B41FA5}">
                      <a16:colId xmlns:a16="http://schemas.microsoft.com/office/drawing/2014/main" val="56916712"/>
                    </a:ext>
                  </a:extLst>
                </a:gridCol>
                <a:gridCol w="1069848">
                  <a:extLst>
                    <a:ext uri="{9D8B030D-6E8A-4147-A177-3AD203B41FA5}">
                      <a16:colId xmlns:a16="http://schemas.microsoft.com/office/drawing/2014/main" val="2057761167"/>
                    </a:ext>
                  </a:extLst>
                </a:gridCol>
                <a:gridCol w="1069848">
                  <a:extLst>
                    <a:ext uri="{9D8B030D-6E8A-4147-A177-3AD203B41FA5}">
                      <a16:colId xmlns:a16="http://schemas.microsoft.com/office/drawing/2014/main" val="3920035435"/>
                    </a:ext>
                  </a:extLst>
                </a:gridCol>
                <a:gridCol w="1069848">
                  <a:extLst>
                    <a:ext uri="{9D8B030D-6E8A-4147-A177-3AD203B41FA5}">
                      <a16:colId xmlns:a16="http://schemas.microsoft.com/office/drawing/2014/main" val="105131530"/>
                    </a:ext>
                  </a:extLst>
                </a:gridCol>
                <a:gridCol w="1069848">
                  <a:extLst>
                    <a:ext uri="{9D8B030D-6E8A-4147-A177-3AD203B41FA5}">
                      <a16:colId xmlns:a16="http://schemas.microsoft.com/office/drawing/2014/main" val="1413871058"/>
                    </a:ext>
                  </a:extLst>
                </a:gridCol>
                <a:gridCol w="1069848">
                  <a:extLst>
                    <a:ext uri="{9D8B030D-6E8A-4147-A177-3AD203B41FA5}">
                      <a16:colId xmlns:a16="http://schemas.microsoft.com/office/drawing/2014/main" val="3993497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3012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- 2022-10-03 16:10:27</a:t>
                      </a:r>
                      <a:r>
                        <a:rPr kumimoji="0" lang="en-US" sz="1000" b="0" i="0" u="none" strike="noStrike" kern="1200" cap="none" spc="0" normalizeH="0" baseline="0" noProof="0">
                          <a:ln>
                            <a:noFill/>
                          </a:ln>
                          <a:solidFill>
                            <a:prstClr val="black"/>
                          </a:solidFill>
                          <a:effectLst/>
                          <a:uLnTx/>
                          <a:uFillTx/>
                          <a:latin typeface="+mn-lt"/>
                          <a:ea typeface="+mn-ea"/>
                          <a:cs typeface="+mn-cs"/>
                        </a:rPr>
                        <a:t>
 Some TMA members got back in the swing of things by playing in the Japanese Business Association Softball Game! ⚾This event welcomed employees, spouses, and their children to compete amongst Japanese companies. Congrats to team Tokio Marine who won the Championship once again!🏆 https://t.co/yWRYDiPE4X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10/29/2022 20:07:26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1.2552 %</a:t>
                      </a:r>
                    </a:p>
                  </a:txBody>
                  <a:tcPr/>
                </a:tc>
                <a:extLst>
                  <a:ext uri="{0D108BD9-81ED-4DB2-BD59-A6C34878D82A}">
                    <a16:rowId xmlns:a16="http://schemas.microsoft.com/office/drawing/2014/main" val="2201404834"/>
                  </a:ext>
                </a:extLst>
              </a:tr>
            </a:tbl>
          </a:graphicData>
        </a:graphic>
      </p:graphicFrame>
      <p:sp>
        <p:nvSpPr>
          <p:cNvPr id="4" name="Text Placeholder 3">
            <a:extLst>
              <a:ext uri="{FF2B5EF4-FFF2-40B4-BE49-F238E27FC236}">
                <a16:creationId xmlns:a16="http://schemas.microsoft.com/office/drawing/2014/main" id="{A9114F59-C2B6-4CDF-AC69-A1363A0BDD6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8243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4C60B-31A5-4B98-B0C7-51243B8602A0}"/>
              </a:ext>
            </a:extLst>
          </p:cNvPr>
          <p:cNvSpPr>
            <a:spLocks noGrp="1"/>
          </p:cNvSpPr>
          <p:nvPr>
            <p:ph type="title"/>
          </p:nvPr>
        </p:nvSpPr>
        <p:spPr/>
        <p:txBody>
          <a:bodyPr/>
          <a:lstStyle/>
          <a:p>
            <a:r>
              <a:rPr lang="en-US"/>
              <a:t>Twitter Own and Retweeted Tweets Table | Tokio Marine America - 2 of 3</a:t>
            </a:r>
          </a:p>
        </p:txBody>
      </p:sp>
      <p:graphicFrame>
        <p:nvGraphicFramePr>
          <p:cNvPr id="5" name="Table Placeholder 4">
            <a:extLst>
              <a:ext uri="{FF2B5EF4-FFF2-40B4-BE49-F238E27FC236}">
                <a16:creationId xmlns:a16="http://schemas.microsoft.com/office/drawing/2014/main" id="{42BBD789-CBCD-4959-92FB-51BA501C426C}"/>
              </a:ext>
            </a:extLst>
          </p:cNvPr>
          <p:cNvGraphicFramePr>
            <a:graphicFrameLocks noGrp="1"/>
          </p:cNvGraphicFramePr>
          <p:nvPr>
            <p:ph type="tbl" sz="quarter" idx="13"/>
            <p:extLst>
              <p:ext uri="{D42A27DB-BD31-4B8C-83A1-F6EECF244321}">
                <p14:modId xmlns:p14="http://schemas.microsoft.com/office/powerpoint/2010/main" val="136285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90031575"/>
                    </a:ext>
                  </a:extLst>
                </a:gridCol>
                <a:gridCol w="493776">
                  <a:extLst>
                    <a:ext uri="{9D8B030D-6E8A-4147-A177-3AD203B41FA5}">
                      <a16:colId xmlns:a16="http://schemas.microsoft.com/office/drawing/2014/main" val="3571095314"/>
                    </a:ext>
                  </a:extLst>
                </a:gridCol>
                <a:gridCol w="1069848">
                  <a:extLst>
                    <a:ext uri="{9D8B030D-6E8A-4147-A177-3AD203B41FA5}">
                      <a16:colId xmlns:a16="http://schemas.microsoft.com/office/drawing/2014/main" val="3127478544"/>
                    </a:ext>
                  </a:extLst>
                </a:gridCol>
                <a:gridCol w="1069848">
                  <a:extLst>
                    <a:ext uri="{9D8B030D-6E8A-4147-A177-3AD203B41FA5}">
                      <a16:colId xmlns:a16="http://schemas.microsoft.com/office/drawing/2014/main" val="2485235718"/>
                    </a:ext>
                  </a:extLst>
                </a:gridCol>
                <a:gridCol w="1069848">
                  <a:extLst>
                    <a:ext uri="{9D8B030D-6E8A-4147-A177-3AD203B41FA5}">
                      <a16:colId xmlns:a16="http://schemas.microsoft.com/office/drawing/2014/main" val="142263080"/>
                    </a:ext>
                  </a:extLst>
                </a:gridCol>
                <a:gridCol w="1069848">
                  <a:extLst>
                    <a:ext uri="{9D8B030D-6E8A-4147-A177-3AD203B41FA5}">
                      <a16:colId xmlns:a16="http://schemas.microsoft.com/office/drawing/2014/main" val="365138252"/>
                    </a:ext>
                  </a:extLst>
                </a:gridCol>
                <a:gridCol w="1069848">
                  <a:extLst>
                    <a:ext uri="{9D8B030D-6E8A-4147-A177-3AD203B41FA5}">
                      <a16:colId xmlns:a16="http://schemas.microsoft.com/office/drawing/2014/main" val="284186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179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- 2022-10-14 15:52:10</a:t>
                      </a:r>
                      <a:r>
                        <a:rPr kumimoji="0" lang="en-US" sz="1000" b="0" i="0" u="none" strike="noStrike" kern="1200" cap="none" spc="0" normalizeH="0" baseline="0" noProof="0">
                          <a:ln>
                            <a:noFill/>
                          </a:ln>
                          <a:solidFill>
                            <a:prstClr val="black"/>
                          </a:solidFill>
                          <a:effectLst/>
                          <a:uLnTx/>
                          <a:uFillTx/>
                          <a:latin typeface="+mn-lt"/>
                          <a:ea typeface="+mn-ea"/>
                          <a:cs typeface="+mn-cs"/>
                        </a:rPr>
                        <a:t>
 Tokio Marine Group is committed to energy conservation and efficiency. 
For the ninth consecutive fiscal year, Tokio Marine Group achieved "Carbon Neutral Status" for its efforts in reducing CO2 emissions throughout global production. 
Read here: https://t.co/iJzf503XLs https://t.co/aGPRnwtShU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10/29/2022 14:07:24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0.8403 %</a:t>
                      </a:r>
                    </a:p>
                  </a:txBody>
                  <a:tcPr/>
                </a:tc>
                <a:extLst>
                  <a:ext uri="{0D108BD9-81ED-4DB2-BD59-A6C34878D82A}">
                    <a16:rowId xmlns:a16="http://schemas.microsoft.com/office/drawing/2014/main" val="1131922591"/>
                  </a:ext>
                </a:extLst>
              </a:tr>
            </a:tbl>
          </a:graphicData>
        </a:graphic>
      </p:graphicFrame>
      <p:sp>
        <p:nvSpPr>
          <p:cNvPr id="4" name="Text Placeholder 3">
            <a:extLst>
              <a:ext uri="{FF2B5EF4-FFF2-40B4-BE49-F238E27FC236}">
                <a16:creationId xmlns:a16="http://schemas.microsoft.com/office/drawing/2014/main" id="{FE251868-04A1-4ECD-9B9C-350E7C8BCAD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059160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6C18-E7FD-4621-BA5B-3A1FED91AC95}"/>
              </a:ext>
            </a:extLst>
          </p:cNvPr>
          <p:cNvSpPr>
            <a:spLocks noGrp="1"/>
          </p:cNvSpPr>
          <p:nvPr>
            <p:ph type="title"/>
          </p:nvPr>
        </p:nvSpPr>
        <p:spPr/>
        <p:txBody>
          <a:bodyPr/>
          <a:lstStyle/>
          <a:p>
            <a:r>
              <a:rPr lang="en-US"/>
              <a:t>Twitter Own and Retweeted Tweets Table | Tokio Marine America - 3 of 3</a:t>
            </a:r>
          </a:p>
        </p:txBody>
      </p:sp>
      <p:graphicFrame>
        <p:nvGraphicFramePr>
          <p:cNvPr id="5" name="Table Placeholder 4">
            <a:extLst>
              <a:ext uri="{FF2B5EF4-FFF2-40B4-BE49-F238E27FC236}">
                <a16:creationId xmlns:a16="http://schemas.microsoft.com/office/drawing/2014/main" id="{08987001-0FB5-4A4B-8892-374032FC77DE}"/>
              </a:ext>
            </a:extLst>
          </p:cNvPr>
          <p:cNvGraphicFramePr>
            <a:graphicFrameLocks noGrp="1"/>
          </p:cNvGraphicFramePr>
          <p:nvPr>
            <p:ph type="tbl" sz="quarter" idx="13"/>
            <p:extLst>
              <p:ext uri="{D42A27DB-BD31-4B8C-83A1-F6EECF244321}">
                <p14:modId xmlns:p14="http://schemas.microsoft.com/office/powerpoint/2010/main" val="367301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17544184"/>
                    </a:ext>
                  </a:extLst>
                </a:gridCol>
                <a:gridCol w="493776">
                  <a:extLst>
                    <a:ext uri="{9D8B030D-6E8A-4147-A177-3AD203B41FA5}">
                      <a16:colId xmlns:a16="http://schemas.microsoft.com/office/drawing/2014/main" val="2356038624"/>
                    </a:ext>
                  </a:extLst>
                </a:gridCol>
                <a:gridCol w="1069848">
                  <a:extLst>
                    <a:ext uri="{9D8B030D-6E8A-4147-A177-3AD203B41FA5}">
                      <a16:colId xmlns:a16="http://schemas.microsoft.com/office/drawing/2014/main" val="2135840772"/>
                    </a:ext>
                  </a:extLst>
                </a:gridCol>
                <a:gridCol w="1069848">
                  <a:extLst>
                    <a:ext uri="{9D8B030D-6E8A-4147-A177-3AD203B41FA5}">
                      <a16:colId xmlns:a16="http://schemas.microsoft.com/office/drawing/2014/main" val="1036119959"/>
                    </a:ext>
                  </a:extLst>
                </a:gridCol>
                <a:gridCol w="1069848">
                  <a:extLst>
                    <a:ext uri="{9D8B030D-6E8A-4147-A177-3AD203B41FA5}">
                      <a16:colId xmlns:a16="http://schemas.microsoft.com/office/drawing/2014/main" val="2851099930"/>
                    </a:ext>
                  </a:extLst>
                </a:gridCol>
                <a:gridCol w="1069848">
                  <a:extLst>
                    <a:ext uri="{9D8B030D-6E8A-4147-A177-3AD203B41FA5}">
                      <a16:colId xmlns:a16="http://schemas.microsoft.com/office/drawing/2014/main" val="70041410"/>
                    </a:ext>
                  </a:extLst>
                </a:gridCol>
                <a:gridCol w="1069848">
                  <a:extLst>
                    <a:ext uri="{9D8B030D-6E8A-4147-A177-3AD203B41FA5}">
                      <a16:colId xmlns:a16="http://schemas.microsoft.com/office/drawing/2014/main" val="235107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19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- 2022-10-17 17:30:11</a:t>
                      </a:r>
                      <a:r>
                        <a:rPr kumimoji="0" lang="en-US" sz="1000" b="0" i="0" u="none" strike="noStrike" kern="1200" cap="none" spc="0" normalizeH="0" baseline="0" noProof="0">
                          <a:ln>
                            <a:noFill/>
                          </a:ln>
                          <a:solidFill>
                            <a:prstClr val="black"/>
                          </a:solidFill>
                          <a:effectLst/>
                          <a:uLnTx/>
                          <a:uFillTx/>
                          <a:latin typeface="+mn-lt"/>
                          <a:ea typeface="+mn-ea"/>
                          <a:cs typeface="+mn-cs"/>
                        </a:rPr>
                        <a:t>
 TMA is pleased to put a #NewHireSpotlight on Brian I. who recently joined our team as a Premium Audit Specialist based out of our Pasadena, CA office. 
He loves to golf, is a softball coach, and loves to spend time with his friends, family, and his two dogs Easton and Lani. 🥎⛳ https://t.co/oDWpEemanU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10/29/2022 14:07:24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0.8403 %</a:t>
                      </a:r>
                    </a:p>
                  </a:txBody>
                  <a:tcPr/>
                </a:tc>
                <a:extLst>
                  <a:ext uri="{0D108BD9-81ED-4DB2-BD59-A6C34878D82A}">
                    <a16:rowId xmlns:a16="http://schemas.microsoft.com/office/drawing/2014/main" val="3028328816"/>
                  </a:ext>
                </a:extLst>
              </a:tr>
            </a:tbl>
          </a:graphicData>
        </a:graphic>
      </p:graphicFrame>
      <p:sp>
        <p:nvSpPr>
          <p:cNvPr id="4" name="Text Placeholder 3">
            <a:extLst>
              <a:ext uri="{FF2B5EF4-FFF2-40B4-BE49-F238E27FC236}">
                <a16:creationId xmlns:a16="http://schemas.microsoft.com/office/drawing/2014/main" id="{1A7A3D8C-D1DB-4374-B243-B7923673481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84690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1387-19ED-4451-8E4D-2BFC4570016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781DE9B-BCF4-4EE6-92B0-DE3F926887C8}"/>
              </a:ext>
            </a:extLst>
          </p:cNvPr>
          <p:cNvGraphicFramePr>
            <a:graphicFrameLocks noGrp="1"/>
          </p:cNvGraphicFramePr>
          <p:nvPr>
            <p:ph type="tbl" sz="quarter" idx="13"/>
            <p:extLst>
              <p:ext uri="{D42A27DB-BD31-4B8C-83A1-F6EECF244321}">
                <p14:modId xmlns:p14="http://schemas.microsoft.com/office/powerpoint/2010/main" val="428491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96307375"/>
                    </a:ext>
                  </a:extLst>
                </a:gridCol>
                <a:gridCol w="658368">
                  <a:extLst>
                    <a:ext uri="{9D8B030D-6E8A-4147-A177-3AD203B41FA5}">
                      <a16:colId xmlns:a16="http://schemas.microsoft.com/office/drawing/2014/main" val="326865059"/>
                    </a:ext>
                  </a:extLst>
                </a:gridCol>
                <a:gridCol w="658368">
                  <a:extLst>
                    <a:ext uri="{9D8B030D-6E8A-4147-A177-3AD203B41FA5}">
                      <a16:colId xmlns:a16="http://schemas.microsoft.com/office/drawing/2014/main" val="3908231761"/>
                    </a:ext>
                  </a:extLst>
                </a:gridCol>
                <a:gridCol w="658368">
                  <a:extLst>
                    <a:ext uri="{9D8B030D-6E8A-4147-A177-3AD203B41FA5}">
                      <a16:colId xmlns:a16="http://schemas.microsoft.com/office/drawing/2014/main" val="1373093033"/>
                    </a:ext>
                  </a:extLst>
                </a:gridCol>
                <a:gridCol w="658368">
                  <a:extLst>
                    <a:ext uri="{9D8B030D-6E8A-4147-A177-3AD203B41FA5}">
                      <a16:colId xmlns:a16="http://schemas.microsoft.com/office/drawing/2014/main" val="3663996190"/>
                    </a:ext>
                  </a:extLst>
                </a:gridCol>
                <a:gridCol w="658368">
                  <a:extLst>
                    <a:ext uri="{9D8B030D-6E8A-4147-A177-3AD203B41FA5}">
                      <a16:colId xmlns:a16="http://schemas.microsoft.com/office/drawing/2014/main" val="4046733719"/>
                    </a:ext>
                  </a:extLst>
                </a:gridCol>
                <a:gridCol w="658368">
                  <a:extLst>
                    <a:ext uri="{9D8B030D-6E8A-4147-A177-3AD203B41FA5}">
                      <a16:colId xmlns:a16="http://schemas.microsoft.com/office/drawing/2014/main" val="2979703612"/>
                    </a:ext>
                  </a:extLst>
                </a:gridCol>
                <a:gridCol w="658368">
                  <a:extLst>
                    <a:ext uri="{9D8B030D-6E8A-4147-A177-3AD203B41FA5}">
                      <a16:colId xmlns:a16="http://schemas.microsoft.com/office/drawing/2014/main" val="3344971841"/>
                    </a:ext>
                  </a:extLst>
                </a:gridCol>
                <a:gridCol w="658368">
                  <a:extLst>
                    <a:ext uri="{9D8B030D-6E8A-4147-A177-3AD203B41FA5}">
                      <a16:colId xmlns:a16="http://schemas.microsoft.com/office/drawing/2014/main" val="3848463710"/>
                    </a:ext>
                  </a:extLst>
                </a:gridCol>
                <a:gridCol w="658368">
                  <a:extLst>
                    <a:ext uri="{9D8B030D-6E8A-4147-A177-3AD203B41FA5}">
                      <a16:colId xmlns:a16="http://schemas.microsoft.com/office/drawing/2014/main" val="2924991135"/>
                    </a:ext>
                  </a:extLst>
                </a:gridCol>
                <a:gridCol w="658368">
                  <a:extLst>
                    <a:ext uri="{9D8B030D-6E8A-4147-A177-3AD203B41FA5}">
                      <a16:colId xmlns:a16="http://schemas.microsoft.com/office/drawing/2014/main" val="861976424"/>
                    </a:ext>
                  </a:extLst>
                </a:gridCol>
                <a:gridCol w="658368">
                  <a:extLst>
                    <a:ext uri="{9D8B030D-6E8A-4147-A177-3AD203B41FA5}">
                      <a16:colId xmlns:a16="http://schemas.microsoft.com/office/drawing/2014/main" val="1065236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7679567"/>
                  </a:ext>
                </a:extLst>
              </a:tr>
              <a:tr h="370840">
                <a:tc>
                  <a:txBody>
                    <a:bodyPr/>
                    <a:lstStyle/>
                    <a:p>
                      <a:r>
                        <a:rPr lang="en-US" sz="1000"/>
                        <a:t>19753</a:t>
                      </a:r>
                    </a:p>
                  </a:txBody>
                  <a:tcPr/>
                </a:tc>
                <a:tc>
                  <a:txBody>
                    <a:bodyPr/>
                    <a:lstStyle/>
                    <a:p>
                      <a:r>
                        <a:rPr lang="en-US" sz="1000"/>
                        <a:t>213</a:t>
                      </a:r>
                    </a:p>
                  </a:txBody>
                  <a:tcPr/>
                </a:tc>
                <a:tc>
                  <a:txBody>
                    <a:bodyPr/>
                    <a:lstStyle/>
                    <a:p>
                      <a:r>
                        <a:rPr lang="en-US" sz="1000"/>
                        <a:t>13</a:t>
                      </a:r>
                    </a:p>
                  </a:txBody>
                  <a:tcPr/>
                </a:tc>
                <a:tc>
                  <a:txBody>
                    <a:bodyPr/>
                    <a:lstStyle/>
                    <a:p>
                      <a:r>
                        <a:rPr lang="en-US" sz="1000"/>
                        <a:t>892</a:t>
                      </a:r>
                    </a:p>
                  </a:txBody>
                  <a:tcPr/>
                </a:tc>
                <a:tc>
                  <a:txBody>
                    <a:bodyPr/>
                    <a:lstStyle/>
                    <a:p>
                      <a:r>
                        <a:rPr lang="en-US" sz="1000"/>
                        <a:t>68.615384615385</a:t>
                      </a:r>
                    </a:p>
                  </a:txBody>
                  <a:tcPr/>
                </a:tc>
                <a:tc>
                  <a:txBody>
                    <a:bodyPr/>
                    <a:lstStyle/>
                    <a:p>
                      <a:r>
                        <a:rPr lang="en-US" sz="1000"/>
                        <a:t>7</a:t>
                      </a:r>
                    </a:p>
                  </a:txBody>
                  <a:tcPr/>
                </a:tc>
                <a:tc>
                  <a:txBody>
                    <a:bodyPr/>
                    <a:lstStyle/>
                    <a:p>
                      <a:r>
                        <a:rPr lang="en-US" sz="1000"/>
                        <a:t>34</a:t>
                      </a:r>
                    </a:p>
                  </a:txBody>
                  <a:tcPr/>
                </a:tc>
                <a:tc>
                  <a:txBody>
                    <a:bodyPr/>
                    <a:lstStyle/>
                    <a:p>
                      <a:r>
                        <a:rPr lang="en-US" sz="1000"/>
                        <a:t>883</a:t>
                      </a:r>
                    </a:p>
                  </a:txBody>
                  <a:tcPr/>
                </a:tc>
                <a:tc>
                  <a:txBody>
                    <a:bodyPr/>
                    <a:lstStyle/>
                    <a:p>
                      <a:r>
                        <a:rPr lang="en-US" sz="1000"/>
                        <a:t>30991</a:t>
                      </a:r>
                    </a:p>
                  </a:txBody>
                  <a:tcPr/>
                </a:tc>
                <a:tc>
                  <a:txBody>
                    <a:bodyPr/>
                    <a:lstStyle/>
                    <a:p>
                      <a:r>
                        <a:rPr lang="en-US" sz="1000"/>
                        <a:t>2383.9230769231</a:t>
                      </a:r>
                    </a:p>
                  </a:txBody>
                  <a:tcPr/>
                </a:tc>
                <a:tc>
                  <a:txBody>
                    <a:bodyPr/>
                    <a:lstStyle/>
                    <a:p>
                      <a:r>
                        <a:rPr lang="en-US" sz="1000"/>
                        <a:t>5.3589165258587 %</a:t>
                      </a:r>
                    </a:p>
                  </a:txBody>
                  <a:tcPr/>
                </a:tc>
                <a:tc>
                  <a:txBody>
                    <a:bodyPr/>
                    <a:lstStyle/>
                    <a:p>
                      <a:r>
                        <a:rPr lang="en-US" sz="1000"/>
                        <a:t>1826</a:t>
                      </a:r>
                    </a:p>
                  </a:txBody>
                  <a:tcPr/>
                </a:tc>
                <a:extLst>
                  <a:ext uri="{0D108BD9-81ED-4DB2-BD59-A6C34878D82A}">
                    <a16:rowId xmlns:a16="http://schemas.microsoft.com/office/drawing/2014/main" val="3348762769"/>
                  </a:ext>
                </a:extLst>
              </a:tr>
            </a:tbl>
          </a:graphicData>
        </a:graphic>
      </p:graphicFrame>
      <p:sp>
        <p:nvSpPr>
          <p:cNvPr id="4" name="Text Placeholder 3">
            <a:extLst>
              <a:ext uri="{FF2B5EF4-FFF2-40B4-BE49-F238E27FC236}">
                <a16:creationId xmlns:a16="http://schemas.microsoft.com/office/drawing/2014/main" id="{0C29C07D-1130-4526-9DD8-FCAA897E97C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60747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1B5D-A251-4FA8-9396-63A919A5E7A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58C37EE-8ABB-4D2A-B94F-CCDADD82E1C2}"/>
              </a:ext>
            </a:extLst>
          </p:cNvPr>
          <p:cNvGraphicFramePr>
            <a:graphicFrameLocks noGrp="1"/>
          </p:cNvGraphicFramePr>
          <p:nvPr>
            <p:ph type="chart" sz="quarter" idx="13"/>
            <p:extLst>
              <p:ext uri="{D42A27DB-BD31-4B8C-83A1-F6EECF244321}">
                <p14:modId xmlns:p14="http://schemas.microsoft.com/office/powerpoint/2010/main" val="2087131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CF153-98A0-4636-8BAE-54C2F99C67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78B327E-8963-408B-A375-C07BC431E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2477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4EAD9-943C-4281-9F6F-38FE43A4DBC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EC815F4-CC65-41CC-BAB0-14F0A1EDCF5A}"/>
              </a:ext>
            </a:extLst>
          </p:cNvPr>
          <p:cNvGraphicFramePr>
            <a:graphicFrameLocks noGrp="1"/>
          </p:cNvGraphicFramePr>
          <p:nvPr>
            <p:ph type="chart" sz="quarter" idx="13"/>
            <p:extLst>
              <p:ext uri="{D42A27DB-BD31-4B8C-83A1-F6EECF244321}">
                <p14:modId xmlns:p14="http://schemas.microsoft.com/office/powerpoint/2010/main" val="425478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93284-814B-42DD-9429-9B5A49D5FF9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CBCDCFD-2F0D-46F4-8710-9A7661273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503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0F24-783A-447F-B17F-D58EE323508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F585921E-261B-433B-9C5D-509E78374362}"/>
              </a:ext>
            </a:extLst>
          </p:cNvPr>
          <p:cNvGraphicFramePr>
            <a:graphicFrameLocks noGrp="1"/>
          </p:cNvGraphicFramePr>
          <p:nvPr>
            <p:ph type="chart" sz="quarter" idx="13"/>
            <p:extLst>
              <p:ext uri="{D42A27DB-BD31-4B8C-83A1-F6EECF244321}">
                <p14:modId xmlns:p14="http://schemas.microsoft.com/office/powerpoint/2010/main" val="89806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BCCDB-D3B3-4934-9C0D-17F7F037FAF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3FEC40-695E-48A4-8F26-44FDA6CC2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18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F209-CBF6-49A2-A68F-AB3BCF10832D}"/>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BA6431FA-DADA-4344-A9E4-63605BAF191D}"/>
              </a:ext>
            </a:extLst>
          </p:cNvPr>
          <p:cNvGraphicFramePr>
            <a:graphicFrameLocks noGrp="1"/>
          </p:cNvGraphicFramePr>
          <p:nvPr>
            <p:ph type="chart" sz="quarter" idx="13"/>
            <p:extLst>
              <p:ext uri="{D42A27DB-BD31-4B8C-83A1-F6EECF244321}">
                <p14:modId xmlns:p14="http://schemas.microsoft.com/office/powerpoint/2010/main" val="74101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ECEAA3-A39E-47A7-A9CB-B61A62D0FCF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97C8A91-F0A4-4925-8BCD-23CDBFD40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520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B051-D3C4-4866-B782-7F8B0F4BA0E2}"/>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5CB86084-1573-47D0-8BA7-AF3A3A1DD7C3}"/>
              </a:ext>
            </a:extLst>
          </p:cNvPr>
          <p:cNvGraphicFramePr>
            <a:graphicFrameLocks noGrp="1"/>
          </p:cNvGraphicFramePr>
          <p:nvPr>
            <p:ph type="tbl" sz="quarter" idx="13"/>
            <p:extLst>
              <p:ext uri="{D42A27DB-BD31-4B8C-83A1-F6EECF244321}">
                <p14:modId xmlns:p14="http://schemas.microsoft.com/office/powerpoint/2010/main" val="296038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76854809"/>
                    </a:ext>
                  </a:extLst>
                </a:gridCol>
                <a:gridCol w="740664">
                  <a:extLst>
                    <a:ext uri="{9D8B030D-6E8A-4147-A177-3AD203B41FA5}">
                      <a16:colId xmlns:a16="http://schemas.microsoft.com/office/drawing/2014/main" val="3458353603"/>
                    </a:ext>
                  </a:extLst>
                </a:gridCol>
                <a:gridCol w="740664">
                  <a:extLst>
                    <a:ext uri="{9D8B030D-6E8A-4147-A177-3AD203B41FA5}">
                      <a16:colId xmlns:a16="http://schemas.microsoft.com/office/drawing/2014/main" val="159514217"/>
                    </a:ext>
                  </a:extLst>
                </a:gridCol>
                <a:gridCol w="740664">
                  <a:extLst>
                    <a:ext uri="{9D8B030D-6E8A-4147-A177-3AD203B41FA5}">
                      <a16:colId xmlns:a16="http://schemas.microsoft.com/office/drawing/2014/main" val="672683493"/>
                    </a:ext>
                  </a:extLst>
                </a:gridCol>
                <a:gridCol w="740664">
                  <a:extLst>
                    <a:ext uri="{9D8B030D-6E8A-4147-A177-3AD203B41FA5}">
                      <a16:colId xmlns:a16="http://schemas.microsoft.com/office/drawing/2014/main" val="2325236147"/>
                    </a:ext>
                  </a:extLst>
                </a:gridCol>
                <a:gridCol w="740664">
                  <a:extLst>
                    <a:ext uri="{9D8B030D-6E8A-4147-A177-3AD203B41FA5}">
                      <a16:colId xmlns:a16="http://schemas.microsoft.com/office/drawing/2014/main" val="359776737"/>
                    </a:ext>
                  </a:extLst>
                </a:gridCol>
                <a:gridCol w="740664">
                  <a:extLst>
                    <a:ext uri="{9D8B030D-6E8A-4147-A177-3AD203B41FA5}">
                      <a16:colId xmlns:a16="http://schemas.microsoft.com/office/drawing/2014/main" val="987763844"/>
                    </a:ext>
                  </a:extLst>
                </a:gridCol>
                <a:gridCol w="740664">
                  <a:extLst>
                    <a:ext uri="{9D8B030D-6E8A-4147-A177-3AD203B41FA5}">
                      <a16:colId xmlns:a16="http://schemas.microsoft.com/office/drawing/2014/main" val="2587168139"/>
                    </a:ext>
                  </a:extLst>
                </a:gridCol>
                <a:gridCol w="740664">
                  <a:extLst>
                    <a:ext uri="{9D8B030D-6E8A-4147-A177-3AD203B41FA5}">
                      <a16:colId xmlns:a16="http://schemas.microsoft.com/office/drawing/2014/main" val="3109413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6968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- 2022-08-15 16:18:49</a:t>
                      </a:r>
                      <a:r>
                        <a:rPr kumimoji="0" lang="en-US" sz="1000" b="0" i="0" u="none" strike="noStrike" kern="1200" cap="none" spc="0" normalizeH="0" baseline="0" noProof="0">
                          <a:ln>
                            <a:noFill/>
                          </a:ln>
                          <a:solidFill>
                            <a:prstClr val="black"/>
                          </a:solidFill>
                          <a:effectLst/>
                          <a:uLnTx/>
                          <a:uFillTx/>
                          <a:latin typeface="+mn-lt"/>
                          <a:ea typeface="+mn-ea"/>
                          <a:cs typeface="+mn-cs"/>
                        </a:rPr>
                        <a:t>
 TMA is pleased to share some exciting news about the plans for our parent company’s new headquarters in Tokyo! The building will be the world's largest wooden hybrid structure at the time of its completion. Wood emits less CO2 in its manufacturing process compared to steel and also has the ability to absorb and capture it.
The new building aligns with Tokio Marine Group's global mission to reduce our carbon footprint and build a more sustainable, modern environment.
Read here: https://lnkd.in/ggBzF6cn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4.8218829516539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1878172"/>
                  </a:ext>
                </a:extLst>
              </a:tr>
            </a:tbl>
          </a:graphicData>
        </a:graphic>
      </p:graphicFrame>
      <p:sp>
        <p:nvSpPr>
          <p:cNvPr id="4" name="Text Placeholder 3">
            <a:extLst>
              <a:ext uri="{FF2B5EF4-FFF2-40B4-BE49-F238E27FC236}">
                <a16:creationId xmlns:a16="http://schemas.microsoft.com/office/drawing/2014/main" id="{6E0A3AB0-A5B0-42BB-813D-69548A7AD792}"/>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1296857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7F83C-3D1E-405E-A60B-A6CAB66C8003}"/>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D466D93-8053-4D76-B1EC-AECAA8369DCF}"/>
              </a:ext>
            </a:extLst>
          </p:cNvPr>
          <p:cNvGraphicFramePr>
            <a:graphicFrameLocks noGrp="1"/>
          </p:cNvGraphicFramePr>
          <p:nvPr>
            <p:ph type="tbl" sz="quarter" idx="13"/>
            <p:extLst>
              <p:ext uri="{D42A27DB-BD31-4B8C-83A1-F6EECF244321}">
                <p14:modId xmlns:p14="http://schemas.microsoft.com/office/powerpoint/2010/main" val="16526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87353713"/>
                    </a:ext>
                  </a:extLst>
                </a:gridCol>
                <a:gridCol w="740664">
                  <a:extLst>
                    <a:ext uri="{9D8B030D-6E8A-4147-A177-3AD203B41FA5}">
                      <a16:colId xmlns:a16="http://schemas.microsoft.com/office/drawing/2014/main" val="1022395032"/>
                    </a:ext>
                  </a:extLst>
                </a:gridCol>
                <a:gridCol w="740664">
                  <a:extLst>
                    <a:ext uri="{9D8B030D-6E8A-4147-A177-3AD203B41FA5}">
                      <a16:colId xmlns:a16="http://schemas.microsoft.com/office/drawing/2014/main" val="3626552702"/>
                    </a:ext>
                  </a:extLst>
                </a:gridCol>
                <a:gridCol w="740664">
                  <a:extLst>
                    <a:ext uri="{9D8B030D-6E8A-4147-A177-3AD203B41FA5}">
                      <a16:colId xmlns:a16="http://schemas.microsoft.com/office/drawing/2014/main" val="1975468747"/>
                    </a:ext>
                  </a:extLst>
                </a:gridCol>
                <a:gridCol w="740664">
                  <a:extLst>
                    <a:ext uri="{9D8B030D-6E8A-4147-A177-3AD203B41FA5}">
                      <a16:colId xmlns:a16="http://schemas.microsoft.com/office/drawing/2014/main" val="2441139355"/>
                    </a:ext>
                  </a:extLst>
                </a:gridCol>
                <a:gridCol w="740664">
                  <a:extLst>
                    <a:ext uri="{9D8B030D-6E8A-4147-A177-3AD203B41FA5}">
                      <a16:colId xmlns:a16="http://schemas.microsoft.com/office/drawing/2014/main" val="1091831203"/>
                    </a:ext>
                  </a:extLst>
                </a:gridCol>
                <a:gridCol w="740664">
                  <a:extLst>
                    <a:ext uri="{9D8B030D-6E8A-4147-A177-3AD203B41FA5}">
                      <a16:colId xmlns:a16="http://schemas.microsoft.com/office/drawing/2014/main" val="1360831136"/>
                    </a:ext>
                  </a:extLst>
                </a:gridCol>
                <a:gridCol w="740664">
                  <a:extLst>
                    <a:ext uri="{9D8B030D-6E8A-4147-A177-3AD203B41FA5}">
                      <a16:colId xmlns:a16="http://schemas.microsoft.com/office/drawing/2014/main" val="63141905"/>
                    </a:ext>
                  </a:extLst>
                </a:gridCol>
                <a:gridCol w="740664">
                  <a:extLst>
                    <a:ext uri="{9D8B030D-6E8A-4147-A177-3AD203B41FA5}">
                      <a16:colId xmlns:a16="http://schemas.microsoft.com/office/drawing/2014/main" val="94074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7818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- 2022-08-22 17:15:00</a:t>
                      </a:r>
                      <a:r>
                        <a:rPr kumimoji="0" lang="en-US" sz="1000" b="0" i="0" u="none" strike="noStrike" kern="1200" cap="none" spc="0" normalizeH="0" baseline="0" noProof="0">
                          <a:ln>
                            <a:noFill/>
                          </a:ln>
                          <a:solidFill>
                            <a:prstClr val="black"/>
                          </a:solidFill>
                          <a:effectLst/>
                          <a:uLnTx/>
                          <a:uFillTx/>
                          <a:latin typeface="+mn-lt"/>
                          <a:ea typeface="+mn-ea"/>
                          <a:cs typeface="+mn-cs"/>
                        </a:rPr>
                        <a:t>
 If you haven't heard already, Tokio Marine America's new CEO Daisuke Ugaeri has had a busy summer traveling to all of our national offices and speaking with employees about his vision for TMA moving forward.
In this short clip, Daisuke summarizes his goal to emphasize the "family-like" nature of our company, focusing on key aspects such as trust, harmony, accountability, and respect. We are thrilled to have a passionate, team-oriented leader such as Daisuke!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5.5300295372498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extLst>
                  <a:ext uri="{0D108BD9-81ED-4DB2-BD59-A6C34878D82A}">
                    <a16:rowId xmlns:a16="http://schemas.microsoft.com/office/drawing/2014/main" val="582579385"/>
                  </a:ext>
                </a:extLst>
              </a:tr>
            </a:tbl>
          </a:graphicData>
        </a:graphic>
      </p:graphicFrame>
      <p:sp>
        <p:nvSpPr>
          <p:cNvPr id="4" name="Text Placeholder 3">
            <a:extLst>
              <a:ext uri="{FF2B5EF4-FFF2-40B4-BE49-F238E27FC236}">
                <a16:creationId xmlns:a16="http://schemas.microsoft.com/office/drawing/2014/main" id="{A27FBCEF-8393-4A66-88A5-EEAE6E55F8D1}"/>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644414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945E-8334-45B5-8B43-BC8099096254}"/>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4FDEAF8A-5992-495E-BDD2-179197A17F30}"/>
              </a:ext>
            </a:extLst>
          </p:cNvPr>
          <p:cNvGraphicFramePr>
            <a:graphicFrameLocks noGrp="1"/>
          </p:cNvGraphicFramePr>
          <p:nvPr>
            <p:ph type="tbl" sz="quarter" idx="13"/>
            <p:extLst>
              <p:ext uri="{D42A27DB-BD31-4B8C-83A1-F6EECF244321}">
                <p14:modId xmlns:p14="http://schemas.microsoft.com/office/powerpoint/2010/main" val="281044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00262955"/>
                    </a:ext>
                  </a:extLst>
                </a:gridCol>
                <a:gridCol w="740664">
                  <a:extLst>
                    <a:ext uri="{9D8B030D-6E8A-4147-A177-3AD203B41FA5}">
                      <a16:colId xmlns:a16="http://schemas.microsoft.com/office/drawing/2014/main" val="2067160575"/>
                    </a:ext>
                  </a:extLst>
                </a:gridCol>
                <a:gridCol w="740664">
                  <a:extLst>
                    <a:ext uri="{9D8B030D-6E8A-4147-A177-3AD203B41FA5}">
                      <a16:colId xmlns:a16="http://schemas.microsoft.com/office/drawing/2014/main" val="1717204512"/>
                    </a:ext>
                  </a:extLst>
                </a:gridCol>
                <a:gridCol w="740664">
                  <a:extLst>
                    <a:ext uri="{9D8B030D-6E8A-4147-A177-3AD203B41FA5}">
                      <a16:colId xmlns:a16="http://schemas.microsoft.com/office/drawing/2014/main" val="545016422"/>
                    </a:ext>
                  </a:extLst>
                </a:gridCol>
                <a:gridCol w="740664">
                  <a:extLst>
                    <a:ext uri="{9D8B030D-6E8A-4147-A177-3AD203B41FA5}">
                      <a16:colId xmlns:a16="http://schemas.microsoft.com/office/drawing/2014/main" val="2511147353"/>
                    </a:ext>
                  </a:extLst>
                </a:gridCol>
                <a:gridCol w="740664">
                  <a:extLst>
                    <a:ext uri="{9D8B030D-6E8A-4147-A177-3AD203B41FA5}">
                      <a16:colId xmlns:a16="http://schemas.microsoft.com/office/drawing/2014/main" val="3035841568"/>
                    </a:ext>
                  </a:extLst>
                </a:gridCol>
                <a:gridCol w="740664">
                  <a:extLst>
                    <a:ext uri="{9D8B030D-6E8A-4147-A177-3AD203B41FA5}">
                      <a16:colId xmlns:a16="http://schemas.microsoft.com/office/drawing/2014/main" val="1975154620"/>
                    </a:ext>
                  </a:extLst>
                </a:gridCol>
                <a:gridCol w="740664">
                  <a:extLst>
                    <a:ext uri="{9D8B030D-6E8A-4147-A177-3AD203B41FA5}">
                      <a16:colId xmlns:a16="http://schemas.microsoft.com/office/drawing/2014/main" val="3044958293"/>
                    </a:ext>
                  </a:extLst>
                </a:gridCol>
                <a:gridCol w="740664">
                  <a:extLst>
                    <a:ext uri="{9D8B030D-6E8A-4147-A177-3AD203B41FA5}">
                      <a16:colId xmlns:a16="http://schemas.microsoft.com/office/drawing/2014/main" val="94759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4668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- 2022-08-05 16:08:32</a:t>
                      </a:r>
                      <a:r>
                        <a:rPr kumimoji="0" lang="en-US" sz="1000" b="0" i="0" u="none" strike="noStrike" kern="1200" cap="none" spc="0" normalizeH="0" baseline="0" noProof="0">
                          <a:ln>
                            <a:noFill/>
                          </a:ln>
                          <a:solidFill>
                            <a:prstClr val="black"/>
                          </a:solidFill>
                          <a:effectLst/>
                          <a:uLnTx/>
                          <a:uFillTx/>
                          <a:latin typeface="+mn-lt"/>
                          <a:ea typeface="+mn-ea"/>
                          <a:cs typeface="+mn-cs"/>
                        </a:rPr>
                        <a:t>
 This week at TMA, we celebrated the 143rd anniversary of Tokio Marine's founding with various Employee Appreciation events! 🎉
Our Plano, TX team was treated to some yummy Texas barbecue, the Pasadena, CA team ate some Hibachi at the beautiful Pasadena Towers, our Chicago team took a trip to the WNDR Museum, and the Jersey City team had an amazing lunch catered by Chipotle and others! 
We appreciate our hardworking employees every day and strive to acknowledge each individual as a piece of our greater mission To Be A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17.315612130288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8907291"/>
                  </a:ext>
                </a:extLst>
              </a:tr>
            </a:tbl>
          </a:graphicData>
        </a:graphic>
      </p:graphicFrame>
      <p:sp>
        <p:nvSpPr>
          <p:cNvPr id="4" name="Text Placeholder 3">
            <a:extLst>
              <a:ext uri="{FF2B5EF4-FFF2-40B4-BE49-F238E27FC236}">
                <a16:creationId xmlns:a16="http://schemas.microsoft.com/office/drawing/2014/main" id="{8EABE8C4-7495-4C72-8399-B853A005D8B4}"/>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644434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B9A77-0777-4010-BE5B-ACA4AB6B875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172A4DF8-B747-4660-841F-213691DD6E4B}"/>
              </a:ext>
            </a:extLst>
          </p:cNvPr>
          <p:cNvGraphicFramePr>
            <a:graphicFrameLocks noGrp="1"/>
          </p:cNvGraphicFramePr>
          <p:nvPr>
            <p:ph type="tbl" sz="quarter" idx="13"/>
            <p:extLst>
              <p:ext uri="{D42A27DB-BD31-4B8C-83A1-F6EECF244321}">
                <p14:modId xmlns:p14="http://schemas.microsoft.com/office/powerpoint/2010/main" val="361997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09886834"/>
                    </a:ext>
                  </a:extLst>
                </a:gridCol>
                <a:gridCol w="576072">
                  <a:extLst>
                    <a:ext uri="{9D8B030D-6E8A-4147-A177-3AD203B41FA5}">
                      <a16:colId xmlns:a16="http://schemas.microsoft.com/office/drawing/2014/main" val="3066192124"/>
                    </a:ext>
                  </a:extLst>
                </a:gridCol>
                <a:gridCol w="576072">
                  <a:extLst>
                    <a:ext uri="{9D8B030D-6E8A-4147-A177-3AD203B41FA5}">
                      <a16:colId xmlns:a16="http://schemas.microsoft.com/office/drawing/2014/main" val="65918565"/>
                    </a:ext>
                  </a:extLst>
                </a:gridCol>
                <a:gridCol w="576072">
                  <a:extLst>
                    <a:ext uri="{9D8B030D-6E8A-4147-A177-3AD203B41FA5}">
                      <a16:colId xmlns:a16="http://schemas.microsoft.com/office/drawing/2014/main" val="1290227177"/>
                    </a:ext>
                  </a:extLst>
                </a:gridCol>
                <a:gridCol w="576072">
                  <a:extLst>
                    <a:ext uri="{9D8B030D-6E8A-4147-A177-3AD203B41FA5}">
                      <a16:colId xmlns:a16="http://schemas.microsoft.com/office/drawing/2014/main" val="2312381404"/>
                    </a:ext>
                  </a:extLst>
                </a:gridCol>
                <a:gridCol w="576072">
                  <a:extLst>
                    <a:ext uri="{9D8B030D-6E8A-4147-A177-3AD203B41FA5}">
                      <a16:colId xmlns:a16="http://schemas.microsoft.com/office/drawing/2014/main" val="437574038"/>
                    </a:ext>
                  </a:extLst>
                </a:gridCol>
                <a:gridCol w="576072">
                  <a:extLst>
                    <a:ext uri="{9D8B030D-6E8A-4147-A177-3AD203B41FA5}">
                      <a16:colId xmlns:a16="http://schemas.microsoft.com/office/drawing/2014/main" val="1150299744"/>
                    </a:ext>
                  </a:extLst>
                </a:gridCol>
                <a:gridCol w="576072">
                  <a:extLst>
                    <a:ext uri="{9D8B030D-6E8A-4147-A177-3AD203B41FA5}">
                      <a16:colId xmlns:a16="http://schemas.microsoft.com/office/drawing/2014/main" val="882231872"/>
                    </a:ext>
                  </a:extLst>
                </a:gridCol>
                <a:gridCol w="576072">
                  <a:extLst>
                    <a:ext uri="{9D8B030D-6E8A-4147-A177-3AD203B41FA5}">
                      <a16:colId xmlns:a16="http://schemas.microsoft.com/office/drawing/2014/main" val="783175046"/>
                    </a:ext>
                  </a:extLst>
                </a:gridCol>
                <a:gridCol w="576072">
                  <a:extLst>
                    <a:ext uri="{9D8B030D-6E8A-4147-A177-3AD203B41FA5}">
                      <a16:colId xmlns:a16="http://schemas.microsoft.com/office/drawing/2014/main" val="3241925512"/>
                    </a:ext>
                  </a:extLst>
                </a:gridCol>
                <a:gridCol w="576072">
                  <a:extLst>
                    <a:ext uri="{9D8B030D-6E8A-4147-A177-3AD203B41FA5}">
                      <a16:colId xmlns:a16="http://schemas.microsoft.com/office/drawing/2014/main" val="16462561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03643386"/>
                  </a:ext>
                </a:extLst>
              </a:tr>
              <a:tr h="370840">
                <a:tc>
                  <a:txBody>
                    <a:bodyPr/>
                    <a:lstStyle/>
                    <a:p>
                      <a:r>
                        <a:rPr lang="en-US" sz="1000"/>
                        <a:t>tmamerica</a:t>
                      </a:r>
                    </a:p>
                  </a:txBody>
                  <a:tcPr/>
                </a:tc>
                <a:tc>
                  <a:txBody>
                    <a:bodyPr/>
                    <a:lstStyle/>
                    <a:p>
                      <a:r>
                        <a:rPr lang="en-US" sz="1000"/>
                        <a:t>474</a:t>
                      </a:r>
                    </a:p>
                  </a:txBody>
                  <a:tcPr/>
                </a:tc>
                <a:tc>
                  <a:txBody>
                    <a:bodyPr/>
                    <a:lstStyle/>
                    <a:p>
                      <a:r>
                        <a:rPr lang="en-US" sz="1000"/>
                        <a:t>8</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13</a:t>
                      </a:r>
                    </a:p>
                  </a:txBody>
                  <a:tcPr/>
                </a:tc>
                <a:tc>
                  <a:txBody>
                    <a:bodyPr/>
                    <a:lstStyle/>
                    <a:p>
                      <a:r>
                        <a:rPr lang="en-US" sz="1000"/>
                        <a:t>105</a:t>
                      </a:r>
                    </a:p>
                  </a:txBody>
                  <a:tcPr/>
                </a:tc>
                <a:tc>
                  <a:txBody>
                    <a:bodyPr/>
                    <a:lstStyle/>
                    <a:p>
                      <a:r>
                        <a:rPr lang="en-US" sz="1000"/>
                        <a:t>2</a:t>
                      </a:r>
                    </a:p>
                  </a:txBody>
                  <a:tcPr/>
                </a:tc>
                <a:tc>
                  <a:txBody>
                    <a:bodyPr/>
                    <a:lstStyle/>
                    <a:p>
                      <a:r>
                        <a:rPr lang="en-US" sz="1000"/>
                        <a:t>1.7512 %</a:t>
                      </a:r>
                    </a:p>
                  </a:txBody>
                  <a:tcPr/>
                </a:tc>
                <a:extLst>
                  <a:ext uri="{0D108BD9-81ED-4DB2-BD59-A6C34878D82A}">
                    <a16:rowId xmlns:a16="http://schemas.microsoft.com/office/drawing/2014/main" val="1848825104"/>
                  </a:ext>
                </a:extLst>
              </a:tr>
            </a:tbl>
          </a:graphicData>
        </a:graphic>
      </p:graphicFrame>
      <p:sp>
        <p:nvSpPr>
          <p:cNvPr id="4" name="Text Placeholder 3">
            <a:extLst>
              <a:ext uri="{FF2B5EF4-FFF2-40B4-BE49-F238E27FC236}">
                <a16:creationId xmlns:a16="http://schemas.microsoft.com/office/drawing/2014/main" id="{79D9544D-7685-4924-AA06-46D744154AF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55410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D95D5-C884-4035-A3CE-32EE93E65FB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7DBA06C0-7612-4E94-8F4E-F1F37732A530}"/>
              </a:ext>
            </a:extLst>
          </p:cNvPr>
          <p:cNvGraphicFramePr>
            <a:graphicFrameLocks noGrp="1"/>
          </p:cNvGraphicFramePr>
          <p:nvPr>
            <p:ph type="chart" sz="quarter" idx="13"/>
            <p:extLst>
              <p:ext uri="{D42A27DB-BD31-4B8C-83A1-F6EECF244321}">
                <p14:modId xmlns:p14="http://schemas.microsoft.com/office/powerpoint/2010/main" val="1752023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26BCF-2656-447B-8AC6-F57A6EFA57E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4B9CE2-EA3D-4297-8A6B-5EEE197E9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2744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7136-81FA-4302-B11B-D05D7A4376A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443E656-671D-45BB-BAAF-64721706333D}"/>
              </a:ext>
            </a:extLst>
          </p:cNvPr>
          <p:cNvGraphicFramePr>
            <a:graphicFrameLocks noGrp="1"/>
          </p:cNvGraphicFramePr>
          <p:nvPr>
            <p:ph type="chart" sz="quarter" idx="13"/>
            <p:extLst>
              <p:ext uri="{D42A27DB-BD31-4B8C-83A1-F6EECF244321}">
                <p14:modId xmlns:p14="http://schemas.microsoft.com/office/powerpoint/2010/main" val="3153625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437F3-6C72-48EF-875A-26C23BF2397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F250BED-9E88-4F37-9946-30830BD26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01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5D3BA-07A0-4571-8CCC-E50167B0B9C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30C23554-B8E0-45D6-8798-3152551CA1DD}"/>
              </a:ext>
            </a:extLst>
          </p:cNvPr>
          <p:cNvGraphicFramePr>
            <a:graphicFrameLocks noGrp="1"/>
          </p:cNvGraphicFramePr>
          <p:nvPr>
            <p:ph type="chart" sz="quarter" idx="13"/>
            <p:extLst>
              <p:ext uri="{D42A27DB-BD31-4B8C-83A1-F6EECF244321}">
                <p14:modId xmlns:p14="http://schemas.microsoft.com/office/powerpoint/2010/main" val="281219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D7BC7-3D9F-4DD4-AC87-D4C6F136EB3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1E0901-5174-4214-A7DD-7682D8936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152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158E-1326-4E81-BF75-A4C0521D40F4}"/>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8F0BDBD-EACB-401A-A19B-6045623ACED0}"/>
              </a:ext>
            </a:extLst>
          </p:cNvPr>
          <p:cNvGraphicFramePr>
            <a:graphicFrameLocks noGrp="1"/>
          </p:cNvGraphicFramePr>
          <p:nvPr>
            <p:ph type="chart" sz="quarter" idx="13"/>
            <p:extLst>
              <p:ext uri="{D42A27DB-BD31-4B8C-83A1-F6EECF244321}">
                <p14:modId xmlns:p14="http://schemas.microsoft.com/office/powerpoint/2010/main" val="98047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95780-8D45-4688-AC73-90AD3C2DE1D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431ED10-1B37-46A1-BAB9-17AAD318C6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896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9901-9324-4A57-ABF7-C0211BA61C35}"/>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C8D45AA5-D28F-4E41-8FC7-7CFE51293811}"/>
              </a:ext>
            </a:extLst>
          </p:cNvPr>
          <p:cNvGraphicFramePr>
            <a:graphicFrameLocks noGrp="1"/>
          </p:cNvGraphicFramePr>
          <p:nvPr>
            <p:ph type="tbl" sz="quarter" idx="13"/>
            <p:extLst>
              <p:ext uri="{D42A27DB-BD31-4B8C-83A1-F6EECF244321}">
                <p14:modId xmlns:p14="http://schemas.microsoft.com/office/powerpoint/2010/main" val="266418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2608204"/>
                    </a:ext>
                  </a:extLst>
                </a:gridCol>
                <a:gridCol w="1810512">
                  <a:extLst>
                    <a:ext uri="{9D8B030D-6E8A-4147-A177-3AD203B41FA5}">
                      <a16:colId xmlns:a16="http://schemas.microsoft.com/office/drawing/2014/main" val="3068400525"/>
                    </a:ext>
                  </a:extLst>
                </a:gridCol>
                <a:gridCol w="822960">
                  <a:extLst>
                    <a:ext uri="{9D8B030D-6E8A-4147-A177-3AD203B41FA5}">
                      <a16:colId xmlns:a16="http://schemas.microsoft.com/office/drawing/2014/main" val="4272439747"/>
                    </a:ext>
                  </a:extLst>
                </a:gridCol>
                <a:gridCol w="822960">
                  <a:extLst>
                    <a:ext uri="{9D8B030D-6E8A-4147-A177-3AD203B41FA5}">
                      <a16:colId xmlns:a16="http://schemas.microsoft.com/office/drawing/2014/main" val="3476657051"/>
                    </a:ext>
                  </a:extLst>
                </a:gridCol>
                <a:gridCol w="822960">
                  <a:extLst>
                    <a:ext uri="{9D8B030D-6E8A-4147-A177-3AD203B41FA5}">
                      <a16:colId xmlns:a16="http://schemas.microsoft.com/office/drawing/2014/main" val="2160887605"/>
                    </a:ext>
                  </a:extLst>
                </a:gridCol>
                <a:gridCol w="822960">
                  <a:extLst>
                    <a:ext uri="{9D8B030D-6E8A-4147-A177-3AD203B41FA5}">
                      <a16:colId xmlns:a16="http://schemas.microsoft.com/office/drawing/2014/main" val="3127217235"/>
                    </a:ext>
                  </a:extLst>
                </a:gridCol>
                <a:gridCol w="822960">
                  <a:extLst>
                    <a:ext uri="{9D8B030D-6E8A-4147-A177-3AD203B41FA5}">
                      <a16:colId xmlns:a16="http://schemas.microsoft.com/office/drawing/2014/main" val="217184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402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- 2022-10-03 16:19:58</a:t>
                      </a:r>
                      <a:r>
                        <a:rPr kumimoji="0" lang="en-US" sz="1000" b="0" i="0" u="none" strike="noStrike" kern="1200" cap="none" spc="0" normalizeH="0" baseline="0" noProof="0">
                          <a:ln>
                            <a:noFill/>
                          </a:ln>
                          <a:solidFill>
                            <a:prstClr val="black"/>
                          </a:solidFill>
                          <a:effectLst/>
                          <a:uLnTx/>
                          <a:uFillTx/>
                          <a:latin typeface="+mn-lt"/>
                          <a:ea typeface="+mn-ea"/>
                          <a:cs typeface="+mn-cs"/>
                        </a:rPr>
                        <a:t>
 A few weeks back, members of TMA really got back in the swing of things by participating in the Japanese Business Association Softball Game! ⚾⚾ This tournament, which has been on hold since 2019, welcomed back employees, spouses, and their children to partake in some friendly competition amongst Japanese companies. Congrats to the Tokio Marine team who brought home the Championship once again! 🏆
#champions #softball #softballtournament #japan #japanesebusiness #TokioMarine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https://quintly-image-storage.s3.amazonaws.com/a8463497d6ac59d9f9b31e3831c67b7f/0c767d31c04482c35a6cd59720369a01.jpg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793395451"/>
                  </a:ext>
                </a:extLst>
              </a:tr>
            </a:tbl>
          </a:graphicData>
        </a:graphic>
      </p:graphicFrame>
      <p:sp>
        <p:nvSpPr>
          <p:cNvPr id="4" name="Text Placeholder 3">
            <a:extLst>
              <a:ext uri="{FF2B5EF4-FFF2-40B4-BE49-F238E27FC236}">
                <a16:creationId xmlns:a16="http://schemas.microsoft.com/office/drawing/2014/main" id="{0CD104CD-63D5-4234-876A-4D6A23A71B8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535162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326C-E382-404D-BD48-B8194815061A}"/>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709605B-7E6B-4102-819F-3676321B68C3}"/>
              </a:ext>
            </a:extLst>
          </p:cNvPr>
          <p:cNvGraphicFramePr>
            <a:graphicFrameLocks noGrp="1"/>
          </p:cNvGraphicFramePr>
          <p:nvPr>
            <p:ph type="tbl" sz="quarter" idx="13"/>
            <p:extLst>
              <p:ext uri="{D42A27DB-BD31-4B8C-83A1-F6EECF244321}">
                <p14:modId xmlns:p14="http://schemas.microsoft.com/office/powerpoint/2010/main" val="3061787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82143134"/>
                    </a:ext>
                  </a:extLst>
                </a:gridCol>
                <a:gridCol w="1810512">
                  <a:extLst>
                    <a:ext uri="{9D8B030D-6E8A-4147-A177-3AD203B41FA5}">
                      <a16:colId xmlns:a16="http://schemas.microsoft.com/office/drawing/2014/main" val="3943614717"/>
                    </a:ext>
                  </a:extLst>
                </a:gridCol>
                <a:gridCol w="822960">
                  <a:extLst>
                    <a:ext uri="{9D8B030D-6E8A-4147-A177-3AD203B41FA5}">
                      <a16:colId xmlns:a16="http://schemas.microsoft.com/office/drawing/2014/main" val="2503739538"/>
                    </a:ext>
                  </a:extLst>
                </a:gridCol>
                <a:gridCol w="822960">
                  <a:extLst>
                    <a:ext uri="{9D8B030D-6E8A-4147-A177-3AD203B41FA5}">
                      <a16:colId xmlns:a16="http://schemas.microsoft.com/office/drawing/2014/main" val="1935669700"/>
                    </a:ext>
                  </a:extLst>
                </a:gridCol>
                <a:gridCol w="822960">
                  <a:extLst>
                    <a:ext uri="{9D8B030D-6E8A-4147-A177-3AD203B41FA5}">
                      <a16:colId xmlns:a16="http://schemas.microsoft.com/office/drawing/2014/main" val="3165609518"/>
                    </a:ext>
                  </a:extLst>
                </a:gridCol>
                <a:gridCol w="822960">
                  <a:extLst>
                    <a:ext uri="{9D8B030D-6E8A-4147-A177-3AD203B41FA5}">
                      <a16:colId xmlns:a16="http://schemas.microsoft.com/office/drawing/2014/main" val="2079557542"/>
                    </a:ext>
                  </a:extLst>
                </a:gridCol>
                <a:gridCol w="822960">
                  <a:extLst>
                    <a:ext uri="{9D8B030D-6E8A-4147-A177-3AD203B41FA5}">
                      <a16:colId xmlns:a16="http://schemas.microsoft.com/office/drawing/2014/main" val="267257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316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- 2022-10-31 16:19:38</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from all of us at TMA! Our employees in #JerseyCity and #Pasadena got into the Halloween spirit with costumes, pumpkin decorating, and tasty treats. 🎃
#halloweenpumpkins #jackolanterns #halloweencostumes #insuranceindustry #insurancework #commercialinsurance #insurancecompany #insurancelife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https://quintly-image-storage.s3.amazonaws.com/a8463497d6ac59d9f9b31e3831c67b7f/8e4eaf99af1837083cde6ef8f8fec642.jpg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7881679"/>
                  </a:ext>
                </a:extLst>
              </a:tr>
            </a:tbl>
          </a:graphicData>
        </a:graphic>
      </p:graphicFrame>
      <p:sp>
        <p:nvSpPr>
          <p:cNvPr id="4" name="Text Placeholder 3">
            <a:extLst>
              <a:ext uri="{FF2B5EF4-FFF2-40B4-BE49-F238E27FC236}">
                <a16:creationId xmlns:a16="http://schemas.microsoft.com/office/drawing/2014/main" id="{51E9504D-E0B7-4D62-A3D4-9156B0E55FE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958082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9E75-5C3A-4D1F-9E3B-7B456F7631CF}"/>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D3C981C-AAD4-4C9B-AC16-1C70FCDE68A7}"/>
              </a:ext>
            </a:extLst>
          </p:cNvPr>
          <p:cNvGraphicFramePr>
            <a:graphicFrameLocks noGrp="1"/>
          </p:cNvGraphicFramePr>
          <p:nvPr>
            <p:ph type="tbl" sz="quarter" idx="13"/>
            <p:extLst>
              <p:ext uri="{D42A27DB-BD31-4B8C-83A1-F6EECF244321}">
                <p14:modId xmlns:p14="http://schemas.microsoft.com/office/powerpoint/2010/main" val="49571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8523895"/>
                    </a:ext>
                  </a:extLst>
                </a:gridCol>
                <a:gridCol w="1810512">
                  <a:extLst>
                    <a:ext uri="{9D8B030D-6E8A-4147-A177-3AD203B41FA5}">
                      <a16:colId xmlns:a16="http://schemas.microsoft.com/office/drawing/2014/main" val="1630778478"/>
                    </a:ext>
                  </a:extLst>
                </a:gridCol>
                <a:gridCol w="822960">
                  <a:extLst>
                    <a:ext uri="{9D8B030D-6E8A-4147-A177-3AD203B41FA5}">
                      <a16:colId xmlns:a16="http://schemas.microsoft.com/office/drawing/2014/main" val="134528097"/>
                    </a:ext>
                  </a:extLst>
                </a:gridCol>
                <a:gridCol w="822960">
                  <a:extLst>
                    <a:ext uri="{9D8B030D-6E8A-4147-A177-3AD203B41FA5}">
                      <a16:colId xmlns:a16="http://schemas.microsoft.com/office/drawing/2014/main" val="3677520660"/>
                    </a:ext>
                  </a:extLst>
                </a:gridCol>
                <a:gridCol w="822960">
                  <a:extLst>
                    <a:ext uri="{9D8B030D-6E8A-4147-A177-3AD203B41FA5}">
                      <a16:colId xmlns:a16="http://schemas.microsoft.com/office/drawing/2014/main" val="871164845"/>
                    </a:ext>
                  </a:extLst>
                </a:gridCol>
                <a:gridCol w="822960">
                  <a:extLst>
                    <a:ext uri="{9D8B030D-6E8A-4147-A177-3AD203B41FA5}">
                      <a16:colId xmlns:a16="http://schemas.microsoft.com/office/drawing/2014/main" val="247470183"/>
                    </a:ext>
                  </a:extLst>
                </a:gridCol>
                <a:gridCol w="822960">
                  <a:extLst>
                    <a:ext uri="{9D8B030D-6E8A-4147-A177-3AD203B41FA5}">
                      <a16:colId xmlns:a16="http://schemas.microsoft.com/office/drawing/2014/main" val="68774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65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- 2022-10-24 16:20:50</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TMA employees in Pasadena, CA, Plano, TX, and Manhattan, NYC had a blast participating in the alzassociation Walk to #EndAlz! We’d like to extend a thank you to all TMA members who joined their local walks, especially Walk to End Alz official mascot and TMA Employee Medalit T.’s furry friend, Chuck!! 🐶
Take a look at some great pictures we received to celebrate a great cause!! 💜 
#endalz💜 #endalz #alzheimers #csr #charity #tokiomarine #walktoendalzheimers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https://quintly-image-storage.s3.amazonaws.com/a8463497d6ac59d9f9b31e3831c67b7f/b2dd1d93240ad6089f5d16b966470b44.jpg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715243752"/>
                  </a:ext>
                </a:extLst>
              </a:tr>
            </a:tbl>
          </a:graphicData>
        </a:graphic>
      </p:graphicFrame>
      <p:sp>
        <p:nvSpPr>
          <p:cNvPr id="4" name="Text Placeholder 3">
            <a:extLst>
              <a:ext uri="{FF2B5EF4-FFF2-40B4-BE49-F238E27FC236}">
                <a16:creationId xmlns:a16="http://schemas.microsoft.com/office/drawing/2014/main" id="{E45B0CF7-EA9A-4652-AF5F-13A222F49E3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015465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45FE-71B6-4F89-B2E2-07890EF27FCA}"/>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6598C754-C472-4DB6-A004-90A1EA447C22}"/>
              </a:ext>
            </a:extLst>
          </p:cNvPr>
          <p:cNvGraphicFramePr>
            <a:graphicFrameLocks noGrp="1"/>
          </p:cNvGraphicFramePr>
          <p:nvPr>
            <p:ph type="tbl" sz="quarter" idx="13"/>
            <p:extLst>
              <p:ext uri="{D42A27DB-BD31-4B8C-83A1-F6EECF244321}">
                <p14:modId xmlns:p14="http://schemas.microsoft.com/office/powerpoint/2010/main" val="172922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93946591"/>
                    </a:ext>
                  </a:extLst>
                </a:gridCol>
                <a:gridCol w="658368">
                  <a:extLst>
                    <a:ext uri="{9D8B030D-6E8A-4147-A177-3AD203B41FA5}">
                      <a16:colId xmlns:a16="http://schemas.microsoft.com/office/drawing/2014/main" val="1158625320"/>
                    </a:ext>
                  </a:extLst>
                </a:gridCol>
                <a:gridCol w="658368">
                  <a:extLst>
                    <a:ext uri="{9D8B030D-6E8A-4147-A177-3AD203B41FA5}">
                      <a16:colId xmlns:a16="http://schemas.microsoft.com/office/drawing/2014/main" val="4277819020"/>
                    </a:ext>
                  </a:extLst>
                </a:gridCol>
                <a:gridCol w="329184">
                  <a:extLst>
                    <a:ext uri="{9D8B030D-6E8A-4147-A177-3AD203B41FA5}">
                      <a16:colId xmlns:a16="http://schemas.microsoft.com/office/drawing/2014/main" val="2935253973"/>
                    </a:ext>
                  </a:extLst>
                </a:gridCol>
                <a:gridCol w="329184">
                  <a:extLst>
                    <a:ext uri="{9D8B030D-6E8A-4147-A177-3AD203B41FA5}">
                      <a16:colId xmlns:a16="http://schemas.microsoft.com/office/drawing/2014/main" val="1727115895"/>
                    </a:ext>
                  </a:extLst>
                </a:gridCol>
                <a:gridCol w="658368">
                  <a:extLst>
                    <a:ext uri="{9D8B030D-6E8A-4147-A177-3AD203B41FA5}">
                      <a16:colId xmlns:a16="http://schemas.microsoft.com/office/drawing/2014/main" val="2950012753"/>
                    </a:ext>
                  </a:extLst>
                </a:gridCol>
                <a:gridCol w="658368">
                  <a:extLst>
                    <a:ext uri="{9D8B030D-6E8A-4147-A177-3AD203B41FA5}">
                      <a16:colId xmlns:a16="http://schemas.microsoft.com/office/drawing/2014/main" val="3185319690"/>
                    </a:ext>
                  </a:extLst>
                </a:gridCol>
                <a:gridCol w="658368">
                  <a:extLst>
                    <a:ext uri="{9D8B030D-6E8A-4147-A177-3AD203B41FA5}">
                      <a16:colId xmlns:a16="http://schemas.microsoft.com/office/drawing/2014/main" val="47361782"/>
                    </a:ext>
                  </a:extLst>
                </a:gridCol>
                <a:gridCol w="658368">
                  <a:extLst>
                    <a:ext uri="{9D8B030D-6E8A-4147-A177-3AD203B41FA5}">
                      <a16:colId xmlns:a16="http://schemas.microsoft.com/office/drawing/2014/main" val="3401589279"/>
                    </a:ext>
                  </a:extLst>
                </a:gridCol>
                <a:gridCol w="658368">
                  <a:extLst>
                    <a:ext uri="{9D8B030D-6E8A-4147-A177-3AD203B41FA5}">
                      <a16:colId xmlns:a16="http://schemas.microsoft.com/office/drawing/2014/main" val="3936857089"/>
                    </a:ext>
                  </a:extLst>
                </a:gridCol>
                <a:gridCol w="658368">
                  <a:extLst>
                    <a:ext uri="{9D8B030D-6E8A-4147-A177-3AD203B41FA5}">
                      <a16:colId xmlns:a16="http://schemas.microsoft.com/office/drawing/2014/main" val="1279408617"/>
                    </a:ext>
                  </a:extLst>
                </a:gridCol>
                <a:gridCol w="658368">
                  <a:extLst>
                    <a:ext uri="{9D8B030D-6E8A-4147-A177-3AD203B41FA5}">
                      <a16:colId xmlns:a16="http://schemas.microsoft.com/office/drawing/2014/main" val="348317042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488906967"/>
                  </a:ext>
                </a:extLst>
              </a:tr>
              <a:tr h="370840">
                <a:tc>
                  <a:txBody>
                    <a:bodyPr/>
                    <a:lstStyle/>
                    <a:p>
                      <a:r>
                        <a:rPr lang="en-US" sz="1000"/>
                        <a:t>tmamerica</a:t>
                      </a:r>
                    </a:p>
                  </a:txBody>
                  <a:tcPr/>
                </a:tc>
                <a:tc>
                  <a:txBody>
                    <a:bodyPr/>
                    <a:lstStyle/>
                    <a:p>
                      <a:r>
                        <a:rPr lang="en-US" sz="1000"/>
                        <a:t>1</a:t>
                      </a:r>
                    </a:p>
                  </a:txBody>
                  <a:tcPr/>
                </a:tc>
                <a:tc>
                  <a:txBody>
                    <a:bodyPr/>
                    <a:lstStyle/>
                    <a:p>
                      <a:r>
                        <a:rPr lang="en-US" sz="1000"/>
                        <a:t>0.6098 %</a:t>
                      </a:r>
                    </a:p>
                  </a:txBody>
                  <a:tcPr/>
                </a:tc>
                <a:tc>
                  <a:txBody>
                    <a:bodyPr/>
                    <a:lstStyle/>
                    <a:p>
                      <a:r>
                        <a:rPr lang="en-US" sz="1000"/>
                        <a:t>13.00</a:t>
                      </a:r>
                    </a:p>
                  </a:txBody>
                  <a:tcPr/>
                </a:tc>
                <a:tc>
                  <a:txBody>
                    <a:bodyPr/>
                    <a:lstStyle/>
                    <a:p>
                      <a:r>
                        <a:rPr lang="en-US" sz="1000"/>
                        <a:t>0.00</a:t>
                      </a:r>
                    </a:p>
                  </a:txBody>
                  <a:tcPr/>
                </a:tc>
                <a:tc>
                  <a:txBody>
                    <a:bodyPr/>
                    <a:lstStyle/>
                    <a:p>
                      <a:r>
                        <a:rPr lang="en-US" sz="1000"/>
                        <a:t>82.00</a:t>
                      </a:r>
                    </a:p>
                  </a:txBody>
                  <a:tcPr/>
                </a:tc>
                <a:tc>
                  <a:txBody>
                    <a:bodyPr/>
                    <a:lstStyle/>
                    <a:p>
                      <a:r>
                        <a:rPr lang="en-US" sz="1000"/>
                        <a:t>82.00</a:t>
                      </a:r>
                    </a:p>
                  </a:txBody>
                  <a:tcPr/>
                </a:tc>
                <a:tc>
                  <a:txBody>
                    <a:bodyPr/>
                    <a:lstStyle/>
                    <a:p>
                      <a:r>
                        <a:rPr lang="en-US" sz="1000"/>
                        <a:t>50.00</a:t>
                      </a:r>
                    </a:p>
                  </a:txBody>
                  <a:tcPr/>
                </a:tc>
                <a:tc>
                  <a:txBody>
                    <a:bodyPr/>
                    <a:lstStyle/>
                    <a:p>
                      <a:r>
                        <a:rPr lang="en-US" sz="1000"/>
                        <a:t>50.00</a:t>
                      </a:r>
                    </a:p>
                  </a:txBody>
                  <a:tcPr/>
                </a:tc>
                <a:tc>
                  <a:txBody>
                    <a:bodyPr/>
                    <a:lstStyle/>
                    <a:p>
                      <a:r>
                        <a:rPr lang="en-US" sz="1000"/>
                        <a:t>82</a:t>
                      </a:r>
                    </a:p>
                  </a:txBody>
                  <a:tcPr/>
                </a:tc>
                <a:tc>
                  <a:txBody>
                    <a:bodyPr/>
                    <a:lstStyle/>
                    <a:p>
                      <a:r>
                        <a:rPr lang="en-US" sz="1000"/>
                        <a:t>13</a:t>
                      </a:r>
                    </a:p>
                  </a:txBody>
                  <a:tcPr/>
                </a:tc>
                <a:tc>
                  <a:txBody>
                    <a:bodyPr/>
                    <a:lstStyle/>
                    <a:p>
                      <a:r>
                        <a:rPr lang="en-US" sz="1000"/>
                        <a:t>50</a:t>
                      </a:r>
                    </a:p>
                  </a:txBody>
                  <a:tcPr/>
                </a:tc>
                <a:extLst>
                  <a:ext uri="{0D108BD9-81ED-4DB2-BD59-A6C34878D82A}">
                    <a16:rowId xmlns:a16="http://schemas.microsoft.com/office/drawing/2014/main" val="830072201"/>
                  </a:ext>
                </a:extLst>
              </a:tr>
            </a:tbl>
          </a:graphicData>
        </a:graphic>
      </p:graphicFrame>
      <p:sp>
        <p:nvSpPr>
          <p:cNvPr id="4" name="Text Placeholder 3">
            <a:extLst>
              <a:ext uri="{FF2B5EF4-FFF2-40B4-BE49-F238E27FC236}">
                <a16:creationId xmlns:a16="http://schemas.microsoft.com/office/drawing/2014/main" id="{7A30B820-0F6A-4DC8-8AAC-550D576CDF1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96197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B27C-B6D5-436F-AC3E-D59C907C0A3D}"/>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36F18A3B-783E-4199-9E83-61A25CFB799B}"/>
              </a:ext>
            </a:extLst>
          </p:cNvPr>
          <p:cNvGraphicFramePr>
            <a:graphicFrameLocks noGrp="1"/>
          </p:cNvGraphicFramePr>
          <p:nvPr>
            <p:ph type="tbl" sz="quarter" idx="13"/>
            <p:extLst>
              <p:ext uri="{D42A27DB-BD31-4B8C-83A1-F6EECF244321}">
                <p14:modId xmlns:p14="http://schemas.microsoft.com/office/powerpoint/2010/main" val="106677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114518"/>
                    </a:ext>
                  </a:extLst>
                </a:gridCol>
                <a:gridCol w="1316736">
                  <a:extLst>
                    <a:ext uri="{9D8B030D-6E8A-4147-A177-3AD203B41FA5}">
                      <a16:colId xmlns:a16="http://schemas.microsoft.com/office/drawing/2014/main" val="2679600002"/>
                    </a:ext>
                  </a:extLst>
                </a:gridCol>
                <a:gridCol w="658368">
                  <a:extLst>
                    <a:ext uri="{9D8B030D-6E8A-4147-A177-3AD203B41FA5}">
                      <a16:colId xmlns:a16="http://schemas.microsoft.com/office/drawing/2014/main" val="1442741896"/>
                    </a:ext>
                  </a:extLst>
                </a:gridCol>
                <a:gridCol w="658368">
                  <a:extLst>
                    <a:ext uri="{9D8B030D-6E8A-4147-A177-3AD203B41FA5}">
                      <a16:colId xmlns:a16="http://schemas.microsoft.com/office/drawing/2014/main" val="2466752145"/>
                    </a:ext>
                  </a:extLst>
                </a:gridCol>
                <a:gridCol w="658368">
                  <a:extLst>
                    <a:ext uri="{9D8B030D-6E8A-4147-A177-3AD203B41FA5}">
                      <a16:colId xmlns:a16="http://schemas.microsoft.com/office/drawing/2014/main" val="3221318319"/>
                    </a:ext>
                  </a:extLst>
                </a:gridCol>
                <a:gridCol w="658368">
                  <a:extLst>
                    <a:ext uri="{9D8B030D-6E8A-4147-A177-3AD203B41FA5}">
                      <a16:colId xmlns:a16="http://schemas.microsoft.com/office/drawing/2014/main" val="698318981"/>
                    </a:ext>
                  </a:extLst>
                </a:gridCol>
                <a:gridCol w="658368">
                  <a:extLst>
                    <a:ext uri="{9D8B030D-6E8A-4147-A177-3AD203B41FA5}">
                      <a16:colId xmlns:a16="http://schemas.microsoft.com/office/drawing/2014/main" val="2818510782"/>
                    </a:ext>
                  </a:extLst>
                </a:gridCol>
                <a:gridCol w="658368">
                  <a:extLst>
                    <a:ext uri="{9D8B030D-6E8A-4147-A177-3AD203B41FA5}">
                      <a16:colId xmlns:a16="http://schemas.microsoft.com/office/drawing/2014/main" val="423697247"/>
                    </a:ext>
                  </a:extLst>
                </a:gridCol>
                <a:gridCol w="658368">
                  <a:extLst>
                    <a:ext uri="{9D8B030D-6E8A-4147-A177-3AD203B41FA5}">
                      <a16:colId xmlns:a16="http://schemas.microsoft.com/office/drawing/2014/main" val="465852908"/>
                    </a:ext>
                  </a:extLst>
                </a:gridCol>
                <a:gridCol w="658368">
                  <a:extLst>
                    <a:ext uri="{9D8B030D-6E8A-4147-A177-3AD203B41FA5}">
                      <a16:colId xmlns:a16="http://schemas.microsoft.com/office/drawing/2014/main" val="301988306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495648862"/>
                  </a:ext>
                </a:extLst>
              </a:tr>
              <a:tr h="370840">
                <a:tc>
                  <a:txBody>
                    <a:bodyPr/>
                    <a:lstStyle/>
                    <a:p>
                      <a:r>
                        <a:rPr lang="pt-BR" sz="1000" b="1"/>
                        <a:t>tmamerica - 2022-10-31 16:40:27</a:t>
                      </a:r>
                      <a:r>
                        <a:rPr lang="pt-BR" sz="1000"/>
                        <a:t>
 n/a</a:t>
                      </a:r>
                      <a:endParaRPr lang="en-US" sz="1000"/>
                    </a:p>
                  </a:txBody>
                  <a:tcPr/>
                </a:tc>
                <a:tc>
                  <a:txBody>
                    <a:bodyPr/>
                    <a:lstStyle/>
                    <a:p>
                      <a:r>
                        <a:rPr lang="en-US" sz="1000"/>
                        <a:t>https://quintly-image-storage.s3.amazonaws.com/ea0e6a3ca65b01a392bf1b0a36d01601/4245d229fd3bffcee4c21cb6215bc269.jpg</a:t>
                      </a:r>
                    </a:p>
                  </a:txBody>
                  <a:tcPr/>
                </a:tc>
                <a:tc>
                  <a:txBody>
                    <a:bodyPr/>
                    <a:lstStyle/>
                    <a:p>
                      <a:r>
                        <a:rPr lang="en-US" sz="1000"/>
                        <a:t>11/01/2022 16:36:14</a:t>
                      </a:r>
                    </a:p>
                  </a:txBody>
                  <a:tcPr/>
                </a:tc>
                <a:tc>
                  <a:txBody>
                    <a:bodyPr/>
                    <a:lstStyle/>
                    <a:p>
                      <a:r>
                        <a:rPr lang="en-US" sz="1000"/>
                        <a:t>Video</a:t>
                      </a:r>
                    </a:p>
                  </a:txBody>
                  <a:tcPr/>
                </a:tc>
                <a:tc>
                  <a:txBody>
                    <a:bodyPr/>
                    <a:lstStyle/>
                    <a:p>
                      <a:r>
                        <a:rPr lang="en-US" sz="1000"/>
                        <a:t>82</a:t>
                      </a:r>
                    </a:p>
                  </a:txBody>
                  <a:tcPr/>
                </a:tc>
                <a:tc>
                  <a:txBody>
                    <a:bodyPr/>
                    <a:lstStyle/>
                    <a:p>
                      <a:r>
                        <a:rPr lang="en-US" sz="1000"/>
                        <a:t>82</a:t>
                      </a:r>
                    </a:p>
                  </a:txBody>
                  <a:tcPr/>
                </a:tc>
                <a:tc>
                  <a:txBody>
                    <a:bodyPr/>
                    <a:lstStyle/>
                    <a:p>
                      <a:r>
                        <a:rPr lang="en-US" sz="1000"/>
                        <a:t>0</a:t>
                      </a:r>
                    </a:p>
                  </a:txBody>
                  <a:tcPr/>
                </a:tc>
                <a:tc>
                  <a:txBody>
                    <a:bodyPr/>
                    <a:lstStyle/>
                    <a:p>
                      <a:r>
                        <a:rPr lang="en-US" sz="1000"/>
                        <a:t>13</a:t>
                      </a:r>
                    </a:p>
                  </a:txBody>
                  <a:tcPr/>
                </a:tc>
                <a:tc>
                  <a:txBody>
                    <a:bodyPr/>
                    <a:lstStyle/>
                    <a:p>
                      <a:r>
                        <a:rPr lang="en-US" sz="1000"/>
                        <a:t>48</a:t>
                      </a:r>
                    </a:p>
                  </a:txBody>
                  <a:tcPr/>
                </a:tc>
                <a:tc>
                  <a:txBody>
                    <a:bodyPr/>
                    <a:lstStyle/>
                    <a:p>
                      <a:r>
                        <a:rPr lang="en-US" sz="1000"/>
                        <a:t>2</a:t>
                      </a:r>
                    </a:p>
                  </a:txBody>
                  <a:tcPr/>
                </a:tc>
                <a:extLst>
                  <a:ext uri="{0D108BD9-81ED-4DB2-BD59-A6C34878D82A}">
                    <a16:rowId xmlns:a16="http://schemas.microsoft.com/office/drawing/2014/main" val="715977386"/>
                  </a:ext>
                </a:extLst>
              </a:tr>
            </a:tbl>
          </a:graphicData>
        </a:graphic>
      </p:graphicFrame>
      <p:sp>
        <p:nvSpPr>
          <p:cNvPr id="4" name="Text Placeholder 3">
            <a:extLst>
              <a:ext uri="{FF2B5EF4-FFF2-40B4-BE49-F238E27FC236}">
                <a16:creationId xmlns:a16="http://schemas.microsoft.com/office/drawing/2014/main" id="{BAF6DFEB-6F73-4D52-A3F1-382B86A2BED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755891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1157</Words>
  <Application>Microsoft Office PowerPoint</Application>
  <PresentationFormat>On-screen Show (4:3)</PresentationFormat>
  <Paragraphs>454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 - 1 of 3</vt:lpstr>
      <vt:lpstr>Twitter Own and Retweeted Tweets Table | Tokio Marine America - 2 of 3</vt:lpstr>
      <vt:lpstr>Twitter Own and Retweeted Tweets Table | Tokio Marine America - 3 of 3</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2022-11-03T16:32:24Z</dcterms:created>
  <dcterms:modified xsi:type="dcterms:W3CDTF">2022-11-03T16:33:54Z</dcterms:modified>
</cp:coreProperties>
</file>