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0"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44805</c:v>
                </c:pt>
              </c:numCache>
            </c:numRef>
          </c:cat>
          <c:val>
            <c:numRef>
              <c:f>Sheet1!$B$2</c:f>
              <c:numCache>
                <c:formatCode>General</c:formatCode>
                <c:ptCount val="1"/>
                <c:pt idx="0">
                  <c:v>153</c:v>
                </c:pt>
              </c:numCache>
            </c:numRef>
          </c:val>
          <c:extLst>
            <c:ext xmlns:c16="http://schemas.microsoft.com/office/drawing/2014/chart" uri="{C3380CC4-5D6E-409C-BE32-E72D297353CC}">
              <c16:uniqueId val="{00000000-384A-4DD6-8F11-FD8D7C4B039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44805</c:v>
                </c:pt>
              </c:numCache>
            </c:numRef>
          </c:cat>
          <c:val>
            <c:numRef>
              <c:f>Sheet1!$C$2</c:f>
              <c:numCache>
                <c:formatCode>General</c:formatCode>
                <c:ptCount val="1"/>
                <c:pt idx="0">
                  <c:v>504</c:v>
                </c:pt>
              </c:numCache>
            </c:numRef>
          </c:val>
          <c:extLst>
            <c:ext xmlns:c16="http://schemas.microsoft.com/office/drawing/2014/chart" uri="{C3380CC4-5D6E-409C-BE32-E72D297353CC}">
              <c16:uniqueId val="{00000001-384A-4DD6-8F11-FD8D7C4B039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44805</c:v>
                </c:pt>
              </c:numCache>
            </c:numRef>
          </c:cat>
          <c:val>
            <c:numRef>
              <c:f>Sheet1!$D$2</c:f>
              <c:numCache>
                <c:formatCode>General</c:formatCode>
                <c:ptCount val="1"/>
                <c:pt idx="0">
                  <c:v>8478</c:v>
                </c:pt>
              </c:numCache>
            </c:numRef>
          </c:val>
          <c:extLst>
            <c:ext xmlns:c16="http://schemas.microsoft.com/office/drawing/2014/chart" uri="{C3380CC4-5D6E-409C-BE32-E72D297353CC}">
              <c16:uniqueId val="{00000002-384A-4DD6-8F11-FD8D7C4B039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44805</c:v>
                </c:pt>
              </c:numCache>
            </c:numRef>
          </c:cat>
          <c:val>
            <c:numRef>
              <c:f>Sheet1!$E$2</c:f>
              <c:numCache>
                <c:formatCode>General</c:formatCode>
                <c:ptCount val="1"/>
                <c:pt idx="0">
                  <c:v>180</c:v>
                </c:pt>
              </c:numCache>
            </c:numRef>
          </c:val>
          <c:extLst>
            <c:ext xmlns:c16="http://schemas.microsoft.com/office/drawing/2014/chart" uri="{C3380CC4-5D6E-409C-BE32-E72D297353CC}">
              <c16:uniqueId val="{00000003-384A-4DD6-8F11-FD8D7C4B039B}"/>
            </c:ext>
          </c:extLst>
        </c:ser>
        <c:dLbls>
          <c:showLegendKey val="0"/>
          <c:showVal val="0"/>
          <c:showCatName val="0"/>
          <c:showSerName val="0"/>
          <c:showPercent val="0"/>
          <c:showBubbleSize val="0"/>
        </c:dLbls>
        <c:gapWidth val="219"/>
        <c:overlap val="-27"/>
        <c:axId val="286282672"/>
        <c:axId val="40326368"/>
      </c:barChart>
      <c:dateAx>
        <c:axId val="286282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26368"/>
        <c:crosses val="autoZero"/>
        <c:auto val="1"/>
        <c:lblOffset val="100"/>
        <c:baseTimeUnit val="days"/>
      </c:dateAx>
      <c:valAx>
        <c:axId val="4032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8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Sheet1!$A$2:$A$10</c:f>
              <c:numCache>
                <c:formatCode>m/d/yyyy</c:formatCode>
                <c:ptCount val="9"/>
                <c:pt idx="0">
                  <c:v>44562</c:v>
                </c:pt>
                <c:pt idx="1">
                  <c:v>44593</c:v>
                </c:pt>
                <c:pt idx="2">
                  <c:v>44621</c:v>
                </c:pt>
                <c:pt idx="3">
                  <c:v>44652</c:v>
                </c:pt>
                <c:pt idx="4">
                  <c:v>44682</c:v>
                </c:pt>
                <c:pt idx="5">
                  <c:v>44713</c:v>
                </c:pt>
                <c:pt idx="6">
                  <c:v>44743</c:v>
                </c:pt>
                <c:pt idx="7">
                  <c:v>44774</c:v>
                </c:pt>
                <c:pt idx="8">
                  <c:v>44805</c:v>
                </c:pt>
              </c:numCache>
            </c:numRef>
          </c:cat>
          <c:val>
            <c:numRef>
              <c:f>Sheet1!$B$2:$B$10</c:f>
              <c:numCache>
                <c:formatCode>General</c:formatCode>
                <c:ptCount val="9"/>
                <c:pt idx="0">
                  <c:v>2</c:v>
                </c:pt>
                <c:pt idx="1">
                  <c:v>1</c:v>
                </c:pt>
                <c:pt idx="2">
                  <c:v>-1</c:v>
                </c:pt>
                <c:pt idx="3">
                  <c:v>1</c:v>
                </c:pt>
                <c:pt idx="4">
                  <c:v>1</c:v>
                </c:pt>
                <c:pt idx="5">
                  <c:v>0</c:v>
                </c:pt>
                <c:pt idx="6">
                  <c:v>2</c:v>
                </c:pt>
                <c:pt idx="7">
                  <c:v>0</c:v>
                </c:pt>
                <c:pt idx="8">
                  <c:v>0</c:v>
                </c:pt>
              </c:numCache>
            </c:numRef>
          </c:val>
          <c:extLst>
            <c:ext xmlns:c16="http://schemas.microsoft.com/office/drawing/2014/chart" uri="{C3380CC4-5D6E-409C-BE32-E72D297353CC}">
              <c16:uniqueId val="{00000000-592B-46B3-833E-90072B0AB6EE}"/>
            </c:ext>
          </c:extLst>
        </c:ser>
        <c:dLbls>
          <c:showLegendKey val="0"/>
          <c:showVal val="0"/>
          <c:showCatName val="0"/>
          <c:showSerName val="0"/>
          <c:showPercent val="0"/>
          <c:showBubbleSize val="0"/>
        </c:dLbls>
        <c:gapWidth val="219"/>
        <c:overlap val="-27"/>
        <c:axId val="388507488"/>
        <c:axId val="388509784"/>
      </c:barChart>
      <c:dateAx>
        <c:axId val="388507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09784"/>
        <c:crosses val="autoZero"/>
        <c:auto val="1"/>
        <c:lblOffset val="100"/>
        <c:baseTimeUnit val="months"/>
      </c:dateAx>
      <c:valAx>
        <c:axId val="38850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0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Sheet1!$A$2:$A$10</c:f>
              <c:numCache>
                <c:formatCode>m/d/yyyy</c:formatCode>
                <c:ptCount val="9"/>
                <c:pt idx="0">
                  <c:v>44562</c:v>
                </c:pt>
                <c:pt idx="1">
                  <c:v>44593</c:v>
                </c:pt>
                <c:pt idx="2">
                  <c:v>44621</c:v>
                </c:pt>
                <c:pt idx="3">
                  <c:v>44652</c:v>
                </c:pt>
                <c:pt idx="4">
                  <c:v>44682</c:v>
                </c:pt>
                <c:pt idx="5">
                  <c:v>44713</c:v>
                </c:pt>
                <c:pt idx="6">
                  <c:v>44743</c:v>
                </c:pt>
                <c:pt idx="7">
                  <c:v>44774</c:v>
                </c:pt>
                <c:pt idx="8">
                  <c:v>44805</c:v>
                </c:pt>
              </c:numCache>
            </c:numRef>
          </c:cat>
          <c:val>
            <c:numRef>
              <c:f>Sheet1!$B$2:$B$10</c:f>
              <c:numCache>
                <c:formatCode>General</c:formatCode>
                <c:ptCount val="9"/>
                <c:pt idx="0">
                  <c:v>3</c:v>
                </c:pt>
                <c:pt idx="1">
                  <c:v>5</c:v>
                </c:pt>
                <c:pt idx="2">
                  <c:v>4</c:v>
                </c:pt>
                <c:pt idx="3">
                  <c:v>13</c:v>
                </c:pt>
                <c:pt idx="4">
                  <c:v>7</c:v>
                </c:pt>
                <c:pt idx="5">
                  <c:v>15</c:v>
                </c:pt>
                <c:pt idx="6">
                  <c:v>8</c:v>
                </c:pt>
                <c:pt idx="7">
                  <c:v>7</c:v>
                </c:pt>
                <c:pt idx="8">
                  <c:v>6</c:v>
                </c:pt>
              </c:numCache>
            </c:numRef>
          </c:val>
          <c:extLst>
            <c:ext xmlns:c16="http://schemas.microsoft.com/office/drawing/2014/chart" uri="{C3380CC4-5D6E-409C-BE32-E72D297353CC}">
              <c16:uniqueId val="{00000000-4BF8-4985-AAFA-7015EDCFC94C}"/>
            </c:ext>
          </c:extLst>
        </c:ser>
        <c:dLbls>
          <c:showLegendKey val="0"/>
          <c:showVal val="0"/>
          <c:showCatName val="0"/>
          <c:showSerName val="0"/>
          <c:showPercent val="0"/>
          <c:showBubbleSize val="0"/>
        </c:dLbls>
        <c:gapWidth val="219"/>
        <c:overlap val="-27"/>
        <c:axId val="388514376"/>
        <c:axId val="388508472"/>
      </c:barChart>
      <c:dateAx>
        <c:axId val="388514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08472"/>
        <c:crosses val="autoZero"/>
        <c:auto val="1"/>
        <c:lblOffset val="100"/>
        <c:baseTimeUnit val="months"/>
      </c:dateAx>
      <c:valAx>
        <c:axId val="38850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14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strRef>
              <c:f>Sheet1!$A$2:$A$10</c:f>
              <c:strCache>
                <c:ptCount val="9"/>
                <c:pt idx="0">
                  <c:v>2022-01</c:v>
                </c:pt>
                <c:pt idx="1">
                  <c:v>2022-02</c:v>
                </c:pt>
                <c:pt idx="2">
                  <c:v>2022-03</c:v>
                </c:pt>
                <c:pt idx="3">
                  <c:v>2022-04</c:v>
                </c:pt>
                <c:pt idx="4">
                  <c:v>2022-05</c:v>
                </c:pt>
                <c:pt idx="5">
                  <c:v>2022-06</c:v>
                </c:pt>
                <c:pt idx="6">
                  <c:v>2022-07</c:v>
                </c:pt>
                <c:pt idx="7">
                  <c:v>2022-08</c:v>
                </c:pt>
                <c:pt idx="8">
                  <c:v>2022-09</c:v>
                </c:pt>
              </c:strCache>
            </c:strRef>
          </c:cat>
          <c:val>
            <c:numRef>
              <c:f>Sheet1!$B$2:$B$10</c:f>
              <c:numCache>
                <c:formatCode>General</c:formatCode>
                <c:ptCount val="9"/>
                <c:pt idx="0">
                  <c:v>18</c:v>
                </c:pt>
                <c:pt idx="1">
                  <c:v>52</c:v>
                </c:pt>
                <c:pt idx="2">
                  <c:v>38</c:v>
                </c:pt>
                <c:pt idx="3">
                  <c:v>58</c:v>
                </c:pt>
                <c:pt idx="4">
                  <c:v>37</c:v>
                </c:pt>
                <c:pt idx="5">
                  <c:v>45</c:v>
                </c:pt>
                <c:pt idx="6">
                  <c:v>56</c:v>
                </c:pt>
                <c:pt idx="7">
                  <c:v>75</c:v>
                </c:pt>
                <c:pt idx="8">
                  <c:v>65</c:v>
                </c:pt>
              </c:numCache>
            </c:numRef>
          </c:val>
          <c:extLst>
            <c:ext xmlns:c16="http://schemas.microsoft.com/office/drawing/2014/chart" uri="{C3380CC4-5D6E-409C-BE32-E72D297353CC}">
              <c16:uniqueId val="{00000000-1264-451F-AE02-1AEE552DC944}"/>
            </c:ext>
          </c:extLst>
        </c:ser>
        <c:dLbls>
          <c:showLegendKey val="0"/>
          <c:showVal val="0"/>
          <c:showCatName val="0"/>
          <c:showSerName val="0"/>
          <c:showPercent val="0"/>
          <c:showBubbleSize val="0"/>
        </c:dLbls>
        <c:gapWidth val="219"/>
        <c:overlap val="-27"/>
        <c:axId val="388515688"/>
        <c:axId val="388516016"/>
      </c:barChart>
      <c:catAx>
        <c:axId val="38851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16016"/>
        <c:crosses val="autoZero"/>
        <c:auto val="1"/>
        <c:lblAlgn val="ctr"/>
        <c:lblOffset val="100"/>
        <c:noMultiLvlLbl val="0"/>
      </c:catAx>
      <c:valAx>
        <c:axId val="38851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1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Sheet1!$A$2:$A$10</c:f>
              <c:numCache>
                <c:formatCode>m/d/yyyy</c:formatCode>
                <c:ptCount val="9"/>
                <c:pt idx="0">
                  <c:v>44562</c:v>
                </c:pt>
                <c:pt idx="1">
                  <c:v>44593</c:v>
                </c:pt>
                <c:pt idx="2">
                  <c:v>44621</c:v>
                </c:pt>
                <c:pt idx="3">
                  <c:v>44652</c:v>
                </c:pt>
                <c:pt idx="4">
                  <c:v>44682</c:v>
                </c:pt>
                <c:pt idx="5">
                  <c:v>44713</c:v>
                </c:pt>
                <c:pt idx="6">
                  <c:v>44743</c:v>
                </c:pt>
                <c:pt idx="7">
                  <c:v>44774</c:v>
                </c:pt>
                <c:pt idx="8">
                  <c:v>44805</c:v>
                </c:pt>
              </c:numCache>
            </c:numRef>
          </c:cat>
          <c:val>
            <c:numRef>
              <c:f>Sheet1!$B$2:$B$10</c:f>
              <c:numCache>
                <c:formatCode>General</c:formatCode>
                <c:ptCount val="9"/>
                <c:pt idx="1">
                  <c:v>810</c:v>
                </c:pt>
                <c:pt idx="2">
                  <c:v>435</c:v>
                </c:pt>
                <c:pt idx="3">
                  <c:v>726</c:v>
                </c:pt>
                <c:pt idx="4">
                  <c:v>544</c:v>
                </c:pt>
                <c:pt idx="5">
                  <c:v>358</c:v>
                </c:pt>
                <c:pt idx="6">
                  <c:v>585</c:v>
                </c:pt>
                <c:pt idx="7">
                  <c:v>862</c:v>
                </c:pt>
                <c:pt idx="8">
                  <c:v>725</c:v>
                </c:pt>
              </c:numCache>
            </c:numRef>
          </c:val>
          <c:extLst>
            <c:ext xmlns:c16="http://schemas.microsoft.com/office/drawing/2014/chart" uri="{C3380CC4-5D6E-409C-BE32-E72D297353CC}">
              <c16:uniqueId val="{00000000-E23A-41AF-8FCC-1ED95A22658B}"/>
            </c:ext>
          </c:extLst>
        </c:ser>
        <c:dLbls>
          <c:showLegendKey val="0"/>
          <c:showVal val="0"/>
          <c:showCatName val="0"/>
          <c:showSerName val="0"/>
          <c:showPercent val="0"/>
          <c:showBubbleSize val="0"/>
        </c:dLbls>
        <c:gapWidth val="219"/>
        <c:overlap val="-27"/>
        <c:axId val="388494696"/>
        <c:axId val="388489448"/>
      </c:barChart>
      <c:dateAx>
        <c:axId val="388494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489448"/>
        <c:crosses val="autoZero"/>
        <c:auto val="1"/>
        <c:lblOffset val="100"/>
        <c:baseTimeUnit val="months"/>
      </c:dateAx>
      <c:valAx>
        <c:axId val="38848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49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44562</c:v>
                </c:pt>
                <c:pt idx="1">
                  <c:v>44593</c:v>
                </c:pt>
                <c:pt idx="2">
                  <c:v>44621</c:v>
                </c:pt>
                <c:pt idx="3">
                  <c:v>44652</c:v>
                </c:pt>
                <c:pt idx="4">
                  <c:v>44682</c:v>
                </c:pt>
                <c:pt idx="5">
                  <c:v>44713</c:v>
                </c:pt>
                <c:pt idx="6">
                  <c:v>44743</c:v>
                </c:pt>
                <c:pt idx="7">
                  <c:v>44774</c:v>
                </c:pt>
                <c:pt idx="8">
                  <c:v>44805</c:v>
                </c:pt>
              </c:numCache>
            </c:numRef>
          </c:cat>
          <c:val>
            <c:numRef>
              <c:f>Sheet1!$B$2:$B$10</c:f>
              <c:numCache>
                <c:formatCode>General</c:formatCode>
                <c:ptCount val="9"/>
                <c:pt idx="0">
                  <c:v>-2</c:v>
                </c:pt>
                <c:pt idx="1">
                  <c:v>1</c:v>
                </c:pt>
                <c:pt idx="2">
                  <c:v>-1</c:v>
                </c:pt>
                <c:pt idx="3">
                  <c:v>-1</c:v>
                </c:pt>
                <c:pt idx="4">
                  <c:v>0</c:v>
                </c:pt>
                <c:pt idx="5">
                  <c:v>0</c:v>
                </c:pt>
                <c:pt idx="6">
                  <c:v>0</c:v>
                </c:pt>
                <c:pt idx="7">
                  <c:v>-1</c:v>
                </c:pt>
                <c:pt idx="8">
                  <c:v>0</c:v>
                </c:pt>
              </c:numCache>
            </c:numRef>
          </c:val>
          <c:extLst>
            <c:ext xmlns:c16="http://schemas.microsoft.com/office/drawing/2014/chart" uri="{C3380CC4-5D6E-409C-BE32-E72D297353CC}">
              <c16:uniqueId val="{00000000-F037-493A-9E8F-90C78E2C99FF}"/>
            </c:ext>
          </c:extLst>
        </c:ser>
        <c:dLbls>
          <c:showLegendKey val="0"/>
          <c:showVal val="0"/>
          <c:showCatName val="0"/>
          <c:showSerName val="0"/>
          <c:showPercent val="0"/>
          <c:showBubbleSize val="0"/>
        </c:dLbls>
        <c:gapWidth val="219"/>
        <c:overlap val="-27"/>
        <c:axId val="388317664"/>
        <c:axId val="388316024"/>
      </c:barChart>
      <c:dateAx>
        <c:axId val="388317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16024"/>
        <c:crosses val="autoZero"/>
        <c:auto val="1"/>
        <c:lblOffset val="100"/>
        <c:baseTimeUnit val="months"/>
      </c:dateAx>
      <c:valAx>
        <c:axId val="388316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1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44562</c:v>
                </c:pt>
                <c:pt idx="1">
                  <c:v>44593</c:v>
                </c:pt>
                <c:pt idx="2">
                  <c:v>44621</c:v>
                </c:pt>
                <c:pt idx="3">
                  <c:v>44652</c:v>
                </c:pt>
                <c:pt idx="4">
                  <c:v>44682</c:v>
                </c:pt>
                <c:pt idx="5">
                  <c:v>44713</c:v>
                </c:pt>
                <c:pt idx="6">
                  <c:v>44743</c:v>
                </c:pt>
                <c:pt idx="7">
                  <c:v>44774</c:v>
                </c:pt>
                <c:pt idx="8">
                  <c:v>44805</c:v>
                </c:pt>
              </c:numCache>
            </c:numRef>
          </c:cat>
          <c:val>
            <c:numRef>
              <c:f>Sheet1!$B$2:$B$10</c:f>
              <c:numCache>
                <c:formatCode>General</c:formatCode>
                <c:ptCount val="9"/>
                <c:pt idx="0">
                  <c:v>0</c:v>
                </c:pt>
                <c:pt idx="1">
                  <c:v>1</c:v>
                </c:pt>
                <c:pt idx="2">
                  <c:v>0</c:v>
                </c:pt>
                <c:pt idx="3">
                  <c:v>0</c:v>
                </c:pt>
                <c:pt idx="4">
                  <c:v>0</c:v>
                </c:pt>
                <c:pt idx="5">
                  <c:v>1</c:v>
                </c:pt>
                <c:pt idx="6">
                  <c:v>1</c:v>
                </c:pt>
                <c:pt idx="7">
                  <c:v>1</c:v>
                </c:pt>
                <c:pt idx="8">
                  <c:v>0</c:v>
                </c:pt>
              </c:numCache>
            </c:numRef>
          </c:val>
          <c:extLst>
            <c:ext xmlns:c16="http://schemas.microsoft.com/office/drawing/2014/chart" uri="{C3380CC4-5D6E-409C-BE32-E72D297353CC}">
              <c16:uniqueId val="{00000000-A0DD-43D3-95BC-B76F01B9AB65}"/>
            </c:ext>
          </c:extLst>
        </c:ser>
        <c:dLbls>
          <c:showLegendKey val="0"/>
          <c:showVal val="0"/>
          <c:showCatName val="0"/>
          <c:showSerName val="0"/>
          <c:showPercent val="0"/>
          <c:showBubbleSize val="0"/>
        </c:dLbls>
        <c:gapWidth val="219"/>
        <c:overlap val="-27"/>
        <c:axId val="388314384"/>
        <c:axId val="388331440"/>
      </c:barChart>
      <c:dateAx>
        <c:axId val="388314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31440"/>
        <c:crosses val="autoZero"/>
        <c:auto val="1"/>
        <c:lblOffset val="100"/>
        <c:baseTimeUnit val="months"/>
      </c:dateAx>
      <c:valAx>
        <c:axId val="38833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1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Sheet1!$A$2:$A$10</c:f>
              <c:strCache>
                <c:ptCount val="9"/>
                <c:pt idx="0">
                  <c:v>2022-01</c:v>
                </c:pt>
                <c:pt idx="1">
                  <c:v>2022-02</c:v>
                </c:pt>
                <c:pt idx="2">
                  <c:v>2022-03</c:v>
                </c:pt>
                <c:pt idx="3">
                  <c:v>2022-04</c:v>
                </c:pt>
                <c:pt idx="4">
                  <c:v>2022-05</c:v>
                </c:pt>
                <c:pt idx="5">
                  <c:v>2022-06</c:v>
                </c:pt>
                <c:pt idx="6">
                  <c:v>2022-07</c:v>
                </c:pt>
                <c:pt idx="7">
                  <c:v>2022-08</c:v>
                </c:pt>
                <c:pt idx="8">
                  <c:v>2022-09</c:v>
                </c:pt>
              </c:strCache>
            </c:strRef>
          </c:cat>
          <c:val>
            <c:numRef>
              <c:f>Sheet1!$B$2:$B$10</c:f>
              <c:numCache>
                <c:formatCode>General</c:formatCode>
                <c:ptCount val="9"/>
                <c:pt idx="0">
                  <c:v>1</c:v>
                </c:pt>
                <c:pt idx="1">
                  <c:v>10</c:v>
                </c:pt>
                <c:pt idx="2">
                  <c:v>4</c:v>
                </c:pt>
                <c:pt idx="3">
                  <c:v>2</c:v>
                </c:pt>
                <c:pt idx="4">
                  <c:v>2</c:v>
                </c:pt>
                <c:pt idx="5">
                  <c:v>4</c:v>
                </c:pt>
                <c:pt idx="6">
                  <c:v>6</c:v>
                </c:pt>
                <c:pt idx="7">
                  <c:v>12</c:v>
                </c:pt>
                <c:pt idx="8">
                  <c:v>5</c:v>
                </c:pt>
              </c:numCache>
            </c:numRef>
          </c:val>
          <c:extLst>
            <c:ext xmlns:c16="http://schemas.microsoft.com/office/drawing/2014/chart" uri="{C3380CC4-5D6E-409C-BE32-E72D297353CC}">
              <c16:uniqueId val="{00000000-1E24-4CCE-ACA4-6F727AA9925A}"/>
            </c:ext>
          </c:extLst>
        </c:ser>
        <c:dLbls>
          <c:showLegendKey val="0"/>
          <c:showVal val="0"/>
          <c:showCatName val="0"/>
          <c:showSerName val="0"/>
          <c:showPercent val="0"/>
          <c:showBubbleSize val="0"/>
        </c:dLbls>
        <c:gapWidth val="219"/>
        <c:overlap val="-27"/>
        <c:axId val="388326520"/>
        <c:axId val="388333080"/>
      </c:barChart>
      <c:catAx>
        <c:axId val="388326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33080"/>
        <c:crosses val="autoZero"/>
        <c:auto val="1"/>
        <c:lblAlgn val="ctr"/>
        <c:lblOffset val="100"/>
        <c:noMultiLvlLbl val="0"/>
      </c:catAx>
      <c:valAx>
        <c:axId val="388333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2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Sheet1!$A$2:$A$10</c:f>
              <c:numCache>
                <c:formatCode>m/d/yyyy</c:formatCode>
                <c:ptCount val="9"/>
                <c:pt idx="0">
                  <c:v>44562</c:v>
                </c:pt>
                <c:pt idx="1">
                  <c:v>44593</c:v>
                </c:pt>
                <c:pt idx="2">
                  <c:v>44621</c:v>
                </c:pt>
                <c:pt idx="3">
                  <c:v>44652</c:v>
                </c:pt>
                <c:pt idx="4">
                  <c:v>44682</c:v>
                </c:pt>
                <c:pt idx="5">
                  <c:v>44713</c:v>
                </c:pt>
                <c:pt idx="6">
                  <c:v>44743</c:v>
                </c:pt>
                <c:pt idx="7">
                  <c:v>44774</c:v>
                </c:pt>
                <c:pt idx="8">
                  <c:v>44805</c:v>
                </c:pt>
              </c:numCache>
            </c:numRef>
          </c:cat>
          <c:val>
            <c:numRef>
              <c:f>Sheet1!$B$2:$B$10</c:f>
              <c:numCache>
                <c:formatCode>General</c:formatCode>
                <c:ptCount val="9"/>
                <c:pt idx="0">
                  <c:v>232</c:v>
                </c:pt>
                <c:pt idx="1">
                  <c:v>191</c:v>
                </c:pt>
                <c:pt idx="2">
                  <c:v>261</c:v>
                </c:pt>
                <c:pt idx="3">
                  <c:v>91</c:v>
                </c:pt>
                <c:pt idx="4">
                  <c:v>102</c:v>
                </c:pt>
                <c:pt idx="5">
                  <c:v>225</c:v>
                </c:pt>
                <c:pt idx="6">
                  <c:v>221</c:v>
                </c:pt>
                <c:pt idx="7">
                  <c:v>258</c:v>
                </c:pt>
                <c:pt idx="8">
                  <c:v>194</c:v>
                </c:pt>
              </c:numCache>
            </c:numRef>
          </c:val>
          <c:extLst>
            <c:ext xmlns:c16="http://schemas.microsoft.com/office/drawing/2014/chart" uri="{C3380CC4-5D6E-409C-BE32-E72D297353CC}">
              <c16:uniqueId val="{00000000-CEA9-454F-9289-23AFA1CDD53F}"/>
            </c:ext>
          </c:extLst>
        </c:ser>
        <c:dLbls>
          <c:showLegendKey val="0"/>
          <c:showVal val="0"/>
          <c:showCatName val="0"/>
          <c:showSerName val="0"/>
          <c:showPercent val="0"/>
          <c:showBubbleSize val="0"/>
        </c:dLbls>
        <c:gapWidth val="219"/>
        <c:overlap val="-27"/>
        <c:axId val="407463080"/>
        <c:axId val="407462096"/>
      </c:barChart>
      <c:dateAx>
        <c:axId val="407463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62096"/>
        <c:crosses val="autoZero"/>
        <c:auto val="1"/>
        <c:lblOffset val="100"/>
        <c:baseTimeUnit val="months"/>
      </c:dateAx>
      <c:valAx>
        <c:axId val="40746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6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Sheet1!$A$2:$A$10</c:f>
              <c:strCache>
                <c:ptCount val="9"/>
                <c:pt idx="0">
                  <c:v>2022-01</c:v>
                </c:pt>
                <c:pt idx="1">
                  <c:v>2022-02</c:v>
                </c:pt>
                <c:pt idx="2">
                  <c:v>2022-03</c:v>
                </c:pt>
                <c:pt idx="3">
                  <c:v>2022-04</c:v>
                </c:pt>
                <c:pt idx="4">
                  <c:v>2022-05</c:v>
                </c:pt>
                <c:pt idx="5">
                  <c:v>2022-06</c:v>
                </c:pt>
                <c:pt idx="6">
                  <c:v>2022-07</c:v>
                </c:pt>
                <c:pt idx="7">
                  <c:v>2022-08</c:v>
                </c:pt>
                <c:pt idx="8">
                  <c:v>2022-09</c:v>
                </c:pt>
              </c:strCache>
            </c:strRef>
          </c:cat>
          <c:val>
            <c:numRef>
              <c:f>Sheet1!$B$2:$B$10</c:f>
              <c:numCache>
                <c:formatCode>General</c:formatCode>
                <c:ptCount val="9"/>
                <c:pt idx="0">
                  <c:v>32</c:v>
                </c:pt>
                <c:pt idx="1">
                  <c:v>40</c:v>
                </c:pt>
                <c:pt idx="2">
                  <c:v>36</c:v>
                </c:pt>
                <c:pt idx="3">
                  <c:v>102</c:v>
                </c:pt>
                <c:pt idx="4">
                  <c:v>35</c:v>
                </c:pt>
                <c:pt idx="5">
                  <c:v>73</c:v>
                </c:pt>
                <c:pt idx="6">
                  <c:v>68</c:v>
                </c:pt>
                <c:pt idx="7">
                  <c:v>57</c:v>
                </c:pt>
                <c:pt idx="8">
                  <c:v>34</c:v>
                </c:pt>
              </c:numCache>
            </c:numRef>
          </c:val>
          <c:extLst>
            <c:ext xmlns:c16="http://schemas.microsoft.com/office/drawing/2014/chart" uri="{C3380CC4-5D6E-409C-BE32-E72D297353CC}">
              <c16:uniqueId val="{00000000-0CB4-443A-AA4D-71A4A32A074B}"/>
            </c:ext>
          </c:extLst>
        </c:ser>
        <c:dLbls>
          <c:showLegendKey val="0"/>
          <c:showVal val="0"/>
          <c:showCatName val="0"/>
          <c:showSerName val="0"/>
          <c:showPercent val="0"/>
          <c:showBubbleSize val="0"/>
        </c:dLbls>
        <c:gapWidth val="219"/>
        <c:overlap val="-27"/>
        <c:axId val="407462752"/>
        <c:axId val="407467344"/>
      </c:barChart>
      <c:catAx>
        <c:axId val="407462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67344"/>
        <c:crosses val="autoZero"/>
        <c:auto val="1"/>
        <c:lblAlgn val="ctr"/>
        <c:lblOffset val="100"/>
        <c:noMultiLvlLbl val="0"/>
      </c:catAx>
      <c:valAx>
        <c:axId val="40746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6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Sheet1!$A$2:$A$10</c:f>
              <c:strCache>
                <c:ptCount val="9"/>
                <c:pt idx="0">
                  <c:v>2022-01</c:v>
                </c:pt>
                <c:pt idx="1">
                  <c:v>2022-02</c:v>
                </c:pt>
                <c:pt idx="2">
                  <c:v>2022-03</c:v>
                </c:pt>
                <c:pt idx="3">
                  <c:v>2022-04</c:v>
                </c:pt>
                <c:pt idx="4">
                  <c:v>2022-05</c:v>
                </c:pt>
                <c:pt idx="5">
                  <c:v>2022-06</c:v>
                </c:pt>
                <c:pt idx="6">
                  <c:v>2022-07</c:v>
                </c:pt>
                <c:pt idx="7">
                  <c:v>2022-08</c:v>
                </c:pt>
                <c:pt idx="8">
                  <c:v>2022-09</c:v>
                </c:pt>
              </c:strCache>
            </c:strRef>
          </c:cat>
          <c:val>
            <c:numRef>
              <c:f>Sheet1!$B$2:$B$10</c:f>
              <c:numCache>
                <c:formatCode>General</c:formatCode>
                <c:ptCount val="9"/>
                <c:pt idx="0">
                  <c:v>194</c:v>
                </c:pt>
                <c:pt idx="1">
                  <c:v>362</c:v>
                </c:pt>
                <c:pt idx="2">
                  <c:v>731</c:v>
                </c:pt>
                <c:pt idx="3">
                  <c:v>408</c:v>
                </c:pt>
                <c:pt idx="4">
                  <c:v>385</c:v>
                </c:pt>
                <c:pt idx="5">
                  <c:v>439</c:v>
                </c:pt>
                <c:pt idx="6">
                  <c:v>408</c:v>
                </c:pt>
                <c:pt idx="7">
                  <c:v>578</c:v>
                </c:pt>
                <c:pt idx="8">
                  <c:v>481</c:v>
                </c:pt>
              </c:numCache>
            </c:numRef>
          </c:val>
          <c:extLst>
            <c:ext xmlns:c16="http://schemas.microsoft.com/office/drawing/2014/chart" uri="{C3380CC4-5D6E-409C-BE32-E72D297353CC}">
              <c16:uniqueId val="{00000000-7EFD-489E-AC28-3356BF472841}"/>
            </c:ext>
          </c:extLst>
        </c:ser>
        <c:dLbls>
          <c:showLegendKey val="0"/>
          <c:showVal val="0"/>
          <c:showCatName val="0"/>
          <c:showSerName val="0"/>
          <c:showPercent val="0"/>
          <c:showBubbleSize val="0"/>
        </c:dLbls>
        <c:gapWidth val="219"/>
        <c:overlap val="-27"/>
        <c:axId val="407476856"/>
        <c:axId val="407473904"/>
      </c:barChart>
      <c:catAx>
        <c:axId val="407476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73904"/>
        <c:crosses val="autoZero"/>
        <c:auto val="1"/>
        <c:lblAlgn val="ctr"/>
        <c:lblOffset val="100"/>
        <c:noMultiLvlLbl val="0"/>
      </c:catAx>
      <c:valAx>
        <c:axId val="407473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7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Sheet1!$A$2:$A$11</c:f>
              <c:strCache>
                <c:ptCount val="10"/>
                <c:pt idx="0">
                  <c:v>2021-12</c:v>
                </c:pt>
                <c:pt idx="1">
                  <c:v>2022-01</c:v>
                </c:pt>
                <c:pt idx="2">
                  <c:v>2022-02</c:v>
                </c:pt>
                <c:pt idx="3">
                  <c:v>2022-03</c:v>
                </c:pt>
                <c:pt idx="4">
                  <c:v>2022-04</c:v>
                </c:pt>
                <c:pt idx="5">
                  <c:v>2022-05</c:v>
                </c:pt>
                <c:pt idx="6">
                  <c:v>2022-06</c:v>
                </c:pt>
                <c:pt idx="7">
                  <c:v>2022-07</c:v>
                </c:pt>
                <c:pt idx="8">
                  <c:v>2022-08</c:v>
                </c:pt>
                <c:pt idx="9">
                  <c:v>2022-09</c:v>
                </c:pt>
              </c:strCache>
            </c:strRef>
          </c:cat>
          <c:val>
            <c:numRef>
              <c:f>Sheet1!$B$2:$B$11</c:f>
              <c:numCache>
                <c:formatCode>General</c:formatCode>
                <c:ptCount val="10"/>
                <c:pt idx="0">
                  <c:v>1277</c:v>
                </c:pt>
                <c:pt idx="1">
                  <c:v>19166</c:v>
                </c:pt>
                <c:pt idx="2">
                  <c:v>14789</c:v>
                </c:pt>
                <c:pt idx="3">
                  <c:v>23254</c:v>
                </c:pt>
                <c:pt idx="4">
                  <c:v>19170</c:v>
                </c:pt>
                <c:pt idx="5">
                  <c:v>17210</c:v>
                </c:pt>
                <c:pt idx="6">
                  <c:v>11911</c:v>
                </c:pt>
                <c:pt idx="7">
                  <c:v>22161</c:v>
                </c:pt>
                <c:pt idx="8">
                  <c:v>22985</c:v>
                </c:pt>
                <c:pt idx="9">
                  <c:v>24902</c:v>
                </c:pt>
              </c:numCache>
            </c:numRef>
          </c:val>
          <c:extLst>
            <c:ext xmlns:c16="http://schemas.microsoft.com/office/drawing/2014/chart" uri="{C3380CC4-5D6E-409C-BE32-E72D297353CC}">
              <c16:uniqueId val="{00000000-B0A7-4D33-9E36-E22C64F0A840}"/>
            </c:ext>
          </c:extLst>
        </c:ser>
        <c:dLbls>
          <c:showLegendKey val="0"/>
          <c:showVal val="0"/>
          <c:showCatName val="0"/>
          <c:showSerName val="0"/>
          <c:showPercent val="0"/>
          <c:showBubbleSize val="0"/>
        </c:dLbls>
        <c:gapWidth val="219"/>
        <c:overlap val="-27"/>
        <c:axId val="407474560"/>
        <c:axId val="407479808"/>
      </c:barChart>
      <c:catAx>
        <c:axId val="40747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79808"/>
        <c:crosses val="autoZero"/>
        <c:auto val="1"/>
        <c:lblAlgn val="ctr"/>
        <c:lblOffset val="100"/>
        <c:noMultiLvlLbl val="0"/>
      </c:catAx>
      <c:valAx>
        <c:axId val="407479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7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44562</c:v>
                </c:pt>
                <c:pt idx="1">
                  <c:v>44593</c:v>
                </c:pt>
                <c:pt idx="2">
                  <c:v>44621</c:v>
                </c:pt>
                <c:pt idx="3">
                  <c:v>44652</c:v>
                </c:pt>
                <c:pt idx="4">
                  <c:v>44682</c:v>
                </c:pt>
                <c:pt idx="5">
                  <c:v>44713</c:v>
                </c:pt>
                <c:pt idx="6">
                  <c:v>44743</c:v>
                </c:pt>
                <c:pt idx="7">
                  <c:v>44774</c:v>
                </c:pt>
                <c:pt idx="8">
                  <c:v>44805</c:v>
                </c:pt>
              </c:numCache>
            </c:numRef>
          </c:cat>
          <c:val>
            <c:numRef>
              <c:f>Sheet1!$B$2:$B$10</c:f>
              <c:numCache>
                <c:formatCode>General</c:formatCode>
                <c:ptCount val="9"/>
                <c:pt idx="0">
                  <c:v>2</c:v>
                </c:pt>
                <c:pt idx="1">
                  <c:v>4</c:v>
                </c:pt>
                <c:pt idx="2">
                  <c:v>4</c:v>
                </c:pt>
                <c:pt idx="3">
                  <c:v>-6</c:v>
                </c:pt>
                <c:pt idx="4">
                  <c:v>4</c:v>
                </c:pt>
                <c:pt idx="5">
                  <c:v>0</c:v>
                </c:pt>
                <c:pt idx="6">
                  <c:v>0</c:v>
                </c:pt>
                <c:pt idx="7">
                  <c:v>4</c:v>
                </c:pt>
                <c:pt idx="8">
                  <c:v>6</c:v>
                </c:pt>
              </c:numCache>
            </c:numRef>
          </c:val>
          <c:extLst>
            <c:ext xmlns:c16="http://schemas.microsoft.com/office/drawing/2014/chart" uri="{C3380CC4-5D6E-409C-BE32-E72D297353CC}">
              <c16:uniqueId val="{00000000-7F2F-4269-860A-B6191567826F}"/>
            </c:ext>
          </c:extLst>
        </c:ser>
        <c:dLbls>
          <c:showLegendKey val="0"/>
          <c:showVal val="0"/>
          <c:showCatName val="0"/>
          <c:showSerName val="0"/>
          <c:showPercent val="0"/>
          <c:showBubbleSize val="0"/>
        </c:dLbls>
        <c:gapWidth val="219"/>
        <c:overlap val="-27"/>
        <c:axId val="469674496"/>
        <c:axId val="469674824"/>
      </c:barChart>
      <c:dateAx>
        <c:axId val="469674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674824"/>
        <c:crosses val="autoZero"/>
        <c:auto val="1"/>
        <c:lblOffset val="100"/>
        <c:baseTimeUnit val="months"/>
      </c:dateAx>
      <c:valAx>
        <c:axId val="469674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67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44562</c:v>
                </c:pt>
                <c:pt idx="1">
                  <c:v>44593</c:v>
                </c:pt>
                <c:pt idx="2">
                  <c:v>44621</c:v>
                </c:pt>
                <c:pt idx="3">
                  <c:v>44652</c:v>
                </c:pt>
                <c:pt idx="4">
                  <c:v>44682</c:v>
                </c:pt>
                <c:pt idx="5">
                  <c:v>44713</c:v>
                </c:pt>
                <c:pt idx="6">
                  <c:v>44743</c:v>
                </c:pt>
                <c:pt idx="7">
                  <c:v>44774</c:v>
                </c:pt>
                <c:pt idx="8">
                  <c:v>44805</c:v>
                </c:pt>
              </c:numCache>
            </c:numRef>
          </c:cat>
          <c:val>
            <c:numRef>
              <c:f>Sheet1!$B$2:$B$10</c:f>
              <c:numCache>
                <c:formatCode>General</c:formatCode>
                <c:ptCount val="9"/>
                <c:pt idx="0">
                  <c:v>8</c:v>
                </c:pt>
                <c:pt idx="1">
                  <c:v>22</c:v>
                </c:pt>
                <c:pt idx="2">
                  <c:v>27</c:v>
                </c:pt>
                <c:pt idx="3">
                  <c:v>36</c:v>
                </c:pt>
                <c:pt idx="4">
                  <c:v>24</c:v>
                </c:pt>
                <c:pt idx="5">
                  <c:v>26</c:v>
                </c:pt>
                <c:pt idx="6">
                  <c:v>25</c:v>
                </c:pt>
                <c:pt idx="7">
                  <c:v>29</c:v>
                </c:pt>
                <c:pt idx="8">
                  <c:v>26</c:v>
                </c:pt>
              </c:numCache>
            </c:numRef>
          </c:val>
          <c:extLst>
            <c:ext xmlns:c16="http://schemas.microsoft.com/office/drawing/2014/chart" uri="{C3380CC4-5D6E-409C-BE32-E72D297353CC}">
              <c16:uniqueId val="{00000000-A235-4EA8-94CD-ECA902A06475}"/>
            </c:ext>
          </c:extLst>
        </c:ser>
        <c:dLbls>
          <c:showLegendKey val="0"/>
          <c:showVal val="0"/>
          <c:showCatName val="0"/>
          <c:showSerName val="0"/>
          <c:showPercent val="0"/>
          <c:showBubbleSize val="0"/>
        </c:dLbls>
        <c:gapWidth val="219"/>
        <c:overlap val="-27"/>
        <c:axId val="469676792"/>
        <c:axId val="469677120"/>
      </c:barChart>
      <c:dateAx>
        <c:axId val="469676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677120"/>
        <c:crosses val="autoZero"/>
        <c:auto val="1"/>
        <c:lblOffset val="100"/>
        <c:baseTimeUnit val="months"/>
      </c:dateAx>
      <c:valAx>
        <c:axId val="46967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67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Sheet1!$A$2:$A$10</c:f>
              <c:strCache>
                <c:ptCount val="9"/>
                <c:pt idx="0">
                  <c:v>2022-01</c:v>
                </c:pt>
                <c:pt idx="1">
                  <c:v>2022-02</c:v>
                </c:pt>
                <c:pt idx="2">
                  <c:v>2022-03</c:v>
                </c:pt>
                <c:pt idx="3">
                  <c:v>2022-04</c:v>
                </c:pt>
                <c:pt idx="4">
                  <c:v>2022-05</c:v>
                </c:pt>
                <c:pt idx="5">
                  <c:v>2022-06</c:v>
                </c:pt>
                <c:pt idx="6">
                  <c:v>2022-07</c:v>
                </c:pt>
                <c:pt idx="7">
                  <c:v>2022-08</c:v>
                </c:pt>
                <c:pt idx="8">
                  <c:v>2022-09</c:v>
                </c:pt>
              </c:strCache>
            </c:strRef>
          </c:cat>
          <c:val>
            <c:numRef>
              <c:f>Sheet1!$B$2:$B$10</c:f>
              <c:numCache>
                <c:formatCode>General</c:formatCode>
                <c:ptCount val="9"/>
                <c:pt idx="0">
                  <c:v>50</c:v>
                </c:pt>
                <c:pt idx="1">
                  <c:v>223</c:v>
                </c:pt>
                <c:pt idx="2">
                  <c:v>217</c:v>
                </c:pt>
                <c:pt idx="3">
                  <c:v>254</c:v>
                </c:pt>
                <c:pt idx="4">
                  <c:v>219</c:v>
                </c:pt>
                <c:pt idx="5">
                  <c:v>161</c:v>
                </c:pt>
                <c:pt idx="6">
                  <c:v>175</c:v>
                </c:pt>
                <c:pt idx="7">
                  <c:v>283</c:v>
                </c:pt>
                <c:pt idx="8">
                  <c:v>280</c:v>
                </c:pt>
              </c:numCache>
            </c:numRef>
          </c:val>
          <c:extLst>
            <c:ext xmlns:c16="http://schemas.microsoft.com/office/drawing/2014/chart" uri="{C3380CC4-5D6E-409C-BE32-E72D297353CC}">
              <c16:uniqueId val="{00000000-25F2-457B-B9BE-9A9A260391EF}"/>
            </c:ext>
          </c:extLst>
        </c:ser>
        <c:dLbls>
          <c:showLegendKey val="0"/>
          <c:showVal val="0"/>
          <c:showCatName val="0"/>
          <c:showSerName val="0"/>
          <c:showPercent val="0"/>
          <c:showBubbleSize val="0"/>
        </c:dLbls>
        <c:gapWidth val="219"/>
        <c:overlap val="-27"/>
        <c:axId val="469686304"/>
        <c:axId val="469685976"/>
      </c:barChart>
      <c:catAx>
        <c:axId val="469686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685976"/>
        <c:crosses val="autoZero"/>
        <c:auto val="1"/>
        <c:lblAlgn val="ctr"/>
        <c:lblOffset val="100"/>
        <c:noMultiLvlLbl val="0"/>
      </c:catAx>
      <c:valAx>
        <c:axId val="46968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68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2B233-F3D2-4470-9142-689C0E39AE1E}"/>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158C0265-BE2D-48E7-ACC4-F73629F3FB5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253338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8A0D2-895B-4B51-B1AA-BEE2327BE05B}"/>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2F78B131-9805-4A7D-9105-521844C4564C}"/>
              </a:ext>
            </a:extLst>
          </p:cNvPr>
          <p:cNvGraphicFramePr>
            <a:graphicFrameLocks noGrp="1"/>
          </p:cNvGraphicFramePr>
          <p:nvPr>
            <p:ph type="chart" sz="quarter" idx="13"/>
            <p:extLst>
              <p:ext uri="{D42A27DB-BD31-4B8C-83A1-F6EECF244321}">
                <p14:modId xmlns:p14="http://schemas.microsoft.com/office/powerpoint/2010/main" val="2999346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351314-8D1A-4311-BCE2-17FD20FBBE11}"/>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1114599B-CC9F-42C0-A46A-8B6ED4AE85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9235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92E3D-ACE5-4BB8-B726-5ED6457AA2F9}"/>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773110BF-531D-4BA6-AB4F-865881F21BC6}"/>
              </a:ext>
            </a:extLst>
          </p:cNvPr>
          <p:cNvGraphicFramePr>
            <a:graphicFrameLocks noGrp="1"/>
          </p:cNvGraphicFramePr>
          <p:nvPr>
            <p:ph type="tbl" sz="quarter" idx="13"/>
            <p:extLst>
              <p:ext uri="{D42A27DB-BD31-4B8C-83A1-F6EECF244321}">
                <p14:modId xmlns:p14="http://schemas.microsoft.com/office/powerpoint/2010/main" val="2276144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613530006"/>
                    </a:ext>
                  </a:extLst>
                </a:gridCol>
                <a:gridCol w="905256">
                  <a:extLst>
                    <a:ext uri="{9D8B030D-6E8A-4147-A177-3AD203B41FA5}">
                      <a16:colId xmlns:a16="http://schemas.microsoft.com/office/drawing/2014/main" val="1000404811"/>
                    </a:ext>
                  </a:extLst>
                </a:gridCol>
                <a:gridCol w="905256">
                  <a:extLst>
                    <a:ext uri="{9D8B030D-6E8A-4147-A177-3AD203B41FA5}">
                      <a16:colId xmlns:a16="http://schemas.microsoft.com/office/drawing/2014/main" val="2615762990"/>
                    </a:ext>
                  </a:extLst>
                </a:gridCol>
                <a:gridCol w="905256">
                  <a:extLst>
                    <a:ext uri="{9D8B030D-6E8A-4147-A177-3AD203B41FA5}">
                      <a16:colId xmlns:a16="http://schemas.microsoft.com/office/drawing/2014/main" val="551158174"/>
                    </a:ext>
                  </a:extLst>
                </a:gridCol>
                <a:gridCol w="905256">
                  <a:extLst>
                    <a:ext uri="{9D8B030D-6E8A-4147-A177-3AD203B41FA5}">
                      <a16:colId xmlns:a16="http://schemas.microsoft.com/office/drawing/2014/main" val="3421673176"/>
                    </a:ext>
                  </a:extLst>
                </a:gridCol>
                <a:gridCol w="905256">
                  <a:extLst>
                    <a:ext uri="{9D8B030D-6E8A-4147-A177-3AD203B41FA5}">
                      <a16:colId xmlns:a16="http://schemas.microsoft.com/office/drawing/2014/main" val="2178764494"/>
                    </a:ext>
                  </a:extLst>
                </a:gridCol>
                <a:gridCol w="905256">
                  <a:extLst>
                    <a:ext uri="{9D8B030D-6E8A-4147-A177-3AD203B41FA5}">
                      <a16:colId xmlns:a16="http://schemas.microsoft.com/office/drawing/2014/main" val="2454446804"/>
                    </a:ext>
                  </a:extLst>
                </a:gridCol>
                <a:gridCol w="905256">
                  <a:extLst>
                    <a:ext uri="{9D8B030D-6E8A-4147-A177-3AD203B41FA5}">
                      <a16:colId xmlns:a16="http://schemas.microsoft.com/office/drawing/2014/main" val="4002517221"/>
                    </a:ext>
                  </a:extLst>
                </a:gridCol>
                <a:gridCol w="905256">
                  <a:extLst>
                    <a:ext uri="{9D8B030D-6E8A-4147-A177-3AD203B41FA5}">
                      <a16:colId xmlns:a16="http://schemas.microsoft.com/office/drawing/2014/main" val="356412622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46017273"/>
                  </a:ext>
                </a:extLst>
              </a:tr>
              <a:tr h="370840">
                <a:tc>
                  <a:txBody>
                    <a:bodyPr/>
                    <a:lstStyle/>
                    <a:p>
                      <a:r>
                        <a:rPr lang="en-US" sz="1000"/>
                        <a:t>153</a:t>
                      </a:r>
                    </a:p>
                  </a:txBody>
                  <a:tcPr/>
                </a:tc>
                <a:tc>
                  <a:txBody>
                    <a:bodyPr/>
                    <a:lstStyle/>
                    <a:p>
                      <a:r>
                        <a:rPr lang="en-US" sz="1000"/>
                        <a:t>6</a:t>
                      </a:r>
                    </a:p>
                  </a:txBody>
                  <a:tcPr/>
                </a:tc>
                <a:tc>
                  <a:txBody>
                    <a:bodyPr/>
                    <a:lstStyle/>
                    <a:p>
                      <a:r>
                        <a:rPr lang="en-US" sz="1000"/>
                        <a:t>59</a:t>
                      </a:r>
                    </a:p>
                  </a:txBody>
                  <a:tcPr/>
                </a:tc>
                <a:tc>
                  <a:txBody>
                    <a:bodyPr/>
                    <a:lstStyle/>
                    <a:p>
                      <a:r>
                        <a:rPr lang="en-US" sz="1000"/>
                        <a:t>431</a:t>
                      </a:r>
                    </a:p>
                  </a:txBody>
                  <a:tcPr/>
                </a:tc>
                <a:tc>
                  <a:txBody>
                    <a:bodyPr/>
                    <a:lstStyle/>
                    <a:p>
                      <a:r>
                        <a:rPr lang="en-US" sz="1000"/>
                        <a:t>10</a:t>
                      </a:r>
                    </a:p>
                  </a:txBody>
                  <a:tcPr/>
                </a:tc>
                <a:tc>
                  <a:txBody>
                    <a:bodyPr/>
                    <a:lstStyle/>
                    <a:p>
                      <a:r>
                        <a:rPr lang="en-US" sz="1000"/>
                        <a:t>3</a:t>
                      </a:r>
                    </a:p>
                  </a:txBody>
                  <a:tcPr/>
                </a:tc>
                <a:tc>
                  <a:txBody>
                    <a:bodyPr/>
                    <a:lstStyle/>
                    <a:p>
                      <a:r>
                        <a:rPr lang="en-US" sz="1000"/>
                        <a:t>2</a:t>
                      </a:r>
                    </a:p>
                  </a:txBody>
                  <a:tcPr/>
                </a:tc>
                <a:tc>
                  <a:txBody>
                    <a:bodyPr/>
                    <a:lstStyle/>
                    <a:p>
                      <a:r>
                        <a:rPr lang="en-US" sz="1000"/>
                        <a:t>5.0169 %</a:t>
                      </a:r>
                    </a:p>
                  </a:txBody>
                  <a:tcPr/>
                </a:tc>
                <a:tc>
                  <a:txBody>
                    <a:bodyPr/>
                    <a:lstStyle/>
                    <a:p>
                      <a:r>
                        <a:rPr lang="en-US" sz="1000"/>
                        <a:t>0.0 %</a:t>
                      </a:r>
                    </a:p>
                  </a:txBody>
                  <a:tcPr/>
                </a:tc>
                <a:extLst>
                  <a:ext uri="{0D108BD9-81ED-4DB2-BD59-A6C34878D82A}">
                    <a16:rowId xmlns:a16="http://schemas.microsoft.com/office/drawing/2014/main" val="1747451600"/>
                  </a:ext>
                </a:extLst>
              </a:tr>
            </a:tbl>
          </a:graphicData>
        </a:graphic>
      </p:graphicFrame>
      <p:sp>
        <p:nvSpPr>
          <p:cNvPr id="4" name="Text Placeholder 3">
            <a:extLst>
              <a:ext uri="{FF2B5EF4-FFF2-40B4-BE49-F238E27FC236}">
                <a16:creationId xmlns:a16="http://schemas.microsoft.com/office/drawing/2014/main" id="{4C08F268-28FF-4FF6-B55B-9CF06B9037E7}"/>
              </a:ext>
            </a:extLst>
          </p:cNvPr>
          <p:cNvSpPr>
            <a:spLocks noGrp="1"/>
          </p:cNvSpPr>
          <p:nvPr>
            <p:ph type="body" sz="quarter" idx="14"/>
          </p:nvPr>
        </p:nvSpPr>
        <p:spPr/>
        <p:txBody>
          <a:bodyPr/>
          <a:lstStyle/>
          <a:p>
            <a:r>
              <a:rPr lang="en-US"/>
              <a:t>01/01/2022 - 09/30/2022</a:t>
            </a:r>
          </a:p>
        </p:txBody>
      </p:sp>
    </p:spTree>
    <p:extLst>
      <p:ext uri="{BB962C8B-B14F-4D97-AF65-F5344CB8AC3E}">
        <p14:creationId xmlns:p14="http://schemas.microsoft.com/office/powerpoint/2010/main" val="1756946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ED235-848A-42B0-9B66-EBF68E6CC7F9}"/>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4BCB50EF-B67A-4883-8BA5-C0DB8D919D03}"/>
              </a:ext>
            </a:extLst>
          </p:cNvPr>
          <p:cNvGraphicFramePr>
            <a:graphicFrameLocks noGrp="1"/>
          </p:cNvGraphicFramePr>
          <p:nvPr>
            <p:ph type="chart" sz="quarter" idx="13"/>
            <p:extLst>
              <p:ext uri="{D42A27DB-BD31-4B8C-83A1-F6EECF244321}">
                <p14:modId xmlns:p14="http://schemas.microsoft.com/office/powerpoint/2010/main" val="1289978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2C0B40-3AC7-4551-8F08-FEF73F098F59}"/>
              </a:ext>
            </a:extLst>
          </p:cNvPr>
          <p:cNvSpPr>
            <a:spLocks noGrp="1"/>
          </p:cNvSpPr>
          <p:nvPr>
            <p:ph type="body" sz="quarter" idx="14"/>
          </p:nvPr>
        </p:nvSpPr>
        <p:spPr/>
        <p:txBody>
          <a:bodyPr/>
          <a:lstStyle/>
          <a:p>
            <a:r>
              <a:rPr lang="en-US"/>
              <a:t>01/01/2022 - 09/30/2022</a:t>
            </a:r>
          </a:p>
        </p:txBody>
      </p:sp>
      <p:sp>
        <p:nvSpPr>
          <p:cNvPr id="5" name="Footer Placeholder 4">
            <a:extLst>
              <a:ext uri="{FF2B5EF4-FFF2-40B4-BE49-F238E27FC236}">
                <a16:creationId xmlns:a16="http://schemas.microsoft.com/office/drawing/2014/main" id="{7F13C2F1-EA98-4497-BFF4-D17086C584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6256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A8019-D08E-463B-A7BD-DEFE99782055}"/>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95F95F99-9254-4BD0-AABF-40FC743F1912}"/>
              </a:ext>
            </a:extLst>
          </p:cNvPr>
          <p:cNvGraphicFramePr>
            <a:graphicFrameLocks noGrp="1"/>
          </p:cNvGraphicFramePr>
          <p:nvPr>
            <p:ph type="chart" sz="quarter" idx="13"/>
            <p:extLst>
              <p:ext uri="{D42A27DB-BD31-4B8C-83A1-F6EECF244321}">
                <p14:modId xmlns:p14="http://schemas.microsoft.com/office/powerpoint/2010/main" val="3874860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8634BE-F8AD-4828-8C9B-9F5F9F1C8E43}"/>
              </a:ext>
            </a:extLst>
          </p:cNvPr>
          <p:cNvSpPr>
            <a:spLocks noGrp="1"/>
          </p:cNvSpPr>
          <p:nvPr>
            <p:ph type="body" sz="quarter" idx="14"/>
          </p:nvPr>
        </p:nvSpPr>
        <p:spPr/>
        <p:txBody>
          <a:bodyPr/>
          <a:lstStyle/>
          <a:p>
            <a:r>
              <a:rPr lang="en-US"/>
              <a:t>01/01/2022 - 09/30/2022</a:t>
            </a:r>
          </a:p>
        </p:txBody>
      </p:sp>
      <p:sp>
        <p:nvSpPr>
          <p:cNvPr id="5" name="Footer Placeholder 4">
            <a:extLst>
              <a:ext uri="{FF2B5EF4-FFF2-40B4-BE49-F238E27FC236}">
                <a16:creationId xmlns:a16="http://schemas.microsoft.com/office/drawing/2014/main" id="{EA2372E6-BD5E-40C4-9BF4-8140B9143D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6079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CD16-0B44-4206-A322-4B316F1EF891}"/>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19BC6A22-AED2-4909-BCAD-B5E8F389D4AF}"/>
              </a:ext>
            </a:extLst>
          </p:cNvPr>
          <p:cNvGraphicFramePr>
            <a:graphicFrameLocks noGrp="1"/>
          </p:cNvGraphicFramePr>
          <p:nvPr>
            <p:ph type="chart" sz="quarter" idx="13"/>
            <p:extLst>
              <p:ext uri="{D42A27DB-BD31-4B8C-83A1-F6EECF244321}">
                <p14:modId xmlns:p14="http://schemas.microsoft.com/office/powerpoint/2010/main" val="1596962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28B84C-CB1C-4AF8-BE06-C3A903AB1896}"/>
              </a:ext>
            </a:extLst>
          </p:cNvPr>
          <p:cNvSpPr>
            <a:spLocks noGrp="1"/>
          </p:cNvSpPr>
          <p:nvPr>
            <p:ph type="body" sz="quarter" idx="14"/>
          </p:nvPr>
        </p:nvSpPr>
        <p:spPr/>
        <p:txBody>
          <a:bodyPr/>
          <a:lstStyle/>
          <a:p>
            <a:r>
              <a:rPr lang="en-US"/>
              <a:t>01/01/2022 - 09/30/2022</a:t>
            </a:r>
          </a:p>
        </p:txBody>
      </p:sp>
      <p:sp>
        <p:nvSpPr>
          <p:cNvPr id="5" name="Footer Placeholder 4">
            <a:extLst>
              <a:ext uri="{FF2B5EF4-FFF2-40B4-BE49-F238E27FC236}">
                <a16:creationId xmlns:a16="http://schemas.microsoft.com/office/drawing/2014/main" id="{2F2373B0-4FBD-4F0C-A32D-4D5A720B5D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8612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E0B47-B47B-4DB6-9CEF-D684154465D0}"/>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430DF907-4E73-44C7-962B-615DB28EE4C1}"/>
              </a:ext>
            </a:extLst>
          </p:cNvPr>
          <p:cNvGraphicFramePr>
            <a:graphicFrameLocks noGrp="1"/>
          </p:cNvGraphicFramePr>
          <p:nvPr>
            <p:ph type="chart" sz="quarter" idx="13"/>
            <p:extLst>
              <p:ext uri="{D42A27DB-BD31-4B8C-83A1-F6EECF244321}">
                <p14:modId xmlns:p14="http://schemas.microsoft.com/office/powerpoint/2010/main" val="1055820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FAAD5F-0CAF-4718-AA9D-860628715394}"/>
              </a:ext>
            </a:extLst>
          </p:cNvPr>
          <p:cNvSpPr>
            <a:spLocks noGrp="1"/>
          </p:cNvSpPr>
          <p:nvPr>
            <p:ph type="body" sz="quarter" idx="14"/>
          </p:nvPr>
        </p:nvSpPr>
        <p:spPr/>
        <p:txBody>
          <a:bodyPr/>
          <a:lstStyle/>
          <a:p>
            <a:r>
              <a:rPr lang="en-US"/>
              <a:t>01/01/2022 - 09/30/2022</a:t>
            </a:r>
          </a:p>
        </p:txBody>
      </p:sp>
      <p:sp>
        <p:nvSpPr>
          <p:cNvPr id="5" name="Footer Placeholder 4">
            <a:extLst>
              <a:ext uri="{FF2B5EF4-FFF2-40B4-BE49-F238E27FC236}">
                <a16:creationId xmlns:a16="http://schemas.microsoft.com/office/drawing/2014/main" id="{DFD7597D-0B1C-45AB-8B6F-EC059F9E95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3082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D81BB-967A-48EC-A341-3619191EA0B6}"/>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C0708A3D-288B-421A-A1FD-E6487595B587}"/>
              </a:ext>
            </a:extLst>
          </p:cNvPr>
          <p:cNvGraphicFramePr>
            <a:graphicFrameLocks noGrp="1"/>
          </p:cNvGraphicFramePr>
          <p:nvPr>
            <p:ph type="tbl" sz="quarter" idx="13"/>
            <p:extLst>
              <p:ext uri="{D42A27DB-BD31-4B8C-83A1-F6EECF244321}">
                <p14:modId xmlns:p14="http://schemas.microsoft.com/office/powerpoint/2010/main" val="675335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30709475"/>
                    </a:ext>
                  </a:extLst>
                </a:gridCol>
                <a:gridCol w="822960">
                  <a:extLst>
                    <a:ext uri="{9D8B030D-6E8A-4147-A177-3AD203B41FA5}">
                      <a16:colId xmlns:a16="http://schemas.microsoft.com/office/drawing/2014/main" val="2408917887"/>
                    </a:ext>
                  </a:extLst>
                </a:gridCol>
                <a:gridCol w="822960">
                  <a:extLst>
                    <a:ext uri="{9D8B030D-6E8A-4147-A177-3AD203B41FA5}">
                      <a16:colId xmlns:a16="http://schemas.microsoft.com/office/drawing/2014/main" val="3947681439"/>
                    </a:ext>
                  </a:extLst>
                </a:gridCol>
                <a:gridCol w="822960">
                  <a:extLst>
                    <a:ext uri="{9D8B030D-6E8A-4147-A177-3AD203B41FA5}">
                      <a16:colId xmlns:a16="http://schemas.microsoft.com/office/drawing/2014/main" val="2563918807"/>
                    </a:ext>
                  </a:extLst>
                </a:gridCol>
                <a:gridCol w="822960">
                  <a:extLst>
                    <a:ext uri="{9D8B030D-6E8A-4147-A177-3AD203B41FA5}">
                      <a16:colId xmlns:a16="http://schemas.microsoft.com/office/drawing/2014/main" val="3880487842"/>
                    </a:ext>
                  </a:extLst>
                </a:gridCol>
                <a:gridCol w="822960">
                  <a:extLst>
                    <a:ext uri="{9D8B030D-6E8A-4147-A177-3AD203B41FA5}">
                      <a16:colId xmlns:a16="http://schemas.microsoft.com/office/drawing/2014/main" val="3122729346"/>
                    </a:ext>
                  </a:extLst>
                </a:gridCol>
                <a:gridCol w="822960">
                  <a:extLst>
                    <a:ext uri="{9D8B030D-6E8A-4147-A177-3AD203B41FA5}">
                      <a16:colId xmlns:a16="http://schemas.microsoft.com/office/drawing/2014/main" val="1985789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2299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- 2021-12-30 12:12:36</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88884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- 2021-11-17 17:16:11</a:t>
                      </a:r>
                      <a:r>
                        <a:rPr kumimoji="0" lang="en-US" sz="1000" b="0" i="0" u="none" strike="noStrike" kern="1200" cap="none" spc="0" normalizeH="0" baseline="0" noProof="0">
                          <a:ln>
                            <a:noFill/>
                          </a:ln>
                          <a:solidFill>
                            <a:prstClr val="black"/>
                          </a:solidFill>
                          <a:effectLst/>
                          <a:uLnTx/>
                          <a:uFillTx/>
                          <a:latin typeface="+mn-lt"/>
                          <a:ea typeface="+mn-ea"/>
                          <a:cs typeface="+mn-cs"/>
                        </a:rPr>
                        <a:t>
 TMNAS employees had the chance to enjoy a complementary cup of coffee or tea at our Bala office today! We hope everyone enjoyed themselves and got a chance to stop by the coffee cart.
We want to hear from you: What is your favorite cup of coffee or tea that gets you motivated? Feel free to comment below.
Don't forgot to follow us to learn more about what its like to work for TMNAS!
#workperk #coffee #employeeappreciation #workculturematters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76858615"/>
                  </a:ext>
                </a:extLst>
              </a:tr>
            </a:tbl>
          </a:graphicData>
        </a:graphic>
      </p:graphicFrame>
      <p:sp>
        <p:nvSpPr>
          <p:cNvPr id="4" name="Text Placeholder 3">
            <a:extLst>
              <a:ext uri="{FF2B5EF4-FFF2-40B4-BE49-F238E27FC236}">
                <a16:creationId xmlns:a16="http://schemas.microsoft.com/office/drawing/2014/main" id="{815AE10A-03E4-40C0-9F26-0FDEF42176A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129040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608DD-DB12-4FA1-A5A6-CECEF8E86DD5}"/>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65FA9EEC-F00F-43B6-A797-761C64D942BF}"/>
              </a:ext>
            </a:extLst>
          </p:cNvPr>
          <p:cNvGraphicFramePr>
            <a:graphicFrameLocks noGrp="1"/>
          </p:cNvGraphicFramePr>
          <p:nvPr>
            <p:ph type="tbl" sz="quarter" idx="13"/>
            <p:extLst>
              <p:ext uri="{D42A27DB-BD31-4B8C-83A1-F6EECF244321}">
                <p14:modId xmlns:p14="http://schemas.microsoft.com/office/powerpoint/2010/main" val="55579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50053406"/>
                    </a:ext>
                  </a:extLst>
                </a:gridCol>
                <a:gridCol w="822960">
                  <a:extLst>
                    <a:ext uri="{9D8B030D-6E8A-4147-A177-3AD203B41FA5}">
                      <a16:colId xmlns:a16="http://schemas.microsoft.com/office/drawing/2014/main" val="58196954"/>
                    </a:ext>
                  </a:extLst>
                </a:gridCol>
                <a:gridCol w="822960">
                  <a:extLst>
                    <a:ext uri="{9D8B030D-6E8A-4147-A177-3AD203B41FA5}">
                      <a16:colId xmlns:a16="http://schemas.microsoft.com/office/drawing/2014/main" val="3554966901"/>
                    </a:ext>
                  </a:extLst>
                </a:gridCol>
                <a:gridCol w="822960">
                  <a:extLst>
                    <a:ext uri="{9D8B030D-6E8A-4147-A177-3AD203B41FA5}">
                      <a16:colId xmlns:a16="http://schemas.microsoft.com/office/drawing/2014/main" val="3378546076"/>
                    </a:ext>
                  </a:extLst>
                </a:gridCol>
                <a:gridCol w="822960">
                  <a:extLst>
                    <a:ext uri="{9D8B030D-6E8A-4147-A177-3AD203B41FA5}">
                      <a16:colId xmlns:a16="http://schemas.microsoft.com/office/drawing/2014/main" val="16643696"/>
                    </a:ext>
                  </a:extLst>
                </a:gridCol>
                <a:gridCol w="822960">
                  <a:extLst>
                    <a:ext uri="{9D8B030D-6E8A-4147-A177-3AD203B41FA5}">
                      <a16:colId xmlns:a16="http://schemas.microsoft.com/office/drawing/2014/main" val="1848480373"/>
                    </a:ext>
                  </a:extLst>
                </a:gridCol>
                <a:gridCol w="822960">
                  <a:extLst>
                    <a:ext uri="{9D8B030D-6E8A-4147-A177-3AD203B41FA5}">
                      <a16:colId xmlns:a16="http://schemas.microsoft.com/office/drawing/2014/main" val="3596527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4914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- 2021-12-17 10:37:52</a:t>
                      </a:r>
                      <a:r>
                        <a:rPr kumimoji="0" lang="en-US" sz="1000" b="0" i="0" u="none" strike="noStrike" kern="1200" cap="none" spc="0" normalizeH="0" baseline="0" noProof="0">
                          <a:ln>
                            <a:noFill/>
                          </a:ln>
                          <a:solidFill>
                            <a:prstClr val="black"/>
                          </a:solidFill>
                          <a:effectLst/>
                          <a:uLnTx/>
                          <a:uFillTx/>
                          <a:latin typeface="+mn-lt"/>
                          <a:ea typeface="+mn-ea"/>
                          <a:cs typeface="+mn-cs"/>
                        </a:rPr>
                        <a:t>
 🏆This week, TMNAS celebrated our 2021 Annual Awards. 🏆
Each year TMNAS celebrates our employees who exemplify excellent service and dedication through their work at TMNAS. Congratulations to our 2021 Award Winners and Nominees!
➡️Follow us to learn more about what it's like to work for TMNAS.
#awards2021 #employeespotlight #employeeappreciation #amazingpeople #companycelebration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349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- 2021-11-18 14:40:17</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Philadelphia Insurance Companies employees got to enjoy lunch from 3 delicious food trucks! Nick's Roast Beef, Cottman Ave., Julio's On Main, and Woodshed Pizza visited our Bala Campus parking lot and served some amazing food on this beautiful Fall day!  Lunch was complete with these yummy cookies from Bredenbeck's Bakery!  Thank you Team PHLY for including us!
#lunch #foodtruck #fallfun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51485217"/>
                  </a:ext>
                </a:extLst>
              </a:tr>
            </a:tbl>
          </a:graphicData>
        </a:graphic>
      </p:graphicFrame>
      <p:sp>
        <p:nvSpPr>
          <p:cNvPr id="4" name="Text Placeholder 3">
            <a:extLst>
              <a:ext uri="{FF2B5EF4-FFF2-40B4-BE49-F238E27FC236}">
                <a16:creationId xmlns:a16="http://schemas.microsoft.com/office/drawing/2014/main" id="{7B701F1C-7D3B-416E-A809-77CABC9C653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90620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C7E86-0926-4493-BD0A-D5E9DACE4814}"/>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CC89E4CB-C7FA-48D8-8F9C-481F08CA0934}"/>
              </a:ext>
            </a:extLst>
          </p:cNvPr>
          <p:cNvGraphicFramePr>
            <a:graphicFrameLocks noGrp="1"/>
          </p:cNvGraphicFramePr>
          <p:nvPr>
            <p:ph type="tbl" sz="quarter" idx="13"/>
            <p:extLst>
              <p:ext uri="{D42A27DB-BD31-4B8C-83A1-F6EECF244321}">
                <p14:modId xmlns:p14="http://schemas.microsoft.com/office/powerpoint/2010/main" val="715350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6356882"/>
                    </a:ext>
                  </a:extLst>
                </a:gridCol>
                <a:gridCol w="822960">
                  <a:extLst>
                    <a:ext uri="{9D8B030D-6E8A-4147-A177-3AD203B41FA5}">
                      <a16:colId xmlns:a16="http://schemas.microsoft.com/office/drawing/2014/main" val="2501019688"/>
                    </a:ext>
                  </a:extLst>
                </a:gridCol>
                <a:gridCol w="822960">
                  <a:extLst>
                    <a:ext uri="{9D8B030D-6E8A-4147-A177-3AD203B41FA5}">
                      <a16:colId xmlns:a16="http://schemas.microsoft.com/office/drawing/2014/main" val="3753146845"/>
                    </a:ext>
                  </a:extLst>
                </a:gridCol>
                <a:gridCol w="822960">
                  <a:extLst>
                    <a:ext uri="{9D8B030D-6E8A-4147-A177-3AD203B41FA5}">
                      <a16:colId xmlns:a16="http://schemas.microsoft.com/office/drawing/2014/main" val="631920997"/>
                    </a:ext>
                  </a:extLst>
                </a:gridCol>
                <a:gridCol w="822960">
                  <a:extLst>
                    <a:ext uri="{9D8B030D-6E8A-4147-A177-3AD203B41FA5}">
                      <a16:colId xmlns:a16="http://schemas.microsoft.com/office/drawing/2014/main" val="253431424"/>
                    </a:ext>
                  </a:extLst>
                </a:gridCol>
                <a:gridCol w="822960">
                  <a:extLst>
                    <a:ext uri="{9D8B030D-6E8A-4147-A177-3AD203B41FA5}">
                      <a16:colId xmlns:a16="http://schemas.microsoft.com/office/drawing/2014/main" val="3645550690"/>
                    </a:ext>
                  </a:extLst>
                </a:gridCol>
                <a:gridCol w="822960">
                  <a:extLst>
                    <a:ext uri="{9D8B030D-6E8A-4147-A177-3AD203B41FA5}">
                      <a16:colId xmlns:a16="http://schemas.microsoft.com/office/drawing/2014/main" val="390310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426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- 2021-12-23 10:20:32</a:t>
                      </a:r>
                      <a:r>
                        <a:rPr kumimoji="0" lang="en-US" sz="1000" b="0" i="0" u="none" strike="noStrike" kern="1200" cap="none" spc="0" normalizeH="0" baseline="0" noProof="0">
                          <a:ln>
                            <a:noFill/>
                          </a:ln>
                          <a:solidFill>
                            <a:prstClr val="black"/>
                          </a:solidFill>
                          <a:effectLst/>
                          <a:uLnTx/>
                          <a:uFillTx/>
                          <a:latin typeface="+mn-lt"/>
                          <a:ea typeface="+mn-ea"/>
                          <a:cs typeface="+mn-cs"/>
                        </a:rPr>
                        <a:t>
 ☃️TMNAS will be closing today at noon and remain closed until Monday in observance of the holiday weekend. We wish you and your family a safe and enjoyable holiday season!
#holidayseason #holidaycheer #safeholidays #safetravels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8541118"/>
                  </a:ext>
                </a:extLst>
              </a:tr>
            </a:tbl>
          </a:graphicData>
        </a:graphic>
      </p:graphicFrame>
      <p:sp>
        <p:nvSpPr>
          <p:cNvPr id="4" name="Text Placeholder 3">
            <a:extLst>
              <a:ext uri="{FF2B5EF4-FFF2-40B4-BE49-F238E27FC236}">
                <a16:creationId xmlns:a16="http://schemas.microsoft.com/office/drawing/2014/main" id="{C034566E-F9D6-49C4-A4F1-822060AF9656}"/>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881711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CD58-53AC-47BA-ACC6-B2A5876884EE}"/>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F71E1D9D-6C10-4EC7-BCEE-56DF4DC4D8A8}"/>
              </a:ext>
            </a:extLst>
          </p:cNvPr>
          <p:cNvGraphicFramePr>
            <a:graphicFrameLocks noGrp="1"/>
          </p:cNvGraphicFramePr>
          <p:nvPr>
            <p:ph type="tbl" sz="quarter" idx="13"/>
            <p:extLst>
              <p:ext uri="{D42A27DB-BD31-4B8C-83A1-F6EECF244321}">
                <p14:modId xmlns:p14="http://schemas.microsoft.com/office/powerpoint/2010/main" val="3172909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979043766"/>
                    </a:ext>
                  </a:extLst>
                </a:gridCol>
                <a:gridCol w="576072">
                  <a:extLst>
                    <a:ext uri="{9D8B030D-6E8A-4147-A177-3AD203B41FA5}">
                      <a16:colId xmlns:a16="http://schemas.microsoft.com/office/drawing/2014/main" val="3557614239"/>
                    </a:ext>
                  </a:extLst>
                </a:gridCol>
                <a:gridCol w="576072">
                  <a:extLst>
                    <a:ext uri="{9D8B030D-6E8A-4147-A177-3AD203B41FA5}">
                      <a16:colId xmlns:a16="http://schemas.microsoft.com/office/drawing/2014/main" val="2685479740"/>
                    </a:ext>
                  </a:extLst>
                </a:gridCol>
                <a:gridCol w="576072">
                  <a:extLst>
                    <a:ext uri="{9D8B030D-6E8A-4147-A177-3AD203B41FA5}">
                      <a16:colId xmlns:a16="http://schemas.microsoft.com/office/drawing/2014/main" val="1926414081"/>
                    </a:ext>
                  </a:extLst>
                </a:gridCol>
                <a:gridCol w="576072">
                  <a:extLst>
                    <a:ext uri="{9D8B030D-6E8A-4147-A177-3AD203B41FA5}">
                      <a16:colId xmlns:a16="http://schemas.microsoft.com/office/drawing/2014/main" val="4213263119"/>
                    </a:ext>
                  </a:extLst>
                </a:gridCol>
                <a:gridCol w="576072">
                  <a:extLst>
                    <a:ext uri="{9D8B030D-6E8A-4147-A177-3AD203B41FA5}">
                      <a16:colId xmlns:a16="http://schemas.microsoft.com/office/drawing/2014/main" val="3153042772"/>
                    </a:ext>
                  </a:extLst>
                </a:gridCol>
                <a:gridCol w="576072">
                  <a:extLst>
                    <a:ext uri="{9D8B030D-6E8A-4147-A177-3AD203B41FA5}">
                      <a16:colId xmlns:a16="http://schemas.microsoft.com/office/drawing/2014/main" val="794509251"/>
                    </a:ext>
                  </a:extLst>
                </a:gridCol>
                <a:gridCol w="576072">
                  <a:extLst>
                    <a:ext uri="{9D8B030D-6E8A-4147-A177-3AD203B41FA5}">
                      <a16:colId xmlns:a16="http://schemas.microsoft.com/office/drawing/2014/main" val="1870623810"/>
                    </a:ext>
                  </a:extLst>
                </a:gridCol>
                <a:gridCol w="576072">
                  <a:extLst>
                    <a:ext uri="{9D8B030D-6E8A-4147-A177-3AD203B41FA5}">
                      <a16:colId xmlns:a16="http://schemas.microsoft.com/office/drawing/2014/main" val="2177130984"/>
                    </a:ext>
                  </a:extLst>
                </a:gridCol>
                <a:gridCol w="576072">
                  <a:extLst>
                    <a:ext uri="{9D8B030D-6E8A-4147-A177-3AD203B41FA5}">
                      <a16:colId xmlns:a16="http://schemas.microsoft.com/office/drawing/2014/main" val="3890830076"/>
                    </a:ext>
                  </a:extLst>
                </a:gridCol>
                <a:gridCol w="576072">
                  <a:extLst>
                    <a:ext uri="{9D8B030D-6E8A-4147-A177-3AD203B41FA5}">
                      <a16:colId xmlns:a16="http://schemas.microsoft.com/office/drawing/2014/main" val="3452791994"/>
                    </a:ext>
                  </a:extLst>
                </a:gridCol>
                <a:gridCol w="576072">
                  <a:extLst>
                    <a:ext uri="{9D8B030D-6E8A-4147-A177-3AD203B41FA5}">
                      <a16:colId xmlns:a16="http://schemas.microsoft.com/office/drawing/2014/main" val="1183529"/>
                    </a:ext>
                  </a:extLst>
                </a:gridCol>
                <a:gridCol w="576072">
                  <a:extLst>
                    <a:ext uri="{9D8B030D-6E8A-4147-A177-3AD203B41FA5}">
                      <a16:colId xmlns:a16="http://schemas.microsoft.com/office/drawing/2014/main" val="171176720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12477776"/>
                  </a:ext>
                </a:extLst>
              </a:tr>
              <a:tr h="370840">
                <a:tc>
                  <a:txBody>
                    <a:bodyPr/>
                    <a:lstStyle/>
                    <a:p>
                      <a:r>
                        <a:rPr lang="en-US" sz="1000"/>
                        <a:t>180</a:t>
                      </a:r>
                    </a:p>
                  </a:txBody>
                  <a:tcPr/>
                </a:tc>
                <a:tc>
                  <a:txBody>
                    <a:bodyPr/>
                    <a:lstStyle/>
                    <a:p>
                      <a:r>
                        <a:rPr lang="en-US" sz="1000"/>
                        <a:t>-4</a:t>
                      </a:r>
                    </a:p>
                  </a:txBody>
                  <a:tcPr/>
                </a:tc>
                <a:tc>
                  <a:txBody>
                    <a:bodyPr/>
                    <a:lstStyle/>
                    <a:p>
                      <a:r>
                        <a:rPr lang="en-US" sz="1000"/>
                        <a:t>60</a:t>
                      </a:r>
                    </a:p>
                  </a:txBody>
                  <a:tcPr/>
                </a:tc>
                <a:tc>
                  <a:txBody>
                    <a:bodyPr/>
                    <a:lstStyle/>
                    <a:p>
                      <a:r>
                        <a:rPr lang="en-US" sz="1000"/>
                        <a:t>59</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43</a:t>
                      </a:r>
                    </a:p>
                  </a:txBody>
                  <a:tcPr/>
                </a:tc>
                <a:tc>
                  <a:txBody>
                    <a:bodyPr/>
                    <a:lstStyle/>
                    <a:p>
                      <a:r>
                        <a:rPr lang="en-US" sz="1000"/>
                        <a:t>1</a:t>
                      </a:r>
                    </a:p>
                  </a:txBody>
                  <a:tcPr/>
                </a:tc>
                <a:tc>
                  <a:txBody>
                    <a:bodyPr/>
                    <a:lstStyle/>
                    <a:p>
                      <a:r>
                        <a:rPr lang="en-US" sz="1000"/>
                        <a:t>4</a:t>
                      </a:r>
                    </a:p>
                  </a:txBody>
                  <a:tcPr/>
                </a:tc>
                <a:tc>
                  <a:txBody>
                    <a:bodyPr/>
                    <a:lstStyle/>
                    <a:p>
                      <a:r>
                        <a:rPr lang="en-US" sz="1000"/>
                        <a:t>0.4284 %</a:t>
                      </a:r>
                    </a:p>
                  </a:txBody>
                  <a:tcPr/>
                </a:tc>
                <a:tc>
                  <a:txBody>
                    <a:bodyPr/>
                    <a:lstStyle/>
                    <a:p>
                      <a:r>
                        <a:rPr lang="en-US" sz="1000"/>
                        <a:t>0.0 %</a:t>
                      </a:r>
                    </a:p>
                  </a:txBody>
                  <a:tcPr/>
                </a:tc>
                <a:extLst>
                  <a:ext uri="{0D108BD9-81ED-4DB2-BD59-A6C34878D82A}">
                    <a16:rowId xmlns:a16="http://schemas.microsoft.com/office/drawing/2014/main" val="1759641459"/>
                  </a:ext>
                </a:extLst>
              </a:tr>
            </a:tbl>
          </a:graphicData>
        </a:graphic>
      </p:graphicFrame>
      <p:sp>
        <p:nvSpPr>
          <p:cNvPr id="4" name="Text Placeholder 3">
            <a:extLst>
              <a:ext uri="{FF2B5EF4-FFF2-40B4-BE49-F238E27FC236}">
                <a16:creationId xmlns:a16="http://schemas.microsoft.com/office/drawing/2014/main" id="{C2BF065F-92C2-4F7D-A62A-5136A562B517}"/>
              </a:ext>
            </a:extLst>
          </p:cNvPr>
          <p:cNvSpPr>
            <a:spLocks noGrp="1"/>
          </p:cNvSpPr>
          <p:nvPr>
            <p:ph type="body" sz="quarter" idx="14"/>
          </p:nvPr>
        </p:nvSpPr>
        <p:spPr/>
        <p:txBody>
          <a:bodyPr/>
          <a:lstStyle/>
          <a:p>
            <a:r>
              <a:rPr lang="en-US"/>
              <a:t>01/01/2022 - 09/30/2022</a:t>
            </a:r>
          </a:p>
        </p:txBody>
      </p:sp>
    </p:spTree>
    <p:extLst>
      <p:ext uri="{BB962C8B-B14F-4D97-AF65-F5344CB8AC3E}">
        <p14:creationId xmlns:p14="http://schemas.microsoft.com/office/powerpoint/2010/main" val="4286584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25E7F-9DF1-4153-8C56-FD88674081C3}"/>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09BD9BA4-93A9-4AAA-B53B-563C5E70DE10}"/>
              </a:ext>
            </a:extLst>
          </p:cNvPr>
          <p:cNvGraphicFramePr>
            <a:graphicFrameLocks noGrp="1"/>
          </p:cNvGraphicFramePr>
          <p:nvPr>
            <p:ph type="chart" sz="quarter" idx="13"/>
            <p:extLst>
              <p:ext uri="{D42A27DB-BD31-4B8C-83A1-F6EECF244321}">
                <p14:modId xmlns:p14="http://schemas.microsoft.com/office/powerpoint/2010/main" val="1975751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E5F410-B593-436D-AF00-97DE012771CD}"/>
              </a:ext>
            </a:extLst>
          </p:cNvPr>
          <p:cNvSpPr>
            <a:spLocks noGrp="1"/>
          </p:cNvSpPr>
          <p:nvPr>
            <p:ph type="body" sz="quarter" idx="14"/>
          </p:nvPr>
        </p:nvSpPr>
        <p:spPr/>
        <p:txBody>
          <a:bodyPr/>
          <a:lstStyle/>
          <a:p>
            <a:r>
              <a:rPr lang="en-US"/>
              <a:t>01/01/2022 - 09/30/2022</a:t>
            </a:r>
          </a:p>
        </p:txBody>
      </p:sp>
      <p:sp>
        <p:nvSpPr>
          <p:cNvPr id="5" name="Footer Placeholder 4">
            <a:extLst>
              <a:ext uri="{FF2B5EF4-FFF2-40B4-BE49-F238E27FC236}">
                <a16:creationId xmlns:a16="http://schemas.microsoft.com/office/drawing/2014/main" id="{1C390BFA-A2C1-4F6F-8C68-CAD8A6E912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2412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68E54-31D6-4953-B833-83AD90028850}"/>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5241BF56-3098-407A-84DD-62063A949ACA}"/>
              </a:ext>
            </a:extLst>
          </p:cNvPr>
          <p:cNvGraphicFramePr>
            <a:graphicFrameLocks noGrp="1"/>
          </p:cNvGraphicFramePr>
          <p:nvPr>
            <p:ph type="chart" sz="quarter" idx="13"/>
            <p:extLst>
              <p:ext uri="{D42A27DB-BD31-4B8C-83A1-F6EECF244321}">
                <p14:modId xmlns:p14="http://schemas.microsoft.com/office/powerpoint/2010/main" val="3127791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9F4132-0193-4FA5-9006-E70C8B19BCE4}"/>
              </a:ext>
            </a:extLst>
          </p:cNvPr>
          <p:cNvSpPr>
            <a:spLocks noGrp="1"/>
          </p:cNvSpPr>
          <p:nvPr>
            <p:ph type="body" sz="quarter" idx="14"/>
          </p:nvPr>
        </p:nvSpPr>
        <p:spPr/>
        <p:txBody>
          <a:bodyPr/>
          <a:lstStyle/>
          <a:p>
            <a:r>
              <a:rPr lang="en-US"/>
              <a:t>01/01/2022 - 09/30/2022</a:t>
            </a:r>
          </a:p>
        </p:txBody>
      </p:sp>
      <p:sp>
        <p:nvSpPr>
          <p:cNvPr id="5" name="Footer Placeholder 4">
            <a:extLst>
              <a:ext uri="{FF2B5EF4-FFF2-40B4-BE49-F238E27FC236}">
                <a16:creationId xmlns:a16="http://schemas.microsoft.com/office/drawing/2014/main" id="{276BAC8C-D044-494B-8C35-1E3AE7D57B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696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389D2-68FC-4F56-8AB9-03F05B44BCC9}"/>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531A5884-EC8B-4B37-9057-9558E65C13EF}"/>
              </a:ext>
            </a:extLst>
          </p:cNvPr>
          <p:cNvGraphicFramePr>
            <a:graphicFrameLocks noGrp="1"/>
          </p:cNvGraphicFramePr>
          <p:nvPr>
            <p:ph type="chart" sz="quarter" idx="13"/>
            <p:extLst>
              <p:ext uri="{D42A27DB-BD31-4B8C-83A1-F6EECF244321}">
                <p14:modId xmlns:p14="http://schemas.microsoft.com/office/powerpoint/2010/main" val="232003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82DB15-A5D2-4D75-8019-78D264BEADA5}"/>
              </a:ext>
            </a:extLst>
          </p:cNvPr>
          <p:cNvSpPr>
            <a:spLocks noGrp="1"/>
          </p:cNvSpPr>
          <p:nvPr>
            <p:ph type="body" sz="quarter" idx="14"/>
          </p:nvPr>
        </p:nvSpPr>
        <p:spPr/>
        <p:txBody>
          <a:bodyPr/>
          <a:lstStyle/>
          <a:p>
            <a:r>
              <a:rPr lang="en-US"/>
              <a:t>01/01/2022 - 09/30/2022</a:t>
            </a:r>
          </a:p>
        </p:txBody>
      </p:sp>
      <p:sp>
        <p:nvSpPr>
          <p:cNvPr id="5" name="Footer Placeholder 4">
            <a:extLst>
              <a:ext uri="{FF2B5EF4-FFF2-40B4-BE49-F238E27FC236}">
                <a16:creationId xmlns:a16="http://schemas.microsoft.com/office/drawing/2014/main" id="{96C69743-4035-4034-9A73-D248B9FC3E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4313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4F2B0-7BCA-4E22-BDF0-D8848FEA3027}"/>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1EF840E4-A151-4D91-9EF5-3447C913C732}"/>
              </a:ext>
            </a:extLst>
          </p:cNvPr>
          <p:cNvGraphicFramePr>
            <a:graphicFrameLocks noGrp="1"/>
          </p:cNvGraphicFramePr>
          <p:nvPr>
            <p:ph type="tbl" sz="quarter" idx="13"/>
            <p:extLst>
              <p:ext uri="{D42A27DB-BD31-4B8C-83A1-F6EECF244321}">
                <p14:modId xmlns:p14="http://schemas.microsoft.com/office/powerpoint/2010/main" val="2445274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93698999"/>
                    </a:ext>
                  </a:extLst>
                </a:gridCol>
                <a:gridCol w="1152144">
                  <a:extLst>
                    <a:ext uri="{9D8B030D-6E8A-4147-A177-3AD203B41FA5}">
                      <a16:colId xmlns:a16="http://schemas.microsoft.com/office/drawing/2014/main" val="3597781141"/>
                    </a:ext>
                  </a:extLst>
                </a:gridCol>
                <a:gridCol w="1152144">
                  <a:extLst>
                    <a:ext uri="{9D8B030D-6E8A-4147-A177-3AD203B41FA5}">
                      <a16:colId xmlns:a16="http://schemas.microsoft.com/office/drawing/2014/main" val="2103694897"/>
                    </a:ext>
                  </a:extLst>
                </a:gridCol>
                <a:gridCol w="1152144">
                  <a:extLst>
                    <a:ext uri="{9D8B030D-6E8A-4147-A177-3AD203B41FA5}">
                      <a16:colId xmlns:a16="http://schemas.microsoft.com/office/drawing/2014/main" val="1309341326"/>
                    </a:ext>
                  </a:extLst>
                </a:gridCol>
                <a:gridCol w="1152144">
                  <a:extLst>
                    <a:ext uri="{9D8B030D-6E8A-4147-A177-3AD203B41FA5}">
                      <a16:colId xmlns:a16="http://schemas.microsoft.com/office/drawing/2014/main" val="3565255260"/>
                    </a:ext>
                  </a:extLst>
                </a:gridCol>
                <a:gridCol w="1152144">
                  <a:extLst>
                    <a:ext uri="{9D8B030D-6E8A-4147-A177-3AD203B41FA5}">
                      <a16:colId xmlns:a16="http://schemas.microsoft.com/office/drawing/2014/main" val="737723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07094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- 2021-12-30 12:15:12</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We wish Bill luck, success and happiness in his next chapter. We’ll miss you! https://t.co/6mmeQcHDDN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1328775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- 2021-10-11 10:23:22</a:t>
                      </a:r>
                      <a:r>
                        <a:rPr kumimoji="0" lang="en-US" sz="1000" b="0" i="0" u="none" strike="noStrike" kern="1200" cap="none" spc="0" normalizeH="0" baseline="0" noProof="0">
                          <a:ln>
                            <a:noFill/>
                          </a:ln>
                          <a:solidFill>
                            <a:prstClr val="black"/>
                          </a:solidFill>
                          <a:effectLst/>
                          <a:uLnTx/>
                          <a:uFillTx/>
                          <a:latin typeface="+mn-lt"/>
                          <a:ea typeface="+mn-ea"/>
                          <a:cs typeface="+mn-cs"/>
                        </a:rPr>
                        <a:t>
 To close out Customer Service Week our employees participated in Just a Darn Fun event with https://t.co/CQr5Idv4xN. 
Check out these fun photos below of TMNAS employees enjoying the event! #CustomerServiceWeek https://t.co/VQRbHDwE69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2.1978 %</a:t>
                      </a:r>
                    </a:p>
                  </a:txBody>
                  <a:tcPr/>
                </a:tc>
                <a:extLst>
                  <a:ext uri="{0D108BD9-81ED-4DB2-BD59-A6C34878D82A}">
                    <a16:rowId xmlns:a16="http://schemas.microsoft.com/office/drawing/2014/main" val="2987964506"/>
                  </a:ext>
                </a:extLst>
              </a:tr>
            </a:tbl>
          </a:graphicData>
        </a:graphic>
      </p:graphicFrame>
      <p:sp>
        <p:nvSpPr>
          <p:cNvPr id="4" name="Text Placeholder 3">
            <a:extLst>
              <a:ext uri="{FF2B5EF4-FFF2-40B4-BE49-F238E27FC236}">
                <a16:creationId xmlns:a16="http://schemas.microsoft.com/office/drawing/2014/main" id="{2C791DB1-CEA0-40B4-803F-09A28768126F}"/>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563169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42C0-8714-408D-A826-292D0BA63B4A}"/>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EF39ED89-A092-4FE6-A5C1-0C564DCBB835}"/>
              </a:ext>
            </a:extLst>
          </p:cNvPr>
          <p:cNvGraphicFramePr>
            <a:graphicFrameLocks noGrp="1"/>
          </p:cNvGraphicFramePr>
          <p:nvPr>
            <p:ph type="tbl" sz="quarter" idx="13"/>
            <p:extLst>
              <p:ext uri="{D42A27DB-BD31-4B8C-83A1-F6EECF244321}">
                <p14:modId xmlns:p14="http://schemas.microsoft.com/office/powerpoint/2010/main" val="3452280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33755351"/>
                    </a:ext>
                  </a:extLst>
                </a:gridCol>
                <a:gridCol w="1152144">
                  <a:extLst>
                    <a:ext uri="{9D8B030D-6E8A-4147-A177-3AD203B41FA5}">
                      <a16:colId xmlns:a16="http://schemas.microsoft.com/office/drawing/2014/main" val="1155762223"/>
                    </a:ext>
                  </a:extLst>
                </a:gridCol>
                <a:gridCol w="1152144">
                  <a:extLst>
                    <a:ext uri="{9D8B030D-6E8A-4147-A177-3AD203B41FA5}">
                      <a16:colId xmlns:a16="http://schemas.microsoft.com/office/drawing/2014/main" val="2841721763"/>
                    </a:ext>
                  </a:extLst>
                </a:gridCol>
                <a:gridCol w="1152144">
                  <a:extLst>
                    <a:ext uri="{9D8B030D-6E8A-4147-A177-3AD203B41FA5}">
                      <a16:colId xmlns:a16="http://schemas.microsoft.com/office/drawing/2014/main" val="913515619"/>
                    </a:ext>
                  </a:extLst>
                </a:gridCol>
                <a:gridCol w="1152144">
                  <a:extLst>
                    <a:ext uri="{9D8B030D-6E8A-4147-A177-3AD203B41FA5}">
                      <a16:colId xmlns:a16="http://schemas.microsoft.com/office/drawing/2014/main" val="3816627351"/>
                    </a:ext>
                  </a:extLst>
                </a:gridCol>
                <a:gridCol w="1152144">
                  <a:extLst>
                    <a:ext uri="{9D8B030D-6E8A-4147-A177-3AD203B41FA5}">
                      <a16:colId xmlns:a16="http://schemas.microsoft.com/office/drawing/2014/main" val="3979961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29607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- 2021-11-18 15:28:47</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@PHLYINS employees got to enjoy lunch from 3 delicious food trucks!  Nick’s Roast Beef, Julio’s on Main, and Woodshed Pizza visited our Bala Campus parking lot. Lunch was complete with these yummy cookies from @Bredenbecks! https://t.co/KUOdTLPTrC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1.6575 %</a:t>
                      </a:r>
                    </a:p>
                  </a:txBody>
                  <a:tcPr/>
                </a:tc>
                <a:extLst>
                  <a:ext uri="{0D108BD9-81ED-4DB2-BD59-A6C34878D82A}">
                    <a16:rowId xmlns:a16="http://schemas.microsoft.com/office/drawing/2014/main" val="2396092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- 2021-10-12 15:05:52</a:t>
                      </a:r>
                      <a:r>
                        <a:rPr kumimoji="0" lang="en-US" sz="1000" b="0" i="0" u="none" strike="noStrike" kern="1200" cap="none" spc="0" normalizeH="0" baseline="0" noProof="0">
                          <a:ln>
                            <a:noFill/>
                          </a:ln>
                          <a:solidFill>
                            <a:prstClr val="black"/>
                          </a:solidFill>
                          <a:effectLst/>
                          <a:uLnTx/>
                          <a:uFillTx/>
                          <a:latin typeface="+mn-lt"/>
                          <a:ea typeface="+mn-ea"/>
                          <a:cs typeface="+mn-cs"/>
                        </a:rPr>
                        <a:t>
 In honor of Hispanic Heritage month, TMNAS employees met with @Congreso1977 students to share career advice and resume building tactics. If you would like to learn more about Congreso and or get involved, check out this link to their website - https://t.co/fvI3bAChZ1 https://t.co/rkzLG6odX6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722111622"/>
                  </a:ext>
                </a:extLst>
              </a:tr>
            </a:tbl>
          </a:graphicData>
        </a:graphic>
      </p:graphicFrame>
      <p:sp>
        <p:nvSpPr>
          <p:cNvPr id="4" name="Text Placeholder 3">
            <a:extLst>
              <a:ext uri="{FF2B5EF4-FFF2-40B4-BE49-F238E27FC236}">
                <a16:creationId xmlns:a16="http://schemas.microsoft.com/office/drawing/2014/main" id="{CBA00BA8-2180-4936-B308-060C3066F3C5}"/>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411794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19EF1-3B22-4E47-908B-047EFD63D810}"/>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A193830D-9A7B-4D94-9A6D-3605B913471E}"/>
              </a:ext>
            </a:extLst>
          </p:cNvPr>
          <p:cNvGraphicFramePr>
            <a:graphicFrameLocks noGrp="1"/>
          </p:cNvGraphicFramePr>
          <p:nvPr>
            <p:ph type="tbl" sz="quarter" idx="13"/>
            <p:extLst>
              <p:ext uri="{D42A27DB-BD31-4B8C-83A1-F6EECF244321}">
                <p14:modId xmlns:p14="http://schemas.microsoft.com/office/powerpoint/2010/main" val="3267438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03803760"/>
                    </a:ext>
                  </a:extLst>
                </a:gridCol>
                <a:gridCol w="1152144">
                  <a:extLst>
                    <a:ext uri="{9D8B030D-6E8A-4147-A177-3AD203B41FA5}">
                      <a16:colId xmlns:a16="http://schemas.microsoft.com/office/drawing/2014/main" val="1359293085"/>
                    </a:ext>
                  </a:extLst>
                </a:gridCol>
                <a:gridCol w="1152144">
                  <a:extLst>
                    <a:ext uri="{9D8B030D-6E8A-4147-A177-3AD203B41FA5}">
                      <a16:colId xmlns:a16="http://schemas.microsoft.com/office/drawing/2014/main" val="2172552315"/>
                    </a:ext>
                  </a:extLst>
                </a:gridCol>
                <a:gridCol w="1152144">
                  <a:extLst>
                    <a:ext uri="{9D8B030D-6E8A-4147-A177-3AD203B41FA5}">
                      <a16:colId xmlns:a16="http://schemas.microsoft.com/office/drawing/2014/main" val="589249275"/>
                    </a:ext>
                  </a:extLst>
                </a:gridCol>
                <a:gridCol w="1152144">
                  <a:extLst>
                    <a:ext uri="{9D8B030D-6E8A-4147-A177-3AD203B41FA5}">
                      <a16:colId xmlns:a16="http://schemas.microsoft.com/office/drawing/2014/main" val="2965959273"/>
                    </a:ext>
                  </a:extLst>
                </a:gridCol>
                <a:gridCol w="1152144">
                  <a:extLst>
                    <a:ext uri="{9D8B030D-6E8A-4147-A177-3AD203B41FA5}">
                      <a16:colId xmlns:a16="http://schemas.microsoft.com/office/drawing/2014/main" val="2034149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85950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- 2021-11-04 15:43:49</a:t>
                      </a:r>
                      <a:r>
                        <a:rPr kumimoji="0" lang="en-US" sz="1000" b="0" i="0" u="none" strike="noStrike" kern="1200" cap="none" spc="0" normalizeH="0" baseline="0" noProof="0">
                          <a:ln>
                            <a:noFill/>
                          </a:ln>
                          <a:solidFill>
                            <a:prstClr val="black"/>
                          </a:solidFill>
                          <a:effectLst/>
                          <a:uLnTx/>
                          <a:uFillTx/>
                          <a:latin typeface="+mn-lt"/>
                          <a:ea typeface="+mn-ea"/>
                          <a:cs typeface="+mn-cs"/>
                        </a:rPr>
                        <a:t>
 Today, TMNAS is recognizing the holiday of Diwali - also known as the “festival of lights.” Many observe Diwali by lighting ‘diyas’ and decorating their home with ‘Rangoli’ to bring in good luck. TMNAS wants to wish everyone who celebrates a happy and safe Diwali! https://t.co/PQDywF8Qvw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2441081897"/>
                  </a:ext>
                </a:extLst>
              </a:tr>
            </a:tbl>
          </a:graphicData>
        </a:graphic>
      </p:graphicFrame>
      <p:sp>
        <p:nvSpPr>
          <p:cNvPr id="4" name="Text Placeholder 3">
            <a:extLst>
              <a:ext uri="{FF2B5EF4-FFF2-40B4-BE49-F238E27FC236}">
                <a16:creationId xmlns:a16="http://schemas.microsoft.com/office/drawing/2014/main" id="{6A01BB0A-723B-4D51-8194-2FDDBB87ADB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609570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237F4-22CD-4EC3-A5CF-28752F0290D5}"/>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51B9BC88-96C0-4F63-B135-0FE0CA49B7B9}"/>
              </a:ext>
            </a:extLst>
          </p:cNvPr>
          <p:cNvGraphicFramePr>
            <a:graphicFrameLocks noGrp="1"/>
          </p:cNvGraphicFramePr>
          <p:nvPr>
            <p:ph type="tbl" sz="quarter" idx="13"/>
            <p:extLst>
              <p:ext uri="{D42A27DB-BD31-4B8C-83A1-F6EECF244321}">
                <p14:modId xmlns:p14="http://schemas.microsoft.com/office/powerpoint/2010/main" val="3394468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07159012"/>
                    </a:ext>
                  </a:extLst>
                </a:gridCol>
                <a:gridCol w="411480">
                  <a:extLst>
                    <a:ext uri="{9D8B030D-6E8A-4147-A177-3AD203B41FA5}">
                      <a16:colId xmlns:a16="http://schemas.microsoft.com/office/drawing/2014/main" val="4239590007"/>
                    </a:ext>
                  </a:extLst>
                </a:gridCol>
                <a:gridCol w="411480">
                  <a:extLst>
                    <a:ext uri="{9D8B030D-6E8A-4147-A177-3AD203B41FA5}">
                      <a16:colId xmlns:a16="http://schemas.microsoft.com/office/drawing/2014/main" val="1417184117"/>
                    </a:ext>
                  </a:extLst>
                </a:gridCol>
                <a:gridCol w="411480">
                  <a:extLst>
                    <a:ext uri="{9D8B030D-6E8A-4147-A177-3AD203B41FA5}">
                      <a16:colId xmlns:a16="http://schemas.microsoft.com/office/drawing/2014/main" val="972700526"/>
                    </a:ext>
                  </a:extLst>
                </a:gridCol>
                <a:gridCol w="411480">
                  <a:extLst>
                    <a:ext uri="{9D8B030D-6E8A-4147-A177-3AD203B41FA5}">
                      <a16:colId xmlns:a16="http://schemas.microsoft.com/office/drawing/2014/main" val="3912048694"/>
                    </a:ext>
                  </a:extLst>
                </a:gridCol>
                <a:gridCol w="411480">
                  <a:extLst>
                    <a:ext uri="{9D8B030D-6E8A-4147-A177-3AD203B41FA5}">
                      <a16:colId xmlns:a16="http://schemas.microsoft.com/office/drawing/2014/main" val="2697826738"/>
                    </a:ext>
                  </a:extLst>
                </a:gridCol>
                <a:gridCol w="411480">
                  <a:extLst>
                    <a:ext uri="{9D8B030D-6E8A-4147-A177-3AD203B41FA5}">
                      <a16:colId xmlns:a16="http://schemas.microsoft.com/office/drawing/2014/main" val="1884805879"/>
                    </a:ext>
                  </a:extLst>
                </a:gridCol>
                <a:gridCol w="411480">
                  <a:extLst>
                    <a:ext uri="{9D8B030D-6E8A-4147-A177-3AD203B41FA5}">
                      <a16:colId xmlns:a16="http://schemas.microsoft.com/office/drawing/2014/main" val="2633814223"/>
                    </a:ext>
                  </a:extLst>
                </a:gridCol>
                <a:gridCol w="411480">
                  <a:extLst>
                    <a:ext uri="{9D8B030D-6E8A-4147-A177-3AD203B41FA5}">
                      <a16:colId xmlns:a16="http://schemas.microsoft.com/office/drawing/2014/main" val="3775090253"/>
                    </a:ext>
                  </a:extLst>
                </a:gridCol>
                <a:gridCol w="411480">
                  <a:extLst>
                    <a:ext uri="{9D8B030D-6E8A-4147-A177-3AD203B41FA5}">
                      <a16:colId xmlns:a16="http://schemas.microsoft.com/office/drawing/2014/main" val="2010575034"/>
                    </a:ext>
                  </a:extLst>
                </a:gridCol>
                <a:gridCol w="411480">
                  <a:extLst>
                    <a:ext uri="{9D8B030D-6E8A-4147-A177-3AD203B41FA5}">
                      <a16:colId xmlns:a16="http://schemas.microsoft.com/office/drawing/2014/main" val="2829363947"/>
                    </a:ext>
                  </a:extLst>
                </a:gridCol>
                <a:gridCol w="411480">
                  <a:extLst>
                    <a:ext uri="{9D8B030D-6E8A-4147-A177-3AD203B41FA5}">
                      <a16:colId xmlns:a16="http://schemas.microsoft.com/office/drawing/2014/main" val="4210009526"/>
                    </a:ext>
                  </a:extLst>
                </a:gridCol>
                <a:gridCol w="411480">
                  <a:extLst>
                    <a:ext uri="{9D8B030D-6E8A-4147-A177-3AD203B41FA5}">
                      <a16:colId xmlns:a16="http://schemas.microsoft.com/office/drawing/2014/main" val="2078787158"/>
                    </a:ext>
                  </a:extLst>
                </a:gridCol>
                <a:gridCol w="411480">
                  <a:extLst>
                    <a:ext uri="{9D8B030D-6E8A-4147-A177-3AD203B41FA5}">
                      <a16:colId xmlns:a16="http://schemas.microsoft.com/office/drawing/2014/main" val="3384582464"/>
                    </a:ext>
                  </a:extLst>
                </a:gridCol>
                <a:gridCol w="411480">
                  <a:extLst>
                    <a:ext uri="{9D8B030D-6E8A-4147-A177-3AD203B41FA5}">
                      <a16:colId xmlns:a16="http://schemas.microsoft.com/office/drawing/2014/main" val="376211548"/>
                    </a:ext>
                  </a:extLst>
                </a:gridCol>
                <a:gridCol w="411480">
                  <a:extLst>
                    <a:ext uri="{9D8B030D-6E8A-4147-A177-3AD203B41FA5}">
                      <a16:colId xmlns:a16="http://schemas.microsoft.com/office/drawing/2014/main" val="2252566506"/>
                    </a:ext>
                  </a:extLst>
                </a:gridCol>
                <a:gridCol w="411480">
                  <a:extLst>
                    <a:ext uri="{9D8B030D-6E8A-4147-A177-3AD203B41FA5}">
                      <a16:colId xmlns:a16="http://schemas.microsoft.com/office/drawing/2014/main" val="240800634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3484382096"/>
                  </a:ext>
                </a:extLst>
              </a:tr>
              <a:tr h="370840">
                <a:tc>
                  <a:txBody>
                    <a:bodyPr/>
                    <a:lstStyle/>
                    <a:p>
                      <a:r>
                        <a:rPr lang="en-US" sz="1000"/>
                        <a:t>TMNA Services</a:t>
                      </a:r>
                    </a:p>
                  </a:txBody>
                  <a:tcPr/>
                </a:tc>
                <a:tc>
                  <a:txBody>
                    <a:bodyPr/>
                    <a:lstStyle/>
                    <a:p>
                      <a:r>
                        <a:rPr lang="en-US" sz="1000"/>
                        <a:t>6703</a:t>
                      </a:r>
                    </a:p>
                  </a:txBody>
                  <a:tcPr/>
                </a:tc>
                <a:tc>
                  <a:txBody>
                    <a:bodyPr/>
                    <a:lstStyle/>
                    <a:p>
                      <a:r>
                        <a:rPr lang="en-US" sz="1000"/>
                        <a:t>1110</a:t>
                      </a:r>
                    </a:p>
                  </a:txBody>
                  <a:tcPr/>
                </a:tc>
                <a:tc>
                  <a:txBody>
                    <a:bodyPr/>
                    <a:lstStyle/>
                    <a:p>
                      <a:r>
                        <a:rPr lang="en-US" sz="1000"/>
                        <a:t>78</a:t>
                      </a:r>
                    </a:p>
                  </a:txBody>
                  <a:tcPr/>
                </a:tc>
                <a:tc>
                  <a:txBody>
                    <a:bodyPr/>
                    <a:lstStyle/>
                    <a:p>
                      <a:r>
                        <a:rPr lang="en-US" sz="1000"/>
                        <a:t>3060</a:t>
                      </a:r>
                    </a:p>
                  </a:txBody>
                  <a:tcPr/>
                </a:tc>
                <a:tc>
                  <a:txBody>
                    <a:bodyPr/>
                    <a:lstStyle/>
                    <a:p>
                      <a:r>
                        <a:rPr lang="en-US" sz="1000"/>
                        <a:t>39.230769230769</a:t>
                      </a:r>
                    </a:p>
                  </a:txBody>
                  <a:tcPr/>
                </a:tc>
                <a:tc>
                  <a:txBody>
                    <a:bodyPr/>
                    <a:lstStyle/>
                    <a:p>
                      <a:r>
                        <a:rPr lang="en-US" sz="1000"/>
                        <a:t>172</a:t>
                      </a:r>
                    </a:p>
                  </a:txBody>
                  <a:tcPr/>
                </a:tc>
                <a:tc>
                  <a:txBody>
                    <a:bodyPr/>
                    <a:lstStyle/>
                    <a:p>
                      <a:r>
                        <a:rPr lang="en-US" sz="1000"/>
                        <a:t>2.2051282051282</a:t>
                      </a:r>
                    </a:p>
                  </a:txBody>
                  <a:tcPr/>
                </a:tc>
                <a:tc>
                  <a:txBody>
                    <a:bodyPr/>
                    <a:lstStyle/>
                    <a:p>
                      <a:r>
                        <a:rPr lang="en-US" sz="1000"/>
                        <a:t>18</a:t>
                      </a:r>
                    </a:p>
                  </a:txBody>
                  <a:tcPr/>
                </a:tc>
                <a:tc>
                  <a:txBody>
                    <a:bodyPr/>
                    <a:lstStyle/>
                    <a:p>
                      <a:r>
                        <a:rPr lang="en-US" sz="1000"/>
                        <a:t>0.23076923076923</a:t>
                      </a:r>
                    </a:p>
                  </a:txBody>
                  <a:tcPr/>
                </a:tc>
                <a:tc>
                  <a:txBody>
                    <a:bodyPr/>
                    <a:lstStyle/>
                    <a:p>
                      <a:r>
                        <a:rPr lang="en-US" sz="1000"/>
                        <a:t>8259</a:t>
                      </a:r>
                    </a:p>
                  </a:txBody>
                  <a:tcPr/>
                </a:tc>
                <a:tc>
                  <a:txBody>
                    <a:bodyPr/>
                    <a:lstStyle/>
                    <a:p>
                      <a:r>
                        <a:rPr lang="en-US" sz="1000"/>
                        <a:t>105.88461538462</a:t>
                      </a:r>
                    </a:p>
                  </a:txBody>
                  <a:tcPr/>
                </a:tc>
                <a:tc>
                  <a:txBody>
                    <a:bodyPr/>
                    <a:lstStyle/>
                    <a:p>
                      <a:r>
                        <a:rPr lang="en-US" sz="1000"/>
                        <a:t>145458</a:t>
                      </a:r>
                    </a:p>
                  </a:txBody>
                  <a:tcPr/>
                </a:tc>
                <a:tc>
                  <a:txBody>
                    <a:bodyPr/>
                    <a:lstStyle/>
                    <a:p>
                      <a:r>
                        <a:rPr lang="en-US" sz="1000"/>
                        <a:t>1864.8461538462</a:t>
                      </a:r>
                    </a:p>
                  </a:txBody>
                  <a:tcPr/>
                </a:tc>
                <a:tc>
                  <a:txBody>
                    <a:bodyPr/>
                    <a:lstStyle/>
                    <a:p>
                      <a:r>
                        <a:rPr lang="en-US" sz="1000"/>
                        <a:t>6.2985353416504 %</a:t>
                      </a:r>
                    </a:p>
                  </a:txBody>
                  <a:tcPr/>
                </a:tc>
                <a:tc>
                  <a:txBody>
                    <a:bodyPr/>
                    <a:lstStyle/>
                    <a:p>
                      <a:r>
                        <a:rPr lang="en-US" sz="1000"/>
                        <a:t>13</a:t>
                      </a:r>
                    </a:p>
                  </a:txBody>
                  <a:tcPr/>
                </a:tc>
                <a:tc>
                  <a:txBody>
                    <a:bodyPr/>
                    <a:lstStyle/>
                    <a:p>
                      <a:r>
                        <a:rPr lang="en-US" sz="1000"/>
                        <a:t>6.7703666666667</a:t>
                      </a:r>
                    </a:p>
                  </a:txBody>
                  <a:tcPr/>
                </a:tc>
                <a:extLst>
                  <a:ext uri="{0D108BD9-81ED-4DB2-BD59-A6C34878D82A}">
                    <a16:rowId xmlns:a16="http://schemas.microsoft.com/office/drawing/2014/main" val="3126162471"/>
                  </a:ext>
                </a:extLst>
              </a:tr>
            </a:tbl>
          </a:graphicData>
        </a:graphic>
      </p:graphicFrame>
      <p:sp>
        <p:nvSpPr>
          <p:cNvPr id="4" name="Text Placeholder 3">
            <a:extLst>
              <a:ext uri="{FF2B5EF4-FFF2-40B4-BE49-F238E27FC236}">
                <a16:creationId xmlns:a16="http://schemas.microsoft.com/office/drawing/2014/main" id="{AB953111-03D0-4FA1-B8E4-C3998AA4A52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07489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081A-1496-422A-B4B5-D31187C66161}"/>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235A6D7F-EF14-4C9B-A8B7-32233A684BE9}"/>
              </a:ext>
            </a:extLst>
          </p:cNvPr>
          <p:cNvGraphicFramePr>
            <a:graphicFrameLocks noGrp="1"/>
          </p:cNvGraphicFramePr>
          <p:nvPr>
            <p:ph type="chart" sz="quarter" idx="13"/>
            <p:extLst>
              <p:ext uri="{D42A27DB-BD31-4B8C-83A1-F6EECF244321}">
                <p14:modId xmlns:p14="http://schemas.microsoft.com/office/powerpoint/2010/main" val="4053058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E5F91F-79EF-4EB3-9FA2-EE3445AF2106}"/>
              </a:ext>
            </a:extLst>
          </p:cNvPr>
          <p:cNvSpPr>
            <a:spLocks noGrp="1"/>
          </p:cNvSpPr>
          <p:nvPr>
            <p:ph type="body" sz="quarter" idx="14"/>
          </p:nvPr>
        </p:nvSpPr>
        <p:spPr/>
        <p:txBody>
          <a:bodyPr/>
          <a:lstStyle/>
          <a:p>
            <a:r>
              <a:rPr lang="en-US"/>
              <a:t>01/01/2022 - 09/30/2022</a:t>
            </a:r>
          </a:p>
        </p:txBody>
      </p:sp>
      <p:sp>
        <p:nvSpPr>
          <p:cNvPr id="5" name="Footer Placeholder 4">
            <a:extLst>
              <a:ext uri="{FF2B5EF4-FFF2-40B4-BE49-F238E27FC236}">
                <a16:creationId xmlns:a16="http://schemas.microsoft.com/office/drawing/2014/main" id="{18D87A41-FD6F-4966-8848-B5233B4971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5952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3A8F5-49EA-416F-B5E7-9A9E9F85E062}"/>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6F67B909-BE4A-4A65-A94A-FB0B61E034F3}"/>
              </a:ext>
            </a:extLst>
          </p:cNvPr>
          <p:cNvGraphicFramePr>
            <a:graphicFrameLocks noGrp="1"/>
          </p:cNvGraphicFramePr>
          <p:nvPr>
            <p:ph type="chart" sz="quarter" idx="13"/>
            <p:extLst>
              <p:ext uri="{D42A27DB-BD31-4B8C-83A1-F6EECF244321}">
                <p14:modId xmlns:p14="http://schemas.microsoft.com/office/powerpoint/2010/main" val="1810864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2C1D26-3556-410E-8541-E97A78356F5E}"/>
              </a:ext>
            </a:extLst>
          </p:cNvPr>
          <p:cNvSpPr>
            <a:spLocks noGrp="1"/>
          </p:cNvSpPr>
          <p:nvPr>
            <p:ph type="body" sz="quarter" idx="14"/>
          </p:nvPr>
        </p:nvSpPr>
        <p:spPr/>
        <p:txBody>
          <a:bodyPr/>
          <a:lstStyle/>
          <a:p>
            <a:r>
              <a:rPr lang="en-US"/>
              <a:t>01/01/2022 - 09/30/2022</a:t>
            </a:r>
          </a:p>
        </p:txBody>
      </p:sp>
      <p:sp>
        <p:nvSpPr>
          <p:cNvPr id="5" name="Footer Placeholder 4">
            <a:extLst>
              <a:ext uri="{FF2B5EF4-FFF2-40B4-BE49-F238E27FC236}">
                <a16:creationId xmlns:a16="http://schemas.microsoft.com/office/drawing/2014/main" id="{A78830BF-6FCE-4C6D-A884-D525AC3745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7462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7AD89-C5AB-4594-BD71-9EEF4EBFA0C9}"/>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74B8C48F-E9DF-409A-B6A0-F06420CCA191}"/>
              </a:ext>
            </a:extLst>
          </p:cNvPr>
          <p:cNvGraphicFramePr>
            <a:graphicFrameLocks noGrp="1"/>
          </p:cNvGraphicFramePr>
          <p:nvPr>
            <p:ph type="chart" sz="quarter" idx="13"/>
            <p:extLst>
              <p:ext uri="{D42A27DB-BD31-4B8C-83A1-F6EECF244321}">
                <p14:modId xmlns:p14="http://schemas.microsoft.com/office/powerpoint/2010/main" val="345182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77D807-A68C-4E6B-B6D6-4BCDE2095A64}"/>
              </a:ext>
            </a:extLst>
          </p:cNvPr>
          <p:cNvSpPr>
            <a:spLocks noGrp="1"/>
          </p:cNvSpPr>
          <p:nvPr>
            <p:ph type="body" sz="quarter" idx="14"/>
          </p:nvPr>
        </p:nvSpPr>
        <p:spPr/>
        <p:txBody>
          <a:bodyPr/>
          <a:lstStyle/>
          <a:p>
            <a:r>
              <a:rPr lang="en-US"/>
              <a:t>01/01/2022 - 09/30/2022</a:t>
            </a:r>
          </a:p>
        </p:txBody>
      </p:sp>
      <p:sp>
        <p:nvSpPr>
          <p:cNvPr id="5" name="Footer Placeholder 4">
            <a:extLst>
              <a:ext uri="{FF2B5EF4-FFF2-40B4-BE49-F238E27FC236}">
                <a16:creationId xmlns:a16="http://schemas.microsoft.com/office/drawing/2014/main" id="{2B50DD4E-B4A7-48B3-816E-56351C26F6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2136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7A23B-FAA3-4C65-B809-8E942B4009C1}"/>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24C42DCA-16F9-4D1D-A654-DB7642A643BE}"/>
              </a:ext>
            </a:extLst>
          </p:cNvPr>
          <p:cNvGraphicFramePr>
            <a:graphicFrameLocks noGrp="1"/>
          </p:cNvGraphicFramePr>
          <p:nvPr>
            <p:ph type="chart" sz="quarter" idx="13"/>
            <p:extLst>
              <p:ext uri="{D42A27DB-BD31-4B8C-83A1-F6EECF244321}">
                <p14:modId xmlns:p14="http://schemas.microsoft.com/office/powerpoint/2010/main" val="1239466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A77EB4-6AB3-4EBE-9E2D-0766025E691C}"/>
              </a:ext>
            </a:extLst>
          </p:cNvPr>
          <p:cNvSpPr>
            <a:spLocks noGrp="1"/>
          </p:cNvSpPr>
          <p:nvPr>
            <p:ph type="body" sz="quarter" idx="14"/>
          </p:nvPr>
        </p:nvSpPr>
        <p:spPr/>
        <p:txBody>
          <a:bodyPr/>
          <a:lstStyle/>
          <a:p>
            <a:r>
              <a:rPr lang="en-US"/>
              <a:t>01/01/2022 - 09/30/2022</a:t>
            </a:r>
          </a:p>
        </p:txBody>
      </p:sp>
      <p:sp>
        <p:nvSpPr>
          <p:cNvPr id="5" name="Footer Placeholder 4">
            <a:extLst>
              <a:ext uri="{FF2B5EF4-FFF2-40B4-BE49-F238E27FC236}">
                <a16:creationId xmlns:a16="http://schemas.microsoft.com/office/drawing/2014/main" id="{2C28643B-A968-4988-9BDA-0A74AD3729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2352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2B292-F11A-47E2-96A4-DD4AB531823D}"/>
              </a:ext>
            </a:extLst>
          </p:cNvPr>
          <p:cNvSpPr>
            <a:spLocks noGrp="1"/>
          </p:cNvSpPr>
          <p:nvPr>
            <p:ph type="title"/>
          </p:nvPr>
        </p:nvSpPr>
        <p:spPr/>
        <p:txBody>
          <a:bodyPr/>
          <a:lstStyle/>
          <a:p>
            <a:r>
              <a:rPr lang="en-US"/>
              <a:t>LinkedIn Posts Table | TMNAS - 1 of 6</a:t>
            </a:r>
          </a:p>
        </p:txBody>
      </p:sp>
      <p:graphicFrame>
        <p:nvGraphicFramePr>
          <p:cNvPr id="5" name="Table Placeholder 4">
            <a:extLst>
              <a:ext uri="{FF2B5EF4-FFF2-40B4-BE49-F238E27FC236}">
                <a16:creationId xmlns:a16="http://schemas.microsoft.com/office/drawing/2014/main" id="{14CBF6A4-7A70-4D67-B264-CB788660FAE0}"/>
              </a:ext>
            </a:extLst>
          </p:cNvPr>
          <p:cNvGraphicFramePr>
            <a:graphicFrameLocks noGrp="1"/>
          </p:cNvGraphicFramePr>
          <p:nvPr>
            <p:ph type="tbl" sz="quarter" idx="13"/>
            <p:extLst>
              <p:ext uri="{D42A27DB-BD31-4B8C-83A1-F6EECF244321}">
                <p14:modId xmlns:p14="http://schemas.microsoft.com/office/powerpoint/2010/main" val="158235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50990245"/>
                    </a:ext>
                  </a:extLst>
                </a:gridCol>
                <a:gridCol w="740664">
                  <a:extLst>
                    <a:ext uri="{9D8B030D-6E8A-4147-A177-3AD203B41FA5}">
                      <a16:colId xmlns:a16="http://schemas.microsoft.com/office/drawing/2014/main" val="2412849118"/>
                    </a:ext>
                  </a:extLst>
                </a:gridCol>
                <a:gridCol w="740664">
                  <a:extLst>
                    <a:ext uri="{9D8B030D-6E8A-4147-A177-3AD203B41FA5}">
                      <a16:colId xmlns:a16="http://schemas.microsoft.com/office/drawing/2014/main" val="40767275"/>
                    </a:ext>
                  </a:extLst>
                </a:gridCol>
                <a:gridCol w="740664">
                  <a:extLst>
                    <a:ext uri="{9D8B030D-6E8A-4147-A177-3AD203B41FA5}">
                      <a16:colId xmlns:a16="http://schemas.microsoft.com/office/drawing/2014/main" val="1534800348"/>
                    </a:ext>
                  </a:extLst>
                </a:gridCol>
                <a:gridCol w="740664">
                  <a:extLst>
                    <a:ext uri="{9D8B030D-6E8A-4147-A177-3AD203B41FA5}">
                      <a16:colId xmlns:a16="http://schemas.microsoft.com/office/drawing/2014/main" val="4141846855"/>
                    </a:ext>
                  </a:extLst>
                </a:gridCol>
                <a:gridCol w="740664">
                  <a:extLst>
                    <a:ext uri="{9D8B030D-6E8A-4147-A177-3AD203B41FA5}">
                      <a16:colId xmlns:a16="http://schemas.microsoft.com/office/drawing/2014/main" val="1989305392"/>
                    </a:ext>
                  </a:extLst>
                </a:gridCol>
                <a:gridCol w="740664">
                  <a:extLst>
                    <a:ext uri="{9D8B030D-6E8A-4147-A177-3AD203B41FA5}">
                      <a16:colId xmlns:a16="http://schemas.microsoft.com/office/drawing/2014/main" val="586761907"/>
                    </a:ext>
                  </a:extLst>
                </a:gridCol>
                <a:gridCol w="740664">
                  <a:extLst>
                    <a:ext uri="{9D8B030D-6E8A-4147-A177-3AD203B41FA5}">
                      <a16:colId xmlns:a16="http://schemas.microsoft.com/office/drawing/2014/main" val="2037978527"/>
                    </a:ext>
                  </a:extLst>
                </a:gridCol>
                <a:gridCol w="740664">
                  <a:extLst>
                    <a:ext uri="{9D8B030D-6E8A-4147-A177-3AD203B41FA5}">
                      <a16:colId xmlns:a16="http://schemas.microsoft.com/office/drawing/2014/main" val="701698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35489957"/>
                  </a:ext>
                </a:extLst>
              </a:tr>
            </a:tbl>
          </a:graphicData>
        </a:graphic>
      </p:graphicFrame>
      <p:sp>
        <p:nvSpPr>
          <p:cNvPr id="4" name="Text Placeholder 3">
            <a:extLst>
              <a:ext uri="{FF2B5EF4-FFF2-40B4-BE49-F238E27FC236}">
                <a16:creationId xmlns:a16="http://schemas.microsoft.com/office/drawing/2014/main" id="{3DC6A1FF-C0F1-4BE8-AF63-55B9682C10C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660021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161E6-0E74-4559-95DB-D3C3E6DC9890}"/>
              </a:ext>
            </a:extLst>
          </p:cNvPr>
          <p:cNvSpPr>
            <a:spLocks noGrp="1"/>
          </p:cNvSpPr>
          <p:nvPr>
            <p:ph type="title"/>
          </p:nvPr>
        </p:nvSpPr>
        <p:spPr/>
        <p:txBody>
          <a:bodyPr/>
          <a:lstStyle/>
          <a:p>
            <a:r>
              <a:rPr lang="en-US"/>
              <a:t>LinkedIn Posts Table | TMNAS - 2 of 6</a:t>
            </a:r>
          </a:p>
        </p:txBody>
      </p:sp>
      <p:graphicFrame>
        <p:nvGraphicFramePr>
          <p:cNvPr id="5" name="Table Placeholder 4">
            <a:extLst>
              <a:ext uri="{FF2B5EF4-FFF2-40B4-BE49-F238E27FC236}">
                <a16:creationId xmlns:a16="http://schemas.microsoft.com/office/drawing/2014/main" id="{18727C12-811D-46FF-B0B9-2D6D866A1066}"/>
              </a:ext>
            </a:extLst>
          </p:cNvPr>
          <p:cNvGraphicFramePr>
            <a:graphicFrameLocks noGrp="1"/>
          </p:cNvGraphicFramePr>
          <p:nvPr>
            <p:ph type="tbl" sz="quarter" idx="13"/>
            <p:extLst>
              <p:ext uri="{D42A27DB-BD31-4B8C-83A1-F6EECF244321}">
                <p14:modId xmlns:p14="http://schemas.microsoft.com/office/powerpoint/2010/main" val="3837538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70928987"/>
                    </a:ext>
                  </a:extLst>
                </a:gridCol>
                <a:gridCol w="740664">
                  <a:extLst>
                    <a:ext uri="{9D8B030D-6E8A-4147-A177-3AD203B41FA5}">
                      <a16:colId xmlns:a16="http://schemas.microsoft.com/office/drawing/2014/main" val="2691875279"/>
                    </a:ext>
                  </a:extLst>
                </a:gridCol>
                <a:gridCol w="740664">
                  <a:extLst>
                    <a:ext uri="{9D8B030D-6E8A-4147-A177-3AD203B41FA5}">
                      <a16:colId xmlns:a16="http://schemas.microsoft.com/office/drawing/2014/main" val="32541553"/>
                    </a:ext>
                  </a:extLst>
                </a:gridCol>
                <a:gridCol w="740664">
                  <a:extLst>
                    <a:ext uri="{9D8B030D-6E8A-4147-A177-3AD203B41FA5}">
                      <a16:colId xmlns:a16="http://schemas.microsoft.com/office/drawing/2014/main" val="2108215936"/>
                    </a:ext>
                  </a:extLst>
                </a:gridCol>
                <a:gridCol w="740664">
                  <a:extLst>
                    <a:ext uri="{9D8B030D-6E8A-4147-A177-3AD203B41FA5}">
                      <a16:colId xmlns:a16="http://schemas.microsoft.com/office/drawing/2014/main" val="3890543110"/>
                    </a:ext>
                  </a:extLst>
                </a:gridCol>
                <a:gridCol w="740664">
                  <a:extLst>
                    <a:ext uri="{9D8B030D-6E8A-4147-A177-3AD203B41FA5}">
                      <a16:colId xmlns:a16="http://schemas.microsoft.com/office/drawing/2014/main" val="2119773111"/>
                    </a:ext>
                  </a:extLst>
                </a:gridCol>
                <a:gridCol w="740664">
                  <a:extLst>
                    <a:ext uri="{9D8B030D-6E8A-4147-A177-3AD203B41FA5}">
                      <a16:colId xmlns:a16="http://schemas.microsoft.com/office/drawing/2014/main" val="3180459819"/>
                    </a:ext>
                  </a:extLst>
                </a:gridCol>
                <a:gridCol w="740664">
                  <a:extLst>
                    <a:ext uri="{9D8B030D-6E8A-4147-A177-3AD203B41FA5}">
                      <a16:colId xmlns:a16="http://schemas.microsoft.com/office/drawing/2014/main" val="1003405073"/>
                    </a:ext>
                  </a:extLst>
                </a:gridCol>
                <a:gridCol w="740664">
                  <a:extLst>
                    <a:ext uri="{9D8B030D-6E8A-4147-A177-3AD203B41FA5}">
                      <a16:colId xmlns:a16="http://schemas.microsoft.com/office/drawing/2014/main" val="3698230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6981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- 2021-11-17 10:31:47</a:t>
                      </a:r>
                      <a:r>
                        <a:rPr kumimoji="0" lang="en-US" sz="1000" b="0" i="0" u="none" strike="noStrike" kern="1200" cap="none" spc="0" normalizeH="0" baseline="0" noProof="0">
                          <a:ln>
                            <a:noFill/>
                          </a:ln>
                          <a:solidFill>
                            <a:prstClr val="black"/>
                          </a:solidFill>
                          <a:effectLst/>
                          <a:uLnTx/>
                          <a:uFillTx/>
                          <a:latin typeface="+mn-lt"/>
                          <a:ea typeface="+mn-ea"/>
                          <a:cs typeface="+mn-cs"/>
                        </a:rPr>
                        <a:t>
 TMNAS is proud to participate in the 2021 Walk to End Alzheimer’s alongside our sister companies, Philadelphia Insurance Companies Tokio Marine America and First Insurance Company of Hawaii on the Tokio Marine National Team! As of today, our team is 90% of the way to our ,000 fundraising goal! To learn more or make a donation to help us reach our goal, please visit https://lnkd.in/dEuht-Sr
The Walk to End Alzheimer’s is an annual event held in more than 600 communities nationwide. This walk is the world's largest fundraiser for Alzheimer's care, support and research. Check out some photos from employees who participated in the Philadelphia Walk that took place on Saturday, 11/14!
#walktoendalzheimers #team #corporatesocialresponsability #teamwork #communityimpact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28.939266722642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9299501"/>
                  </a:ext>
                </a:extLst>
              </a:tr>
            </a:tbl>
          </a:graphicData>
        </a:graphic>
      </p:graphicFrame>
      <p:sp>
        <p:nvSpPr>
          <p:cNvPr id="4" name="Text Placeholder 3">
            <a:extLst>
              <a:ext uri="{FF2B5EF4-FFF2-40B4-BE49-F238E27FC236}">
                <a16:creationId xmlns:a16="http://schemas.microsoft.com/office/drawing/2014/main" id="{5444F229-1AF5-46FD-92F6-8265AF70B509}"/>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573099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1B1D5-C12C-4A12-B7C3-6724F3C1A650}"/>
              </a:ext>
            </a:extLst>
          </p:cNvPr>
          <p:cNvSpPr>
            <a:spLocks noGrp="1"/>
          </p:cNvSpPr>
          <p:nvPr>
            <p:ph type="title"/>
          </p:nvPr>
        </p:nvSpPr>
        <p:spPr/>
        <p:txBody>
          <a:bodyPr/>
          <a:lstStyle/>
          <a:p>
            <a:r>
              <a:rPr lang="en-US"/>
              <a:t>LinkedIn Posts Table | TMNAS - 3 of 6</a:t>
            </a:r>
          </a:p>
        </p:txBody>
      </p:sp>
      <p:graphicFrame>
        <p:nvGraphicFramePr>
          <p:cNvPr id="5" name="Table Placeholder 4">
            <a:extLst>
              <a:ext uri="{FF2B5EF4-FFF2-40B4-BE49-F238E27FC236}">
                <a16:creationId xmlns:a16="http://schemas.microsoft.com/office/drawing/2014/main" id="{DCE26DD6-AC45-409F-A2DF-AE7058FD445D}"/>
              </a:ext>
            </a:extLst>
          </p:cNvPr>
          <p:cNvGraphicFramePr>
            <a:graphicFrameLocks noGrp="1"/>
          </p:cNvGraphicFramePr>
          <p:nvPr>
            <p:ph type="tbl" sz="quarter" idx="13"/>
            <p:extLst>
              <p:ext uri="{D42A27DB-BD31-4B8C-83A1-F6EECF244321}">
                <p14:modId xmlns:p14="http://schemas.microsoft.com/office/powerpoint/2010/main" val="1016002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41900155"/>
                    </a:ext>
                  </a:extLst>
                </a:gridCol>
                <a:gridCol w="740664">
                  <a:extLst>
                    <a:ext uri="{9D8B030D-6E8A-4147-A177-3AD203B41FA5}">
                      <a16:colId xmlns:a16="http://schemas.microsoft.com/office/drawing/2014/main" val="1438152410"/>
                    </a:ext>
                  </a:extLst>
                </a:gridCol>
                <a:gridCol w="740664">
                  <a:extLst>
                    <a:ext uri="{9D8B030D-6E8A-4147-A177-3AD203B41FA5}">
                      <a16:colId xmlns:a16="http://schemas.microsoft.com/office/drawing/2014/main" val="3903469565"/>
                    </a:ext>
                  </a:extLst>
                </a:gridCol>
                <a:gridCol w="740664">
                  <a:extLst>
                    <a:ext uri="{9D8B030D-6E8A-4147-A177-3AD203B41FA5}">
                      <a16:colId xmlns:a16="http://schemas.microsoft.com/office/drawing/2014/main" val="3894163205"/>
                    </a:ext>
                  </a:extLst>
                </a:gridCol>
                <a:gridCol w="740664">
                  <a:extLst>
                    <a:ext uri="{9D8B030D-6E8A-4147-A177-3AD203B41FA5}">
                      <a16:colId xmlns:a16="http://schemas.microsoft.com/office/drawing/2014/main" val="2094246079"/>
                    </a:ext>
                  </a:extLst>
                </a:gridCol>
                <a:gridCol w="740664">
                  <a:extLst>
                    <a:ext uri="{9D8B030D-6E8A-4147-A177-3AD203B41FA5}">
                      <a16:colId xmlns:a16="http://schemas.microsoft.com/office/drawing/2014/main" val="1509120678"/>
                    </a:ext>
                  </a:extLst>
                </a:gridCol>
                <a:gridCol w="740664">
                  <a:extLst>
                    <a:ext uri="{9D8B030D-6E8A-4147-A177-3AD203B41FA5}">
                      <a16:colId xmlns:a16="http://schemas.microsoft.com/office/drawing/2014/main" val="2136583127"/>
                    </a:ext>
                  </a:extLst>
                </a:gridCol>
                <a:gridCol w="740664">
                  <a:extLst>
                    <a:ext uri="{9D8B030D-6E8A-4147-A177-3AD203B41FA5}">
                      <a16:colId xmlns:a16="http://schemas.microsoft.com/office/drawing/2014/main" val="2698908158"/>
                    </a:ext>
                  </a:extLst>
                </a:gridCol>
                <a:gridCol w="740664">
                  <a:extLst>
                    <a:ext uri="{9D8B030D-6E8A-4147-A177-3AD203B41FA5}">
                      <a16:colId xmlns:a16="http://schemas.microsoft.com/office/drawing/2014/main" val="1843012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61561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- 2021-11-17 17:13:45</a:t>
                      </a:r>
                      <a:r>
                        <a:rPr kumimoji="0" lang="en-US" sz="1000" b="0" i="0" u="none" strike="noStrike" kern="1200" cap="none" spc="0" normalizeH="0" baseline="0" noProof="0">
                          <a:ln>
                            <a:noFill/>
                          </a:ln>
                          <a:solidFill>
                            <a:prstClr val="black"/>
                          </a:solidFill>
                          <a:effectLst/>
                          <a:uLnTx/>
                          <a:uFillTx/>
                          <a:latin typeface="+mn-lt"/>
                          <a:ea typeface="+mn-ea"/>
                          <a:cs typeface="+mn-cs"/>
                        </a:rPr>
                        <a:t>
 TMNAS employees had the chance to enjoy a complementary cup of coffee or tea at our Bala office today! We hope everyone enjoyed themselves and got a chance to stop by the coffee cart. 
We want to hear from you: What is your favorite cup of coffee or tea that gets you motivated? Feel free to comment below.
Don't forgot to follow us to learn more about what its like to work for TMNAS! 
#workperk #coffee #employeeappreciation #workculturematters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20.229265003372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062932"/>
                  </a:ext>
                </a:extLst>
              </a:tr>
            </a:tbl>
          </a:graphicData>
        </a:graphic>
      </p:graphicFrame>
      <p:sp>
        <p:nvSpPr>
          <p:cNvPr id="4" name="Text Placeholder 3">
            <a:extLst>
              <a:ext uri="{FF2B5EF4-FFF2-40B4-BE49-F238E27FC236}">
                <a16:creationId xmlns:a16="http://schemas.microsoft.com/office/drawing/2014/main" id="{ED894D81-B04F-4D01-8567-96B46EA08A5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074867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401EB-2615-411A-944F-FFC0102438B8}"/>
              </a:ext>
            </a:extLst>
          </p:cNvPr>
          <p:cNvSpPr>
            <a:spLocks noGrp="1"/>
          </p:cNvSpPr>
          <p:nvPr>
            <p:ph type="title"/>
          </p:nvPr>
        </p:nvSpPr>
        <p:spPr/>
        <p:txBody>
          <a:bodyPr/>
          <a:lstStyle/>
          <a:p>
            <a:r>
              <a:rPr lang="en-US"/>
              <a:t>LinkedIn Posts Table | TMNAS - 4 of 6</a:t>
            </a:r>
          </a:p>
        </p:txBody>
      </p:sp>
      <p:graphicFrame>
        <p:nvGraphicFramePr>
          <p:cNvPr id="5" name="Table Placeholder 4">
            <a:extLst>
              <a:ext uri="{FF2B5EF4-FFF2-40B4-BE49-F238E27FC236}">
                <a16:creationId xmlns:a16="http://schemas.microsoft.com/office/drawing/2014/main" id="{66418FA1-F778-4037-AAB7-CDC34D9743E0}"/>
              </a:ext>
            </a:extLst>
          </p:cNvPr>
          <p:cNvGraphicFramePr>
            <a:graphicFrameLocks noGrp="1"/>
          </p:cNvGraphicFramePr>
          <p:nvPr>
            <p:ph type="tbl" sz="quarter" idx="13"/>
            <p:extLst>
              <p:ext uri="{D42A27DB-BD31-4B8C-83A1-F6EECF244321}">
                <p14:modId xmlns:p14="http://schemas.microsoft.com/office/powerpoint/2010/main" val="1774716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58050848"/>
                    </a:ext>
                  </a:extLst>
                </a:gridCol>
                <a:gridCol w="740664">
                  <a:extLst>
                    <a:ext uri="{9D8B030D-6E8A-4147-A177-3AD203B41FA5}">
                      <a16:colId xmlns:a16="http://schemas.microsoft.com/office/drawing/2014/main" val="2953413321"/>
                    </a:ext>
                  </a:extLst>
                </a:gridCol>
                <a:gridCol w="740664">
                  <a:extLst>
                    <a:ext uri="{9D8B030D-6E8A-4147-A177-3AD203B41FA5}">
                      <a16:colId xmlns:a16="http://schemas.microsoft.com/office/drawing/2014/main" val="1431434706"/>
                    </a:ext>
                  </a:extLst>
                </a:gridCol>
                <a:gridCol w="740664">
                  <a:extLst>
                    <a:ext uri="{9D8B030D-6E8A-4147-A177-3AD203B41FA5}">
                      <a16:colId xmlns:a16="http://schemas.microsoft.com/office/drawing/2014/main" val="393853578"/>
                    </a:ext>
                  </a:extLst>
                </a:gridCol>
                <a:gridCol w="740664">
                  <a:extLst>
                    <a:ext uri="{9D8B030D-6E8A-4147-A177-3AD203B41FA5}">
                      <a16:colId xmlns:a16="http://schemas.microsoft.com/office/drawing/2014/main" val="3305327541"/>
                    </a:ext>
                  </a:extLst>
                </a:gridCol>
                <a:gridCol w="740664">
                  <a:extLst>
                    <a:ext uri="{9D8B030D-6E8A-4147-A177-3AD203B41FA5}">
                      <a16:colId xmlns:a16="http://schemas.microsoft.com/office/drawing/2014/main" val="1855234007"/>
                    </a:ext>
                  </a:extLst>
                </a:gridCol>
                <a:gridCol w="740664">
                  <a:extLst>
                    <a:ext uri="{9D8B030D-6E8A-4147-A177-3AD203B41FA5}">
                      <a16:colId xmlns:a16="http://schemas.microsoft.com/office/drawing/2014/main" val="2163559484"/>
                    </a:ext>
                  </a:extLst>
                </a:gridCol>
                <a:gridCol w="740664">
                  <a:extLst>
                    <a:ext uri="{9D8B030D-6E8A-4147-A177-3AD203B41FA5}">
                      <a16:colId xmlns:a16="http://schemas.microsoft.com/office/drawing/2014/main" val="101668496"/>
                    </a:ext>
                  </a:extLst>
                </a:gridCol>
                <a:gridCol w="740664">
                  <a:extLst>
                    <a:ext uri="{9D8B030D-6E8A-4147-A177-3AD203B41FA5}">
                      <a16:colId xmlns:a16="http://schemas.microsoft.com/office/drawing/2014/main" val="1437510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47510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- 2021-12-30 12:10:59</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Philadelphia Insurance Companies.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16.023069207623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7184247"/>
                  </a:ext>
                </a:extLst>
              </a:tr>
            </a:tbl>
          </a:graphicData>
        </a:graphic>
      </p:graphicFrame>
      <p:sp>
        <p:nvSpPr>
          <p:cNvPr id="4" name="Text Placeholder 3">
            <a:extLst>
              <a:ext uri="{FF2B5EF4-FFF2-40B4-BE49-F238E27FC236}">
                <a16:creationId xmlns:a16="http://schemas.microsoft.com/office/drawing/2014/main" id="{E6E9C6A3-BC86-42B8-A45D-4FC080F15CC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273015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86B01-8B27-4994-B178-78F5DB78154D}"/>
              </a:ext>
            </a:extLst>
          </p:cNvPr>
          <p:cNvSpPr>
            <a:spLocks noGrp="1"/>
          </p:cNvSpPr>
          <p:nvPr>
            <p:ph type="title"/>
          </p:nvPr>
        </p:nvSpPr>
        <p:spPr/>
        <p:txBody>
          <a:bodyPr/>
          <a:lstStyle/>
          <a:p>
            <a:r>
              <a:rPr lang="en-US"/>
              <a:t>LinkedIn Posts Table | TMNAS - 5 of 6</a:t>
            </a:r>
          </a:p>
        </p:txBody>
      </p:sp>
      <p:graphicFrame>
        <p:nvGraphicFramePr>
          <p:cNvPr id="5" name="Table Placeholder 4">
            <a:extLst>
              <a:ext uri="{FF2B5EF4-FFF2-40B4-BE49-F238E27FC236}">
                <a16:creationId xmlns:a16="http://schemas.microsoft.com/office/drawing/2014/main" id="{D42C7A9B-F774-42D3-AD90-F23B52F55AE2}"/>
              </a:ext>
            </a:extLst>
          </p:cNvPr>
          <p:cNvGraphicFramePr>
            <a:graphicFrameLocks noGrp="1"/>
          </p:cNvGraphicFramePr>
          <p:nvPr>
            <p:ph type="tbl" sz="quarter" idx="13"/>
            <p:extLst>
              <p:ext uri="{D42A27DB-BD31-4B8C-83A1-F6EECF244321}">
                <p14:modId xmlns:p14="http://schemas.microsoft.com/office/powerpoint/2010/main" val="677367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87379703"/>
                    </a:ext>
                  </a:extLst>
                </a:gridCol>
                <a:gridCol w="740664">
                  <a:extLst>
                    <a:ext uri="{9D8B030D-6E8A-4147-A177-3AD203B41FA5}">
                      <a16:colId xmlns:a16="http://schemas.microsoft.com/office/drawing/2014/main" val="358525266"/>
                    </a:ext>
                  </a:extLst>
                </a:gridCol>
                <a:gridCol w="740664">
                  <a:extLst>
                    <a:ext uri="{9D8B030D-6E8A-4147-A177-3AD203B41FA5}">
                      <a16:colId xmlns:a16="http://schemas.microsoft.com/office/drawing/2014/main" val="1555064483"/>
                    </a:ext>
                  </a:extLst>
                </a:gridCol>
                <a:gridCol w="740664">
                  <a:extLst>
                    <a:ext uri="{9D8B030D-6E8A-4147-A177-3AD203B41FA5}">
                      <a16:colId xmlns:a16="http://schemas.microsoft.com/office/drawing/2014/main" val="3580921503"/>
                    </a:ext>
                  </a:extLst>
                </a:gridCol>
                <a:gridCol w="740664">
                  <a:extLst>
                    <a:ext uri="{9D8B030D-6E8A-4147-A177-3AD203B41FA5}">
                      <a16:colId xmlns:a16="http://schemas.microsoft.com/office/drawing/2014/main" val="2074222927"/>
                    </a:ext>
                  </a:extLst>
                </a:gridCol>
                <a:gridCol w="740664">
                  <a:extLst>
                    <a:ext uri="{9D8B030D-6E8A-4147-A177-3AD203B41FA5}">
                      <a16:colId xmlns:a16="http://schemas.microsoft.com/office/drawing/2014/main" val="567220854"/>
                    </a:ext>
                  </a:extLst>
                </a:gridCol>
                <a:gridCol w="740664">
                  <a:extLst>
                    <a:ext uri="{9D8B030D-6E8A-4147-A177-3AD203B41FA5}">
                      <a16:colId xmlns:a16="http://schemas.microsoft.com/office/drawing/2014/main" val="1398094648"/>
                    </a:ext>
                  </a:extLst>
                </a:gridCol>
                <a:gridCol w="740664">
                  <a:extLst>
                    <a:ext uri="{9D8B030D-6E8A-4147-A177-3AD203B41FA5}">
                      <a16:colId xmlns:a16="http://schemas.microsoft.com/office/drawing/2014/main" val="2599914121"/>
                    </a:ext>
                  </a:extLst>
                </a:gridCol>
                <a:gridCol w="740664">
                  <a:extLst>
                    <a:ext uri="{9D8B030D-6E8A-4147-A177-3AD203B41FA5}">
                      <a16:colId xmlns:a16="http://schemas.microsoft.com/office/drawing/2014/main" val="4216092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24826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- 2021-11-12 16:59:13</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the 2021 TMNAS Emerging Leaders Program team!  The ELP is a global leadership program meant to build strategic leadership skills while considering synergy projects for Tokio Marine.  Guided by their Business Sponsor and Advisor, our 5 team members virtually delivered their business process improvement project presentation yesterday in front of many Tokio Marine Group Executives.  Congratulations, Team TMNAS! #emergingleaders #synergy #globalleadership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10.389950274797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4205488"/>
                  </a:ext>
                </a:extLst>
              </a:tr>
            </a:tbl>
          </a:graphicData>
        </a:graphic>
      </p:graphicFrame>
      <p:sp>
        <p:nvSpPr>
          <p:cNvPr id="4" name="Text Placeholder 3">
            <a:extLst>
              <a:ext uri="{FF2B5EF4-FFF2-40B4-BE49-F238E27FC236}">
                <a16:creationId xmlns:a16="http://schemas.microsoft.com/office/drawing/2014/main" id="{58C0C9FB-3A90-400E-8670-6BC5EA3188CF}"/>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7524757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748EE-76F5-444D-B1DD-8620D8D06F3C}"/>
              </a:ext>
            </a:extLst>
          </p:cNvPr>
          <p:cNvSpPr>
            <a:spLocks noGrp="1"/>
          </p:cNvSpPr>
          <p:nvPr>
            <p:ph type="title"/>
          </p:nvPr>
        </p:nvSpPr>
        <p:spPr/>
        <p:txBody>
          <a:bodyPr/>
          <a:lstStyle/>
          <a:p>
            <a:r>
              <a:rPr lang="en-US"/>
              <a:t>LinkedIn Posts Table | TMNAS - 6 of 6</a:t>
            </a:r>
          </a:p>
        </p:txBody>
      </p:sp>
      <p:graphicFrame>
        <p:nvGraphicFramePr>
          <p:cNvPr id="5" name="Table Placeholder 4">
            <a:extLst>
              <a:ext uri="{FF2B5EF4-FFF2-40B4-BE49-F238E27FC236}">
                <a16:creationId xmlns:a16="http://schemas.microsoft.com/office/drawing/2014/main" id="{E7794B42-B27C-4D8A-995E-6CB6F23D4B42}"/>
              </a:ext>
            </a:extLst>
          </p:cNvPr>
          <p:cNvGraphicFramePr>
            <a:graphicFrameLocks noGrp="1"/>
          </p:cNvGraphicFramePr>
          <p:nvPr>
            <p:ph type="tbl" sz="quarter" idx="13"/>
            <p:extLst>
              <p:ext uri="{D42A27DB-BD31-4B8C-83A1-F6EECF244321}">
                <p14:modId xmlns:p14="http://schemas.microsoft.com/office/powerpoint/2010/main" val="100984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69286059"/>
                    </a:ext>
                  </a:extLst>
                </a:gridCol>
                <a:gridCol w="740664">
                  <a:extLst>
                    <a:ext uri="{9D8B030D-6E8A-4147-A177-3AD203B41FA5}">
                      <a16:colId xmlns:a16="http://schemas.microsoft.com/office/drawing/2014/main" val="2295356222"/>
                    </a:ext>
                  </a:extLst>
                </a:gridCol>
                <a:gridCol w="740664">
                  <a:extLst>
                    <a:ext uri="{9D8B030D-6E8A-4147-A177-3AD203B41FA5}">
                      <a16:colId xmlns:a16="http://schemas.microsoft.com/office/drawing/2014/main" val="1256662625"/>
                    </a:ext>
                  </a:extLst>
                </a:gridCol>
                <a:gridCol w="740664">
                  <a:extLst>
                    <a:ext uri="{9D8B030D-6E8A-4147-A177-3AD203B41FA5}">
                      <a16:colId xmlns:a16="http://schemas.microsoft.com/office/drawing/2014/main" val="1750408778"/>
                    </a:ext>
                  </a:extLst>
                </a:gridCol>
                <a:gridCol w="740664">
                  <a:extLst>
                    <a:ext uri="{9D8B030D-6E8A-4147-A177-3AD203B41FA5}">
                      <a16:colId xmlns:a16="http://schemas.microsoft.com/office/drawing/2014/main" val="774618322"/>
                    </a:ext>
                  </a:extLst>
                </a:gridCol>
                <a:gridCol w="740664">
                  <a:extLst>
                    <a:ext uri="{9D8B030D-6E8A-4147-A177-3AD203B41FA5}">
                      <a16:colId xmlns:a16="http://schemas.microsoft.com/office/drawing/2014/main" val="32383405"/>
                    </a:ext>
                  </a:extLst>
                </a:gridCol>
                <a:gridCol w="740664">
                  <a:extLst>
                    <a:ext uri="{9D8B030D-6E8A-4147-A177-3AD203B41FA5}">
                      <a16:colId xmlns:a16="http://schemas.microsoft.com/office/drawing/2014/main" val="3385291852"/>
                    </a:ext>
                  </a:extLst>
                </a:gridCol>
                <a:gridCol w="740664">
                  <a:extLst>
                    <a:ext uri="{9D8B030D-6E8A-4147-A177-3AD203B41FA5}">
                      <a16:colId xmlns:a16="http://schemas.microsoft.com/office/drawing/2014/main" val="2573365885"/>
                    </a:ext>
                  </a:extLst>
                </a:gridCol>
                <a:gridCol w="740664">
                  <a:extLst>
                    <a:ext uri="{9D8B030D-6E8A-4147-A177-3AD203B41FA5}">
                      <a16:colId xmlns:a16="http://schemas.microsoft.com/office/drawing/2014/main" val="1347827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84073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- 2021-12-21 13:25:26</a:t>
                      </a:r>
                      <a:r>
                        <a:rPr kumimoji="0" lang="en-US" sz="1000" b="0" i="0" u="none" strike="noStrike" kern="1200" cap="none" spc="0" normalizeH="0" baseline="0" noProof="0">
                          <a:ln>
                            <a:noFill/>
                          </a:ln>
                          <a:solidFill>
                            <a:prstClr val="black"/>
                          </a:solidFill>
                          <a:effectLst/>
                          <a:uLnTx/>
                          <a:uFillTx/>
                          <a:latin typeface="+mn-lt"/>
                          <a:ea typeface="+mn-ea"/>
                          <a:cs typeface="+mn-cs"/>
                        </a:rPr>
                        <a:t>
 ❄️This holiday season... we have a mystery 🕵️on our hands! TMNAS employees were tasked with decoding messages and solving puzzles in order to solve a New Orleans themed mystery. ❄️
Thanks to teambuilding.com Caryn's Holiday party was a blast🥳! Congratulations to the winning team, "Rebels without a Claus" who successfully solved the Holiday Heist mystery! 
➡️Follow us to learn more about what it's like to work for TMNAS. 
#holidayparty #2021holidays #teambuilding #teamworktuesday #happyholidays #culturematters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8.3175803402646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1441873"/>
                  </a:ext>
                </a:extLst>
              </a:tr>
            </a:tbl>
          </a:graphicData>
        </a:graphic>
      </p:graphicFrame>
      <p:sp>
        <p:nvSpPr>
          <p:cNvPr id="4" name="Text Placeholder 3">
            <a:extLst>
              <a:ext uri="{FF2B5EF4-FFF2-40B4-BE49-F238E27FC236}">
                <a16:creationId xmlns:a16="http://schemas.microsoft.com/office/drawing/2014/main" id="{3E4C5C9C-EECB-4724-B64E-F255828A41DD}"/>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061263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6C0D3-85AB-4F56-B2CD-B7EA34930C66}"/>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F9805CA9-A855-4F5F-885C-89834F669DAF}"/>
              </a:ext>
            </a:extLst>
          </p:cNvPr>
          <p:cNvGraphicFramePr>
            <a:graphicFrameLocks noGrp="1"/>
          </p:cNvGraphicFramePr>
          <p:nvPr>
            <p:ph type="tbl" sz="quarter" idx="13"/>
            <p:extLst>
              <p:ext uri="{D42A27DB-BD31-4B8C-83A1-F6EECF244321}">
                <p14:modId xmlns:p14="http://schemas.microsoft.com/office/powerpoint/2010/main" val="1495148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97165047"/>
                    </a:ext>
                  </a:extLst>
                </a:gridCol>
                <a:gridCol w="576072">
                  <a:extLst>
                    <a:ext uri="{9D8B030D-6E8A-4147-A177-3AD203B41FA5}">
                      <a16:colId xmlns:a16="http://schemas.microsoft.com/office/drawing/2014/main" val="1474397089"/>
                    </a:ext>
                  </a:extLst>
                </a:gridCol>
                <a:gridCol w="576072">
                  <a:extLst>
                    <a:ext uri="{9D8B030D-6E8A-4147-A177-3AD203B41FA5}">
                      <a16:colId xmlns:a16="http://schemas.microsoft.com/office/drawing/2014/main" val="2929782859"/>
                    </a:ext>
                  </a:extLst>
                </a:gridCol>
                <a:gridCol w="576072">
                  <a:extLst>
                    <a:ext uri="{9D8B030D-6E8A-4147-A177-3AD203B41FA5}">
                      <a16:colId xmlns:a16="http://schemas.microsoft.com/office/drawing/2014/main" val="1896910230"/>
                    </a:ext>
                  </a:extLst>
                </a:gridCol>
                <a:gridCol w="576072">
                  <a:extLst>
                    <a:ext uri="{9D8B030D-6E8A-4147-A177-3AD203B41FA5}">
                      <a16:colId xmlns:a16="http://schemas.microsoft.com/office/drawing/2014/main" val="2126094891"/>
                    </a:ext>
                  </a:extLst>
                </a:gridCol>
                <a:gridCol w="576072">
                  <a:extLst>
                    <a:ext uri="{9D8B030D-6E8A-4147-A177-3AD203B41FA5}">
                      <a16:colId xmlns:a16="http://schemas.microsoft.com/office/drawing/2014/main" val="243976646"/>
                    </a:ext>
                  </a:extLst>
                </a:gridCol>
                <a:gridCol w="576072">
                  <a:extLst>
                    <a:ext uri="{9D8B030D-6E8A-4147-A177-3AD203B41FA5}">
                      <a16:colId xmlns:a16="http://schemas.microsoft.com/office/drawing/2014/main" val="3779726464"/>
                    </a:ext>
                  </a:extLst>
                </a:gridCol>
                <a:gridCol w="576072">
                  <a:extLst>
                    <a:ext uri="{9D8B030D-6E8A-4147-A177-3AD203B41FA5}">
                      <a16:colId xmlns:a16="http://schemas.microsoft.com/office/drawing/2014/main" val="3788933497"/>
                    </a:ext>
                  </a:extLst>
                </a:gridCol>
                <a:gridCol w="576072">
                  <a:extLst>
                    <a:ext uri="{9D8B030D-6E8A-4147-A177-3AD203B41FA5}">
                      <a16:colId xmlns:a16="http://schemas.microsoft.com/office/drawing/2014/main" val="65033151"/>
                    </a:ext>
                  </a:extLst>
                </a:gridCol>
                <a:gridCol w="576072">
                  <a:extLst>
                    <a:ext uri="{9D8B030D-6E8A-4147-A177-3AD203B41FA5}">
                      <a16:colId xmlns:a16="http://schemas.microsoft.com/office/drawing/2014/main" val="1983510105"/>
                    </a:ext>
                  </a:extLst>
                </a:gridCol>
                <a:gridCol w="576072">
                  <a:extLst>
                    <a:ext uri="{9D8B030D-6E8A-4147-A177-3AD203B41FA5}">
                      <a16:colId xmlns:a16="http://schemas.microsoft.com/office/drawing/2014/main" val="378777588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970878236"/>
                  </a:ext>
                </a:extLst>
              </a:tr>
              <a:tr h="370840">
                <a:tc>
                  <a:txBody>
                    <a:bodyPr/>
                    <a:lstStyle/>
                    <a:p>
                      <a:r>
                        <a:rPr lang="en-US" sz="1000"/>
                        <a:t>tmna_services</a:t>
                      </a:r>
                    </a:p>
                  </a:txBody>
                  <a:tcPr/>
                </a:tc>
                <a:tc>
                  <a:txBody>
                    <a:bodyPr/>
                    <a:lstStyle/>
                    <a:p>
                      <a:r>
                        <a:rPr lang="en-US" sz="1000"/>
                        <a:t>504</a:t>
                      </a:r>
                    </a:p>
                  </a:txBody>
                  <a:tcPr/>
                </a:tc>
                <a:tc>
                  <a:txBody>
                    <a:bodyPr/>
                    <a:lstStyle/>
                    <a:p>
                      <a:r>
                        <a:rPr lang="en-US" sz="1000"/>
                        <a:t>18</a:t>
                      </a:r>
                    </a:p>
                  </a:txBody>
                  <a:tcPr/>
                </a:tc>
                <a:tc>
                  <a:txBody>
                    <a:bodyPr/>
                    <a:lstStyle/>
                    <a:p>
                      <a:r>
                        <a:rPr lang="en-US" sz="1000"/>
                        <a:t>52</a:t>
                      </a:r>
                    </a:p>
                  </a:txBody>
                  <a:tcPr/>
                </a:tc>
                <a:tc>
                  <a:txBody>
                    <a:bodyPr/>
                    <a:lstStyle/>
                    <a:p>
                      <a:r>
                        <a:rPr lang="en-US" sz="1000"/>
                        <a:t>19</a:t>
                      </a:r>
                    </a:p>
                  </a:txBody>
                  <a:tcPr/>
                </a:tc>
                <a:tc>
                  <a:txBody>
                    <a:bodyPr/>
                    <a:lstStyle/>
                    <a:p>
                      <a:r>
                        <a:rPr lang="en-US" sz="1000"/>
                        <a:t>2</a:t>
                      </a:r>
                    </a:p>
                  </a:txBody>
                  <a:tcPr/>
                </a:tc>
                <a:tc>
                  <a:txBody>
                    <a:bodyPr/>
                    <a:lstStyle/>
                    <a:p>
                      <a:r>
                        <a:rPr lang="en-US" sz="1000"/>
                        <a:t>2</a:t>
                      </a:r>
                    </a:p>
                  </a:txBody>
                  <a:tcPr/>
                </a:tc>
                <a:tc>
                  <a:txBody>
                    <a:bodyPr/>
                    <a:lstStyle/>
                    <a:p>
                      <a:r>
                        <a:rPr lang="en-US" sz="1000"/>
                        <a:t>75</a:t>
                      </a:r>
                    </a:p>
                  </a:txBody>
                  <a:tcPr/>
                </a:tc>
                <a:tc>
                  <a:txBody>
                    <a:bodyPr/>
                    <a:lstStyle/>
                    <a:p>
                      <a:r>
                        <a:rPr lang="en-US" sz="1000"/>
                        <a:t>1832</a:t>
                      </a:r>
                    </a:p>
                  </a:txBody>
                  <a:tcPr/>
                </a:tc>
                <a:tc>
                  <a:txBody>
                    <a:bodyPr/>
                    <a:lstStyle/>
                    <a:p>
                      <a:r>
                        <a:rPr lang="en-US" sz="1000"/>
                        <a:t>93</a:t>
                      </a:r>
                    </a:p>
                  </a:txBody>
                  <a:tcPr/>
                </a:tc>
                <a:tc>
                  <a:txBody>
                    <a:bodyPr/>
                    <a:lstStyle/>
                    <a:p>
                      <a:r>
                        <a:rPr lang="en-US" sz="1000"/>
                        <a:t>5.1852 %</a:t>
                      </a:r>
                    </a:p>
                  </a:txBody>
                  <a:tcPr/>
                </a:tc>
                <a:extLst>
                  <a:ext uri="{0D108BD9-81ED-4DB2-BD59-A6C34878D82A}">
                    <a16:rowId xmlns:a16="http://schemas.microsoft.com/office/drawing/2014/main" val="1318599407"/>
                  </a:ext>
                </a:extLst>
              </a:tr>
            </a:tbl>
          </a:graphicData>
        </a:graphic>
      </p:graphicFrame>
      <p:sp>
        <p:nvSpPr>
          <p:cNvPr id="4" name="Text Placeholder 3">
            <a:extLst>
              <a:ext uri="{FF2B5EF4-FFF2-40B4-BE49-F238E27FC236}">
                <a16:creationId xmlns:a16="http://schemas.microsoft.com/office/drawing/2014/main" id="{D3646B16-F433-4875-8B9D-904C199AC4F5}"/>
              </a:ext>
            </a:extLst>
          </p:cNvPr>
          <p:cNvSpPr>
            <a:spLocks noGrp="1"/>
          </p:cNvSpPr>
          <p:nvPr>
            <p:ph type="body" sz="quarter" idx="14"/>
          </p:nvPr>
        </p:nvSpPr>
        <p:spPr/>
        <p:txBody>
          <a:bodyPr/>
          <a:lstStyle/>
          <a:p>
            <a:r>
              <a:rPr lang="en-US"/>
              <a:t>01/01/2022 - 10/04/2022</a:t>
            </a:r>
          </a:p>
        </p:txBody>
      </p:sp>
    </p:spTree>
    <p:extLst>
      <p:ext uri="{BB962C8B-B14F-4D97-AF65-F5344CB8AC3E}">
        <p14:creationId xmlns:p14="http://schemas.microsoft.com/office/powerpoint/2010/main" val="6293395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9386-13DB-4BD3-8E3A-3580DBEDF719}"/>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3CCF7FA5-4BD0-4BA6-B0FC-37CD0E4D4E0A}"/>
              </a:ext>
            </a:extLst>
          </p:cNvPr>
          <p:cNvGraphicFramePr>
            <a:graphicFrameLocks noGrp="1"/>
          </p:cNvGraphicFramePr>
          <p:nvPr>
            <p:ph type="chart" sz="quarter" idx="13"/>
            <p:extLst>
              <p:ext uri="{D42A27DB-BD31-4B8C-83A1-F6EECF244321}">
                <p14:modId xmlns:p14="http://schemas.microsoft.com/office/powerpoint/2010/main" val="1590469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7B6F3E-E06E-4C43-9437-45D9B2DC61D6}"/>
              </a:ext>
            </a:extLst>
          </p:cNvPr>
          <p:cNvSpPr>
            <a:spLocks noGrp="1"/>
          </p:cNvSpPr>
          <p:nvPr>
            <p:ph type="body" sz="quarter" idx="14"/>
          </p:nvPr>
        </p:nvSpPr>
        <p:spPr/>
        <p:txBody>
          <a:bodyPr/>
          <a:lstStyle/>
          <a:p>
            <a:r>
              <a:rPr lang="en-US"/>
              <a:t>01/01/2022 - 09/30/2022</a:t>
            </a:r>
          </a:p>
        </p:txBody>
      </p:sp>
      <p:sp>
        <p:nvSpPr>
          <p:cNvPr id="5" name="Footer Placeholder 4">
            <a:extLst>
              <a:ext uri="{FF2B5EF4-FFF2-40B4-BE49-F238E27FC236}">
                <a16:creationId xmlns:a16="http://schemas.microsoft.com/office/drawing/2014/main" id="{35693B2C-3F1F-4504-BCD6-7863660D5B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4684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86B5A-9C13-4B25-B40F-2BE8AB90FB80}"/>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0CC9071F-F903-46B0-BCE1-374869B0F423}"/>
              </a:ext>
            </a:extLst>
          </p:cNvPr>
          <p:cNvGraphicFramePr>
            <a:graphicFrameLocks noGrp="1"/>
          </p:cNvGraphicFramePr>
          <p:nvPr>
            <p:ph type="chart" sz="quarter" idx="13"/>
            <p:extLst>
              <p:ext uri="{D42A27DB-BD31-4B8C-83A1-F6EECF244321}">
                <p14:modId xmlns:p14="http://schemas.microsoft.com/office/powerpoint/2010/main" val="4196284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F3921F-3BD0-434C-AD1F-D6D40869DEFF}"/>
              </a:ext>
            </a:extLst>
          </p:cNvPr>
          <p:cNvSpPr>
            <a:spLocks noGrp="1"/>
          </p:cNvSpPr>
          <p:nvPr>
            <p:ph type="body" sz="quarter" idx="14"/>
          </p:nvPr>
        </p:nvSpPr>
        <p:spPr/>
        <p:txBody>
          <a:bodyPr/>
          <a:lstStyle/>
          <a:p>
            <a:r>
              <a:rPr lang="en-US"/>
              <a:t>01/01/2022 - 09/30/2022</a:t>
            </a:r>
          </a:p>
        </p:txBody>
      </p:sp>
      <p:sp>
        <p:nvSpPr>
          <p:cNvPr id="5" name="Footer Placeholder 4">
            <a:extLst>
              <a:ext uri="{FF2B5EF4-FFF2-40B4-BE49-F238E27FC236}">
                <a16:creationId xmlns:a16="http://schemas.microsoft.com/office/drawing/2014/main" id="{5002AFA3-12AC-481A-86C4-C382B8D37B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78284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3D266-542F-4994-91C9-F24D95CB1D76}"/>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D87B5B8D-ECBB-4E87-8E2A-4B3311E42FAE}"/>
              </a:ext>
            </a:extLst>
          </p:cNvPr>
          <p:cNvGraphicFramePr>
            <a:graphicFrameLocks noGrp="1"/>
          </p:cNvGraphicFramePr>
          <p:nvPr>
            <p:ph type="chart" sz="quarter" idx="13"/>
            <p:extLst>
              <p:ext uri="{D42A27DB-BD31-4B8C-83A1-F6EECF244321}">
                <p14:modId xmlns:p14="http://schemas.microsoft.com/office/powerpoint/2010/main" val="1757872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32C49C-356B-4711-A00A-40545FEA997F}"/>
              </a:ext>
            </a:extLst>
          </p:cNvPr>
          <p:cNvSpPr>
            <a:spLocks noGrp="1"/>
          </p:cNvSpPr>
          <p:nvPr>
            <p:ph type="body" sz="quarter" idx="14"/>
          </p:nvPr>
        </p:nvSpPr>
        <p:spPr/>
        <p:txBody>
          <a:bodyPr/>
          <a:lstStyle/>
          <a:p>
            <a:r>
              <a:rPr lang="en-US"/>
              <a:t>01/01/2022 - 09/30/2022</a:t>
            </a:r>
          </a:p>
        </p:txBody>
      </p:sp>
      <p:sp>
        <p:nvSpPr>
          <p:cNvPr id="5" name="Footer Placeholder 4">
            <a:extLst>
              <a:ext uri="{FF2B5EF4-FFF2-40B4-BE49-F238E27FC236}">
                <a16:creationId xmlns:a16="http://schemas.microsoft.com/office/drawing/2014/main" id="{93740EBB-A6F5-415B-A6C8-37D220FA41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7710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C0E51-2550-45C6-81E1-A8F90B7A6D1A}"/>
              </a:ext>
            </a:extLst>
          </p:cNvPr>
          <p:cNvSpPr>
            <a:spLocks noGrp="1"/>
          </p:cNvSpPr>
          <p:nvPr>
            <p:ph type="title"/>
          </p:nvPr>
        </p:nvSpPr>
        <p:spPr/>
        <p:txBody>
          <a:bodyPr/>
          <a:lstStyle/>
          <a:p>
            <a:r>
              <a:rPr lang="en-US"/>
              <a:t>Instagram Instagram Top Posts | TMNAS - 1 of 3</a:t>
            </a:r>
          </a:p>
        </p:txBody>
      </p:sp>
      <p:graphicFrame>
        <p:nvGraphicFramePr>
          <p:cNvPr id="5" name="Table Placeholder 4">
            <a:extLst>
              <a:ext uri="{FF2B5EF4-FFF2-40B4-BE49-F238E27FC236}">
                <a16:creationId xmlns:a16="http://schemas.microsoft.com/office/drawing/2014/main" id="{7124A670-8011-4446-BEBD-8D33FD814700}"/>
              </a:ext>
            </a:extLst>
          </p:cNvPr>
          <p:cNvGraphicFramePr>
            <a:graphicFrameLocks noGrp="1"/>
          </p:cNvGraphicFramePr>
          <p:nvPr>
            <p:ph type="tbl" sz="quarter" idx="13"/>
            <p:extLst>
              <p:ext uri="{D42A27DB-BD31-4B8C-83A1-F6EECF244321}">
                <p14:modId xmlns:p14="http://schemas.microsoft.com/office/powerpoint/2010/main" val="817176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36897447"/>
                    </a:ext>
                  </a:extLst>
                </a:gridCol>
                <a:gridCol w="1975104">
                  <a:extLst>
                    <a:ext uri="{9D8B030D-6E8A-4147-A177-3AD203B41FA5}">
                      <a16:colId xmlns:a16="http://schemas.microsoft.com/office/drawing/2014/main" val="3983965668"/>
                    </a:ext>
                  </a:extLst>
                </a:gridCol>
                <a:gridCol w="905256">
                  <a:extLst>
                    <a:ext uri="{9D8B030D-6E8A-4147-A177-3AD203B41FA5}">
                      <a16:colId xmlns:a16="http://schemas.microsoft.com/office/drawing/2014/main" val="877776208"/>
                    </a:ext>
                  </a:extLst>
                </a:gridCol>
                <a:gridCol w="905256">
                  <a:extLst>
                    <a:ext uri="{9D8B030D-6E8A-4147-A177-3AD203B41FA5}">
                      <a16:colId xmlns:a16="http://schemas.microsoft.com/office/drawing/2014/main" val="3583869014"/>
                    </a:ext>
                  </a:extLst>
                </a:gridCol>
                <a:gridCol w="905256">
                  <a:extLst>
                    <a:ext uri="{9D8B030D-6E8A-4147-A177-3AD203B41FA5}">
                      <a16:colId xmlns:a16="http://schemas.microsoft.com/office/drawing/2014/main" val="429587596"/>
                    </a:ext>
                  </a:extLst>
                </a:gridCol>
                <a:gridCol w="905256">
                  <a:extLst>
                    <a:ext uri="{9D8B030D-6E8A-4147-A177-3AD203B41FA5}">
                      <a16:colId xmlns:a16="http://schemas.microsoft.com/office/drawing/2014/main" val="877010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2032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- 2021-12-30 12:06:25</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https://quintly-image-storage.s3.amazonaws.com/10429b35b14158eee4bb6fd8424b954e/30417c6ff7c9d88cc332b5b16e3b95a3.jpg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3445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- 2021-11-12 16:52:20</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the 2021 TMNAS Emerging Leaders Program team!  The ELP is a global leadership program meant to build strategic leadership skills while considering synergy projects for Tokio Marine.  Guided by their Business Sponsor and Advisor, our 5 team members virtually delivered their business process improvement project presentation yesterday in front of many Tokio Marine Group Executives.  Congratulations, Team TMNAS! #emergingleaders #synergy #globalleadership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https://quintly-image-storage.s3.amazonaws.com/10429b35b14158eee4bb6fd8424b954e/4e64786fbc887a35d549d13d4e8001ee.jpg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99821587"/>
                  </a:ext>
                </a:extLst>
              </a:tr>
            </a:tbl>
          </a:graphicData>
        </a:graphic>
      </p:graphicFrame>
      <p:sp>
        <p:nvSpPr>
          <p:cNvPr id="4" name="Text Placeholder 3">
            <a:extLst>
              <a:ext uri="{FF2B5EF4-FFF2-40B4-BE49-F238E27FC236}">
                <a16:creationId xmlns:a16="http://schemas.microsoft.com/office/drawing/2014/main" id="{3D930530-EEB5-458B-9125-887522F8FD3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8403771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E79DB-D2B0-4FC3-B892-5D59A0A39BA1}"/>
              </a:ext>
            </a:extLst>
          </p:cNvPr>
          <p:cNvSpPr>
            <a:spLocks noGrp="1"/>
          </p:cNvSpPr>
          <p:nvPr>
            <p:ph type="title"/>
          </p:nvPr>
        </p:nvSpPr>
        <p:spPr/>
        <p:txBody>
          <a:bodyPr/>
          <a:lstStyle/>
          <a:p>
            <a:r>
              <a:rPr lang="en-US"/>
              <a:t>Instagram Instagram Top Posts | TMNAS - 2 of 3</a:t>
            </a:r>
          </a:p>
        </p:txBody>
      </p:sp>
      <p:graphicFrame>
        <p:nvGraphicFramePr>
          <p:cNvPr id="5" name="Table Placeholder 4">
            <a:extLst>
              <a:ext uri="{FF2B5EF4-FFF2-40B4-BE49-F238E27FC236}">
                <a16:creationId xmlns:a16="http://schemas.microsoft.com/office/drawing/2014/main" id="{2DD05B81-5770-42D1-B641-9DBC2237AFC6}"/>
              </a:ext>
            </a:extLst>
          </p:cNvPr>
          <p:cNvGraphicFramePr>
            <a:graphicFrameLocks noGrp="1"/>
          </p:cNvGraphicFramePr>
          <p:nvPr>
            <p:ph type="tbl" sz="quarter" idx="13"/>
            <p:extLst>
              <p:ext uri="{D42A27DB-BD31-4B8C-83A1-F6EECF244321}">
                <p14:modId xmlns:p14="http://schemas.microsoft.com/office/powerpoint/2010/main" val="3323048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4724931"/>
                    </a:ext>
                  </a:extLst>
                </a:gridCol>
                <a:gridCol w="1975104">
                  <a:extLst>
                    <a:ext uri="{9D8B030D-6E8A-4147-A177-3AD203B41FA5}">
                      <a16:colId xmlns:a16="http://schemas.microsoft.com/office/drawing/2014/main" val="1349011648"/>
                    </a:ext>
                  </a:extLst>
                </a:gridCol>
                <a:gridCol w="905256">
                  <a:extLst>
                    <a:ext uri="{9D8B030D-6E8A-4147-A177-3AD203B41FA5}">
                      <a16:colId xmlns:a16="http://schemas.microsoft.com/office/drawing/2014/main" val="35379828"/>
                    </a:ext>
                  </a:extLst>
                </a:gridCol>
                <a:gridCol w="905256">
                  <a:extLst>
                    <a:ext uri="{9D8B030D-6E8A-4147-A177-3AD203B41FA5}">
                      <a16:colId xmlns:a16="http://schemas.microsoft.com/office/drawing/2014/main" val="1912758163"/>
                    </a:ext>
                  </a:extLst>
                </a:gridCol>
                <a:gridCol w="905256">
                  <a:extLst>
                    <a:ext uri="{9D8B030D-6E8A-4147-A177-3AD203B41FA5}">
                      <a16:colId xmlns:a16="http://schemas.microsoft.com/office/drawing/2014/main" val="1227021583"/>
                    </a:ext>
                  </a:extLst>
                </a:gridCol>
                <a:gridCol w="905256">
                  <a:extLst>
                    <a:ext uri="{9D8B030D-6E8A-4147-A177-3AD203B41FA5}">
                      <a16:colId xmlns:a16="http://schemas.microsoft.com/office/drawing/2014/main" val="1908622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1308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- 2021-11-18 15:36:46</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phlyinsurance employees got to enjoy lunch from 3 delicious food trucks! nicks_northeast , juliosmexicancuisine and Woodshed Pizza visited our Bala Campus parking lot and served some amazing food on this beautiful Fall day! Lunch was complete with these yummy cookies from bredenbecks ! Thank you Team PHLY for including us! 
#lunch #foodtruck #fallfun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https://quintly-image-storage.s3.amazonaws.com/10429b35b14158eee4bb6fd8424b954e/c2694d5f78456e1f32ea6ff74ffb0272.jpg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446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- 2021-12-15 10:31:28</a:t>
                      </a:r>
                      <a:r>
                        <a:rPr kumimoji="0" lang="en-US" sz="1000" b="0" i="0" u="none" strike="noStrike" kern="1200" cap="none" spc="0" normalizeH="0" baseline="0" noProof="0">
                          <a:ln>
                            <a:noFill/>
                          </a:ln>
                          <a:solidFill>
                            <a:prstClr val="black"/>
                          </a:solidFill>
                          <a:effectLst/>
                          <a:uLnTx/>
                          <a:uFillTx/>
                          <a:latin typeface="+mn-lt"/>
                          <a:ea typeface="+mn-ea"/>
                          <a:cs typeface="+mn-cs"/>
                        </a:rPr>
                        <a:t>
 ☀️Rise and shine!☀️
TMNAS employees enjoyed a complementary Tenant Holiday Breakfast in our Bala Cynwyd, PA office today. 🏢🍳
Follow us to learn more about what it's like to work for TMNAS!
#workperks #breakfast #happyholidays #followusformore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https://quintly-image-storage.s3.amazonaws.com/10429b35b14158eee4bb6fd8424b954e/fa2a8596c72bd98af425566b4a1b2b7b.jpg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27813402"/>
                  </a:ext>
                </a:extLst>
              </a:tr>
            </a:tbl>
          </a:graphicData>
        </a:graphic>
      </p:graphicFrame>
      <p:sp>
        <p:nvSpPr>
          <p:cNvPr id="4" name="Text Placeholder 3">
            <a:extLst>
              <a:ext uri="{FF2B5EF4-FFF2-40B4-BE49-F238E27FC236}">
                <a16:creationId xmlns:a16="http://schemas.microsoft.com/office/drawing/2014/main" id="{B6B55C03-47E9-4029-800A-DEA1E7DB0B83}"/>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8347190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75527-5C75-4639-8BAC-E4C5FBE45300}"/>
              </a:ext>
            </a:extLst>
          </p:cNvPr>
          <p:cNvSpPr>
            <a:spLocks noGrp="1"/>
          </p:cNvSpPr>
          <p:nvPr>
            <p:ph type="title"/>
          </p:nvPr>
        </p:nvSpPr>
        <p:spPr/>
        <p:txBody>
          <a:bodyPr/>
          <a:lstStyle/>
          <a:p>
            <a:r>
              <a:rPr lang="en-US"/>
              <a:t>Instagram Instagram Top Posts | TMNAS - 3 of 3</a:t>
            </a:r>
          </a:p>
        </p:txBody>
      </p:sp>
      <p:graphicFrame>
        <p:nvGraphicFramePr>
          <p:cNvPr id="5" name="Table Placeholder 4">
            <a:extLst>
              <a:ext uri="{FF2B5EF4-FFF2-40B4-BE49-F238E27FC236}">
                <a16:creationId xmlns:a16="http://schemas.microsoft.com/office/drawing/2014/main" id="{076E904C-9E88-471A-A45E-DED310CF927B}"/>
              </a:ext>
            </a:extLst>
          </p:cNvPr>
          <p:cNvGraphicFramePr>
            <a:graphicFrameLocks noGrp="1"/>
          </p:cNvGraphicFramePr>
          <p:nvPr>
            <p:ph type="tbl" sz="quarter" idx="13"/>
            <p:extLst>
              <p:ext uri="{D42A27DB-BD31-4B8C-83A1-F6EECF244321}">
                <p14:modId xmlns:p14="http://schemas.microsoft.com/office/powerpoint/2010/main" val="413832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02307967"/>
                    </a:ext>
                  </a:extLst>
                </a:gridCol>
                <a:gridCol w="1975104">
                  <a:extLst>
                    <a:ext uri="{9D8B030D-6E8A-4147-A177-3AD203B41FA5}">
                      <a16:colId xmlns:a16="http://schemas.microsoft.com/office/drawing/2014/main" val="1240975185"/>
                    </a:ext>
                  </a:extLst>
                </a:gridCol>
                <a:gridCol w="905256">
                  <a:extLst>
                    <a:ext uri="{9D8B030D-6E8A-4147-A177-3AD203B41FA5}">
                      <a16:colId xmlns:a16="http://schemas.microsoft.com/office/drawing/2014/main" val="1484146081"/>
                    </a:ext>
                  </a:extLst>
                </a:gridCol>
                <a:gridCol w="905256">
                  <a:extLst>
                    <a:ext uri="{9D8B030D-6E8A-4147-A177-3AD203B41FA5}">
                      <a16:colId xmlns:a16="http://schemas.microsoft.com/office/drawing/2014/main" val="3811273716"/>
                    </a:ext>
                  </a:extLst>
                </a:gridCol>
                <a:gridCol w="905256">
                  <a:extLst>
                    <a:ext uri="{9D8B030D-6E8A-4147-A177-3AD203B41FA5}">
                      <a16:colId xmlns:a16="http://schemas.microsoft.com/office/drawing/2014/main" val="3544859164"/>
                    </a:ext>
                  </a:extLst>
                </a:gridCol>
                <a:gridCol w="905256">
                  <a:extLst>
                    <a:ext uri="{9D8B030D-6E8A-4147-A177-3AD203B41FA5}">
                      <a16:colId xmlns:a16="http://schemas.microsoft.com/office/drawing/2014/main" val="1960703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7732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- 2021-10-08 08:59:02</a:t>
                      </a:r>
                      <a:r>
                        <a:rPr kumimoji="0" lang="en-US" sz="1000" b="0" i="0" u="none" strike="noStrike" kern="1200" cap="none" spc="0" normalizeH="0" baseline="0" noProof="0">
                          <a:ln>
                            <a:noFill/>
                          </a:ln>
                          <a:solidFill>
                            <a:prstClr val="black"/>
                          </a:solidFill>
                          <a:effectLst/>
                          <a:uLnTx/>
                          <a:uFillTx/>
                          <a:latin typeface="+mn-lt"/>
                          <a:ea typeface="+mn-ea"/>
                          <a:cs typeface="+mn-cs"/>
                        </a:rPr>
                        <a:t>
 Today is National Hero Day! To celebrate, comment who your favorite service hero is and why! #nationalheroday #customerserviceweek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https://quintly-image-storage.s3.amazonaws.com/10429b35b14158eee4bb6fd8424b954e/ac9b8f143fab796211e3d18bfc865f4c.jpg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32903666"/>
                  </a:ext>
                </a:extLst>
              </a:tr>
            </a:tbl>
          </a:graphicData>
        </a:graphic>
      </p:graphicFrame>
      <p:sp>
        <p:nvSpPr>
          <p:cNvPr id="4" name="Text Placeholder 3">
            <a:extLst>
              <a:ext uri="{FF2B5EF4-FFF2-40B4-BE49-F238E27FC236}">
                <a16:creationId xmlns:a16="http://schemas.microsoft.com/office/drawing/2014/main" id="{E3CA1019-DD69-4572-9345-2717545947E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052614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B3FCA-75CA-4878-B7F4-A017EB45E01F}"/>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63E915E9-5C54-45D2-9D8B-22EC18EE1E31}"/>
              </a:ext>
            </a:extLst>
          </p:cNvPr>
          <p:cNvGraphicFramePr>
            <a:graphicFrameLocks noGrp="1"/>
          </p:cNvGraphicFramePr>
          <p:nvPr>
            <p:ph type="tbl" sz="quarter" idx="13"/>
            <p:extLst>
              <p:ext uri="{D42A27DB-BD31-4B8C-83A1-F6EECF244321}">
                <p14:modId xmlns:p14="http://schemas.microsoft.com/office/powerpoint/2010/main" val="3767828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31706644"/>
                    </a:ext>
                  </a:extLst>
                </a:gridCol>
                <a:gridCol w="658368">
                  <a:extLst>
                    <a:ext uri="{9D8B030D-6E8A-4147-A177-3AD203B41FA5}">
                      <a16:colId xmlns:a16="http://schemas.microsoft.com/office/drawing/2014/main" val="3574624563"/>
                    </a:ext>
                  </a:extLst>
                </a:gridCol>
                <a:gridCol w="658368">
                  <a:extLst>
                    <a:ext uri="{9D8B030D-6E8A-4147-A177-3AD203B41FA5}">
                      <a16:colId xmlns:a16="http://schemas.microsoft.com/office/drawing/2014/main" val="1174727310"/>
                    </a:ext>
                  </a:extLst>
                </a:gridCol>
                <a:gridCol w="329184">
                  <a:extLst>
                    <a:ext uri="{9D8B030D-6E8A-4147-A177-3AD203B41FA5}">
                      <a16:colId xmlns:a16="http://schemas.microsoft.com/office/drawing/2014/main" val="2395146589"/>
                    </a:ext>
                  </a:extLst>
                </a:gridCol>
                <a:gridCol w="329184">
                  <a:extLst>
                    <a:ext uri="{9D8B030D-6E8A-4147-A177-3AD203B41FA5}">
                      <a16:colId xmlns:a16="http://schemas.microsoft.com/office/drawing/2014/main" val="3787874487"/>
                    </a:ext>
                  </a:extLst>
                </a:gridCol>
                <a:gridCol w="658368">
                  <a:extLst>
                    <a:ext uri="{9D8B030D-6E8A-4147-A177-3AD203B41FA5}">
                      <a16:colId xmlns:a16="http://schemas.microsoft.com/office/drawing/2014/main" val="1290249899"/>
                    </a:ext>
                  </a:extLst>
                </a:gridCol>
                <a:gridCol w="658368">
                  <a:extLst>
                    <a:ext uri="{9D8B030D-6E8A-4147-A177-3AD203B41FA5}">
                      <a16:colId xmlns:a16="http://schemas.microsoft.com/office/drawing/2014/main" val="3768389253"/>
                    </a:ext>
                  </a:extLst>
                </a:gridCol>
                <a:gridCol w="658368">
                  <a:extLst>
                    <a:ext uri="{9D8B030D-6E8A-4147-A177-3AD203B41FA5}">
                      <a16:colId xmlns:a16="http://schemas.microsoft.com/office/drawing/2014/main" val="2003956379"/>
                    </a:ext>
                  </a:extLst>
                </a:gridCol>
                <a:gridCol w="658368">
                  <a:extLst>
                    <a:ext uri="{9D8B030D-6E8A-4147-A177-3AD203B41FA5}">
                      <a16:colId xmlns:a16="http://schemas.microsoft.com/office/drawing/2014/main" val="2266833202"/>
                    </a:ext>
                  </a:extLst>
                </a:gridCol>
                <a:gridCol w="658368">
                  <a:extLst>
                    <a:ext uri="{9D8B030D-6E8A-4147-A177-3AD203B41FA5}">
                      <a16:colId xmlns:a16="http://schemas.microsoft.com/office/drawing/2014/main" val="3215810685"/>
                    </a:ext>
                  </a:extLst>
                </a:gridCol>
                <a:gridCol w="658368">
                  <a:extLst>
                    <a:ext uri="{9D8B030D-6E8A-4147-A177-3AD203B41FA5}">
                      <a16:colId xmlns:a16="http://schemas.microsoft.com/office/drawing/2014/main" val="2087362054"/>
                    </a:ext>
                  </a:extLst>
                </a:gridCol>
                <a:gridCol w="658368">
                  <a:extLst>
                    <a:ext uri="{9D8B030D-6E8A-4147-A177-3AD203B41FA5}">
                      <a16:colId xmlns:a16="http://schemas.microsoft.com/office/drawing/2014/main" val="41250980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204072019"/>
                  </a:ext>
                </a:extLst>
              </a:tr>
              <a:tr h="370840">
                <a:tc>
                  <a:txBody>
                    <a:bodyPr/>
                    <a:lstStyle/>
                    <a:p>
                      <a:r>
                        <a:rPr lang="en-US" sz="1000"/>
                        <a:t>tmna_services</a:t>
                      </a:r>
                    </a:p>
                  </a:txBody>
                  <a:tcPr/>
                </a:tc>
                <a:tc>
                  <a:txBody>
                    <a:bodyPr/>
                    <a:lstStyle/>
                    <a:p>
                      <a:r>
                        <a:rPr lang="en-US" sz="1000"/>
                        <a:t>20</a:t>
                      </a:r>
                    </a:p>
                  </a:txBody>
                  <a:tcPr/>
                </a:tc>
                <a:tc>
                  <a:txBody>
                    <a:bodyPr/>
                    <a:lstStyle/>
                    <a:p>
                      <a:r>
                        <a:rPr lang="en-US" sz="1000"/>
                        <a:t>0.8519 %</a:t>
                      </a:r>
                    </a:p>
                  </a:txBody>
                  <a:tcPr/>
                </a:tc>
                <a:tc>
                  <a:txBody>
                    <a:bodyPr/>
                    <a:lstStyle/>
                    <a:p>
                      <a:r>
                        <a:rPr lang="en-US" sz="1000"/>
                        <a:t>18.60</a:t>
                      </a:r>
                    </a:p>
                  </a:txBody>
                  <a:tcPr/>
                </a:tc>
                <a:tc>
                  <a:txBody>
                    <a:bodyPr/>
                    <a:lstStyle/>
                    <a:p>
                      <a:r>
                        <a:rPr lang="en-US" sz="1000"/>
                        <a:t>0.60</a:t>
                      </a:r>
                    </a:p>
                  </a:txBody>
                  <a:tcPr/>
                </a:tc>
                <a:tc>
                  <a:txBody>
                    <a:bodyPr/>
                    <a:lstStyle/>
                    <a:p>
                      <a:r>
                        <a:rPr lang="en-US" sz="1000"/>
                        <a:t>143.70</a:t>
                      </a:r>
                    </a:p>
                  </a:txBody>
                  <a:tcPr/>
                </a:tc>
                <a:tc>
                  <a:txBody>
                    <a:bodyPr/>
                    <a:lstStyle/>
                    <a:p>
                      <a:r>
                        <a:rPr lang="en-US" sz="1000"/>
                        <a:t>138.80</a:t>
                      </a:r>
                    </a:p>
                  </a:txBody>
                  <a:tcPr/>
                </a:tc>
                <a:tc>
                  <a:txBody>
                    <a:bodyPr/>
                    <a:lstStyle/>
                    <a:p>
                      <a:r>
                        <a:rPr lang="en-US" sz="1000"/>
                        <a:t>118.55</a:t>
                      </a:r>
                    </a:p>
                  </a:txBody>
                  <a:tcPr/>
                </a:tc>
                <a:tc>
                  <a:txBody>
                    <a:bodyPr/>
                    <a:lstStyle/>
                    <a:p>
                      <a:r>
                        <a:rPr lang="en-US" sz="1000"/>
                        <a:t>117.95</a:t>
                      </a:r>
                    </a:p>
                  </a:txBody>
                  <a:tcPr/>
                </a:tc>
                <a:tc>
                  <a:txBody>
                    <a:bodyPr/>
                    <a:lstStyle/>
                    <a:p>
                      <a:r>
                        <a:rPr lang="en-US" sz="1000"/>
                        <a:t>2874</a:t>
                      </a:r>
                    </a:p>
                  </a:txBody>
                  <a:tcPr/>
                </a:tc>
                <a:tc>
                  <a:txBody>
                    <a:bodyPr/>
                    <a:lstStyle/>
                    <a:p>
                      <a:r>
                        <a:rPr lang="en-US" sz="1000"/>
                        <a:t>372</a:t>
                      </a:r>
                    </a:p>
                  </a:txBody>
                  <a:tcPr/>
                </a:tc>
                <a:tc>
                  <a:txBody>
                    <a:bodyPr/>
                    <a:lstStyle/>
                    <a:p>
                      <a:r>
                        <a:rPr lang="en-US" sz="1000"/>
                        <a:t>2371</a:t>
                      </a:r>
                    </a:p>
                  </a:txBody>
                  <a:tcPr/>
                </a:tc>
                <a:extLst>
                  <a:ext uri="{0D108BD9-81ED-4DB2-BD59-A6C34878D82A}">
                    <a16:rowId xmlns:a16="http://schemas.microsoft.com/office/drawing/2014/main" val="4081511263"/>
                  </a:ext>
                </a:extLst>
              </a:tr>
            </a:tbl>
          </a:graphicData>
        </a:graphic>
      </p:graphicFrame>
      <p:sp>
        <p:nvSpPr>
          <p:cNvPr id="4" name="Text Placeholder 3">
            <a:extLst>
              <a:ext uri="{FF2B5EF4-FFF2-40B4-BE49-F238E27FC236}">
                <a16:creationId xmlns:a16="http://schemas.microsoft.com/office/drawing/2014/main" id="{1708E973-55CA-432B-B486-57AEECC82D2C}"/>
              </a:ext>
            </a:extLst>
          </p:cNvPr>
          <p:cNvSpPr>
            <a:spLocks noGrp="1"/>
          </p:cNvSpPr>
          <p:nvPr>
            <p:ph type="body" sz="quarter" idx="14"/>
          </p:nvPr>
        </p:nvSpPr>
        <p:spPr/>
        <p:txBody>
          <a:bodyPr/>
          <a:lstStyle/>
          <a:p>
            <a:r>
              <a:rPr lang="en-US"/>
              <a:t>01/01/2022 - 09/30/2022</a:t>
            </a:r>
          </a:p>
        </p:txBody>
      </p:sp>
    </p:spTree>
    <p:extLst>
      <p:ext uri="{BB962C8B-B14F-4D97-AF65-F5344CB8AC3E}">
        <p14:creationId xmlns:p14="http://schemas.microsoft.com/office/powerpoint/2010/main" val="882866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1112</Words>
  <Application>Microsoft Office PowerPoint</Application>
  <PresentationFormat>On-screen Show (4:3)</PresentationFormat>
  <Paragraphs>462</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Facebook Impressions | TMNAS</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6</vt:lpstr>
      <vt:lpstr>LinkedIn Posts Table | TMNAS - 2 of 6</vt:lpstr>
      <vt:lpstr>LinkedIn Posts Table | TMNAS - 3 of 6</vt:lpstr>
      <vt:lpstr>LinkedIn Posts Table | TMNAS - 4 of 6</vt:lpstr>
      <vt:lpstr>LinkedIn Posts Table | TMNAS - 5 of 6</vt:lpstr>
      <vt:lpstr>LinkedIn Posts Table | TMNAS - 6 of 6</vt:lpstr>
      <vt:lpstr>Instagram Key Metrics Table | TMNAS</vt:lpstr>
      <vt:lpstr>Instagram Followers Change | TMNAS</vt:lpstr>
      <vt:lpstr>Instagram Average Interactions Per Post | TMNAS</vt:lpstr>
      <vt:lpstr>Instagram Total Interactions Per Month | TMNAS</vt:lpstr>
      <vt:lpstr>Instagram Instagram Top Posts | TMNAS - 1 of 3</vt:lpstr>
      <vt:lpstr>Instagram Instagram Top Posts | TMNAS - 2 of 3</vt:lpstr>
      <vt:lpstr>Instagram Instagram Top Posts | TMNAS - 3 of 3</vt:lpstr>
      <vt:lpstr>Instagram Stories Key Metrics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Administrator</dc:creator>
  <cp:lastModifiedBy>Administrator</cp:lastModifiedBy>
  <cp:revision>1</cp:revision>
  <dcterms:created xsi:type="dcterms:W3CDTF">2022-10-05T20:18:15Z</dcterms:created>
  <dcterms:modified xsi:type="dcterms:W3CDTF">2022-10-05T20:19:33Z</dcterms:modified>
</cp:coreProperties>
</file>