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3" r:id="rId25"/>
    <p:sldId id="284" r:id="rId26"/>
    <p:sldId id="285" r:id="rId27"/>
    <p:sldId id="286" r:id="rId28"/>
    <p:sldId id="287" r:id="rId29"/>
    <p:sldId id="288" r:id="rId30"/>
    <p:sldId id="289" r:id="rId31"/>
    <p:sldId id="290" r:id="rId32"/>
    <p:sldId id="291" r:id="rId33"/>
    <p:sldId id="293" r:id="rId34"/>
    <p:sldId id="294" r:id="rId35"/>
    <p:sldId id="295" r:id="rId36"/>
    <p:sldId id="296" r:id="rId37"/>
    <p:sldId id="297" r:id="rId38"/>
    <p:sldId id="298"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44805</c:v>
                </c:pt>
              </c:numCache>
            </c:numRef>
          </c:cat>
          <c:val>
            <c:numRef>
              <c:f>Sheet1!$B$2</c:f>
              <c:numCache>
                <c:formatCode>General</c:formatCode>
                <c:ptCount val="1"/>
                <c:pt idx="0">
                  <c:v>153</c:v>
                </c:pt>
              </c:numCache>
            </c:numRef>
          </c:val>
          <c:extLst>
            <c:ext xmlns:c16="http://schemas.microsoft.com/office/drawing/2014/chart" uri="{C3380CC4-5D6E-409C-BE32-E72D297353CC}">
              <c16:uniqueId val="{00000000-FFAA-4F83-BB6B-1FBEEFBA323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44805</c:v>
                </c:pt>
              </c:numCache>
            </c:numRef>
          </c:cat>
          <c:val>
            <c:numRef>
              <c:f>Sheet1!$C$2</c:f>
              <c:numCache>
                <c:formatCode>General</c:formatCode>
                <c:ptCount val="1"/>
                <c:pt idx="0">
                  <c:v>504</c:v>
                </c:pt>
              </c:numCache>
            </c:numRef>
          </c:val>
          <c:extLst>
            <c:ext xmlns:c16="http://schemas.microsoft.com/office/drawing/2014/chart" uri="{C3380CC4-5D6E-409C-BE32-E72D297353CC}">
              <c16:uniqueId val="{00000001-FFAA-4F83-BB6B-1FBEEFBA323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44805</c:v>
                </c:pt>
              </c:numCache>
            </c:numRef>
          </c:cat>
          <c:val>
            <c:numRef>
              <c:f>Sheet1!$D$2</c:f>
              <c:numCache>
                <c:formatCode>General</c:formatCode>
                <c:ptCount val="1"/>
                <c:pt idx="0">
                  <c:v>8478</c:v>
                </c:pt>
              </c:numCache>
            </c:numRef>
          </c:val>
          <c:extLst>
            <c:ext xmlns:c16="http://schemas.microsoft.com/office/drawing/2014/chart" uri="{C3380CC4-5D6E-409C-BE32-E72D297353CC}">
              <c16:uniqueId val="{00000002-FFAA-4F83-BB6B-1FBEEFBA323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44805</c:v>
                </c:pt>
              </c:numCache>
            </c:numRef>
          </c:cat>
          <c:val>
            <c:numRef>
              <c:f>Sheet1!$E$2</c:f>
              <c:numCache>
                <c:formatCode>General</c:formatCode>
                <c:ptCount val="1"/>
                <c:pt idx="0">
                  <c:v>180</c:v>
                </c:pt>
              </c:numCache>
            </c:numRef>
          </c:val>
          <c:extLst>
            <c:ext xmlns:c16="http://schemas.microsoft.com/office/drawing/2014/chart" uri="{C3380CC4-5D6E-409C-BE32-E72D297353CC}">
              <c16:uniqueId val="{00000003-FFAA-4F83-BB6B-1FBEEFBA3233}"/>
            </c:ext>
          </c:extLst>
        </c:ser>
        <c:dLbls>
          <c:showLegendKey val="0"/>
          <c:showVal val="0"/>
          <c:showCatName val="0"/>
          <c:showSerName val="0"/>
          <c:showPercent val="0"/>
          <c:showBubbleSize val="0"/>
        </c:dLbls>
        <c:gapWidth val="219"/>
        <c:overlap val="-27"/>
        <c:axId val="575369344"/>
        <c:axId val="575372296"/>
      </c:barChart>
      <c:dateAx>
        <c:axId val="575369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372296"/>
        <c:crosses val="autoZero"/>
        <c:auto val="1"/>
        <c:lblOffset val="100"/>
        <c:baseTimeUnit val="days"/>
      </c:dateAx>
      <c:valAx>
        <c:axId val="575372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36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Sheet1!$A$2:$A$16</c:f>
              <c:numCache>
                <c:formatCode>m/d/yyyy</c:formatCode>
                <c:ptCount val="15"/>
                <c:pt idx="0">
                  <c:v>44732</c:v>
                </c:pt>
                <c:pt idx="1">
                  <c:v>44733</c:v>
                </c:pt>
                <c:pt idx="2">
                  <c:v>44734</c:v>
                </c:pt>
                <c:pt idx="3">
                  <c:v>44735</c:v>
                </c:pt>
                <c:pt idx="4">
                  <c:v>44736</c:v>
                </c:pt>
                <c:pt idx="5">
                  <c:v>44737</c:v>
                </c:pt>
                <c:pt idx="6">
                  <c:v>44738</c:v>
                </c:pt>
                <c:pt idx="7">
                  <c:v>44739</c:v>
                </c:pt>
                <c:pt idx="8">
                  <c:v>44740</c:v>
                </c:pt>
                <c:pt idx="9">
                  <c:v>44741</c:v>
                </c:pt>
                <c:pt idx="10">
                  <c:v>44742</c:v>
                </c:pt>
                <c:pt idx="11">
                  <c:v>44743</c:v>
                </c:pt>
                <c:pt idx="12">
                  <c:v>44744</c:v>
                </c:pt>
                <c:pt idx="13">
                  <c:v>44745</c:v>
                </c:pt>
                <c:pt idx="14">
                  <c:v>44746</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numCache>
            </c:numRef>
          </c:val>
          <c:extLst>
            <c:ext xmlns:c16="http://schemas.microsoft.com/office/drawing/2014/chart" uri="{C3380CC4-5D6E-409C-BE32-E72D297353CC}">
              <c16:uniqueId val="{00000000-50F9-4013-BC72-FB7C17E1D707}"/>
            </c:ext>
          </c:extLst>
        </c:ser>
        <c:dLbls>
          <c:showLegendKey val="0"/>
          <c:showVal val="0"/>
          <c:showCatName val="0"/>
          <c:showSerName val="0"/>
          <c:showPercent val="0"/>
          <c:showBubbleSize val="0"/>
        </c:dLbls>
        <c:gapWidth val="219"/>
        <c:overlap val="-27"/>
        <c:axId val="575316864"/>
        <c:axId val="575317192"/>
      </c:barChart>
      <c:dateAx>
        <c:axId val="575316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317192"/>
        <c:crosses val="autoZero"/>
        <c:auto val="1"/>
        <c:lblOffset val="100"/>
        <c:baseTimeUnit val="days"/>
      </c:dateAx>
      <c:valAx>
        <c:axId val="57531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31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Sheet1!$A$2:$A$16</c:f>
              <c:numCache>
                <c:formatCode>m/d/yyyy</c:formatCode>
                <c:ptCount val="15"/>
                <c:pt idx="0">
                  <c:v>44732</c:v>
                </c:pt>
                <c:pt idx="1">
                  <c:v>44733</c:v>
                </c:pt>
                <c:pt idx="2">
                  <c:v>44734</c:v>
                </c:pt>
                <c:pt idx="3">
                  <c:v>44735</c:v>
                </c:pt>
                <c:pt idx="4">
                  <c:v>44736</c:v>
                </c:pt>
                <c:pt idx="5">
                  <c:v>44737</c:v>
                </c:pt>
                <c:pt idx="6">
                  <c:v>44738</c:v>
                </c:pt>
                <c:pt idx="7">
                  <c:v>44739</c:v>
                </c:pt>
                <c:pt idx="8">
                  <c:v>44740</c:v>
                </c:pt>
                <c:pt idx="9">
                  <c:v>44741</c:v>
                </c:pt>
                <c:pt idx="10">
                  <c:v>44742</c:v>
                </c:pt>
                <c:pt idx="11">
                  <c:v>44743</c:v>
                </c:pt>
                <c:pt idx="12">
                  <c:v>44744</c:v>
                </c:pt>
                <c:pt idx="13">
                  <c:v>44745</c:v>
                </c:pt>
                <c:pt idx="14">
                  <c:v>44746</c:v>
                </c:pt>
              </c:numCache>
            </c:numRef>
          </c:cat>
          <c:val>
            <c:numRef>
              <c:f>Sheet1!$B$2:$B$16</c:f>
              <c:numCache>
                <c:formatCode>General</c:formatCode>
                <c:ptCount val="15"/>
                <c:pt idx="0">
                  <c:v>0</c:v>
                </c:pt>
                <c:pt idx="1">
                  <c:v>0</c:v>
                </c:pt>
                <c:pt idx="2">
                  <c:v>0</c:v>
                </c:pt>
                <c:pt idx="3">
                  <c:v>6</c:v>
                </c:pt>
                <c:pt idx="4">
                  <c:v>0</c:v>
                </c:pt>
                <c:pt idx="5">
                  <c:v>0</c:v>
                </c:pt>
                <c:pt idx="6">
                  <c:v>0</c:v>
                </c:pt>
                <c:pt idx="7">
                  <c:v>0</c:v>
                </c:pt>
                <c:pt idx="8">
                  <c:v>0</c:v>
                </c:pt>
                <c:pt idx="9">
                  <c:v>34</c:v>
                </c:pt>
                <c:pt idx="10">
                  <c:v>5</c:v>
                </c:pt>
                <c:pt idx="11">
                  <c:v>3</c:v>
                </c:pt>
                <c:pt idx="12">
                  <c:v>0</c:v>
                </c:pt>
                <c:pt idx="13">
                  <c:v>0</c:v>
                </c:pt>
                <c:pt idx="14">
                  <c:v>0</c:v>
                </c:pt>
              </c:numCache>
            </c:numRef>
          </c:val>
          <c:extLst>
            <c:ext xmlns:c16="http://schemas.microsoft.com/office/drawing/2014/chart" uri="{C3380CC4-5D6E-409C-BE32-E72D297353CC}">
              <c16:uniqueId val="{00000000-61EE-4807-8D43-F06F848DFF20}"/>
            </c:ext>
          </c:extLst>
        </c:ser>
        <c:dLbls>
          <c:showLegendKey val="0"/>
          <c:showVal val="0"/>
          <c:showCatName val="0"/>
          <c:showSerName val="0"/>
          <c:showPercent val="0"/>
          <c:showBubbleSize val="0"/>
        </c:dLbls>
        <c:gapWidth val="219"/>
        <c:overlap val="-27"/>
        <c:axId val="575332608"/>
        <c:axId val="575331952"/>
      </c:barChart>
      <c:dateAx>
        <c:axId val="575332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331952"/>
        <c:crosses val="autoZero"/>
        <c:auto val="1"/>
        <c:lblOffset val="100"/>
        <c:baseTimeUnit val="days"/>
      </c:dateAx>
      <c:valAx>
        <c:axId val="57533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332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Selective</c:v>
                </c:pt>
              </c:strCache>
            </c:strRef>
          </c:tx>
          <c:spPr>
            <a:solidFill>
              <a:schemeClr val="accent1"/>
            </a:solidFill>
            <a:ln>
              <a:noFill/>
            </a:ln>
            <a:effectLst/>
          </c:spPr>
          <c:invertIfNegative val="0"/>
          <c:cat>
            <c:strRef>
              <c:f>Sheet1!$A$2:$A$3</c:f>
              <c:strCache>
                <c:ptCount val="2"/>
                <c:pt idx="0">
                  <c:v>2022-06</c:v>
                </c:pt>
                <c:pt idx="1">
                  <c:v>2022-07</c:v>
                </c:pt>
              </c:strCache>
            </c:strRef>
          </c:cat>
          <c:val>
            <c:numRef>
              <c:f>Sheet1!$B$2:$B$3</c:f>
              <c:numCache>
                <c:formatCode>General</c:formatCode>
                <c:ptCount val="2"/>
                <c:pt idx="0">
                  <c:v>9</c:v>
                </c:pt>
                <c:pt idx="1">
                  <c:v>21</c:v>
                </c:pt>
              </c:numCache>
            </c:numRef>
          </c:val>
          <c:extLst>
            <c:ext xmlns:c16="http://schemas.microsoft.com/office/drawing/2014/chart" uri="{C3380CC4-5D6E-409C-BE32-E72D297353CC}">
              <c16:uniqueId val="{00000000-C1E3-453A-BF4F-F6E57FFB2578}"/>
            </c:ext>
          </c:extLst>
        </c:ser>
        <c:ser>
          <c:idx val="1"/>
          <c:order val="1"/>
          <c:tx>
            <c:strRef>
              <c:f>Sheet1!$C$1</c:f>
              <c:strCache>
                <c:ptCount val="1"/>
                <c:pt idx="0">
                  <c:v>Philadelphia Insurance Companies</c:v>
                </c:pt>
              </c:strCache>
            </c:strRef>
          </c:tx>
          <c:spPr>
            <a:solidFill>
              <a:schemeClr val="accent2"/>
            </a:solidFill>
            <a:ln>
              <a:noFill/>
            </a:ln>
            <a:effectLst/>
          </c:spPr>
          <c:invertIfNegative val="0"/>
          <c:cat>
            <c:strRef>
              <c:f>Sheet1!$A$2:$A$3</c:f>
              <c:strCache>
                <c:ptCount val="2"/>
                <c:pt idx="0">
                  <c:v>2022-06</c:v>
                </c:pt>
                <c:pt idx="1">
                  <c:v>2022-07</c:v>
                </c:pt>
              </c:strCache>
            </c:strRef>
          </c:cat>
          <c:val>
            <c:numRef>
              <c:f>Sheet1!$C$2:$C$3</c:f>
              <c:numCache>
                <c:formatCode>General</c:formatCode>
                <c:ptCount val="2"/>
                <c:pt idx="0">
                  <c:v>10</c:v>
                </c:pt>
                <c:pt idx="1">
                  <c:v>0</c:v>
                </c:pt>
              </c:numCache>
            </c:numRef>
          </c:val>
          <c:extLst>
            <c:ext xmlns:c16="http://schemas.microsoft.com/office/drawing/2014/chart" uri="{C3380CC4-5D6E-409C-BE32-E72D297353CC}">
              <c16:uniqueId val="{00000001-C1E3-453A-BF4F-F6E57FFB2578}"/>
            </c:ext>
          </c:extLst>
        </c:ser>
        <c:ser>
          <c:idx val="2"/>
          <c:order val="2"/>
          <c:tx>
            <c:strRef>
              <c:f>Sheet1!$D$1</c:f>
              <c:strCache>
                <c:ptCount val="1"/>
                <c:pt idx="0">
                  <c:v>First Insurance Company of Hawaii, LTD</c:v>
                </c:pt>
              </c:strCache>
            </c:strRef>
          </c:tx>
          <c:spPr>
            <a:solidFill>
              <a:schemeClr val="accent3"/>
            </a:solidFill>
            <a:ln>
              <a:noFill/>
            </a:ln>
            <a:effectLst/>
          </c:spPr>
          <c:invertIfNegative val="0"/>
          <c:cat>
            <c:strRef>
              <c:f>Sheet1!$A$2:$A$3</c:f>
              <c:strCache>
                <c:ptCount val="2"/>
                <c:pt idx="0">
                  <c:v>2022-06</c:v>
                </c:pt>
                <c:pt idx="1">
                  <c:v>2022-07</c:v>
                </c:pt>
              </c:strCache>
            </c:strRef>
          </c:cat>
          <c:val>
            <c:numRef>
              <c:f>Sheet1!$D$2:$D$3</c:f>
              <c:numCache>
                <c:formatCode>General</c:formatCode>
                <c:ptCount val="2"/>
                <c:pt idx="0">
                  <c:v>11</c:v>
                </c:pt>
                <c:pt idx="1">
                  <c:v>0</c:v>
                </c:pt>
              </c:numCache>
            </c:numRef>
          </c:val>
          <c:extLst>
            <c:ext xmlns:c16="http://schemas.microsoft.com/office/drawing/2014/chart" uri="{C3380CC4-5D6E-409C-BE32-E72D297353CC}">
              <c16:uniqueId val="{00000002-C1E3-453A-BF4F-F6E57FFB2578}"/>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Sheet1!$A$2:$A$3</c:f>
              <c:strCache>
                <c:ptCount val="2"/>
                <c:pt idx="0">
                  <c:v>2022-06</c:v>
                </c:pt>
                <c:pt idx="1">
                  <c:v>2022-07</c:v>
                </c:pt>
              </c:strCache>
            </c:strRef>
          </c:cat>
          <c:val>
            <c:numRef>
              <c:f>Sheet1!$E$2:$E$3</c:f>
              <c:numCache>
                <c:formatCode>General</c:formatCode>
                <c:ptCount val="2"/>
                <c:pt idx="0">
                  <c:v>0</c:v>
                </c:pt>
                <c:pt idx="1">
                  <c:v>0</c:v>
                </c:pt>
              </c:numCache>
            </c:numRef>
          </c:val>
          <c:extLst>
            <c:ext xmlns:c16="http://schemas.microsoft.com/office/drawing/2014/chart" uri="{C3380CC4-5D6E-409C-BE32-E72D297353CC}">
              <c16:uniqueId val="{00000003-C1E3-453A-BF4F-F6E57FFB2578}"/>
            </c:ext>
          </c:extLst>
        </c:ser>
        <c:ser>
          <c:idx val="4"/>
          <c:order val="4"/>
          <c:tx>
            <c:strRef>
              <c:f>Sheet1!$F$1</c:f>
              <c:strCache>
                <c:ptCount val="1"/>
                <c:pt idx="0">
                  <c:v>TMNAS</c:v>
                </c:pt>
              </c:strCache>
            </c:strRef>
          </c:tx>
          <c:spPr>
            <a:solidFill>
              <a:schemeClr val="accent5"/>
            </a:solidFill>
            <a:ln>
              <a:noFill/>
            </a:ln>
            <a:effectLst/>
          </c:spPr>
          <c:invertIfNegative val="0"/>
          <c:cat>
            <c:strRef>
              <c:f>Sheet1!$A$2:$A$3</c:f>
              <c:strCache>
                <c:ptCount val="2"/>
                <c:pt idx="0">
                  <c:v>2022-06</c:v>
                </c:pt>
                <c:pt idx="1">
                  <c:v>2022-07</c:v>
                </c:pt>
              </c:strCache>
            </c:strRef>
          </c:cat>
          <c:val>
            <c:numRef>
              <c:f>Sheet1!$F$2:$F$3</c:f>
              <c:numCache>
                <c:formatCode>General</c:formatCode>
                <c:ptCount val="2"/>
                <c:pt idx="0">
                  <c:v>5</c:v>
                </c:pt>
                <c:pt idx="1">
                  <c:v>0</c:v>
                </c:pt>
              </c:numCache>
            </c:numRef>
          </c:val>
          <c:extLst>
            <c:ext xmlns:c16="http://schemas.microsoft.com/office/drawing/2014/chart" uri="{C3380CC4-5D6E-409C-BE32-E72D297353CC}">
              <c16:uniqueId val="{00000004-C1E3-453A-BF4F-F6E57FFB2578}"/>
            </c:ext>
          </c:extLst>
        </c:ser>
        <c:dLbls>
          <c:showLegendKey val="0"/>
          <c:showVal val="0"/>
          <c:showCatName val="0"/>
          <c:showSerName val="0"/>
          <c:showPercent val="0"/>
          <c:showBubbleSize val="0"/>
        </c:dLbls>
        <c:gapWidth val="219"/>
        <c:overlap val="-27"/>
        <c:axId val="575324736"/>
        <c:axId val="575328016"/>
      </c:barChart>
      <c:catAx>
        <c:axId val="575324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328016"/>
        <c:crosses val="autoZero"/>
        <c:auto val="1"/>
        <c:lblAlgn val="ctr"/>
        <c:lblOffset val="100"/>
        <c:noMultiLvlLbl val="0"/>
      </c:catAx>
      <c:valAx>
        <c:axId val="57532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32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Sheet1!$A$2:$A$16</c:f>
              <c:numCache>
                <c:formatCode>m/d/yyyy</c:formatCode>
                <c:ptCount val="15"/>
                <c:pt idx="0">
                  <c:v>44732</c:v>
                </c:pt>
                <c:pt idx="1">
                  <c:v>44733</c:v>
                </c:pt>
                <c:pt idx="2">
                  <c:v>44734</c:v>
                </c:pt>
                <c:pt idx="3">
                  <c:v>44735</c:v>
                </c:pt>
                <c:pt idx="4">
                  <c:v>44736</c:v>
                </c:pt>
                <c:pt idx="5">
                  <c:v>44737</c:v>
                </c:pt>
                <c:pt idx="6">
                  <c:v>44738</c:v>
                </c:pt>
                <c:pt idx="7">
                  <c:v>44739</c:v>
                </c:pt>
                <c:pt idx="8">
                  <c:v>44740</c:v>
                </c:pt>
                <c:pt idx="9">
                  <c:v>44741</c:v>
                </c:pt>
                <c:pt idx="10">
                  <c:v>44742</c:v>
                </c:pt>
                <c:pt idx="11">
                  <c:v>44743</c:v>
                </c:pt>
                <c:pt idx="12">
                  <c:v>44744</c:v>
                </c:pt>
                <c:pt idx="13">
                  <c:v>44745</c:v>
                </c:pt>
                <c:pt idx="14">
                  <c:v>44746</c:v>
                </c:pt>
              </c:numCache>
            </c:numRef>
          </c:cat>
          <c:val>
            <c:numRef>
              <c:f>Sheet1!$B$2:$B$16</c:f>
              <c:numCache>
                <c:formatCode>General</c:formatCode>
                <c:ptCount val="15"/>
                <c:pt idx="0">
                  <c:v>1</c:v>
                </c:pt>
                <c:pt idx="1">
                  <c:v>0</c:v>
                </c:pt>
                <c:pt idx="2">
                  <c:v>0</c:v>
                </c:pt>
                <c:pt idx="3">
                  <c:v>54</c:v>
                </c:pt>
                <c:pt idx="4">
                  <c:v>9</c:v>
                </c:pt>
                <c:pt idx="5">
                  <c:v>2</c:v>
                </c:pt>
                <c:pt idx="6">
                  <c:v>2</c:v>
                </c:pt>
                <c:pt idx="7">
                  <c:v>2</c:v>
                </c:pt>
                <c:pt idx="8">
                  <c:v>1</c:v>
                </c:pt>
                <c:pt idx="9">
                  <c:v>126</c:v>
                </c:pt>
                <c:pt idx="10">
                  <c:v>87</c:v>
                </c:pt>
                <c:pt idx="11">
                  <c:v>59</c:v>
                </c:pt>
                <c:pt idx="12">
                  <c:v>18</c:v>
                </c:pt>
                <c:pt idx="13">
                  <c:v>3</c:v>
                </c:pt>
                <c:pt idx="14">
                  <c:v>14</c:v>
                </c:pt>
              </c:numCache>
            </c:numRef>
          </c:val>
          <c:extLst>
            <c:ext xmlns:c16="http://schemas.microsoft.com/office/drawing/2014/chart" uri="{C3380CC4-5D6E-409C-BE32-E72D297353CC}">
              <c16:uniqueId val="{00000000-39C8-4FA6-8C08-51C03F5FB7FD}"/>
            </c:ext>
          </c:extLst>
        </c:ser>
        <c:dLbls>
          <c:showLegendKey val="0"/>
          <c:showVal val="0"/>
          <c:showCatName val="0"/>
          <c:showSerName val="0"/>
          <c:showPercent val="0"/>
          <c:showBubbleSize val="0"/>
        </c:dLbls>
        <c:gapWidth val="219"/>
        <c:overlap val="-27"/>
        <c:axId val="575331624"/>
        <c:axId val="575338840"/>
      </c:barChart>
      <c:dateAx>
        <c:axId val="575331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338840"/>
        <c:crosses val="autoZero"/>
        <c:auto val="1"/>
        <c:lblOffset val="100"/>
        <c:baseTimeUnit val="days"/>
      </c:dateAx>
      <c:valAx>
        <c:axId val="57533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331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Sheet1!$A$2:$A$16</c:f>
              <c:numCache>
                <c:formatCode>m/d/yyyy</c:formatCode>
                <c:ptCount val="15"/>
                <c:pt idx="0">
                  <c:v>44732</c:v>
                </c:pt>
                <c:pt idx="1">
                  <c:v>44733</c:v>
                </c:pt>
                <c:pt idx="2">
                  <c:v>44734</c:v>
                </c:pt>
                <c:pt idx="3">
                  <c:v>44735</c:v>
                </c:pt>
                <c:pt idx="4">
                  <c:v>44736</c:v>
                </c:pt>
                <c:pt idx="5">
                  <c:v>44737</c:v>
                </c:pt>
                <c:pt idx="6">
                  <c:v>44738</c:v>
                </c:pt>
                <c:pt idx="7">
                  <c:v>44739</c:v>
                </c:pt>
                <c:pt idx="8">
                  <c:v>44740</c:v>
                </c:pt>
                <c:pt idx="9">
                  <c:v>44741</c:v>
                </c:pt>
                <c:pt idx="10">
                  <c:v>44742</c:v>
                </c:pt>
                <c:pt idx="11">
                  <c:v>44743</c:v>
                </c:pt>
                <c:pt idx="12">
                  <c:v>44744</c:v>
                </c:pt>
                <c:pt idx="13">
                  <c:v>44745</c:v>
                </c:pt>
                <c:pt idx="14">
                  <c:v>44746</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0-7E8E-430E-A460-BACE51F37393}"/>
            </c:ext>
          </c:extLst>
        </c:ser>
        <c:dLbls>
          <c:showLegendKey val="0"/>
          <c:showVal val="0"/>
          <c:showCatName val="0"/>
          <c:showSerName val="0"/>
          <c:showPercent val="0"/>
          <c:showBubbleSize val="0"/>
        </c:dLbls>
        <c:gapWidth val="219"/>
        <c:overlap val="-27"/>
        <c:axId val="495253376"/>
        <c:axId val="495255672"/>
      </c:barChart>
      <c:dateAx>
        <c:axId val="495253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55672"/>
        <c:crosses val="autoZero"/>
        <c:auto val="1"/>
        <c:lblOffset val="100"/>
        <c:baseTimeUnit val="days"/>
      </c:dateAx>
      <c:valAx>
        <c:axId val="495255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5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Sheet1!$A$2:$A$16</c:f>
              <c:numCache>
                <c:formatCode>m/d/yyyy</c:formatCode>
                <c:ptCount val="15"/>
                <c:pt idx="0">
                  <c:v>44732</c:v>
                </c:pt>
                <c:pt idx="1">
                  <c:v>44733</c:v>
                </c:pt>
                <c:pt idx="2">
                  <c:v>44734</c:v>
                </c:pt>
                <c:pt idx="3">
                  <c:v>44735</c:v>
                </c:pt>
                <c:pt idx="4">
                  <c:v>44736</c:v>
                </c:pt>
                <c:pt idx="5">
                  <c:v>44737</c:v>
                </c:pt>
                <c:pt idx="6">
                  <c:v>44738</c:v>
                </c:pt>
                <c:pt idx="7">
                  <c:v>44739</c:v>
                </c:pt>
                <c:pt idx="8">
                  <c:v>44740</c:v>
                </c:pt>
                <c:pt idx="9">
                  <c:v>44741</c:v>
                </c:pt>
                <c:pt idx="10">
                  <c:v>44742</c:v>
                </c:pt>
                <c:pt idx="11">
                  <c:v>44743</c:v>
                </c:pt>
                <c:pt idx="12">
                  <c:v>44744</c:v>
                </c:pt>
                <c:pt idx="13">
                  <c:v>44745</c:v>
                </c:pt>
                <c:pt idx="14">
                  <c:v>44746</c:v>
                </c:pt>
              </c:numCache>
            </c:numRef>
          </c:cat>
          <c:val>
            <c:numRef>
              <c:f>Sheet1!$B$2:$B$16</c:f>
              <c:numCache>
                <c:formatCode>General</c:formatCode>
                <c:ptCount val="15"/>
                <c:pt idx="0">
                  <c:v>0</c:v>
                </c:pt>
                <c:pt idx="1">
                  <c:v>0</c:v>
                </c:pt>
                <c:pt idx="2">
                  <c:v>1</c:v>
                </c:pt>
                <c:pt idx="3">
                  <c:v>0</c:v>
                </c:pt>
                <c:pt idx="4">
                  <c:v>1</c:v>
                </c:pt>
                <c:pt idx="5">
                  <c:v>0</c:v>
                </c:pt>
                <c:pt idx="6">
                  <c:v>0</c:v>
                </c:pt>
                <c:pt idx="7">
                  <c:v>0</c:v>
                </c:pt>
                <c:pt idx="8">
                  <c:v>0</c:v>
                </c:pt>
                <c:pt idx="9">
                  <c:v>0</c:v>
                </c:pt>
                <c:pt idx="10">
                  <c:v>1</c:v>
                </c:pt>
                <c:pt idx="11">
                  <c:v>0</c:v>
                </c:pt>
                <c:pt idx="12">
                  <c:v>0</c:v>
                </c:pt>
                <c:pt idx="13">
                  <c:v>0</c:v>
                </c:pt>
                <c:pt idx="14">
                  <c:v>0</c:v>
                </c:pt>
              </c:numCache>
            </c:numRef>
          </c:val>
          <c:extLst>
            <c:ext xmlns:c16="http://schemas.microsoft.com/office/drawing/2014/chart" uri="{C3380CC4-5D6E-409C-BE32-E72D297353CC}">
              <c16:uniqueId val="{00000000-ECF3-4BB5-B5CE-C4C136D02BA3}"/>
            </c:ext>
          </c:extLst>
        </c:ser>
        <c:dLbls>
          <c:showLegendKey val="0"/>
          <c:showVal val="0"/>
          <c:showCatName val="0"/>
          <c:showSerName val="0"/>
          <c:showPercent val="0"/>
          <c:showBubbleSize val="0"/>
        </c:dLbls>
        <c:gapWidth val="219"/>
        <c:overlap val="-27"/>
        <c:axId val="495265840"/>
        <c:axId val="495264200"/>
      </c:barChart>
      <c:dateAx>
        <c:axId val="495265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64200"/>
        <c:crosses val="autoZero"/>
        <c:auto val="1"/>
        <c:lblOffset val="100"/>
        <c:baseTimeUnit val="days"/>
      </c:dateAx>
      <c:valAx>
        <c:axId val="49526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6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Sheet1!$A$2:$A$3</c:f>
              <c:strCache>
                <c:ptCount val="2"/>
                <c:pt idx="0">
                  <c:v>2022-06</c:v>
                </c:pt>
                <c:pt idx="1">
                  <c:v>2022-07</c:v>
                </c:pt>
              </c:strCache>
            </c:strRef>
          </c:cat>
          <c:val>
            <c:numRef>
              <c:f>Sheet1!$B$2:$B$3</c:f>
              <c:numCache>
                <c:formatCode>General</c:formatCode>
                <c:ptCount val="2"/>
                <c:pt idx="0">
                  <c:v>1</c:v>
                </c:pt>
                <c:pt idx="1">
                  <c:v>0</c:v>
                </c:pt>
              </c:numCache>
            </c:numRef>
          </c:val>
          <c:extLst>
            <c:ext xmlns:c16="http://schemas.microsoft.com/office/drawing/2014/chart" uri="{C3380CC4-5D6E-409C-BE32-E72D297353CC}">
              <c16:uniqueId val="{00000000-D5EB-4117-8713-54A69B395E38}"/>
            </c:ext>
          </c:extLst>
        </c:ser>
        <c:dLbls>
          <c:showLegendKey val="0"/>
          <c:showVal val="0"/>
          <c:showCatName val="0"/>
          <c:showSerName val="0"/>
          <c:showPercent val="0"/>
          <c:showBubbleSize val="0"/>
        </c:dLbls>
        <c:gapWidth val="219"/>
        <c:overlap val="-27"/>
        <c:axId val="495267808"/>
        <c:axId val="495270104"/>
      </c:barChart>
      <c:catAx>
        <c:axId val="49526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70104"/>
        <c:crosses val="autoZero"/>
        <c:auto val="1"/>
        <c:lblAlgn val="ctr"/>
        <c:lblOffset val="100"/>
        <c:noMultiLvlLbl val="0"/>
      </c:catAx>
      <c:valAx>
        <c:axId val="49527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6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Sheet1!$A$2:$A$16</c:f>
              <c:numCache>
                <c:formatCode>m/d/yyyy</c:formatCode>
                <c:ptCount val="15"/>
                <c:pt idx="0">
                  <c:v>44732</c:v>
                </c:pt>
                <c:pt idx="1">
                  <c:v>44733</c:v>
                </c:pt>
                <c:pt idx="2">
                  <c:v>44734</c:v>
                </c:pt>
                <c:pt idx="3">
                  <c:v>44735</c:v>
                </c:pt>
                <c:pt idx="4">
                  <c:v>44736</c:v>
                </c:pt>
                <c:pt idx="5">
                  <c:v>44737</c:v>
                </c:pt>
                <c:pt idx="6">
                  <c:v>44738</c:v>
                </c:pt>
                <c:pt idx="7">
                  <c:v>44739</c:v>
                </c:pt>
                <c:pt idx="8">
                  <c:v>44740</c:v>
                </c:pt>
                <c:pt idx="9">
                  <c:v>44741</c:v>
                </c:pt>
                <c:pt idx="10">
                  <c:v>44742</c:v>
                </c:pt>
                <c:pt idx="11">
                  <c:v>44743</c:v>
                </c:pt>
                <c:pt idx="12">
                  <c:v>44744</c:v>
                </c:pt>
                <c:pt idx="13">
                  <c:v>44745</c:v>
                </c:pt>
                <c:pt idx="14">
                  <c:v>44746</c:v>
                </c:pt>
              </c:numCache>
            </c:numRef>
          </c:cat>
          <c:val>
            <c:numRef>
              <c:f>Sheet1!$B$2:$B$16</c:f>
              <c:numCache>
                <c:formatCode>General</c:formatCode>
                <c:ptCount val="15"/>
                <c:pt idx="0">
                  <c:v>7</c:v>
                </c:pt>
                <c:pt idx="1">
                  <c:v>10</c:v>
                </c:pt>
                <c:pt idx="2">
                  <c:v>17</c:v>
                </c:pt>
                <c:pt idx="3">
                  <c:v>22</c:v>
                </c:pt>
                <c:pt idx="4">
                  <c:v>13</c:v>
                </c:pt>
                <c:pt idx="5">
                  <c:v>2</c:v>
                </c:pt>
                <c:pt idx="6">
                  <c:v>4</c:v>
                </c:pt>
                <c:pt idx="7">
                  <c:v>9</c:v>
                </c:pt>
                <c:pt idx="8">
                  <c:v>6</c:v>
                </c:pt>
                <c:pt idx="9">
                  <c:v>8</c:v>
                </c:pt>
                <c:pt idx="10">
                  <c:v>11</c:v>
                </c:pt>
                <c:pt idx="11">
                  <c:v>10</c:v>
                </c:pt>
                <c:pt idx="12">
                  <c:v>6</c:v>
                </c:pt>
                <c:pt idx="13">
                  <c:v>6</c:v>
                </c:pt>
                <c:pt idx="14">
                  <c:v>1</c:v>
                </c:pt>
              </c:numCache>
            </c:numRef>
          </c:val>
          <c:extLst>
            <c:ext xmlns:c16="http://schemas.microsoft.com/office/drawing/2014/chart" uri="{C3380CC4-5D6E-409C-BE32-E72D297353CC}">
              <c16:uniqueId val="{00000000-CADF-48DF-A429-079AE029B1A7}"/>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numRef>
              <c:f>Sheet1!$A$2:$A$16</c:f>
              <c:numCache>
                <c:formatCode>m/d/yyyy</c:formatCode>
                <c:ptCount val="15"/>
                <c:pt idx="0">
                  <c:v>44732</c:v>
                </c:pt>
                <c:pt idx="1">
                  <c:v>44733</c:v>
                </c:pt>
                <c:pt idx="2">
                  <c:v>44734</c:v>
                </c:pt>
                <c:pt idx="3">
                  <c:v>44735</c:v>
                </c:pt>
                <c:pt idx="4">
                  <c:v>44736</c:v>
                </c:pt>
                <c:pt idx="5">
                  <c:v>44737</c:v>
                </c:pt>
                <c:pt idx="6">
                  <c:v>44738</c:v>
                </c:pt>
                <c:pt idx="7">
                  <c:v>44739</c:v>
                </c:pt>
                <c:pt idx="8">
                  <c:v>44740</c:v>
                </c:pt>
                <c:pt idx="9">
                  <c:v>44741</c:v>
                </c:pt>
                <c:pt idx="10">
                  <c:v>44742</c:v>
                </c:pt>
                <c:pt idx="11">
                  <c:v>44743</c:v>
                </c:pt>
                <c:pt idx="12">
                  <c:v>44744</c:v>
                </c:pt>
                <c:pt idx="13">
                  <c:v>44745</c:v>
                </c:pt>
                <c:pt idx="14">
                  <c:v>44746</c:v>
                </c:pt>
              </c:numCache>
            </c:numRef>
          </c:cat>
          <c:val>
            <c:numRef>
              <c:f>Sheet1!$C$2:$C$16</c:f>
              <c:numCache>
                <c:formatCode>General</c:formatCode>
                <c:ptCount val="15"/>
                <c:pt idx="0">
                  <c:v>2</c:v>
                </c:pt>
                <c:pt idx="1">
                  <c:v>0</c:v>
                </c:pt>
                <c:pt idx="2">
                  <c:v>1</c:v>
                </c:pt>
                <c:pt idx="3">
                  <c:v>0</c:v>
                </c:pt>
                <c:pt idx="4">
                  <c:v>0</c:v>
                </c:pt>
                <c:pt idx="5">
                  <c:v>0</c:v>
                </c:pt>
                <c:pt idx="6">
                  <c:v>0</c:v>
                </c:pt>
                <c:pt idx="7">
                  <c:v>0</c:v>
                </c:pt>
                <c:pt idx="8">
                  <c:v>0</c:v>
                </c:pt>
                <c:pt idx="9">
                  <c:v>0</c:v>
                </c:pt>
                <c:pt idx="10">
                  <c:v>2</c:v>
                </c:pt>
                <c:pt idx="11">
                  <c:v>1</c:v>
                </c:pt>
                <c:pt idx="12">
                  <c:v>3</c:v>
                </c:pt>
                <c:pt idx="13">
                  <c:v>0</c:v>
                </c:pt>
                <c:pt idx="14">
                  <c:v>2</c:v>
                </c:pt>
              </c:numCache>
            </c:numRef>
          </c:val>
          <c:extLst>
            <c:ext xmlns:c16="http://schemas.microsoft.com/office/drawing/2014/chart" uri="{C3380CC4-5D6E-409C-BE32-E72D297353CC}">
              <c16:uniqueId val="{00000001-CADF-48DF-A429-079AE029B1A7}"/>
            </c:ext>
          </c:extLst>
        </c:ser>
        <c:ser>
          <c:idx val="2"/>
          <c:order val="2"/>
          <c:tx>
            <c:strRef>
              <c:f>Sheet1!$D$1</c:f>
              <c:strCache>
                <c:ptCount val="1"/>
                <c:pt idx="0">
                  <c:v>TMNA Services</c:v>
                </c:pt>
              </c:strCache>
            </c:strRef>
          </c:tx>
          <c:spPr>
            <a:solidFill>
              <a:schemeClr val="accent3"/>
            </a:solidFill>
            <a:ln>
              <a:noFill/>
            </a:ln>
            <a:effectLst/>
          </c:spPr>
          <c:invertIfNegative val="0"/>
          <c:cat>
            <c:numRef>
              <c:f>Sheet1!$A$2:$A$16</c:f>
              <c:numCache>
                <c:formatCode>m/d/yyyy</c:formatCode>
                <c:ptCount val="15"/>
                <c:pt idx="0">
                  <c:v>44732</c:v>
                </c:pt>
                <c:pt idx="1">
                  <c:v>44733</c:v>
                </c:pt>
                <c:pt idx="2">
                  <c:v>44734</c:v>
                </c:pt>
                <c:pt idx="3">
                  <c:v>44735</c:v>
                </c:pt>
                <c:pt idx="4">
                  <c:v>44736</c:v>
                </c:pt>
                <c:pt idx="5">
                  <c:v>44737</c:v>
                </c:pt>
                <c:pt idx="6">
                  <c:v>44738</c:v>
                </c:pt>
                <c:pt idx="7">
                  <c:v>44739</c:v>
                </c:pt>
                <c:pt idx="8">
                  <c:v>44740</c:v>
                </c:pt>
                <c:pt idx="9">
                  <c:v>44741</c:v>
                </c:pt>
                <c:pt idx="10">
                  <c:v>44742</c:v>
                </c:pt>
                <c:pt idx="11">
                  <c:v>44743</c:v>
                </c:pt>
                <c:pt idx="12">
                  <c:v>44744</c:v>
                </c:pt>
                <c:pt idx="13">
                  <c:v>44745</c:v>
                </c:pt>
                <c:pt idx="14">
                  <c:v>44746</c:v>
                </c:pt>
              </c:numCache>
            </c:numRef>
          </c:cat>
          <c:val>
            <c:numRef>
              <c:f>Sheet1!$D$2:$D$16</c:f>
              <c:numCache>
                <c:formatCode>General</c:formatCode>
                <c:ptCount val="15"/>
                <c:pt idx="0">
                  <c:v>7</c:v>
                </c:pt>
                <c:pt idx="1">
                  <c:v>4</c:v>
                </c:pt>
                <c:pt idx="2">
                  <c:v>8</c:v>
                </c:pt>
                <c:pt idx="3">
                  <c:v>17</c:v>
                </c:pt>
                <c:pt idx="4">
                  <c:v>34</c:v>
                </c:pt>
                <c:pt idx="5">
                  <c:v>6</c:v>
                </c:pt>
                <c:pt idx="6">
                  <c:v>1</c:v>
                </c:pt>
                <c:pt idx="7">
                  <c:v>6</c:v>
                </c:pt>
                <c:pt idx="8">
                  <c:v>3</c:v>
                </c:pt>
                <c:pt idx="9">
                  <c:v>6</c:v>
                </c:pt>
                <c:pt idx="10">
                  <c:v>15</c:v>
                </c:pt>
                <c:pt idx="11">
                  <c:v>7</c:v>
                </c:pt>
                <c:pt idx="12">
                  <c:v>2</c:v>
                </c:pt>
                <c:pt idx="13">
                  <c:v>4</c:v>
                </c:pt>
                <c:pt idx="14">
                  <c:v>8</c:v>
                </c:pt>
              </c:numCache>
            </c:numRef>
          </c:val>
          <c:extLst>
            <c:ext xmlns:c16="http://schemas.microsoft.com/office/drawing/2014/chart" uri="{C3380CC4-5D6E-409C-BE32-E72D297353CC}">
              <c16:uniqueId val="{00000002-CADF-48DF-A429-079AE029B1A7}"/>
            </c:ext>
          </c:extLst>
        </c:ser>
        <c:ser>
          <c:idx val="3"/>
          <c:order val="3"/>
          <c:tx>
            <c:strRef>
              <c:f>Sheet1!$E$1</c:f>
              <c:strCache>
                <c:ptCount val="1"/>
                <c:pt idx="0">
                  <c:v>Tokio Marine America</c:v>
                </c:pt>
              </c:strCache>
            </c:strRef>
          </c:tx>
          <c:spPr>
            <a:solidFill>
              <a:schemeClr val="accent4"/>
            </a:solidFill>
            <a:ln>
              <a:noFill/>
            </a:ln>
            <a:effectLst/>
          </c:spPr>
          <c:invertIfNegative val="0"/>
          <c:cat>
            <c:numRef>
              <c:f>Sheet1!$A$2:$A$16</c:f>
              <c:numCache>
                <c:formatCode>m/d/yyyy</c:formatCode>
                <c:ptCount val="15"/>
                <c:pt idx="0">
                  <c:v>44732</c:v>
                </c:pt>
                <c:pt idx="1">
                  <c:v>44733</c:v>
                </c:pt>
                <c:pt idx="2">
                  <c:v>44734</c:v>
                </c:pt>
                <c:pt idx="3">
                  <c:v>44735</c:v>
                </c:pt>
                <c:pt idx="4">
                  <c:v>44736</c:v>
                </c:pt>
                <c:pt idx="5">
                  <c:v>44737</c:v>
                </c:pt>
                <c:pt idx="6">
                  <c:v>44738</c:v>
                </c:pt>
                <c:pt idx="7">
                  <c:v>44739</c:v>
                </c:pt>
                <c:pt idx="8">
                  <c:v>44740</c:v>
                </c:pt>
                <c:pt idx="9">
                  <c:v>44741</c:v>
                </c:pt>
                <c:pt idx="10">
                  <c:v>44742</c:v>
                </c:pt>
                <c:pt idx="11">
                  <c:v>44743</c:v>
                </c:pt>
                <c:pt idx="12">
                  <c:v>44744</c:v>
                </c:pt>
                <c:pt idx="13">
                  <c:v>44745</c:v>
                </c:pt>
                <c:pt idx="14">
                  <c:v>44746</c:v>
                </c:pt>
              </c:numCache>
            </c:numRef>
          </c:cat>
          <c:val>
            <c:numRef>
              <c:f>Sheet1!$E$2:$E$16</c:f>
              <c:numCache>
                <c:formatCode>General</c:formatCode>
                <c:ptCount val="15"/>
                <c:pt idx="0">
                  <c:v>4</c:v>
                </c:pt>
                <c:pt idx="1">
                  <c:v>2</c:v>
                </c:pt>
                <c:pt idx="2">
                  <c:v>4</c:v>
                </c:pt>
                <c:pt idx="3">
                  <c:v>5</c:v>
                </c:pt>
                <c:pt idx="4">
                  <c:v>3</c:v>
                </c:pt>
                <c:pt idx="5">
                  <c:v>4</c:v>
                </c:pt>
                <c:pt idx="6">
                  <c:v>2</c:v>
                </c:pt>
                <c:pt idx="7">
                  <c:v>6</c:v>
                </c:pt>
                <c:pt idx="8">
                  <c:v>1</c:v>
                </c:pt>
                <c:pt idx="9">
                  <c:v>5</c:v>
                </c:pt>
                <c:pt idx="10">
                  <c:v>1</c:v>
                </c:pt>
                <c:pt idx="11">
                  <c:v>5</c:v>
                </c:pt>
                <c:pt idx="12">
                  <c:v>4</c:v>
                </c:pt>
                <c:pt idx="13">
                  <c:v>3</c:v>
                </c:pt>
                <c:pt idx="14">
                  <c:v>4</c:v>
                </c:pt>
              </c:numCache>
            </c:numRef>
          </c:val>
          <c:extLst>
            <c:ext xmlns:c16="http://schemas.microsoft.com/office/drawing/2014/chart" uri="{C3380CC4-5D6E-409C-BE32-E72D297353CC}">
              <c16:uniqueId val="{00000003-CADF-48DF-A429-079AE029B1A7}"/>
            </c:ext>
          </c:extLst>
        </c:ser>
        <c:dLbls>
          <c:showLegendKey val="0"/>
          <c:showVal val="0"/>
          <c:showCatName val="0"/>
          <c:showSerName val="0"/>
          <c:showPercent val="0"/>
          <c:showBubbleSize val="0"/>
        </c:dLbls>
        <c:gapWidth val="219"/>
        <c:overlap val="-27"/>
        <c:axId val="407475720"/>
        <c:axId val="407476048"/>
      </c:barChart>
      <c:dateAx>
        <c:axId val="407475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76048"/>
        <c:crosses val="autoZero"/>
        <c:auto val="1"/>
        <c:lblOffset val="100"/>
        <c:baseTimeUnit val="days"/>
      </c:dateAx>
      <c:valAx>
        <c:axId val="40747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7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Sheet1!$A$2:$A$3</c:f>
              <c:strCache>
                <c:ptCount val="2"/>
                <c:pt idx="0">
                  <c:v>2022-06</c:v>
                </c:pt>
                <c:pt idx="1">
                  <c:v>2022-07</c:v>
                </c:pt>
              </c:strCache>
            </c:strRef>
          </c:cat>
          <c:val>
            <c:numRef>
              <c:f>Sheet1!$B$2:$B$3</c:f>
              <c:numCache>
                <c:formatCode>General</c:formatCode>
                <c:ptCount val="2"/>
                <c:pt idx="0">
                  <c:v>42</c:v>
                </c:pt>
                <c:pt idx="1">
                  <c:v>125</c:v>
                </c:pt>
              </c:numCache>
            </c:numRef>
          </c:val>
          <c:extLst>
            <c:ext xmlns:c16="http://schemas.microsoft.com/office/drawing/2014/chart" uri="{C3380CC4-5D6E-409C-BE32-E72D297353CC}">
              <c16:uniqueId val="{00000000-8F62-4407-901D-A18A4AE2A918}"/>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Sheet1!$A$2:$A$3</c:f>
              <c:strCache>
                <c:ptCount val="2"/>
                <c:pt idx="0">
                  <c:v>2022-06</c:v>
                </c:pt>
                <c:pt idx="1">
                  <c:v>2022-07</c:v>
                </c:pt>
              </c:strCache>
            </c:strRef>
          </c:cat>
          <c:val>
            <c:numRef>
              <c:f>Sheet1!$C$2:$C$3</c:f>
              <c:numCache>
                <c:formatCode>General</c:formatCode>
                <c:ptCount val="2"/>
                <c:pt idx="0">
                  <c:v>36</c:v>
                </c:pt>
                <c:pt idx="1">
                  <c:v>17</c:v>
                </c:pt>
              </c:numCache>
            </c:numRef>
          </c:val>
          <c:extLst>
            <c:ext xmlns:c16="http://schemas.microsoft.com/office/drawing/2014/chart" uri="{C3380CC4-5D6E-409C-BE32-E72D297353CC}">
              <c16:uniqueId val="{00000001-8F62-4407-901D-A18A4AE2A918}"/>
            </c:ext>
          </c:extLst>
        </c:ser>
        <c:ser>
          <c:idx val="2"/>
          <c:order val="2"/>
          <c:tx>
            <c:strRef>
              <c:f>Sheet1!$D$1</c:f>
              <c:strCache>
                <c:ptCount val="1"/>
                <c:pt idx="0">
                  <c:v>TMNA Services</c:v>
                </c:pt>
              </c:strCache>
            </c:strRef>
          </c:tx>
          <c:spPr>
            <a:solidFill>
              <a:schemeClr val="accent3"/>
            </a:solidFill>
            <a:ln>
              <a:noFill/>
            </a:ln>
            <a:effectLst/>
          </c:spPr>
          <c:invertIfNegative val="0"/>
          <c:cat>
            <c:strRef>
              <c:f>Sheet1!$A$2:$A$3</c:f>
              <c:strCache>
                <c:ptCount val="2"/>
                <c:pt idx="0">
                  <c:v>2022-06</c:v>
                </c:pt>
                <c:pt idx="1">
                  <c:v>2022-07</c:v>
                </c:pt>
              </c:strCache>
            </c:strRef>
          </c:cat>
          <c:val>
            <c:numRef>
              <c:f>Sheet1!$D$2:$D$3</c:f>
              <c:numCache>
                <c:formatCode>General</c:formatCode>
                <c:ptCount val="2"/>
                <c:pt idx="0">
                  <c:v>97</c:v>
                </c:pt>
                <c:pt idx="1">
                  <c:v>13</c:v>
                </c:pt>
              </c:numCache>
            </c:numRef>
          </c:val>
          <c:extLst>
            <c:ext xmlns:c16="http://schemas.microsoft.com/office/drawing/2014/chart" uri="{C3380CC4-5D6E-409C-BE32-E72D297353CC}">
              <c16:uniqueId val="{00000002-8F62-4407-901D-A18A4AE2A918}"/>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Sheet1!$A$2:$A$3</c:f>
              <c:strCache>
                <c:ptCount val="2"/>
                <c:pt idx="0">
                  <c:v>2022-06</c:v>
                </c:pt>
                <c:pt idx="1">
                  <c:v>2022-07</c:v>
                </c:pt>
              </c:strCache>
            </c:strRef>
          </c:cat>
          <c:val>
            <c:numRef>
              <c:f>Sheet1!$E$2:$E$3</c:f>
              <c:numCache>
                <c:formatCode>General</c:formatCode>
                <c:ptCount val="2"/>
                <c:pt idx="0">
                  <c:v>45</c:v>
                </c:pt>
                <c:pt idx="1">
                  <c:v>47</c:v>
                </c:pt>
              </c:numCache>
            </c:numRef>
          </c:val>
          <c:extLst>
            <c:ext xmlns:c16="http://schemas.microsoft.com/office/drawing/2014/chart" uri="{C3380CC4-5D6E-409C-BE32-E72D297353CC}">
              <c16:uniqueId val="{00000003-8F62-4407-901D-A18A4AE2A918}"/>
            </c:ext>
          </c:extLst>
        </c:ser>
        <c:dLbls>
          <c:showLegendKey val="0"/>
          <c:showVal val="0"/>
          <c:showCatName val="0"/>
          <c:showSerName val="0"/>
          <c:showPercent val="0"/>
          <c:showBubbleSize val="0"/>
        </c:dLbls>
        <c:gapWidth val="219"/>
        <c:overlap val="-27"/>
        <c:axId val="407470472"/>
        <c:axId val="407470800"/>
      </c:barChart>
      <c:catAx>
        <c:axId val="407470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70800"/>
        <c:crosses val="autoZero"/>
        <c:auto val="1"/>
        <c:lblAlgn val="ctr"/>
        <c:lblOffset val="100"/>
        <c:noMultiLvlLbl val="0"/>
      </c:catAx>
      <c:valAx>
        <c:axId val="407470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7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Sheet1!$A$2:$A$3</c:f>
              <c:strCache>
                <c:ptCount val="2"/>
                <c:pt idx="0">
                  <c:v>2022-06</c:v>
                </c:pt>
                <c:pt idx="1">
                  <c:v>2022-07</c:v>
                </c:pt>
              </c:strCache>
            </c:strRef>
          </c:cat>
          <c:val>
            <c:numRef>
              <c:f>Sheet1!$B$2:$B$3</c:f>
              <c:numCache>
                <c:formatCode>General</c:formatCode>
                <c:ptCount val="2"/>
                <c:pt idx="0">
                  <c:v>337</c:v>
                </c:pt>
                <c:pt idx="1">
                  <c:v>125</c:v>
                </c:pt>
              </c:numCache>
            </c:numRef>
          </c:val>
          <c:extLst>
            <c:ext xmlns:c16="http://schemas.microsoft.com/office/drawing/2014/chart" uri="{C3380CC4-5D6E-409C-BE32-E72D297353CC}">
              <c16:uniqueId val="{00000000-D115-4D29-9B58-9CC83928AFB0}"/>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Sheet1!$A$2:$A$3</c:f>
              <c:strCache>
                <c:ptCount val="2"/>
                <c:pt idx="0">
                  <c:v>2022-06</c:v>
                </c:pt>
                <c:pt idx="1">
                  <c:v>2022-07</c:v>
                </c:pt>
              </c:strCache>
            </c:strRef>
          </c:cat>
          <c:val>
            <c:numRef>
              <c:f>Sheet1!$C$2:$C$3</c:f>
              <c:numCache>
                <c:formatCode>General</c:formatCode>
                <c:ptCount val="2"/>
                <c:pt idx="0">
                  <c:v>145</c:v>
                </c:pt>
                <c:pt idx="1">
                  <c:v>17</c:v>
                </c:pt>
              </c:numCache>
            </c:numRef>
          </c:val>
          <c:extLst>
            <c:ext xmlns:c16="http://schemas.microsoft.com/office/drawing/2014/chart" uri="{C3380CC4-5D6E-409C-BE32-E72D297353CC}">
              <c16:uniqueId val="{00000001-D115-4D29-9B58-9CC83928AFB0}"/>
            </c:ext>
          </c:extLst>
        </c:ser>
        <c:ser>
          <c:idx val="2"/>
          <c:order val="2"/>
          <c:tx>
            <c:strRef>
              <c:f>Sheet1!$D$1</c:f>
              <c:strCache>
                <c:ptCount val="1"/>
                <c:pt idx="0">
                  <c:v>TMNA Services</c:v>
                </c:pt>
              </c:strCache>
            </c:strRef>
          </c:tx>
          <c:spPr>
            <a:solidFill>
              <a:schemeClr val="accent3"/>
            </a:solidFill>
            <a:ln>
              <a:noFill/>
            </a:ln>
            <a:effectLst/>
          </c:spPr>
          <c:invertIfNegative val="0"/>
          <c:cat>
            <c:strRef>
              <c:f>Sheet1!$A$2:$A$3</c:f>
              <c:strCache>
                <c:ptCount val="2"/>
                <c:pt idx="0">
                  <c:v>2022-06</c:v>
                </c:pt>
                <c:pt idx="1">
                  <c:v>2022-07</c:v>
                </c:pt>
              </c:strCache>
            </c:strRef>
          </c:cat>
          <c:val>
            <c:numRef>
              <c:f>Sheet1!$D$2:$D$3</c:f>
              <c:numCache>
                <c:formatCode>General</c:formatCode>
                <c:ptCount val="2"/>
                <c:pt idx="0">
                  <c:v>390</c:v>
                </c:pt>
                <c:pt idx="1">
                  <c:v>13</c:v>
                </c:pt>
              </c:numCache>
            </c:numRef>
          </c:val>
          <c:extLst>
            <c:ext xmlns:c16="http://schemas.microsoft.com/office/drawing/2014/chart" uri="{C3380CC4-5D6E-409C-BE32-E72D297353CC}">
              <c16:uniqueId val="{00000002-D115-4D29-9B58-9CC83928AFB0}"/>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Sheet1!$A$2:$A$3</c:f>
              <c:strCache>
                <c:ptCount val="2"/>
                <c:pt idx="0">
                  <c:v>2022-06</c:v>
                </c:pt>
                <c:pt idx="1">
                  <c:v>2022-07</c:v>
                </c:pt>
              </c:strCache>
            </c:strRef>
          </c:cat>
          <c:val>
            <c:numRef>
              <c:f>Sheet1!$E$2:$E$3</c:f>
              <c:numCache>
                <c:formatCode>General</c:formatCode>
                <c:ptCount val="2"/>
                <c:pt idx="0">
                  <c:v>229</c:v>
                </c:pt>
                <c:pt idx="1">
                  <c:v>47</c:v>
                </c:pt>
              </c:numCache>
            </c:numRef>
          </c:val>
          <c:extLst>
            <c:ext xmlns:c16="http://schemas.microsoft.com/office/drawing/2014/chart" uri="{C3380CC4-5D6E-409C-BE32-E72D297353CC}">
              <c16:uniqueId val="{00000003-D115-4D29-9B58-9CC83928AFB0}"/>
            </c:ext>
          </c:extLst>
        </c:ser>
        <c:dLbls>
          <c:showLegendKey val="0"/>
          <c:showVal val="0"/>
          <c:showCatName val="0"/>
          <c:showSerName val="0"/>
          <c:showPercent val="0"/>
          <c:showBubbleSize val="0"/>
        </c:dLbls>
        <c:gapWidth val="219"/>
        <c:overlap val="-27"/>
        <c:axId val="575370328"/>
        <c:axId val="575374592"/>
      </c:barChart>
      <c:catAx>
        <c:axId val="575370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374592"/>
        <c:crosses val="autoZero"/>
        <c:auto val="1"/>
        <c:lblAlgn val="ctr"/>
        <c:lblOffset val="100"/>
        <c:noMultiLvlLbl val="0"/>
      </c:catAx>
      <c:valAx>
        <c:axId val="57537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37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Sheet1!$A$2:$A$3</c:f>
              <c:strCache>
                <c:ptCount val="2"/>
                <c:pt idx="0">
                  <c:v>2022-06</c:v>
                </c:pt>
                <c:pt idx="1">
                  <c:v>2022-07</c:v>
                </c:pt>
              </c:strCache>
            </c:strRef>
          </c:cat>
          <c:val>
            <c:numRef>
              <c:f>Sheet1!$B$2:$B$3</c:f>
              <c:numCache>
                <c:formatCode>General</c:formatCode>
                <c:ptCount val="2"/>
                <c:pt idx="0">
                  <c:v>13557</c:v>
                </c:pt>
                <c:pt idx="1">
                  <c:v>2359</c:v>
                </c:pt>
              </c:numCache>
            </c:numRef>
          </c:val>
          <c:extLst>
            <c:ext xmlns:c16="http://schemas.microsoft.com/office/drawing/2014/chart" uri="{C3380CC4-5D6E-409C-BE32-E72D297353CC}">
              <c16:uniqueId val="{00000000-F775-408C-902D-7848F726A3DC}"/>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Sheet1!$A$2:$A$3</c:f>
              <c:strCache>
                <c:ptCount val="2"/>
                <c:pt idx="0">
                  <c:v>2022-06</c:v>
                </c:pt>
                <c:pt idx="1">
                  <c:v>2022-07</c:v>
                </c:pt>
              </c:strCache>
            </c:strRef>
          </c:cat>
          <c:val>
            <c:numRef>
              <c:f>Sheet1!$C$2:$C$3</c:f>
              <c:numCache>
                <c:formatCode>General</c:formatCode>
                <c:ptCount val="2"/>
                <c:pt idx="0">
                  <c:v>3197</c:v>
                </c:pt>
                <c:pt idx="1">
                  <c:v>881</c:v>
                </c:pt>
              </c:numCache>
            </c:numRef>
          </c:val>
          <c:extLst>
            <c:ext xmlns:c16="http://schemas.microsoft.com/office/drawing/2014/chart" uri="{C3380CC4-5D6E-409C-BE32-E72D297353CC}">
              <c16:uniqueId val="{00000001-F775-408C-902D-7848F726A3DC}"/>
            </c:ext>
          </c:extLst>
        </c:ser>
        <c:ser>
          <c:idx val="2"/>
          <c:order val="2"/>
          <c:tx>
            <c:strRef>
              <c:f>Sheet1!$D$1</c:f>
              <c:strCache>
                <c:ptCount val="1"/>
                <c:pt idx="0">
                  <c:v>TMNA Services</c:v>
                </c:pt>
              </c:strCache>
            </c:strRef>
          </c:tx>
          <c:spPr>
            <a:solidFill>
              <a:schemeClr val="accent3"/>
            </a:solidFill>
            <a:ln>
              <a:noFill/>
            </a:ln>
            <a:effectLst/>
          </c:spPr>
          <c:invertIfNegative val="0"/>
          <c:cat>
            <c:strRef>
              <c:f>Sheet1!$A$2:$A$3</c:f>
              <c:strCache>
                <c:ptCount val="2"/>
                <c:pt idx="0">
                  <c:v>2022-06</c:v>
                </c:pt>
                <c:pt idx="1">
                  <c:v>2022-07</c:v>
                </c:pt>
              </c:strCache>
            </c:strRef>
          </c:cat>
          <c:val>
            <c:numRef>
              <c:f>Sheet1!$D$2:$D$3</c:f>
              <c:numCache>
                <c:formatCode>General</c:formatCode>
                <c:ptCount val="2"/>
                <c:pt idx="0">
                  <c:v>8330</c:v>
                </c:pt>
                <c:pt idx="1">
                  <c:v>2341</c:v>
                </c:pt>
              </c:numCache>
            </c:numRef>
          </c:val>
          <c:extLst>
            <c:ext xmlns:c16="http://schemas.microsoft.com/office/drawing/2014/chart" uri="{C3380CC4-5D6E-409C-BE32-E72D297353CC}">
              <c16:uniqueId val="{00000002-F775-408C-902D-7848F726A3DC}"/>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Sheet1!$A$2:$A$3</c:f>
              <c:strCache>
                <c:ptCount val="2"/>
                <c:pt idx="0">
                  <c:v>2022-06</c:v>
                </c:pt>
                <c:pt idx="1">
                  <c:v>2022-07</c:v>
                </c:pt>
              </c:strCache>
            </c:strRef>
          </c:cat>
          <c:val>
            <c:numRef>
              <c:f>Sheet1!$E$2:$E$3</c:f>
              <c:numCache>
                <c:formatCode>General</c:formatCode>
                <c:ptCount val="2"/>
                <c:pt idx="0">
                  <c:v>13241</c:v>
                </c:pt>
                <c:pt idx="1">
                  <c:v>1839</c:v>
                </c:pt>
              </c:numCache>
            </c:numRef>
          </c:val>
          <c:extLst>
            <c:ext xmlns:c16="http://schemas.microsoft.com/office/drawing/2014/chart" uri="{C3380CC4-5D6E-409C-BE32-E72D297353CC}">
              <c16:uniqueId val="{00000003-F775-408C-902D-7848F726A3DC}"/>
            </c:ext>
          </c:extLst>
        </c:ser>
        <c:dLbls>
          <c:showLegendKey val="0"/>
          <c:showVal val="0"/>
          <c:showCatName val="0"/>
          <c:showSerName val="0"/>
          <c:showPercent val="0"/>
          <c:showBubbleSize val="0"/>
        </c:dLbls>
        <c:gapWidth val="219"/>
        <c:overlap val="-27"/>
        <c:axId val="402278056"/>
        <c:axId val="402269856"/>
      </c:barChart>
      <c:catAx>
        <c:axId val="402278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69856"/>
        <c:crosses val="autoZero"/>
        <c:auto val="1"/>
        <c:lblAlgn val="ctr"/>
        <c:lblOffset val="100"/>
        <c:noMultiLvlLbl val="0"/>
      </c:catAx>
      <c:valAx>
        <c:axId val="402269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78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Sheet1!$A$2:$A$16</c:f>
              <c:numCache>
                <c:formatCode>m/d/yyyy</c:formatCode>
                <c:ptCount val="15"/>
                <c:pt idx="0">
                  <c:v>44732</c:v>
                </c:pt>
                <c:pt idx="1">
                  <c:v>44733</c:v>
                </c:pt>
                <c:pt idx="2">
                  <c:v>44734</c:v>
                </c:pt>
                <c:pt idx="3">
                  <c:v>44735</c:v>
                </c:pt>
                <c:pt idx="4">
                  <c:v>44736</c:v>
                </c:pt>
                <c:pt idx="5">
                  <c:v>44737</c:v>
                </c:pt>
                <c:pt idx="6">
                  <c:v>44738</c:v>
                </c:pt>
                <c:pt idx="7">
                  <c:v>44739</c:v>
                </c:pt>
                <c:pt idx="8">
                  <c:v>44740</c:v>
                </c:pt>
                <c:pt idx="9">
                  <c:v>44741</c:v>
                </c:pt>
                <c:pt idx="10">
                  <c:v>44742</c:v>
                </c:pt>
                <c:pt idx="11">
                  <c:v>44743</c:v>
                </c:pt>
                <c:pt idx="12">
                  <c:v>44744</c:v>
                </c:pt>
                <c:pt idx="13">
                  <c:v>44745</c:v>
                </c:pt>
                <c:pt idx="14">
                  <c:v>44746</c:v>
                </c:pt>
              </c:numCache>
            </c:numRef>
          </c:cat>
          <c:val>
            <c:numRef>
              <c:f>Sheet1!$B$2:$B$16</c:f>
              <c:numCache>
                <c:formatCode>General</c:formatCode>
                <c:ptCount val="15"/>
                <c:pt idx="0">
                  <c:v>9</c:v>
                </c:pt>
                <c:pt idx="1">
                  <c:v>-1</c:v>
                </c:pt>
                <c:pt idx="2">
                  <c:v>10</c:v>
                </c:pt>
                <c:pt idx="3">
                  <c:v>3</c:v>
                </c:pt>
                <c:pt idx="4">
                  <c:v>5</c:v>
                </c:pt>
                <c:pt idx="5">
                  <c:v>8</c:v>
                </c:pt>
                <c:pt idx="6">
                  <c:v>-3</c:v>
                </c:pt>
                <c:pt idx="7">
                  <c:v>-2</c:v>
                </c:pt>
                <c:pt idx="8">
                  <c:v>-5</c:v>
                </c:pt>
                <c:pt idx="9">
                  <c:v>-2</c:v>
                </c:pt>
                <c:pt idx="10">
                  <c:v>13</c:v>
                </c:pt>
                <c:pt idx="11">
                  <c:v>3</c:v>
                </c:pt>
                <c:pt idx="12">
                  <c:v>5</c:v>
                </c:pt>
                <c:pt idx="13">
                  <c:v>-4</c:v>
                </c:pt>
                <c:pt idx="14">
                  <c:v>-5</c:v>
                </c:pt>
              </c:numCache>
            </c:numRef>
          </c:val>
          <c:extLst>
            <c:ext xmlns:c16="http://schemas.microsoft.com/office/drawing/2014/chart" uri="{C3380CC4-5D6E-409C-BE32-E72D297353CC}">
              <c16:uniqueId val="{00000000-3EBE-4F0F-9CF2-35CAEC5AB8CD}"/>
            </c:ext>
          </c:extLst>
        </c:ser>
        <c:ser>
          <c:idx val="1"/>
          <c:order val="1"/>
          <c:tx>
            <c:strRef>
              <c:f>Sheet1!$C$1</c:f>
              <c:strCache>
                <c:ptCount val="1"/>
                <c:pt idx="0">
                  <c:v>firstinshi</c:v>
                </c:pt>
              </c:strCache>
            </c:strRef>
          </c:tx>
          <c:spPr>
            <a:solidFill>
              <a:schemeClr val="accent2"/>
            </a:solidFill>
            <a:ln>
              <a:noFill/>
            </a:ln>
            <a:effectLst/>
          </c:spPr>
          <c:invertIfNegative val="0"/>
          <c:cat>
            <c:numRef>
              <c:f>Sheet1!$A$2:$A$16</c:f>
              <c:numCache>
                <c:formatCode>m/d/yyyy</c:formatCode>
                <c:ptCount val="15"/>
                <c:pt idx="0">
                  <c:v>44732</c:v>
                </c:pt>
                <c:pt idx="1">
                  <c:v>44733</c:v>
                </c:pt>
                <c:pt idx="2">
                  <c:v>44734</c:v>
                </c:pt>
                <c:pt idx="3">
                  <c:v>44735</c:v>
                </c:pt>
                <c:pt idx="4">
                  <c:v>44736</c:v>
                </c:pt>
                <c:pt idx="5">
                  <c:v>44737</c:v>
                </c:pt>
                <c:pt idx="6">
                  <c:v>44738</c:v>
                </c:pt>
                <c:pt idx="7">
                  <c:v>44739</c:v>
                </c:pt>
                <c:pt idx="8">
                  <c:v>44740</c:v>
                </c:pt>
                <c:pt idx="9">
                  <c:v>44741</c:v>
                </c:pt>
                <c:pt idx="10">
                  <c:v>44742</c:v>
                </c:pt>
                <c:pt idx="11">
                  <c:v>44743</c:v>
                </c:pt>
                <c:pt idx="12">
                  <c:v>44744</c:v>
                </c:pt>
                <c:pt idx="13">
                  <c:v>44745</c:v>
                </c:pt>
                <c:pt idx="14">
                  <c:v>44746</c:v>
                </c:pt>
              </c:numCache>
            </c:numRef>
          </c:cat>
          <c:val>
            <c:numRef>
              <c:f>Sheet1!$C$2:$C$16</c:f>
              <c:numCache>
                <c:formatCode>General</c:formatCode>
                <c:ptCount val="15"/>
                <c:pt idx="0">
                  <c:v>0</c:v>
                </c:pt>
                <c:pt idx="1">
                  <c:v>2</c:v>
                </c:pt>
                <c:pt idx="2">
                  <c:v>4</c:v>
                </c:pt>
                <c:pt idx="3">
                  <c:v>5</c:v>
                </c:pt>
                <c:pt idx="4">
                  <c:v>5</c:v>
                </c:pt>
                <c:pt idx="5">
                  <c:v>-1</c:v>
                </c:pt>
                <c:pt idx="6">
                  <c:v>-1</c:v>
                </c:pt>
                <c:pt idx="7">
                  <c:v>-1</c:v>
                </c:pt>
                <c:pt idx="8">
                  <c:v>6</c:v>
                </c:pt>
                <c:pt idx="9">
                  <c:v>1</c:v>
                </c:pt>
                <c:pt idx="10">
                  <c:v>1</c:v>
                </c:pt>
                <c:pt idx="11">
                  <c:v>-2</c:v>
                </c:pt>
                <c:pt idx="12">
                  <c:v>2</c:v>
                </c:pt>
                <c:pt idx="13">
                  <c:v>-1</c:v>
                </c:pt>
                <c:pt idx="14">
                  <c:v>-1</c:v>
                </c:pt>
              </c:numCache>
            </c:numRef>
          </c:val>
          <c:extLst>
            <c:ext xmlns:c16="http://schemas.microsoft.com/office/drawing/2014/chart" uri="{C3380CC4-5D6E-409C-BE32-E72D297353CC}">
              <c16:uniqueId val="{00000001-3EBE-4F0F-9CF2-35CAEC5AB8CD}"/>
            </c:ext>
          </c:extLst>
        </c:ser>
        <c:ser>
          <c:idx val="2"/>
          <c:order val="2"/>
          <c:tx>
            <c:strRef>
              <c:f>Sheet1!$D$1</c:f>
              <c:strCache>
                <c:ptCount val="1"/>
                <c:pt idx="0">
                  <c:v>phlyinsurance</c:v>
                </c:pt>
              </c:strCache>
            </c:strRef>
          </c:tx>
          <c:spPr>
            <a:solidFill>
              <a:schemeClr val="accent3"/>
            </a:solidFill>
            <a:ln>
              <a:noFill/>
            </a:ln>
            <a:effectLst/>
          </c:spPr>
          <c:invertIfNegative val="0"/>
          <c:cat>
            <c:numRef>
              <c:f>Sheet1!$A$2:$A$16</c:f>
              <c:numCache>
                <c:formatCode>m/d/yyyy</c:formatCode>
                <c:ptCount val="15"/>
                <c:pt idx="0">
                  <c:v>44732</c:v>
                </c:pt>
                <c:pt idx="1">
                  <c:v>44733</c:v>
                </c:pt>
                <c:pt idx="2">
                  <c:v>44734</c:v>
                </c:pt>
                <c:pt idx="3">
                  <c:v>44735</c:v>
                </c:pt>
                <c:pt idx="4">
                  <c:v>44736</c:v>
                </c:pt>
                <c:pt idx="5">
                  <c:v>44737</c:v>
                </c:pt>
                <c:pt idx="6">
                  <c:v>44738</c:v>
                </c:pt>
                <c:pt idx="7">
                  <c:v>44739</c:v>
                </c:pt>
                <c:pt idx="8">
                  <c:v>44740</c:v>
                </c:pt>
                <c:pt idx="9">
                  <c:v>44741</c:v>
                </c:pt>
                <c:pt idx="10">
                  <c:v>44742</c:v>
                </c:pt>
                <c:pt idx="11">
                  <c:v>44743</c:v>
                </c:pt>
                <c:pt idx="12">
                  <c:v>44744</c:v>
                </c:pt>
                <c:pt idx="13">
                  <c:v>44745</c:v>
                </c:pt>
                <c:pt idx="14">
                  <c:v>44746</c:v>
                </c:pt>
              </c:numCache>
            </c:numRef>
          </c:cat>
          <c:val>
            <c:numRef>
              <c:f>Sheet1!$D$2:$D$16</c:f>
              <c:numCache>
                <c:formatCode>General</c:formatCode>
                <c:ptCount val="15"/>
                <c:pt idx="0">
                  <c:v>1</c:v>
                </c:pt>
                <c:pt idx="1">
                  <c:v>1</c:v>
                </c:pt>
                <c:pt idx="2">
                  <c:v>2</c:v>
                </c:pt>
                <c:pt idx="3">
                  <c:v>1</c:v>
                </c:pt>
                <c:pt idx="4">
                  <c:v>1</c:v>
                </c:pt>
                <c:pt idx="5">
                  <c:v>-1</c:v>
                </c:pt>
                <c:pt idx="6">
                  <c:v>0</c:v>
                </c:pt>
                <c:pt idx="7">
                  <c:v>-1</c:v>
                </c:pt>
                <c:pt idx="8">
                  <c:v>0</c:v>
                </c:pt>
                <c:pt idx="9">
                  <c:v>2</c:v>
                </c:pt>
                <c:pt idx="10">
                  <c:v>-1</c:v>
                </c:pt>
                <c:pt idx="11">
                  <c:v>-1</c:v>
                </c:pt>
                <c:pt idx="12">
                  <c:v>-2</c:v>
                </c:pt>
                <c:pt idx="13">
                  <c:v>1</c:v>
                </c:pt>
                <c:pt idx="14">
                  <c:v>-1</c:v>
                </c:pt>
              </c:numCache>
            </c:numRef>
          </c:val>
          <c:extLst>
            <c:ext xmlns:c16="http://schemas.microsoft.com/office/drawing/2014/chart" uri="{C3380CC4-5D6E-409C-BE32-E72D297353CC}">
              <c16:uniqueId val="{00000002-3EBE-4F0F-9CF2-35CAEC5AB8CD}"/>
            </c:ext>
          </c:extLst>
        </c:ser>
        <c:ser>
          <c:idx val="3"/>
          <c:order val="3"/>
          <c:tx>
            <c:strRef>
              <c:f>Sheet1!$E$1</c:f>
              <c:strCache>
                <c:ptCount val="1"/>
                <c:pt idx="0">
                  <c:v>tmna_services</c:v>
                </c:pt>
              </c:strCache>
            </c:strRef>
          </c:tx>
          <c:spPr>
            <a:solidFill>
              <a:schemeClr val="accent4"/>
            </a:solidFill>
            <a:ln>
              <a:noFill/>
            </a:ln>
            <a:effectLst/>
          </c:spPr>
          <c:invertIfNegative val="0"/>
          <c:cat>
            <c:numRef>
              <c:f>Sheet1!$A$2:$A$16</c:f>
              <c:numCache>
                <c:formatCode>m/d/yyyy</c:formatCode>
                <c:ptCount val="15"/>
                <c:pt idx="0">
                  <c:v>44732</c:v>
                </c:pt>
                <c:pt idx="1">
                  <c:v>44733</c:v>
                </c:pt>
                <c:pt idx="2">
                  <c:v>44734</c:v>
                </c:pt>
                <c:pt idx="3">
                  <c:v>44735</c:v>
                </c:pt>
                <c:pt idx="4">
                  <c:v>44736</c:v>
                </c:pt>
                <c:pt idx="5">
                  <c:v>44737</c:v>
                </c:pt>
                <c:pt idx="6">
                  <c:v>44738</c:v>
                </c:pt>
                <c:pt idx="7">
                  <c:v>44739</c:v>
                </c:pt>
                <c:pt idx="8">
                  <c:v>44740</c:v>
                </c:pt>
                <c:pt idx="9">
                  <c:v>44741</c:v>
                </c:pt>
                <c:pt idx="10">
                  <c:v>44742</c:v>
                </c:pt>
                <c:pt idx="11">
                  <c:v>44743</c:v>
                </c:pt>
                <c:pt idx="12">
                  <c:v>44744</c:v>
                </c:pt>
                <c:pt idx="13">
                  <c:v>44745</c:v>
                </c:pt>
                <c:pt idx="14">
                  <c:v>44746</c:v>
                </c:pt>
              </c:numCache>
            </c:numRef>
          </c:cat>
          <c:val>
            <c:numRef>
              <c:f>Sheet1!$E$2:$E$16</c:f>
              <c:numCache>
                <c:formatCode>General</c:formatCode>
                <c:ptCount val="15"/>
                <c:pt idx="0">
                  <c:v>0</c:v>
                </c:pt>
                <c:pt idx="1">
                  <c:v>0</c:v>
                </c:pt>
                <c:pt idx="2">
                  <c:v>-2</c:v>
                </c:pt>
                <c:pt idx="3">
                  <c:v>0</c:v>
                </c:pt>
                <c:pt idx="4">
                  <c:v>0</c:v>
                </c:pt>
                <c:pt idx="5">
                  <c:v>0</c:v>
                </c:pt>
                <c:pt idx="6">
                  <c:v>0</c:v>
                </c:pt>
                <c:pt idx="7">
                  <c:v>0</c:v>
                </c:pt>
                <c:pt idx="8">
                  <c:v>1</c:v>
                </c:pt>
                <c:pt idx="9">
                  <c:v>-1</c:v>
                </c:pt>
                <c:pt idx="10">
                  <c:v>2</c:v>
                </c:pt>
                <c:pt idx="11">
                  <c:v>0</c:v>
                </c:pt>
                <c:pt idx="12">
                  <c:v>0</c:v>
                </c:pt>
                <c:pt idx="13">
                  <c:v>0</c:v>
                </c:pt>
                <c:pt idx="14">
                  <c:v>0</c:v>
                </c:pt>
              </c:numCache>
            </c:numRef>
          </c:val>
          <c:extLst>
            <c:ext xmlns:c16="http://schemas.microsoft.com/office/drawing/2014/chart" uri="{C3380CC4-5D6E-409C-BE32-E72D297353CC}">
              <c16:uniqueId val="{00000003-3EBE-4F0F-9CF2-35CAEC5AB8CD}"/>
            </c:ext>
          </c:extLst>
        </c:ser>
        <c:ser>
          <c:idx val="4"/>
          <c:order val="4"/>
          <c:tx>
            <c:strRef>
              <c:f>Sheet1!$F$1</c:f>
              <c:strCache>
                <c:ptCount val="1"/>
                <c:pt idx="0">
                  <c:v>tmamerica</c:v>
                </c:pt>
              </c:strCache>
            </c:strRef>
          </c:tx>
          <c:spPr>
            <a:solidFill>
              <a:schemeClr val="accent5"/>
            </a:solidFill>
            <a:ln>
              <a:noFill/>
            </a:ln>
            <a:effectLst/>
          </c:spPr>
          <c:invertIfNegative val="0"/>
          <c:cat>
            <c:numRef>
              <c:f>Sheet1!$A$2:$A$16</c:f>
              <c:numCache>
                <c:formatCode>m/d/yyyy</c:formatCode>
                <c:ptCount val="15"/>
                <c:pt idx="0">
                  <c:v>44732</c:v>
                </c:pt>
                <c:pt idx="1">
                  <c:v>44733</c:v>
                </c:pt>
                <c:pt idx="2">
                  <c:v>44734</c:v>
                </c:pt>
                <c:pt idx="3">
                  <c:v>44735</c:v>
                </c:pt>
                <c:pt idx="4">
                  <c:v>44736</c:v>
                </c:pt>
                <c:pt idx="5">
                  <c:v>44737</c:v>
                </c:pt>
                <c:pt idx="6">
                  <c:v>44738</c:v>
                </c:pt>
                <c:pt idx="7">
                  <c:v>44739</c:v>
                </c:pt>
                <c:pt idx="8">
                  <c:v>44740</c:v>
                </c:pt>
                <c:pt idx="9">
                  <c:v>44741</c:v>
                </c:pt>
                <c:pt idx="10">
                  <c:v>44742</c:v>
                </c:pt>
                <c:pt idx="11">
                  <c:v>44743</c:v>
                </c:pt>
                <c:pt idx="12">
                  <c:v>44744</c:v>
                </c:pt>
                <c:pt idx="13">
                  <c:v>44745</c:v>
                </c:pt>
                <c:pt idx="14">
                  <c:v>44746</c:v>
                </c:pt>
              </c:numCache>
            </c:numRef>
          </c:cat>
          <c:val>
            <c:numRef>
              <c:f>Sheet1!$F$2:$F$16</c:f>
              <c:numCache>
                <c:formatCode>General</c:formatCode>
                <c:ptCount val="15"/>
                <c:pt idx="0">
                  <c:v>0</c:v>
                </c:pt>
                <c:pt idx="1">
                  <c:v>0</c:v>
                </c:pt>
                <c:pt idx="2">
                  <c:v>0</c:v>
                </c:pt>
                <c:pt idx="3">
                  <c:v>0</c:v>
                </c:pt>
                <c:pt idx="4">
                  <c:v>-1</c:v>
                </c:pt>
                <c:pt idx="5">
                  <c:v>0</c:v>
                </c:pt>
                <c:pt idx="6">
                  <c:v>-1</c:v>
                </c:pt>
                <c:pt idx="7">
                  <c:v>0</c:v>
                </c:pt>
                <c:pt idx="8">
                  <c:v>0</c:v>
                </c:pt>
                <c:pt idx="9">
                  <c:v>-2</c:v>
                </c:pt>
                <c:pt idx="10">
                  <c:v>-1</c:v>
                </c:pt>
                <c:pt idx="11">
                  <c:v>1</c:v>
                </c:pt>
                <c:pt idx="12">
                  <c:v>0</c:v>
                </c:pt>
                <c:pt idx="13">
                  <c:v>1</c:v>
                </c:pt>
                <c:pt idx="14">
                  <c:v>0</c:v>
                </c:pt>
              </c:numCache>
            </c:numRef>
          </c:val>
          <c:extLst>
            <c:ext xmlns:c16="http://schemas.microsoft.com/office/drawing/2014/chart" uri="{C3380CC4-5D6E-409C-BE32-E72D297353CC}">
              <c16:uniqueId val="{00000004-3EBE-4F0F-9CF2-35CAEC5AB8CD}"/>
            </c:ext>
          </c:extLst>
        </c:ser>
        <c:ser>
          <c:idx val="5"/>
          <c:order val="5"/>
          <c:tx>
            <c:strRef>
              <c:f>Sheet1!$G$1</c:f>
              <c:strCache>
                <c:ptCount val="1"/>
                <c:pt idx="0">
                  <c:v>travelersinsurance</c:v>
                </c:pt>
              </c:strCache>
            </c:strRef>
          </c:tx>
          <c:spPr>
            <a:solidFill>
              <a:schemeClr val="accent6"/>
            </a:solidFill>
            <a:ln>
              <a:noFill/>
            </a:ln>
            <a:effectLst/>
          </c:spPr>
          <c:invertIfNegative val="0"/>
          <c:cat>
            <c:numRef>
              <c:f>Sheet1!$A$2:$A$16</c:f>
              <c:numCache>
                <c:formatCode>m/d/yyyy</c:formatCode>
                <c:ptCount val="15"/>
                <c:pt idx="0">
                  <c:v>44732</c:v>
                </c:pt>
                <c:pt idx="1">
                  <c:v>44733</c:v>
                </c:pt>
                <c:pt idx="2">
                  <c:v>44734</c:v>
                </c:pt>
                <c:pt idx="3">
                  <c:v>44735</c:v>
                </c:pt>
                <c:pt idx="4">
                  <c:v>44736</c:v>
                </c:pt>
                <c:pt idx="5">
                  <c:v>44737</c:v>
                </c:pt>
                <c:pt idx="6">
                  <c:v>44738</c:v>
                </c:pt>
                <c:pt idx="7">
                  <c:v>44739</c:v>
                </c:pt>
                <c:pt idx="8">
                  <c:v>44740</c:v>
                </c:pt>
                <c:pt idx="9">
                  <c:v>44741</c:v>
                </c:pt>
                <c:pt idx="10">
                  <c:v>44742</c:v>
                </c:pt>
                <c:pt idx="11">
                  <c:v>44743</c:v>
                </c:pt>
                <c:pt idx="12">
                  <c:v>44744</c:v>
                </c:pt>
                <c:pt idx="13">
                  <c:v>44745</c:v>
                </c:pt>
                <c:pt idx="14">
                  <c:v>44746</c:v>
                </c:pt>
              </c:numCache>
            </c:numRef>
          </c:cat>
          <c:val>
            <c:numRef>
              <c:f>Sheet1!$G$2:$G$16</c:f>
              <c:numCache>
                <c:formatCode>General</c:formatCode>
                <c:ptCount val="15"/>
                <c:pt idx="0">
                  <c:v>4</c:v>
                </c:pt>
                <c:pt idx="1">
                  <c:v>14</c:v>
                </c:pt>
                <c:pt idx="2">
                  <c:v>4</c:v>
                </c:pt>
                <c:pt idx="3">
                  <c:v>18</c:v>
                </c:pt>
                <c:pt idx="4">
                  <c:v>9</c:v>
                </c:pt>
                <c:pt idx="5">
                  <c:v>-6</c:v>
                </c:pt>
                <c:pt idx="6">
                  <c:v>9</c:v>
                </c:pt>
                <c:pt idx="7">
                  <c:v>2</c:v>
                </c:pt>
                <c:pt idx="8">
                  <c:v>8</c:v>
                </c:pt>
                <c:pt idx="9">
                  <c:v>8</c:v>
                </c:pt>
                <c:pt idx="10">
                  <c:v>9</c:v>
                </c:pt>
                <c:pt idx="11">
                  <c:v>8</c:v>
                </c:pt>
                <c:pt idx="12">
                  <c:v>-6</c:v>
                </c:pt>
                <c:pt idx="13">
                  <c:v>14</c:v>
                </c:pt>
                <c:pt idx="14">
                  <c:v>2</c:v>
                </c:pt>
              </c:numCache>
            </c:numRef>
          </c:val>
          <c:extLst>
            <c:ext xmlns:c16="http://schemas.microsoft.com/office/drawing/2014/chart" uri="{C3380CC4-5D6E-409C-BE32-E72D297353CC}">
              <c16:uniqueId val="{00000005-3EBE-4F0F-9CF2-35CAEC5AB8CD}"/>
            </c:ext>
          </c:extLst>
        </c:ser>
        <c:dLbls>
          <c:showLegendKey val="0"/>
          <c:showVal val="0"/>
          <c:showCatName val="0"/>
          <c:showSerName val="0"/>
          <c:showPercent val="0"/>
          <c:showBubbleSize val="0"/>
        </c:dLbls>
        <c:gapWidth val="219"/>
        <c:overlap val="-27"/>
        <c:axId val="423804096"/>
        <c:axId val="423806392"/>
      </c:barChart>
      <c:dateAx>
        <c:axId val="423804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06392"/>
        <c:crosses val="autoZero"/>
        <c:auto val="1"/>
        <c:lblOffset val="100"/>
        <c:baseTimeUnit val="days"/>
      </c:dateAx>
      <c:valAx>
        <c:axId val="42380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0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Sheet1!$A$2:$A$16</c:f>
              <c:numCache>
                <c:formatCode>m/d/yyyy</c:formatCode>
                <c:ptCount val="15"/>
                <c:pt idx="0">
                  <c:v>44732</c:v>
                </c:pt>
                <c:pt idx="1">
                  <c:v>44733</c:v>
                </c:pt>
                <c:pt idx="2">
                  <c:v>44734</c:v>
                </c:pt>
                <c:pt idx="3">
                  <c:v>44735</c:v>
                </c:pt>
                <c:pt idx="4">
                  <c:v>44736</c:v>
                </c:pt>
                <c:pt idx="5">
                  <c:v>44737</c:v>
                </c:pt>
                <c:pt idx="6">
                  <c:v>44738</c:v>
                </c:pt>
                <c:pt idx="7">
                  <c:v>44739</c:v>
                </c:pt>
                <c:pt idx="8">
                  <c:v>44740</c:v>
                </c:pt>
                <c:pt idx="9">
                  <c:v>44741</c:v>
                </c:pt>
                <c:pt idx="10">
                  <c:v>44742</c:v>
                </c:pt>
                <c:pt idx="11">
                  <c:v>44743</c:v>
                </c:pt>
                <c:pt idx="12">
                  <c:v>44744</c:v>
                </c:pt>
                <c:pt idx="13">
                  <c:v>44745</c:v>
                </c:pt>
                <c:pt idx="14">
                  <c:v>44746</c:v>
                </c:pt>
              </c:numCache>
            </c:numRef>
          </c:cat>
          <c:val>
            <c:numRef>
              <c:f>Sheet1!$B$2:$B$16</c:f>
              <c:numCache>
                <c:formatCode>General</c:formatCode>
                <c:ptCount val="15"/>
                <c:pt idx="0">
                  <c:v>0</c:v>
                </c:pt>
                <c:pt idx="1">
                  <c:v>24</c:v>
                </c:pt>
                <c:pt idx="2">
                  <c:v>0</c:v>
                </c:pt>
                <c:pt idx="3">
                  <c:v>75</c:v>
                </c:pt>
                <c:pt idx="4">
                  <c:v>0</c:v>
                </c:pt>
                <c:pt idx="5">
                  <c:v>0</c:v>
                </c:pt>
                <c:pt idx="6">
                  <c:v>0</c:v>
                </c:pt>
                <c:pt idx="7">
                  <c:v>0</c:v>
                </c:pt>
                <c:pt idx="8">
                  <c:v>0</c:v>
                </c:pt>
                <c:pt idx="9">
                  <c:v>72</c:v>
                </c:pt>
                <c:pt idx="10">
                  <c:v>128</c:v>
                </c:pt>
                <c:pt idx="11">
                  <c:v>0</c:v>
                </c:pt>
                <c:pt idx="12">
                  <c:v>0</c:v>
                </c:pt>
                <c:pt idx="13">
                  <c:v>0</c:v>
                </c:pt>
                <c:pt idx="14">
                  <c:v>0</c:v>
                </c:pt>
              </c:numCache>
            </c:numRef>
          </c:val>
          <c:extLst>
            <c:ext xmlns:c16="http://schemas.microsoft.com/office/drawing/2014/chart" uri="{C3380CC4-5D6E-409C-BE32-E72D297353CC}">
              <c16:uniqueId val="{00000000-6702-40FD-A535-D97BF3B24314}"/>
            </c:ext>
          </c:extLst>
        </c:ser>
        <c:ser>
          <c:idx val="1"/>
          <c:order val="1"/>
          <c:tx>
            <c:strRef>
              <c:f>Sheet1!$C$1</c:f>
              <c:strCache>
                <c:ptCount val="1"/>
                <c:pt idx="0">
                  <c:v>firstinshi</c:v>
                </c:pt>
              </c:strCache>
            </c:strRef>
          </c:tx>
          <c:spPr>
            <a:solidFill>
              <a:schemeClr val="accent2"/>
            </a:solidFill>
            <a:ln>
              <a:noFill/>
            </a:ln>
            <a:effectLst/>
          </c:spPr>
          <c:invertIfNegative val="0"/>
          <c:cat>
            <c:numRef>
              <c:f>Sheet1!$A$2:$A$16</c:f>
              <c:numCache>
                <c:formatCode>m/d/yyyy</c:formatCode>
                <c:ptCount val="15"/>
                <c:pt idx="0">
                  <c:v>44732</c:v>
                </c:pt>
                <c:pt idx="1">
                  <c:v>44733</c:v>
                </c:pt>
                <c:pt idx="2">
                  <c:v>44734</c:v>
                </c:pt>
                <c:pt idx="3">
                  <c:v>44735</c:v>
                </c:pt>
                <c:pt idx="4">
                  <c:v>44736</c:v>
                </c:pt>
                <c:pt idx="5">
                  <c:v>44737</c:v>
                </c:pt>
                <c:pt idx="6">
                  <c:v>44738</c:v>
                </c:pt>
                <c:pt idx="7">
                  <c:v>44739</c:v>
                </c:pt>
                <c:pt idx="8">
                  <c:v>44740</c:v>
                </c:pt>
                <c:pt idx="9">
                  <c:v>44741</c:v>
                </c:pt>
                <c:pt idx="10">
                  <c:v>44742</c:v>
                </c:pt>
                <c:pt idx="11">
                  <c:v>44743</c:v>
                </c:pt>
                <c:pt idx="12">
                  <c:v>44744</c:v>
                </c:pt>
                <c:pt idx="13">
                  <c:v>44745</c:v>
                </c:pt>
                <c:pt idx="14">
                  <c:v>44746</c:v>
                </c:pt>
              </c:numCache>
            </c:numRef>
          </c:cat>
          <c:val>
            <c:numRef>
              <c:f>Sheet1!$C$2:$C$16</c:f>
              <c:numCache>
                <c:formatCode>General</c:formatCode>
                <c:ptCount val="15"/>
                <c:pt idx="0">
                  <c:v>0</c:v>
                </c:pt>
                <c:pt idx="1">
                  <c:v>274</c:v>
                </c:pt>
                <c:pt idx="2">
                  <c:v>18</c:v>
                </c:pt>
                <c:pt idx="3">
                  <c:v>38</c:v>
                </c:pt>
                <c:pt idx="4">
                  <c:v>12</c:v>
                </c:pt>
                <c:pt idx="5">
                  <c:v>0</c:v>
                </c:pt>
                <c:pt idx="6">
                  <c:v>0</c:v>
                </c:pt>
                <c:pt idx="7">
                  <c:v>128</c:v>
                </c:pt>
                <c:pt idx="8">
                  <c:v>24</c:v>
                </c:pt>
                <c:pt idx="9">
                  <c:v>0</c:v>
                </c:pt>
                <c:pt idx="10">
                  <c:v>24</c:v>
                </c:pt>
                <c:pt idx="11">
                  <c:v>12</c:v>
                </c:pt>
                <c:pt idx="12">
                  <c:v>0</c:v>
                </c:pt>
                <c:pt idx="13">
                  <c:v>0</c:v>
                </c:pt>
                <c:pt idx="14">
                  <c:v>0</c:v>
                </c:pt>
              </c:numCache>
            </c:numRef>
          </c:val>
          <c:extLst>
            <c:ext xmlns:c16="http://schemas.microsoft.com/office/drawing/2014/chart" uri="{C3380CC4-5D6E-409C-BE32-E72D297353CC}">
              <c16:uniqueId val="{00000001-6702-40FD-A535-D97BF3B24314}"/>
            </c:ext>
          </c:extLst>
        </c:ser>
        <c:ser>
          <c:idx val="2"/>
          <c:order val="2"/>
          <c:tx>
            <c:strRef>
              <c:f>Sheet1!$D$1</c:f>
              <c:strCache>
                <c:ptCount val="1"/>
                <c:pt idx="0">
                  <c:v>phlyinsurance</c:v>
                </c:pt>
              </c:strCache>
            </c:strRef>
          </c:tx>
          <c:spPr>
            <a:solidFill>
              <a:schemeClr val="accent3"/>
            </a:solidFill>
            <a:ln>
              <a:noFill/>
            </a:ln>
            <a:effectLst/>
          </c:spPr>
          <c:invertIfNegative val="0"/>
          <c:cat>
            <c:numRef>
              <c:f>Sheet1!$A$2:$A$16</c:f>
              <c:numCache>
                <c:formatCode>m/d/yyyy</c:formatCode>
                <c:ptCount val="15"/>
                <c:pt idx="0">
                  <c:v>44732</c:v>
                </c:pt>
                <c:pt idx="1">
                  <c:v>44733</c:v>
                </c:pt>
                <c:pt idx="2">
                  <c:v>44734</c:v>
                </c:pt>
                <c:pt idx="3">
                  <c:v>44735</c:v>
                </c:pt>
                <c:pt idx="4">
                  <c:v>44736</c:v>
                </c:pt>
                <c:pt idx="5">
                  <c:v>44737</c:v>
                </c:pt>
                <c:pt idx="6">
                  <c:v>44738</c:v>
                </c:pt>
                <c:pt idx="7">
                  <c:v>44739</c:v>
                </c:pt>
                <c:pt idx="8">
                  <c:v>44740</c:v>
                </c:pt>
                <c:pt idx="9">
                  <c:v>44741</c:v>
                </c:pt>
                <c:pt idx="10">
                  <c:v>44742</c:v>
                </c:pt>
                <c:pt idx="11">
                  <c:v>44743</c:v>
                </c:pt>
                <c:pt idx="12">
                  <c:v>44744</c:v>
                </c:pt>
                <c:pt idx="13">
                  <c:v>44745</c:v>
                </c:pt>
                <c:pt idx="14">
                  <c:v>44746</c:v>
                </c:pt>
              </c:numCache>
            </c:numRef>
          </c:cat>
          <c:val>
            <c:numRef>
              <c:f>Sheet1!$D$2:$D$16</c:f>
              <c:numCache>
                <c:formatCode>General</c:formatCode>
                <c:ptCount val="15"/>
                <c:pt idx="0">
                  <c:v>0</c:v>
                </c:pt>
                <c:pt idx="1">
                  <c:v>14</c:v>
                </c:pt>
                <c:pt idx="2">
                  <c:v>51</c:v>
                </c:pt>
                <c:pt idx="3">
                  <c:v>11</c:v>
                </c:pt>
                <c:pt idx="4">
                  <c:v>38</c:v>
                </c:pt>
                <c:pt idx="5">
                  <c:v>0</c:v>
                </c:pt>
                <c:pt idx="6">
                  <c:v>0</c:v>
                </c:pt>
                <c:pt idx="7">
                  <c:v>15</c:v>
                </c:pt>
                <c:pt idx="8">
                  <c:v>12</c:v>
                </c:pt>
                <c:pt idx="9">
                  <c:v>27</c:v>
                </c:pt>
                <c:pt idx="10">
                  <c:v>35</c:v>
                </c:pt>
                <c:pt idx="11">
                  <c:v>16</c:v>
                </c:pt>
                <c:pt idx="12">
                  <c:v>0</c:v>
                </c:pt>
                <c:pt idx="13">
                  <c:v>0</c:v>
                </c:pt>
                <c:pt idx="14">
                  <c:v>0</c:v>
                </c:pt>
              </c:numCache>
            </c:numRef>
          </c:val>
          <c:extLst>
            <c:ext xmlns:c16="http://schemas.microsoft.com/office/drawing/2014/chart" uri="{C3380CC4-5D6E-409C-BE32-E72D297353CC}">
              <c16:uniqueId val="{00000002-6702-40FD-A535-D97BF3B24314}"/>
            </c:ext>
          </c:extLst>
        </c:ser>
        <c:ser>
          <c:idx val="3"/>
          <c:order val="3"/>
          <c:tx>
            <c:strRef>
              <c:f>Sheet1!$E$1</c:f>
              <c:strCache>
                <c:ptCount val="1"/>
                <c:pt idx="0">
                  <c:v>tmna_services</c:v>
                </c:pt>
              </c:strCache>
            </c:strRef>
          </c:tx>
          <c:spPr>
            <a:solidFill>
              <a:schemeClr val="accent4"/>
            </a:solidFill>
            <a:ln>
              <a:noFill/>
            </a:ln>
            <a:effectLst/>
          </c:spPr>
          <c:invertIfNegative val="0"/>
          <c:cat>
            <c:numRef>
              <c:f>Sheet1!$A$2:$A$16</c:f>
              <c:numCache>
                <c:formatCode>m/d/yyyy</c:formatCode>
                <c:ptCount val="15"/>
                <c:pt idx="0">
                  <c:v>44732</c:v>
                </c:pt>
                <c:pt idx="1">
                  <c:v>44733</c:v>
                </c:pt>
                <c:pt idx="2">
                  <c:v>44734</c:v>
                </c:pt>
                <c:pt idx="3">
                  <c:v>44735</c:v>
                </c:pt>
                <c:pt idx="4">
                  <c:v>44736</c:v>
                </c:pt>
                <c:pt idx="5">
                  <c:v>44737</c:v>
                </c:pt>
                <c:pt idx="6">
                  <c:v>44738</c:v>
                </c:pt>
                <c:pt idx="7">
                  <c:v>44739</c:v>
                </c:pt>
                <c:pt idx="8">
                  <c:v>44740</c:v>
                </c:pt>
                <c:pt idx="9">
                  <c:v>44741</c:v>
                </c:pt>
                <c:pt idx="10">
                  <c:v>44742</c:v>
                </c:pt>
                <c:pt idx="11">
                  <c:v>44743</c:v>
                </c:pt>
                <c:pt idx="12">
                  <c:v>44744</c:v>
                </c:pt>
                <c:pt idx="13">
                  <c:v>44745</c:v>
                </c:pt>
                <c:pt idx="14">
                  <c:v>44746</c:v>
                </c:pt>
              </c:numCache>
            </c:numRef>
          </c:cat>
          <c:val>
            <c:numRef>
              <c:f>Sheet1!$E$2:$E$16</c:f>
              <c:numCache>
                <c:formatCode>General</c:formatCode>
                <c:ptCount val="15"/>
                <c:pt idx="0">
                  <c:v>0</c:v>
                </c:pt>
                <c:pt idx="1">
                  <c:v>0</c:v>
                </c:pt>
                <c:pt idx="2">
                  <c:v>9</c:v>
                </c:pt>
                <c:pt idx="3">
                  <c:v>0</c:v>
                </c:pt>
                <c:pt idx="4">
                  <c:v>18</c:v>
                </c:pt>
                <c:pt idx="5">
                  <c:v>0</c:v>
                </c:pt>
                <c:pt idx="6">
                  <c:v>0</c:v>
                </c:pt>
                <c:pt idx="7">
                  <c:v>0</c:v>
                </c:pt>
                <c:pt idx="8">
                  <c:v>0</c:v>
                </c:pt>
                <c:pt idx="9">
                  <c:v>75</c:v>
                </c:pt>
                <c:pt idx="10">
                  <c:v>28</c:v>
                </c:pt>
                <c:pt idx="11">
                  <c:v>15</c:v>
                </c:pt>
                <c:pt idx="12">
                  <c:v>0</c:v>
                </c:pt>
                <c:pt idx="13">
                  <c:v>0</c:v>
                </c:pt>
                <c:pt idx="14">
                  <c:v>0</c:v>
                </c:pt>
              </c:numCache>
            </c:numRef>
          </c:val>
          <c:extLst>
            <c:ext xmlns:c16="http://schemas.microsoft.com/office/drawing/2014/chart" uri="{C3380CC4-5D6E-409C-BE32-E72D297353CC}">
              <c16:uniqueId val="{00000003-6702-40FD-A535-D97BF3B24314}"/>
            </c:ext>
          </c:extLst>
        </c:ser>
        <c:ser>
          <c:idx val="4"/>
          <c:order val="4"/>
          <c:tx>
            <c:strRef>
              <c:f>Sheet1!$F$1</c:f>
              <c:strCache>
                <c:ptCount val="1"/>
                <c:pt idx="0">
                  <c:v>tmamerica</c:v>
                </c:pt>
              </c:strCache>
            </c:strRef>
          </c:tx>
          <c:spPr>
            <a:solidFill>
              <a:schemeClr val="accent5"/>
            </a:solidFill>
            <a:ln>
              <a:noFill/>
            </a:ln>
            <a:effectLst/>
          </c:spPr>
          <c:invertIfNegative val="0"/>
          <c:cat>
            <c:numRef>
              <c:f>Sheet1!$A$2:$A$16</c:f>
              <c:numCache>
                <c:formatCode>m/d/yyyy</c:formatCode>
                <c:ptCount val="15"/>
                <c:pt idx="0">
                  <c:v>44732</c:v>
                </c:pt>
                <c:pt idx="1">
                  <c:v>44733</c:v>
                </c:pt>
                <c:pt idx="2">
                  <c:v>44734</c:v>
                </c:pt>
                <c:pt idx="3">
                  <c:v>44735</c:v>
                </c:pt>
                <c:pt idx="4">
                  <c:v>44736</c:v>
                </c:pt>
                <c:pt idx="5">
                  <c:v>44737</c:v>
                </c:pt>
                <c:pt idx="6">
                  <c:v>44738</c:v>
                </c:pt>
                <c:pt idx="7">
                  <c:v>44739</c:v>
                </c:pt>
                <c:pt idx="8">
                  <c:v>44740</c:v>
                </c:pt>
                <c:pt idx="9">
                  <c:v>44741</c:v>
                </c:pt>
                <c:pt idx="10">
                  <c:v>44742</c:v>
                </c:pt>
                <c:pt idx="11">
                  <c:v>44743</c:v>
                </c:pt>
                <c:pt idx="12">
                  <c:v>44744</c:v>
                </c:pt>
                <c:pt idx="13">
                  <c:v>44745</c:v>
                </c:pt>
                <c:pt idx="14">
                  <c:v>44746</c:v>
                </c:pt>
              </c:numCache>
            </c:numRef>
          </c:cat>
          <c:val>
            <c:numRef>
              <c:f>Sheet1!$F$2:$F$16</c:f>
              <c:numCache>
                <c:formatCode>General</c:formatCode>
                <c:ptCount val="15"/>
                <c:pt idx="0">
                  <c:v>0</c:v>
                </c:pt>
                <c:pt idx="1">
                  <c:v>0</c:v>
                </c:pt>
                <c:pt idx="2">
                  <c:v>4</c:v>
                </c:pt>
                <c:pt idx="3">
                  <c:v>0</c:v>
                </c:pt>
                <c:pt idx="4">
                  <c:v>4</c:v>
                </c:pt>
                <c:pt idx="5">
                  <c:v>0</c:v>
                </c:pt>
                <c:pt idx="6">
                  <c:v>0</c:v>
                </c:pt>
                <c:pt idx="7">
                  <c:v>12</c:v>
                </c:pt>
                <c:pt idx="8">
                  <c:v>0</c:v>
                </c:pt>
                <c:pt idx="9">
                  <c:v>8</c:v>
                </c:pt>
                <c:pt idx="10">
                  <c:v>0</c:v>
                </c:pt>
                <c:pt idx="11">
                  <c:v>6</c:v>
                </c:pt>
                <c:pt idx="12">
                  <c:v>0</c:v>
                </c:pt>
                <c:pt idx="13">
                  <c:v>0</c:v>
                </c:pt>
                <c:pt idx="14">
                  <c:v>0</c:v>
                </c:pt>
              </c:numCache>
            </c:numRef>
          </c:val>
          <c:extLst>
            <c:ext xmlns:c16="http://schemas.microsoft.com/office/drawing/2014/chart" uri="{C3380CC4-5D6E-409C-BE32-E72D297353CC}">
              <c16:uniqueId val="{00000004-6702-40FD-A535-D97BF3B24314}"/>
            </c:ext>
          </c:extLst>
        </c:ser>
        <c:ser>
          <c:idx val="5"/>
          <c:order val="5"/>
          <c:tx>
            <c:strRef>
              <c:f>Sheet1!$G$1</c:f>
              <c:strCache>
                <c:ptCount val="1"/>
                <c:pt idx="0">
                  <c:v>travelersinsurance</c:v>
                </c:pt>
              </c:strCache>
            </c:strRef>
          </c:tx>
          <c:spPr>
            <a:solidFill>
              <a:schemeClr val="accent6"/>
            </a:solidFill>
            <a:ln>
              <a:noFill/>
            </a:ln>
            <a:effectLst/>
          </c:spPr>
          <c:invertIfNegative val="0"/>
          <c:cat>
            <c:numRef>
              <c:f>Sheet1!$A$2:$A$16</c:f>
              <c:numCache>
                <c:formatCode>m/d/yyyy</c:formatCode>
                <c:ptCount val="15"/>
                <c:pt idx="0">
                  <c:v>44732</c:v>
                </c:pt>
                <c:pt idx="1">
                  <c:v>44733</c:v>
                </c:pt>
                <c:pt idx="2">
                  <c:v>44734</c:v>
                </c:pt>
                <c:pt idx="3">
                  <c:v>44735</c:v>
                </c:pt>
                <c:pt idx="4">
                  <c:v>44736</c:v>
                </c:pt>
                <c:pt idx="5">
                  <c:v>44737</c:v>
                </c:pt>
                <c:pt idx="6">
                  <c:v>44738</c:v>
                </c:pt>
                <c:pt idx="7">
                  <c:v>44739</c:v>
                </c:pt>
                <c:pt idx="8">
                  <c:v>44740</c:v>
                </c:pt>
                <c:pt idx="9">
                  <c:v>44741</c:v>
                </c:pt>
                <c:pt idx="10">
                  <c:v>44742</c:v>
                </c:pt>
                <c:pt idx="11">
                  <c:v>44743</c:v>
                </c:pt>
                <c:pt idx="12">
                  <c:v>44744</c:v>
                </c:pt>
                <c:pt idx="13">
                  <c:v>44745</c:v>
                </c:pt>
                <c:pt idx="14">
                  <c:v>44746</c:v>
                </c:pt>
              </c:numCache>
            </c:numRef>
          </c:cat>
          <c:val>
            <c:numRef>
              <c:f>Sheet1!$G$2:$G$16</c:f>
              <c:numCache>
                <c:formatCode>General</c:formatCode>
                <c:ptCount val="15"/>
                <c:pt idx="0">
                  <c:v>133</c:v>
                </c:pt>
                <c:pt idx="1">
                  <c:v>0</c:v>
                </c:pt>
                <c:pt idx="2">
                  <c:v>0</c:v>
                </c:pt>
                <c:pt idx="3">
                  <c:v>0</c:v>
                </c:pt>
                <c:pt idx="4">
                  <c:v>0</c:v>
                </c:pt>
                <c:pt idx="5">
                  <c:v>0</c:v>
                </c:pt>
                <c:pt idx="6">
                  <c:v>0</c:v>
                </c:pt>
                <c:pt idx="7">
                  <c:v>89</c:v>
                </c:pt>
                <c:pt idx="8">
                  <c:v>24</c:v>
                </c:pt>
                <c:pt idx="9">
                  <c:v>107</c:v>
                </c:pt>
                <c:pt idx="10">
                  <c:v>41</c:v>
                </c:pt>
                <c:pt idx="11">
                  <c:v>0</c:v>
                </c:pt>
                <c:pt idx="12">
                  <c:v>0</c:v>
                </c:pt>
                <c:pt idx="13">
                  <c:v>35</c:v>
                </c:pt>
                <c:pt idx="14">
                  <c:v>0</c:v>
                </c:pt>
              </c:numCache>
            </c:numRef>
          </c:val>
          <c:extLst>
            <c:ext xmlns:c16="http://schemas.microsoft.com/office/drawing/2014/chart" uri="{C3380CC4-5D6E-409C-BE32-E72D297353CC}">
              <c16:uniqueId val="{00000005-6702-40FD-A535-D97BF3B24314}"/>
            </c:ext>
          </c:extLst>
        </c:ser>
        <c:dLbls>
          <c:showLegendKey val="0"/>
          <c:showVal val="0"/>
          <c:showCatName val="0"/>
          <c:showSerName val="0"/>
          <c:showPercent val="0"/>
          <c:showBubbleSize val="0"/>
        </c:dLbls>
        <c:gapWidth val="219"/>
        <c:overlap val="-27"/>
        <c:axId val="423808688"/>
        <c:axId val="423801800"/>
      </c:barChart>
      <c:dateAx>
        <c:axId val="423808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01800"/>
        <c:crosses val="autoZero"/>
        <c:auto val="1"/>
        <c:lblOffset val="100"/>
        <c:baseTimeUnit val="days"/>
      </c:dateAx>
      <c:valAx>
        <c:axId val="42380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0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strRef>
              <c:f>Sheet1!$A$2:$A$3</c:f>
              <c:strCache>
                <c:ptCount val="2"/>
                <c:pt idx="0">
                  <c:v>2022-06</c:v>
                </c:pt>
                <c:pt idx="1">
                  <c:v>2022-07</c:v>
                </c:pt>
              </c:strCache>
            </c:strRef>
          </c:cat>
          <c:val>
            <c:numRef>
              <c:f>Sheet1!$B$2:$B$3</c:f>
              <c:numCache>
                <c:formatCode>General</c:formatCode>
                <c:ptCount val="2"/>
                <c:pt idx="0">
                  <c:v>128</c:v>
                </c:pt>
                <c:pt idx="1">
                  <c:v>0</c:v>
                </c:pt>
              </c:numCache>
            </c:numRef>
          </c:val>
          <c:extLst>
            <c:ext xmlns:c16="http://schemas.microsoft.com/office/drawing/2014/chart" uri="{C3380CC4-5D6E-409C-BE32-E72D297353CC}">
              <c16:uniqueId val="{00000000-B78F-474B-9274-53C9763C8778}"/>
            </c:ext>
          </c:extLst>
        </c:ser>
        <c:ser>
          <c:idx val="1"/>
          <c:order val="1"/>
          <c:tx>
            <c:strRef>
              <c:f>Sheet1!$C$1</c:f>
              <c:strCache>
                <c:ptCount val="1"/>
                <c:pt idx="0">
                  <c:v>firstinshi</c:v>
                </c:pt>
              </c:strCache>
            </c:strRef>
          </c:tx>
          <c:spPr>
            <a:solidFill>
              <a:schemeClr val="accent2"/>
            </a:solidFill>
            <a:ln>
              <a:noFill/>
            </a:ln>
            <a:effectLst/>
          </c:spPr>
          <c:invertIfNegative val="0"/>
          <c:cat>
            <c:strRef>
              <c:f>Sheet1!$A$2:$A$3</c:f>
              <c:strCache>
                <c:ptCount val="2"/>
                <c:pt idx="0">
                  <c:v>2022-06</c:v>
                </c:pt>
                <c:pt idx="1">
                  <c:v>2022-07</c:v>
                </c:pt>
              </c:strCache>
            </c:strRef>
          </c:cat>
          <c:val>
            <c:numRef>
              <c:f>Sheet1!$C$2:$C$3</c:f>
              <c:numCache>
                <c:formatCode>General</c:formatCode>
                <c:ptCount val="2"/>
                <c:pt idx="0">
                  <c:v>24</c:v>
                </c:pt>
                <c:pt idx="1">
                  <c:v>0</c:v>
                </c:pt>
              </c:numCache>
            </c:numRef>
          </c:val>
          <c:extLst>
            <c:ext xmlns:c16="http://schemas.microsoft.com/office/drawing/2014/chart" uri="{C3380CC4-5D6E-409C-BE32-E72D297353CC}">
              <c16:uniqueId val="{00000001-B78F-474B-9274-53C9763C8778}"/>
            </c:ext>
          </c:extLst>
        </c:ser>
        <c:ser>
          <c:idx val="2"/>
          <c:order val="2"/>
          <c:tx>
            <c:strRef>
              <c:f>Sheet1!$D$1</c:f>
              <c:strCache>
                <c:ptCount val="1"/>
                <c:pt idx="0">
                  <c:v>phlyinsurance</c:v>
                </c:pt>
              </c:strCache>
            </c:strRef>
          </c:tx>
          <c:spPr>
            <a:solidFill>
              <a:schemeClr val="accent3"/>
            </a:solidFill>
            <a:ln>
              <a:noFill/>
            </a:ln>
            <a:effectLst/>
          </c:spPr>
          <c:invertIfNegative val="0"/>
          <c:cat>
            <c:strRef>
              <c:f>Sheet1!$A$2:$A$3</c:f>
              <c:strCache>
                <c:ptCount val="2"/>
                <c:pt idx="0">
                  <c:v>2022-06</c:v>
                </c:pt>
                <c:pt idx="1">
                  <c:v>2022-07</c:v>
                </c:pt>
              </c:strCache>
            </c:strRef>
          </c:cat>
          <c:val>
            <c:numRef>
              <c:f>Sheet1!$D$2:$D$3</c:f>
              <c:numCache>
                <c:formatCode>General</c:formatCode>
                <c:ptCount val="2"/>
                <c:pt idx="0">
                  <c:v>35</c:v>
                </c:pt>
                <c:pt idx="1">
                  <c:v>0</c:v>
                </c:pt>
              </c:numCache>
            </c:numRef>
          </c:val>
          <c:extLst>
            <c:ext xmlns:c16="http://schemas.microsoft.com/office/drawing/2014/chart" uri="{C3380CC4-5D6E-409C-BE32-E72D297353CC}">
              <c16:uniqueId val="{00000002-B78F-474B-9274-53C9763C8778}"/>
            </c:ext>
          </c:extLst>
        </c:ser>
        <c:ser>
          <c:idx val="3"/>
          <c:order val="3"/>
          <c:tx>
            <c:strRef>
              <c:f>Sheet1!$E$1</c:f>
              <c:strCache>
                <c:ptCount val="1"/>
                <c:pt idx="0">
                  <c:v>tmna_services</c:v>
                </c:pt>
              </c:strCache>
            </c:strRef>
          </c:tx>
          <c:spPr>
            <a:solidFill>
              <a:schemeClr val="accent4"/>
            </a:solidFill>
            <a:ln>
              <a:noFill/>
            </a:ln>
            <a:effectLst/>
          </c:spPr>
          <c:invertIfNegative val="0"/>
          <c:cat>
            <c:strRef>
              <c:f>Sheet1!$A$2:$A$3</c:f>
              <c:strCache>
                <c:ptCount val="2"/>
                <c:pt idx="0">
                  <c:v>2022-06</c:v>
                </c:pt>
                <c:pt idx="1">
                  <c:v>2022-07</c:v>
                </c:pt>
              </c:strCache>
            </c:strRef>
          </c:cat>
          <c:val>
            <c:numRef>
              <c:f>Sheet1!$E$2:$E$3</c:f>
              <c:numCache>
                <c:formatCode>General</c:formatCode>
                <c:ptCount val="2"/>
                <c:pt idx="0">
                  <c:v>28</c:v>
                </c:pt>
                <c:pt idx="1">
                  <c:v>0</c:v>
                </c:pt>
              </c:numCache>
            </c:numRef>
          </c:val>
          <c:extLst>
            <c:ext xmlns:c16="http://schemas.microsoft.com/office/drawing/2014/chart" uri="{C3380CC4-5D6E-409C-BE32-E72D297353CC}">
              <c16:uniqueId val="{00000003-B78F-474B-9274-53C9763C8778}"/>
            </c:ext>
          </c:extLst>
        </c:ser>
        <c:ser>
          <c:idx val="4"/>
          <c:order val="4"/>
          <c:tx>
            <c:strRef>
              <c:f>Sheet1!$F$1</c:f>
              <c:strCache>
                <c:ptCount val="1"/>
                <c:pt idx="0">
                  <c:v>tmamerica</c:v>
                </c:pt>
              </c:strCache>
            </c:strRef>
          </c:tx>
          <c:spPr>
            <a:solidFill>
              <a:schemeClr val="accent5"/>
            </a:solidFill>
            <a:ln>
              <a:noFill/>
            </a:ln>
            <a:effectLst/>
          </c:spPr>
          <c:invertIfNegative val="0"/>
          <c:cat>
            <c:strRef>
              <c:f>Sheet1!$A$2:$A$3</c:f>
              <c:strCache>
                <c:ptCount val="2"/>
                <c:pt idx="0">
                  <c:v>2022-06</c:v>
                </c:pt>
                <c:pt idx="1">
                  <c:v>2022-07</c:v>
                </c:pt>
              </c:strCache>
            </c:strRef>
          </c:cat>
          <c:val>
            <c:numRef>
              <c:f>Sheet1!$F$2:$F$3</c:f>
              <c:numCache>
                <c:formatCode>General</c:formatCode>
                <c:ptCount val="2"/>
                <c:pt idx="0">
                  <c:v>0</c:v>
                </c:pt>
                <c:pt idx="1">
                  <c:v>0</c:v>
                </c:pt>
              </c:numCache>
            </c:numRef>
          </c:val>
          <c:extLst>
            <c:ext xmlns:c16="http://schemas.microsoft.com/office/drawing/2014/chart" uri="{C3380CC4-5D6E-409C-BE32-E72D297353CC}">
              <c16:uniqueId val="{00000004-B78F-474B-9274-53C9763C8778}"/>
            </c:ext>
          </c:extLst>
        </c:ser>
        <c:ser>
          <c:idx val="5"/>
          <c:order val="5"/>
          <c:tx>
            <c:strRef>
              <c:f>Sheet1!$G$1</c:f>
              <c:strCache>
                <c:ptCount val="1"/>
                <c:pt idx="0">
                  <c:v>travelersinsurance</c:v>
                </c:pt>
              </c:strCache>
            </c:strRef>
          </c:tx>
          <c:spPr>
            <a:solidFill>
              <a:schemeClr val="accent6"/>
            </a:solidFill>
            <a:ln>
              <a:noFill/>
            </a:ln>
            <a:effectLst/>
          </c:spPr>
          <c:invertIfNegative val="0"/>
          <c:cat>
            <c:strRef>
              <c:f>Sheet1!$A$2:$A$3</c:f>
              <c:strCache>
                <c:ptCount val="2"/>
                <c:pt idx="0">
                  <c:v>2022-06</c:v>
                </c:pt>
                <c:pt idx="1">
                  <c:v>2022-07</c:v>
                </c:pt>
              </c:strCache>
            </c:strRef>
          </c:cat>
          <c:val>
            <c:numRef>
              <c:f>Sheet1!$G$2:$G$3</c:f>
              <c:numCache>
                <c:formatCode>General</c:formatCode>
                <c:ptCount val="2"/>
                <c:pt idx="0">
                  <c:v>83</c:v>
                </c:pt>
                <c:pt idx="1">
                  <c:v>0</c:v>
                </c:pt>
              </c:numCache>
            </c:numRef>
          </c:val>
          <c:extLst>
            <c:ext xmlns:c16="http://schemas.microsoft.com/office/drawing/2014/chart" uri="{C3380CC4-5D6E-409C-BE32-E72D297353CC}">
              <c16:uniqueId val="{00000005-B78F-474B-9274-53C9763C8778}"/>
            </c:ext>
          </c:extLst>
        </c:ser>
        <c:dLbls>
          <c:showLegendKey val="0"/>
          <c:showVal val="0"/>
          <c:showCatName val="0"/>
          <c:showSerName val="0"/>
          <c:showPercent val="0"/>
          <c:showBubbleSize val="0"/>
        </c:dLbls>
        <c:gapWidth val="219"/>
        <c:overlap val="-27"/>
        <c:axId val="423807704"/>
        <c:axId val="423808032"/>
      </c:barChart>
      <c:catAx>
        <c:axId val="423807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08032"/>
        <c:crosses val="autoZero"/>
        <c:auto val="1"/>
        <c:lblAlgn val="ctr"/>
        <c:lblOffset val="100"/>
        <c:noMultiLvlLbl val="0"/>
      </c:catAx>
      <c:valAx>
        <c:axId val="42380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0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CE970-47A9-459C-9458-D07B80AABBCB}"/>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0061538B-FD2B-4627-AA0D-2E5C51EFBF06}"/>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571700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EAD4E-4F93-4736-938D-050444C6A778}"/>
              </a:ext>
            </a:extLst>
          </p:cNvPr>
          <p:cNvSpPr>
            <a:spLocks noGrp="1"/>
          </p:cNvSpPr>
          <p:nvPr>
            <p:ph type="title"/>
          </p:nvPr>
        </p:nvSpPr>
        <p:spPr/>
        <p:txBody>
          <a:bodyPr/>
          <a:lstStyle/>
          <a:p>
            <a:r>
              <a:rPr lang="en-US"/>
              <a:t>Overall Overall Audience | @TMNA_Services</a:t>
            </a:r>
          </a:p>
        </p:txBody>
      </p:sp>
      <p:graphicFrame>
        <p:nvGraphicFramePr>
          <p:cNvPr id="6" name="Chart Placeholder 5">
            <a:extLst>
              <a:ext uri="{FF2B5EF4-FFF2-40B4-BE49-F238E27FC236}">
                <a16:creationId xmlns:a16="http://schemas.microsoft.com/office/drawing/2014/main" id="{6175D8B4-841E-4F0A-A099-F55D2C9D34CD}"/>
              </a:ext>
            </a:extLst>
          </p:cNvPr>
          <p:cNvGraphicFramePr>
            <a:graphicFrameLocks noGrp="1"/>
          </p:cNvGraphicFramePr>
          <p:nvPr>
            <p:ph type="chart" sz="quarter" idx="13"/>
            <p:extLst>
              <p:ext uri="{D42A27DB-BD31-4B8C-83A1-F6EECF244321}">
                <p14:modId xmlns:p14="http://schemas.microsoft.com/office/powerpoint/2010/main" val="573034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5D8387-7EC8-49D1-A185-9E47CD48B1D6}"/>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1B08323C-02F0-4595-BE43-7A8A59A809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6461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A24F3-FDEB-4BD6-9D3E-A78DECEBC9BF}"/>
              </a:ext>
            </a:extLst>
          </p:cNvPr>
          <p:cNvSpPr>
            <a:spLocks noGrp="1"/>
          </p:cNvSpPr>
          <p:nvPr>
            <p:ph type="title"/>
          </p:nvPr>
        </p:nvSpPr>
        <p:spPr/>
        <p:txBody>
          <a:bodyPr/>
          <a:lstStyle/>
          <a:p>
            <a:r>
              <a:rPr lang="en-US"/>
              <a:t>Facebook Key Metrics Table | @TMNA_Services</a:t>
            </a:r>
          </a:p>
        </p:txBody>
      </p:sp>
      <p:graphicFrame>
        <p:nvGraphicFramePr>
          <p:cNvPr id="5" name="Table Placeholder 4">
            <a:extLst>
              <a:ext uri="{FF2B5EF4-FFF2-40B4-BE49-F238E27FC236}">
                <a16:creationId xmlns:a16="http://schemas.microsoft.com/office/drawing/2014/main" id="{FD10F269-5797-4CD2-9A86-EC5BA1C91DE3}"/>
              </a:ext>
            </a:extLst>
          </p:cNvPr>
          <p:cNvGraphicFramePr>
            <a:graphicFrameLocks noGrp="1"/>
          </p:cNvGraphicFramePr>
          <p:nvPr>
            <p:ph type="tbl" sz="quarter" idx="13"/>
            <p:extLst>
              <p:ext uri="{D42A27DB-BD31-4B8C-83A1-F6EECF244321}">
                <p14:modId xmlns:p14="http://schemas.microsoft.com/office/powerpoint/2010/main" val="2106901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51849106"/>
                    </a:ext>
                  </a:extLst>
                </a:gridCol>
                <a:gridCol w="905256">
                  <a:extLst>
                    <a:ext uri="{9D8B030D-6E8A-4147-A177-3AD203B41FA5}">
                      <a16:colId xmlns:a16="http://schemas.microsoft.com/office/drawing/2014/main" val="2393058066"/>
                    </a:ext>
                  </a:extLst>
                </a:gridCol>
                <a:gridCol w="905256">
                  <a:extLst>
                    <a:ext uri="{9D8B030D-6E8A-4147-A177-3AD203B41FA5}">
                      <a16:colId xmlns:a16="http://schemas.microsoft.com/office/drawing/2014/main" val="3350724321"/>
                    </a:ext>
                  </a:extLst>
                </a:gridCol>
                <a:gridCol w="905256">
                  <a:extLst>
                    <a:ext uri="{9D8B030D-6E8A-4147-A177-3AD203B41FA5}">
                      <a16:colId xmlns:a16="http://schemas.microsoft.com/office/drawing/2014/main" val="1965050877"/>
                    </a:ext>
                  </a:extLst>
                </a:gridCol>
                <a:gridCol w="905256">
                  <a:extLst>
                    <a:ext uri="{9D8B030D-6E8A-4147-A177-3AD203B41FA5}">
                      <a16:colId xmlns:a16="http://schemas.microsoft.com/office/drawing/2014/main" val="2892171688"/>
                    </a:ext>
                  </a:extLst>
                </a:gridCol>
                <a:gridCol w="905256">
                  <a:extLst>
                    <a:ext uri="{9D8B030D-6E8A-4147-A177-3AD203B41FA5}">
                      <a16:colId xmlns:a16="http://schemas.microsoft.com/office/drawing/2014/main" val="3682201139"/>
                    </a:ext>
                  </a:extLst>
                </a:gridCol>
                <a:gridCol w="905256">
                  <a:extLst>
                    <a:ext uri="{9D8B030D-6E8A-4147-A177-3AD203B41FA5}">
                      <a16:colId xmlns:a16="http://schemas.microsoft.com/office/drawing/2014/main" val="1255976140"/>
                    </a:ext>
                  </a:extLst>
                </a:gridCol>
                <a:gridCol w="905256">
                  <a:extLst>
                    <a:ext uri="{9D8B030D-6E8A-4147-A177-3AD203B41FA5}">
                      <a16:colId xmlns:a16="http://schemas.microsoft.com/office/drawing/2014/main" val="2627834959"/>
                    </a:ext>
                  </a:extLst>
                </a:gridCol>
                <a:gridCol w="905256">
                  <a:extLst>
                    <a:ext uri="{9D8B030D-6E8A-4147-A177-3AD203B41FA5}">
                      <a16:colId xmlns:a16="http://schemas.microsoft.com/office/drawing/2014/main" val="341510403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9331831"/>
                  </a:ext>
                </a:extLst>
              </a:tr>
              <a:tr h="370840">
                <a:tc>
                  <a:txBody>
                    <a:bodyPr/>
                    <a:lstStyle/>
                    <a:p>
                      <a:r>
                        <a:rPr lang="en-US" sz="1000"/>
                        <a:t>152</a:t>
                      </a:r>
                    </a:p>
                  </a:txBody>
                  <a:tcPr/>
                </a:tc>
                <a:tc>
                  <a:txBody>
                    <a:bodyPr/>
                    <a:lstStyle/>
                    <a:p>
                      <a:r>
                        <a:rPr lang="en-US" sz="1000"/>
                        <a:t>1</a:t>
                      </a:r>
                    </a:p>
                  </a:txBody>
                  <a:tcPr/>
                </a:tc>
                <a:tc>
                  <a:txBody>
                    <a:bodyPr/>
                    <a:lstStyle/>
                    <a:p>
                      <a:r>
                        <a:rPr lang="en-US" sz="1000"/>
                        <a:t>4</a:t>
                      </a:r>
                    </a:p>
                  </a:txBody>
                  <a:tcPr/>
                </a:tc>
                <a:tc>
                  <a:txBody>
                    <a:bodyPr/>
                    <a:lstStyle/>
                    <a:p>
                      <a:r>
                        <a:rPr lang="en-US" sz="1000"/>
                        <a:t>43</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7.9470 %</a:t>
                      </a:r>
                    </a:p>
                  </a:txBody>
                  <a:tcPr/>
                </a:tc>
                <a:tc>
                  <a:txBody>
                    <a:bodyPr/>
                    <a:lstStyle/>
                    <a:p>
                      <a:r>
                        <a:rPr lang="en-US" sz="1000"/>
                        <a:t>0.0 %</a:t>
                      </a:r>
                    </a:p>
                  </a:txBody>
                  <a:tcPr/>
                </a:tc>
                <a:extLst>
                  <a:ext uri="{0D108BD9-81ED-4DB2-BD59-A6C34878D82A}">
                    <a16:rowId xmlns:a16="http://schemas.microsoft.com/office/drawing/2014/main" val="3694736863"/>
                  </a:ext>
                </a:extLst>
              </a:tr>
            </a:tbl>
          </a:graphicData>
        </a:graphic>
      </p:graphicFrame>
      <p:sp>
        <p:nvSpPr>
          <p:cNvPr id="4" name="Text Placeholder 3">
            <a:extLst>
              <a:ext uri="{FF2B5EF4-FFF2-40B4-BE49-F238E27FC236}">
                <a16:creationId xmlns:a16="http://schemas.microsoft.com/office/drawing/2014/main" id="{BC86B320-D2BD-47EC-8C76-F9A3347A9DAB}"/>
              </a:ext>
            </a:extLst>
          </p:cNvPr>
          <p:cNvSpPr>
            <a:spLocks noGrp="1"/>
          </p:cNvSpPr>
          <p:nvPr>
            <p:ph type="body" sz="quarter" idx="14"/>
          </p:nvPr>
        </p:nvSpPr>
        <p:spPr/>
        <p:txBody>
          <a:bodyPr/>
          <a:lstStyle/>
          <a:p>
            <a:r>
              <a:rPr lang="en-US"/>
              <a:t>06/20/2022 - 07/04/2022</a:t>
            </a:r>
          </a:p>
        </p:txBody>
      </p:sp>
    </p:spTree>
    <p:extLst>
      <p:ext uri="{BB962C8B-B14F-4D97-AF65-F5344CB8AC3E}">
        <p14:creationId xmlns:p14="http://schemas.microsoft.com/office/powerpoint/2010/main" val="2285036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C666-4193-4166-9741-C42C05C28CB5}"/>
              </a:ext>
            </a:extLst>
          </p:cNvPr>
          <p:cNvSpPr>
            <a:spLocks noGrp="1"/>
          </p:cNvSpPr>
          <p:nvPr>
            <p:ph type="title"/>
          </p:nvPr>
        </p:nvSpPr>
        <p:spPr/>
        <p:txBody>
          <a:bodyPr/>
          <a:lstStyle/>
          <a:p>
            <a:r>
              <a:rPr lang="en-US"/>
              <a:t>Facebook Facebook Fans Change | @TMNA_Services</a:t>
            </a:r>
          </a:p>
        </p:txBody>
      </p:sp>
      <p:graphicFrame>
        <p:nvGraphicFramePr>
          <p:cNvPr id="6" name="Chart Placeholder 5">
            <a:extLst>
              <a:ext uri="{FF2B5EF4-FFF2-40B4-BE49-F238E27FC236}">
                <a16:creationId xmlns:a16="http://schemas.microsoft.com/office/drawing/2014/main" id="{C6523BF9-21DE-4FE5-BD8A-BD4531DFA03A}"/>
              </a:ext>
            </a:extLst>
          </p:cNvPr>
          <p:cNvGraphicFramePr>
            <a:graphicFrameLocks noGrp="1"/>
          </p:cNvGraphicFramePr>
          <p:nvPr>
            <p:ph type="chart" sz="quarter" idx="13"/>
            <p:extLst>
              <p:ext uri="{D42A27DB-BD31-4B8C-83A1-F6EECF244321}">
                <p14:modId xmlns:p14="http://schemas.microsoft.com/office/powerpoint/2010/main" val="1252247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2AC99E-E5E0-4A0C-8135-010950A21B83}"/>
              </a:ext>
            </a:extLst>
          </p:cNvPr>
          <p:cNvSpPr>
            <a:spLocks noGrp="1"/>
          </p:cNvSpPr>
          <p:nvPr>
            <p:ph type="body" sz="quarter" idx="14"/>
          </p:nvPr>
        </p:nvSpPr>
        <p:spPr/>
        <p:txBody>
          <a:bodyPr/>
          <a:lstStyle/>
          <a:p>
            <a:r>
              <a:rPr lang="en-US"/>
              <a:t>06/20/2022 - 07/04/2022</a:t>
            </a:r>
          </a:p>
        </p:txBody>
      </p:sp>
      <p:sp>
        <p:nvSpPr>
          <p:cNvPr id="5" name="Footer Placeholder 4">
            <a:extLst>
              <a:ext uri="{FF2B5EF4-FFF2-40B4-BE49-F238E27FC236}">
                <a16:creationId xmlns:a16="http://schemas.microsoft.com/office/drawing/2014/main" id="{6C2C3FD8-7F58-43DF-92FE-69B1DF3B6A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028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53EF3-042F-425C-8BBF-3EDAE5A5EC68}"/>
              </a:ext>
            </a:extLst>
          </p:cNvPr>
          <p:cNvSpPr>
            <a:spLocks noGrp="1"/>
          </p:cNvSpPr>
          <p:nvPr>
            <p:ph type="title"/>
          </p:nvPr>
        </p:nvSpPr>
        <p:spPr/>
        <p:txBody>
          <a:bodyPr/>
          <a:lstStyle/>
          <a:p>
            <a:r>
              <a:rPr lang="en-US"/>
              <a:t>Facebook Average Interactions Per Facebook Post | @TMNA_Services</a:t>
            </a:r>
          </a:p>
        </p:txBody>
      </p:sp>
      <p:graphicFrame>
        <p:nvGraphicFramePr>
          <p:cNvPr id="6" name="Chart Placeholder 5">
            <a:extLst>
              <a:ext uri="{FF2B5EF4-FFF2-40B4-BE49-F238E27FC236}">
                <a16:creationId xmlns:a16="http://schemas.microsoft.com/office/drawing/2014/main" id="{75148143-1244-4F2C-B940-D8D9DE503D46}"/>
              </a:ext>
            </a:extLst>
          </p:cNvPr>
          <p:cNvGraphicFramePr>
            <a:graphicFrameLocks noGrp="1"/>
          </p:cNvGraphicFramePr>
          <p:nvPr>
            <p:ph type="chart" sz="quarter" idx="13"/>
            <p:extLst>
              <p:ext uri="{D42A27DB-BD31-4B8C-83A1-F6EECF244321}">
                <p14:modId xmlns:p14="http://schemas.microsoft.com/office/powerpoint/2010/main" val="21378272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000280-0493-41EC-ACB2-28B781CFE0E9}"/>
              </a:ext>
            </a:extLst>
          </p:cNvPr>
          <p:cNvSpPr>
            <a:spLocks noGrp="1"/>
          </p:cNvSpPr>
          <p:nvPr>
            <p:ph type="body" sz="quarter" idx="14"/>
          </p:nvPr>
        </p:nvSpPr>
        <p:spPr/>
        <p:txBody>
          <a:bodyPr/>
          <a:lstStyle/>
          <a:p>
            <a:r>
              <a:rPr lang="en-US"/>
              <a:t>06/20/2022 - 07/04/2022</a:t>
            </a:r>
          </a:p>
        </p:txBody>
      </p:sp>
      <p:sp>
        <p:nvSpPr>
          <p:cNvPr id="5" name="Footer Placeholder 4">
            <a:extLst>
              <a:ext uri="{FF2B5EF4-FFF2-40B4-BE49-F238E27FC236}">
                <a16:creationId xmlns:a16="http://schemas.microsoft.com/office/drawing/2014/main" id="{177EEF9F-BA47-4E73-9B20-03565A8BF4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1848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1CA22-A225-4902-AA02-A3DA41021750}"/>
              </a:ext>
            </a:extLst>
          </p:cNvPr>
          <p:cNvSpPr>
            <a:spLocks noGrp="1"/>
          </p:cNvSpPr>
          <p:nvPr>
            <p:ph type="title"/>
          </p:nvPr>
        </p:nvSpPr>
        <p:spPr/>
        <p:txBody>
          <a:bodyPr/>
          <a:lstStyle/>
          <a:p>
            <a:r>
              <a:rPr lang="en-US"/>
              <a:t>Facebook Total Interactions Per Month | Selective</a:t>
            </a:r>
          </a:p>
        </p:txBody>
      </p:sp>
      <p:graphicFrame>
        <p:nvGraphicFramePr>
          <p:cNvPr id="6" name="Chart Placeholder 5">
            <a:extLst>
              <a:ext uri="{FF2B5EF4-FFF2-40B4-BE49-F238E27FC236}">
                <a16:creationId xmlns:a16="http://schemas.microsoft.com/office/drawing/2014/main" id="{EFAF2907-C7CC-4AF6-93BE-4E829B5C9361}"/>
              </a:ext>
            </a:extLst>
          </p:cNvPr>
          <p:cNvGraphicFramePr>
            <a:graphicFrameLocks noGrp="1"/>
          </p:cNvGraphicFramePr>
          <p:nvPr>
            <p:ph type="chart" sz="quarter" idx="13"/>
            <p:extLst>
              <p:ext uri="{D42A27DB-BD31-4B8C-83A1-F6EECF244321}">
                <p14:modId xmlns:p14="http://schemas.microsoft.com/office/powerpoint/2010/main" val="326552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C9D52C-71C4-4017-9115-78BC7CFB5ED2}"/>
              </a:ext>
            </a:extLst>
          </p:cNvPr>
          <p:cNvSpPr>
            <a:spLocks noGrp="1"/>
          </p:cNvSpPr>
          <p:nvPr>
            <p:ph type="body" sz="quarter" idx="14"/>
          </p:nvPr>
        </p:nvSpPr>
        <p:spPr/>
        <p:txBody>
          <a:bodyPr/>
          <a:lstStyle/>
          <a:p>
            <a:r>
              <a:rPr lang="en-US"/>
              <a:t>06/20/2022 - 07/04/2022</a:t>
            </a:r>
          </a:p>
        </p:txBody>
      </p:sp>
      <p:sp>
        <p:nvSpPr>
          <p:cNvPr id="5" name="Footer Placeholder 4">
            <a:extLst>
              <a:ext uri="{FF2B5EF4-FFF2-40B4-BE49-F238E27FC236}">
                <a16:creationId xmlns:a16="http://schemas.microsoft.com/office/drawing/2014/main" id="{A22BBF9C-7A25-4326-B083-50B2113787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7183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85A26-CFEE-4E45-B010-290A79200A10}"/>
              </a:ext>
            </a:extLst>
          </p:cNvPr>
          <p:cNvSpPr>
            <a:spLocks noGrp="1"/>
          </p:cNvSpPr>
          <p:nvPr>
            <p:ph type="title"/>
          </p:nvPr>
        </p:nvSpPr>
        <p:spPr/>
        <p:txBody>
          <a:bodyPr/>
          <a:lstStyle/>
          <a:p>
            <a:r>
              <a:rPr lang="en-US"/>
              <a:t>Facebook Facebook Impressions | @TMNA_Services</a:t>
            </a:r>
          </a:p>
        </p:txBody>
      </p:sp>
      <p:graphicFrame>
        <p:nvGraphicFramePr>
          <p:cNvPr id="6" name="Chart Placeholder 5">
            <a:extLst>
              <a:ext uri="{FF2B5EF4-FFF2-40B4-BE49-F238E27FC236}">
                <a16:creationId xmlns:a16="http://schemas.microsoft.com/office/drawing/2014/main" id="{F8132CE4-55E2-496C-B324-B6F268641C60}"/>
              </a:ext>
            </a:extLst>
          </p:cNvPr>
          <p:cNvGraphicFramePr>
            <a:graphicFrameLocks noGrp="1"/>
          </p:cNvGraphicFramePr>
          <p:nvPr>
            <p:ph type="chart" sz="quarter" idx="13"/>
            <p:extLst>
              <p:ext uri="{D42A27DB-BD31-4B8C-83A1-F6EECF244321}">
                <p14:modId xmlns:p14="http://schemas.microsoft.com/office/powerpoint/2010/main" val="4166680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2801CD-603F-421C-9C64-4631B73FE070}"/>
              </a:ext>
            </a:extLst>
          </p:cNvPr>
          <p:cNvSpPr>
            <a:spLocks noGrp="1"/>
          </p:cNvSpPr>
          <p:nvPr>
            <p:ph type="body" sz="quarter" idx="14"/>
          </p:nvPr>
        </p:nvSpPr>
        <p:spPr/>
        <p:txBody>
          <a:bodyPr/>
          <a:lstStyle/>
          <a:p>
            <a:r>
              <a:rPr lang="en-US"/>
              <a:t>06/20/2022 - 07/04/2022</a:t>
            </a:r>
          </a:p>
        </p:txBody>
      </p:sp>
      <p:sp>
        <p:nvSpPr>
          <p:cNvPr id="5" name="Footer Placeholder 4">
            <a:extLst>
              <a:ext uri="{FF2B5EF4-FFF2-40B4-BE49-F238E27FC236}">
                <a16:creationId xmlns:a16="http://schemas.microsoft.com/office/drawing/2014/main" id="{744DFA2F-C995-4D67-B6F0-926E266978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3758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CCF3E-1AE1-4171-AC69-B0768BE3A7B3}"/>
              </a:ext>
            </a:extLst>
          </p:cNvPr>
          <p:cNvSpPr>
            <a:spLocks noGrp="1"/>
          </p:cNvSpPr>
          <p:nvPr>
            <p:ph type="title"/>
          </p:nvPr>
        </p:nvSpPr>
        <p:spPr/>
        <p:txBody>
          <a:bodyPr/>
          <a:lstStyle/>
          <a:p>
            <a:r>
              <a:rPr lang="en-US"/>
              <a:t>Facebook Own Posts Table | @TMNA_Services - 1 of 3</a:t>
            </a:r>
          </a:p>
        </p:txBody>
      </p:sp>
      <p:graphicFrame>
        <p:nvGraphicFramePr>
          <p:cNvPr id="5" name="Table Placeholder 4">
            <a:extLst>
              <a:ext uri="{FF2B5EF4-FFF2-40B4-BE49-F238E27FC236}">
                <a16:creationId xmlns:a16="http://schemas.microsoft.com/office/drawing/2014/main" id="{86AB97AF-5E75-4212-B49B-9732D88E01CD}"/>
              </a:ext>
            </a:extLst>
          </p:cNvPr>
          <p:cNvGraphicFramePr>
            <a:graphicFrameLocks noGrp="1"/>
          </p:cNvGraphicFramePr>
          <p:nvPr>
            <p:ph type="tbl" sz="quarter" idx="13"/>
            <p:extLst>
              <p:ext uri="{D42A27DB-BD31-4B8C-83A1-F6EECF244321}">
                <p14:modId xmlns:p14="http://schemas.microsoft.com/office/powerpoint/2010/main" val="410982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10434427"/>
                    </a:ext>
                  </a:extLst>
                </a:gridCol>
                <a:gridCol w="822960">
                  <a:extLst>
                    <a:ext uri="{9D8B030D-6E8A-4147-A177-3AD203B41FA5}">
                      <a16:colId xmlns:a16="http://schemas.microsoft.com/office/drawing/2014/main" val="1950916575"/>
                    </a:ext>
                  </a:extLst>
                </a:gridCol>
                <a:gridCol w="822960">
                  <a:extLst>
                    <a:ext uri="{9D8B030D-6E8A-4147-A177-3AD203B41FA5}">
                      <a16:colId xmlns:a16="http://schemas.microsoft.com/office/drawing/2014/main" val="2903986565"/>
                    </a:ext>
                  </a:extLst>
                </a:gridCol>
                <a:gridCol w="822960">
                  <a:extLst>
                    <a:ext uri="{9D8B030D-6E8A-4147-A177-3AD203B41FA5}">
                      <a16:colId xmlns:a16="http://schemas.microsoft.com/office/drawing/2014/main" val="1339229189"/>
                    </a:ext>
                  </a:extLst>
                </a:gridCol>
                <a:gridCol w="822960">
                  <a:extLst>
                    <a:ext uri="{9D8B030D-6E8A-4147-A177-3AD203B41FA5}">
                      <a16:colId xmlns:a16="http://schemas.microsoft.com/office/drawing/2014/main" val="2276059725"/>
                    </a:ext>
                  </a:extLst>
                </a:gridCol>
                <a:gridCol w="822960">
                  <a:extLst>
                    <a:ext uri="{9D8B030D-6E8A-4147-A177-3AD203B41FA5}">
                      <a16:colId xmlns:a16="http://schemas.microsoft.com/office/drawing/2014/main" val="192893472"/>
                    </a:ext>
                  </a:extLst>
                </a:gridCol>
                <a:gridCol w="822960">
                  <a:extLst>
                    <a:ext uri="{9D8B030D-6E8A-4147-A177-3AD203B41FA5}">
                      <a16:colId xmlns:a16="http://schemas.microsoft.com/office/drawing/2014/main" val="896873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4046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- 2021-12-30 12:12:36</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12082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- 2021-11-17 17:16:11</a:t>
                      </a:r>
                      <a:r>
                        <a:rPr kumimoji="0" lang="en-US" sz="1000" b="0" i="0" u="none" strike="noStrike" kern="1200" cap="none" spc="0" normalizeH="0" baseline="0" noProof="0">
                          <a:ln>
                            <a:noFill/>
                          </a:ln>
                          <a:solidFill>
                            <a:prstClr val="black"/>
                          </a:solidFill>
                          <a:effectLst/>
                          <a:uLnTx/>
                          <a:uFillTx/>
                          <a:latin typeface="+mn-lt"/>
                          <a:ea typeface="+mn-ea"/>
                          <a:cs typeface="+mn-cs"/>
                        </a:rPr>
                        <a:t>
 TMNAS employees had the chance to enjoy a complementary cup of coffee or tea at our Bala office today! We hope everyone enjoyed themselves and got a chance to stop by the coffee cart.
We want to hear from you: What is your favorite cup of coffee or tea that gets you motivated? Feel free to comment below.
Don't forgot to follow us to learn more about what its like to work for TMNAS!
#workperk #coffee #employeeappreciation #workculturematters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67512302"/>
                  </a:ext>
                </a:extLst>
              </a:tr>
            </a:tbl>
          </a:graphicData>
        </a:graphic>
      </p:graphicFrame>
      <p:sp>
        <p:nvSpPr>
          <p:cNvPr id="4" name="Text Placeholder 3">
            <a:extLst>
              <a:ext uri="{FF2B5EF4-FFF2-40B4-BE49-F238E27FC236}">
                <a16:creationId xmlns:a16="http://schemas.microsoft.com/office/drawing/2014/main" id="{A250CE76-D5AD-4A0A-99D8-8955DEE58270}"/>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281301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363FB-0D57-4BA3-AB33-F1480FBE14DB}"/>
              </a:ext>
            </a:extLst>
          </p:cNvPr>
          <p:cNvSpPr>
            <a:spLocks noGrp="1"/>
          </p:cNvSpPr>
          <p:nvPr>
            <p:ph type="title"/>
          </p:nvPr>
        </p:nvSpPr>
        <p:spPr/>
        <p:txBody>
          <a:bodyPr/>
          <a:lstStyle/>
          <a:p>
            <a:r>
              <a:rPr lang="en-US"/>
              <a:t>Facebook Own Posts Table | @TMNA_Services - 2 of 3</a:t>
            </a:r>
          </a:p>
        </p:txBody>
      </p:sp>
      <p:graphicFrame>
        <p:nvGraphicFramePr>
          <p:cNvPr id="5" name="Table Placeholder 4">
            <a:extLst>
              <a:ext uri="{FF2B5EF4-FFF2-40B4-BE49-F238E27FC236}">
                <a16:creationId xmlns:a16="http://schemas.microsoft.com/office/drawing/2014/main" id="{E5422B1A-11C7-4ED7-B121-980A1A99A1A0}"/>
              </a:ext>
            </a:extLst>
          </p:cNvPr>
          <p:cNvGraphicFramePr>
            <a:graphicFrameLocks noGrp="1"/>
          </p:cNvGraphicFramePr>
          <p:nvPr>
            <p:ph type="tbl" sz="quarter" idx="13"/>
            <p:extLst>
              <p:ext uri="{D42A27DB-BD31-4B8C-83A1-F6EECF244321}">
                <p14:modId xmlns:p14="http://schemas.microsoft.com/office/powerpoint/2010/main" val="3872636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20832228"/>
                    </a:ext>
                  </a:extLst>
                </a:gridCol>
                <a:gridCol w="822960">
                  <a:extLst>
                    <a:ext uri="{9D8B030D-6E8A-4147-A177-3AD203B41FA5}">
                      <a16:colId xmlns:a16="http://schemas.microsoft.com/office/drawing/2014/main" val="2833676744"/>
                    </a:ext>
                  </a:extLst>
                </a:gridCol>
                <a:gridCol w="822960">
                  <a:extLst>
                    <a:ext uri="{9D8B030D-6E8A-4147-A177-3AD203B41FA5}">
                      <a16:colId xmlns:a16="http://schemas.microsoft.com/office/drawing/2014/main" val="2157328247"/>
                    </a:ext>
                  </a:extLst>
                </a:gridCol>
                <a:gridCol w="822960">
                  <a:extLst>
                    <a:ext uri="{9D8B030D-6E8A-4147-A177-3AD203B41FA5}">
                      <a16:colId xmlns:a16="http://schemas.microsoft.com/office/drawing/2014/main" val="1793706143"/>
                    </a:ext>
                  </a:extLst>
                </a:gridCol>
                <a:gridCol w="822960">
                  <a:extLst>
                    <a:ext uri="{9D8B030D-6E8A-4147-A177-3AD203B41FA5}">
                      <a16:colId xmlns:a16="http://schemas.microsoft.com/office/drawing/2014/main" val="3907266763"/>
                    </a:ext>
                  </a:extLst>
                </a:gridCol>
                <a:gridCol w="822960">
                  <a:extLst>
                    <a:ext uri="{9D8B030D-6E8A-4147-A177-3AD203B41FA5}">
                      <a16:colId xmlns:a16="http://schemas.microsoft.com/office/drawing/2014/main" val="271887156"/>
                    </a:ext>
                  </a:extLst>
                </a:gridCol>
                <a:gridCol w="822960">
                  <a:extLst>
                    <a:ext uri="{9D8B030D-6E8A-4147-A177-3AD203B41FA5}">
                      <a16:colId xmlns:a16="http://schemas.microsoft.com/office/drawing/2014/main" val="1961950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9732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- 2021-12-17 10:37:52</a:t>
                      </a:r>
                      <a:r>
                        <a:rPr kumimoji="0" lang="en-US" sz="1000" b="0" i="0" u="none" strike="noStrike" kern="1200" cap="none" spc="0" normalizeH="0" baseline="0" noProof="0">
                          <a:ln>
                            <a:noFill/>
                          </a:ln>
                          <a:solidFill>
                            <a:prstClr val="black"/>
                          </a:solidFill>
                          <a:effectLst/>
                          <a:uLnTx/>
                          <a:uFillTx/>
                          <a:latin typeface="+mn-lt"/>
                          <a:ea typeface="+mn-ea"/>
                          <a:cs typeface="+mn-cs"/>
                        </a:rPr>
                        <a:t>
 🏆This week, TMNAS celebrated our 2021 Annual Awards. 🏆
Each year TMNAS celebrates our employees who exemplify excellent service and dedication through their work at TMNAS. Congratulations to our 2021 Award Winners and Nominees!
➡️Follow us to learn more about what it's like to work for TMNAS.
#awards2021 #employeespotlight #employeeappreciation #amazingpeople #companycelebration #TMNAS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31542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- 2021-11-18 14:40:17</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Philadelphia Insurance Companies employees got to enjoy lunch from 3 delicious food trucks! Nick's Roast Beef, Cottman Ave., Julio's On Main, and Woodshed Pizza visited our Bala Campus parking lot and served some amazing food on this beautiful Fall day!  Lunch was complete with these yummy cookies from Bredenbeck's Bakery!  Thank you Team PHLY for including us!
#lunch #foodtruck #fallfun #employeeengagement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37315191"/>
                  </a:ext>
                </a:extLst>
              </a:tr>
            </a:tbl>
          </a:graphicData>
        </a:graphic>
      </p:graphicFrame>
      <p:sp>
        <p:nvSpPr>
          <p:cNvPr id="4" name="Text Placeholder 3">
            <a:extLst>
              <a:ext uri="{FF2B5EF4-FFF2-40B4-BE49-F238E27FC236}">
                <a16:creationId xmlns:a16="http://schemas.microsoft.com/office/drawing/2014/main" id="{45D47512-9012-4E2A-ACD0-010DF1ABD45E}"/>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320819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D529D-4D9D-411F-8288-418FEC21940C}"/>
              </a:ext>
            </a:extLst>
          </p:cNvPr>
          <p:cNvSpPr>
            <a:spLocks noGrp="1"/>
          </p:cNvSpPr>
          <p:nvPr>
            <p:ph type="title"/>
          </p:nvPr>
        </p:nvSpPr>
        <p:spPr/>
        <p:txBody>
          <a:bodyPr/>
          <a:lstStyle/>
          <a:p>
            <a:r>
              <a:rPr lang="en-US"/>
              <a:t>Facebook Own Posts Table | @TMNA_Services - 3 of 3</a:t>
            </a:r>
          </a:p>
        </p:txBody>
      </p:sp>
      <p:graphicFrame>
        <p:nvGraphicFramePr>
          <p:cNvPr id="5" name="Table Placeholder 4">
            <a:extLst>
              <a:ext uri="{FF2B5EF4-FFF2-40B4-BE49-F238E27FC236}">
                <a16:creationId xmlns:a16="http://schemas.microsoft.com/office/drawing/2014/main" id="{B1D26FB0-9796-4BCD-BE67-499497B30495}"/>
              </a:ext>
            </a:extLst>
          </p:cNvPr>
          <p:cNvGraphicFramePr>
            <a:graphicFrameLocks noGrp="1"/>
          </p:cNvGraphicFramePr>
          <p:nvPr>
            <p:ph type="tbl" sz="quarter" idx="13"/>
            <p:extLst>
              <p:ext uri="{D42A27DB-BD31-4B8C-83A1-F6EECF244321}">
                <p14:modId xmlns:p14="http://schemas.microsoft.com/office/powerpoint/2010/main" val="3118137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40920596"/>
                    </a:ext>
                  </a:extLst>
                </a:gridCol>
                <a:gridCol w="822960">
                  <a:extLst>
                    <a:ext uri="{9D8B030D-6E8A-4147-A177-3AD203B41FA5}">
                      <a16:colId xmlns:a16="http://schemas.microsoft.com/office/drawing/2014/main" val="3993352645"/>
                    </a:ext>
                  </a:extLst>
                </a:gridCol>
                <a:gridCol w="822960">
                  <a:extLst>
                    <a:ext uri="{9D8B030D-6E8A-4147-A177-3AD203B41FA5}">
                      <a16:colId xmlns:a16="http://schemas.microsoft.com/office/drawing/2014/main" val="3774688870"/>
                    </a:ext>
                  </a:extLst>
                </a:gridCol>
                <a:gridCol w="822960">
                  <a:extLst>
                    <a:ext uri="{9D8B030D-6E8A-4147-A177-3AD203B41FA5}">
                      <a16:colId xmlns:a16="http://schemas.microsoft.com/office/drawing/2014/main" val="1451253930"/>
                    </a:ext>
                  </a:extLst>
                </a:gridCol>
                <a:gridCol w="822960">
                  <a:extLst>
                    <a:ext uri="{9D8B030D-6E8A-4147-A177-3AD203B41FA5}">
                      <a16:colId xmlns:a16="http://schemas.microsoft.com/office/drawing/2014/main" val="2859863474"/>
                    </a:ext>
                  </a:extLst>
                </a:gridCol>
                <a:gridCol w="822960">
                  <a:extLst>
                    <a:ext uri="{9D8B030D-6E8A-4147-A177-3AD203B41FA5}">
                      <a16:colId xmlns:a16="http://schemas.microsoft.com/office/drawing/2014/main" val="3576546556"/>
                    </a:ext>
                  </a:extLst>
                </a:gridCol>
                <a:gridCol w="822960">
                  <a:extLst>
                    <a:ext uri="{9D8B030D-6E8A-4147-A177-3AD203B41FA5}">
                      <a16:colId xmlns:a16="http://schemas.microsoft.com/office/drawing/2014/main" val="3340625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2337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- 2021-12-23 10:20:32</a:t>
                      </a:r>
                      <a:r>
                        <a:rPr kumimoji="0" lang="en-US" sz="1000" b="0" i="0" u="none" strike="noStrike" kern="1200" cap="none" spc="0" normalizeH="0" baseline="0" noProof="0">
                          <a:ln>
                            <a:noFill/>
                          </a:ln>
                          <a:solidFill>
                            <a:prstClr val="black"/>
                          </a:solidFill>
                          <a:effectLst/>
                          <a:uLnTx/>
                          <a:uFillTx/>
                          <a:latin typeface="+mn-lt"/>
                          <a:ea typeface="+mn-ea"/>
                          <a:cs typeface="+mn-cs"/>
                        </a:rPr>
                        <a:t>
 ☃️TMNAS will be closing today at noon and remain closed until Monday in observance of the holiday weekend. We wish you and your family a safe and enjoyable holiday season!
#holidayseason #holidaycheer #safeholidays #safetravels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83662346"/>
                  </a:ext>
                </a:extLst>
              </a:tr>
            </a:tbl>
          </a:graphicData>
        </a:graphic>
      </p:graphicFrame>
      <p:sp>
        <p:nvSpPr>
          <p:cNvPr id="4" name="Text Placeholder 3">
            <a:extLst>
              <a:ext uri="{FF2B5EF4-FFF2-40B4-BE49-F238E27FC236}">
                <a16:creationId xmlns:a16="http://schemas.microsoft.com/office/drawing/2014/main" id="{B7646D87-2948-4D5E-83FE-06C408657933}"/>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055308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713DB-255A-44C8-9C42-D84E532FE231}"/>
              </a:ext>
            </a:extLst>
          </p:cNvPr>
          <p:cNvSpPr>
            <a:spLocks noGrp="1"/>
          </p:cNvSpPr>
          <p:nvPr>
            <p:ph type="title"/>
          </p:nvPr>
        </p:nvSpPr>
        <p:spPr/>
        <p:txBody>
          <a:bodyPr/>
          <a:lstStyle/>
          <a:p>
            <a:r>
              <a:rPr lang="en-US"/>
              <a:t>Twitter Key Metrics Table | @TMNA_Services</a:t>
            </a:r>
          </a:p>
        </p:txBody>
      </p:sp>
      <p:graphicFrame>
        <p:nvGraphicFramePr>
          <p:cNvPr id="5" name="Table Placeholder 4">
            <a:extLst>
              <a:ext uri="{FF2B5EF4-FFF2-40B4-BE49-F238E27FC236}">
                <a16:creationId xmlns:a16="http://schemas.microsoft.com/office/drawing/2014/main" id="{331DE3EF-9E2A-494D-BF22-1A1448B4FC87}"/>
              </a:ext>
            </a:extLst>
          </p:cNvPr>
          <p:cNvGraphicFramePr>
            <a:graphicFrameLocks noGrp="1"/>
          </p:cNvGraphicFramePr>
          <p:nvPr>
            <p:ph type="tbl" sz="quarter" idx="13"/>
            <p:extLst>
              <p:ext uri="{D42A27DB-BD31-4B8C-83A1-F6EECF244321}">
                <p14:modId xmlns:p14="http://schemas.microsoft.com/office/powerpoint/2010/main" val="3432255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04964959"/>
                    </a:ext>
                  </a:extLst>
                </a:gridCol>
                <a:gridCol w="576072">
                  <a:extLst>
                    <a:ext uri="{9D8B030D-6E8A-4147-A177-3AD203B41FA5}">
                      <a16:colId xmlns:a16="http://schemas.microsoft.com/office/drawing/2014/main" val="3308045911"/>
                    </a:ext>
                  </a:extLst>
                </a:gridCol>
                <a:gridCol w="576072">
                  <a:extLst>
                    <a:ext uri="{9D8B030D-6E8A-4147-A177-3AD203B41FA5}">
                      <a16:colId xmlns:a16="http://schemas.microsoft.com/office/drawing/2014/main" val="1602381123"/>
                    </a:ext>
                  </a:extLst>
                </a:gridCol>
                <a:gridCol w="576072">
                  <a:extLst>
                    <a:ext uri="{9D8B030D-6E8A-4147-A177-3AD203B41FA5}">
                      <a16:colId xmlns:a16="http://schemas.microsoft.com/office/drawing/2014/main" val="3514234142"/>
                    </a:ext>
                  </a:extLst>
                </a:gridCol>
                <a:gridCol w="576072">
                  <a:extLst>
                    <a:ext uri="{9D8B030D-6E8A-4147-A177-3AD203B41FA5}">
                      <a16:colId xmlns:a16="http://schemas.microsoft.com/office/drawing/2014/main" val="446903172"/>
                    </a:ext>
                  </a:extLst>
                </a:gridCol>
                <a:gridCol w="576072">
                  <a:extLst>
                    <a:ext uri="{9D8B030D-6E8A-4147-A177-3AD203B41FA5}">
                      <a16:colId xmlns:a16="http://schemas.microsoft.com/office/drawing/2014/main" val="2393528801"/>
                    </a:ext>
                  </a:extLst>
                </a:gridCol>
                <a:gridCol w="576072">
                  <a:extLst>
                    <a:ext uri="{9D8B030D-6E8A-4147-A177-3AD203B41FA5}">
                      <a16:colId xmlns:a16="http://schemas.microsoft.com/office/drawing/2014/main" val="2297351648"/>
                    </a:ext>
                  </a:extLst>
                </a:gridCol>
                <a:gridCol w="576072">
                  <a:extLst>
                    <a:ext uri="{9D8B030D-6E8A-4147-A177-3AD203B41FA5}">
                      <a16:colId xmlns:a16="http://schemas.microsoft.com/office/drawing/2014/main" val="1643024340"/>
                    </a:ext>
                  </a:extLst>
                </a:gridCol>
                <a:gridCol w="576072">
                  <a:extLst>
                    <a:ext uri="{9D8B030D-6E8A-4147-A177-3AD203B41FA5}">
                      <a16:colId xmlns:a16="http://schemas.microsoft.com/office/drawing/2014/main" val="1740950263"/>
                    </a:ext>
                  </a:extLst>
                </a:gridCol>
                <a:gridCol w="576072">
                  <a:extLst>
                    <a:ext uri="{9D8B030D-6E8A-4147-A177-3AD203B41FA5}">
                      <a16:colId xmlns:a16="http://schemas.microsoft.com/office/drawing/2014/main" val="2619974286"/>
                    </a:ext>
                  </a:extLst>
                </a:gridCol>
                <a:gridCol w="576072">
                  <a:extLst>
                    <a:ext uri="{9D8B030D-6E8A-4147-A177-3AD203B41FA5}">
                      <a16:colId xmlns:a16="http://schemas.microsoft.com/office/drawing/2014/main" val="2160453184"/>
                    </a:ext>
                  </a:extLst>
                </a:gridCol>
                <a:gridCol w="576072">
                  <a:extLst>
                    <a:ext uri="{9D8B030D-6E8A-4147-A177-3AD203B41FA5}">
                      <a16:colId xmlns:a16="http://schemas.microsoft.com/office/drawing/2014/main" val="2184805199"/>
                    </a:ext>
                  </a:extLst>
                </a:gridCol>
                <a:gridCol w="576072">
                  <a:extLst>
                    <a:ext uri="{9D8B030D-6E8A-4147-A177-3AD203B41FA5}">
                      <a16:colId xmlns:a16="http://schemas.microsoft.com/office/drawing/2014/main" val="72413759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16895625"/>
                  </a:ext>
                </a:extLst>
              </a:tr>
              <a:tr h="370840">
                <a:tc>
                  <a:txBody>
                    <a:bodyPr/>
                    <a:lstStyle/>
                    <a:p>
                      <a:r>
                        <a:rPr lang="en-US" sz="1000"/>
                        <a:t>181</a:t>
                      </a:r>
                    </a:p>
                  </a:txBody>
                  <a:tcPr/>
                </a:tc>
                <a:tc>
                  <a:txBody>
                    <a:bodyPr/>
                    <a:lstStyle/>
                    <a:p>
                      <a:r>
                        <a:rPr lang="en-US" sz="1000"/>
                        <a:t>0</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0.4144 %</a:t>
                      </a:r>
                    </a:p>
                  </a:txBody>
                  <a:tcPr/>
                </a:tc>
                <a:tc>
                  <a:txBody>
                    <a:bodyPr/>
                    <a:lstStyle/>
                    <a:p>
                      <a:r>
                        <a:rPr lang="en-US" sz="1000"/>
                        <a:t>0.0 %</a:t>
                      </a:r>
                    </a:p>
                  </a:txBody>
                  <a:tcPr/>
                </a:tc>
                <a:extLst>
                  <a:ext uri="{0D108BD9-81ED-4DB2-BD59-A6C34878D82A}">
                    <a16:rowId xmlns:a16="http://schemas.microsoft.com/office/drawing/2014/main" val="729895291"/>
                  </a:ext>
                </a:extLst>
              </a:tr>
            </a:tbl>
          </a:graphicData>
        </a:graphic>
      </p:graphicFrame>
      <p:sp>
        <p:nvSpPr>
          <p:cNvPr id="4" name="Text Placeholder 3">
            <a:extLst>
              <a:ext uri="{FF2B5EF4-FFF2-40B4-BE49-F238E27FC236}">
                <a16:creationId xmlns:a16="http://schemas.microsoft.com/office/drawing/2014/main" id="{183806E1-D9F4-4D3A-9C4A-5EBB563C2D2A}"/>
              </a:ext>
            </a:extLst>
          </p:cNvPr>
          <p:cNvSpPr>
            <a:spLocks noGrp="1"/>
          </p:cNvSpPr>
          <p:nvPr>
            <p:ph type="body" sz="quarter" idx="14"/>
          </p:nvPr>
        </p:nvSpPr>
        <p:spPr/>
        <p:txBody>
          <a:bodyPr/>
          <a:lstStyle/>
          <a:p>
            <a:r>
              <a:rPr lang="en-US"/>
              <a:t>06/20/2022 - 07/04/2022</a:t>
            </a:r>
          </a:p>
        </p:txBody>
      </p:sp>
    </p:spTree>
    <p:extLst>
      <p:ext uri="{BB962C8B-B14F-4D97-AF65-F5344CB8AC3E}">
        <p14:creationId xmlns:p14="http://schemas.microsoft.com/office/powerpoint/2010/main" val="3607165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3BEBE-1672-4CE1-8850-45770C7A3C62}"/>
              </a:ext>
            </a:extLst>
          </p:cNvPr>
          <p:cNvSpPr>
            <a:spLocks noGrp="1"/>
          </p:cNvSpPr>
          <p:nvPr>
            <p:ph type="title"/>
          </p:nvPr>
        </p:nvSpPr>
        <p:spPr/>
        <p:txBody>
          <a:bodyPr/>
          <a:lstStyle/>
          <a:p>
            <a:r>
              <a:rPr lang="en-US"/>
              <a:t>Twitter Twitter Followers Change | @TMNA_Services</a:t>
            </a:r>
          </a:p>
        </p:txBody>
      </p:sp>
      <p:graphicFrame>
        <p:nvGraphicFramePr>
          <p:cNvPr id="6" name="Chart Placeholder 5">
            <a:extLst>
              <a:ext uri="{FF2B5EF4-FFF2-40B4-BE49-F238E27FC236}">
                <a16:creationId xmlns:a16="http://schemas.microsoft.com/office/drawing/2014/main" id="{DAAA5442-2ECC-4751-B227-A04539269D02}"/>
              </a:ext>
            </a:extLst>
          </p:cNvPr>
          <p:cNvGraphicFramePr>
            <a:graphicFrameLocks noGrp="1"/>
          </p:cNvGraphicFramePr>
          <p:nvPr>
            <p:ph type="chart" sz="quarter" idx="13"/>
            <p:extLst>
              <p:ext uri="{D42A27DB-BD31-4B8C-83A1-F6EECF244321}">
                <p14:modId xmlns:p14="http://schemas.microsoft.com/office/powerpoint/2010/main" val="2889799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EB2876-7B20-46D1-9818-404ACD27DF54}"/>
              </a:ext>
            </a:extLst>
          </p:cNvPr>
          <p:cNvSpPr>
            <a:spLocks noGrp="1"/>
          </p:cNvSpPr>
          <p:nvPr>
            <p:ph type="body" sz="quarter" idx="14"/>
          </p:nvPr>
        </p:nvSpPr>
        <p:spPr/>
        <p:txBody>
          <a:bodyPr/>
          <a:lstStyle/>
          <a:p>
            <a:r>
              <a:rPr lang="en-US"/>
              <a:t>06/20/2022 - 07/04/2022</a:t>
            </a:r>
          </a:p>
        </p:txBody>
      </p:sp>
      <p:sp>
        <p:nvSpPr>
          <p:cNvPr id="5" name="Footer Placeholder 4">
            <a:extLst>
              <a:ext uri="{FF2B5EF4-FFF2-40B4-BE49-F238E27FC236}">
                <a16:creationId xmlns:a16="http://schemas.microsoft.com/office/drawing/2014/main" id="{AD4951D7-AF93-4AC8-8A7F-4A75F5BAF7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9054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81A96-2ADB-4163-8E71-39D0E4AAE5AE}"/>
              </a:ext>
            </a:extLst>
          </p:cNvPr>
          <p:cNvSpPr>
            <a:spLocks noGrp="1"/>
          </p:cNvSpPr>
          <p:nvPr>
            <p:ph type="title"/>
          </p:nvPr>
        </p:nvSpPr>
        <p:spPr/>
        <p:txBody>
          <a:bodyPr/>
          <a:lstStyle/>
          <a:p>
            <a:r>
              <a:rPr lang="en-US"/>
              <a:t>Twitter Average Interactions Per Tweet | @TMNA_Services</a:t>
            </a:r>
          </a:p>
        </p:txBody>
      </p:sp>
      <p:graphicFrame>
        <p:nvGraphicFramePr>
          <p:cNvPr id="6" name="Chart Placeholder 5">
            <a:extLst>
              <a:ext uri="{FF2B5EF4-FFF2-40B4-BE49-F238E27FC236}">
                <a16:creationId xmlns:a16="http://schemas.microsoft.com/office/drawing/2014/main" id="{61AAD575-6A0F-4537-8B45-D48F3C8BBCDC}"/>
              </a:ext>
            </a:extLst>
          </p:cNvPr>
          <p:cNvGraphicFramePr>
            <a:graphicFrameLocks noGrp="1"/>
          </p:cNvGraphicFramePr>
          <p:nvPr>
            <p:ph type="chart" sz="quarter" idx="13"/>
            <p:extLst>
              <p:ext uri="{D42A27DB-BD31-4B8C-83A1-F6EECF244321}">
                <p14:modId xmlns:p14="http://schemas.microsoft.com/office/powerpoint/2010/main" val="1263830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845D5B-16C4-41EA-B69D-936E24EE5A2F}"/>
              </a:ext>
            </a:extLst>
          </p:cNvPr>
          <p:cNvSpPr>
            <a:spLocks noGrp="1"/>
          </p:cNvSpPr>
          <p:nvPr>
            <p:ph type="body" sz="quarter" idx="14"/>
          </p:nvPr>
        </p:nvSpPr>
        <p:spPr/>
        <p:txBody>
          <a:bodyPr/>
          <a:lstStyle/>
          <a:p>
            <a:r>
              <a:rPr lang="en-US"/>
              <a:t>06/20/2022 - 07/04/2022</a:t>
            </a:r>
          </a:p>
        </p:txBody>
      </p:sp>
      <p:sp>
        <p:nvSpPr>
          <p:cNvPr id="5" name="Footer Placeholder 4">
            <a:extLst>
              <a:ext uri="{FF2B5EF4-FFF2-40B4-BE49-F238E27FC236}">
                <a16:creationId xmlns:a16="http://schemas.microsoft.com/office/drawing/2014/main" id="{6F636A05-4278-4E5B-B6F9-37DC2BE478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4156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B4D06-06D2-4B2D-B1A3-73B702AE801D}"/>
              </a:ext>
            </a:extLst>
          </p:cNvPr>
          <p:cNvSpPr>
            <a:spLocks noGrp="1"/>
          </p:cNvSpPr>
          <p:nvPr>
            <p:ph type="title"/>
          </p:nvPr>
        </p:nvSpPr>
        <p:spPr/>
        <p:txBody>
          <a:bodyPr/>
          <a:lstStyle/>
          <a:p>
            <a:r>
              <a:rPr lang="en-US"/>
              <a:t>Twitter Total Interactions Per Month | @TMNA_Services</a:t>
            </a:r>
          </a:p>
        </p:txBody>
      </p:sp>
      <p:graphicFrame>
        <p:nvGraphicFramePr>
          <p:cNvPr id="6" name="Chart Placeholder 5">
            <a:extLst>
              <a:ext uri="{FF2B5EF4-FFF2-40B4-BE49-F238E27FC236}">
                <a16:creationId xmlns:a16="http://schemas.microsoft.com/office/drawing/2014/main" id="{01F6E918-4DC9-4556-B6DE-C875678BBC76}"/>
              </a:ext>
            </a:extLst>
          </p:cNvPr>
          <p:cNvGraphicFramePr>
            <a:graphicFrameLocks noGrp="1"/>
          </p:cNvGraphicFramePr>
          <p:nvPr>
            <p:ph type="chart" sz="quarter" idx="13"/>
            <p:extLst>
              <p:ext uri="{D42A27DB-BD31-4B8C-83A1-F6EECF244321}">
                <p14:modId xmlns:p14="http://schemas.microsoft.com/office/powerpoint/2010/main" val="3613908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99FA04-9094-424F-85D4-6BDDBCE31656}"/>
              </a:ext>
            </a:extLst>
          </p:cNvPr>
          <p:cNvSpPr>
            <a:spLocks noGrp="1"/>
          </p:cNvSpPr>
          <p:nvPr>
            <p:ph type="body" sz="quarter" idx="14"/>
          </p:nvPr>
        </p:nvSpPr>
        <p:spPr/>
        <p:txBody>
          <a:bodyPr/>
          <a:lstStyle/>
          <a:p>
            <a:r>
              <a:rPr lang="en-US"/>
              <a:t>06/20/2022 - 07/04/2022</a:t>
            </a:r>
          </a:p>
        </p:txBody>
      </p:sp>
      <p:sp>
        <p:nvSpPr>
          <p:cNvPr id="5" name="Footer Placeholder 4">
            <a:extLst>
              <a:ext uri="{FF2B5EF4-FFF2-40B4-BE49-F238E27FC236}">
                <a16:creationId xmlns:a16="http://schemas.microsoft.com/office/drawing/2014/main" id="{2EF140F6-8667-4D37-9694-165EDD491D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2624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71776-0A5B-478D-84D4-D8E03C696C4B}"/>
              </a:ext>
            </a:extLst>
          </p:cNvPr>
          <p:cNvSpPr>
            <a:spLocks noGrp="1"/>
          </p:cNvSpPr>
          <p:nvPr>
            <p:ph type="title"/>
          </p:nvPr>
        </p:nvSpPr>
        <p:spPr/>
        <p:txBody>
          <a:bodyPr/>
          <a:lstStyle/>
          <a:p>
            <a:r>
              <a:rPr lang="en-US"/>
              <a:t>Twitter Own and Retweeted Tweets Table | @TMNA_Services - 1 of 3</a:t>
            </a:r>
          </a:p>
        </p:txBody>
      </p:sp>
      <p:graphicFrame>
        <p:nvGraphicFramePr>
          <p:cNvPr id="5" name="Table Placeholder 4">
            <a:extLst>
              <a:ext uri="{FF2B5EF4-FFF2-40B4-BE49-F238E27FC236}">
                <a16:creationId xmlns:a16="http://schemas.microsoft.com/office/drawing/2014/main" id="{C88F9291-024D-4A10-84AA-B97080BB6F44}"/>
              </a:ext>
            </a:extLst>
          </p:cNvPr>
          <p:cNvGraphicFramePr>
            <a:graphicFrameLocks noGrp="1"/>
          </p:cNvGraphicFramePr>
          <p:nvPr>
            <p:ph type="tbl" sz="quarter" idx="13"/>
            <p:extLst>
              <p:ext uri="{D42A27DB-BD31-4B8C-83A1-F6EECF244321}">
                <p14:modId xmlns:p14="http://schemas.microsoft.com/office/powerpoint/2010/main" val="3517836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79290060"/>
                    </a:ext>
                  </a:extLst>
                </a:gridCol>
                <a:gridCol w="1152144">
                  <a:extLst>
                    <a:ext uri="{9D8B030D-6E8A-4147-A177-3AD203B41FA5}">
                      <a16:colId xmlns:a16="http://schemas.microsoft.com/office/drawing/2014/main" val="2519209919"/>
                    </a:ext>
                  </a:extLst>
                </a:gridCol>
                <a:gridCol w="1152144">
                  <a:extLst>
                    <a:ext uri="{9D8B030D-6E8A-4147-A177-3AD203B41FA5}">
                      <a16:colId xmlns:a16="http://schemas.microsoft.com/office/drawing/2014/main" val="2318894747"/>
                    </a:ext>
                  </a:extLst>
                </a:gridCol>
                <a:gridCol w="1152144">
                  <a:extLst>
                    <a:ext uri="{9D8B030D-6E8A-4147-A177-3AD203B41FA5}">
                      <a16:colId xmlns:a16="http://schemas.microsoft.com/office/drawing/2014/main" val="84357334"/>
                    </a:ext>
                  </a:extLst>
                </a:gridCol>
                <a:gridCol w="1152144">
                  <a:extLst>
                    <a:ext uri="{9D8B030D-6E8A-4147-A177-3AD203B41FA5}">
                      <a16:colId xmlns:a16="http://schemas.microsoft.com/office/drawing/2014/main" val="3338195673"/>
                    </a:ext>
                  </a:extLst>
                </a:gridCol>
                <a:gridCol w="1152144">
                  <a:extLst>
                    <a:ext uri="{9D8B030D-6E8A-4147-A177-3AD203B41FA5}">
                      <a16:colId xmlns:a16="http://schemas.microsoft.com/office/drawing/2014/main" val="3007847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56686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- 2021-12-30 12:15:12</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We wish Bill luck, success and happiness in his next chapter. We’ll miss you! https://t.co/6mmeQcHDDN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588524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- 2021-10-11 10:23:22</a:t>
                      </a:r>
                      <a:r>
                        <a:rPr kumimoji="0" lang="en-US" sz="1000" b="0" i="0" u="none" strike="noStrike" kern="1200" cap="none" spc="0" normalizeH="0" baseline="0" noProof="0">
                          <a:ln>
                            <a:noFill/>
                          </a:ln>
                          <a:solidFill>
                            <a:prstClr val="black"/>
                          </a:solidFill>
                          <a:effectLst/>
                          <a:uLnTx/>
                          <a:uFillTx/>
                          <a:latin typeface="+mn-lt"/>
                          <a:ea typeface="+mn-ea"/>
                          <a:cs typeface="+mn-cs"/>
                        </a:rPr>
                        <a:t>
 To close out Customer Service Week our employees participated in Just a Darn Fun event with https://t.co/CQr5Idv4xN. 
Check out these fun photos below of TMNAS employees enjoying the event! #CustomerServiceWeek https://t.co/VQRbHDwE69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2.1978 %</a:t>
                      </a:r>
                    </a:p>
                  </a:txBody>
                  <a:tcPr/>
                </a:tc>
                <a:extLst>
                  <a:ext uri="{0D108BD9-81ED-4DB2-BD59-A6C34878D82A}">
                    <a16:rowId xmlns:a16="http://schemas.microsoft.com/office/drawing/2014/main" val="722005019"/>
                  </a:ext>
                </a:extLst>
              </a:tr>
            </a:tbl>
          </a:graphicData>
        </a:graphic>
      </p:graphicFrame>
      <p:sp>
        <p:nvSpPr>
          <p:cNvPr id="4" name="Text Placeholder 3">
            <a:extLst>
              <a:ext uri="{FF2B5EF4-FFF2-40B4-BE49-F238E27FC236}">
                <a16:creationId xmlns:a16="http://schemas.microsoft.com/office/drawing/2014/main" id="{FA02AB84-394B-4126-9E23-CE99998FACEC}"/>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150251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F238E-E267-46E8-8440-FCD7A33B0049}"/>
              </a:ext>
            </a:extLst>
          </p:cNvPr>
          <p:cNvSpPr>
            <a:spLocks noGrp="1"/>
          </p:cNvSpPr>
          <p:nvPr>
            <p:ph type="title"/>
          </p:nvPr>
        </p:nvSpPr>
        <p:spPr/>
        <p:txBody>
          <a:bodyPr/>
          <a:lstStyle/>
          <a:p>
            <a:r>
              <a:rPr lang="en-US"/>
              <a:t>Twitter Own and Retweeted Tweets Table | @TMNA_Services - 2 of 3</a:t>
            </a:r>
          </a:p>
        </p:txBody>
      </p:sp>
      <p:graphicFrame>
        <p:nvGraphicFramePr>
          <p:cNvPr id="5" name="Table Placeholder 4">
            <a:extLst>
              <a:ext uri="{FF2B5EF4-FFF2-40B4-BE49-F238E27FC236}">
                <a16:creationId xmlns:a16="http://schemas.microsoft.com/office/drawing/2014/main" id="{DED8B7C5-EAB8-4676-A2D3-A2E99ED99E1B}"/>
              </a:ext>
            </a:extLst>
          </p:cNvPr>
          <p:cNvGraphicFramePr>
            <a:graphicFrameLocks noGrp="1"/>
          </p:cNvGraphicFramePr>
          <p:nvPr>
            <p:ph type="tbl" sz="quarter" idx="13"/>
            <p:extLst>
              <p:ext uri="{D42A27DB-BD31-4B8C-83A1-F6EECF244321}">
                <p14:modId xmlns:p14="http://schemas.microsoft.com/office/powerpoint/2010/main" val="3994922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60631795"/>
                    </a:ext>
                  </a:extLst>
                </a:gridCol>
                <a:gridCol w="1152144">
                  <a:extLst>
                    <a:ext uri="{9D8B030D-6E8A-4147-A177-3AD203B41FA5}">
                      <a16:colId xmlns:a16="http://schemas.microsoft.com/office/drawing/2014/main" val="4174581809"/>
                    </a:ext>
                  </a:extLst>
                </a:gridCol>
                <a:gridCol w="1152144">
                  <a:extLst>
                    <a:ext uri="{9D8B030D-6E8A-4147-A177-3AD203B41FA5}">
                      <a16:colId xmlns:a16="http://schemas.microsoft.com/office/drawing/2014/main" val="1120607510"/>
                    </a:ext>
                  </a:extLst>
                </a:gridCol>
                <a:gridCol w="1152144">
                  <a:extLst>
                    <a:ext uri="{9D8B030D-6E8A-4147-A177-3AD203B41FA5}">
                      <a16:colId xmlns:a16="http://schemas.microsoft.com/office/drawing/2014/main" val="334774776"/>
                    </a:ext>
                  </a:extLst>
                </a:gridCol>
                <a:gridCol w="1152144">
                  <a:extLst>
                    <a:ext uri="{9D8B030D-6E8A-4147-A177-3AD203B41FA5}">
                      <a16:colId xmlns:a16="http://schemas.microsoft.com/office/drawing/2014/main" val="1894192303"/>
                    </a:ext>
                  </a:extLst>
                </a:gridCol>
                <a:gridCol w="1152144">
                  <a:extLst>
                    <a:ext uri="{9D8B030D-6E8A-4147-A177-3AD203B41FA5}">
                      <a16:colId xmlns:a16="http://schemas.microsoft.com/office/drawing/2014/main" val="1319655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0468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- 2021-11-18 15:28:47</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@PHLYINS employees got to enjoy lunch from 3 delicious food trucks!  Nick’s Roast Beef, Julio’s on Main, and Woodshed Pizza visited our Bala Campus parking lot. Lunch was complete with these yummy cookies from @Bredenbecks! https://t.co/KUOdTLPTrC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1.6575 %</a:t>
                      </a:r>
                    </a:p>
                  </a:txBody>
                  <a:tcPr/>
                </a:tc>
                <a:extLst>
                  <a:ext uri="{0D108BD9-81ED-4DB2-BD59-A6C34878D82A}">
                    <a16:rowId xmlns:a16="http://schemas.microsoft.com/office/drawing/2014/main" val="559862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- 2021-10-12 15:05:52</a:t>
                      </a:r>
                      <a:r>
                        <a:rPr kumimoji="0" lang="en-US" sz="1000" b="0" i="0" u="none" strike="noStrike" kern="1200" cap="none" spc="0" normalizeH="0" baseline="0" noProof="0">
                          <a:ln>
                            <a:noFill/>
                          </a:ln>
                          <a:solidFill>
                            <a:prstClr val="black"/>
                          </a:solidFill>
                          <a:effectLst/>
                          <a:uLnTx/>
                          <a:uFillTx/>
                          <a:latin typeface="+mn-lt"/>
                          <a:ea typeface="+mn-ea"/>
                          <a:cs typeface="+mn-cs"/>
                        </a:rPr>
                        <a:t>
 In honor of Hispanic Heritage month, TMNAS employees met with @Congreso1977 students to share career advice and resume building tactics. If you would like to learn more about Congreso and or get involved, check out this link to their website - https://t.co/fvI3bAChZ1 https://t.co/rkzLG6odX6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1.6484 %</a:t>
                      </a:r>
                    </a:p>
                  </a:txBody>
                  <a:tcPr/>
                </a:tc>
                <a:extLst>
                  <a:ext uri="{0D108BD9-81ED-4DB2-BD59-A6C34878D82A}">
                    <a16:rowId xmlns:a16="http://schemas.microsoft.com/office/drawing/2014/main" val="2201304292"/>
                  </a:ext>
                </a:extLst>
              </a:tr>
            </a:tbl>
          </a:graphicData>
        </a:graphic>
      </p:graphicFrame>
      <p:sp>
        <p:nvSpPr>
          <p:cNvPr id="4" name="Text Placeholder 3">
            <a:extLst>
              <a:ext uri="{FF2B5EF4-FFF2-40B4-BE49-F238E27FC236}">
                <a16:creationId xmlns:a16="http://schemas.microsoft.com/office/drawing/2014/main" id="{91197EDE-813E-42D1-B1B8-0554FBCFFF41}"/>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46072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64A25-4122-4B5A-8BB4-CF88C241ED1F}"/>
              </a:ext>
            </a:extLst>
          </p:cNvPr>
          <p:cNvSpPr>
            <a:spLocks noGrp="1"/>
          </p:cNvSpPr>
          <p:nvPr>
            <p:ph type="title"/>
          </p:nvPr>
        </p:nvSpPr>
        <p:spPr/>
        <p:txBody>
          <a:bodyPr/>
          <a:lstStyle/>
          <a:p>
            <a:r>
              <a:rPr lang="en-US"/>
              <a:t>Twitter Own and Retweeted Tweets Table | @TMNA_Services - 3 of 3</a:t>
            </a:r>
          </a:p>
        </p:txBody>
      </p:sp>
      <p:graphicFrame>
        <p:nvGraphicFramePr>
          <p:cNvPr id="5" name="Table Placeholder 4">
            <a:extLst>
              <a:ext uri="{FF2B5EF4-FFF2-40B4-BE49-F238E27FC236}">
                <a16:creationId xmlns:a16="http://schemas.microsoft.com/office/drawing/2014/main" id="{71C1AB06-3E09-4F9F-8254-C895E3596817}"/>
              </a:ext>
            </a:extLst>
          </p:cNvPr>
          <p:cNvGraphicFramePr>
            <a:graphicFrameLocks noGrp="1"/>
          </p:cNvGraphicFramePr>
          <p:nvPr>
            <p:ph type="tbl" sz="quarter" idx="13"/>
            <p:extLst>
              <p:ext uri="{D42A27DB-BD31-4B8C-83A1-F6EECF244321}">
                <p14:modId xmlns:p14="http://schemas.microsoft.com/office/powerpoint/2010/main" val="893164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75125982"/>
                    </a:ext>
                  </a:extLst>
                </a:gridCol>
                <a:gridCol w="1152144">
                  <a:extLst>
                    <a:ext uri="{9D8B030D-6E8A-4147-A177-3AD203B41FA5}">
                      <a16:colId xmlns:a16="http://schemas.microsoft.com/office/drawing/2014/main" val="3456763193"/>
                    </a:ext>
                  </a:extLst>
                </a:gridCol>
                <a:gridCol w="1152144">
                  <a:extLst>
                    <a:ext uri="{9D8B030D-6E8A-4147-A177-3AD203B41FA5}">
                      <a16:colId xmlns:a16="http://schemas.microsoft.com/office/drawing/2014/main" val="353046657"/>
                    </a:ext>
                  </a:extLst>
                </a:gridCol>
                <a:gridCol w="1152144">
                  <a:extLst>
                    <a:ext uri="{9D8B030D-6E8A-4147-A177-3AD203B41FA5}">
                      <a16:colId xmlns:a16="http://schemas.microsoft.com/office/drawing/2014/main" val="2875797769"/>
                    </a:ext>
                  </a:extLst>
                </a:gridCol>
                <a:gridCol w="1152144">
                  <a:extLst>
                    <a:ext uri="{9D8B030D-6E8A-4147-A177-3AD203B41FA5}">
                      <a16:colId xmlns:a16="http://schemas.microsoft.com/office/drawing/2014/main" val="1038699731"/>
                    </a:ext>
                  </a:extLst>
                </a:gridCol>
                <a:gridCol w="1152144">
                  <a:extLst>
                    <a:ext uri="{9D8B030D-6E8A-4147-A177-3AD203B41FA5}">
                      <a16:colId xmlns:a16="http://schemas.microsoft.com/office/drawing/2014/main" val="3551733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01270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- 2021-11-04 15:43:49</a:t>
                      </a:r>
                      <a:r>
                        <a:rPr kumimoji="0" lang="en-US" sz="1000" b="0" i="0" u="none" strike="noStrike" kern="1200" cap="none" spc="0" normalizeH="0" baseline="0" noProof="0">
                          <a:ln>
                            <a:noFill/>
                          </a:ln>
                          <a:solidFill>
                            <a:prstClr val="black"/>
                          </a:solidFill>
                          <a:effectLst/>
                          <a:uLnTx/>
                          <a:uFillTx/>
                          <a:latin typeface="+mn-lt"/>
                          <a:ea typeface="+mn-ea"/>
                          <a:cs typeface="+mn-cs"/>
                        </a:rPr>
                        <a:t>
 Today, TMNAS is recognizing the holiday of Diwali - also known as the “festival of lights.” Many observe Diwali by lighting ‘diyas’ and decorating their home with ‘Rangoli’ to bring in good luck. TMNAS wants to wish everyone who celebrates a happy and safe Diwali! https://t.co/PQDywF8Qvw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1.6484 %</a:t>
                      </a:r>
                    </a:p>
                  </a:txBody>
                  <a:tcPr/>
                </a:tc>
                <a:extLst>
                  <a:ext uri="{0D108BD9-81ED-4DB2-BD59-A6C34878D82A}">
                    <a16:rowId xmlns:a16="http://schemas.microsoft.com/office/drawing/2014/main" val="275086405"/>
                  </a:ext>
                </a:extLst>
              </a:tr>
            </a:tbl>
          </a:graphicData>
        </a:graphic>
      </p:graphicFrame>
      <p:sp>
        <p:nvSpPr>
          <p:cNvPr id="4" name="Text Placeholder 3">
            <a:extLst>
              <a:ext uri="{FF2B5EF4-FFF2-40B4-BE49-F238E27FC236}">
                <a16:creationId xmlns:a16="http://schemas.microsoft.com/office/drawing/2014/main" id="{15064B77-3719-4CE0-AB1B-1EE6C4717D52}"/>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789722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391A2-E2E4-44EB-AC36-2162D537F1A5}"/>
              </a:ext>
            </a:extLst>
          </p:cNvPr>
          <p:cNvSpPr>
            <a:spLocks noGrp="1"/>
          </p:cNvSpPr>
          <p:nvPr>
            <p:ph type="title"/>
          </p:nvPr>
        </p:nvSpPr>
        <p:spPr/>
        <p:txBody>
          <a:bodyPr/>
          <a:lstStyle/>
          <a:p>
            <a:r>
              <a:rPr lang="en-US"/>
              <a:t>LinkedIn Key Metrics Table | Selective - 1 of 2</a:t>
            </a:r>
          </a:p>
        </p:txBody>
      </p:sp>
      <p:graphicFrame>
        <p:nvGraphicFramePr>
          <p:cNvPr id="5" name="Table Placeholder 4">
            <a:extLst>
              <a:ext uri="{FF2B5EF4-FFF2-40B4-BE49-F238E27FC236}">
                <a16:creationId xmlns:a16="http://schemas.microsoft.com/office/drawing/2014/main" id="{63D39936-ABE0-4841-BAFC-8660CFA271DC}"/>
              </a:ext>
            </a:extLst>
          </p:cNvPr>
          <p:cNvGraphicFramePr>
            <a:graphicFrameLocks noGrp="1"/>
          </p:cNvGraphicFramePr>
          <p:nvPr>
            <p:ph type="tbl" sz="quarter" idx="13"/>
            <p:extLst>
              <p:ext uri="{D42A27DB-BD31-4B8C-83A1-F6EECF244321}">
                <p14:modId xmlns:p14="http://schemas.microsoft.com/office/powerpoint/2010/main" val="353426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316467654"/>
                    </a:ext>
                  </a:extLst>
                </a:gridCol>
                <a:gridCol w="411480">
                  <a:extLst>
                    <a:ext uri="{9D8B030D-6E8A-4147-A177-3AD203B41FA5}">
                      <a16:colId xmlns:a16="http://schemas.microsoft.com/office/drawing/2014/main" val="1696862923"/>
                    </a:ext>
                  </a:extLst>
                </a:gridCol>
                <a:gridCol w="411480">
                  <a:extLst>
                    <a:ext uri="{9D8B030D-6E8A-4147-A177-3AD203B41FA5}">
                      <a16:colId xmlns:a16="http://schemas.microsoft.com/office/drawing/2014/main" val="2565223593"/>
                    </a:ext>
                  </a:extLst>
                </a:gridCol>
                <a:gridCol w="411480">
                  <a:extLst>
                    <a:ext uri="{9D8B030D-6E8A-4147-A177-3AD203B41FA5}">
                      <a16:colId xmlns:a16="http://schemas.microsoft.com/office/drawing/2014/main" val="2654590824"/>
                    </a:ext>
                  </a:extLst>
                </a:gridCol>
                <a:gridCol w="411480">
                  <a:extLst>
                    <a:ext uri="{9D8B030D-6E8A-4147-A177-3AD203B41FA5}">
                      <a16:colId xmlns:a16="http://schemas.microsoft.com/office/drawing/2014/main" val="2523966310"/>
                    </a:ext>
                  </a:extLst>
                </a:gridCol>
                <a:gridCol w="411480">
                  <a:extLst>
                    <a:ext uri="{9D8B030D-6E8A-4147-A177-3AD203B41FA5}">
                      <a16:colId xmlns:a16="http://schemas.microsoft.com/office/drawing/2014/main" val="225833537"/>
                    </a:ext>
                  </a:extLst>
                </a:gridCol>
                <a:gridCol w="411480">
                  <a:extLst>
                    <a:ext uri="{9D8B030D-6E8A-4147-A177-3AD203B41FA5}">
                      <a16:colId xmlns:a16="http://schemas.microsoft.com/office/drawing/2014/main" val="3691301915"/>
                    </a:ext>
                  </a:extLst>
                </a:gridCol>
                <a:gridCol w="411480">
                  <a:extLst>
                    <a:ext uri="{9D8B030D-6E8A-4147-A177-3AD203B41FA5}">
                      <a16:colId xmlns:a16="http://schemas.microsoft.com/office/drawing/2014/main" val="1040404179"/>
                    </a:ext>
                  </a:extLst>
                </a:gridCol>
                <a:gridCol w="411480">
                  <a:extLst>
                    <a:ext uri="{9D8B030D-6E8A-4147-A177-3AD203B41FA5}">
                      <a16:colId xmlns:a16="http://schemas.microsoft.com/office/drawing/2014/main" val="879579479"/>
                    </a:ext>
                  </a:extLst>
                </a:gridCol>
                <a:gridCol w="411480">
                  <a:extLst>
                    <a:ext uri="{9D8B030D-6E8A-4147-A177-3AD203B41FA5}">
                      <a16:colId xmlns:a16="http://schemas.microsoft.com/office/drawing/2014/main" val="144169890"/>
                    </a:ext>
                  </a:extLst>
                </a:gridCol>
                <a:gridCol w="411480">
                  <a:extLst>
                    <a:ext uri="{9D8B030D-6E8A-4147-A177-3AD203B41FA5}">
                      <a16:colId xmlns:a16="http://schemas.microsoft.com/office/drawing/2014/main" val="3916519756"/>
                    </a:ext>
                  </a:extLst>
                </a:gridCol>
                <a:gridCol w="411480">
                  <a:extLst>
                    <a:ext uri="{9D8B030D-6E8A-4147-A177-3AD203B41FA5}">
                      <a16:colId xmlns:a16="http://schemas.microsoft.com/office/drawing/2014/main" val="2791943573"/>
                    </a:ext>
                  </a:extLst>
                </a:gridCol>
                <a:gridCol w="411480">
                  <a:extLst>
                    <a:ext uri="{9D8B030D-6E8A-4147-A177-3AD203B41FA5}">
                      <a16:colId xmlns:a16="http://schemas.microsoft.com/office/drawing/2014/main" val="431338334"/>
                    </a:ext>
                  </a:extLst>
                </a:gridCol>
                <a:gridCol w="411480">
                  <a:extLst>
                    <a:ext uri="{9D8B030D-6E8A-4147-A177-3AD203B41FA5}">
                      <a16:colId xmlns:a16="http://schemas.microsoft.com/office/drawing/2014/main" val="1364610968"/>
                    </a:ext>
                  </a:extLst>
                </a:gridCol>
                <a:gridCol w="411480">
                  <a:extLst>
                    <a:ext uri="{9D8B030D-6E8A-4147-A177-3AD203B41FA5}">
                      <a16:colId xmlns:a16="http://schemas.microsoft.com/office/drawing/2014/main" val="2461203640"/>
                    </a:ext>
                  </a:extLst>
                </a:gridCol>
                <a:gridCol w="411480">
                  <a:extLst>
                    <a:ext uri="{9D8B030D-6E8A-4147-A177-3AD203B41FA5}">
                      <a16:colId xmlns:a16="http://schemas.microsoft.com/office/drawing/2014/main" val="682191963"/>
                    </a:ext>
                  </a:extLst>
                </a:gridCol>
                <a:gridCol w="411480">
                  <a:extLst>
                    <a:ext uri="{9D8B030D-6E8A-4147-A177-3AD203B41FA5}">
                      <a16:colId xmlns:a16="http://schemas.microsoft.com/office/drawing/2014/main" val="201272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Time Watched (minutes)</a:t>
                      </a:r>
                    </a:p>
                  </a:txBody>
                  <a:tcPr/>
                </a:tc>
                <a:extLst>
                  <a:ext uri="{0D108BD9-81ED-4DB2-BD59-A6C34878D82A}">
                    <a16:rowId xmlns:a16="http://schemas.microsoft.com/office/drawing/2014/main" val="496396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57.242038216561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1.2834394904459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5.7229299363057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79.767515923567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1099.1210191083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3.2369683252755 %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31.947833333333</a:t>
                      </a:r>
                    </a:p>
                  </a:txBody>
                  <a:tcPr/>
                </a:tc>
                <a:extLst>
                  <a:ext uri="{0D108BD9-81ED-4DB2-BD59-A6C34878D82A}">
                    <a16:rowId xmlns:a16="http://schemas.microsoft.com/office/drawing/2014/main" val="2849552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Tokio Marine 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27.841463414634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0.73780487804878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0.8780487804878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20.780487804878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660.01829268293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1.8234405014364 %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0.82355</a:t>
                      </a:r>
                    </a:p>
                  </a:txBody>
                  <a:tcPr/>
                </a:tc>
                <a:extLst>
                  <a:ext uri="{0D108BD9-81ED-4DB2-BD59-A6C34878D82A}">
                    <a16:rowId xmlns:a16="http://schemas.microsoft.com/office/drawing/2014/main" val="4169805677"/>
                  </a:ext>
                </a:extLst>
              </a:tr>
            </a:tbl>
          </a:graphicData>
        </a:graphic>
      </p:graphicFrame>
      <p:sp>
        <p:nvSpPr>
          <p:cNvPr id="4" name="Text Placeholder 3">
            <a:extLst>
              <a:ext uri="{FF2B5EF4-FFF2-40B4-BE49-F238E27FC236}">
                <a16:creationId xmlns:a16="http://schemas.microsoft.com/office/drawing/2014/main" id="{DC907EA4-AED3-47ED-8E68-66525653E93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726628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18F7F-6D6C-4DBB-BB99-ADCD3CCEC8C4}"/>
              </a:ext>
            </a:extLst>
          </p:cNvPr>
          <p:cNvSpPr>
            <a:spLocks noGrp="1"/>
          </p:cNvSpPr>
          <p:nvPr>
            <p:ph type="title"/>
          </p:nvPr>
        </p:nvSpPr>
        <p:spPr/>
        <p:txBody>
          <a:bodyPr/>
          <a:lstStyle/>
          <a:p>
            <a:r>
              <a:rPr lang="en-US"/>
              <a:t>LinkedIn Key Metrics Table | Selective - 2 of 2</a:t>
            </a:r>
          </a:p>
        </p:txBody>
      </p:sp>
      <p:graphicFrame>
        <p:nvGraphicFramePr>
          <p:cNvPr id="5" name="Table Placeholder 4">
            <a:extLst>
              <a:ext uri="{FF2B5EF4-FFF2-40B4-BE49-F238E27FC236}">
                <a16:creationId xmlns:a16="http://schemas.microsoft.com/office/drawing/2014/main" id="{07B5862A-2C95-4D2A-88AD-D7855EE08862}"/>
              </a:ext>
            </a:extLst>
          </p:cNvPr>
          <p:cNvGraphicFramePr>
            <a:graphicFrameLocks noGrp="1"/>
          </p:cNvGraphicFramePr>
          <p:nvPr>
            <p:ph type="tbl" sz="quarter" idx="13"/>
            <p:extLst>
              <p:ext uri="{D42A27DB-BD31-4B8C-83A1-F6EECF244321}">
                <p14:modId xmlns:p14="http://schemas.microsoft.com/office/powerpoint/2010/main" val="1851273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578012729"/>
                    </a:ext>
                  </a:extLst>
                </a:gridCol>
                <a:gridCol w="411480">
                  <a:extLst>
                    <a:ext uri="{9D8B030D-6E8A-4147-A177-3AD203B41FA5}">
                      <a16:colId xmlns:a16="http://schemas.microsoft.com/office/drawing/2014/main" val="1850501701"/>
                    </a:ext>
                  </a:extLst>
                </a:gridCol>
                <a:gridCol w="411480">
                  <a:extLst>
                    <a:ext uri="{9D8B030D-6E8A-4147-A177-3AD203B41FA5}">
                      <a16:colId xmlns:a16="http://schemas.microsoft.com/office/drawing/2014/main" val="2671580825"/>
                    </a:ext>
                  </a:extLst>
                </a:gridCol>
                <a:gridCol w="411480">
                  <a:extLst>
                    <a:ext uri="{9D8B030D-6E8A-4147-A177-3AD203B41FA5}">
                      <a16:colId xmlns:a16="http://schemas.microsoft.com/office/drawing/2014/main" val="2169830010"/>
                    </a:ext>
                  </a:extLst>
                </a:gridCol>
                <a:gridCol w="411480">
                  <a:extLst>
                    <a:ext uri="{9D8B030D-6E8A-4147-A177-3AD203B41FA5}">
                      <a16:colId xmlns:a16="http://schemas.microsoft.com/office/drawing/2014/main" val="1140129639"/>
                    </a:ext>
                  </a:extLst>
                </a:gridCol>
                <a:gridCol w="411480">
                  <a:extLst>
                    <a:ext uri="{9D8B030D-6E8A-4147-A177-3AD203B41FA5}">
                      <a16:colId xmlns:a16="http://schemas.microsoft.com/office/drawing/2014/main" val="336094314"/>
                    </a:ext>
                  </a:extLst>
                </a:gridCol>
                <a:gridCol w="411480">
                  <a:extLst>
                    <a:ext uri="{9D8B030D-6E8A-4147-A177-3AD203B41FA5}">
                      <a16:colId xmlns:a16="http://schemas.microsoft.com/office/drawing/2014/main" val="3308322468"/>
                    </a:ext>
                  </a:extLst>
                </a:gridCol>
                <a:gridCol w="411480">
                  <a:extLst>
                    <a:ext uri="{9D8B030D-6E8A-4147-A177-3AD203B41FA5}">
                      <a16:colId xmlns:a16="http://schemas.microsoft.com/office/drawing/2014/main" val="4132142476"/>
                    </a:ext>
                  </a:extLst>
                </a:gridCol>
                <a:gridCol w="411480">
                  <a:extLst>
                    <a:ext uri="{9D8B030D-6E8A-4147-A177-3AD203B41FA5}">
                      <a16:colId xmlns:a16="http://schemas.microsoft.com/office/drawing/2014/main" val="2871212500"/>
                    </a:ext>
                  </a:extLst>
                </a:gridCol>
                <a:gridCol w="411480">
                  <a:extLst>
                    <a:ext uri="{9D8B030D-6E8A-4147-A177-3AD203B41FA5}">
                      <a16:colId xmlns:a16="http://schemas.microsoft.com/office/drawing/2014/main" val="971191895"/>
                    </a:ext>
                  </a:extLst>
                </a:gridCol>
                <a:gridCol w="411480">
                  <a:extLst>
                    <a:ext uri="{9D8B030D-6E8A-4147-A177-3AD203B41FA5}">
                      <a16:colId xmlns:a16="http://schemas.microsoft.com/office/drawing/2014/main" val="3494629006"/>
                    </a:ext>
                  </a:extLst>
                </a:gridCol>
                <a:gridCol w="411480">
                  <a:extLst>
                    <a:ext uri="{9D8B030D-6E8A-4147-A177-3AD203B41FA5}">
                      <a16:colId xmlns:a16="http://schemas.microsoft.com/office/drawing/2014/main" val="1639932751"/>
                    </a:ext>
                  </a:extLst>
                </a:gridCol>
                <a:gridCol w="411480">
                  <a:extLst>
                    <a:ext uri="{9D8B030D-6E8A-4147-A177-3AD203B41FA5}">
                      <a16:colId xmlns:a16="http://schemas.microsoft.com/office/drawing/2014/main" val="1977619879"/>
                    </a:ext>
                  </a:extLst>
                </a:gridCol>
                <a:gridCol w="411480">
                  <a:extLst>
                    <a:ext uri="{9D8B030D-6E8A-4147-A177-3AD203B41FA5}">
                      <a16:colId xmlns:a16="http://schemas.microsoft.com/office/drawing/2014/main" val="554701977"/>
                    </a:ext>
                  </a:extLst>
                </a:gridCol>
                <a:gridCol w="411480">
                  <a:extLst>
                    <a:ext uri="{9D8B030D-6E8A-4147-A177-3AD203B41FA5}">
                      <a16:colId xmlns:a16="http://schemas.microsoft.com/office/drawing/2014/main" val="1736472110"/>
                    </a:ext>
                  </a:extLst>
                </a:gridCol>
                <a:gridCol w="411480">
                  <a:extLst>
                    <a:ext uri="{9D8B030D-6E8A-4147-A177-3AD203B41FA5}">
                      <a16:colId xmlns:a16="http://schemas.microsoft.com/office/drawing/2014/main" val="3538209855"/>
                    </a:ext>
                  </a:extLst>
                </a:gridCol>
                <a:gridCol w="411480">
                  <a:extLst>
                    <a:ext uri="{9D8B030D-6E8A-4147-A177-3AD203B41FA5}">
                      <a16:colId xmlns:a16="http://schemas.microsoft.com/office/drawing/2014/main" val="877142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Time Watched (minutes)</a:t>
                      </a:r>
                    </a:p>
                  </a:txBody>
                  <a:tcPr/>
                </a:tc>
                <a:extLst>
                  <a:ext uri="{0D108BD9-81ED-4DB2-BD59-A6C34878D82A}">
                    <a16:rowId xmlns:a16="http://schemas.microsoft.com/office/drawing/2014/main" val="3419973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TMNA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2.2051282051282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6.2985353416504 %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6.7703666666667</a:t>
                      </a:r>
                    </a:p>
                  </a:txBody>
                  <a:tcPr/>
                </a:tc>
                <a:extLst>
                  <a:ext uri="{0D108BD9-81ED-4DB2-BD59-A6C34878D82A}">
                    <a16:rowId xmlns:a16="http://schemas.microsoft.com/office/drawing/2014/main" val="1098731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First Insurance Company of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36.918367346939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2.765306122449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0.36734693877551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124.31632653061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1686.6632653061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8.3719030586026 %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17.450316666667</a:t>
                      </a:r>
                    </a:p>
                  </a:txBody>
                  <a:tcPr/>
                </a:tc>
                <a:extLst>
                  <a:ext uri="{0D108BD9-81ED-4DB2-BD59-A6C34878D82A}">
                    <a16:rowId xmlns:a16="http://schemas.microsoft.com/office/drawing/2014/main" val="3044168434"/>
                  </a:ext>
                </a:extLst>
              </a:tr>
            </a:tbl>
          </a:graphicData>
        </a:graphic>
      </p:graphicFrame>
      <p:sp>
        <p:nvSpPr>
          <p:cNvPr id="4" name="Text Placeholder 3">
            <a:extLst>
              <a:ext uri="{FF2B5EF4-FFF2-40B4-BE49-F238E27FC236}">
                <a16:creationId xmlns:a16="http://schemas.microsoft.com/office/drawing/2014/main" id="{0632C2C9-E1C0-4566-8245-6E502FAECA6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731705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D1D1B-B9BC-461B-813E-356C682768D0}"/>
              </a:ext>
            </a:extLst>
          </p:cNvPr>
          <p:cNvSpPr>
            <a:spLocks noGrp="1"/>
          </p:cNvSpPr>
          <p:nvPr>
            <p:ph type="title"/>
          </p:nvPr>
        </p:nvSpPr>
        <p:spPr/>
        <p:txBody>
          <a:bodyPr/>
          <a:lstStyle/>
          <a:p>
            <a:r>
              <a:rPr lang="en-US"/>
              <a:t>LinkedIn LinkedIn Followers Change | Selective</a:t>
            </a:r>
          </a:p>
        </p:txBody>
      </p:sp>
      <p:graphicFrame>
        <p:nvGraphicFramePr>
          <p:cNvPr id="6" name="Chart Placeholder 5">
            <a:extLst>
              <a:ext uri="{FF2B5EF4-FFF2-40B4-BE49-F238E27FC236}">
                <a16:creationId xmlns:a16="http://schemas.microsoft.com/office/drawing/2014/main" id="{373557B8-52A0-411F-9892-D8D05B4B4579}"/>
              </a:ext>
            </a:extLst>
          </p:cNvPr>
          <p:cNvGraphicFramePr>
            <a:graphicFrameLocks noGrp="1"/>
          </p:cNvGraphicFramePr>
          <p:nvPr>
            <p:ph type="chart" sz="quarter" idx="13"/>
            <p:extLst>
              <p:ext uri="{D42A27DB-BD31-4B8C-83A1-F6EECF244321}">
                <p14:modId xmlns:p14="http://schemas.microsoft.com/office/powerpoint/2010/main" val="119404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954CFE-F1AB-4FD8-A9B3-B0358E227AEB}"/>
              </a:ext>
            </a:extLst>
          </p:cNvPr>
          <p:cNvSpPr>
            <a:spLocks noGrp="1"/>
          </p:cNvSpPr>
          <p:nvPr>
            <p:ph type="body" sz="quarter" idx="14"/>
          </p:nvPr>
        </p:nvSpPr>
        <p:spPr/>
        <p:txBody>
          <a:bodyPr/>
          <a:lstStyle/>
          <a:p>
            <a:r>
              <a:rPr lang="en-US"/>
              <a:t>06/20/2022 - 07/04/2022</a:t>
            </a:r>
          </a:p>
        </p:txBody>
      </p:sp>
      <p:sp>
        <p:nvSpPr>
          <p:cNvPr id="5" name="Footer Placeholder 4">
            <a:extLst>
              <a:ext uri="{FF2B5EF4-FFF2-40B4-BE49-F238E27FC236}">
                <a16:creationId xmlns:a16="http://schemas.microsoft.com/office/drawing/2014/main" id="{F2DEB729-CD56-4A80-9494-3A0C9B164A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9338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9047A-1F1B-494B-B043-24EBFC37154E}"/>
              </a:ext>
            </a:extLst>
          </p:cNvPr>
          <p:cNvSpPr>
            <a:spLocks noGrp="1"/>
          </p:cNvSpPr>
          <p:nvPr>
            <p:ph type="title"/>
          </p:nvPr>
        </p:nvSpPr>
        <p:spPr/>
        <p:txBody>
          <a:bodyPr/>
          <a:lstStyle/>
          <a:p>
            <a:r>
              <a:rPr lang="en-US"/>
              <a:t>LinkedIn Average Interactions Per LinkedIn Update | Selective</a:t>
            </a:r>
          </a:p>
        </p:txBody>
      </p:sp>
      <p:graphicFrame>
        <p:nvGraphicFramePr>
          <p:cNvPr id="6" name="Chart Placeholder 5">
            <a:extLst>
              <a:ext uri="{FF2B5EF4-FFF2-40B4-BE49-F238E27FC236}">
                <a16:creationId xmlns:a16="http://schemas.microsoft.com/office/drawing/2014/main" id="{39A023D5-C6ED-4F7E-9267-11575E177C4D}"/>
              </a:ext>
            </a:extLst>
          </p:cNvPr>
          <p:cNvGraphicFramePr>
            <a:graphicFrameLocks noGrp="1"/>
          </p:cNvGraphicFramePr>
          <p:nvPr>
            <p:ph type="chart" sz="quarter" idx="13"/>
            <p:extLst>
              <p:ext uri="{D42A27DB-BD31-4B8C-83A1-F6EECF244321}">
                <p14:modId xmlns:p14="http://schemas.microsoft.com/office/powerpoint/2010/main" val="3360995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3CB358-2414-465B-BBE6-452D677A86A5}"/>
              </a:ext>
            </a:extLst>
          </p:cNvPr>
          <p:cNvSpPr>
            <a:spLocks noGrp="1"/>
          </p:cNvSpPr>
          <p:nvPr>
            <p:ph type="body" sz="quarter" idx="14"/>
          </p:nvPr>
        </p:nvSpPr>
        <p:spPr/>
        <p:txBody>
          <a:bodyPr/>
          <a:lstStyle/>
          <a:p>
            <a:r>
              <a:rPr lang="en-US"/>
              <a:t>06/20/2022 - 07/04/2022</a:t>
            </a:r>
          </a:p>
        </p:txBody>
      </p:sp>
      <p:sp>
        <p:nvSpPr>
          <p:cNvPr id="5" name="Footer Placeholder 4">
            <a:extLst>
              <a:ext uri="{FF2B5EF4-FFF2-40B4-BE49-F238E27FC236}">
                <a16:creationId xmlns:a16="http://schemas.microsoft.com/office/drawing/2014/main" id="{3FE11544-50A8-47B3-BCA5-94E2F7F34D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0520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19324-6F7B-4A88-99E9-9E4FB5EC09BC}"/>
              </a:ext>
            </a:extLst>
          </p:cNvPr>
          <p:cNvSpPr>
            <a:spLocks noGrp="1"/>
          </p:cNvSpPr>
          <p:nvPr>
            <p:ph type="title"/>
          </p:nvPr>
        </p:nvSpPr>
        <p:spPr/>
        <p:txBody>
          <a:bodyPr/>
          <a:lstStyle/>
          <a:p>
            <a:r>
              <a:rPr lang="en-US"/>
              <a:t>LinkedIn Total Interactions Per Month | Selective</a:t>
            </a:r>
          </a:p>
        </p:txBody>
      </p:sp>
      <p:graphicFrame>
        <p:nvGraphicFramePr>
          <p:cNvPr id="6" name="Chart Placeholder 5">
            <a:extLst>
              <a:ext uri="{FF2B5EF4-FFF2-40B4-BE49-F238E27FC236}">
                <a16:creationId xmlns:a16="http://schemas.microsoft.com/office/drawing/2014/main" id="{D4E32785-3F64-478C-9E99-4D0B921F2FC8}"/>
              </a:ext>
            </a:extLst>
          </p:cNvPr>
          <p:cNvGraphicFramePr>
            <a:graphicFrameLocks noGrp="1"/>
          </p:cNvGraphicFramePr>
          <p:nvPr>
            <p:ph type="chart" sz="quarter" idx="13"/>
            <p:extLst>
              <p:ext uri="{D42A27DB-BD31-4B8C-83A1-F6EECF244321}">
                <p14:modId xmlns:p14="http://schemas.microsoft.com/office/powerpoint/2010/main" val="3784752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CE6E39-490E-402F-AFCB-340428EBDBAE}"/>
              </a:ext>
            </a:extLst>
          </p:cNvPr>
          <p:cNvSpPr>
            <a:spLocks noGrp="1"/>
          </p:cNvSpPr>
          <p:nvPr>
            <p:ph type="body" sz="quarter" idx="14"/>
          </p:nvPr>
        </p:nvSpPr>
        <p:spPr/>
        <p:txBody>
          <a:bodyPr/>
          <a:lstStyle/>
          <a:p>
            <a:r>
              <a:rPr lang="en-US"/>
              <a:t>06/20/2022 - 07/04/2022</a:t>
            </a:r>
          </a:p>
        </p:txBody>
      </p:sp>
      <p:sp>
        <p:nvSpPr>
          <p:cNvPr id="5" name="Footer Placeholder 4">
            <a:extLst>
              <a:ext uri="{FF2B5EF4-FFF2-40B4-BE49-F238E27FC236}">
                <a16:creationId xmlns:a16="http://schemas.microsoft.com/office/drawing/2014/main" id="{17115D85-C2ED-4E0F-ACD0-CD872B5B45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8069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32439-697C-45A0-8191-AFB1B8DC25AB}"/>
              </a:ext>
            </a:extLst>
          </p:cNvPr>
          <p:cNvSpPr>
            <a:spLocks noGrp="1"/>
          </p:cNvSpPr>
          <p:nvPr>
            <p:ph type="title"/>
          </p:nvPr>
        </p:nvSpPr>
        <p:spPr/>
        <p:txBody>
          <a:bodyPr/>
          <a:lstStyle/>
          <a:p>
            <a:r>
              <a:rPr lang="en-US"/>
              <a:t>LinkedIn Post Impressions | Selective</a:t>
            </a:r>
          </a:p>
        </p:txBody>
      </p:sp>
      <p:graphicFrame>
        <p:nvGraphicFramePr>
          <p:cNvPr id="6" name="Chart Placeholder 5">
            <a:extLst>
              <a:ext uri="{FF2B5EF4-FFF2-40B4-BE49-F238E27FC236}">
                <a16:creationId xmlns:a16="http://schemas.microsoft.com/office/drawing/2014/main" id="{4188B6F0-43A4-4779-A385-EF8CEC06F692}"/>
              </a:ext>
            </a:extLst>
          </p:cNvPr>
          <p:cNvGraphicFramePr>
            <a:graphicFrameLocks noGrp="1"/>
          </p:cNvGraphicFramePr>
          <p:nvPr>
            <p:ph type="chart" sz="quarter" idx="13"/>
            <p:extLst>
              <p:ext uri="{D42A27DB-BD31-4B8C-83A1-F6EECF244321}">
                <p14:modId xmlns:p14="http://schemas.microsoft.com/office/powerpoint/2010/main" val="3855678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977885-BF3F-474A-A4C7-AB80583C1BF1}"/>
              </a:ext>
            </a:extLst>
          </p:cNvPr>
          <p:cNvSpPr>
            <a:spLocks noGrp="1"/>
          </p:cNvSpPr>
          <p:nvPr>
            <p:ph type="body" sz="quarter" idx="14"/>
          </p:nvPr>
        </p:nvSpPr>
        <p:spPr/>
        <p:txBody>
          <a:bodyPr/>
          <a:lstStyle/>
          <a:p>
            <a:r>
              <a:rPr lang="en-US"/>
              <a:t>06/20/2022 - 07/04/2022</a:t>
            </a:r>
          </a:p>
        </p:txBody>
      </p:sp>
      <p:sp>
        <p:nvSpPr>
          <p:cNvPr id="5" name="Footer Placeholder 4">
            <a:extLst>
              <a:ext uri="{FF2B5EF4-FFF2-40B4-BE49-F238E27FC236}">
                <a16:creationId xmlns:a16="http://schemas.microsoft.com/office/drawing/2014/main" id="{706FCFBE-F9DE-4ABB-862B-97B9A53778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22454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679F5-5CA4-46AA-8493-A8935AA0F0C6}"/>
              </a:ext>
            </a:extLst>
          </p:cNvPr>
          <p:cNvSpPr>
            <a:spLocks noGrp="1"/>
          </p:cNvSpPr>
          <p:nvPr>
            <p:ph type="title"/>
          </p:nvPr>
        </p:nvSpPr>
        <p:spPr/>
        <p:txBody>
          <a:bodyPr/>
          <a:lstStyle/>
          <a:p>
            <a:r>
              <a:rPr lang="en-US"/>
              <a:t>LinkedIn Posts Table | Selective - 1 of 5</a:t>
            </a:r>
          </a:p>
        </p:txBody>
      </p:sp>
      <p:graphicFrame>
        <p:nvGraphicFramePr>
          <p:cNvPr id="5" name="Table Placeholder 4">
            <a:extLst>
              <a:ext uri="{FF2B5EF4-FFF2-40B4-BE49-F238E27FC236}">
                <a16:creationId xmlns:a16="http://schemas.microsoft.com/office/drawing/2014/main" id="{35758E91-A086-4303-AE8A-1841370EEA7F}"/>
              </a:ext>
            </a:extLst>
          </p:cNvPr>
          <p:cNvGraphicFramePr>
            <a:graphicFrameLocks noGrp="1"/>
          </p:cNvGraphicFramePr>
          <p:nvPr>
            <p:ph type="tbl" sz="quarter" idx="13"/>
            <p:extLst>
              <p:ext uri="{D42A27DB-BD31-4B8C-83A1-F6EECF244321}">
                <p14:modId xmlns:p14="http://schemas.microsoft.com/office/powerpoint/2010/main" val="1746965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5877815"/>
                    </a:ext>
                  </a:extLst>
                </a:gridCol>
                <a:gridCol w="740664">
                  <a:extLst>
                    <a:ext uri="{9D8B030D-6E8A-4147-A177-3AD203B41FA5}">
                      <a16:colId xmlns:a16="http://schemas.microsoft.com/office/drawing/2014/main" val="2893219574"/>
                    </a:ext>
                  </a:extLst>
                </a:gridCol>
                <a:gridCol w="740664">
                  <a:extLst>
                    <a:ext uri="{9D8B030D-6E8A-4147-A177-3AD203B41FA5}">
                      <a16:colId xmlns:a16="http://schemas.microsoft.com/office/drawing/2014/main" val="572540040"/>
                    </a:ext>
                  </a:extLst>
                </a:gridCol>
                <a:gridCol w="740664">
                  <a:extLst>
                    <a:ext uri="{9D8B030D-6E8A-4147-A177-3AD203B41FA5}">
                      <a16:colId xmlns:a16="http://schemas.microsoft.com/office/drawing/2014/main" val="1495981042"/>
                    </a:ext>
                  </a:extLst>
                </a:gridCol>
                <a:gridCol w="740664">
                  <a:extLst>
                    <a:ext uri="{9D8B030D-6E8A-4147-A177-3AD203B41FA5}">
                      <a16:colId xmlns:a16="http://schemas.microsoft.com/office/drawing/2014/main" val="958891366"/>
                    </a:ext>
                  </a:extLst>
                </a:gridCol>
                <a:gridCol w="740664">
                  <a:extLst>
                    <a:ext uri="{9D8B030D-6E8A-4147-A177-3AD203B41FA5}">
                      <a16:colId xmlns:a16="http://schemas.microsoft.com/office/drawing/2014/main" val="3771654702"/>
                    </a:ext>
                  </a:extLst>
                </a:gridCol>
                <a:gridCol w="740664">
                  <a:extLst>
                    <a:ext uri="{9D8B030D-6E8A-4147-A177-3AD203B41FA5}">
                      <a16:colId xmlns:a16="http://schemas.microsoft.com/office/drawing/2014/main" val="408368806"/>
                    </a:ext>
                  </a:extLst>
                </a:gridCol>
                <a:gridCol w="740664">
                  <a:extLst>
                    <a:ext uri="{9D8B030D-6E8A-4147-A177-3AD203B41FA5}">
                      <a16:colId xmlns:a16="http://schemas.microsoft.com/office/drawing/2014/main" val="138527564"/>
                    </a:ext>
                  </a:extLst>
                </a:gridCol>
                <a:gridCol w="740664">
                  <a:extLst>
                    <a:ext uri="{9D8B030D-6E8A-4147-A177-3AD203B41FA5}">
                      <a16:colId xmlns:a16="http://schemas.microsoft.com/office/drawing/2014/main" val="2977481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85407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- 2021-10-15 10:01:08</a:t>
                      </a:r>
                      <a:r>
                        <a:rPr kumimoji="0" lang="en-US" sz="1000" b="0" i="0" u="none" strike="noStrike" kern="1200" cap="none" spc="0" normalizeH="0" baseline="0" noProof="0">
                          <a:ln>
                            <a:noFill/>
                          </a:ln>
                          <a:solidFill>
                            <a:prstClr val="black"/>
                          </a:solidFill>
                          <a:effectLst/>
                          <a:uLnTx/>
                          <a:uFillTx/>
                          <a:latin typeface="+mn-lt"/>
                          <a:ea typeface="+mn-ea"/>
                          <a:cs typeface="+mn-cs"/>
                        </a:rPr>
                        <a:t>
 #TEAMPHLY tested their #golf swings on the driving range during an outing hosted by our Metro Region's Women’s Leadership Series! The outing focused on introducing current and future female leaders to the fundamentals of golf in a professional setting to help them gain experience and build confidence. #insurancecareers #leadership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70.348468848997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72565555"/>
                  </a:ext>
                </a:extLst>
              </a:tr>
            </a:tbl>
          </a:graphicData>
        </a:graphic>
      </p:graphicFrame>
      <p:sp>
        <p:nvSpPr>
          <p:cNvPr id="4" name="Text Placeholder 3">
            <a:extLst>
              <a:ext uri="{FF2B5EF4-FFF2-40B4-BE49-F238E27FC236}">
                <a16:creationId xmlns:a16="http://schemas.microsoft.com/office/drawing/2014/main" id="{773AE3B0-20F4-45FD-9170-F53CB3CFE80C}"/>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200735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2178A-38D7-4629-8149-9F76DA73C7BA}"/>
              </a:ext>
            </a:extLst>
          </p:cNvPr>
          <p:cNvSpPr>
            <a:spLocks noGrp="1"/>
          </p:cNvSpPr>
          <p:nvPr>
            <p:ph type="title"/>
          </p:nvPr>
        </p:nvSpPr>
        <p:spPr/>
        <p:txBody>
          <a:bodyPr/>
          <a:lstStyle/>
          <a:p>
            <a:r>
              <a:rPr lang="en-US"/>
              <a:t>LinkedIn Posts Table | Selective - 2 of 5</a:t>
            </a:r>
          </a:p>
        </p:txBody>
      </p:sp>
      <p:graphicFrame>
        <p:nvGraphicFramePr>
          <p:cNvPr id="5" name="Table Placeholder 4">
            <a:extLst>
              <a:ext uri="{FF2B5EF4-FFF2-40B4-BE49-F238E27FC236}">
                <a16:creationId xmlns:a16="http://schemas.microsoft.com/office/drawing/2014/main" id="{2107B025-13E0-4ED8-9BCC-1CD17152532B}"/>
              </a:ext>
            </a:extLst>
          </p:cNvPr>
          <p:cNvGraphicFramePr>
            <a:graphicFrameLocks noGrp="1"/>
          </p:cNvGraphicFramePr>
          <p:nvPr>
            <p:ph type="tbl" sz="quarter" idx="13"/>
            <p:extLst>
              <p:ext uri="{D42A27DB-BD31-4B8C-83A1-F6EECF244321}">
                <p14:modId xmlns:p14="http://schemas.microsoft.com/office/powerpoint/2010/main" val="3122805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84848787"/>
                    </a:ext>
                  </a:extLst>
                </a:gridCol>
                <a:gridCol w="740664">
                  <a:extLst>
                    <a:ext uri="{9D8B030D-6E8A-4147-A177-3AD203B41FA5}">
                      <a16:colId xmlns:a16="http://schemas.microsoft.com/office/drawing/2014/main" val="2835345960"/>
                    </a:ext>
                  </a:extLst>
                </a:gridCol>
                <a:gridCol w="740664">
                  <a:extLst>
                    <a:ext uri="{9D8B030D-6E8A-4147-A177-3AD203B41FA5}">
                      <a16:colId xmlns:a16="http://schemas.microsoft.com/office/drawing/2014/main" val="1242888301"/>
                    </a:ext>
                  </a:extLst>
                </a:gridCol>
                <a:gridCol w="740664">
                  <a:extLst>
                    <a:ext uri="{9D8B030D-6E8A-4147-A177-3AD203B41FA5}">
                      <a16:colId xmlns:a16="http://schemas.microsoft.com/office/drawing/2014/main" val="4192009193"/>
                    </a:ext>
                  </a:extLst>
                </a:gridCol>
                <a:gridCol w="740664">
                  <a:extLst>
                    <a:ext uri="{9D8B030D-6E8A-4147-A177-3AD203B41FA5}">
                      <a16:colId xmlns:a16="http://schemas.microsoft.com/office/drawing/2014/main" val="3241027061"/>
                    </a:ext>
                  </a:extLst>
                </a:gridCol>
                <a:gridCol w="740664">
                  <a:extLst>
                    <a:ext uri="{9D8B030D-6E8A-4147-A177-3AD203B41FA5}">
                      <a16:colId xmlns:a16="http://schemas.microsoft.com/office/drawing/2014/main" val="3745458214"/>
                    </a:ext>
                  </a:extLst>
                </a:gridCol>
                <a:gridCol w="740664">
                  <a:extLst>
                    <a:ext uri="{9D8B030D-6E8A-4147-A177-3AD203B41FA5}">
                      <a16:colId xmlns:a16="http://schemas.microsoft.com/office/drawing/2014/main" val="2867355166"/>
                    </a:ext>
                  </a:extLst>
                </a:gridCol>
                <a:gridCol w="740664">
                  <a:extLst>
                    <a:ext uri="{9D8B030D-6E8A-4147-A177-3AD203B41FA5}">
                      <a16:colId xmlns:a16="http://schemas.microsoft.com/office/drawing/2014/main" val="4064067664"/>
                    </a:ext>
                  </a:extLst>
                </a:gridCol>
                <a:gridCol w="740664">
                  <a:extLst>
                    <a:ext uri="{9D8B030D-6E8A-4147-A177-3AD203B41FA5}">
                      <a16:colId xmlns:a16="http://schemas.microsoft.com/office/drawing/2014/main" val="4090818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51624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- 2021-10-28 16:11:42</a:t>
                      </a:r>
                      <a:r>
                        <a:rPr kumimoji="0" lang="en-US" sz="1000" b="0" i="0" u="none" strike="noStrike" kern="1200" cap="none" spc="0" normalizeH="0" baseline="0" noProof="0">
                          <a:ln>
                            <a:noFill/>
                          </a:ln>
                          <a:solidFill>
                            <a:prstClr val="black"/>
                          </a:solidFill>
                          <a:effectLst/>
                          <a:uLnTx/>
                          <a:uFillTx/>
                          <a:latin typeface="+mn-lt"/>
                          <a:ea typeface="+mn-ea"/>
                          <a:cs typeface="+mn-cs"/>
                        </a:rPr>
                        <a:t>
 #TEAMPHLY is digging into week three of our #PHLY80KTREES initiative! During our final week, we’re planting trees in #Philadelphia’s Fairmount Park. This community tree project is part of our efforts to plant 80,000 trees in partnership with the Arbor Day Foundation. From Kansas City to Denver and Philadelphia, PHLY employees successfully planted over 200 #trees in communities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31.203619909502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48197041"/>
                  </a:ext>
                </a:extLst>
              </a:tr>
            </a:tbl>
          </a:graphicData>
        </a:graphic>
      </p:graphicFrame>
      <p:sp>
        <p:nvSpPr>
          <p:cNvPr id="4" name="Text Placeholder 3">
            <a:extLst>
              <a:ext uri="{FF2B5EF4-FFF2-40B4-BE49-F238E27FC236}">
                <a16:creationId xmlns:a16="http://schemas.microsoft.com/office/drawing/2014/main" id="{18C8C2A7-AC64-4B9F-B5C0-AA05D51EC95F}"/>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873426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7B1AE-452E-429B-B89C-D79BEC1E20FE}"/>
              </a:ext>
            </a:extLst>
          </p:cNvPr>
          <p:cNvSpPr>
            <a:spLocks noGrp="1"/>
          </p:cNvSpPr>
          <p:nvPr>
            <p:ph type="title"/>
          </p:nvPr>
        </p:nvSpPr>
        <p:spPr/>
        <p:txBody>
          <a:bodyPr/>
          <a:lstStyle/>
          <a:p>
            <a:r>
              <a:rPr lang="en-US"/>
              <a:t>LinkedIn Posts Table | Selective - 3 of 5</a:t>
            </a:r>
          </a:p>
        </p:txBody>
      </p:sp>
      <p:graphicFrame>
        <p:nvGraphicFramePr>
          <p:cNvPr id="5" name="Table Placeholder 4">
            <a:extLst>
              <a:ext uri="{FF2B5EF4-FFF2-40B4-BE49-F238E27FC236}">
                <a16:creationId xmlns:a16="http://schemas.microsoft.com/office/drawing/2014/main" id="{EC915A00-2EC0-449B-9414-B76CE07BC94A}"/>
              </a:ext>
            </a:extLst>
          </p:cNvPr>
          <p:cNvGraphicFramePr>
            <a:graphicFrameLocks noGrp="1"/>
          </p:cNvGraphicFramePr>
          <p:nvPr>
            <p:ph type="tbl" sz="quarter" idx="13"/>
            <p:extLst>
              <p:ext uri="{D42A27DB-BD31-4B8C-83A1-F6EECF244321}">
                <p14:modId xmlns:p14="http://schemas.microsoft.com/office/powerpoint/2010/main" val="210513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31135032"/>
                    </a:ext>
                  </a:extLst>
                </a:gridCol>
                <a:gridCol w="740664">
                  <a:extLst>
                    <a:ext uri="{9D8B030D-6E8A-4147-A177-3AD203B41FA5}">
                      <a16:colId xmlns:a16="http://schemas.microsoft.com/office/drawing/2014/main" val="1019652840"/>
                    </a:ext>
                  </a:extLst>
                </a:gridCol>
                <a:gridCol w="740664">
                  <a:extLst>
                    <a:ext uri="{9D8B030D-6E8A-4147-A177-3AD203B41FA5}">
                      <a16:colId xmlns:a16="http://schemas.microsoft.com/office/drawing/2014/main" val="2267584254"/>
                    </a:ext>
                  </a:extLst>
                </a:gridCol>
                <a:gridCol w="740664">
                  <a:extLst>
                    <a:ext uri="{9D8B030D-6E8A-4147-A177-3AD203B41FA5}">
                      <a16:colId xmlns:a16="http://schemas.microsoft.com/office/drawing/2014/main" val="3168854469"/>
                    </a:ext>
                  </a:extLst>
                </a:gridCol>
                <a:gridCol w="740664">
                  <a:extLst>
                    <a:ext uri="{9D8B030D-6E8A-4147-A177-3AD203B41FA5}">
                      <a16:colId xmlns:a16="http://schemas.microsoft.com/office/drawing/2014/main" val="1733790488"/>
                    </a:ext>
                  </a:extLst>
                </a:gridCol>
                <a:gridCol w="740664">
                  <a:extLst>
                    <a:ext uri="{9D8B030D-6E8A-4147-A177-3AD203B41FA5}">
                      <a16:colId xmlns:a16="http://schemas.microsoft.com/office/drawing/2014/main" val="972857177"/>
                    </a:ext>
                  </a:extLst>
                </a:gridCol>
                <a:gridCol w="740664">
                  <a:extLst>
                    <a:ext uri="{9D8B030D-6E8A-4147-A177-3AD203B41FA5}">
                      <a16:colId xmlns:a16="http://schemas.microsoft.com/office/drawing/2014/main" val="1925887907"/>
                    </a:ext>
                  </a:extLst>
                </a:gridCol>
                <a:gridCol w="740664">
                  <a:extLst>
                    <a:ext uri="{9D8B030D-6E8A-4147-A177-3AD203B41FA5}">
                      <a16:colId xmlns:a16="http://schemas.microsoft.com/office/drawing/2014/main" val="247732467"/>
                    </a:ext>
                  </a:extLst>
                </a:gridCol>
                <a:gridCol w="740664">
                  <a:extLst>
                    <a:ext uri="{9D8B030D-6E8A-4147-A177-3AD203B41FA5}">
                      <a16:colId xmlns:a16="http://schemas.microsoft.com/office/drawing/2014/main" val="1505798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75355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- 2021-12-01 19:23:47</a:t>
                      </a:r>
                      <a:r>
                        <a:rPr kumimoji="0" lang="en-US" sz="1000" b="0" i="0" u="none" strike="noStrike" kern="1200" cap="none" spc="0" normalizeH="0" baseline="0" noProof="0">
                          <a:ln>
                            <a:noFill/>
                          </a:ln>
                          <a:solidFill>
                            <a:prstClr val="black"/>
                          </a:solidFill>
                          <a:effectLst/>
                          <a:uLnTx/>
                          <a:uFillTx/>
                          <a:latin typeface="+mn-lt"/>
                          <a:ea typeface="+mn-ea"/>
                          <a:cs typeface="+mn-cs"/>
                        </a:rPr>
                        <a:t>
 A big mahalo to our partners at Business Insurance Services Inc. for hosting an ice cream social for our associates today! The sorbets from YOAS (pickled mango sorbet, anyone?) and tarts from UBAE were such a nice treat. Thank you BIS - we appreciate you and your longstanding support and partnership! #thankyou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30.31880286272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57315763"/>
                  </a:ext>
                </a:extLst>
              </a:tr>
            </a:tbl>
          </a:graphicData>
        </a:graphic>
      </p:graphicFrame>
      <p:sp>
        <p:nvSpPr>
          <p:cNvPr id="4" name="Text Placeholder 3">
            <a:extLst>
              <a:ext uri="{FF2B5EF4-FFF2-40B4-BE49-F238E27FC236}">
                <a16:creationId xmlns:a16="http://schemas.microsoft.com/office/drawing/2014/main" id="{8FE542CF-AAC8-4267-AC48-86980C2B95DB}"/>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0382238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E38C7-A8B5-4D05-9ECF-EFE0DAAFDB44}"/>
              </a:ext>
            </a:extLst>
          </p:cNvPr>
          <p:cNvSpPr>
            <a:spLocks noGrp="1"/>
          </p:cNvSpPr>
          <p:nvPr>
            <p:ph type="title"/>
          </p:nvPr>
        </p:nvSpPr>
        <p:spPr/>
        <p:txBody>
          <a:bodyPr/>
          <a:lstStyle/>
          <a:p>
            <a:r>
              <a:rPr lang="en-US"/>
              <a:t>LinkedIn Posts Table | Selective - 4 of 5</a:t>
            </a:r>
          </a:p>
        </p:txBody>
      </p:sp>
      <p:graphicFrame>
        <p:nvGraphicFramePr>
          <p:cNvPr id="5" name="Table Placeholder 4">
            <a:extLst>
              <a:ext uri="{FF2B5EF4-FFF2-40B4-BE49-F238E27FC236}">
                <a16:creationId xmlns:a16="http://schemas.microsoft.com/office/drawing/2014/main" id="{98B8B13E-A394-4D26-8838-5961294989B5}"/>
              </a:ext>
            </a:extLst>
          </p:cNvPr>
          <p:cNvGraphicFramePr>
            <a:graphicFrameLocks noGrp="1"/>
          </p:cNvGraphicFramePr>
          <p:nvPr>
            <p:ph type="tbl" sz="quarter" idx="13"/>
            <p:extLst>
              <p:ext uri="{D42A27DB-BD31-4B8C-83A1-F6EECF244321}">
                <p14:modId xmlns:p14="http://schemas.microsoft.com/office/powerpoint/2010/main" val="2337572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0454529"/>
                    </a:ext>
                  </a:extLst>
                </a:gridCol>
                <a:gridCol w="740664">
                  <a:extLst>
                    <a:ext uri="{9D8B030D-6E8A-4147-A177-3AD203B41FA5}">
                      <a16:colId xmlns:a16="http://schemas.microsoft.com/office/drawing/2014/main" val="2181220407"/>
                    </a:ext>
                  </a:extLst>
                </a:gridCol>
                <a:gridCol w="740664">
                  <a:extLst>
                    <a:ext uri="{9D8B030D-6E8A-4147-A177-3AD203B41FA5}">
                      <a16:colId xmlns:a16="http://schemas.microsoft.com/office/drawing/2014/main" val="3036602464"/>
                    </a:ext>
                  </a:extLst>
                </a:gridCol>
                <a:gridCol w="740664">
                  <a:extLst>
                    <a:ext uri="{9D8B030D-6E8A-4147-A177-3AD203B41FA5}">
                      <a16:colId xmlns:a16="http://schemas.microsoft.com/office/drawing/2014/main" val="1211971585"/>
                    </a:ext>
                  </a:extLst>
                </a:gridCol>
                <a:gridCol w="740664">
                  <a:extLst>
                    <a:ext uri="{9D8B030D-6E8A-4147-A177-3AD203B41FA5}">
                      <a16:colId xmlns:a16="http://schemas.microsoft.com/office/drawing/2014/main" val="1235849791"/>
                    </a:ext>
                  </a:extLst>
                </a:gridCol>
                <a:gridCol w="740664">
                  <a:extLst>
                    <a:ext uri="{9D8B030D-6E8A-4147-A177-3AD203B41FA5}">
                      <a16:colId xmlns:a16="http://schemas.microsoft.com/office/drawing/2014/main" val="421843841"/>
                    </a:ext>
                  </a:extLst>
                </a:gridCol>
                <a:gridCol w="740664">
                  <a:extLst>
                    <a:ext uri="{9D8B030D-6E8A-4147-A177-3AD203B41FA5}">
                      <a16:colId xmlns:a16="http://schemas.microsoft.com/office/drawing/2014/main" val="2435027190"/>
                    </a:ext>
                  </a:extLst>
                </a:gridCol>
                <a:gridCol w="740664">
                  <a:extLst>
                    <a:ext uri="{9D8B030D-6E8A-4147-A177-3AD203B41FA5}">
                      <a16:colId xmlns:a16="http://schemas.microsoft.com/office/drawing/2014/main" val="2455001081"/>
                    </a:ext>
                  </a:extLst>
                </a:gridCol>
                <a:gridCol w="740664">
                  <a:extLst>
                    <a:ext uri="{9D8B030D-6E8A-4147-A177-3AD203B41FA5}">
                      <a16:colId xmlns:a16="http://schemas.microsoft.com/office/drawing/2014/main" val="1620519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5356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- 2021-11-17 10:31:47</a:t>
                      </a:r>
                      <a:r>
                        <a:rPr kumimoji="0" lang="en-US" sz="1000" b="0" i="0" u="none" strike="noStrike" kern="1200" cap="none" spc="0" normalizeH="0" baseline="0" noProof="0">
                          <a:ln>
                            <a:noFill/>
                          </a:ln>
                          <a:solidFill>
                            <a:prstClr val="black"/>
                          </a:solidFill>
                          <a:effectLst/>
                          <a:uLnTx/>
                          <a:uFillTx/>
                          <a:latin typeface="+mn-lt"/>
                          <a:ea typeface="+mn-ea"/>
                          <a:cs typeface="+mn-cs"/>
                        </a:rPr>
                        <a:t>
 TMNAS is proud to participate in the 2021 Walk to End Alzheimer’s alongside our sister companies, Philadelphia Insurance Companies Tokio Marine America and First Insurance Company of Hawaii on the Tokio Marine National Team! As of today, our team is 90% of the way to our ,000 fundraising goal! To learn more or make a donation to help us reach our goal, please visit https://lnkd.in/dEuht-Sr
The Walk to End Alzheimer’s is an annual event held in more than 600 communities nationwide. This walk is the world's largest fundraiser for Alzheimer's care, support and research. Check out some photos from employees who participated in the Philadelphia Walk that took place on Saturday, 11/14!
#walktoendalzheimers #team #corporatesocialresponsability #teamwork #communityimpact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28.939266722642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23049820"/>
                  </a:ext>
                </a:extLst>
              </a:tr>
            </a:tbl>
          </a:graphicData>
        </a:graphic>
      </p:graphicFrame>
      <p:sp>
        <p:nvSpPr>
          <p:cNvPr id="4" name="Text Placeholder 3">
            <a:extLst>
              <a:ext uri="{FF2B5EF4-FFF2-40B4-BE49-F238E27FC236}">
                <a16:creationId xmlns:a16="http://schemas.microsoft.com/office/drawing/2014/main" id="{74759E78-1DFA-49E6-BD58-CA20BB08B652}"/>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5560527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B922F-7724-448B-AFE6-EED8015FC649}"/>
              </a:ext>
            </a:extLst>
          </p:cNvPr>
          <p:cNvSpPr>
            <a:spLocks noGrp="1"/>
          </p:cNvSpPr>
          <p:nvPr>
            <p:ph type="title"/>
          </p:nvPr>
        </p:nvSpPr>
        <p:spPr/>
        <p:txBody>
          <a:bodyPr/>
          <a:lstStyle/>
          <a:p>
            <a:r>
              <a:rPr lang="en-US"/>
              <a:t>LinkedIn Posts Table | Selective - 5 of 5</a:t>
            </a:r>
          </a:p>
        </p:txBody>
      </p:sp>
      <p:graphicFrame>
        <p:nvGraphicFramePr>
          <p:cNvPr id="5" name="Table Placeholder 4">
            <a:extLst>
              <a:ext uri="{FF2B5EF4-FFF2-40B4-BE49-F238E27FC236}">
                <a16:creationId xmlns:a16="http://schemas.microsoft.com/office/drawing/2014/main" id="{6D66CCF9-BBD5-4CFD-B15B-F7BA44B65C0F}"/>
              </a:ext>
            </a:extLst>
          </p:cNvPr>
          <p:cNvGraphicFramePr>
            <a:graphicFrameLocks noGrp="1"/>
          </p:cNvGraphicFramePr>
          <p:nvPr>
            <p:ph type="tbl" sz="quarter" idx="13"/>
            <p:extLst>
              <p:ext uri="{D42A27DB-BD31-4B8C-83A1-F6EECF244321}">
                <p14:modId xmlns:p14="http://schemas.microsoft.com/office/powerpoint/2010/main" val="116165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98997879"/>
                    </a:ext>
                  </a:extLst>
                </a:gridCol>
                <a:gridCol w="740664">
                  <a:extLst>
                    <a:ext uri="{9D8B030D-6E8A-4147-A177-3AD203B41FA5}">
                      <a16:colId xmlns:a16="http://schemas.microsoft.com/office/drawing/2014/main" val="1698593602"/>
                    </a:ext>
                  </a:extLst>
                </a:gridCol>
                <a:gridCol w="740664">
                  <a:extLst>
                    <a:ext uri="{9D8B030D-6E8A-4147-A177-3AD203B41FA5}">
                      <a16:colId xmlns:a16="http://schemas.microsoft.com/office/drawing/2014/main" val="3633741138"/>
                    </a:ext>
                  </a:extLst>
                </a:gridCol>
                <a:gridCol w="740664">
                  <a:extLst>
                    <a:ext uri="{9D8B030D-6E8A-4147-A177-3AD203B41FA5}">
                      <a16:colId xmlns:a16="http://schemas.microsoft.com/office/drawing/2014/main" val="527404119"/>
                    </a:ext>
                  </a:extLst>
                </a:gridCol>
                <a:gridCol w="740664">
                  <a:extLst>
                    <a:ext uri="{9D8B030D-6E8A-4147-A177-3AD203B41FA5}">
                      <a16:colId xmlns:a16="http://schemas.microsoft.com/office/drawing/2014/main" val="350236415"/>
                    </a:ext>
                  </a:extLst>
                </a:gridCol>
                <a:gridCol w="740664">
                  <a:extLst>
                    <a:ext uri="{9D8B030D-6E8A-4147-A177-3AD203B41FA5}">
                      <a16:colId xmlns:a16="http://schemas.microsoft.com/office/drawing/2014/main" val="3979993522"/>
                    </a:ext>
                  </a:extLst>
                </a:gridCol>
                <a:gridCol w="740664">
                  <a:extLst>
                    <a:ext uri="{9D8B030D-6E8A-4147-A177-3AD203B41FA5}">
                      <a16:colId xmlns:a16="http://schemas.microsoft.com/office/drawing/2014/main" val="4177110678"/>
                    </a:ext>
                  </a:extLst>
                </a:gridCol>
                <a:gridCol w="740664">
                  <a:extLst>
                    <a:ext uri="{9D8B030D-6E8A-4147-A177-3AD203B41FA5}">
                      <a16:colId xmlns:a16="http://schemas.microsoft.com/office/drawing/2014/main" val="1787323717"/>
                    </a:ext>
                  </a:extLst>
                </a:gridCol>
                <a:gridCol w="740664">
                  <a:extLst>
                    <a:ext uri="{9D8B030D-6E8A-4147-A177-3AD203B41FA5}">
                      <a16:colId xmlns:a16="http://schemas.microsoft.com/office/drawing/2014/main" val="1741091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814501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- 2021-12-06 13:44:17</a:t>
                      </a:r>
                      <a:r>
                        <a:rPr kumimoji="0" lang="en-US" sz="1000" b="0" i="0" u="none" strike="noStrike" kern="1200" cap="none" spc="0" normalizeH="0" baseline="0" noProof="0">
                          <a:ln>
                            <a:noFill/>
                          </a:ln>
                          <a:solidFill>
                            <a:prstClr val="black"/>
                          </a:solidFill>
                          <a:effectLst/>
                          <a:uLnTx/>
                          <a:uFillTx/>
                          <a:latin typeface="+mn-lt"/>
                          <a:ea typeface="+mn-ea"/>
                          <a:cs typeface="+mn-cs"/>
                        </a:rPr>
                        <a:t>
 Part 1 (Ala Moana): On Friday, 200 of our associates fanned out across Oahu to clean three beaches including Ala Moana Beach Park, Hau Bush and Kailua Beach. The morning collaboration with Sustainable Coastlines Hawaii took the place of our annual holiday party and offered us a chance to learn from the amazing folks at Sustainable Coastlines, make a difference and connect with coworkers we hadn't seen in many moons. More pictures from our other cleanup locations coming soon. See our news release: https://bit.ly/3GiMcZX. #teamficoh #hawaii #communitysupport #sustainable #collaboration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28.190476190476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96126232"/>
                  </a:ext>
                </a:extLst>
              </a:tr>
            </a:tbl>
          </a:graphicData>
        </a:graphic>
      </p:graphicFrame>
      <p:sp>
        <p:nvSpPr>
          <p:cNvPr id="4" name="Text Placeholder 3">
            <a:extLst>
              <a:ext uri="{FF2B5EF4-FFF2-40B4-BE49-F238E27FC236}">
                <a16:creationId xmlns:a16="http://schemas.microsoft.com/office/drawing/2014/main" id="{5A3454F7-935B-42CB-82A6-23A3AF619F5E}"/>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67589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D4ECC-09FF-419D-BE65-C99803EAAA2B}"/>
              </a:ext>
            </a:extLst>
          </p:cNvPr>
          <p:cNvSpPr>
            <a:spLocks noGrp="1"/>
          </p:cNvSpPr>
          <p:nvPr>
            <p:ph type="title"/>
          </p:nvPr>
        </p:nvSpPr>
        <p:spPr/>
        <p:txBody>
          <a:bodyPr/>
          <a:lstStyle/>
          <a:p>
            <a:r>
              <a:rPr lang="en-US"/>
              <a:t>Instagram Key Metrics Table | Selective</a:t>
            </a:r>
          </a:p>
        </p:txBody>
      </p:sp>
      <p:graphicFrame>
        <p:nvGraphicFramePr>
          <p:cNvPr id="5" name="Table Placeholder 4">
            <a:extLst>
              <a:ext uri="{FF2B5EF4-FFF2-40B4-BE49-F238E27FC236}">
                <a16:creationId xmlns:a16="http://schemas.microsoft.com/office/drawing/2014/main" id="{400736DF-2067-4F19-A122-39A1A54EA03D}"/>
              </a:ext>
            </a:extLst>
          </p:cNvPr>
          <p:cNvGraphicFramePr>
            <a:graphicFrameLocks noGrp="1"/>
          </p:cNvGraphicFramePr>
          <p:nvPr>
            <p:ph type="tbl" sz="quarter" idx="13"/>
            <p:extLst>
              <p:ext uri="{D42A27DB-BD31-4B8C-83A1-F6EECF244321}">
                <p14:modId xmlns:p14="http://schemas.microsoft.com/office/powerpoint/2010/main" val="557001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315248653"/>
                    </a:ext>
                  </a:extLst>
                </a:gridCol>
                <a:gridCol w="576072">
                  <a:extLst>
                    <a:ext uri="{9D8B030D-6E8A-4147-A177-3AD203B41FA5}">
                      <a16:colId xmlns:a16="http://schemas.microsoft.com/office/drawing/2014/main" val="2917270779"/>
                    </a:ext>
                  </a:extLst>
                </a:gridCol>
                <a:gridCol w="576072">
                  <a:extLst>
                    <a:ext uri="{9D8B030D-6E8A-4147-A177-3AD203B41FA5}">
                      <a16:colId xmlns:a16="http://schemas.microsoft.com/office/drawing/2014/main" val="773179907"/>
                    </a:ext>
                  </a:extLst>
                </a:gridCol>
                <a:gridCol w="576072">
                  <a:extLst>
                    <a:ext uri="{9D8B030D-6E8A-4147-A177-3AD203B41FA5}">
                      <a16:colId xmlns:a16="http://schemas.microsoft.com/office/drawing/2014/main" val="777250750"/>
                    </a:ext>
                  </a:extLst>
                </a:gridCol>
                <a:gridCol w="576072">
                  <a:extLst>
                    <a:ext uri="{9D8B030D-6E8A-4147-A177-3AD203B41FA5}">
                      <a16:colId xmlns:a16="http://schemas.microsoft.com/office/drawing/2014/main" val="2454972718"/>
                    </a:ext>
                  </a:extLst>
                </a:gridCol>
                <a:gridCol w="576072">
                  <a:extLst>
                    <a:ext uri="{9D8B030D-6E8A-4147-A177-3AD203B41FA5}">
                      <a16:colId xmlns:a16="http://schemas.microsoft.com/office/drawing/2014/main" val="1732315202"/>
                    </a:ext>
                  </a:extLst>
                </a:gridCol>
                <a:gridCol w="576072">
                  <a:extLst>
                    <a:ext uri="{9D8B030D-6E8A-4147-A177-3AD203B41FA5}">
                      <a16:colId xmlns:a16="http://schemas.microsoft.com/office/drawing/2014/main" val="1272862753"/>
                    </a:ext>
                  </a:extLst>
                </a:gridCol>
                <a:gridCol w="576072">
                  <a:extLst>
                    <a:ext uri="{9D8B030D-6E8A-4147-A177-3AD203B41FA5}">
                      <a16:colId xmlns:a16="http://schemas.microsoft.com/office/drawing/2014/main" val="1036646419"/>
                    </a:ext>
                  </a:extLst>
                </a:gridCol>
                <a:gridCol w="576072">
                  <a:extLst>
                    <a:ext uri="{9D8B030D-6E8A-4147-A177-3AD203B41FA5}">
                      <a16:colId xmlns:a16="http://schemas.microsoft.com/office/drawing/2014/main" val="2769048636"/>
                    </a:ext>
                  </a:extLst>
                </a:gridCol>
                <a:gridCol w="576072">
                  <a:extLst>
                    <a:ext uri="{9D8B030D-6E8A-4147-A177-3AD203B41FA5}">
                      <a16:colId xmlns:a16="http://schemas.microsoft.com/office/drawing/2014/main" val="2098432089"/>
                    </a:ext>
                  </a:extLst>
                </a:gridCol>
                <a:gridCol w="576072">
                  <a:extLst>
                    <a:ext uri="{9D8B030D-6E8A-4147-A177-3AD203B41FA5}">
                      <a16:colId xmlns:a16="http://schemas.microsoft.com/office/drawing/2014/main" val="169314957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615406563"/>
                  </a:ext>
                </a:extLst>
              </a:tr>
              <a:tr h="370840">
                <a:tc>
                  <a:txBody>
                    <a:bodyPr/>
                    <a:lstStyle/>
                    <a:p>
                      <a:r>
                        <a:rPr lang="en-US" sz="1000"/>
                        <a:t>travelersinsurance</a:t>
                      </a:r>
                    </a:p>
                  </a:txBody>
                  <a:tcPr/>
                </a:tc>
                <a:tc>
                  <a:txBody>
                    <a:bodyPr/>
                    <a:lstStyle/>
                    <a:p>
                      <a:r>
                        <a:rPr lang="en-US" sz="1000"/>
                        <a:t>13926</a:t>
                      </a:r>
                    </a:p>
                  </a:txBody>
                  <a:tcPr/>
                </a:tc>
                <a:tc>
                  <a:txBody>
                    <a:bodyPr/>
                    <a:lstStyle/>
                    <a:p>
                      <a:r>
                        <a:rPr lang="en-US" sz="1000"/>
                        <a:t>2406</a:t>
                      </a:r>
                    </a:p>
                  </a:txBody>
                  <a:tcPr/>
                </a:tc>
                <a:tc>
                  <a:txBody>
                    <a:bodyPr/>
                    <a:lstStyle/>
                    <a:p>
                      <a:r>
                        <a:rPr lang="en-US" sz="1000"/>
                        <a:t>58</a:t>
                      </a:r>
                    </a:p>
                  </a:txBody>
                  <a:tcPr/>
                </a:tc>
                <a:tc>
                  <a:txBody>
                    <a:bodyPr/>
                    <a:lstStyle/>
                    <a:p>
                      <a:r>
                        <a:rPr lang="en-US" sz="1000"/>
                        <a:t>14</a:t>
                      </a:r>
                    </a:p>
                  </a:txBody>
                  <a:tcPr/>
                </a:tc>
                <a:tc>
                  <a:txBody>
                    <a:bodyPr/>
                    <a:lstStyle/>
                    <a:p>
                      <a:r>
                        <a:rPr lang="en-US" sz="1000"/>
                        <a:t>54</a:t>
                      </a:r>
                    </a:p>
                  </a:txBody>
                  <a:tcPr/>
                </a:tc>
                <a:tc>
                  <a:txBody>
                    <a:bodyPr/>
                    <a:lstStyle/>
                    <a:p>
                      <a:r>
                        <a:rPr lang="en-US" sz="1000"/>
                        <a:t>0</a:t>
                      </a:r>
                    </a:p>
                  </a:txBody>
                  <a:tcPr/>
                </a:tc>
                <a:tc>
                  <a:txBody>
                    <a:bodyPr/>
                    <a:lstStyle/>
                    <a:p>
                      <a:r>
                        <a:rPr lang="en-US" sz="1000"/>
                        <a:t>126</a:t>
                      </a:r>
                    </a:p>
                  </a:txBody>
                  <a:tcPr/>
                </a:tc>
                <a:tc>
                  <a:txBody>
                    <a:bodyPr/>
                    <a:lstStyle/>
                    <a:p>
                      <a:r>
                        <a:rPr lang="en-US" sz="1000"/>
                        <a:t>7697</a:t>
                      </a:r>
                    </a:p>
                  </a:txBody>
                  <a:tcPr/>
                </a:tc>
                <a:tc>
                  <a:txBody>
                    <a:bodyPr/>
                    <a:lstStyle/>
                    <a:p>
                      <a:r>
                        <a:rPr lang="en-US" sz="1000"/>
                        <a:t>800</a:t>
                      </a:r>
                    </a:p>
                  </a:txBody>
                  <a:tcPr/>
                </a:tc>
                <a:tc>
                  <a:txBody>
                    <a:bodyPr/>
                    <a:lstStyle/>
                    <a:p>
                      <a:r>
                        <a:rPr lang="en-US" sz="1000"/>
                        <a:t>0.5300 %</a:t>
                      </a:r>
                    </a:p>
                  </a:txBody>
                  <a:tcPr/>
                </a:tc>
                <a:extLst>
                  <a:ext uri="{0D108BD9-81ED-4DB2-BD59-A6C34878D82A}">
                    <a16:rowId xmlns:a16="http://schemas.microsoft.com/office/drawing/2014/main" val="324326364"/>
                  </a:ext>
                </a:extLst>
              </a:tr>
              <a:tr h="370840">
                <a:tc>
                  <a:txBody>
                    <a:bodyPr/>
                    <a:lstStyle/>
                    <a:p>
                      <a:r>
                        <a:rPr lang="en-US" sz="1000"/>
                        <a:t>chubbna</a:t>
                      </a:r>
                    </a:p>
                  </a:txBody>
                  <a:tcPr/>
                </a:tc>
                <a:tc>
                  <a:txBody>
                    <a:bodyPr/>
                    <a:lstStyle/>
                    <a:p>
                      <a:r>
                        <a:rPr lang="en-US" sz="1000"/>
                        <a:t>7327</a:t>
                      </a:r>
                    </a:p>
                  </a:txBody>
                  <a:tcPr/>
                </a:tc>
                <a:tc>
                  <a:txBody>
                    <a:bodyPr/>
                    <a:lstStyle/>
                    <a:p>
                      <a:r>
                        <a:rPr lang="en-US" sz="1000"/>
                        <a:t>1030</a:t>
                      </a:r>
                    </a:p>
                  </a:txBody>
                  <a:tcPr/>
                </a:tc>
                <a:tc>
                  <a:txBody>
                    <a:bodyPr/>
                    <a:lstStyle/>
                    <a:p>
                      <a:r>
                        <a:rPr lang="en-US" sz="1000"/>
                        <a:t>13</a:t>
                      </a:r>
                    </a:p>
                  </a:txBody>
                  <a:tcPr/>
                </a:tc>
                <a:tc>
                  <a:txBody>
                    <a:bodyPr/>
                    <a:lstStyle/>
                    <a:p>
                      <a:r>
                        <a:rPr lang="en-US" sz="1000"/>
                        <a:t>9</a:t>
                      </a:r>
                    </a:p>
                  </a:txBody>
                  <a:tcPr/>
                </a:tc>
                <a:tc>
                  <a:txBody>
                    <a:bodyPr/>
                    <a:lstStyle/>
                    <a:p>
                      <a:r>
                        <a:rPr lang="en-US" sz="1000"/>
                        <a:t>4</a:t>
                      </a:r>
                    </a:p>
                  </a:txBody>
                  <a:tcPr/>
                </a:tc>
                <a:tc>
                  <a:txBody>
                    <a:bodyPr/>
                    <a:lstStyle/>
                    <a:p>
                      <a:r>
                        <a:rPr lang="en-US" sz="1000"/>
                        <a:t>0</a:t>
                      </a:r>
                    </a:p>
                  </a:txBody>
                  <a:tcPr/>
                </a:tc>
                <a:tc>
                  <a:txBody>
                    <a:bodyPr/>
                    <a:lstStyle/>
                    <a:p>
                      <a:r>
                        <a:rPr lang="en-US" sz="1000"/>
                        <a:t>26</a:t>
                      </a:r>
                    </a:p>
                  </a:txBody>
                  <a:tcPr/>
                </a:tc>
                <a:tc>
                  <a:txBody>
                    <a:bodyPr/>
                    <a:lstStyle/>
                    <a:p>
                      <a:r>
                        <a:rPr lang="en-US" sz="1000"/>
                        <a:t>2019</a:t>
                      </a:r>
                    </a:p>
                  </a:txBody>
                  <a:tcPr/>
                </a:tc>
                <a:tc>
                  <a:txBody>
                    <a:bodyPr/>
                    <a:lstStyle/>
                    <a:p>
                      <a:r>
                        <a:rPr lang="en-US" sz="1000"/>
                        <a:t>24</a:t>
                      </a:r>
                    </a:p>
                  </a:txBody>
                  <a:tcPr/>
                </a:tc>
                <a:tc>
                  <a:txBody>
                    <a:bodyPr/>
                    <a:lstStyle/>
                    <a:p>
                      <a:r>
                        <a:rPr lang="en-US" sz="1000"/>
                        <a:t>1.1535 %</a:t>
                      </a:r>
                    </a:p>
                  </a:txBody>
                  <a:tcPr/>
                </a:tc>
                <a:extLst>
                  <a:ext uri="{0D108BD9-81ED-4DB2-BD59-A6C34878D82A}">
                    <a16:rowId xmlns:a16="http://schemas.microsoft.com/office/drawing/2014/main" val="3967266978"/>
                  </a:ext>
                </a:extLst>
              </a:tr>
              <a:tr h="370840">
                <a:tc>
                  <a:txBody>
                    <a:bodyPr/>
                    <a:lstStyle/>
                    <a:p>
                      <a:r>
                        <a:rPr lang="en-US" sz="1000"/>
                        <a:t>phlyinsurance</a:t>
                      </a:r>
                    </a:p>
                  </a:txBody>
                  <a:tcPr/>
                </a:tc>
                <a:tc>
                  <a:txBody>
                    <a:bodyPr/>
                    <a:lstStyle/>
                    <a:p>
                      <a:r>
                        <a:rPr lang="en-US" sz="1000"/>
                        <a:t>2783</a:t>
                      </a:r>
                    </a:p>
                  </a:txBody>
                  <a:tcPr/>
                </a:tc>
                <a:tc>
                  <a:txBody>
                    <a:bodyPr/>
                    <a:lstStyle/>
                    <a:p>
                      <a:r>
                        <a:rPr lang="en-US" sz="1000"/>
                        <a:t>212</a:t>
                      </a:r>
                    </a:p>
                  </a:txBody>
                  <a:tcPr/>
                </a:tc>
                <a:tc>
                  <a:txBody>
                    <a:bodyPr/>
                    <a:lstStyle/>
                    <a:p>
                      <a:r>
                        <a:rPr lang="en-US" sz="1000"/>
                        <a:t>114</a:t>
                      </a:r>
                    </a:p>
                  </a:txBody>
                  <a:tcPr/>
                </a:tc>
                <a:tc>
                  <a:txBody>
                    <a:bodyPr/>
                    <a:lstStyle/>
                    <a:p>
                      <a:r>
                        <a:rPr lang="en-US" sz="1000"/>
                        <a:t>42</a:t>
                      </a:r>
                    </a:p>
                  </a:txBody>
                  <a:tcPr/>
                </a:tc>
                <a:tc>
                  <a:txBody>
                    <a:bodyPr/>
                    <a:lstStyle/>
                    <a:p>
                      <a:r>
                        <a:rPr lang="en-US" sz="1000"/>
                        <a:t>39</a:t>
                      </a:r>
                    </a:p>
                  </a:txBody>
                  <a:tcPr/>
                </a:tc>
                <a:tc>
                  <a:txBody>
                    <a:bodyPr/>
                    <a:lstStyle/>
                    <a:p>
                      <a:r>
                        <a:rPr lang="en-US" sz="1000"/>
                        <a:t>7</a:t>
                      </a:r>
                    </a:p>
                  </a:txBody>
                  <a:tcPr/>
                </a:tc>
                <a:tc>
                  <a:txBody>
                    <a:bodyPr/>
                    <a:lstStyle/>
                    <a:p>
                      <a:r>
                        <a:rPr lang="en-US" sz="1000"/>
                        <a:t>202</a:t>
                      </a:r>
                    </a:p>
                  </a:txBody>
                  <a:tcPr/>
                </a:tc>
                <a:tc>
                  <a:txBody>
                    <a:bodyPr/>
                    <a:lstStyle/>
                    <a:p>
                      <a:r>
                        <a:rPr lang="en-US" sz="1000"/>
                        <a:t>6247</a:t>
                      </a:r>
                    </a:p>
                  </a:txBody>
                  <a:tcPr/>
                </a:tc>
                <a:tc>
                  <a:txBody>
                    <a:bodyPr/>
                    <a:lstStyle/>
                    <a:p>
                      <a:r>
                        <a:rPr lang="en-US" sz="1000"/>
                        <a:t>113</a:t>
                      </a:r>
                    </a:p>
                  </a:txBody>
                  <a:tcPr/>
                </a:tc>
                <a:tc>
                  <a:txBody>
                    <a:bodyPr/>
                    <a:lstStyle/>
                    <a:p>
                      <a:r>
                        <a:rPr lang="en-US" sz="1000"/>
                        <a:t>1.1761 %</a:t>
                      </a:r>
                    </a:p>
                  </a:txBody>
                  <a:tcPr/>
                </a:tc>
                <a:extLst>
                  <a:ext uri="{0D108BD9-81ED-4DB2-BD59-A6C34878D82A}">
                    <a16:rowId xmlns:a16="http://schemas.microsoft.com/office/drawing/2014/main" val="2904678964"/>
                  </a:ext>
                </a:extLst>
              </a:tr>
              <a:tr h="370840">
                <a:tc>
                  <a:txBody>
                    <a:bodyPr/>
                    <a:lstStyle/>
                    <a:p>
                      <a:r>
                        <a:rPr lang="en-US" sz="1000"/>
                        <a:t>firstinshi</a:t>
                      </a:r>
                    </a:p>
                  </a:txBody>
                  <a:tcPr/>
                </a:tc>
                <a:tc>
                  <a:txBody>
                    <a:bodyPr/>
                    <a:lstStyle/>
                    <a:p>
                      <a:r>
                        <a:rPr lang="en-US" sz="1000"/>
                        <a:t>2747</a:t>
                      </a:r>
                    </a:p>
                  </a:txBody>
                  <a:tcPr/>
                </a:tc>
                <a:tc>
                  <a:txBody>
                    <a:bodyPr/>
                    <a:lstStyle/>
                    <a:p>
                      <a:r>
                        <a:rPr lang="en-US" sz="1000"/>
                        <a:t>82</a:t>
                      </a:r>
                    </a:p>
                  </a:txBody>
                  <a:tcPr/>
                </a:tc>
                <a:tc>
                  <a:txBody>
                    <a:bodyPr/>
                    <a:lstStyle/>
                    <a:p>
                      <a:r>
                        <a:rPr lang="en-US" sz="1000"/>
                        <a:t>58</a:t>
                      </a:r>
                    </a:p>
                  </a:txBody>
                  <a:tcPr/>
                </a:tc>
                <a:tc>
                  <a:txBody>
                    <a:bodyPr/>
                    <a:lstStyle/>
                    <a:p>
                      <a:r>
                        <a:rPr lang="en-US" sz="1000"/>
                        <a:t>44</a:t>
                      </a:r>
                    </a:p>
                  </a:txBody>
                  <a:tcPr/>
                </a:tc>
                <a:tc>
                  <a:txBody>
                    <a:bodyPr/>
                    <a:lstStyle/>
                    <a:p>
                      <a:r>
                        <a:rPr lang="en-US" sz="1000"/>
                        <a:t>15</a:t>
                      </a:r>
                    </a:p>
                  </a:txBody>
                  <a:tcPr/>
                </a:tc>
                <a:tc>
                  <a:txBody>
                    <a:bodyPr/>
                    <a:lstStyle/>
                    <a:p>
                      <a:r>
                        <a:rPr lang="en-US" sz="1000"/>
                        <a:t>19</a:t>
                      </a:r>
                    </a:p>
                  </a:txBody>
                  <a:tcPr/>
                </a:tc>
                <a:tc>
                  <a:txBody>
                    <a:bodyPr/>
                    <a:lstStyle/>
                    <a:p>
                      <a:r>
                        <a:rPr lang="en-US" sz="1000"/>
                        <a:t>136</a:t>
                      </a:r>
                    </a:p>
                  </a:txBody>
                  <a:tcPr/>
                </a:tc>
                <a:tc>
                  <a:txBody>
                    <a:bodyPr/>
                    <a:lstStyle/>
                    <a:p>
                      <a:r>
                        <a:rPr lang="en-US" sz="1000"/>
                        <a:t>3879</a:t>
                      </a:r>
                    </a:p>
                  </a:txBody>
                  <a:tcPr/>
                </a:tc>
                <a:tc>
                  <a:txBody>
                    <a:bodyPr/>
                    <a:lstStyle/>
                    <a:p>
                      <a:r>
                        <a:rPr lang="en-US" sz="1000"/>
                        <a:t>3605</a:t>
                      </a:r>
                    </a:p>
                  </a:txBody>
                  <a:tcPr/>
                </a:tc>
                <a:tc>
                  <a:txBody>
                    <a:bodyPr/>
                    <a:lstStyle/>
                    <a:p>
                      <a:r>
                        <a:rPr lang="en-US" sz="1000"/>
                        <a:t>2.0336 %</a:t>
                      </a:r>
                    </a:p>
                  </a:txBody>
                  <a:tcPr/>
                </a:tc>
                <a:extLst>
                  <a:ext uri="{0D108BD9-81ED-4DB2-BD59-A6C34878D82A}">
                    <a16:rowId xmlns:a16="http://schemas.microsoft.com/office/drawing/2014/main" val="3756709579"/>
                  </a:ext>
                </a:extLst>
              </a:tr>
              <a:tr h="370840">
                <a:tc>
                  <a:txBody>
                    <a:bodyPr/>
                    <a:lstStyle/>
                    <a:p>
                      <a:r>
                        <a:rPr lang="en-US" sz="1000"/>
                        <a:t>tmna_services</a:t>
                      </a:r>
                    </a:p>
                  </a:txBody>
                  <a:tcPr/>
                </a:tc>
                <a:tc>
                  <a:txBody>
                    <a:bodyPr/>
                    <a:lstStyle/>
                    <a:p>
                      <a:r>
                        <a:rPr lang="en-US" sz="1000"/>
                        <a:t>504</a:t>
                      </a:r>
                    </a:p>
                  </a:txBody>
                  <a:tcPr/>
                </a:tc>
                <a:tc>
                  <a:txBody>
                    <a:bodyPr/>
                    <a:lstStyle/>
                    <a:p>
                      <a:r>
                        <a:rPr lang="en-US" sz="1000"/>
                        <a:t>18</a:t>
                      </a:r>
                    </a:p>
                  </a:txBody>
                  <a:tcPr/>
                </a:tc>
                <a:tc>
                  <a:txBody>
                    <a:bodyPr/>
                    <a:lstStyle/>
                    <a:p>
                      <a:r>
                        <a:rPr lang="en-US" sz="1000"/>
                        <a:t>52</a:t>
                      </a:r>
                    </a:p>
                  </a:txBody>
                  <a:tcPr/>
                </a:tc>
                <a:tc>
                  <a:txBody>
                    <a:bodyPr/>
                    <a:lstStyle/>
                    <a:p>
                      <a:r>
                        <a:rPr lang="en-US" sz="1000"/>
                        <a:t>19</a:t>
                      </a:r>
                    </a:p>
                  </a:txBody>
                  <a:tcPr/>
                </a:tc>
                <a:tc>
                  <a:txBody>
                    <a:bodyPr/>
                    <a:lstStyle/>
                    <a:p>
                      <a:r>
                        <a:rPr lang="en-US" sz="1000"/>
                        <a:t>2</a:t>
                      </a:r>
                    </a:p>
                  </a:txBody>
                  <a:tcPr/>
                </a:tc>
                <a:tc>
                  <a:txBody>
                    <a:bodyPr/>
                    <a:lstStyle/>
                    <a:p>
                      <a:r>
                        <a:rPr lang="en-US" sz="1000"/>
                        <a:t>2</a:t>
                      </a:r>
                    </a:p>
                  </a:txBody>
                  <a:tcPr/>
                </a:tc>
                <a:tc>
                  <a:txBody>
                    <a:bodyPr/>
                    <a:lstStyle/>
                    <a:p>
                      <a:r>
                        <a:rPr lang="en-US" sz="1000"/>
                        <a:t>75</a:t>
                      </a:r>
                    </a:p>
                  </a:txBody>
                  <a:tcPr/>
                </a:tc>
                <a:tc>
                  <a:txBody>
                    <a:bodyPr/>
                    <a:lstStyle/>
                    <a:p>
                      <a:r>
                        <a:rPr lang="en-US" sz="1000"/>
                        <a:t>1828</a:t>
                      </a:r>
                    </a:p>
                  </a:txBody>
                  <a:tcPr/>
                </a:tc>
                <a:tc>
                  <a:txBody>
                    <a:bodyPr/>
                    <a:lstStyle/>
                    <a:p>
                      <a:r>
                        <a:rPr lang="en-US" sz="1000"/>
                        <a:t>93</a:t>
                      </a:r>
                    </a:p>
                  </a:txBody>
                  <a:tcPr/>
                </a:tc>
                <a:tc>
                  <a:txBody>
                    <a:bodyPr/>
                    <a:lstStyle/>
                    <a:p>
                      <a:r>
                        <a:rPr lang="en-US" sz="1000"/>
                        <a:t>5.1744 %</a:t>
                      </a:r>
                    </a:p>
                  </a:txBody>
                  <a:tcPr/>
                </a:tc>
                <a:extLst>
                  <a:ext uri="{0D108BD9-81ED-4DB2-BD59-A6C34878D82A}">
                    <a16:rowId xmlns:a16="http://schemas.microsoft.com/office/drawing/2014/main" val="2988530458"/>
                  </a:ext>
                </a:extLst>
              </a:tr>
              <a:tr h="370840">
                <a:tc>
                  <a:txBody>
                    <a:bodyPr/>
                    <a:lstStyle/>
                    <a:p>
                      <a:r>
                        <a:rPr lang="en-US" sz="1000"/>
                        <a:t>tmamerica</a:t>
                      </a:r>
                    </a:p>
                  </a:txBody>
                  <a:tcPr/>
                </a:tc>
                <a:tc>
                  <a:txBody>
                    <a:bodyPr/>
                    <a:lstStyle/>
                    <a:p>
                      <a:r>
                        <a:rPr lang="en-US" sz="1000"/>
                        <a:t>468</a:t>
                      </a:r>
                    </a:p>
                  </a:txBody>
                  <a:tcPr/>
                </a:tc>
                <a:tc>
                  <a:txBody>
                    <a:bodyPr/>
                    <a:lstStyle/>
                    <a:p>
                      <a:r>
                        <a:rPr lang="en-US" sz="1000"/>
                        <a:t>17</a:t>
                      </a:r>
                    </a:p>
                  </a:txBody>
                  <a:tcPr/>
                </a:tc>
                <a:tc>
                  <a:txBody>
                    <a:bodyPr/>
                    <a:lstStyle/>
                    <a:p>
                      <a:r>
                        <a:rPr lang="en-US" sz="1000"/>
                        <a:t>74</a:t>
                      </a:r>
                    </a:p>
                  </a:txBody>
                  <a:tcPr/>
                </a:tc>
                <a:tc>
                  <a:txBody>
                    <a:bodyPr/>
                    <a:lstStyle/>
                    <a:p>
                      <a:r>
                        <a:rPr lang="en-US" sz="1000"/>
                        <a:t>25</a:t>
                      </a:r>
                    </a:p>
                  </a:txBody>
                  <a:tcPr/>
                </a:tc>
                <a:tc>
                  <a:txBody>
                    <a:bodyPr/>
                    <a:lstStyle/>
                    <a:p>
                      <a:r>
                        <a:rPr lang="en-US" sz="1000"/>
                        <a:t>9</a:t>
                      </a:r>
                    </a:p>
                  </a:txBody>
                  <a:tcPr/>
                </a:tc>
                <a:tc>
                  <a:txBody>
                    <a:bodyPr/>
                    <a:lstStyle/>
                    <a:p>
                      <a:r>
                        <a:rPr lang="en-US" sz="1000"/>
                        <a:t>6</a:t>
                      </a:r>
                    </a:p>
                  </a:txBody>
                  <a:tcPr/>
                </a:tc>
                <a:tc>
                  <a:txBody>
                    <a:bodyPr/>
                    <a:lstStyle/>
                    <a:p>
                      <a:r>
                        <a:rPr lang="en-US" sz="1000"/>
                        <a:t>114</a:t>
                      </a:r>
                    </a:p>
                  </a:txBody>
                  <a:tcPr/>
                </a:tc>
                <a:tc>
                  <a:txBody>
                    <a:bodyPr/>
                    <a:lstStyle/>
                    <a:p>
                      <a:r>
                        <a:rPr lang="en-US" sz="1000"/>
                        <a:t>927</a:t>
                      </a:r>
                    </a:p>
                  </a:txBody>
                  <a:tcPr/>
                </a:tc>
                <a:tc>
                  <a:txBody>
                    <a:bodyPr/>
                    <a:lstStyle/>
                    <a:p>
                      <a:r>
                        <a:rPr lang="en-US" sz="1000"/>
                        <a:t>39</a:t>
                      </a:r>
                    </a:p>
                  </a:txBody>
                  <a:tcPr/>
                </a:tc>
                <a:tc>
                  <a:txBody>
                    <a:bodyPr/>
                    <a:lstStyle/>
                    <a:p>
                      <a:r>
                        <a:rPr lang="en-US" sz="1000"/>
                        <a:t>1.8461 %</a:t>
                      </a:r>
                    </a:p>
                  </a:txBody>
                  <a:tcPr/>
                </a:tc>
                <a:extLst>
                  <a:ext uri="{0D108BD9-81ED-4DB2-BD59-A6C34878D82A}">
                    <a16:rowId xmlns:a16="http://schemas.microsoft.com/office/drawing/2014/main" val="1803451743"/>
                  </a:ext>
                </a:extLst>
              </a:tr>
            </a:tbl>
          </a:graphicData>
        </a:graphic>
      </p:graphicFrame>
      <p:sp>
        <p:nvSpPr>
          <p:cNvPr id="4" name="Text Placeholder 3">
            <a:extLst>
              <a:ext uri="{FF2B5EF4-FFF2-40B4-BE49-F238E27FC236}">
                <a16:creationId xmlns:a16="http://schemas.microsoft.com/office/drawing/2014/main" id="{FC0F3525-F968-4212-9A77-3E2203E72EB4}"/>
              </a:ext>
            </a:extLst>
          </p:cNvPr>
          <p:cNvSpPr>
            <a:spLocks noGrp="1"/>
          </p:cNvSpPr>
          <p:nvPr>
            <p:ph type="body" sz="quarter" idx="14"/>
          </p:nvPr>
        </p:nvSpPr>
        <p:spPr/>
        <p:txBody>
          <a:bodyPr/>
          <a:lstStyle/>
          <a:p>
            <a:r>
              <a:rPr lang="en-US"/>
              <a:t>01/01/2022 - 10/04/2022</a:t>
            </a:r>
          </a:p>
        </p:txBody>
      </p:sp>
    </p:spTree>
    <p:extLst>
      <p:ext uri="{BB962C8B-B14F-4D97-AF65-F5344CB8AC3E}">
        <p14:creationId xmlns:p14="http://schemas.microsoft.com/office/powerpoint/2010/main" val="4743426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B1A94-EFA9-49AA-9273-E298C34A806D}"/>
              </a:ext>
            </a:extLst>
          </p:cNvPr>
          <p:cNvSpPr>
            <a:spLocks noGrp="1"/>
          </p:cNvSpPr>
          <p:nvPr>
            <p:ph type="title"/>
          </p:nvPr>
        </p:nvSpPr>
        <p:spPr/>
        <p:txBody>
          <a:bodyPr/>
          <a:lstStyle/>
          <a:p>
            <a:r>
              <a:rPr lang="en-US"/>
              <a:t>Instagram Followers Change | Selective</a:t>
            </a:r>
          </a:p>
        </p:txBody>
      </p:sp>
      <p:graphicFrame>
        <p:nvGraphicFramePr>
          <p:cNvPr id="6" name="Chart Placeholder 5">
            <a:extLst>
              <a:ext uri="{FF2B5EF4-FFF2-40B4-BE49-F238E27FC236}">
                <a16:creationId xmlns:a16="http://schemas.microsoft.com/office/drawing/2014/main" id="{27E8C3F4-2D98-4CC3-A605-EF7C96C30DE5}"/>
              </a:ext>
            </a:extLst>
          </p:cNvPr>
          <p:cNvGraphicFramePr>
            <a:graphicFrameLocks noGrp="1"/>
          </p:cNvGraphicFramePr>
          <p:nvPr>
            <p:ph type="chart" sz="quarter" idx="13"/>
            <p:extLst>
              <p:ext uri="{D42A27DB-BD31-4B8C-83A1-F6EECF244321}">
                <p14:modId xmlns:p14="http://schemas.microsoft.com/office/powerpoint/2010/main" val="3904334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6909B5-3F03-4ED8-9F74-A263F1974FEE}"/>
              </a:ext>
            </a:extLst>
          </p:cNvPr>
          <p:cNvSpPr>
            <a:spLocks noGrp="1"/>
          </p:cNvSpPr>
          <p:nvPr>
            <p:ph type="body" sz="quarter" idx="14"/>
          </p:nvPr>
        </p:nvSpPr>
        <p:spPr/>
        <p:txBody>
          <a:bodyPr/>
          <a:lstStyle/>
          <a:p>
            <a:r>
              <a:rPr lang="en-US"/>
              <a:t>06/20/2022 - 07/04/2022</a:t>
            </a:r>
          </a:p>
        </p:txBody>
      </p:sp>
      <p:sp>
        <p:nvSpPr>
          <p:cNvPr id="5" name="Footer Placeholder 4">
            <a:extLst>
              <a:ext uri="{FF2B5EF4-FFF2-40B4-BE49-F238E27FC236}">
                <a16:creationId xmlns:a16="http://schemas.microsoft.com/office/drawing/2014/main" id="{B8F2BC63-14D8-4398-A49A-DF17007AD8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67085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DA955-76B5-4EE2-B56D-3B9BF0C41CE3}"/>
              </a:ext>
            </a:extLst>
          </p:cNvPr>
          <p:cNvSpPr>
            <a:spLocks noGrp="1"/>
          </p:cNvSpPr>
          <p:nvPr>
            <p:ph type="title"/>
          </p:nvPr>
        </p:nvSpPr>
        <p:spPr/>
        <p:txBody>
          <a:bodyPr/>
          <a:lstStyle/>
          <a:p>
            <a:r>
              <a:rPr lang="en-US"/>
              <a:t>Instagram Average Interactions Per Post | Selective</a:t>
            </a:r>
          </a:p>
        </p:txBody>
      </p:sp>
      <p:graphicFrame>
        <p:nvGraphicFramePr>
          <p:cNvPr id="6" name="Chart Placeholder 5">
            <a:extLst>
              <a:ext uri="{FF2B5EF4-FFF2-40B4-BE49-F238E27FC236}">
                <a16:creationId xmlns:a16="http://schemas.microsoft.com/office/drawing/2014/main" id="{BA403490-7FCB-4B89-88E0-9D2B0139E8F9}"/>
              </a:ext>
            </a:extLst>
          </p:cNvPr>
          <p:cNvGraphicFramePr>
            <a:graphicFrameLocks noGrp="1"/>
          </p:cNvGraphicFramePr>
          <p:nvPr>
            <p:ph type="chart" sz="quarter" idx="13"/>
            <p:extLst>
              <p:ext uri="{D42A27DB-BD31-4B8C-83A1-F6EECF244321}">
                <p14:modId xmlns:p14="http://schemas.microsoft.com/office/powerpoint/2010/main" val="1352331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3FB4E1-3721-4E36-B290-007D63B03A5B}"/>
              </a:ext>
            </a:extLst>
          </p:cNvPr>
          <p:cNvSpPr>
            <a:spLocks noGrp="1"/>
          </p:cNvSpPr>
          <p:nvPr>
            <p:ph type="body" sz="quarter" idx="14"/>
          </p:nvPr>
        </p:nvSpPr>
        <p:spPr/>
        <p:txBody>
          <a:bodyPr/>
          <a:lstStyle/>
          <a:p>
            <a:r>
              <a:rPr lang="en-US"/>
              <a:t>06/20/2022 - 07/04/2022</a:t>
            </a:r>
          </a:p>
        </p:txBody>
      </p:sp>
      <p:sp>
        <p:nvSpPr>
          <p:cNvPr id="5" name="Footer Placeholder 4">
            <a:extLst>
              <a:ext uri="{FF2B5EF4-FFF2-40B4-BE49-F238E27FC236}">
                <a16:creationId xmlns:a16="http://schemas.microsoft.com/office/drawing/2014/main" id="{AC9ED394-416E-4F75-B335-37E85F342B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42598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7F5C8-5628-4A7E-A001-0DA62BC01648}"/>
              </a:ext>
            </a:extLst>
          </p:cNvPr>
          <p:cNvSpPr>
            <a:spLocks noGrp="1"/>
          </p:cNvSpPr>
          <p:nvPr>
            <p:ph type="title"/>
          </p:nvPr>
        </p:nvSpPr>
        <p:spPr/>
        <p:txBody>
          <a:bodyPr/>
          <a:lstStyle/>
          <a:p>
            <a:r>
              <a:rPr lang="en-US"/>
              <a:t>Instagram Total Interactions Per Month | Selective</a:t>
            </a:r>
          </a:p>
        </p:txBody>
      </p:sp>
      <p:graphicFrame>
        <p:nvGraphicFramePr>
          <p:cNvPr id="6" name="Chart Placeholder 5">
            <a:extLst>
              <a:ext uri="{FF2B5EF4-FFF2-40B4-BE49-F238E27FC236}">
                <a16:creationId xmlns:a16="http://schemas.microsoft.com/office/drawing/2014/main" id="{AEBA7D46-0691-4D12-B9FF-C292AA076707}"/>
              </a:ext>
            </a:extLst>
          </p:cNvPr>
          <p:cNvGraphicFramePr>
            <a:graphicFrameLocks noGrp="1"/>
          </p:cNvGraphicFramePr>
          <p:nvPr>
            <p:ph type="chart" sz="quarter" idx="13"/>
            <p:extLst>
              <p:ext uri="{D42A27DB-BD31-4B8C-83A1-F6EECF244321}">
                <p14:modId xmlns:p14="http://schemas.microsoft.com/office/powerpoint/2010/main" val="1464145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948CD5-21AA-426B-A1C4-ABF4F3059C0A}"/>
              </a:ext>
            </a:extLst>
          </p:cNvPr>
          <p:cNvSpPr>
            <a:spLocks noGrp="1"/>
          </p:cNvSpPr>
          <p:nvPr>
            <p:ph type="body" sz="quarter" idx="14"/>
          </p:nvPr>
        </p:nvSpPr>
        <p:spPr/>
        <p:txBody>
          <a:bodyPr/>
          <a:lstStyle/>
          <a:p>
            <a:r>
              <a:rPr lang="en-US"/>
              <a:t>06/20/2022 - 07/04/2022</a:t>
            </a:r>
          </a:p>
        </p:txBody>
      </p:sp>
      <p:sp>
        <p:nvSpPr>
          <p:cNvPr id="5" name="Footer Placeholder 4">
            <a:extLst>
              <a:ext uri="{FF2B5EF4-FFF2-40B4-BE49-F238E27FC236}">
                <a16:creationId xmlns:a16="http://schemas.microsoft.com/office/drawing/2014/main" id="{56205C1E-65AE-4C7D-A148-2657DBB403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62186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73301-882F-4489-A664-E0FA4BBBADFB}"/>
              </a:ext>
            </a:extLst>
          </p:cNvPr>
          <p:cNvSpPr>
            <a:spLocks noGrp="1"/>
          </p:cNvSpPr>
          <p:nvPr>
            <p:ph type="title"/>
          </p:nvPr>
        </p:nvSpPr>
        <p:spPr/>
        <p:txBody>
          <a:bodyPr/>
          <a:lstStyle/>
          <a:p>
            <a:r>
              <a:rPr lang="en-US"/>
              <a:t>Instagram Instagram Top Posts | Selective - 1 of 5</a:t>
            </a:r>
          </a:p>
        </p:txBody>
      </p:sp>
      <p:graphicFrame>
        <p:nvGraphicFramePr>
          <p:cNvPr id="5" name="Table Placeholder 4">
            <a:extLst>
              <a:ext uri="{FF2B5EF4-FFF2-40B4-BE49-F238E27FC236}">
                <a16:creationId xmlns:a16="http://schemas.microsoft.com/office/drawing/2014/main" id="{48BB990A-853F-49F7-A9B5-0407B4C4708D}"/>
              </a:ext>
            </a:extLst>
          </p:cNvPr>
          <p:cNvGraphicFramePr>
            <a:graphicFrameLocks noGrp="1"/>
          </p:cNvGraphicFramePr>
          <p:nvPr>
            <p:ph type="tbl" sz="quarter" idx="13"/>
            <p:extLst>
              <p:ext uri="{D42A27DB-BD31-4B8C-83A1-F6EECF244321}">
                <p14:modId xmlns:p14="http://schemas.microsoft.com/office/powerpoint/2010/main" val="3689491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25016613"/>
                    </a:ext>
                  </a:extLst>
                </a:gridCol>
                <a:gridCol w="1975104">
                  <a:extLst>
                    <a:ext uri="{9D8B030D-6E8A-4147-A177-3AD203B41FA5}">
                      <a16:colId xmlns:a16="http://schemas.microsoft.com/office/drawing/2014/main" val="54597367"/>
                    </a:ext>
                  </a:extLst>
                </a:gridCol>
                <a:gridCol w="905256">
                  <a:extLst>
                    <a:ext uri="{9D8B030D-6E8A-4147-A177-3AD203B41FA5}">
                      <a16:colId xmlns:a16="http://schemas.microsoft.com/office/drawing/2014/main" val="3918290071"/>
                    </a:ext>
                  </a:extLst>
                </a:gridCol>
                <a:gridCol w="905256">
                  <a:extLst>
                    <a:ext uri="{9D8B030D-6E8A-4147-A177-3AD203B41FA5}">
                      <a16:colId xmlns:a16="http://schemas.microsoft.com/office/drawing/2014/main" val="3923665661"/>
                    </a:ext>
                  </a:extLst>
                </a:gridCol>
                <a:gridCol w="905256">
                  <a:extLst>
                    <a:ext uri="{9D8B030D-6E8A-4147-A177-3AD203B41FA5}">
                      <a16:colId xmlns:a16="http://schemas.microsoft.com/office/drawing/2014/main" val="2814358378"/>
                    </a:ext>
                  </a:extLst>
                </a:gridCol>
                <a:gridCol w="905256">
                  <a:extLst>
                    <a:ext uri="{9D8B030D-6E8A-4147-A177-3AD203B41FA5}">
                      <a16:colId xmlns:a16="http://schemas.microsoft.com/office/drawing/2014/main" val="222279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2982974"/>
                  </a:ext>
                </a:extLst>
              </a:tr>
            </a:tbl>
          </a:graphicData>
        </a:graphic>
      </p:graphicFrame>
      <p:sp>
        <p:nvSpPr>
          <p:cNvPr id="4" name="Text Placeholder 3">
            <a:extLst>
              <a:ext uri="{FF2B5EF4-FFF2-40B4-BE49-F238E27FC236}">
                <a16:creationId xmlns:a16="http://schemas.microsoft.com/office/drawing/2014/main" id="{31B2737E-7AA0-4E52-BCF9-F9FDE6A8A697}"/>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6157503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24DF7-6B0A-48D8-8699-335FFAAFA00B}"/>
              </a:ext>
            </a:extLst>
          </p:cNvPr>
          <p:cNvSpPr>
            <a:spLocks noGrp="1"/>
          </p:cNvSpPr>
          <p:nvPr>
            <p:ph type="title"/>
          </p:nvPr>
        </p:nvSpPr>
        <p:spPr/>
        <p:txBody>
          <a:bodyPr/>
          <a:lstStyle/>
          <a:p>
            <a:r>
              <a:rPr lang="en-US"/>
              <a:t>Instagram Instagram Top Posts | Selective - 2 of 5</a:t>
            </a:r>
          </a:p>
        </p:txBody>
      </p:sp>
      <p:graphicFrame>
        <p:nvGraphicFramePr>
          <p:cNvPr id="5" name="Table Placeholder 4">
            <a:extLst>
              <a:ext uri="{FF2B5EF4-FFF2-40B4-BE49-F238E27FC236}">
                <a16:creationId xmlns:a16="http://schemas.microsoft.com/office/drawing/2014/main" id="{5BE00C6E-ACC1-4245-95B2-567E5DF24AA5}"/>
              </a:ext>
            </a:extLst>
          </p:cNvPr>
          <p:cNvGraphicFramePr>
            <a:graphicFrameLocks noGrp="1"/>
          </p:cNvGraphicFramePr>
          <p:nvPr>
            <p:ph type="tbl" sz="quarter" idx="13"/>
            <p:extLst>
              <p:ext uri="{D42A27DB-BD31-4B8C-83A1-F6EECF244321}">
                <p14:modId xmlns:p14="http://schemas.microsoft.com/office/powerpoint/2010/main" val="1456643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94869176"/>
                    </a:ext>
                  </a:extLst>
                </a:gridCol>
                <a:gridCol w="1975104">
                  <a:extLst>
                    <a:ext uri="{9D8B030D-6E8A-4147-A177-3AD203B41FA5}">
                      <a16:colId xmlns:a16="http://schemas.microsoft.com/office/drawing/2014/main" val="2370915227"/>
                    </a:ext>
                  </a:extLst>
                </a:gridCol>
                <a:gridCol w="905256">
                  <a:extLst>
                    <a:ext uri="{9D8B030D-6E8A-4147-A177-3AD203B41FA5}">
                      <a16:colId xmlns:a16="http://schemas.microsoft.com/office/drawing/2014/main" val="826236544"/>
                    </a:ext>
                  </a:extLst>
                </a:gridCol>
                <a:gridCol w="905256">
                  <a:extLst>
                    <a:ext uri="{9D8B030D-6E8A-4147-A177-3AD203B41FA5}">
                      <a16:colId xmlns:a16="http://schemas.microsoft.com/office/drawing/2014/main" val="2115000258"/>
                    </a:ext>
                  </a:extLst>
                </a:gridCol>
                <a:gridCol w="905256">
                  <a:extLst>
                    <a:ext uri="{9D8B030D-6E8A-4147-A177-3AD203B41FA5}">
                      <a16:colId xmlns:a16="http://schemas.microsoft.com/office/drawing/2014/main" val="2020284910"/>
                    </a:ext>
                  </a:extLst>
                </a:gridCol>
                <a:gridCol w="905256">
                  <a:extLst>
                    <a:ext uri="{9D8B030D-6E8A-4147-A177-3AD203B41FA5}">
                      <a16:colId xmlns:a16="http://schemas.microsoft.com/office/drawing/2014/main" val="4014842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4623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- 2021-10-18 17:11:11</a:t>
                      </a:r>
                      <a:r>
                        <a:rPr kumimoji="0" lang="en-US" sz="1000" b="0" i="0" u="none" strike="noStrike" kern="1200" cap="none" spc="0" normalizeH="0" baseline="0" noProof="0">
                          <a:ln>
                            <a:noFill/>
                          </a:ln>
                          <a:solidFill>
                            <a:prstClr val="black"/>
                          </a:solidFill>
                          <a:effectLst/>
                          <a:uLnTx/>
                          <a:uFillTx/>
                          <a:latin typeface="+mn-lt"/>
                          <a:ea typeface="+mn-ea"/>
                          <a:cs typeface="+mn-cs"/>
                        </a:rPr>
                        <a:t>
 Caution!⚠️ Dinosaurs have been spotted at the Bishop Museum! Want to see them up close? We’re giving away 4 tickets to the Bishop Museum’s “Expedition: Rise of the Mammals” exhibit. 🦖 Take a trip back to the Cretaceous era, a time when some of the most iconic dinosaurs ruled the Earth. When you’re done with your dinosaur encounter, enjoy a meal on us at Highway Inn.
Here’s how to enter:
1.  Like this post
2.  Follow firstinshi, bishopmuseum and myhighwayinn
3.  Tag a friend or family member who you want to go with in the comments
We will select one winner on October 29. The winner will be contacted via Direct Message and will have 48 hours to claim their prize. Multiple entries are welcomed, limit one tag per comment. Click on the link in our profile for complete contest rules and details.
#giveaway #contest #free #dinosaur #entertowin #hawaii #hawaiigiveaway #honolulu #hawaiianfood #highwayinn #museum #foodgiveaway #foodies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https://quintly-image-storage.s3.amazonaws.com/9c0ea75272bce814e62013e6b40a6bcc/6d99e47cc1706673db2af7fb80c54f93.jpg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09546760"/>
                  </a:ext>
                </a:extLst>
              </a:tr>
            </a:tbl>
          </a:graphicData>
        </a:graphic>
      </p:graphicFrame>
      <p:sp>
        <p:nvSpPr>
          <p:cNvPr id="4" name="Text Placeholder 3">
            <a:extLst>
              <a:ext uri="{FF2B5EF4-FFF2-40B4-BE49-F238E27FC236}">
                <a16:creationId xmlns:a16="http://schemas.microsoft.com/office/drawing/2014/main" id="{B7D3C2B1-CEC2-4352-8F13-7DC67BD87883}"/>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7287278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9A888-DC6E-4CBE-A82D-F3A52F6EEA6B}"/>
              </a:ext>
            </a:extLst>
          </p:cNvPr>
          <p:cNvSpPr>
            <a:spLocks noGrp="1"/>
          </p:cNvSpPr>
          <p:nvPr>
            <p:ph type="title"/>
          </p:nvPr>
        </p:nvSpPr>
        <p:spPr/>
        <p:txBody>
          <a:bodyPr/>
          <a:lstStyle/>
          <a:p>
            <a:r>
              <a:rPr lang="en-US"/>
              <a:t>Instagram Instagram Top Posts | Selective - 3 of 5</a:t>
            </a:r>
          </a:p>
        </p:txBody>
      </p:sp>
      <p:graphicFrame>
        <p:nvGraphicFramePr>
          <p:cNvPr id="5" name="Table Placeholder 4">
            <a:extLst>
              <a:ext uri="{FF2B5EF4-FFF2-40B4-BE49-F238E27FC236}">
                <a16:creationId xmlns:a16="http://schemas.microsoft.com/office/drawing/2014/main" id="{354AE3EC-92B1-40BA-88D6-81C9E4B07E25}"/>
              </a:ext>
            </a:extLst>
          </p:cNvPr>
          <p:cNvGraphicFramePr>
            <a:graphicFrameLocks noGrp="1"/>
          </p:cNvGraphicFramePr>
          <p:nvPr>
            <p:ph type="tbl" sz="quarter" idx="13"/>
            <p:extLst>
              <p:ext uri="{D42A27DB-BD31-4B8C-83A1-F6EECF244321}">
                <p14:modId xmlns:p14="http://schemas.microsoft.com/office/powerpoint/2010/main" val="587829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68886337"/>
                    </a:ext>
                  </a:extLst>
                </a:gridCol>
                <a:gridCol w="1975104">
                  <a:extLst>
                    <a:ext uri="{9D8B030D-6E8A-4147-A177-3AD203B41FA5}">
                      <a16:colId xmlns:a16="http://schemas.microsoft.com/office/drawing/2014/main" val="612275911"/>
                    </a:ext>
                  </a:extLst>
                </a:gridCol>
                <a:gridCol w="905256">
                  <a:extLst>
                    <a:ext uri="{9D8B030D-6E8A-4147-A177-3AD203B41FA5}">
                      <a16:colId xmlns:a16="http://schemas.microsoft.com/office/drawing/2014/main" val="3653510696"/>
                    </a:ext>
                  </a:extLst>
                </a:gridCol>
                <a:gridCol w="905256">
                  <a:extLst>
                    <a:ext uri="{9D8B030D-6E8A-4147-A177-3AD203B41FA5}">
                      <a16:colId xmlns:a16="http://schemas.microsoft.com/office/drawing/2014/main" val="855398357"/>
                    </a:ext>
                  </a:extLst>
                </a:gridCol>
                <a:gridCol w="905256">
                  <a:extLst>
                    <a:ext uri="{9D8B030D-6E8A-4147-A177-3AD203B41FA5}">
                      <a16:colId xmlns:a16="http://schemas.microsoft.com/office/drawing/2014/main" val="1863155484"/>
                    </a:ext>
                  </a:extLst>
                </a:gridCol>
                <a:gridCol w="905256">
                  <a:extLst>
                    <a:ext uri="{9D8B030D-6E8A-4147-A177-3AD203B41FA5}">
                      <a16:colId xmlns:a16="http://schemas.microsoft.com/office/drawing/2014/main" val="3381420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0320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- 2021-12-30 12:06:25</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https://quintly-image-storage.s3.amazonaws.com/10429b35b14158eee4bb6fd8424b954e/30417c6ff7c9d88cc332b5b16e3b95a3.jpg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60151725"/>
                  </a:ext>
                </a:extLst>
              </a:tr>
            </a:tbl>
          </a:graphicData>
        </a:graphic>
      </p:graphicFrame>
      <p:sp>
        <p:nvSpPr>
          <p:cNvPr id="4" name="Text Placeholder 3">
            <a:extLst>
              <a:ext uri="{FF2B5EF4-FFF2-40B4-BE49-F238E27FC236}">
                <a16:creationId xmlns:a16="http://schemas.microsoft.com/office/drawing/2014/main" id="{711C8AEA-FAE2-4C00-A413-B2583C1474B4}"/>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8668311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3D925-A789-4CF9-A71E-723D9D9CC84E}"/>
              </a:ext>
            </a:extLst>
          </p:cNvPr>
          <p:cNvSpPr>
            <a:spLocks noGrp="1"/>
          </p:cNvSpPr>
          <p:nvPr>
            <p:ph type="title"/>
          </p:nvPr>
        </p:nvSpPr>
        <p:spPr/>
        <p:txBody>
          <a:bodyPr/>
          <a:lstStyle/>
          <a:p>
            <a:r>
              <a:rPr lang="en-US"/>
              <a:t>Instagram Instagram Top Posts | Selective - 4 of 5</a:t>
            </a:r>
          </a:p>
        </p:txBody>
      </p:sp>
      <p:graphicFrame>
        <p:nvGraphicFramePr>
          <p:cNvPr id="5" name="Table Placeholder 4">
            <a:extLst>
              <a:ext uri="{FF2B5EF4-FFF2-40B4-BE49-F238E27FC236}">
                <a16:creationId xmlns:a16="http://schemas.microsoft.com/office/drawing/2014/main" id="{E629135B-B39B-4CE8-A19A-2D1EC260737A}"/>
              </a:ext>
            </a:extLst>
          </p:cNvPr>
          <p:cNvGraphicFramePr>
            <a:graphicFrameLocks noGrp="1"/>
          </p:cNvGraphicFramePr>
          <p:nvPr>
            <p:ph type="tbl" sz="quarter" idx="13"/>
            <p:extLst>
              <p:ext uri="{D42A27DB-BD31-4B8C-83A1-F6EECF244321}">
                <p14:modId xmlns:p14="http://schemas.microsoft.com/office/powerpoint/2010/main" val="2728972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44434334"/>
                    </a:ext>
                  </a:extLst>
                </a:gridCol>
                <a:gridCol w="1975104">
                  <a:extLst>
                    <a:ext uri="{9D8B030D-6E8A-4147-A177-3AD203B41FA5}">
                      <a16:colId xmlns:a16="http://schemas.microsoft.com/office/drawing/2014/main" val="392769229"/>
                    </a:ext>
                  </a:extLst>
                </a:gridCol>
                <a:gridCol w="905256">
                  <a:extLst>
                    <a:ext uri="{9D8B030D-6E8A-4147-A177-3AD203B41FA5}">
                      <a16:colId xmlns:a16="http://schemas.microsoft.com/office/drawing/2014/main" val="1268472717"/>
                    </a:ext>
                  </a:extLst>
                </a:gridCol>
                <a:gridCol w="905256">
                  <a:extLst>
                    <a:ext uri="{9D8B030D-6E8A-4147-A177-3AD203B41FA5}">
                      <a16:colId xmlns:a16="http://schemas.microsoft.com/office/drawing/2014/main" val="1233170516"/>
                    </a:ext>
                  </a:extLst>
                </a:gridCol>
                <a:gridCol w="905256">
                  <a:extLst>
                    <a:ext uri="{9D8B030D-6E8A-4147-A177-3AD203B41FA5}">
                      <a16:colId xmlns:a16="http://schemas.microsoft.com/office/drawing/2014/main" val="4151702783"/>
                    </a:ext>
                  </a:extLst>
                </a:gridCol>
                <a:gridCol w="905256">
                  <a:extLst>
                    <a:ext uri="{9D8B030D-6E8A-4147-A177-3AD203B41FA5}">
                      <a16:colId xmlns:a16="http://schemas.microsoft.com/office/drawing/2014/main" val="3996806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0060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- 2021-10-27 13:17:03</a:t>
                      </a:r>
                      <a:r>
                        <a:rPr kumimoji="0" lang="en-US" sz="1000" b="0" i="0" u="none" strike="noStrike" kern="1200" cap="none" spc="0" normalizeH="0" baseline="0" noProof="0">
                          <a:ln>
                            <a:noFill/>
                          </a:ln>
                          <a:solidFill>
                            <a:prstClr val="black"/>
                          </a:solidFill>
                          <a:effectLst/>
                          <a:uLnTx/>
                          <a:uFillTx/>
                          <a:latin typeface="+mn-lt"/>
                          <a:ea typeface="+mn-ea"/>
                          <a:cs typeface="+mn-cs"/>
                        </a:rPr>
                        <a:t>
 𝐂𝐚𝐬𝐭 𝐲𝐨𝐮𝐫 𝐯𝐨𝐭𝐞 𝐭𝐨 𝐡𝐞𝐥𝐩 𝐮𝐬 𝐩𝐢𝐜𝐤 𝐨𝐮𝐫 𝐰𝐢𝐧𝐧𝐢𝐧𝐠 𝐩𝐮𝐦𝐩𝐤𝐢𝐧𝐬! 🎃
Halloween is just around the corner and to get into the spooky spirit, we’re holding a #pumpkincarving Instagram contest! We asked #TEAMPHLY to submit their pumpkin masterpieces for a chance to win a prize. 
We’ve narrowed down the submissions to five finalists and we need your help to pick the winner. Vote in the comments using the number on the bottom of the photo to let us know your favorites! 💬⬇️
#PHLYHalloweenContest #TEAMPHLY #halloweenpumpkins #carvingpumpkins #halloweencontest #jackolanterns #pumpkincarvingcontest #pumpkincarvings #carvedpumpkins  #insurancebusiness #specialtyinsurance #insuranceindustry #insurancework #commercialinsurance #insurancecompany #insurancelife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https://quintly-image-storage.s3.amazonaws.com/9b2e1a228a212ea6099e0669bb524354/1d405ca054630742e6713fdc618744df.jpg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99457404"/>
                  </a:ext>
                </a:extLst>
              </a:tr>
            </a:tbl>
          </a:graphicData>
        </a:graphic>
      </p:graphicFrame>
      <p:sp>
        <p:nvSpPr>
          <p:cNvPr id="4" name="Text Placeholder 3">
            <a:extLst>
              <a:ext uri="{FF2B5EF4-FFF2-40B4-BE49-F238E27FC236}">
                <a16:creationId xmlns:a16="http://schemas.microsoft.com/office/drawing/2014/main" id="{66DFD9F8-5AFE-40E4-9EA8-9BE7F02E021E}"/>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661453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2C6EE-3FA9-4434-817E-70FAB757E9A0}"/>
              </a:ext>
            </a:extLst>
          </p:cNvPr>
          <p:cNvSpPr>
            <a:spLocks noGrp="1"/>
          </p:cNvSpPr>
          <p:nvPr>
            <p:ph type="title"/>
          </p:nvPr>
        </p:nvSpPr>
        <p:spPr/>
        <p:txBody>
          <a:bodyPr/>
          <a:lstStyle/>
          <a:p>
            <a:r>
              <a:rPr lang="en-US"/>
              <a:t>Instagram Instagram Top Posts | Selective - 5 of 5</a:t>
            </a:r>
          </a:p>
        </p:txBody>
      </p:sp>
      <p:graphicFrame>
        <p:nvGraphicFramePr>
          <p:cNvPr id="5" name="Table Placeholder 4">
            <a:extLst>
              <a:ext uri="{FF2B5EF4-FFF2-40B4-BE49-F238E27FC236}">
                <a16:creationId xmlns:a16="http://schemas.microsoft.com/office/drawing/2014/main" id="{071DAD08-8770-4CA4-BA71-DA8AAE66EF7A}"/>
              </a:ext>
            </a:extLst>
          </p:cNvPr>
          <p:cNvGraphicFramePr>
            <a:graphicFrameLocks noGrp="1"/>
          </p:cNvGraphicFramePr>
          <p:nvPr>
            <p:ph type="tbl" sz="quarter" idx="13"/>
            <p:extLst>
              <p:ext uri="{D42A27DB-BD31-4B8C-83A1-F6EECF244321}">
                <p14:modId xmlns:p14="http://schemas.microsoft.com/office/powerpoint/2010/main" val="868627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26638790"/>
                    </a:ext>
                  </a:extLst>
                </a:gridCol>
                <a:gridCol w="1975104">
                  <a:extLst>
                    <a:ext uri="{9D8B030D-6E8A-4147-A177-3AD203B41FA5}">
                      <a16:colId xmlns:a16="http://schemas.microsoft.com/office/drawing/2014/main" val="3067477623"/>
                    </a:ext>
                  </a:extLst>
                </a:gridCol>
                <a:gridCol w="905256">
                  <a:extLst>
                    <a:ext uri="{9D8B030D-6E8A-4147-A177-3AD203B41FA5}">
                      <a16:colId xmlns:a16="http://schemas.microsoft.com/office/drawing/2014/main" val="3901469077"/>
                    </a:ext>
                  </a:extLst>
                </a:gridCol>
                <a:gridCol w="905256">
                  <a:extLst>
                    <a:ext uri="{9D8B030D-6E8A-4147-A177-3AD203B41FA5}">
                      <a16:colId xmlns:a16="http://schemas.microsoft.com/office/drawing/2014/main" val="2990057639"/>
                    </a:ext>
                  </a:extLst>
                </a:gridCol>
                <a:gridCol w="905256">
                  <a:extLst>
                    <a:ext uri="{9D8B030D-6E8A-4147-A177-3AD203B41FA5}">
                      <a16:colId xmlns:a16="http://schemas.microsoft.com/office/drawing/2014/main" val="1920071538"/>
                    </a:ext>
                  </a:extLst>
                </a:gridCol>
                <a:gridCol w="905256">
                  <a:extLst>
                    <a:ext uri="{9D8B030D-6E8A-4147-A177-3AD203B41FA5}">
                      <a16:colId xmlns:a16="http://schemas.microsoft.com/office/drawing/2014/main" val="3753363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5296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- 2021-11-12 16:52:20</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the 2021 TMNAS Emerging Leaders Program team!  The ELP is a global leadership program meant to build strategic leadership skills while considering synergy projects for Tokio Marine.  Guided by their Business Sponsor and Advisor, our 5 team members virtually delivered their business process improvement project presentation yesterday in front of many Tokio Marine Group Executives.  Congratulations, Team TMNAS! #emergingleaders #synergy #globalleadership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https://quintly-image-storage.s3.amazonaws.com/10429b35b14158eee4bb6fd8424b954e/4e64786fbc887a35d549d13d4e8001ee.jpg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13908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- 2021-11-18 15:36:46</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phlyinsurance employees got to enjoy lunch from 3 delicious food trucks! nicks_northeast , juliosmexicancuisine and Woodshed Pizza visited our Bala Campus parking lot and served some amazing food on this beautiful Fall day! Lunch was complete with these yummy cookies from bredenbecks ! Thank you Team PHLY for including us! 
#lunch #foodtruck #fallfun #employeeengagement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https://quintly-image-storage.s3.amazonaws.com/10429b35b14158eee4bb6fd8424b954e/c2694d5f78456e1f32ea6ff74ffb0272.jpg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18175369"/>
                  </a:ext>
                </a:extLst>
              </a:tr>
            </a:tbl>
          </a:graphicData>
        </a:graphic>
      </p:graphicFrame>
      <p:sp>
        <p:nvSpPr>
          <p:cNvPr id="4" name="Text Placeholder 3">
            <a:extLst>
              <a:ext uri="{FF2B5EF4-FFF2-40B4-BE49-F238E27FC236}">
                <a16:creationId xmlns:a16="http://schemas.microsoft.com/office/drawing/2014/main" id="{A0C8CF5F-5676-4062-9AB9-A0F0FD10CC84}"/>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9192355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11D04-0BB6-48BC-B66F-94754ADDE0D8}"/>
              </a:ext>
            </a:extLst>
          </p:cNvPr>
          <p:cNvSpPr>
            <a:spLocks noGrp="1"/>
          </p:cNvSpPr>
          <p:nvPr>
            <p:ph type="title"/>
          </p:nvPr>
        </p:nvSpPr>
        <p:spPr/>
        <p:txBody>
          <a:bodyPr/>
          <a:lstStyle/>
          <a:p>
            <a:r>
              <a:rPr lang="en-US"/>
              <a:t>Instagram Stories Key Metrics Table | Selective</a:t>
            </a:r>
          </a:p>
        </p:txBody>
      </p:sp>
      <p:graphicFrame>
        <p:nvGraphicFramePr>
          <p:cNvPr id="5" name="Table Placeholder 4">
            <a:extLst>
              <a:ext uri="{FF2B5EF4-FFF2-40B4-BE49-F238E27FC236}">
                <a16:creationId xmlns:a16="http://schemas.microsoft.com/office/drawing/2014/main" id="{01AA71F6-3031-4C9C-B739-EFFEC28AEBDA}"/>
              </a:ext>
            </a:extLst>
          </p:cNvPr>
          <p:cNvGraphicFramePr>
            <a:graphicFrameLocks noGrp="1"/>
          </p:cNvGraphicFramePr>
          <p:nvPr>
            <p:ph type="tbl" sz="quarter" idx="13"/>
            <p:extLst>
              <p:ext uri="{D42A27DB-BD31-4B8C-83A1-F6EECF244321}">
                <p14:modId xmlns:p14="http://schemas.microsoft.com/office/powerpoint/2010/main" val="1524824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11530046"/>
                    </a:ext>
                  </a:extLst>
                </a:gridCol>
                <a:gridCol w="658368">
                  <a:extLst>
                    <a:ext uri="{9D8B030D-6E8A-4147-A177-3AD203B41FA5}">
                      <a16:colId xmlns:a16="http://schemas.microsoft.com/office/drawing/2014/main" val="1060095988"/>
                    </a:ext>
                  </a:extLst>
                </a:gridCol>
                <a:gridCol w="658368">
                  <a:extLst>
                    <a:ext uri="{9D8B030D-6E8A-4147-A177-3AD203B41FA5}">
                      <a16:colId xmlns:a16="http://schemas.microsoft.com/office/drawing/2014/main" val="1794185663"/>
                    </a:ext>
                  </a:extLst>
                </a:gridCol>
                <a:gridCol w="329184">
                  <a:extLst>
                    <a:ext uri="{9D8B030D-6E8A-4147-A177-3AD203B41FA5}">
                      <a16:colId xmlns:a16="http://schemas.microsoft.com/office/drawing/2014/main" val="4052841570"/>
                    </a:ext>
                  </a:extLst>
                </a:gridCol>
                <a:gridCol w="329184">
                  <a:extLst>
                    <a:ext uri="{9D8B030D-6E8A-4147-A177-3AD203B41FA5}">
                      <a16:colId xmlns:a16="http://schemas.microsoft.com/office/drawing/2014/main" val="369776433"/>
                    </a:ext>
                  </a:extLst>
                </a:gridCol>
                <a:gridCol w="658368">
                  <a:extLst>
                    <a:ext uri="{9D8B030D-6E8A-4147-A177-3AD203B41FA5}">
                      <a16:colId xmlns:a16="http://schemas.microsoft.com/office/drawing/2014/main" val="1298971369"/>
                    </a:ext>
                  </a:extLst>
                </a:gridCol>
                <a:gridCol w="658368">
                  <a:extLst>
                    <a:ext uri="{9D8B030D-6E8A-4147-A177-3AD203B41FA5}">
                      <a16:colId xmlns:a16="http://schemas.microsoft.com/office/drawing/2014/main" val="3612326204"/>
                    </a:ext>
                  </a:extLst>
                </a:gridCol>
                <a:gridCol w="658368">
                  <a:extLst>
                    <a:ext uri="{9D8B030D-6E8A-4147-A177-3AD203B41FA5}">
                      <a16:colId xmlns:a16="http://schemas.microsoft.com/office/drawing/2014/main" val="2391042211"/>
                    </a:ext>
                  </a:extLst>
                </a:gridCol>
                <a:gridCol w="658368">
                  <a:extLst>
                    <a:ext uri="{9D8B030D-6E8A-4147-A177-3AD203B41FA5}">
                      <a16:colId xmlns:a16="http://schemas.microsoft.com/office/drawing/2014/main" val="889622661"/>
                    </a:ext>
                  </a:extLst>
                </a:gridCol>
                <a:gridCol w="658368">
                  <a:extLst>
                    <a:ext uri="{9D8B030D-6E8A-4147-A177-3AD203B41FA5}">
                      <a16:colId xmlns:a16="http://schemas.microsoft.com/office/drawing/2014/main" val="168747238"/>
                    </a:ext>
                  </a:extLst>
                </a:gridCol>
                <a:gridCol w="658368">
                  <a:extLst>
                    <a:ext uri="{9D8B030D-6E8A-4147-A177-3AD203B41FA5}">
                      <a16:colId xmlns:a16="http://schemas.microsoft.com/office/drawing/2014/main" val="2894744837"/>
                    </a:ext>
                  </a:extLst>
                </a:gridCol>
                <a:gridCol w="658368">
                  <a:extLst>
                    <a:ext uri="{9D8B030D-6E8A-4147-A177-3AD203B41FA5}">
                      <a16:colId xmlns:a16="http://schemas.microsoft.com/office/drawing/2014/main" val="1145877615"/>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965237279"/>
                  </a:ext>
                </a:extLst>
              </a:tr>
              <a:tr h="370840">
                <a:tc>
                  <a:txBody>
                    <a:bodyPr/>
                    <a:lstStyle/>
                    <a:p>
                      <a:r>
                        <a:rPr lang="en-US" sz="1000"/>
                        <a:t>tmna_services</a:t>
                      </a:r>
                    </a:p>
                  </a:txBody>
                  <a:tcPr/>
                </a:tc>
                <a:tc>
                  <a:txBody>
                    <a:bodyPr/>
                    <a:lstStyle/>
                    <a:p>
                      <a:r>
                        <a:rPr lang="en-US" sz="1000"/>
                        <a:t>3</a:t>
                      </a:r>
                    </a:p>
                  </a:txBody>
                  <a:tcPr/>
                </a:tc>
                <a:tc>
                  <a:txBody>
                    <a:bodyPr/>
                    <a:lstStyle/>
                    <a:p>
                      <a:r>
                        <a:rPr lang="en-US" sz="1000"/>
                        <a:t>0.8631 %</a:t>
                      </a:r>
                    </a:p>
                  </a:txBody>
                  <a:tcPr/>
                </a:tc>
                <a:tc>
                  <a:txBody>
                    <a:bodyPr/>
                    <a:lstStyle/>
                    <a:p>
                      <a:r>
                        <a:rPr lang="en-US" sz="1000"/>
                        <a:t>23.67</a:t>
                      </a:r>
                    </a:p>
                  </a:txBody>
                  <a:tcPr/>
                </a:tc>
                <a:tc>
                  <a:txBody>
                    <a:bodyPr/>
                    <a:lstStyle/>
                    <a:p>
                      <a:r>
                        <a:rPr lang="en-US" sz="1000"/>
                        <a:t>1.67</a:t>
                      </a:r>
                    </a:p>
                  </a:txBody>
                  <a:tcPr/>
                </a:tc>
                <a:tc>
                  <a:txBody>
                    <a:bodyPr/>
                    <a:lstStyle/>
                    <a:p>
                      <a:r>
                        <a:rPr lang="en-US" sz="1000"/>
                        <a:t>147.67</a:t>
                      </a:r>
                    </a:p>
                  </a:txBody>
                  <a:tcPr/>
                </a:tc>
                <a:tc>
                  <a:txBody>
                    <a:bodyPr/>
                    <a:lstStyle/>
                    <a:p>
                      <a:r>
                        <a:rPr lang="en-US" sz="1000"/>
                        <a:t>143.00</a:t>
                      </a:r>
                    </a:p>
                  </a:txBody>
                  <a:tcPr/>
                </a:tc>
                <a:tc>
                  <a:txBody>
                    <a:bodyPr/>
                    <a:lstStyle/>
                    <a:p>
                      <a:r>
                        <a:rPr lang="en-US" sz="1000"/>
                        <a:t>124.33</a:t>
                      </a:r>
                    </a:p>
                  </a:txBody>
                  <a:tcPr/>
                </a:tc>
                <a:tc>
                  <a:txBody>
                    <a:bodyPr/>
                    <a:lstStyle/>
                    <a:p>
                      <a:r>
                        <a:rPr lang="en-US" sz="1000"/>
                        <a:t>122.67</a:t>
                      </a:r>
                    </a:p>
                  </a:txBody>
                  <a:tcPr/>
                </a:tc>
                <a:tc>
                  <a:txBody>
                    <a:bodyPr/>
                    <a:lstStyle/>
                    <a:p>
                      <a:r>
                        <a:rPr lang="en-US" sz="1000"/>
                        <a:t>443</a:t>
                      </a:r>
                    </a:p>
                  </a:txBody>
                  <a:tcPr/>
                </a:tc>
                <a:tc>
                  <a:txBody>
                    <a:bodyPr/>
                    <a:lstStyle/>
                    <a:p>
                      <a:r>
                        <a:rPr lang="en-US" sz="1000"/>
                        <a:t>71</a:t>
                      </a:r>
                    </a:p>
                  </a:txBody>
                  <a:tcPr/>
                </a:tc>
                <a:tc>
                  <a:txBody>
                    <a:bodyPr/>
                    <a:lstStyle/>
                    <a:p>
                      <a:r>
                        <a:rPr lang="en-US" sz="1000"/>
                        <a:t>373</a:t>
                      </a:r>
                    </a:p>
                  </a:txBody>
                  <a:tcPr/>
                </a:tc>
                <a:extLst>
                  <a:ext uri="{0D108BD9-81ED-4DB2-BD59-A6C34878D82A}">
                    <a16:rowId xmlns:a16="http://schemas.microsoft.com/office/drawing/2014/main" val="898849968"/>
                  </a:ext>
                </a:extLst>
              </a:tr>
              <a:tr h="370840">
                <a:tc>
                  <a:txBody>
                    <a:bodyPr/>
                    <a:lstStyle/>
                    <a:p>
                      <a:r>
                        <a:rPr lang="en-US" sz="1000"/>
                        <a:t>phlyinsurance</a:t>
                      </a:r>
                    </a:p>
                  </a:txBody>
                  <a:tcPr/>
                </a:tc>
                <a:tc>
                  <a:txBody>
                    <a:bodyPr/>
                    <a:lstStyle/>
                    <a:p>
                      <a:r>
                        <a:rPr lang="en-US" sz="1000"/>
                        <a:t>4</a:t>
                      </a:r>
                    </a:p>
                  </a:txBody>
                  <a:tcPr/>
                </a:tc>
                <a:tc>
                  <a:txBody>
                    <a:bodyPr/>
                    <a:lstStyle/>
                    <a:p>
                      <a:r>
                        <a:rPr lang="en-US" sz="1000"/>
                        <a:t>0.7133 %</a:t>
                      </a:r>
                    </a:p>
                  </a:txBody>
                  <a:tcPr/>
                </a:tc>
                <a:tc>
                  <a:txBody>
                    <a:bodyPr/>
                    <a:lstStyle/>
                    <a:p>
                      <a:r>
                        <a:rPr lang="en-US" sz="1000"/>
                        <a:t>17.00</a:t>
                      </a:r>
                    </a:p>
                  </a:txBody>
                  <a:tcPr/>
                </a:tc>
                <a:tc>
                  <a:txBody>
                    <a:bodyPr/>
                    <a:lstStyle/>
                    <a:p>
                      <a:r>
                        <a:rPr lang="en-US" sz="1000"/>
                        <a:t>0.25</a:t>
                      </a:r>
                    </a:p>
                  </a:txBody>
                  <a:tcPr/>
                </a:tc>
                <a:tc>
                  <a:txBody>
                    <a:bodyPr/>
                    <a:lstStyle/>
                    <a:p>
                      <a:r>
                        <a:rPr lang="en-US" sz="1000"/>
                        <a:t>88.50</a:t>
                      </a:r>
                    </a:p>
                  </a:txBody>
                  <a:tcPr/>
                </a:tc>
                <a:tc>
                  <a:txBody>
                    <a:bodyPr/>
                    <a:lstStyle/>
                    <a:p>
                      <a:r>
                        <a:rPr lang="en-US" sz="1000"/>
                        <a:t>87.50</a:t>
                      </a:r>
                    </a:p>
                  </a:txBody>
                  <a:tcPr/>
                </a:tc>
                <a:tc>
                  <a:txBody>
                    <a:bodyPr/>
                    <a:lstStyle/>
                    <a:p>
                      <a:r>
                        <a:rPr lang="en-US" sz="1000"/>
                        <a:t>61.25</a:t>
                      </a:r>
                    </a:p>
                  </a:txBody>
                  <a:tcPr/>
                </a:tc>
                <a:tc>
                  <a:txBody>
                    <a:bodyPr/>
                    <a:lstStyle/>
                    <a:p>
                      <a:r>
                        <a:rPr lang="en-US" sz="1000"/>
                        <a:t>61.00</a:t>
                      </a:r>
                    </a:p>
                  </a:txBody>
                  <a:tcPr/>
                </a:tc>
                <a:tc>
                  <a:txBody>
                    <a:bodyPr/>
                    <a:lstStyle/>
                    <a:p>
                      <a:r>
                        <a:rPr lang="en-US" sz="1000"/>
                        <a:t>354</a:t>
                      </a:r>
                    </a:p>
                  </a:txBody>
                  <a:tcPr/>
                </a:tc>
                <a:tc>
                  <a:txBody>
                    <a:bodyPr/>
                    <a:lstStyle/>
                    <a:p>
                      <a:r>
                        <a:rPr lang="en-US" sz="1000"/>
                        <a:t>68</a:t>
                      </a:r>
                    </a:p>
                  </a:txBody>
                  <a:tcPr/>
                </a:tc>
                <a:tc>
                  <a:txBody>
                    <a:bodyPr/>
                    <a:lstStyle/>
                    <a:p>
                      <a:r>
                        <a:rPr lang="en-US" sz="1000"/>
                        <a:t>245</a:t>
                      </a:r>
                    </a:p>
                  </a:txBody>
                  <a:tcPr/>
                </a:tc>
                <a:extLst>
                  <a:ext uri="{0D108BD9-81ED-4DB2-BD59-A6C34878D82A}">
                    <a16:rowId xmlns:a16="http://schemas.microsoft.com/office/drawing/2014/main" val="1554220253"/>
                  </a:ext>
                </a:extLst>
              </a:tr>
              <a:tr h="370840">
                <a:tc>
                  <a:txBody>
                    <a:bodyPr/>
                    <a:lstStyle/>
                    <a:p>
                      <a:r>
                        <a:rPr lang="en-US" sz="1000"/>
                        <a:t>firstinshi</a:t>
                      </a:r>
                    </a:p>
                  </a:txBody>
                  <a:tcPr/>
                </a:tc>
                <a:tc>
                  <a:txBody>
                    <a:bodyPr/>
                    <a:lstStyle/>
                    <a:p>
                      <a:r>
                        <a:rPr lang="en-US" sz="1000"/>
                        <a:t>3</a:t>
                      </a:r>
                    </a:p>
                  </a:txBody>
                  <a:tcPr/>
                </a:tc>
                <a:tc>
                  <a:txBody>
                    <a:bodyPr/>
                    <a:lstStyle/>
                    <a:p>
                      <a:r>
                        <a:rPr lang="en-US" sz="1000"/>
                        <a:t>0.6582 %</a:t>
                      </a:r>
                    </a:p>
                  </a:txBody>
                  <a:tcPr/>
                </a:tc>
                <a:tc>
                  <a:txBody>
                    <a:bodyPr/>
                    <a:lstStyle/>
                    <a:p>
                      <a:r>
                        <a:rPr lang="en-US" sz="1000"/>
                        <a:t>10.33</a:t>
                      </a:r>
                    </a:p>
                  </a:txBody>
                  <a:tcPr/>
                </a:tc>
                <a:tc>
                  <a:txBody>
                    <a:bodyPr/>
                    <a:lstStyle/>
                    <a:p>
                      <a:r>
                        <a:rPr lang="en-US" sz="1000"/>
                        <a:t>0.67</a:t>
                      </a:r>
                    </a:p>
                  </a:txBody>
                  <a:tcPr/>
                </a:tc>
                <a:tc>
                  <a:txBody>
                    <a:bodyPr/>
                    <a:lstStyle/>
                    <a:p>
                      <a:r>
                        <a:rPr lang="en-US" sz="1000"/>
                        <a:t>60.00</a:t>
                      </a:r>
                    </a:p>
                  </a:txBody>
                  <a:tcPr/>
                </a:tc>
                <a:tc>
                  <a:txBody>
                    <a:bodyPr/>
                    <a:lstStyle/>
                    <a:p>
                      <a:r>
                        <a:rPr lang="en-US" sz="1000"/>
                        <a:t>58.67</a:t>
                      </a:r>
                    </a:p>
                  </a:txBody>
                  <a:tcPr/>
                </a:tc>
                <a:tc>
                  <a:txBody>
                    <a:bodyPr/>
                    <a:lstStyle/>
                    <a:p>
                      <a:r>
                        <a:rPr lang="en-US" sz="1000"/>
                        <a:t>40.67</a:t>
                      </a:r>
                    </a:p>
                  </a:txBody>
                  <a:tcPr/>
                </a:tc>
                <a:tc>
                  <a:txBody>
                    <a:bodyPr/>
                    <a:lstStyle/>
                    <a:p>
                      <a:r>
                        <a:rPr lang="en-US" sz="1000"/>
                        <a:t>40.00</a:t>
                      </a:r>
                    </a:p>
                  </a:txBody>
                  <a:tcPr/>
                </a:tc>
                <a:tc>
                  <a:txBody>
                    <a:bodyPr/>
                    <a:lstStyle/>
                    <a:p>
                      <a:r>
                        <a:rPr lang="en-US" sz="1000"/>
                        <a:t>180</a:t>
                      </a:r>
                    </a:p>
                  </a:txBody>
                  <a:tcPr/>
                </a:tc>
                <a:tc>
                  <a:txBody>
                    <a:bodyPr/>
                    <a:lstStyle/>
                    <a:p>
                      <a:r>
                        <a:rPr lang="en-US" sz="1000"/>
                        <a:t>31</a:t>
                      </a:r>
                    </a:p>
                  </a:txBody>
                  <a:tcPr/>
                </a:tc>
                <a:tc>
                  <a:txBody>
                    <a:bodyPr/>
                    <a:lstStyle/>
                    <a:p>
                      <a:r>
                        <a:rPr lang="en-US" sz="1000"/>
                        <a:t>122</a:t>
                      </a:r>
                    </a:p>
                  </a:txBody>
                  <a:tcPr/>
                </a:tc>
                <a:extLst>
                  <a:ext uri="{0D108BD9-81ED-4DB2-BD59-A6C34878D82A}">
                    <a16:rowId xmlns:a16="http://schemas.microsoft.com/office/drawing/2014/main" val="116680127"/>
                  </a:ext>
                </a:extLst>
              </a:tr>
            </a:tbl>
          </a:graphicData>
        </a:graphic>
      </p:graphicFrame>
      <p:sp>
        <p:nvSpPr>
          <p:cNvPr id="4" name="Text Placeholder 3">
            <a:extLst>
              <a:ext uri="{FF2B5EF4-FFF2-40B4-BE49-F238E27FC236}">
                <a16:creationId xmlns:a16="http://schemas.microsoft.com/office/drawing/2014/main" id="{3335DEEB-60EF-4B68-B6A2-857E5D2850FF}"/>
              </a:ext>
            </a:extLst>
          </p:cNvPr>
          <p:cNvSpPr>
            <a:spLocks noGrp="1"/>
          </p:cNvSpPr>
          <p:nvPr>
            <p:ph type="body" sz="quarter" idx="14"/>
          </p:nvPr>
        </p:nvSpPr>
        <p:spPr/>
        <p:txBody>
          <a:bodyPr/>
          <a:lstStyle/>
          <a:p>
            <a:r>
              <a:rPr lang="en-US"/>
              <a:t>06/20/2022 - 07/04/2022</a:t>
            </a:r>
          </a:p>
        </p:txBody>
      </p:sp>
    </p:spTree>
    <p:extLst>
      <p:ext uri="{BB962C8B-B14F-4D97-AF65-F5344CB8AC3E}">
        <p14:creationId xmlns:p14="http://schemas.microsoft.com/office/powerpoint/2010/main" val="2170554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1393</Words>
  <Application>Microsoft Office PowerPoint</Application>
  <PresentationFormat>On-screen Show (4:3)</PresentationFormat>
  <Paragraphs>616</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TMNAS Quarterly Social Media</vt:lpstr>
      <vt:lpstr>Overall Overall Audience | @TMNA_Services</vt:lpstr>
      <vt:lpstr>Facebook Key Metrics Table | @TMNA_Services</vt:lpstr>
      <vt:lpstr>Facebook Facebook Fans Change | @TMNA_Services</vt:lpstr>
      <vt:lpstr>Facebook Average Interactions Per Facebook Post | @TMNA_Services</vt:lpstr>
      <vt:lpstr>Facebook Total Interactions Per Month | Selective</vt:lpstr>
      <vt:lpstr>Facebook Facebook Impressions | @TMNA_Services</vt:lpstr>
      <vt:lpstr>Facebook Own Posts Table | @TMNA_Services - 1 of 3</vt:lpstr>
      <vt:lpstr>Facebook Own Posts Table | @TMNA_Services - 2 of 3</vt:lpstr>
      <vt:lpstr>Facebook Own Posts Table | @TMNA_Services - 3 of 3</vt:lpstr>
      <vt:lpstr>Twitter Key Metrics Table | @TMNA_Services</vt:lpstr>
      <vt:lpstr>Twitter Twitter Followers Change | @TMNA_Services</vt:lpstr>
      <vt:lpstr>Twitter Average Interactions Per Tweet | @TMNA_Services</vt:lpstr>
      <vt:lpstr>Twitter Total Interactions Per Month | @TMNA_Services</vt:lpstr>
      <vt:lpstr>Twitter Own and Retweeted Tweets Table | @TMNA_Services - 1 of 3</vt:lpstr>
      <vt:lpstr>Twitter Own and Retweeted Tweets Table | @TMNA_Services - 2 of 3</vt:lpstr>
      <vt:lpstr>Twitter Own and Retweeted Tweets Table | @TMNA_Services - 3 of 3</vt:lpstr>
      <vt:lpstr>LinkedIn Key Metrics Table | Selective - 1 of 2</vt:lpstr>
      <vt:lpstr>LinkedIn Key Metrics Table | Selective - 2 of 2</vt:lpstr>
      <vt:lpstr>LinkedIn LinkedIn Followers Change | Selective</vt:lpstr>
      <vt:lpstr>LinkedIn Average Interactions Per LinkedIn Update | Selective</vt:lpstr>
      <vt:lpstr>LinkedIn Total Interactions Per Month | Selective</vt:lpstr>
      <vt:lpstr>LinkedIn Post Impressions | Selective</vt:lpstr>
      <vt:lpstr>LinkedIn Posts Table | Selective - 1 of 5</vt:lpstr>
      <vt:lpstr>LinkedIn Posts Table | Selective - 2 of 5</vt:lpstr>
      <vt:lpstr>LinkedIn Posts Table | Selective - 3 of 5</vt:lpstr>
      <vt:lpstr>LinkedIn Posts Table | Selective - 4 of 5</vt:lpstr>
      <vt:lpstr>LinkedIn Posts Table | Selective - 5 of 5</vt:lpstr>
      <vt:lpstr>Instagram Key Metrics Table | Selective</vt:lpstr>
      <vt:lpstr>Instagram Followers Change | Selective</vt:lpstr>
      <vt:lpstr>Instagram Average Interactions Per Post | Selective</vt:lpstr>
      <vt:lpstr>Instagram Total Interactions Per Month | Selective</vt:lpstr>
      <vt:lpstr>Instagram Instagram Top Posts | Selective - 1 of 5</vt:lpstr>
      <vt:lpstr>Instagram Instagram Top Posts | Selective - 2 of 5</vt:lpstr>
      <vt:lpstr>Instagram Instagram Top Posts | Selective - 3 of 5</vt:lpstr>
      <vt:lpstr>Instagram Instagram Top Posts | Selective - 4 of 5</vt:lpstr>
      <vt:lpstr>Instagram Instagram Top Posts | Selective - 5 of 5</vt:lpstr>
      <vt:lpstr>Instagram Stories Key Metrics Table | Selective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Administrator</dc:creator>
  <cp:lastModifiedBy>Administrator</cp:lastModifiedBy>
  <cp:revision>1</cp:revision>
  <dcterms:created xsi:type="dcterms:W3CDTF">2022-10-05T14:15:58Z</dcterms:created>
  <dcterms:modified xsi:type="dcterms:W3CDTF">2022-10-05T14:17:19Z</dcterms:modified>
</cp:coreProperties>
</file>