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44805</c:v>
                </c:pt>
              </c:numCache>
            </c:numRef>
          </c:cat>
          <c:val>
            <c:numRef>
              <c:f>Sheet1!$B$2</c:f>
              <c:numCache>
                <c:formatCode>General</c:formatCode>
                <c:ptCount val="1"/>
                <c:pt idx="0">
                  <c:v>477</c:v>
                </c:pt>
              </c:numCache>
            </c:numRef>
          </c:val>
          <c:extLst>
            <c:ext xmlns:c16="http://schemas.microsoft.com/office/drawing/2014/chart" uri="{C3380CC4-5D6E-409C-BE32-E72D297353CC}">
              <c16:uniqueId val="{00000000-4D59-479C-8FBC-BB826AFC0F5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44805</c:v>
                </c:pt>
              </c:numCache>
            </c:numRef>
          </c:cat>
          <c:val>
            <c:numRef>
              <c:f>Sheet1!$C$2</c:f>
              <c:numCache>
                <c:formatCode>General</c:formatCode>
                <c:ptCount val="1"/>
                <c:pt idx="0">
                  <c:v>466</c:v>
                </c:pt>
              </c:numCache>
            </c:numRef>
          </c:val>
          <c:extLst>
            <c:ext xmlns:c16="http://schemas.microsoft.com/office/drawing/2014/chart" uri="{C3380CC4-5D6E-409C-BE32-E72D297353CC}">
              <c16:uniqueId val="{00000001-4D59-479C-8FBC-BB826AFC0F5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44805</c:v>
                </c:pt>
              </c:numCache>
            </c:numRef>
          </c:cat>
          <c:val>
            <c:numRef>
              <c:f>Sheet1!$D$2</c:f>
              <c:numCache>
                <c:formatCode>General</c:formatCode>
                <c:ptCount val="1"/>
                <c:pt idx="0">
                  <c:v>19540</c:v>
                </c:pt>
              </c:numCache>
            </c:numRef>
          </c:val>
          <c:extLst>
            <c:ext xmlns:c16="http://schemas.microsoft.com/office/drawing/2014/chart" uri="{C3380CC4-5D6E-409C-BE32-E72D297353CC}">
              <c16:uniqueId val="{00000002-4D59-479C-8FBC-BB826AFC0F5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44805</c:v>
                </c:pt>
              </c:numCache>
            </c:numRef>
          </c:cat>
          <c:val>
            <c:numRef>
              <c:f>Sheet1!$E$2</c:f>
              <c:numCache>
                <c:formatCode>General</c:formatCode>
                <c:ptCount val="1"/>
                <c:pt idx="0">
                  <c:v>239</c:v>
                </c:pt>
              </c:numCache>
            </c:numRef>
          </c:val>
          <c:extLst>
            <c:ext xmlns:c16="http://schemas.microsoft.com/office/drawing/2014/chart" uri="{C3380CC4-5D6E-409C-BE32-E72D297353CC}">
              <c16:uniqueId val="{00000003-4D59-479C-8FBC-BB826AFC0F55}"/>
            </c:ext>
          </c:extLst>
        </c:ser>
        <c:dLbls>
          <c:showLegendKey val="0"/>
          <c:showVal val="0"/>
          <c:showCatName val="0"/>
          <c:showSerName val="0"/>
          <c:showPercent val="0"/>
          <c:showBubbleSize val="0"/>
        </c:dLbls>
        <c:gapWidth val="219"/>
        <c:overlap val="-27"/>
        <c:axId val="495241896"/>
        <c:axId val="495247472"/>
      </c:barChart>
      <c:dateAx>
        <c:axId val="495241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47472"/>
        <c:crosses val="autoZero"/>
        <c:auto val="1"/>
        <c:lblOffset val="100"/>
        <c:baseTimeUnit val="days"/>
      </c:dateAx>
      <c:valAx>
        <c:axId val="49524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4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5</c:v>
                </c:pt>
                <c:pt idx="3">
                  <c:v>5</c:v>
                </c:pt>
                <c:pt idx="4">
                  <c:v>9</c:v>
                </c:pt>
                <c:pt idx="5">
                  <c:v>22</c:v>
                </c:pt>
                <c:pt idx="6">
                  <c:v>6</c:v>
                </c:pt>
                <c:pt idx="7">
                  <c:v>14</c:v>
                </c:pt>
                <c:pt idx="8">
                  <c:v>1</c:v>
                </c:pt>
                <c:pt idx="9">
                  <c:v>0</c:v>
                </c:pt>
              </c:numCache>
            </c:numRef>
          </c:val>
          <c:extLst>
            <c:ext xmlns:c16="http://schemas.microsoft.com/office/drawing/2014/chart" uri="{C3380CC4-5D6E-409C-BE32-E72D297353CC}">
              <c16:uniqueId val="{00000000-D7A1-4C54-B5FE-2FA138D959CF}"/>
            </c:ext>
          </c:extLst>
        </c:ser>
        <c:dLbls>
          <c:showLegendKey val="0"/>
          <c:showVal val="0"/>
          <c:showCatName val="0"/>
          <c:showSerName val="0"/>
          <c:showPercent val="0"/>
          <c:showBubbleSize val="0"/>
        </c:dLbls>
        <c:gapWidth val="219"/>
        <c:overlap val="-27"/>
        <c:axId val="495253048"/>
        <c:axId val="495261904"/>
      </c:barChart>
      <c:dateAx>
        <c:axId val="495253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61904"/>
        <c:crosses val="autoZero"/>
        <c:auto val="1"/>
        <c:lblOffset val="100"/>
        <c:baseTimeUnit val="months"/>
      </c:dateAx>
      <c:valAx>
        <c:axId val="49526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5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c:v>
                </c:pt>
                <c:pt idx="1">
                  <c:v>5</c:v>
                </c:pt>
                <c:pt idx="2">
                  <c:v>5</c:v>
                </c:pt>
                <c:pt idx="3">
                  <c:v>5</c:v>
                </c:pt>
                <c:pt idx="4">
                  <c:v>5</c:v>
                </c:pt>
                <c:pt idx="5">
                  <c:v>4</c:v>
                </c:pt>
                <c:pt idx="6">
                  <c:v>3</c:v>
                </c:pt>
                <c:pt idx="7">
                  <c:v>4</c:v>
                </c:pt>
                <c:pt idx="8">
                  <c:v>5</c:v>
                </c:pt>
                <c:pt idx="9">
                  <c:v>7</c:v>
                </c:pt>
                <c:pt idx="10">
                  <c:v>0</c:v>
                </c:pt>
                <c:pt idx="11">
                  <c:v>0</c:v>
                </c:pt>
              </c:numCache>
            </c:numRef>
          </c:val>
          <c:extLst>
            <c:ext xmlns:c16="http://schemas.microsoft.com/office/drawing/2014/chart" uri="{C3380CC4-5D6E-409C-BE32-E72D297353CC}">
              <c16:uniqueId val="{00000000-518C-4D0B-A6B2-550697AEA6E0}"/>
            </c:ext>
          </c:extLst>
        </c:ser>
        <c:dLbls>
          <c:showLegendKey val="0"/>
          <c:showVal val="0"/>
          <c:showCatName val="0"/>
          <c:showSerName val="0"/>
          <c:showPercent val="0"/>
          <c:showBubbleSize val="0"/>
        </c:dLbls>
        <c:gapWidth val="219"/>
        <c:overlap val="-27"/>
        <c:axId val="495263544"/>
        <c:axId val="495268464"/>
      </c:barChart>
      <c:dateAx>
        <c:axId val="49526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68464"/>
        <c:crosses val="autoZero"/>
        <c:auto val="1"/>
        <c:lblOffset val="100"/>
        <c:baseTimeUnit val="months"/>
      </c:dateAx>
      <c:valAx>
        <c:axId val="49526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6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c:v>
                </c:pt>
                <c:pt idx="1">
                  <c:v>75</c:v>
                </c:pt>
                <c:pt idx="2">
                  <c:v>78</c:v>
                </c:pt>
                <c:pt idx="3">
                  <c:v>74</c:v>
                </c:pt>
                <c:pt idx="4">
                  <c:v>89</c:v>
                </c:pt>
                <c:pt idx="5">
                  <c:v>70</c:v>
                </c:pt>
                <c:pt idx="6">
                  <c:v>45</c:v>
                </c:pt>
                <c:pt idx="7">
                  <c:v>66</c:v>
                </c:pt>
                <c:pt idx="8">
                  <c:v>69</c:v>
                </c:pt>
                <c:pt idx="9">
                  <c:v>7</c:v>
                </c:pt>
                <c:pt idx="10">
                  <c:v>0</c:v>
                </c:pt>
                <c:pt idx="11">
                  <c:v>0</c:v>
                </c:pt>
              </c:numCache>
            </c:numRef>
          </c:val>
          <c:extLst>
            <c:ext xmlns:c16="http://schemas.microsoft.com/office/drawing/2014/chart" uri="{C3380CC4-5D6E-409C-BE32-E72D297353CC}">
              <c16:uniqueId val="{00000000-E0A1-46B5-9676-75DC3571999B}"/>
            </c:ext>
          </c:extLst>
        </c:ser>
        <c:dLbls>
          <c:showLegendKey val="0"/>
          <c:showVal val="0"/>
          <c:showCatName val="0"/>
          <c:showSerName val="0"/>
          <c:showPercent val="0"/>
          <c:showBubbleSize val="0"/>
        </c:dLbls>
        <c:gapWidth val="219"/>
        <c:overlap val="-27"/>
        <c:axId val="495267808"/>
        <c:axId val="495263872"/>
      </c:barChart>
      <c:catAx>
        <c:axId val="49526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63872"/>
        <c:crosses val="autoZero"/>
        <c:auto val="1"/>
        <c:lblAlgn val="ctr"/>
        <c:lblOffset val="100"/>
        <c:noMultiLvlLbl val="0"/>
      </c:catAx>
      <c:valAx>
        <c:axId val="49526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6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pt idx="2">
                  <c:v>4051</c:v>
                </c:pt>
                <c:pt idx="3">
                  <c:v>1830</c:v>
                </c:pt>
                <c:pt idx="4">
                  <c:v>2245</c:v>
                </c:pt>
                <c:pt idx="5">
                  <c:v>2352</c:v>
                </c:pt>
                <c:pt idx="6">
                  <c:v>3542</c:v>
                </c:pt>
                <c:pt idx="7">
                  <c:v>1712</c:v>
                </c:pt>
                <c:pt idx="8">
                  <c:v>1822</c:v>
                </c:pt>
                <c:pt idx="9">
                  <c:v>23</c:v>
                </c:pt>
                <c:pt idx="10">
                  <c:v>0</c:v>
                </c:pt>
              </c:numCache>
            </c:numRef>
          </c:val>
          <c:extLst>
            <c:ext xmlns:c16="http://schemas.microsoft.com/office/drawing/2014/chart" uri="{C3380CC4-5D6E-409C-BE32-E72D297353CC}">
              <c16:uniqueId val="{00000000-DC34-4A8F-B747-1872B2FDB9D3}"/>
            </c:ext>
          </c:extLst>
        </c:ser>
        <c:dLbls>
          <c:showLegendKey val="0"/>
          <c:showVal val="0"/>
          <c:showCatName val="0"/>
          <c:showSerName val="0"/>
          <c:showPercent val="0"/>
          <c:showBubbleSize val="0"/>
        </c:dLbls>
        <c:gapWidth val="219"/>
        <c:overlap val="-27"/>
        <c:axId val="495274368"/>
        <c:axId val="495275680"/>
      </c:barChart>
      <c:dateAx>
        <c:axId val="49527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75680"/>
        <c:crosses val="autoZero"/>
        <c:auto val="1"/>
        <c:lblOffset val="100"/>
        <c:baseTimeUnit val="months"/>
      </c:dateAx>
      <c:valAx>
        <c:axId val="49527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7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1</c:v>
                </c:pt>
                <c:pt idx="3">
                  <c:v>1</c:v>
                </c:pt>
                <c:pt idx="4">
                  <c:v>5</c:v>
                </c:pt>
                <c:pt idx="5">
                  <c:v>-3</c:v>
                </c:pt>
                <c:pt idx="6">
                  <c:v>0</c:v>
                </c:pt>
                <c:pt idx="7">
                  <c:v>2</c:v>
                </c:pt>
                <c:pt idx="8">
                  <c:v>3</c:v>
                </c:pt>
                <c:pt idx="9">
                  <c:v>0</c:v>
                </c:pt>
              </c:numCache>
            </c:numRef>
          </c:val>
          <c:extLst>
            <c:ext xmlns:c16="http://schemas.microsoft.com/office/drawing/2014/chart" uri="{C3380CC4-5D6E-409C-BE32-E72D297353CC}">
              <c16:uniqueId val="{00000000-4A48-46EF-BF93-0498C97547D3}"/>
            </c:ext>
          </c:extLst>
        </c:ser>
        <c:dLbls>
          <c:showLegendKey val="0"/>
          <c:showVal val="0"/>
          <c:showCatName val="0"/>
          <c:showSerName val="0"/>
          <c:showPercent val="0"/>
          <c:showBubbleSize val="0"/>
        </c:dLbls>
        <c:gapWidth val="219"/>
        <c:overlap val="-27"/>
        <c:axId val="495351776"/>
        <c:axId val="495353088"/>
      </c:barChart>
      <c:dateAx>
        <c:axId val="495351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53088"/>
        <c:crosses val="autoZero"/>
        <c:auto val="1"/>
        <c:lblOffset val="100"/>
        <c:baseTimeUnit val="months"/>
      </c:dateAx>
      <c:valAx>
        <c:axId val="49535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5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2</c:v>
                </c:pt>
                <c:pt idx="3">
                  <c:v>2</c:v>
                </c:pt>
                <c:pt idx="4">
                  <c:v>2</c:v>
                </c:pt>
                <c:pt idx="5">
                  <c:v>0</c:v>
                </c:pt>
                <c:pt idx="6">
                  <c:v>2</c:v>
                </c:pt>
                <c:pt idx="7">
                  <c:v>1</c:v>
                </c:pt>
                <c:pt idx="8">
                  <c:v>1</c:v>
                </c:pt>
                <c:pt idx="9">
                  <c:v>1</c:v>
                </c:pt>
                <c:pt idx="10">
                  <c:v>0</c:v>
                </c:pt>
                <c:pt idx="11">
                  <c:v>0</c:v>
                </c:pt>
              </c:numCache>
            </c:numRef>
          </c:val>
          <c:extLst>
            <c:ext xmlns:c16="http://schemas.microsoft.com/office/drawing/2014/chart" uri="{C3380CC4-5D6E-409C-BE32-E72D297353CC}">
              <c16:uniqueId val="{00000000-DAE2-4D99-A0D0-84595DB5641E}"/>
            </c:ext>
          </c:extLst>
        </c:ser>
        <c:dLbls>
          <c:showLegendKey val="0"/>
          <c:showVal val="0"/>
          <c:showCatName val="0"/>
          <c:showSerName val="0"/>
          <c:showPercent val="0"/>
          <c:showBubbleSize val="0"/>
        </c:dLbls>
        <c:gapWidth val="219"/>
        <c:overlap val="-27"/>
        <c:axId val="495356040"/>
        <c:axId val="495356368"/>
      </c:barChart>
      <c:dateAx>
        <c:axId val="49535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56368"/>
        <c:crosses val="autoZero"/>
        <c:auto val="1"/>
        <c:lblOffset val="100"/>
        <c:baseTimeUnit val="months"/>
      </c:dateAx>
      <c:valAx>
        <c:axId val="49535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5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49</c:v>
                </c:pt>
                <c:pt idx="2">
                  <c:v>33</c:v>
                </c:pt>
                <c:pt idx="3">
                  <c:v>29</c:v>
                </c:pt>
                <c:pt idx="4">
                  <c:v>30</c:v>
                </c:pt>
                <c:pt idx="5">
                  <c:v>9</c:v>
                </c:pt>
                <c:pt idx="6">
                  <c:v>28</c:v>
                </c:pt>
                <c:pt idx="7">
                  <c:v>24</c:v>
                </c:pt>
                <c:pt idx="8">
                  <c:v>12</c:v>
                </c:pt>
                <c:pt idx="9">
                  <c:v>1</c:v>
                </c:pt>
                <c:pt idx="10">
                  <c:v>0</c:v>
                </c:pt>
                <c:pt idx="11">
                  <c:v>0</c:v>
                </c:pt>
              </c:numCache>
            </c:numRef>
          </c:val>
          <c:extLst>
            <c:ext xmlns:c16="http://schemas.microsoft.com/office/drawing/2014/chart" uri="{C3380CC4-5D6E-409C-BE32-E72D297353CC}">
              <c16:uniqueId val="{00000000-199D-4593-9C8A-FC1817CB4D73}"/>
            </c:ext>
          </c:extLst>
        </c:ser>
        <c:dLbls>
          <c:showLegendKey val="0"/>
          <c:showVal val="0"/>
          <c:showCatName val="0"/>
          <c:showSerName val="0"/>
          <c:showPercent val="0"/>
          <c:showBubbleSize val="0"/>
        </c:dLbls>
        <c:gapWidth val="219"/>
        <c:overlap val="-27"/>
        <c:axId val="495296016"/>
        <c:axId val="495299296"/>
      </c:barChart>
      <c:catAx>
        <c:axId val="4952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99296"/>
        <c:crosses val="autoZero"/>
        <c:auto val="1"/>
        <c:lblAlgn val="ctr"/>
        <c:lblOffset val="100"/>
        <c:noMultiLvlLbl val="0"/>
      </c:catAx>
      <c:valAx>
        <c:axId val="49529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9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96</c:v>
                </c:pt>
                <c:pt idx="3">
                  <c:v>92</c:v>
                </c:pt>
                <c:pt idx="4">
                  <c:v>146</c:v>
                </c:pt>
                <c:pt idx="5">
                  <c:v>128</c:v>
                </c:pt>
                <c:pt idx="6">
                  <c:v>107</c:v>
                </c:pt>
                <c:pt idx="7">
                  <c:v>156</c:v>
                </c:pt>
                <c:pt idx="8">
                  <c:v>174</c:v>
                </c:pt>
                <c:pt idx="9">
                  <c:v>10</c:v>
                </c:pt>
              </c:numCache>
            </c:numRef>
          </c:val>
          <c:extLst>
            <c:ext xmlns:c16="http://schemas.microsoft.com/office/drawing/2014/chart" uri="{C3380CC4-5D6E-409C-BE32-E72D297353CC}">
              <c16:uniqueId val="{00000000-C22A-414C-B755-712DFA85A689}"/>
            </c:ext>
          </c:extLst>
        </c:ser>
        <c:dLbls>
          <c:showLegendKey val="0"/>
          <c:showVal val="0"/>
          <c:showCatName val="0"/>
          <c:showSerName val="0"/>
          <c:showPercent val="0"/>
          <c:showBubbleSize val="0"/>
        </c:dLbls>
        <c:gapWidth val="219"/>
        <c:overlap val="-27"/>
        <c:axId val="407476376"/>
        <c:axId val="407479984"/>
      </c:barChart>
      <c:dateAx>
        <c:axId val="407476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79984"/>
        <c:crosses val="autoZero"/>
        <c:auto val="1"/>
        <c:lblOffset val="100"/>
        <c:baseTimeUnit val="months"/>
      </c:dateAx>
      <c:valAx>
        <c:axId val="40747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7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Sheet1!$B$2:$B$11</c:f>
              <c:numCache>
                <c:formatCode>General</c:formatCode>
                <c:ptCount val="10"/>
                <c:pt idx="0">
                  <c:v>23</c:v>
                </c:pt>
                <c:pt idx="1">
                  <c:v>44</c:v>
                </c:pt>
                <c:pt idx="2">
                  <c:v>41</c:v>
                </c:pt>
                <c:pt idx="3">
                  <c:v>68</c:v>
                </c:pt>
                <c:pt idx="4">
                  <c:v>63</c:v>
                </c:pt>
                <c:pt idx="5">
                  <c:v>40</c:v>
                </c:pt>
                <c:pt idx="6">
                  <c:v>27</c:v>
                </c:pt>
                <c:pt idx="7">
                  <c:v>54</c:v>
                </c:pt>
                <c:pt idx="8">
                  <c:v>41</c:v>
                </c:pt>
                <c:pt idx="9">
                  <c:v>38</c:v>
                </c:pt>
              </c:numCache>
            </c:numRef>
          </c:val>
          <c:extLst>
            <c:ext xmlns:c16="http://schemas.microsoft.com/office/drawing/2014/chart" uri="{C3380CC4-5D6E-409C-BE32-E72D297353CC}">
              <c16:uniqueId val="{00000000-70A3-4CAC-A836-FBC6B710F62E}"/>
            </c:ext>
          </c:extLst>
        </c:ser>
        <c:dLbls>
          <c:showLegendKey val="0"/>
          <c:showVal val="0"/>
          <c:showCatName val="0"/>
          <c:showSerName val="0"/>
          <c:showPercent val="0"/>
          <c:showBubbleSize val="0"/>
        </c:dLbls>
        <c:gapWidth val="219"/>
        <c:overlap val="-27"/>
        <c:axId val="402273792"/>
        <c:axId val="402274776"/>
      </c:barChart>
      <c:catAx>
        <c:axId val="40227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74776"/>
        <c:crosses val="autoZero"/>
        <c:auto val="1"/>
        <c:lblAlgn val="ctr"/>
        <c:lblOffset val="100"/>
        <c:noMultiLvlLbl val="0"/>
      </c:catAx>
      <c:valAx>
        <c:axId val="40227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7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Sheet1!$B$2:$B$11</c:f>
              <c:numCache>
                <c:formatCode>General</c:formatCode>
                <c:ptCount val="10"/>
                <c:pt idx="0">
                  <c:v>279</c:v>
                </c:pt>
                <c:pt idx="1">
                  <c:v>490</c:v>
                </c:pt>
                <c:pt idx="2">
                  <c:v>534</c:v>
                </c:pt>
                <c:pt idx="3">
                  <c:v>884</c:v>
                </c:pt>
                <c:pt idx="4">
                  <c:v>887</c:v>
                </c:pt>
                <c:pt idx="5">
                  <c:v>565</c:v>
                </c:pt>
                <c:pt idx="6">
                  <c:v>351</c:v>
                </c:pt>
                <c:pt idx="7">
                  <c:v>759</c:v>
                </c:pt>
                <c:pt idx="8">
                  <c:v>501</c:v>
                </c:pt>
                <c:pt idx="9">
                  <c:v>38</c:v>
                </c:pt>
              </c:numCache>
            </c:numRef>
          </c:val>
          <c:extLst>
            <c:ext xmlns:c16="http://schemas.microsoft.com/office/drawing/2014/chart" uri="{C3380CC4-5D6E-409C-BE32-E72D297353CC}">
              <c16:uniqueId val="{00000000-2A18-460F-9862-BB5071464F6E}"/>
            </c:ext>
          </c:extLst>
        </c:ser>
        <c:dLbls>
          <c:showLegendKey val="0"/>
          <c:showVal val="0"/>
          <c:showCatName val="0"/>
          <c:showSerName val="0"/>
          <c:showPercent val="0"/>
          <c:showBubbleSize val="0"/>
        </c:dLbls>
        <c:gapWidth val="219"/>
        <c:overlap val="-27"/>
        <c:axId val="285665432"/>
        <c:axId val="285666416"/>
      </c:barChart>
      <c:catAx>
        <c:axId val="285665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66416"/>
        <c:crosses val="autoZero"/>
        <c:auto val="1"/>
        <c:lblAlgn val="ctr"/>
        <c:lblOffset val="100"/>
        <c:noMultiLvlLbl val="0"/>
      </c:catAx>
      <c:valAx>
        <c:axId val="28566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6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17878</c:v>
                </c:pt>
                <c:pt idx="2">
                  <c:v>22840</c:v>
                </c:pt>
                <c:pt idx="3">
                  <c:v>21150</c:v>
                </c:pt>
                <c:pt idx="4">
                  <c:v>35010</c:v>
                </c:pt>
                <c:pt idx="5">
                  <c:v>41428</c:v>
                </c:pt>
                <c:pt idx="6">
                  <c:v>27183</c:v>
                </c:pt>
                <c:pt idx="7">
                  <c:v>19658</c:v>
                </c:pt>
                <c:pt idx="8">
                  <c:v>35284</c:v>
                </c:pt>
                <c:pt idx="9">
                  <c:v>26587</c:v>
                </c:pt>
                <c:pt idx="10">
                  <c:v>4036</c:v>
                </c:pt>
              </c:numCache>
            </c:numRef>
          </c:val>
          <c:extLst>
            <c:ext xmlns:c16="http://schemas.microsoft.com/office/drawing/2014/chart" uri="{C3380CC4-5D6E-409C-BE32-E72D297353CC}">
              <c16:uniqueId val="{00000000-13D6-4261-AD87-6D66A7BBAF46}"/>
            </c:ext>
          </c:extLst>
        </c:ser>
        <c:dLbls>
          <c:showLegendKey val="0"/>
          <c:showVal val="0"/>
          <c:showCatName val="0"/>
          <c:showSerName val="0"/>
          <c:showPercent val="0"/>
          <c:showBubbleSize val="0"/>
        </c:dLbls>
        <c:gapWidth val="219"/>
        <c:overlap val="-27"/>
        <c:axId val="495269776"/>
        <c:axId val="495271088"/>
      </c:barChart>
      <c:catAx>
        <c:axId val="49526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71088"/>
        <c:crosses val="autoZero"/>
        <c:auto val="1"/>
        <c:lblAlgn val="ctr"/>
        <c:lblOffset val="100"/>
        <c:noMultiLvlLbl val="0"/>
      </c:catAx>
      <c:valAx>
        <c:axId val="49527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6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5</c:v>
                </c:pt>
                <c:pt idx="3">
                  <c:v>3</c:v>
                </c:pt>
                <c:pt idx="4">
                  <c:v>-1</c:v>
                </c:pt>
                <c:pt idx="5">
                  <c:v>-3</c:v>
                </c:pt>
                <c:pt idx="6">
                  <c:v>6</c:v>
                </c:pt>
                <c:pt idx="7">
                  <c:v>4</c:v>
                </c:pt>
                <c:pt idx="8">
                  <c:v>3</c:v>
                </c:pt>
                <c:pt idx="9">
                  <c:v>2</c:v>
                </c:pt>
              </c:numCache>
            </c:numRef>
          </c:val>
          <c:extLst>
            <c:ext xmlns:c16="http://schemas.microsoft.com/office/drawing/2014/chart" uri="{C3380CC4-5D6E-409C-BE32-E72D297353CC}">
              <c16:uniqueId val="{00000000-3732-4570-9780-948C06517FFB}"/>
            </c:ext>
          </c:extLst>
        </c:ser>
        <c:dLbls>
          <c:showLegendKey val="0"/>
          <c:showVal val="0"/>
          <c:showCatName val="0"/>
          <c:showSerName val="0"/>
          <c:showPercent val="0"/>
          <c:showBubbleSize val="0"/>
        </c:dLbls>
        <c:gapWidth val="219"/>
        <c:overlap val="-27"/>
        <c:axId val="575360160"/>
        <c:axId val="575355240"/>
      </c:barChart>
      <c:dateAx>
        <c:axId val="575360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55240"/>
        <c:crosses val="autoZero"/>
        <c:auto val="1"/>
        <c:lblOffset val="100"/>
        <c:baseTimeUnit val="months"/>
      </c:dateAx>
      <c:valAx>
        <c:axId val="57535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6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9</c:v>
                </c:pt>
                <c:pt idx="3">
                  <c:v>8</c:v>
                </c:pt>
                <c:pt idx="4">
                  <c:v>8</c:v>
                </c:pt>
                <c:pt idx="5">
                  <c:v>6</c:v>
                </c:pt>
                <c:pt idx="6">
                  <c:v>6</c:v>
                </c:pt>
                <c:pt idx="7">
                  <c:v>9</c:v>
                </c:pt>
                <c:pt idx="8">
                  <c:v>8</c:v>
                </c:pt>
                <c:pt idx="9">
                  <c:v>6</c:v>
                </c:pt>
                <c:pt idx="10">
                  <c:v>0</c:v>
                </c:pt>
                <c:pt idx="11">
                  <c:v>0</c:v>
                </c:pt>
              </c:numCache>
            </c:numRef>
          </c:val>
          <c:extLst>
            <c:ext xmlns:c16="http://schemas.microsoft.com/office/drawing/2014/chart" uri="{C3380CC4-5D6E-409C-BE32-E72D297353CC}">
              <c16:uniqueId val="{00000000-76C3-4ACD-A72E-3E8A7476C239}"/>
            </c:ext>
          </c:extLst>
        </c:ser>
        <c:dLbls>
          <c:showLegendKey val="0"/>
          <c:showVal val="0"/>
          <c:showCatName val="0"/>
          <c:showSerName val="0"/>
          <c:showPercent val="0"/>
          <c:showBubbleSize val="0"/>
        </c:dLbls>
        <c:gapWidth val="219"/>
        <c:overlap val="-27"/>
        <c:axId val="575364424"/>
        <c:axId val="575370000"/>
      </c:barChart>
      <c:dateAx>
        <c:axId val="575364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70000"/>
        <c:crosses val="autoZero"/>
        <c:auto val="1"/>
        <c:lblOffset val="100"/>
        <c:baseTimeUnit val="months"/>
      </c:dateAx>
      <c:valAx>
        <c:axId val="57537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6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125</c:v>
                </c:pt>
                <c:pt idx="2">
                  <c:v>118</c:v>
                </c:pt>
                <c:pt idx="3">
                  <c:v>115</c:v>
                </c:pt>
                <c:pt idx="4">
                  <c:v>118</c:v>
                </c:pt>
                <c:pt idx="5">
                  <c:v>81</c:v>
                </c:pt>
                <c:pt idx="6">
                  <c:v>81</c:v>
                </c:pt>
                <c:pt idx="7">
                  <c:v>111</c:v>
                </c:pt>
                <c:pt idx="8">
                  <c:v>98</c:v>
                </c:pt>
                <c:pt idx="9">
                  <c:v>0</c:v>
                </c:pt>
                <c:pt idx="10">
                  <c:v>0</c:v>
                </c:pt>
                <c:pt idx="11">
                  <c:v>0</c:v>
                </c:pt>
              </c:numCache>
            </c:numRef>
          </c:val>
          <c:extLst>
            <c:ext xmlns:c16="http://schemas.microsoft.com/office/drawing/2014/chart" uri="{C3380CC4-5D6E-409C-BE32-E72D297353CC}">
              <c16:uniqueId val="{00000000-A27F-44B2-8CF9-4DAAF0BAC6E2}"/>
            </c:ext>
          </c:extLst>
        </c:ser>
        <c:dLbls>
          <c:showLegendKey val="0"/>
          <c:showVal val="0"/>
          <c:showCatName val="0"/>
          <c:showSerName val="0"/>
          <c:showPercent val="0"/>
          <c:showBubbleSize val="0"/>
        </c:dLbls>
        <c:gapWidth val="219"/>
        <c:overlap val="-27"/>
        <c:axId val="575366720"/>
        <c:axId val="575370984"/>
      </c:barChart>
      <c:catAx>
        <c:axId val="575366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70984"/>
        <c:crosses val="autoZero"/>
        <c:auto val="1"/>
        <c:lblAlgn val="ctr"/>
        <c:lblOffset val="100"/>
        <c:noMultiLvlLbl val="0"/>
      </c:catAx>
      <c:valAx>
        <c:axId val="575370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6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pt idx="2">
                  <c:v>1294</c:v>
                </c:pt>
                <c:pt idx="3">
                  <c:v>1359</c:v>
                </c:pt>
                <c:pt idx="4">
                  <c:v>1381</c:v>
                </c:pt>
                <c:pt idx="5">
                  <c:v>1118</c:v>
                </c:pt>
                <c:pt idx="6">
                  <c:v>1469</c:v>
                </c:pt>
                <c:pt idx="7">
                  <c:v>2641</c:v>
                </c:pt>
                <c:pt idx="8">
                  <c:v>1842</c:v>
                </c:pt>
              </c:numCache>
            </c:numRef>
          </c:val>
          <c:extLst>
            <c:ext xmlns:c16="http://schemas.microsoft.com/office/drawing/2014/chart" uri="{C3380CC4-5D6E-409C-BE32-E72D297353CC}">
              <c16:uniqueId val="{00000000-2783-49DE-89A4-E8935EC0721F}"/>
            </c:ext>
          </c:extLst>
        </c:ser>
        <c:dLbls>
          <c:showLegendKey val="0"/>
          <c:showVal val="0"/>
          <c:showCatName val="0"/>
          <c:showSerName val="0"/>
          <c:showPercent val="0"/>
          <c:showBubbleSize val="0"/>
        </c:dLbls>
        <c:gapWidth val="219"/>
        <c:overlap val="-27"/>
        <c:axId val="575367048"/>
        <c:axId val="575367704"/>
      </c:barChart>
      <c:dateAx>
        <c:axId val="57536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67704"/>
        <c:crosses val="autoZero"/>
        <c:auto val="1"/>
        <c:lblOffset val="100"/>
        <c:baseTimeUnit val="months"/>
      </c:dateAx>
      <c:valAx>
        <c:axId val="57536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536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EB6DE-17BD-4ED4-800D-C8ED2F446B55}"/>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0888E4B3-79F4-447E-9FEE-D2502221692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43586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913F2-8EE6-4CE5-8873-A676F08333F0}"/>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F7E0E4E4-CC5C-4309-B6FB-0739701748E4}"/>
              </a:ext>
            </a:extLst>
          </p:cNvPr>
          <p:cNvGraphicFramePr>
            <a:graphicFrameLocks noGrp="1"/>
          </p:cNvGraphicFramePr>
          <p:nvPr>
            <p:ph type="chart" sz="quarter" idx="13"/>
            <p:extLst>
              <p:ext uri="{D42A27DB-BD31-4B8C-83A1-F6EECF244321}">
                <p14:modId xmlns:p14="http://schemas.microsoft.com/office/powerpoint/2010/main" val="1692657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E091F1-F7C8-4966-9CEA-4383931E9B68}"/>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69A8B049-A14F-46A2-96DE-163EB231C3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2118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1835E-AF71-48F2-AC62-50008D5C2286}"/>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AAF9D9A2-A406-4641-9943-14BE92D354FF}"/>
              </a:ext>
            </a:extLst>
          </p:cNvPr>
          <p:cNvGraphicFramePr>
            <a:graphicFrameLocks noGrp="1"/>
          </p:cNvGraphicFramePr>
          <p:nvPr>
            <p:ph type="tbl" sz="quarter" idx="13"/>
            <p:extLst>
              <p:ext uri="{D42A27DB-BD31-4B8C-83A1-F6EECF244321}">
                <p14:modId xmlns:p14="http://schemas.microsoft.com/office/powerpoint/2010/main" val="520637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40514096"/>
                    </a:ext>
                  </a:extLst>
                </a:gridCol>
                <a:gridCol w="905256">
                  <a:extLst>
                    <a:ext uri="{9D8B030D-6E8A-4147-A177-3AD203B41FA5}">
                      <a16:colId xmlns:a16="http://schemas.microsoft.com/office/drawing/2014/main" val="204345907"/>
                    </a:ext>
                  </a:extLst>
                </a:gridCol>
                <a:gridCol w="905256">
                  <a:extLst>
                    <a:ext uri="{9D8B030D-6E8A-4147-A177-3AD203B41FA5}">
                      <a16:colId xmlns:a16="http://schemas.microsoft.com/office/drawing/2014/main" val="3590876110"/>
                    </a:ext>
                  </a:extLst>
                </a:gridCol>
                <a:gridCol w="905256">
                  <a:extLst>
                    <a:ext uri="{9D8B030D-6E8A-4147-A177-3AD203B41FA5}">
                      <a16:colId xmlns:a16="http://schemas.microsoft.com/office/drawing/2014/main" val="2068127679"/>
                    </a:ext>
                  </a:extLst>
                </a:gridCol>
                <a:gridCol w="905256">
                  <a:extLst>
                    <a:ext uri="{9D8B030D-6E8A-4147-A177-3AD203B41FA5}">
                      <a16:colId xmlns:a16="http://schemas.microsoft.com/office/drawing/2014/main" val="1884730049"/>
                    </a:ext>
                  </a:extLst>
                </a:gridCol>
                <a:gridCol w="905256">
                  <a:extLst>
                    <a:ext uri="{9D8B030D-6E8A-4147-A177-3AD203B41FA5}">
                      <a16:colId xmlns:a16="http://schemas.microsoft.com/office/drawing/2014/main" val="3858973039"/>
                    </a:ext>
                  </a:extLst>
                </a:gridCol>
                <a:gridCol w="905256">
                  <a:extLst>
                    <a:ext uri="{9D8B030D-6E8A-4147-A177-3AD203B41FA5}">
                      <a16:colId xmlns:a16="http://schemas.microsoft.com/office/drawing/2014/main" val="2198653890"/>
                    </a:ext>
                  </a:extLst>
                </a:gridCol>
                <a:gridCol w="905256">
                  <a:extLst>
                    <a:ext uri="{9D8B030D-6E8A-4147-A177-3AD203B41FA5}">
                      <a16:colId xmlns:a16="http://schemas.microsoft.com/office/drawing/2014/main" val="391142673"/>
                    </a:ext>
                  </a:extLst>
                </a:gridCol>
                <a:gridCol w="905256">
                  <a:extLst>
                    <a:ext uri="{9D8B030D-6E8A-4147-A177-3AD203B41FA5}">
                      <a16:colId xmlns:a16="http://schemas.microsoft.com/office/drawing/2014/main" val="244373397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78129413"/>
                  </a:ext>
                </a:extLst>
              </a:tr>
              <a:tr h="370840">
                <a:tc>
                  <a:txBody>
                    <a:bodyPr/>
                    <a:lstStyle/>
                    <a:p>
                      <a:r>
                        <a:rPr lang="en-US" sz="1000"/>
                        <a:t>477</a:t>
                      </a:r>
                    </a:p>
                  </a:txBody>
                  <a:tcPr/>
                </a:tc>
                <a:tc>
                  <a:txBody>
                    <a:bodyPr/>
                    <a:lstStyle/>
                    <a:p>
                      <a:r>
                        <a:rPr lang="en-US" sz="1000"/>
                        <a:t>6</a:t>
                      </a:r>
                    </a:p>
                  </a:txBody>
                  <a:tcPr/>
                </a:tc>
                <a:tc>
                  <a:txBody>
                    <a:bodyPr/>
                    <a:lstStyle/>
                    <a:p>
                      <a:r>
                        <a:rPr lang="en-US" sz="1000"/>
                        <a:t>12</a:t>
                      </a:r>
                    </a:p>
                  </a:txBody>
                  <a:tcPr/>
                </a:tc>
                <a:tc>
                  <a:txBody>
                    <a:bodyPr/>
                    <a:lstStyle/>
                    <a:p>
                      <a:r>
                        <a:rPr lang="en-US" sz="1000"/>
                        <a:t>62</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1.2131 %</a:t>
                      </a:r>
                    </a:p>
                  </a:txBody>
                  <a:tcPr/>
                </a:tc>
                <a:tc>
                  <a:txBody>
                    <a:bodyPr/>
                    <a:lstStyle/>
                    <a:p>
                      <a:r>
                        <a:rPr lang="en-US" sz="1000"/>
                        <a:t>0.0 %</a:t>
                      </a:r>
                    </a:p>
                  </a:txBody>
                  <a:tcPr/>
                </a:tc>
                <a:extLst>
                  <a:ext uri="{0D108BD9-81ED-4DB2-BD59-A6C34878D82A}">
                    <a16:rowId xmlns:a16="http://schemas.microsoft.com/office/drawing/2014/main" val="3856600011"/>
                  </a:ext>
                </a:extLst>
              </a:tr>
            </a:tbl>
          </a:graphicData>
        </a:graphic>
      </p:graphicFrame>
      <p:sp>
        <p:nvSpPr>
          <p:cNvPr id="4" name="Text Placeholder 3">
            <a:extLst>
              <a:ext uri="{FF2B5EF4-FFF2-40B4-BE49-F238E27FC236}">
                <a16:creationId xmlns:a16="http://schemas.microsoft.com/office/drawing/2014/main" id="{DA9279C0-41C0-4DAB-B4D8-C1C96ECD7CA2}"/>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320808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20FC5-6A2D-4AA3-B321-3CB4F6012402}"/>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E76D2872-22C2-47A4-BC95-3123FB3EB68D}"/>
              </a:ext>
            </a:extLst>
          </p:cNvPr>
          <p:cNvGraphicFramePr>
            <a:graphicFrameLocks noGrp="1"/>
          </p:cNvGraphicFramePr>
          <p:nvPr>
            <p:ph type="chart" sz="quarter" idx="13"/>
            <p:extLst>
              <p:ext uri="{D42A27DB-BD31-4B8C-83A1-F6EECF244321}">
                <p14:modId xmlns:p14="http://schemas.microsoft.com/office/powerpoint/2010/main" val="1581122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E2FF88-8176-481A-864B-D363BF2B1F0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FBB0A25-0F89-46F2-8879-D961F9801A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3881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B319D-A34E-4DE0-92EE-AEAB61F8E7EC}"/>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B83F272D-0501-4A88-B887-265FB09D924A}"/>
              </a:ext>
            </a:extLst>
          </p:cNvPr>
          <p:cNvGraphicFramePr>
            <a:graphicFrameLocks noGrp="1"/>
          </p:cNvGraphicFramePr>
          <p:nvPr>
            <p:ph type="chart" sz="quarter" idx="13"/>
            <p:extLst>
              <p:ext uri="{D42A27DB-BD31-4B8C-83A1-F6EECF244321}">
                <p14:modId xmlns:p14="http://schemas.microsoft.com/office/powerpoint/2010/main" val="681634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636F41-97CD-4084-89BD-F2BFD56027A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8F602FA-AB3B-4680-8750-03E638E10F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5939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F3682-CCAF-428D-9444-7662EE3DAE18}"/>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C4A95092-70C2-4134-B74E-FBA23C462366}"/>
              </a:ext>
            </a:extLst>
          </p:cNvPr>
          <p:cNvGraphicFramePr>
            <a:graphicFrameLocks noGrp="1"/>
          </p:cNvGraphicFramePr>
          <p:nvPr>
            <p:ph type="chart" sz="quarter" idx="13"/>
            <p:extLst>
              <p:ext uri="{D42A27DB-BD31-4B8C-83A1-F6EECF244321}">
                <p14:modId xmlns:p14="http://schemas.microsoft.com/office/powerpoint/2010/main" val="3532266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F18BA9-6748-46CE-A264-EED0742C8D4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43EC658-5DF1-4D7E-9A29-C0C1B68432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187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A692-652C-4BD6-8BB6-7E6E9D9CBE12}"/>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F8E729DF-5D01-4F48-A3CF-9FC549B4FF74}"/>
              </a:ext>
            </a:extLst>
          </p:cNvPr>
          <p:cNvGraphicFramePr>
            <a:graphicFrameLocks noGrp="1"/>
          </p:cNvGraphicFramePr>
          <p:nvPr>
            <p:ph type="chart" sz="quarter" idx="13"/>
            <p:extLst>
              <p:ext uri="{D42A27DB-BD31-4B8C-83A1-F6EECF244321}">
                <p14:modId xmlns:p14="http://schemas.microsoft.com/office/powerpoint/2010/main" val="3883518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5545BB-E5C6-43B2-B50F-1762F38562B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5313BF8-79F0-4E5A-8774-3F4D7967F1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0817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4AB0-FD69-4C91-AC64-B247E20B54FB}"/>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46CD5606-4D3C-40EC-A25B-AB28A7AAD150}"/>
              </a:ext>
            </a:extLst>
          </p:cNvPr>
          <p:cNvGraphicFramePr>
            <a:graphicFrameLocks noGrp="1"/>
          </p:cNvGraphicFramePr>
          <p:nvPr>
            <p:ph type="tbl" sz="quarter" idx="13"/>
            <p:extLst>
              <p:ext uri="{D42A27DB-BD31-4B8C-83A1-F6EECF244321}">
                <p14:modId xmlns:p14="http://schemas.microsoft.com/office/powerpoint/2010/main" val="2154248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83178656"/>
                    </a:ext>
                  </a:extLst>
                </a:gridCol>
                <a:gridCol w="1481328">
                  <a:extLst>
                    <a:ext uri="{9D8B030D-6E8A-4147-A177-3AD203B41FA5}">
                      <a16:colId xmlns:a16="http://schemas.microsoft.com/office/drawing/2014/main" val="4077149112"/>
                    </a:ext>
                  </a:extLst>
                </a:gridCol>
                <a:gridCol w="329184">
                  <a:extLst>
                    <a:ext uri="{9D8B030D-6E8A-4147-A177-3AD203B41FA5}">
                      <a16:colId xmlns:a16="http://schemas.microsoft.com/office/drawing/2014/main" val="1259983184"/>
                    </a:ext>
                  </a:extLst>
                </a:gridCol>
                <a:gridCol w="329184">
                  <a:extLst>
                    <a:ext uri="{9D8B030D-6E8A-4147-A177-3AD203B41FA5}">
                      <a16:colId xmlns:a16="http://schemas.microsoft.com/office/drawing/2014/main" val="2805766649"/>
                    </a:ext>
                  </a:extLst>
                </a:gridCol>
                <a:gridCol w="329184">
                  <a:extLst>
                    <a:ext uri="{9D8B030D-6E8A-4147-A177-3AD203B41FA5}">
                      <a16:colId xmlns:a16="http://schemas.microsoft.com/office/drawing/2014/main" val="2857211341"/>
                    </a:ext>
                  </a:extLst>
                </a:gridCol>
                <a:gridCol w="329184">
                  <a:extLst>
                    <a:ext uri="{9D8B030D-6E8A-4147-A177-3AD203B41FA5}">
                      <a16:colId xmlns:a16="http://schemas.microsoft.com/office/drawing/2014/main" val="1206379132"/>
                    </a:ext>
                  </a:extLst>
                </a:gridCol>
                <a:gridCol w="329184">
                  <a:extLst>
                    <a:ext uri="{9D8B030D-6E8A-4147-A177-3AD203B41FA5}">
                      <a16:colId xmlns:a16="http://schemas.microsoft.com/office/drawing/2014/main" val="48161165"/>
                    </a:ext>
                  </a:extLst>
                </a:gridCol>
                <a:gridCol w="329184">
                  <a:extLst>
                    <a:ext uri="{9D8B030D-6E8A-4147-A177-3AD203B41FA5}">
                      <a16:colId xmlns:a16="http://schemas.microsoft.com/office/drawing/2014/main" val="2835937105"/>
                    </a:ext>
                  </a:extLst>
                </a:gridCol>
                <a:gridCol w="329184">
                  <a:extLst>
                    <a:ext uri="{9D8B030D-6E8A-4147-A177-3AD203B41FA5}">
                      <a16:colId xmlns:a16="http://schemas.microsoft.com/office/drawing/2014/main" val="4118196032"/>
                    </a:ext>
                  </a:extLst>
                </a:gridCol>
                <a:gridCol w="329184">
                  <a:extLst>
                    <a:ext uri="{9D8B030D-6E8A-4147-A177-3AD203B41FA5}">
                      <a16:colId xmlns:a16="http://schemas.microsoft.com/office/drawing/2014/main" val="870064045"/>
                    </a:ext>
                  </a:extLst>
                </a:gridCol>
                <a:gridCol w="329184">
                  <a:extLst>
                    <a:ext uri="{9D8B030D-6E8A-4147-A177-3AD203B41FA5}">
                      <a16:colId xmlns:a16="http://schemas.microsoft.com/office/drawing/2014/main" val="1610668679"/>
                    </a:ext>
                  </a:extLst>
                </a:gridCol>
                <a:gridCol w="329184">
                  <a:extLst>
                    <a:ext uri="{9D8B030D-6E8A-4147-A177-3AD203B41FA5}">
                      <a16:colId xmlns:a16="http://schemas.microsoft.com/office/drawing/2014/main" val="4206311622"/>
                    </a:ext>
                  </a:extLst>
                </a:gridCol>
                <a:gridCol w="329184">
                  <a:extLst>
                    <a:ext uri="{9D8B030D-6E8A-4147-A177-3AD203B41FA5}">
                      <a16:colId xmlns:a16="http://schemas.microsoft.com/office/drawing/2014/main" val="4274789207"/>
                    </a:ext>
                  </a:extLst>
                </a:gridCol>
                <a:gridCol w="329184">
                  <a:extLst>
                    <a:ext uri="{9D8B030D-6E8A-4147-A177-3AD203B41FA5}">
                      <a16:colId xmlns:a16="http://schemas.microsoft.com/office/drawing/2014/main" val="354809875"/>
                    </a:ext>
                  </a:extLst>
                </a:gridCol>
                <a:gridCol w="329184">
                  <a:extLst>
                    <a:ext uri="{9D8B030D-6E8A-4147-A177-3AD203B41FA5}">
                      <a16:colId xmlns:a16="http://schemas.microsoft.com/office/drawing/2014/main" val="3950973041"/>
                    </a:ext>
                  </a:extLst>
                </a:gridCol>
                <a:gridCol w="329184">
                  <a:extLst>
                    <a:ext uri="{9D8B030D-6E8A-4147-A177-3AD203B41FA5}">
                      <a16:colId xmlns:a16="http://schemas.microsoft.com/office/drawing/2014/main" val="3255591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95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- 2022-09-12 17:10:40</a:t>
                      </a:r>
                      <a:r>
                        <a:rPr kumimoji="0" lang="en-US" sz="1000" b="0" i="0" u="none" strike="noStrike" kern="1200" cap="none" spc="0" normalizeH="0" baseline="0" noProof="0">
                          <a:ln>
                            <a:noFill/>
                          </a:ln>
                          <a:solidFill>
                            <a:prstClr val="black"/>
                          </a:solidFill>
                          <a:effectLst/>
                          <a:uLnTx/>
                          <a:uFillTx/>
                          <a:latin typeface="+mn-lt"/>
                          <a:ea typeface="+mn-ea"/>
                          <a:cs typeface="+mn-cs"/>
                        </a:rPr>
                        <a:t>
 TMA was excited to welcome employees after Labor Day with a celebratory lunch provided in our offices throughout Pasadena, CA, Jersey City, NJ, Plano, TX, and New York, NY.
We love seeing our employees in-person and fostering our collaborative, family-like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https://quintly-image-storage.s3.amazonaws.com/e33bbb9956bb05844e7317a82c09a400/5b6675e9164e4ada72527c7adda031a7.jpg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27815965"/>
                  </a:ext>
                </a:extLst>
              </a:tr>
            </a:tbl>
          </a:graphicData>
        </a:graphic>
      </p:graphicFrame>
      <p:sp>
        <p:nvSpPr>
          <p:cNvPr id="4" name="Text Placeholder 3">
            <a:extLst>
              <a:ext uri="{FF2B5EF4-FFF2-40B4-BE49-F238E27FC236}">
                <a16:creationId xmlns:a16="http://schemas.microsoft.com/office/drawing/2014/main" id="{8549D019-98D5-43A2-917C-BB28AA1FE233}"/>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542468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8F3AD-C23A-4CEA-83B3-5409358D6D7C}"/>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0C4584AE-61BD-4907-AFF7-D7F335B9BD57}"/>
              </a:ext>
            </a:extLst>
          </p:cNvPr>
          <p:cNvGraphicFramePr>
            <a:graphicFrameLocks noGrp="1"/>
          </p:cNvGraphicFramePr>
          <p:nvPr>
            <p:ph type="tbl" sz="quarter" idx="13"/>
            <p:extLst>
              <p:ext uri="{D42A27DB-BD31-4B8C-83A1-F6EECF244321}">
                <p14:modId xmlns:p14="http://schemas.microsoft.com/office/powerpoint/2010/main" val="437548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1114838"/>
                    </a:ext>
                  </a:extLst>
                </a:gridCol>
                <a:gridCol w="1481328">
                  <a:extLst>
                    <a:ext uri="{9D8B030D-6E8A-4147-A177-3AD203B41FA5}">
                      <a16:colId xmlns:a16="http://schemas.microsoft.com/office/drawing/2014/main" val="4255786624"/>
                    </a:ext>
                  </a:extLst>
                </a:gridCol>
                <a:gridCol w="329184">
                  <a:extLst>
                    <a:ext uri="{9D8B030D-6E8A-4147-A177-3AD203B41FA5}">
                      <a16:colId xmlns:a16="http://schemas.microsoft.com/office/drawing/2014/main" val="3910257232"/>
                    </a:ext>
                  </a:extLst>
                </a:gridCol>
                <a:gridCol w="329184">
                  <a:extLst>
                    <a:ext uri="{9D8B030D-6E8A-4147-A177-3AD203B41FA5}">
                      <a16:colId xmlns:a16="http://schemas.microsoft.com/office/drawing/2014/main" val="464745213"/>
                    </a:ext>
                  </a:extLst>
                </a:gridCol>
                <a:gridCol w="329184">
                  <a:extLst>
                    <a:ext uri="{9D8B030D-6E8A-4147-A177-3AD203B41FA5}">
                      <a16:colId xmlns:a16="http://schemas.microsoft.com/office/drawing/2014/main" val="986444115"/>
                    </a:ext>
                  </a:extLst>
                </a:gridCol>
                <a:gridCol w="329184">
                  <a:extLst>
                    <a:ext uri="{9D8B030D-6E8A-4147-A177-3AD203B41FA5}">
                      <a16:colId xmlns:a16="http://schemas.microsoft.com/office/drawing/2014/main" val="1262771185"/>
                    </a:ext>
                  </a:extLst>
                </a:gridCol>
                <a:gridCol w="329184">
                  <a:extLst>
                    <a:ext uri="{9D8B030D-6E8A-4147-A177-3AD203B41FA5}">
                      <a16:colId xmlns:a16="http://schemas.microsoft.com/office/drawing/2014/main" val="3447744062"/>
                    </a:ext>
                  </a:extLst>
                </a:gridCol>
                <a:gridCol w="329184">
                  <a:extLst>
                    <a:ext uri="{9D8B030D-6E8A-4147-A177-3AD203B41FA5}">
                      <a16:colId xmlns:a16="http://schemas.microsoft.com/office/drawing/2014/main" val="1217711751"/>
                    </a:ext>
                  </a:extLst>
                </a:gridCol>
                <a:gridCol w="329184">
                  <a:extLst>
                    <a:ext uri="{9D8B030D-6E8A-4147-A177-3AD203B41FA5}">
                      <a16:colId xmlns:a16="http://schemas.microsoft.com/office/drawing/2014/main" val="1888560325"/>
                    </a:ext>
                  </a:extLst>
                </a:gridCol>
                <a:gridCol w="329184">
                  <a:extLst>
                    <a:ext uri="{9D8B030D-6E8A-4147-A177-3AD203B41FA5}">
                      <a16:colId xmlns:a16="http://schemas.microsoft.com/office/drawing/2014/main" val="2042666409"/>
                    </a:ext>
                  </a:extLst>
                </a:gridCol>
                <a:gridCol w="329184">
                  <a:extLst>
                    <a:ext uri="{9D8B030D-6E8A-4147-A177-3AD203B41FA5}">
                      <a16:colId xmlns:a16="http://schemas.microsoft.com/office/drawing/2014/main" val="1750767877"/>
                    </a:ext>
                  </a:extLst>
                </a:gridCol>
                <a:gridCol w="329184">
                  <a:extLst>
                    <a:ext uri="{9D8B030D-6E8A-4147-A177-3AD203B41FA5}">
                      <a16:colId xmlns:a16="http://schemas.microsoft.com/office/drawing/2014/main" val="3119663814"/>
                    </a:ext>
                  </a:extLst>
                </a:gridCol>
                <a:gridCol w="329184">
                  <a:extLst>
                    <a:ext uri="{9D8B030D-6E8A-4147-A177-3AD203B41FA5}">
                      <a16:colId xmlns:a16="http://schemas.microsoft.com/office/drawing/2014/main" val="2445622391"/>
                    </a:ext>
                  </a:extLst>
                </a:gridCol>
                <a:gridCol w="329184">
                  <a:extLst>
                    <a:ext uri="{9D8B030D-6E8A-4147-A177-3AD203B41FA5}">
                      <a16:colId xmlns:a16="http://schemas.microsoft.com/office/drawing/2014/main" val="2393469891"/>
                    </a:ext>
                  </a:extLst>
                </a:gridCol>
                <a:gridCol w="329184">
                  <a:extLst>
                    <a:ext uri="{9D8B030D-6E8A-4147-A177-3AD203B41FA5}">
                      <a16:colId xmlns:a16="http://schemas.microsoft.com/office/drawing/2014/main" val="3410724091"/>
                    </a:ext>
                  </a:extLst>
                </a:gridCol>
                <a:gridCol w="329184">
                  <a:extLst>
                    <a:ext uri="{9D8B030D-6E8A-4147-A177-3AD203B41FA5}">
                      <a16:colId xmlns:a16="http://schemas.microsoft.com/office/drawing/2014/main" val="2572306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3607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- 2022-09-28 17:11:39</a:t>
                      </a:r>
                      <a:r>
                        <a:rPr kumimoji="0" lang="en-US" sz="1000" b="0" i="0" u="none" strike="noStrike" kern="1200" cap="none" spc="0" normalizeH="0" baseline="0" noProof="0">
                          <a:ln>
                            <a:noFill/>
                          </a:ln>
                          <a:solidFill>
                            <a:prstClr val="black"/>
                          </a:solidFill>
                          <a:effectLst/>
                          <a:uLnTx/>
                          <a:uFillTx/>
                          <a:latin typeface="+mn-lt"/>
                          <a:ea typeface="+mn-ea"/>
                          <a:cs typeface="+mn-cs"/>
                        </a:rPr>
                        <a:t>
 Members of the TMA Jersey City office participated in one of the latest Earth Keepers events organized by Jersey Cares. TMA team members volunteered to travel to Liberty State Park in Jersey City to provide support in various gardening projects, including weeding, mulching, waste clean-up, and more.
Are you interested in joining a company that values giving back to the community? If so, check out this position in our Underwriting department in Jersey City, NJ!
https://bit.ly/CommercialAccountsUnderwriter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https://quintly-image-storage.s3.amazonaws.com/e33bbb9956bb05844e7317a82c09a400/732bd757a777e262c3bcae1845a1b520.jpg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06650995"/>
                  </a:ext>
                </a:extLst>
              </a:tr>
            </a:tbl>
          </a:graphicData>
        </a:graphic>
      </p:graphicFrame>
      <p:sp>
        <p:nvSpPr>
          <p:cNvPr id="4" name="Text Placeholder 3">
            <a:extLst>
              <a:ext uri="{FF2B5EF4-FFF2-40B4-BE49-F238E27FC236}">
                <a16:creationId xmlns:a16="http://schemas.microsoft.com/office/drawing/2014/main" id="{3A480448-0427-4CB5-A35E-D85C53CB57F0}"/>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4247647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C31F9-EA6D-494F-A264-AFF242F3B53C}"/>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DA800A93-80E5-4D43-9057-214663155F39}"/>
              </a:ext>
            </a:extLst>
          </p:cNvPr>
          <p:cNvGraphicFramePr>
            <a:graphicFrameLocks noGrp="1"/>
          </p:cNvGraphicFramePr>
          <p:nvPr>
            <p:ph type="tbl" sz="quarter" idx="13"/>
            <p:extLst>
              <p:ext uri="{D42A27DB-BD31-4B8C-83A1-F6EECF244321}">
                <p14:modId xmlns:p14="http://schemas.microsoft.com/office/powerpoint/2010/main" val="462116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22919825"/>
                    </a:ext>
                  </a:extLst>
                </a:gridCol>
                <a:gridCol w="1481328">
                  <a:extLst>
                    <a:ext uri="{9D8B030D-6E8A-4147-A177-3AD203B41FA5}">
                      <a16:colId xmlns:a16="http://schemas.microsoft.com/office/drawing/2014/main" val="895451068"/>
                    </a:ext>
                  </a:extLst>
                </a:gridCol>
                <a:gridCol w="329184">
                  <a:extLst>
                    <a:ext uri="{9D8B030D-6E8A-4147-A177-3AD203B41FA5}">
                      <a16:colId xmlns:a16="http://schemas.microsoft.com/office/drawing/2014/main" val="1367654524"/>
                    </a:ext>
                  </a:extLst>
                </a:gridCol>
                <a:gridCol w="329184">
                  <a:extLst>
                    <a:ext uri="{9D8B030D-6E8A-4147-A177-3AD203B41FA5}">
                      <a16:colId xmlns:a16="http://schemas.microsoft.com/office/drawing/2014/main" val="71572143"/>
                    </a:ext>
                  </a:extLst>
                </a:gridCol>
                <a:gridCol w="329184">
                  <a:extLst>
                    <a:ext uri="{9D8B030D-6E8A-4147-A177-3AD203B41FA5}">
                      <a16:colId xmlns:a16="http://schemas.microsoft.com/office/drawing/2014/main" val="1398696772"/>
                    </a:ext>
                  </a:extLst>
                </a:gridCol>
                <a:gridCol w="329184">
                  <a:extLst>
                    <a:ext uri="{9D8B030D-6E8A-4147-A177-3AD203B41FA5}">
                      <a16:colId xmlns:a16="http://schemas.microsoft.com/office/drawing/2014/main" val="44604065"/>
                    </a:ext>
                  </a:extLst>
                </a:gridCol>
                <a:gridCol w="329184">
                  <a:extLst>
                    <a:ext uri="{9D8B030D-6E8A-4147-A177-3AD203B41FA5}">
                      <a16:colId xmlns:a16="http://schemas.microsoft.com/office/drawing/2014/main" val="102657915"/>
                    </a:ext>
                  </a:extLst>
                </a:gridCol>
                <a:gridCol w="329184">
                  <a:extLst>
                    <a:ext uri="{9D8B030D-6E8A-4147-A177-3AD203B41FA5}">
                      <a16:colId xmlns:a16="http://schemas.microsoft.com/office/drawing/2014/main" val="830107501"/>
                    </a:ext>
                  </a:extLst>
                </a:gridCol>
                <a:gridCol w="329184">
                  <a:extLst>
                    <a:ext uri="{9D8B030D-6E8A-4147-A177-3AD203B41FA5}">
                      <a16:colId xmlns:a16="http://schemas.microsoft.com/office/drawing/2014/main" val="1777817218"/>
                    </a:ext>
                  </a:extLst>
                </a:gridCol>
                <a:gridCol w="329184">
                  <a:extLst>
                    <a:ext uri="{9D8B030D-6E8A-4147-A177-3AD203B41FA5}">
                      <a16:colId xmlns:a16="http://schemas.microsoft.com/office/drawing/2014/main" val="2640328840"/>
                    </a:ext>
                  </a:extLst>
                </a:gridCol>
                <a:gridCol w="329184">
                  <a:extLst>
                    <a:ext uri="{9D8B030D-6E8A-4147-A177-3AD203B41FA5}">
                      <a16:colId xmlns:a16="http://schemas.microsoft.com/office/drawing/2014/main" val="3041744993"/>
                    </a:ext>
                  </a:extLst>
                </a:gridCol>
                <a:gridCol w="329184">
                  <a:extLst>
                    <a:ext uri="{9D8B030D-6E8A-4147-A177-3AD203B41FA5}">
                      <a16:colId xmlns:a16="http://schemas.microsoft.com/office/drawing/2014/main" val="241368678"/>
                    </a:ext>
                  </a:extLst>
                </a:gridCol>
                <a:gridCol w="329184">
                  <a:extLst>
                    <a:ext uri="{9D8B030D-6E8A-4147-A177-3AD203B41FA5}">
                      <a16:colId xmlns:a16="http://schemas.microsoft.com/office/drawing/2014/main" val="2404784869"/>
                    </a:ext>
                  </a:extLst>
                </a:gridCol>
                <a:gridCol w="329184">
                  <a:extLst>
                    <a:ext uri="{9D8B030D-6E8A-4147-A177-3AD203B41FA5}">
                      <a16:colId xmlns:a16="http://schemas.microsoft.com/office/drawing/2014/main" val="2980201911"/>
                    </a:ext>
                  </a:extLst>
                </a:gridCol>
                <a:gridCol w="329184">
                  <a:extLst>
                    <a:ext uri="{9D8B030D-6E8A-4147-A177-3AD203B41FA5}">
                      <a16:colId xmlns:a16="http://schemas.microsoft.com/office/drawing/2014/main" val="1041664022"/>
                    </a:ext>
                  </a:extLst>
                </a:gridCol>
                <a:gridCol w="329184">
                  <a:extLst>
                    <a:ext uri="{9D8B030D-6E8A-4147-A177-3AD203B41FA5}">
                      <a16:colId xmlns:a16="http://schemas.microsoft.com/office/drawing/2014/main" val="1581817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8156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- 2022-09-23 15:52:10</a:t>
                      </a:r>
                      <a:r>
                        <a:rPr kumimoji="0" lang="en-US" sz="1000" b="0" i="0" u="none" strike="noStrike" kern="1200" cap="none" spc="0" normalizeH="0" baseline="0" noProof="0">
                          <a:ln>
                            <a:noFill/>
                          </a:ln>
                          <a:solidFill>
                            <a:prstClr val="black"/>
                          </a:solidFill>
                          <a:effectLst/>
                          <a:uLnTx/>
                          <a:uFillTx/>
                          <a:latin typeface="+mn-lt"/>
                          <a:ea typeface="+mn-ea"/>
                          <a:cs typeface="+mn-cs"/>
                        </a:rPr>
                        <a:t>
 This week, TMA offices enjoyed a variety of treats to raise awareness for our September CSR Organization, the Alzheimer's Association. These events, planned on National World Alzheimer’s Day, provided an opportunity to raise additional funds for those who will be joining our Group Company Walk to End Alz!
We also wanted to showcase this traveling trophy that our company has been awarded with over the last two years. 🏆🏆 The trophy’s next stop will be in Philadelphia where members of the TMNAS and Philadelphia Insurance Companies teams will be able to enjoy it for their contributions to past walks.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https://quintly-image-storage.s3.amazonaws.com/e33bbb9956bb05844e7317a82c09a400/8c66819b481135478696c862b64e0f99.jpg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68732036"/>
                  </a:ext>
                </a:extLst>
              </a:tr>
            </a:tbl>
          </a:graphicData>
        </a:graphic>
      </p:graphicFrame>
      <p:sp>
        <p:nvSpPr>
          <p:cNvPr id="4" name="Text Placeholder 3">
            <a:extLst>
              <a:ext uri="{FF2B5EF4-FFF2-40B4-BE49-F238E27FC236}">
                <a16:creationId xmlns:a16="http://schemas.microsoft.com/office/drawing/2014/main" id="{21052B35-5ED5-4E30-8BC9-B25B4B1C9624}"/>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026158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7F9F3-01C3-43EA-83C2-D9FBC1DB3599}"/>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F7F4C01B-EB66-44BF-B58A-3A581B33E143}"/>
              </a:ext>
            </a:extLst>
          </p:cNvPr>
          <p:cNvGraphicFramePr>
            <a:graphicFrameLocks noGrp="1"/>
          </p:cNvGraphicFramePr>
          <p:nvPr>
            <p:ph type="tbl" sz="quarter" idx="13"/>
            <p:extLst>
              <p:ext uri="{D42A27DB-BD31-4B8C-83A1-F6EECF244321}">
                <p14:modId xmlns:p14="http://schemas.microsoft.com/office/powerpoint/2010/main" val="2937707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580247564"/>
                    </a:ext>
                  </a:extLst>
                </a:gridCol>
                <a:gridCol w="576072">
                  <a:extLst>
                    <a:ext uri="{9D8B030D-6E8A-4147-A177-3AD203B41FA5}">
                      <a16:colId xmlns:a16="http://schemas.microsoft.com/office/drawing/2014/main" val="1778541236"/>
                    </a:ext>
                  </a:extLst>
                </a:gridCol>
                <a:gridCol w="576072">
                  <a:extLst>
                    <a:ext uri="{9D8B030D-6E8A-4147-A177-3AD203B41FA5}">
                      <a16:colId xmlns:a16="http://schemas.microsoft.com/office/drawing/2014/main" val="492275478"/>
                    </a:ext>
                  </a:extLst>
                </a:gridCol>
                <a:gridCol w="576072">
                  <a:extLst>
                    <a:ext uri="{9D8B030D-6E8A-4147-A177-3AD203B41FA5}">
                      <a16:colId xmlns:a16="http://schemas.microsoft.com/office/drawing/2014/main" val="4258752728"/>
                    </a:ext>
                  </a:extLst>
                </a:gridCol>
                <a:gridCol w="576072">
                  <a:extLst>
                    <a:ext uri="{9D8B030D-6E8A-4147-A177-3AD203B41FA5}">
                      <a16:colId xmlns:a16="http://schemas.microsoft.com/office/drawing/2014/main" val="2466840948"/>
                    </a:ext>
                  </a:extLst>
                </a:gridCol>
                <a:gridCol w="576072">
                  <a:extLst>
                    <a:ext uri="{9D8B030D-6E8A-4147-A177-3AD203B41FA5}">
                      <a16:colId xmlns:a16="http://schemas.microsoft.com/office/drawing/2014/main" val="1743251563"/>
                    </a:ext>
                  </a:extLst>
                </a:gridCol>
                <a:gridCol w="576072">
                  <a:extLst>
                    <a:ext uri="{9D8B030D-6E8A-4147-A177-3AD203B41FA5}">
                      <a16:colId xmlns:a16="http://schemas.microsoft.com/office/drawing/2014/main" val="1164384221"/>
                    </a:ext>
                  </a:extLst>
                </a:gridCol>
                <a:gridCol w="576072">
                  <a:extLst>
                    <a:ext uri="{9D8B030D-6E8A-4147-A177-3AD203B41FA5}">
                      <a16:colId xmlns:a16="http://schemas.microsoft.com/office/drawing/2014/main" val="4160686778"/>
                    </a:ext>
                  </a:extLst>
                </a:gridCol>
                <a:gridCol w="576072">
                  <a:extLst>
                    <a:ext uri="{9D8B030D-6E8A-4147-A177-3AD203B41FA5}">
                      <a16:colId xmlns:a16="http://schemas.microsoft.com/office/drawing/2014/main" val="3405893219"/>
                    </a:ext>
                  </a:extLst>
                </a:gridCol>
                <a:gridCol w="576072">
                  <a:extLst>
                    <a:ext uri="{9D8B030D-6E8A-4147-A177-3AD203B41FA5}">
                      <a16:colId xmlns:a16="http://schemas.microsoft.com/office/drawing/2014/main" val="758450419"/>
                    </a:ext>
                  </a:extLst>
                </a:gridCol>
                <a:gridCol w="576072">
                  <a:extLst>
                    <a:ext uri="{9D8B030D-6E8A-4147-A177-3AD203B41FA5}">
                      <a16:colId xmlns:a16="http://schemas.microsoft.com/office/drawing/2014/main" val="3132468693"/>
                    </a:ext>
                  </a:extLst>
                </a:gridCol>
                <a:gridCol w="576072">
                  <a:extLst>
                    <a:ext uri="{9D8B030D-6E8A-4147-A177-3AD203B41FA5}">
                      <a16:colId xmlns:a16="http://schemas.microsoft.com/office/drawing/2014/main" val="589985338"/>
                    </a:ext>
                  </a:extLst>
                </a:gridCol>
                <a:gridCol w="576072">
                  <a:extLst>
                    <a:ext uri="{9D8B030D-6E8A-4147-A177-3AD203B41FA5}">
                      <a16:colId xmlns:a16="http://schemas.microsoft.com/office/drawing/2014/main" val="260330456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94475052"/>
                  </a:ext>
                </a:extLst>
              </a:tr>
              <a:tr h="370840">
                <a:tc>
                  <a:txBody>
                    <a:bodyPr/>
                    <a:lstStyle/>
                    <a:p>
                      <a:r>
                        <a:rPr lang="en-US" sz="1000"/>
                        <a:t>239</a:t>
                      </a:r>
                    </a:p>
                  </a:txBody>
                  <a:tcPr/>
                </a:tc>
                <a:tc>
                  <a:txBody>
                    <a:bodyPr/>
                    <a:lstStyle/>
                    <a:p>
                      <a:r>
                        <a:rPr lang="en-US" sz="1000"/>
                        <a:t>3</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0.4219 %</a:t>
                      </a:r>
                    </a:p>
                  </a:txBody>
                  <a:tcPr/>
                </a:tc>
                <a:tc>
                  <a:txBody>
                    <a:bodyPr/>
                    <a:lstStyle/>
                    <a:p>
                      <a:r>
                        <a:rPr lang="en-US" sz="1000"/>
                        <a:t>0.0 %</a:t>
                      </a:r>
                    </a:p>
                  </a:txBody>
                  <a:tcPr/>
                </a:tc>
                <a:extLst>
                  <a:ext uri="{0D108BD9-81ED-4DB2-BD59-A6C34878D82A}">
                    <a16:rowId xmlns:a16="http://schemas.microsoft.com/office/drawing/2014/main" val="3208578977"/>
                  </a:ext>
                </a:extLst>
              </a:tr>
            </a:tbl>
          </a:graphicData>
        </a:graphic>
      </p:graphicFrame>
      <p:sp>
        <p:nvSpPr>
          <p:cNvPr id="4" name="Text Placeholder 3">
            <a:extLst>
              <a:ext uri="{FF2B5EF4-FFF2-40B4-BE49-F238E27FC236}">
                <a16:creationId xmlns:a16="http://schemas.microsoft.com/office/drawing/2014/main" id="{CB4958D7-DFD4-4118-A1B2-D5E20DEC3E63}"/>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349912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79CD0-BCAF-48D2-AECD-C12AAE7E254B}"/>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504CB7CE-1378-4CE5-A677-B80B469736CC}"/>
              </a:ext>
            </a:extLst>
          </p:cNvPr>
          <p:cNvGraphicFramePr>
            <a:graphicFrameLocks noGrp="1"/>
          </p:cNvGraphicFramePr>
          <p:nvPr>
            <p:ph type="chart" sz="quarter" idx="13"/>
            <p:extLst>
              <p:ext uri="{D42A27DB-BD31-4B8C-83A1-F6EECF244321}">
                <p14:modId xmlns:p14="http://schemas.microsoft.com/office/powerpoint/2010/main" val="4165943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D01FB6-2BEF-425F-B9E3-BDC6C5619DF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7BFC901-E581-4D8C-9FDE-3671E7708E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6322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B76EB-6D23-484D-AF89-643D3E97D4BC}"/>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990C6A91-0381-410A-8555-C3EC303A4123}"/>
              </a:ext>
            </a:extLst>
          </p:cNvPr>
          <p:cNvGraphicFramePr>
            <a:graphicFrameLocks noGrp="1"/>
          </p:cNvGraphicFramePr>
          <p:nvPr>
            <p:ph type="chart" sz="quarter" idx="13"/>
            <p:extLst>
              <p:ext uri="{D42A27DB-BD31-4B8C-83A1-F6EECF244321}">
                <p14:modId xmlns:p14="http://schemas.microsoft.com/office/powerpoint/2010/main" val="156792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5A6A58-6A19-4FBB-9F12-F9ED2F80F18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C6DB332-040B-485D-9BE1-9FFE4F2395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9129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6D2A3-1BBE-487D-8CFE-70BB87152078}"/>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54B59F2E-3701-434D-B40B-0EBECED289DD}"/>
              </a:ext>
            </a:extLst>
          </p:cNvPr>
          <p:cNvGraphicFramePr>
            <a:graphicFrameLocks noGrp="1"/>
          </p:cNvGraphicFramePr>
          <p:nvPr>
            <p:ph type="chart" sz="quarter" idx="13"/>
            <p:extLst>
              <p:ext uri="{D42A27DB-BD31-4B8C-83A1-F6EECF244321}">
                <p14:modId xmlns:p14="http://schemas.microsoft.com/office/powerpoint/2010/main" val="4097449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7997EB-AB86-4A21-B253-68F41EF8450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414E30A-710D-4538-AFE6-2C720ABFCC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7965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A1215-4594-4889-8C82-7AC178AFF85A}"/>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F5563754-34FC-4AFC-A4F0-9A0E8B49A293}"/>
              </a:ext>
            </a:extLst>
          </p:cNvPr>
          <p:cNvGraphicFramePr>
            <a:graphicFrameLocks noGrp="1"/>
          </p:cNvGraphicFramePr>
          <p:nvPr>
            <p:ph type="tbl" sz="quarter" idx="13"/>
            <p:extLst>
              <p:ext uri="{D42A27DB-BD31-4B8C-83A1-F6EECF244321}">
                <p14:modId xmlns:p14="http://schemas.microsoft.com/office/powerpoint/2010/main" val="3137168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83748623"/>
                    </a:ext>
                  </a:extLst>
                </a:gridCol>
                <a:gridCol w="493776">
                  <a:extLst>
                    <a:ext uri="{9D8B030D-6E8A-4147-A177-3AD203B41FA5}">
                      <a16:colId xmlns:a16="http://schemas.microsoft.com/office/drawing/2014/main" val="472641320"/>
                    </a:ext>
                  </a:extLst>
                </a:gridCol>
                <a:gridCol w="1069848">
                  <a:extLst>
                    <a:ext uri="{9D8B030D-6E8A-4147-A177-3AD203B41FA5}">
                      <a16:colId xmlns:a16="http://schemas.microsoft.com/office/drawing/2014/main" val="1606482523"/>
                    </a:ext>
                  </a:extLst>
                </a:gridCol>
                <a:gridCol w="1069848">
                  <a:extLst>
                    <a:ext uri="{9D8B030D-6E8A-4147-A177-3AD203B41FA5}">
                      <a16:colId xmlns:a16="http://schemas.microsoft.com/office/drawing/2014/main" val="1285114305"/>
                    </a:ext>
                  </a:extLst>
                </a:gridCol>
                <a:gridCol w="1069848">
                  <a:extLst>
                    <a:ext uri="{9D8B030D-6E8A-4147-A177-3AD203B41FA5}">
                      <a16:colId xmlns:a16="http://schemas.microsoft.com/office/drawing/2014/main" val="420703615"/>
                    </a:ext>
                  </a:extLst>
                </a:gridCol>
                <a:gridCol w="1069848">
                  <a:extLst>
                    <a:ext uri="{9D8B030D-6E8A-4147-A177-3AD203B41FA5}">
                      <a16:colId xmlns:a16="http://schemas.microsoft.com/office/drawing/2014/main" val="3855349279"/>
                    </a:ext>
                  </a:extLst>
                </a:gridCol>
                <a:gridCol w="1069848">
                  <a:extLst>
                    <a:ext uri="{9D8B030D-6E8A-4147-A177-3AD203B41FA5}">
                      <a16:colId xmlns:a16="http://schemas.microsoft.com/office/drawing/2014/main" val="1799356916"/>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924957127"/>
                  </a:ext>
                </a:extLst>
              </a:tr>
              <a:tr h="370840">
                <a:tc>
                  <a:txBody>
                    <a:bodyPr/>
                    <a:lstStyle/>
                    <a:p>
                      <a:r>
                        <a:rPr lang="en-US" sz="1000" b="1"/>
                        <a:t>@TokioMAmerica - 2022-09-14 16:17:18</a:t>
                      </a:r>
                      <a:r>
                        <a:rPr lang="en-US" sz="1000"/>
                        <a:t>
 TMA is hiring a Regulatory Filing Consultant I in our Jersey City office. Are you looking for a new career within the Property and Casualty Insurance industry?
Read the job description and apply today here: https://t.co/4u2euRVxaD https://t.co/h8VLvVVF7t</a:t>
                      </a:r>
                    </a:p>
                  </a:txBody>
                  <a:tcPr/>
                </a:tc>
                <a:tc>
                  <a:txBody>
                    <a:bodyPr/>
                    <a:lstStyle/>
                    <a:p>
                      <a:r>
                        <a:rPr lang="en-US" sz="1000"/>
                        <a:t>09/18/2022 20:07:18</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1.6878 %</a:t>
                      </a:r>
                    </a:p>
                  </a:txBody>
                  <a:tcPr/>
                </a:tc>
                <a:extLst>
                  <a:ext uri="{0D108BD9-81ED-4DB2-BD59-A6C34878D82A}">
                    <a16:rowId xmlns:a16="http://schemas.microsoft.com/office/drawing/2014/main" val="3963084957"/>
                  </a:ext>
                </a:extLst>
              </a:tr>
              <a:tr h="370840">
                <a:tc>
                  <a:txBody>
                    <a:bodyPr/>
                    <a:lstStyle/>
                    <a:p>
                      <a:r>
                        <a:rPr lang="en-US" sz="1000" b="1"/>
                        <a:t>@TokioMAmerica - 2022-09-09 16:17:18</a:t>
                      </a:r>
                      <a:r>
                        <a:rPr lang="en-US" sz="1000"/>
                        <a:t>
 TMA is proud to partner with @alzassociation as our Charity of the Month! 
Tokio Marine Group companies again will join as a national team for the Walk to End Alzheimer's, the world’s largest fundraiser for Alzheimer’s care, support, and research. Last year, we raised ,000! https://t.co/eTy1IUrK5c</a:t>
                      </a:r>
                    </a:p>
                  </a:txBody>
                  <a:tcPr/>
                </a:tc>
                <a:tc>
                  <a:txBody>
                    <a:bodyPr/>
                    <a:lstStyle/>
                    <a:p>
                      <a:r>
                        <a:rPr lang="en-US" sz="1000"/>
                        <a:t>09/16/2022 20:08:26</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0.8439 %</a:t>
                      </a:r>
                    </a:p>
                  </a:txBody>
                  <a:tcPr/>
                </a:tc>
                <a:extLst>
                  <a:ext uri="{0D108BD9-81ED-4DB2-BD59-A6C34878D82A}">
                    <a16:rowId xmlns:a16="http://schemas.microsoft.com/office/drawing/2014/main" val="4179803638"/>
                  </a:ext>
                </a:extLst>
              </a:tr>
              <a:tr h="370840">
                <a:tc>
                  <a:txBody>
                    <a:bodyPr/>
                    <a:lstStyle/>
                    <a:p>
                      <a:r>
                        <a:rPr lang="en-US" sz="1000" b="1"/>
                        <a:t>@TokioMAmerica - 2022-09-12 17:09:48</a:t>
                      </a:r>
                      <a:r>
                        <a:rPr lang="en-US" sz="1000"/>
                        <a:t>
 TMA was excited to welcome employees after Labor Day with a celebratory lunch provided in our offices throughout Pasadena, CA, Jersey City, NJ, Plano, TX, and New York, NY.
We love seeing our employees in-person and fostering our collaborative, family-like culture. https://t.co/NATZBIKmvR</a:t>
                      </a:r>
                    </a:p>
                  </a:txBody>
                  <a:tcPr/>
                </a:tc>
                <a:tc>
                  <a:txBody>
                    <a:bodyPr/>
                    <a:lstStyle/>
                    <a:p>
                      <a:r>
                        <a:rPr lang="en-US" sz="1000"/>
                        <a:t>09/16/2022 20:08:26</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0.8439 %</a:t>
                      </a:r>
                    </a:p>
                  </a:txBody>
                  <a:tcPr/>
                </a:tc>
                <a:extLst>
                  <a:ext uri="{0D108BD9-81ED-4DB2-BD59-A6C34878D82A}">
                    <a16:rowId xmlns:a16="http://schemas.microsoft.com/office/drawing/2014/main" val="4046623436"/>
                  </a:ext>
                </a:extLst>
              </a:tr>
            </a:tbl>
          </a:graphicData>
        </a:graphic>
      </p:graphicFrame>
      <p:sp>
        <p:nvSpPr>
          <p:cNvPr id="4" name="Text Placeholder 3">
            <a:extLst>
              <a:ext uri="{FF2B5EF4-FFF2-40B4-BE49-F238E27FC236}">
                <a16:creationId xmlns:a16="http://schemas.microsoft.com/office/drawing/2014/main" id="{F952E538-6C80-4565-B18E-44E23AE7B210}"/>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143808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0A36F-991E-4891-8A33-DA149D51CE09}"/>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406B4D0D-4784-46B9-9595-D5047B5B15F0}"/>
              </a:ext>
            </a:extLst>
          </p:cNvPr>
          <p:cNvGraphicFramePr>
            <a:graphicFrameLocks noGrp="1"/>
          </p:cNvGraphicFramePr>
          <p:nvPr>
            <p:ph type="tbl" sz="quarter" idx="13"/>
            <p:extLst>
              <p:ext uri="{D42A27DB-BD31-4B8C-83A1-F6EECF244321}">
                <p14:modId xmlns:p14="http://schemas.microsoft.com/office/powerpoint/2010/main" val="1930016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77341404"/>
                    </a:ext>
                  </a:extLst>
                </a:gridCol>
                <a:gridCol w="658368">
                  <a:extLst>
                    <a:ext uri="{9D8B030D-6E8A-4147-A177-3AD203B41FA5}">
                      <a16:colId xmlns:a16="http://schemas.microsoft.com/office/drawing/2014/main" val="1449290931"/>
                    </a:ext>
                  </a:extLst>
                </a:gridCol>
                <a:gridCol w="658368">
                  <a:extLst>
                    <a:ext uri="{9D8B030D-6E8A-4147-A177-3AD203B41FA5}">
                      <a16:colId xmlns:a16="http://schemas.microsoft.com/office/drawing/2014/main" val="2060452765"/>
                    </a:ext>
                  </a:extLst>
                </a:gridCol>
                <a:gridCol w="658368">
                  <a:extLst>
                    <a:ext uri="{9D8B030D-6E8A-4147-A177-3AD203B41FA5}">
                      <a16:colId xmlns:a16="http://schemas.microsoft.com/office/drawing/2014/main" val="3811113008"/>
                    </a:ext>
                  </a:extLst>
                </a:gridCol>
                <a:gridCol w="658368">
                  <a:extLst>
                    <a:ext uri="{9D8B030D-6E8A-4147-A177-3AD203B41FA5}">
                      <a16:colId xmlns:a16="http://schemas.microsoft.com/office/drawing/2014/main" val="2835770028"/>
                    </a:ext>
                  </a:extLst>
                </a:gridCol>
                <a:gridCol w="658368">
                  <a:extLst>
                    <a:ext uri="{9D8B030D-6E8A-4147-A177-3AD203B41FA5}">
                      <a16:colId xmlns:a16="http://schemas.microsoft.com/office/drawing/2014/main" val="3864858337"/>
                    </a:ext>
                  </a:extLst>
                </a:gridCol>
                <a:gridCol w="658368">
                  <a:extLst>
                    <a:ext uri="{9D8B030D-6E8A-4147-A177-3AD203B41FA5}">
                      <a16:colId xmlns:a16="http://schemas.microsoft.com/office/drawing/2014/main" val="2017289451"/>
                    </a:ext>
                  </a:extLst>
                </a:gridCol>
                <a:gridCol w="658368">
                  <a:extLst>
                    <a:ext uri="{9D8B030D-6E8A-4147-A177-3AD203B41FA5}">
                      <a16:colId xmlns:a16="http://schemas.microsoft.com/office/drawing/2014/main" val="3182207841"/>
                    </a:ext>
                  </a:extLst>
                </a:gridCol>
                <a:gridCol w="658368">
                  <a:extLst>
                    <a:ext uri="{9D8B030D-6E8A-4147-A177-3AD203B41FA5}">
                      <a16:colId xmlns:a16="http://schemas.microsoft.com/office/drawing/2014/main" val="492699571"/>
                    </a:ext>
                  </a:extLst>
                </a:gridCol>
                <a:gridCol w="658368">
                  <a:extLst>
                    <a:ext uri="{9D8B030D-6E8A-4147-A177-3AD203B41FA5}">
                      <a16:colId xmlns:a16="http://schemas.microsoft.com/office/drawing/2014/main" val="3276783668"/>
                    </a:ext>
                  </a:extLst>
                </a:gridCol>
                <a:gridCol w="658368">
                  <a:extLst>
                    <a:ext uri="{9D8B030D-6E8A-4147-A177-3AD203B41FA5}">
                      <a16:colId xmlns:a16="http://schemas.microsoft.com/office/drawing/2014/main" val="869918825"/>
                    </a:ext>
                  </a:extLst>
                </a:gridCol>
                <a:gridCol w="658368">
                  <a:extLst>
                    <a:ext uri="{9D8B030D-6E8A-4147-A177-3AD203B41FA5}">
                      <a16:colId xmlns:a16="http://schemas.microsoft.com/office/drawing/2014/main" val="78874566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483698683"/>
                  </a:ext>
                </a:extLst>
              </a:tr>
              <a:tr h="370840">
                <a:tc>
                  <a:txBody>
                    <a:bodyPr/>
                    <a:lstStyle/>
                    <a:p>
                      <a:r>
                        <a:rPr lang="en-US" sz="1000"/>
                        <a:t>19540</a:t>
                      </a:r>
                    </a:p>
                  </a:txBody>
                  <a:tcPr/>
                </a:tc>
                <a:tc>
                  <a:txBody>
                    <a:bodyPr/>
                    <a:lstStyle/>
                    <a:p>
                      <a:r>
                        <a:rPr lang="en-US" sz="1000"/>
                        <a:t>174</a:t>
                      </a:r>
                    </a:p>
                  </a:txBody>
                  <a:tcPr/>
                </a:tc>
                <a:tc>
                  <a:txBody>
                    <a:bodyPr/>
                    <a:lstStyle/>
                    <a:p>
                      <a:r>
                        <a:rPr lang="en-US" sz="1000"/>
                        <a:t>12</a:t>
                      </a:r>
                    </a:p>
                  </a:txBody>
                  <a:tcPr/>
                </a:tc>
                <a:tc>
                  <a:txBody>
                    <a:bodyPr/>
                    <a:lstStyle/>
                    <a:p>
                      <a:r>
                        <a:rPr lang="en-US" sz="1000"/>
                        <a:t>479</a:t>
                      </a:r>
                    </a:p>
                  </a:txBody>
                  <a:tcPr/>
                </a:tc>
                <a:tc>
                  <a:txBody>
                    <a:bodyPr/>
                    <a:lstStyle/>
                    <a:p>
                      <a:r>
                        <a:rPr lang="en-US" sz="1000"/>
                        <a:t>39.916666666667</a:t>
                      </a:r>
                    </a:p>
                  </a:txBody>
                  <a:tcPr/>
                </a:tc>
                <a:tc>
                  <a:txBody>
                    <a:bodyPr/>
                    <a:lstStyle/>
                    <a:p>
                      <a:r>
                        <a:rPr lang="en-US" sz="1000"/>
                        <a:t>6</a:t>
                      </a:r>
                    </a:p>
                  </a:txBody>
                  <a:tcPr/>
                </a:tc>
                <a:tc>
                  <a:txBody>
                    <a:bodyPr/>
                    <a:lstStyle/>
                    <a:p>
                      <a:r>
                        <a:rPr lang="en-US" sz="1000"/>
                        <a:t>16</a:t>
                      </a:r>
                    </a:p>
                  </a:txBody>
                  <a:tcPr/>
                </a:tc>
                <a:tc>
                  <a:txBody>
                    <a:bodyPr/>
                    <a:lstStyle/>
                    <a:p>
                      <a:r>
                        <a:rPr lang="en-US" sz="1000"/>
                        <a:t>4650</a:t>
                      </a:r>
                    </a:p>
                  </a:txBody>
                  <a:tcPr/>
                </a:tc>
                <a:tc>
                  <a:txBody>
                    <a:bodyPr/>
                    <a:lstStyle/>
                    <a:p>
                      <a:r>
                        <a:rPr lang="en-US" sz="1000"/>
                        <a:t>23670</a:t>
                      </a:r>
                    </a:p>
                  </a:txBody>
                  <a:tcPr/>
                </a:tc>
                <a:tc>
                  <a:txBody>
                    <a:bodyPr/>
                    <a:lstStyle/>
                    <a:p>
                      <a:r>
                        <a:rPr lang="en-US" sz="1000"/>
                        <a:t>1972.5</a:t>
                      </a:r>
                    </a:p>
                  </a:txBody>
                  <a:tcPr/>
                </a:tc>
                <a:tc>
                  <a:txBody>
                    <a:bodyPr/>
                    <a:lstStyle/>
                    <a:p>
                      <a:r>
                        <a:rPr lang="en-US" sz="1000"/>
                        <a:t>11.842060144816 %</a:t>
                      </a:r>
                    </a:p>
                  </a:txBody>
                  <a:tcPr/>
                </a:tc>
                <a:tc>
                  <a:txBody>
                    <a:bodyPr/>
                    <a:lstStyle/>
                    <a:p>
                      <a:r>
                        <a:rPr lang="en-US" sz="1000"/>
                        <a:t>0</a:t>
                      </a:r>
                    </a:p>
                  </a:txBody>
                  <a:tcPr/>
                </a:tc>
                <a:extLst>
                  <a:ext uri="{0D108BD9-81ED-4DB2-BD59-A6C34878D82A}">
                    <a16:rowId xmlns:a16="http://schemas.microsoft.com/office/drawing/2014/main" val="2184302336"/>
                  </a:ext>
                </a:extLst>
              </a:tr>
            </a:tbl>
          </a:graphicData>
        </a:graphic>
      </p:graphicFrame>
      <p:sp>
        <p:nvSpPr>
          <p:cNvPr id="4" name="Text Placeholder 3">
            <a:extLst>
              <a:ext uri="{FF2B5EF4-FFF2-40B4-BE49-F238E27FC236}">
                <a16:creationId xmlns:a16="http://schemas.microsoft.com/office/drawing/2014/main" id="{832370B5-6E21-4CF8-B705-2ED4BD1D43D0}"/>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747917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7535C-8D4A-45BB-849D-70F8CCBC7F3B}"/>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7451655-4650-4777-9BB9-A8FE5AEB3A0D}"/>
              </a:ext>
            </a:extLst>
          </p:cNvPr>
          <p:cNvGraphicFramePr>
            <a:graphicFrameLocks noGrp="1"/>
          </p:cNvGraphicFramePr>
          <p:nvPr>
            <p:ph type="chart" sz="quarter" idx="13"/>
            <p:extLst>
              <p:ext uri="{D42A27DB-BD31-4B8C-83A1-F6EECF244321}">
                <p14:modId xmlns:p14="http://schemas.microsoft.com/office/powerpoint/2010/main" val="3530084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FB0AD1-279F-4A96-ADD2-14DBA172C85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AFBF200-2D1C-4927-B39B-4F27599749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2921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C71BC-2E7B-4B12-83B3-E47BF1DE2971}"/>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F3871EA9-3FAF-45E2-869B-0123C07D4082}"/>
              </a:ext>
            </a:extLst>
          </p:cNvPr>
          <p:cNvGraphicFramePr>
            <a:graphicFrameLocks noGrp="1"/>
          </p:cNvGraphicFramePr>
          <p:nvPr>
            <p:ph type="chart" sz="quarter" idx="13"/>
            <p:extLst>
              <p:ext uri="{D42A27DB-BD31-4B8C-83A1-F6EECF244321}">
                <p14:modId xmlns:p14="http://schemas.microsoft.com/office/powerpoint/2010/main" val="2465075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80739B-42BF-43FC-ADC5-51BAB933F76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085552E-7799-48A5-BD0E-48C8672A54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2459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AEEFD-0BCD-456D-87CB-7F2E87035FBD}"/>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1DF9BB3B-0AAD-4BF0-B8F5-E1BE67D6A620}"/>
              </a:ext>
            </a:extLst>
          </p:cNvPr>
          <p:cNvGraphicFramePr>
            <a:graphicFrameLocks noGrp="1"/>
          </p:cNvGraphicFramePr>
          <p:nvPr>
            <p:ph type="chart" sz="quarter" idx="13"/>
            <p:extLst>
              <p:ext uri="{D42A27DB-BD31-4B8C-83A1-F6EECF244321}">
                <p14:modId xmlns:p14="http://schemas.microsoft.com/office/powerpoint/2010/main" val="1667170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061BD2-E1B9-4311-95A8-8F311F91441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1202CA8-ADCD-4F9C-A1E7-992531E091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3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55761-19E8-48EE-991C-452C3011769A}"/>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B3E504DA-C638-4CE3-911F-B844ADF7FDB2}"/>
              </a:ext>
            </a:extLst>
          </p:cNvPr>
          <p:cNvGraphicFramePr>
            <a:graphicFrameLocks noGrp="1"/>
          </p:cNvGraphicFramePr>
          <p:nvPr>
            <p:ph type="chart" sz="quarter" idx="13"/>
            <p:extLst>
              <p:ext uri="{D42A27DB-BD31-4B8C-83A1-F6EECF244321}">
                <p14:modId xmlns:p14="http://schemas.microsoft.com/office/powerpoint/2010/main" val="4210188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C2AB44-D4D9-4F85-857D-23733D57F4C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3310F4D-B287-4192-8B4F-6C42AE954D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9926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2E3FA-5E37-426B-8E6A-1B54DD46E184}"/>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B64A0AAD-8690-4FD1-A724-42C548767670}"/>
              </a:ext>
            </a:extLst>
          </p:cNvPr>
          <p:cNvGraphicFramePr>
            <a:graphicFrameLocks noGrp="1"/>
          </p:cNvGraphicFramePr>
          <p:nvPr>
            <p:ph type="tbl" sz="quarter" idx="13"/>
            <p:extLst>
              <p:ext uri="{D42A27DB-BD31-4B8C-83A1-F6EECF244321}">
                <p14:modId xmlns:p14="http://schemas.microsoft.com/office/powerpoint/2010/main" val="297541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44891948"/>
                    </a:ext>
                  </a:extLst>
                </a:gridCol>
                <a:gridCol w="740664">
                  <a:extLst>
                    <a:ext uri="{9D8B030D-6E8A-4147-A177-3AD203B41FA5}">
                      <a16:colId xmlns:a16="http://schemas.microsoft.com/office/drawing/2014/main" val="2626029603"/>
                    </a:ext>
                  </a:extLst>
                </a:gridCol>
                <a:gridCol w="740664">
                  <a:extLst>
                    <a:ext uri="{9D8B030D-6E8A-4147-A177-3AD203B41FA5}">
                      <a16:colId xmlns:a16="http://schemas.microsoft.com/office/drawing/2014/main" val="262145324"/>
                    </a:ext>
                  </a:extLst>
                </a:gridCol>
                <a:gridCol w="740664">
                  <a:extLst>
                    <a:ext uri="{9D8B030D-6E8A-4147-A177-3AD203B41FA5}">
                      <a16:colId xmlns:a16="http://schemas.microsoft.com/office/drawing/2014/main" val="2968822017"/>
                    </a:ext>
                  </a:extLst>
                </a:gridCol>
                <a:gridCol w="740664">
                  <a:extLst>
                    <a:ext uri="{9D8B030D-6E8A-4147-A177-3AD203B41FA5}">
                      <a16:colId xmlns:a16="http://schemas.microsoft.com/office/drawing/2014/main" val="3497424531"/>
                    </a:ext>
                  </a:extLst>
                </a:gridCol>
                <a:gridCol w="740664">
                  <a:extLst>
                    <a:ext uri="{9D8B030D-6E8A-4147-A177-3AD203B41FA5}">
                      <a16:colId xmlns:a16="http://schemas.microsoft.com/office/drawing/2014/main" val="1597896651"/>
                    </a:ext>
                  </a:extLst>
                </a:gridCol>
                <a:gridCol w="740664">
                  <a:extLst>
                    <a:ext uri="{9D8B030D-6E8A-4147-A177-3AD203B41FA5}">
                      <a16:colId xmlns:a16="http://schemas.microsoft.com/office/drawing/2014/main" val="675844698"/>
                    </a:ext>
                  </a:extLst>
                </a:gridCol>
                <a:gridCol w="740664">
                  <a:extLst>
                    <a:ext uri="{9D8B030D-6E8A-4147-A177-3AD203B41FA5}">
                      <a16:colId xmlns:a16="http://schemas.microsoft.com/office/drawing/2014/main" val="3364828349"/>
                    </a:ext>
                  </a:extLst>
                </a:gridCol>
                <a:gridCol w="740664">
                  <a:extLst>
                    <a:ext uri="{9D8B030D-6E8A-4147-A177-3AD203B41FA5}">
                      <a16:colId xmlns:a16="http://schemas.microsoft.com/office/drawing/2014/main" val="3544892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8763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- 2022-08-15 16:18:49</a:t>
                      </a:r>
                      <a:r>
                        <a:rPr kumimoji="0" lang="en-US" sz="1000" b="0" i="0" u="none" strike="noStrike" kern="1200" cap="none" spc="0" normalizeH="0" baseline="0" noProof="0">
                          <a:ln>
                            <a:noFill/>
                          </a:ln>
                          <a:solidFill>
                            <a:prstClr val="black"/>
                          </a:solidFill>
                          <a:effectLst/>
                          <a:uLnTx/>
                          <a:uFillTx/>
                          <a:latin typeface="+mn-lt"/>
                          <a:ea typeface="+mn-ea"/>
                          <a:cs typeface="+mn-cs"/>
                        </a:rPr>
                        <a:t>
 TMA is pleased to share some exciting news about the plans for our parent company’s new headquarters in Tokyo! The building will be the world's largest wooden hybrid structure at the time of its completion. Wood emits less CO2 in its manufacturing process compared to steel and also has the ability to absorb and capture it.
The new building aligns with Tokio Marine Group's global mission to reduce our carbon footprint and build a more sustainable, modern environment.
Read here: https://lnkd.in/ggBzF6cn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4.8261810772953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263719"/>
                  </a:ext>
                </a:extLst>
              </a:tr>
            </a:tbl>
          </a:graphicData>
        </a:graphic>
      </p:graphicFrame>
      <p:sp>
        <p:nvSpPr>
          <p:cNvPr id="4" name="Text Placeholder 3">
            <a:extLst>
              <a:ext uri="{FF2B5EF4-FFF2-40B4-BE49-F238E27FC236}">
                <a16:creationId xmlns:a16="http://schemas.microsoft.com/office/drawing/2014/main" id="{02AB9012-938A-4692-954B-F126BDB95262}"/>
              </a:ext>
            </a:extLst>
          </p:cNvPr>
          <p:cNvSpPr>
            <a:spLocks noGrp="1"/>
          </p:cNvSpPr>
          <p:nvPr>
            <p:ph type="body" sz="quarter" idx="14"/>
          </p:nvPr>
        </p:nvSpPr>
        <p:spPr/>
        <p:txBody>
          <a:bodyPr/>
          <a:lstStyle/>
          <a:p>
            <a:r>
              <a:rPr lang="en-US"/>
              <a:t>07/01/2022 - 08/31/2022</a:t>
            </a:r>
          </a:p>
        </p:txBody>
      </p:sp>
    </p:spTree>
    <p:extLst>
      <p:ext uri="{BB962C8B-B14F-4D97-AF65-F5344CB8AC3E}">
        <p14:creationId xmlns:p14="http://schemas.microsoft.com/office/powerpoint/2010/main" val="3134065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46F34-3995-4BBA-8C86-5096E6099750}"/>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DB68736A-54B3-4AF0-96DC-5BDB36738736}"/>
              </a:ext>
            </a:extLst>
          </p:cNvPr>
          <p:cNvGraphicFramePr>
            <a:graphicFrameLocks noGrp="1"/>
          </p:cNvGraphicFramePr>
          <p:nvPr>
            <p:ph type="tbl" sz="quarter" idx="13"/>
            <p:extLst>
              <p:ext uri="{D42A27DB-BD31-4B8C-83A1-F6EECF244321}">
                <p14:modId xmlns:p14="http://schemas.microsoft.com/office/powerpoint/2010/main" val="2097153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89125549"/>
                    </a:ext>
                  </a:extLst>
                </a:gridCol>
                <a:gridCol w="740664">
                  <a:extLst>
                    <a:ext uri="{9D8B030D-6E8A-4147-A177-3AD203B41FA5}">
                      <a16:colId xmlns:a16="http://schemas.microsoft.com/office/drawing/2014/main" val="536264212"/>
                    </a:ext>
                  </a:extLst>
                </a:gridCol>
                <a:gridCol w="740664">
                  <a:extLst>
                    <a:ext uri="{9D8B030D-6E8A-4147-A177-3AD203B41FA5}">
                      <a16:colId xmlns:a16="http://schemas.microsoft.com/office/drawing/2014/main" val="2840172352"/>
                    </a:ext>
                  </a:extLst>
                </a:gridCol>
                <a:gridCol w="740664">
                  <a:extLst>
                    <a:ext uri="{9D8B030D-6E8A-4147-A177-3AD203B41FA5}">
                      <a16:colId xmlns:a16="http://schemas.microsoft.com/office/drawing/2014/main" val="3193158708"/>
                    </a:ext>
                  </a:extLst>
                </a:gridCol>
                <a:gridCol w="740664">
                  <a:extLst>
                    <a:ext uri="{9D8B030D-6E8A-4147-A177-3AD203B41FA5}">
                      <a16:colId xmlns:a16="http://schemas.microsoft.com/office/drawing/2014/main" val="1647269163"/>
                    </a:ext>
                  </a:extLst>
                </a:gridCol>
                <a:gridCol w="740664">
                  <a:extLst>
                    <a:ext uri="{9D8B030D-6E8A-4147-A177-3AD203B41FA5}">
                      <a16:colId xmlns:a16="http://schemas.microsoft.com/office/drawing/2014/main" val="3625382992"/>
                    </a:ext>
                  </a:extLst>
                </a:gridCol>
                <a:gridCol w="740664">
                  <a:extLst>
                    <a:ext uri="{9D8B030D-6E8A-4147-A177-3AD203B41FA5}">
                      <a16:colId xmlns:a16="http://schemas.microsoft.com/office/drawing/2014/main" val="2914517443"/>
                    </a:ext>
                  </a:extLst>
                </a:gridCol>
                <a:gridCol w="740664">
                  <a:extLst>
                    <a:ext uri="{9D8B030D-6E8A-4147-A177-3AD203B41FA5}">
                      <a16:colId xmlns:a16="http://schemas.microsoft.com/office/drawing/2014/main" val="1265018732"/>
                    </a:ext>
                  </a:extLst>
                </a:gridCol>
                <a:gridCol w="740664">
                  <a:extLst>
                    <a:ext uri="{9D8B030D-6E8A-4147-A177-3AD203B41FA5}">
                      <a16:colId xmlns:a16="http://schemas.microsoft.com/office/drawing/2014/main" val="3749205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4191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- 2022-08-22 17:15:00</a:t>
                      </a:r>
                      <a:r>
                        <a:rPr kumimoji="0" lang="en-US" sz="1000" b="0" i="0" u="none" strike="noStrike" kern="1200" cap="none" spc="0" normalizeH="0" baseline="0" noProof="0">
                          <a:ln>
                            <a:noFill/>
                          </a:ln>
                          <a:solidFill>
                            <a:prstClr val="black"/>
                          </a:solidFill>
                          <a:effectLst/>
                          <a:uLnTx/>
                          <a:uFillTx/>
                          <a:latin typeface="+mn-lt"/>
                          <a:ea typeface="+mn-ea"/>
                          <a:cs typeface="+mn-cs"/>
                        </a:rPr>
                        <a:t>
 If you haven't heard already, Tokio Marine America's new CEO Daisuke Ugaeri has had a busy summer traveling to all of our national offices and speaking with employees about his vision for TMA moving forward.
In this short clip, Daisuke summarizes his goal to emphasize the "family-like" nature of our company, focusing on key aspects such as trust, harmony, accountability, and respect. We are thrilled to have a passionate, team-oriented leader such as Daisuke!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5.5062458908613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extLst>
                  <a:ext uri="{0D108BD9-81ED-4DB2-BD59-A6C34878D82A}">
                    <a16:rowId xmlns:a16="http://schemas.microsoft.com/office/drawing/2014/main" val="1055385563"/>
                  </a:ext>
                </a:extLst>
              </a:tr>
            </a:tbl>
          </a:graphicData>
        </a:graphic>
      </p:graphicFrame>
      <p:sp>
        <p:nvSpPr>
          <p:cNvPr id="4" name="Text Placeholder 3">
            <a:extLst>
              <a:ext uri="{FF2B5EF4-FFF2-40B4-BE49-F238E27FC236}">
                <a16:creationId xmlns:a16="http://schemas.microsoft.com/office/drawing/2014/main" id="{FFD1B0D7-EEE8-4BBC-8ED8-51DFB8472E98}"/>
              </a:ext>
            </a:extLst>
          </p:cNvPr>
          <p:cNvSpPr>
            <a:spLocks noGrp="1"/>
          </p:cNvSpPr>
          <p:nvPr>
            <p:ph type="body" sz="quarter" idx="14"/>
          </p:nvPr>
        </p:nvSpPr>
        <p:spPr/>
        <p:txBody>
          <a:bodyPr/>
          <a:lstStyle/>
          <a:p>
            <a:r>
              <a:rPr lang="en-US"/>
              <a:t>07/01/2022 - 08/31/2022</a:t>
            </a:r>
          </a:p>
        </p:txBody>
      </p:sp>
    </p:spTree>
    <p:extLst>
      <p:ext uri="{BB962C8B-B14F-4D97-AF65-F5344CB8AC3E}">
        <p14:creationId xmlns:p14="http://schemas.microsoft.com/office/powerpoint/2010/main" val="1629820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AC10D-1CD6-4B30-B9BC-64862EE6FDA7}"/>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637C4AA7-4B15-424B-9C8E-323CCE0296E8}"/>
              </a:ext>
            </a:extLst>
          </p:cNvPr>
          <p:cNvGraphicFramePr>
            <a:graphicFrameLocks noGrp="1"/>
          </p:cNvGraphicFramePr>
          <p:nvPr>
            <p:ph type="tbl" sz="quarter" idx="13"/>
            <p:extLst>
              <p:ext uri="{D42A27DB-BD31-4B8C-83A1-F6EECF244321}">
                <p14:modId xmlns:p14="http://schemas.microsoft.com/office/powerpoint/2010/main" val="3240245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96931703"/>
                    </a:ext>
                  </a:extLst>
                </a:gridCol>
                <a:gridCol w="740664">
                  <a:extLst>
                    <a:ext uri="{9D8B030D-6E8A-4147-A177-3AD203B41FA5}">
                      <a16:colId xmlns:a16="http://schemas.microsoft.com/office/drawing/2014/main" val="3781349836"/>
                    </a:ext>
                  </a:extLst>
                </a:gridCol>
                <a:gridCol w="740664">
                  <a:extLst>
                    <a:ext uri="{9D8B030D-6E8A-4147-A177-3AD203B41FA5}">
                      <a16:colId xmlns:a16="http://schemas.microsoft.com/office/drawing/2014/main" val="3621480256"/>
                    </a:ext>
                  </a:extLst>
                </a:gridCol>
                <a:gridCol w="740664">
                  <a:extLst>
                    <a:ext uri="{9D8B030D-6E8A-4147-A177-3AD203B41FA5}">
                      <a16:colId xmlns:a16="http://schemas.microsoft.com/office/drawing/2014/main" val="1058649777"/>
                    </a:ext>
                  </a:extLst>
                </a:gridCol>
                <a:gridCol w="740664">
                  <a:extLst>
                    <a:ext uri="{9D8B030D-6E8A-4147-A177-3AD203B41FA5}">
                      <a16:colId xmlns:a16="http://schemas.microsoft.com/office/drawing/2014/main" val="1088235133"/>
                    </a:ext>
                  </a:extLst>
                </a:gridCol>
                <a:gridCol w="740664">
                  <a:extLst>
                    <a:ext uri="{9D8B030D-6E8A-4147-A177-3AD203B41FA5}">
                      <a16:colId xmlns:a16="http://schemas.microsoft.com/office/drawing/2014/main" val="842004717"/>
                    </a:ext>
                  </a:extLst>
                </a:gridCol>
                <a:gridCol w="740664">
                  <a:extLst>
                    <a:ext uri="{9D8B030D-6E8A-4147-A177-3AD203B41FA5}">
                      <a16:colId xmlns:a16="http://schemas.microsoft.com/office/drawing/2014/main" val="1868597755"/>
                    </a:ext>
                  </a:extLst>
                </a:gridCol>
                <a:gridCol w="740664">
                  <a:extLst>
                    <a:ext uri="{9D8B030D-6E8A-4147-A177-3AD203B41FA5}">
                      <a16:colId xmlns:a16="http://schemas.microsoft.com/office/drawing/2014/main" val="1729424464"/>
                    </a:ext>
                  </a:extLst>
                </a:gridCol>
                <a:gridCol w="740664">
                  <a:extLst>
                    <a:ext uri="{9D8B030D-6E8A-4147-A177-3AD203B41FA5}">
                      <a16:colId xmlns:a16="http://schemas.microsoft.com/office/drawing/2014/main" val="354660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5749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- 2022-08-05 16:08:32</a:t>
                      </a:r>
                      <a:r>
                        <a:rPr kumimoji="0" lang="en-US" sz="1000" b="0" i="0" u="none" strike="noStrike" kern="1200" cap="none" spc="0" normalizeH="0" baseline="0" noProof="0">
                          <a:ln>
                            <a:noFill/>
                          </a:ln>
                          <a:solidFill>
                            <a:prstClr val="black"/>
                          </a:solidFill>
                          <a:effectLst/>
                          <a:uLnTx/>
                          <a:uFillTx/>
                          <a:latin typeface="+mn-lt"/>
                          <a:ea typeface="+mn-ea"/>
                          <a:cs typeface="+mn-cs"/>
                        </a:rPr>
                        <a:t>
 This week at TMA, we celebrated the 143rd anniversary of Tokio Marine's founding with various Employee Appreciation events! 🎉
Our Plano, TX team was treated to some yummy Texas barbecue, the Pasadena, CA team ate some Hibachi at the beautiful Pasadena Towers, our Chicago team took a trip to the WNDR Museum, and the Jersey City team had an amazing lunch catered by Chipotle and others! 
We appreciate our hardworking employees every day and strive to acknowledge each individual as a piece of our greater mission To Be A Good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17.322097378277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8514642"/>
                  </a:ext>
                </a:extLst>
              </a:tr>
            </a:tbl>
          </a:graphicData>
        </a:graphic>
      </p:graphicFrame>
      <p:sp>
        <p:nvSpPr>
          <p:cNvPr id="4" name="Text Placeholder 3">
            <a:extLst>
              <a:ext uri="{FF2B5EF4-FFF2-40B4-BE49-F238E27FC236}">
                <a16:creationId xmlns:a16="http://schemas.microsoft.com/office/drawing/2014/main" id="{4FFD166D-01E0-4A13-9F2C-25E1FBAF80E5}"/>
              </a:ext>
            </a:extLst>
          </p:cNvPr>
          <p:cNvSpPr>
            <a:spLocks noGrp="1"/>
          </p:cNvSpPr>
          <p:nvPr>
            <p:ph type="body" sz="quarter" idx="14"/>
          </p:nvPr>
        </p:nvSpPr>
        <p:spPr/>
        <p:txBody>
          <a:bodyPr/>
          <a:lstStyle/>
          <a:p>
            <a:r>
              <a:rPr lang="en-US"/>
              <a:t>07/01/2022 - 08/31/2022</a:t>
            </a:r>
          </a:p>
        </p:txBody>
      </p:sp>
    </p:spTree>
    <p:extLst>
      <p:ext uri="{BB962C8B-B14F-4D97-AF65-F5344CB8AC3E}">
        <p14:creationId xmlns:p14="http://schemas.microsoft.com/office/powerpoint/2010/main" val="3733944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B0302-03E6-456B-8973-6E279FCFBCE4}"/>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C445F52A-9990-49F5-8B14-60FE3E95FA69}"/>
              </a:ext>
            </a:extLst>
          </p:cNvPr>
          <p:cNvGraphicFramePr>
            <a:graphicFrameLocks noGrp="1"/>
          </p:cNvGraphicFramePr>
          <p:nvPr>
            <p:ph type="tbl" sz="quarter" idx="13"/>
            <p:extLst>
              <p:ext uri="{D42A27DB-BD31-4B8C-83A1-F6EECF244321}">
                <p14:modId xmlns:p14="http://schemas.microsoft.com/office/powerpoint/2010/main" val="96961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26472387"/>
                    </a:ext>
                  </a:extLst>
                </a:gridCol>
                <a:gridCol w="576072">
                  <a:extLst>
                    <a:ext uri="{9D8B030D-6E8A-4147-A177-3AD203B41FA5}">
                      <a16:colId xmlns:a16="http://schemas.microsoft.com/office/drawing/2014/main" val="1344525805"/>
                    </a:ext>
                  </a:extLst>
                </a:gridCol>
                <a:gridCol w="576072">
                  <a:extLst>
                    <a:ext uri="{9D8B030D-6E8A-4147-A177-3AD203B41FA5}">
                      <a16:colId xmlns:a16="http://schemas.microsoft.com/office/drawing/2014/main" val="1397617219"/>
                    </a:ext>
                  </a:extLst>
                </a:gridCol>
                <a:gridCol w="576072">
                  <a:extLst>
                    <a:ext uri="{9D8B030D-6E8A-4147-A177-3AD203B41FA5}">
                      <a16:colId xmlns:a16="http://schemas.microsoft.com/office/drawing/2014/main" val="1646832557"/>
                    </a:ext>
                  </a:extLst>
                </a:gridCol>
                <a:gridCol w="576072">
                  <a:extLst>
                    <a:ext uri="{9D8B030D-6E8A-4147-A177-3AD203B41FA5}">
                      <a16:colId xmlns:a16="http://schemas.microsoft.com/office/drawing/2014/main" val="932167942"/>
                    </a:ext>
                  </a:extLst>
                </a:gridCol>
                <a:gridCol w="576072">
                  <a:extLst>
                    <a:ext uri="{9D8B030D-6E8A-4147-A177-3AD203B41FA5}">
                      <a16:colId xmlns:a16="http://schemas.microsoft.com/office/drawing/2014/main" val="544244471"/>
                    </a:ext>
                  </a:extLst>
                </a:gridCol>
                <a:gridCol w="576072">
                  <a:extLst>
                    <a:ext uri="{9D8B030D-6E8A-4147-A177-3AD203B41FA5}">
                      <a16:colId xmlns:a16="http://schemas.microsoft.com/office/drawing/2014/main" val="1574990021"/>
                    </a:ext>
                  </a:extLst>
                </a:gridCol>
                <a:gridCol w="576072">
                  <a:extLst>
                    <a:ext uri="{9D8B030D-6E8A-4147-A177-3AD203B41FA5}">
                      <a16:colId xmlns:a16="http://schemas.microsoft.com/office/drawing/2014/main" val="2585549600"/>
                    </a:ext>
                  </a:extLst>
                </a:gridCol>
                <a:gridCol w="576072">
                  <a:extLst>
                    <a:ext uri="{9D8B030D-6E8A-4147-A177-3AD203B41FA5}">
                      <a16:colId xmlns:a16="http://schemas.microsoft.com/office/drawing/2014/main" val="1430915646"/>
                    </a:ext>
                  </a:extLst>
                </a:gridCol>
                <a:gridCol w="576072">
                  <a:extLst>
                    <a:ext uri="{9D8B030D-6E8A-4147-A177-3AD203B41FA5}">
                      <a16:colId xmlns:a16="http://schemas.microsoft.com/office/drawing/2014/main" val="1489173185"/>
                    </a:ext>
                  </a:extLst>
                </a:gridCol>
                <a:gridCol w="576072">
                  <a:extLst>
                    <a:ext uri="{9D8B030D-6E8A-4147-A177-3AD203B41FA5}">
                      <a16:colId xmlns:a16="http://schemas.microsoft.com/office/drawing/2014/main" val="33915904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374741533"/>
                  </a:ext>
                </a:extLst>
              </a:tr>
              <a:tr h="370840">
                <a:tc>
                  <a:txBody>
                    <a:bodyPr/>
                    <a:lstStyle/>
                    <a:p>
                      <a:r>
                        <a:rPr lang="en-US" sz="1000"/>
                        <a:t>tmamerica</a:t>
                      </a:r>
                    </a:p>
                  </a:txBody>
                  <a:tcPr/>
                </a:tc>
                <a:tc>
                  <a:txBody>
                    <a:bodyPr/>
                    <a:lstStyle/>
                    <a:p>
                      <a:r>
                        <a:rPr lang="en-US" sz="1000"/>
                        <a:t>466</a:t>
                      </a:r>
                    </a:p>
                  </a:txBody>
                  <a:tcPr/>
                </a:tc>
                <a:tc>
                  <a:txBody>
                    <a:bodyPr/>
                    <a:lstStyle/>
                    <a:p>
                      <a:r>
                        <a:rPr lang="en-US" sz="1000"/>
                        <a:t>3</a:t>
                      </a:r>
                    </a:p>
                  </a:txBody>
                  <a:tcPr/>
                </a:tc>
                <a:tc>
                  <a:txBody>
                    <a:bodyPr/>
                    <a:lstStyle/>
                    <a:p>
                      <a:r>
                        <a:rPr lang="en-US" sz="1000"/>
                        <a:t>8</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12</a:t>
                      </a:r>
                    </a:p>
                  </a:txBody>
                  <a:tcPr/>
                </a:tc>
                <a:tc>
                  <a:txBody>
                    <a:bodyPr/>
                    <a:lstStyle/>
                    <a:p>
                      <a:r>
                        <a:rPr lang="en-US" sz="1000"/>
                        <a:t>103</a:t>
                      </a:r>
                    </a:p>
                  </a:txBody>
                  <a:tcPr/>
                </a:tc>
                <a:tc>
                  <a:txBody>
                    <a:bodyPr/>
                    <a:lstStyle/>
                    <a:p>
                      <a:r>
                        <a:rPr lang="en-US" sz="1000"/>
                        <a:t>4</a:t>
                      </a:r>
                    </a:p>
                  </a:txBody>
                  <a:tcPr/>
                </a:tc>
                <a:tc>
                  <a:txBody>
                    <a:bodyPr/>
                    <a:lstStyle/>
                    <a:p>
                      <a:r>
                        <a:rPr lang="en-US" sz="1000"/>
                        <a:t>1.9217 %</a:t>
                      </a:r>
                    </a:p>
                  </a:txBody>
                  <a:tcPr/>
                </a:tc>
                <a:extLst>
                  <a:ext uri="{0D108BD9-81ED-4DB2-BD59-A6C34878D82A}">
                    <a16:rowId xmlns:a16="http://schemas.microsoft.com/office/drawing/2014/main" val="3773061908"/>
                  </a:ext>
                </a:extLst>
              </a:tr>
            </a:tbl>
          </a:graphicData>
        </a:graphic>
      </p:graphicFrame>
      <p:sp>
        <p:nvSpPr>
          <p:cNvPr id="4" name="Text Placeholder 3">
            <a:extLst>
              <a:ext uri="{FF2B5EF4-FFF2-40B4-BE49-F238E27FC236}">
                <a16:creationId xmlns:a16="http://schemas.microsoft.com/office/drawing/2014/main" id="{FDC96B7C-7987-43EB-A241-6BAFD4347075}"/>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546272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844F8-45FF-4A17-9F33-A4A46C0BF12D}"/>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D8E60BC6-61C0-40A9-8038-B717D899F557}"/>
              </a:ext>
            </a:extLst>
          </p:cNvPr>
          <p:cNvGraphicFramePr>
            <a:graphicFrameLocks noGrp="1"/>
          </p:cNvGraphicFramePr>
          <p:nvPr>
            <p:ph type="chart" sz="quarter" idx="13"/>
            <p:extLst>
              <p:ext uri="{D42A27DB-BD31-4B8C-83A1-F6EECF244321}">
                <p14:modId xmlns:p14="http://schemas.microsoft.com/office/powerpoint/2010/main" val="3105542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E0C24B-A295-41DD-8D76-18CA8CC7CBC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5F8D474-93AB-4F06-8E49-7589E42858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7952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00362-2947-4068-B673-2B9552681AB9}"/>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22FFE6B6-FFEB-40D7-8AB8-FF613188CEA4}"/>
              </a:ext>
            </a:extLst>
          </p:cNvPr>
          <p:cNvGraphicFramePr>
            <a:graphicFrameLocks noGrp="1"/>
          </p:cNvGraphicFramePr>
          <p:nvPr>
            <p:ph type="chart" sz="quarter" idx="13"/>
            <p:extLst>
              <p:ext uri="{D42A27DB-BD31-4B8C-83A1-F6EECF244321}">
                <p14:modId xmlns:p14="http://schemas.microsoft.com/office/powerpoint/2010/main" val="449793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466C15-9C30-455C-B4C4-27339372453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D36385C-0C63-4989-BD79-174F5E2058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1038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57460-85A5-4281-8633-F9BA3626C9D8}"/>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67728D3C-8195-4A77-B0EA-7322E62EFCFF}"/>
              </a:ext>
            </a:extLst>
          </p:cNvPr>
          <p:cNvGraphicFramePr>
            <a:graphicFrameLocks noGrp="1"/>
          </p:cNvGraphicFramePr>
          <p:nvPr>
            <p:ph type="chart" sz="quarter" idx="13"/>
            <p:extLst>
              <p:ext uri="{D42A27DB-BD31-4B8C-83A1-F6EECF244321}">
                <p14:modId xmlns:p14="http://schemas.microsoft.com/office/powerpoint/2010/main" val="1976178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081C11-3F82-4A2C-BB6E-8CBDD353375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5AE4D72-3B4F-4949-A176-BC82704F46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4314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5AC22-8A39-4B62-98B4-46202B38E331}"/>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F0FB5355-AAD5-4D2C-8D7E-1FA596E065AF}"/>
              </a:ext>
            </a:extLst>
          </p:cNvPr>
          <p:cNvGraphicFramePr>
            <a:graphicFrameLocks noGrp="1"/>
          </p:cNvGraphicFramePr>
          <p:nvPr>
            <p:ph type="chart" sz="quarter" idx="13"/>
            <p:extLst>
              <p:ext uri="{D42A27DB-BD31-4B8C-83A1-F6EECF244321}">
                <p14:modId xmlns:p14="http://schemas.microsoft.com/office/powerpoint/2010/main" val="353233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7A65AC-EFB4-4E37-B83C-0E15313E75A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2F88D2A-794F-4A2C-AA0E-D9089CE6A1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0212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E23DC-7598-4337-81BC-57B3FB222A07}"/>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0F08C757-2914-44E1-8D74-7C5D33143811}"/>
              </a:ext>
            </a:extLst>
          </p:cNvPr>
          <p:cNvGraphicFramePr>
            <a:graphicFrameLocks noGrp="1"/>
          </p:cNvGraphicFramePr>
          <p:nvPr>
            <p:ph type="tbl" sz="quarter" idx="13"/>
            <p:extLst>
              <p:ext uri="{D42A27DB-BD31-4B8C-83A1-F6EECF244321}">
                <p14:modId xmlns:p14="http://schemas.microsoft.com/office/powerpoint/2010/main" val="2211146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74521656"/>
                    </a:ext>
                  </a:extLst>
                </a:gridCol>
                <a:gridCol w="1810512">
                  <a:extLst>
                    <a:ext uri="{9D8B030D-6E8A-4147-A177-3AD203B41FA5}">
                      <a16:colId xmlns:a16="http://schemas.microsoft.com/office/drawing/2014/main" val="4164208110"/>
                    </a:ext>
                  </a:extLst>
                </a:gridCol>
                <a:gridCol w="822960">
                  <a:extLst>
                    <a:ext uri="{9D8B030D-6E8A-4147-A177-3AD203B41FA5}">
                      <a16:colId xmlns:a16="http://schemas.microsoft.com/office/drawing/2014/main" val="3917346637"/>
                    </a:ext>
                  </a:extLst>
                </a:gridCol>
                <a:gridCol w="822960">
                  <a:extLst>
                    <a:ext uri="{9D8B030D-6E8A-4147-A177-3AD203B41FA5}">
                      <a16:colId xmlns:a16="http://schemas.microsoft.com/office/drawing/2014/main" val="3779199744"/>
                    </a:ext>
                  </a:extLst>
                </a:gridCol>
                <a:gridCol w="822960">
                  <a:extLst>
                    <a:ext uri="{9D8B030D-6E8A-4147-A177-3AD203B41FA5}">
                      <a16:colId xmlns:a16="http://schemas.microsoft.com/office/drawing/2014/main" val="548855946"/>
                    </a:ext>
                  </a:extLst>
                </a:gridCol>
                <a:gridCol w="822960">
                  <a:extLst>
                    <a:ext uri="{9D8B030D-6E8A-4147-A177-3AD203B41FA5}">
                      <a16:colId xmlns:a16="http://schemas.microsoft.com/office/drawing/2014/main" val="236884910"/>
                    </a:ext>
                  </a:extLst>
                </a:gridCol>
                <a:gridCol w="822960">
                  <a:extLst>
                    <a:ext uri="{9D8B030D-6E8A-4147-A177-3AD203B41FA5}">
                      <a16:colId xmlns:a16="http://schemas.microsoft.com/office/drawing/2014/main" val="16950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1695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- 2022-09-19 17:12:17</a:t>
                      </a:r>
                      <a:r>
                        <a:rPr kumimoji="0" lang="en-US" sz="1000" b="0" i="0" u="none" strike="noStrike" kern="1200" cap="none" spc="0" normalizeH="0" baseline="0" noProof="0">
                          <a:ln>
                            <a:noFill/>
                          </a:ln>
                          <a:solidFill>
                            <a:prstClr val="black"/>
                          </a:solidFill>
                          <a:effectLst/>
                          <a:uLnTx/>
                          <a:uFillTx/>
                          <a:latin typeface="+mn-lt"/>
                          <a:ea typeface="+mn-ea"/>
                          <a:cs typeface="+mn-cs"/>
                        </a:rPr>
                        <a:t>
 Employees of the TMA Pasadena office once again participated in California's Coastal Cleanup this past Saturday! 🏖️🌊
This international event brings awareness to the global marine litter problem and also directly helps limit the amount of trash reaching California's beautiful shores. We'd like to extend a thank you to the coastalcommission, everyone who participated, and of course, our passionate TMA team members for spending your Saturday morning making a difference!
#californialove #calicoast #coastalcalifornia #cleanthebeach #csr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https://quintly-image-storage.s3.amazonaws.com/a8463497d6ac59d9f9b31e3831c67b7f/2ac25fcae18ef518754691d383712b02.jpg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10/05/2022 08:07:43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02260055"/>
                  </a:ext>
                </a:extLst>
              </a:tr>
            </a:tbl>
          </a:graphicData>
        </a:graphic>
      </p:graphicFrame>
      <p:sp>
        <p:nvSpPr>
          <p:cNvPr id="4" name="Text Placeholder 3">
            <a:extLst>
              <a:ext uri="{FF2B5EF4-FFF2-40B4-BE49-F238E27FC236}">
                <a16:creationId xmlns:a16="http://schemas.microsoft.com/office/drawing/2014/main" id="{D5C8F7C6-E4B7-43EF-B115-1676C6DE028C}"/>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726456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F5A2E-4F9A-4BB3-9932-FC8BDF1ADFF4}"/>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8460DA1B-224B-457F-8F56-2197ABFCFA39}"/>
              </a:ext>
            </a:extLst>
          </p:cNvPr>
          <p:cNvGraphicFramePr>
            <a:graphicFrameLocks noGrp="1"/>
          </p:cNvGraphicFramePr>
          <p:nvPr>
            <p:ph type="tbl" sz="quarter" idx="13"/>
            <p:extLst>
              <p:ext uri="{D42A27DB-BD31-4B8C-83A1-F6EECF244321}">
                <p14:modId xmlns:p14="http://schemas.microsoft.com/office/powerpoint/2010/main" val="16910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24960276"/>
                    </a:ext>
                  </a:extLst>
                </a:gridCol>
                <a:gridCol w="1810512">
                  <a:extLst>
                    <a:ext uri="{9D8B030D-6E8A-4147-A177-3AD203B41FA5}">
                      <a16:colId xmlns:a16="http://schemas.microsoft.com/office/drawing/2014/main" val="3519000467"/>
                    </a:ext>
                  </a:extLst>
                </a:gridCol>
                <a:gridCol w="822960">
                  <a:extLst>
                    <a:ext uri="{9D8B030D-6E8A-4147-A177-3AD203B41FA5}">
                      <a16:colId xmlns:a16="http://schemas.microsoft.com/office/drawing/2014/main" val="3831819329"/>
                    </a:ext>
                  </a:extLst>
                </a:gridCol>
                <a:gridCol w="822960">
                  <a:extLst>
                    <a:ext uri="{9D8B030D-6E8A-4147-A177-3AD203B41FA5}">
                      <a16:colId xmlns:a16="http://schemas.microsoft.com/office/drawing/2014/main" val="1643181224"/>
                    </a:ext>
                  </a:extLst>
                </a:gridCol>
                <a:gridCol w="822960">
                  <a:extLst>
                    <a:ext uri="{9D8B030D-6E8A-4147-A177-3AD203B41FA5}">
                      <a16:colId xmlns:a16="http://schemas.microsoft.com/office/drawing/2014/main" val="3077269160"/>
                    </a:ext>
                  </a:extLst>
                </a:gridCol>
                <a:gridCol w="822960">
                  <a:extLst>
                    <a:ext uri="{9D8B030D-6E8A-4147-A177-3AD203B41FA5}">
                      <a16:colId xmlns:a16="http://schemas.microsoft.com/office/drawing/2014/main" val="3563043907"/>
                    </a:ext>
                  </a:extLst>
                </a:gridCol>
                <a:gridCol w="822960">
                  <a:extLst>
                    <a:ext uri="{9D8B030D-6E8A-4147-A177-3AD203B41FA5}">
                      <a16:colId xmlns:a16="http://schemas.microsoft.com/office/drawing/2014/main" val="2278121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699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- 2022-09-23 16:12:04</a:t>
                      </a:r>
                      <a:r>
                        <a:rPr kumimoji="0" lang="en-US" sz="1000" b="0" i="0" u="none" strike="noStrike" kern="1200" cap="none" spc="0" normalizeH="0" baseline="0" noProof="0">
                          <a:ln>
                            <a:noFill/>
                          </a:ln>
                          <a:solidFill>
                            <a:prstClr val="black"/>
                          </a:solidFill>
                          <a:effectLst/>
                          <a:uLnTx/>
                          <a:uFillTx/>
                          <a:latin typeface="+mn-lt"/>
                          <a:ea typeface="+mn-ea"/>
                          <a:cs typeface="+mn-cs"/>
                        </a:rPr>
                        <a:t>
 This week, TMA offices enjoyed a variety of treats to raise awareness for our September CSR Organization, the alzassociation. These events, planned on National World Alzheimer’s Day, provided an opportunity to raise additional funds for those who will be joining our Group Company Walk to End Alz!
We also wanted to showcase this traveling trophy that our company has been awarded with over the last two years. 🏆🏆 The trophy’s next stop will be in Philadelphia where members of the tmna_services and phlyinsurance teams will be able to enjoy it for their contributions to past walks.
#worldalzheimersday #tmna #alzheimers #endalz #endalz💜 #csr #charityofthemonth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https://quintly-image-storage.s3.amazonaws.com/a8463497d6ac59d9f9b31e3831c67b7f/80c682e5288c63297a47a43991fff8fd.jpg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10/05/2022 08:07:43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21766933"/>
                  </a:ext>
                </a:extLst>
              </a:tr>
            </a:tbl>
          </a:graphicData>
        </a:graphic>
      </p:graphicFrame>
      <p:sp>
        <p:nvSpPr>
          <p:cNvPr id="4" name="Text Placeholder 3">
            <a:extLst>
              <a:ext uri="{FF2B5EF4-FFF2-40B4-BE49-F238E27FC236}">
                <a16:creationId xmlns:a16="http://schemas.microsoft.com/office/drawing/2014/main" id="{E9FD2FFF-39B8-4BDC-A060-E8B90AC016CE}"/>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818255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0AA9B-8916-497F-9F02-626CDFA65601}"/>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CD328D4F-B522-415B-8672-2F82227464B1}"/>
              </a:ext>
            </a:extLst>
          </p:cNvPr>
          <p:cNvGraphicFramePr>
            <a:graphicFrameLocks noGrp="1"/>
          </p:cNvGraphicFramePr>
          <p:nvPr>
            <p:ph type="tbl" sz="quarter" idx="13"/>
            <p:extLst>
              <p:ext uri="{D42A27DB-BD31-4B8C-83A1-F6EECF244321}">
                <p14:modId xmlns:p14="http://schemas.microsoft.com/office/powerpoint/2010/main" val="351715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70776751"/>
                    </a:ext>
                  </a:extLst>
                </a:gridCol>
                <a:gridCol w="1810512">
                  <a:extLst>
                    <a:ext uri="{9D8B030D-6E8A-4147-A177-3AD203B41FA5}">
                      <a16:colId xmlns:a16="http://schemas.microsoft.com/office/drawing/2014/main" val="3647763494"/>
                    </a:ext>
                  </a:extLst>
                </a:gridCol>
                <a:gridCol w="822960">
                  <a:extLst>
                    <a:ext uri="{9D8B030D-6E8A-4147-A177-3AD203B41FA5}">
                      <a16:colId xmlns:a16="http://schemas.microsoft.com/office/drawing/2014/main" val="2039123035"/>
                    </a:ext>
                  </a:extLst>
                </a:gridCol>
                <a:gridCol w="822960">
                  <a:extLst>
                    <a:ext uri="{9D8B030D-6E8A-4147-A177-3AD203B41FA5}">
                      <a16:colId xmlns:a16="http://schemas.microsoft.com/office/drawing/2014/main" val="2204288464"/>
                    </a:ext>
                  </a:extLst>
                </a:gridCol>
                <a:gridCol w="822960">
                  <a:extLst>
                    <a:ext uri="{9D8B030D-6E8A-4147-A177-3AD203B41FA5}">
                      <a16:colId xmlns:a16="http://schemas.microsoft.com/office/drawing/2014/main" val="735050684"/>
                    </a:ext>
                  </a:extLst>
                </a:gridCol>
                <a:gridCol w="822960">
                  <a:extLst>
                    <a:ext uri="{9D8B030D-6E8A-4147-A177-3AD203B41FA5}">
                      <a16:colId xmlns:a16="http://schemas.microsoft.com/office/drawing/2014/main" val="3325522919"/>
                    </a:ext>
                  </a:extLst>
                </a:gridCol>
                <a:gridCol w="822960">
                  <a:extLst>
                    <a:ext uri="{9D8B030D-6E8A-4147-A177-3AD203B41FA5}">
                      <a16:colId xmlns:a16="http://schemas.microsoft.com/office/drawing/2014/main" val="2281481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6460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- 2022-09-12 17:17:57</a:t>
                      </a:r>
                      <a:r>
                        <a:rPr kumimoji="0" lang="en-US" sz="1000" b="0" i="0" u="none" strike="noStrike" kern="1200" cap="none" spc="0" normalizeH="0" baseline="0" noProof="0">
                          <a:ln>
                            <a:noFill/>
                          </a:ln>
                          <a:solidFill>
                            <a:prstClr val="black"/>
                          </a:solidFill>
                          <a:effectLst/>
                          <a:uLnTx/>
                          <a:uFillTx/>
                          <a:latin typeface="+mn-lt"/>
                          <a:ea typeface="+mn-ea"/>
                          <a:cs typeface="+mn-cs"/>
                        </a:rPr>
                        <a:t>
 TMA was excited to welcome employees after Labor Day with a celebratory lunch provided in our offices throughout Pasadena, CA, Jersey City, NJ, Plano, TX, and New York, NY.
We love seeing our employees in-person and fostering our collaborative, family-like culture.
#companyparty #companylunch #welcomeback #pasadena #plano #jerseycity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https://quintly-image-storage.s3.amazonaws.com/a8463497d6ac59d9f9b31e3831c67b7f/033d35d70102e5088dae1a484da15d1a.jpg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10/05/2022 08:07:43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0850554"/>
                  </a:ext>
                </a:extLst>
              </a:tr>
            </a:tbl>
          </a:graphicData>
        </a:graphic>
      </p:graphicFrame>
      <p:sp>
        <p:nvSpPr>
          <p:cNvPr id="4" name="Text Placeholder 3">
            <a:extLst>
              <a:ext uri="{FF2B5EF4-FFF2-40B4-BE49-F238E27FC236}">
                <a16:creationId xmlns:a16="http://schemas.microsoft.com/office/drawing/2014/main" id="{BEBE266D-3D6A-4788-83E2-3A190D75F3BD}"/>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8481823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983</Words>
  <Application>Microsoft Office PowerPoint</Application>
  <PresentationFormat>On-screen Show (4:3)</PresentationFormat>
  <Paragraphs>388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2022-10-05T14:09:38Z</dcterms:created>
  <dcterms:modified xsi:type="dcterms:W3CDTF">2022-10-05T14:10:57Z</dcterms:modified>
</cp:coreProperties>
</file>