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7" r:id="rId39"/>
    <p:sldId id="298" r:id="rId40"/>
    <p:sldId id="299" r:id="rId41"/>
    <p:sldId id="300" r:id="rId42"/>
    <p:sldId id="301" r:id="rId43"/>
    <p:sldId id="302" r:id="rId44"/>
    <p:sldId id="304" r:id="rId45"/>
    <p:sldId id="305" r:id="rId4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7"/>
      <p:bold r:id="rId48"/>
      <p:italic r:id="rId49"/>
      <p:boldItalic r:id="rId5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2.fntdata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Sheet1!$A$2:$A$45</c:f>
              <c:numCache>
                <c:formatCode>m/d/yyyy</c:formatCode>
                <c:ptCount val="44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  <c:pt idx="20">
                  <c:v>44075</c:v>
                </c:pt>
                <c:pt idx="21">
                  <c:v>44105</c:v>
                </c:pt>
                <c:pt idx="22">
                  <c:v>44136</c:v>
                </c:pt>
                <c:pt idx="23">
                  <c:v>44166</c:v>
                </c:pt>
                <c:pt idx="24">
                  <c:v>44197</c:v>
                </c:pt>
                <c:pt idx="25">
                  <c:v>44228</c:v>
                </c:pt>
                <c:pt idx="26">
                  <c:v>44256</c:v>
                </c:pt>
                <c:pt idx="27">
                  <c:v>44287</c:v>
                </c:pt>
                <c:pt idx="28">
                  <c:v>44317</c:v>
                </c:pt>
                <c:pt idx="29">
                  <c:v>44348</c:v>
                </c:pt>
                <c:pt idx="30">
                  <c:v>44378</c:v>
                </c:pt>
                <c:pt idx="31">
                  <c:v>44409</c:v>
                </c:pt>
                <c:pt idx="32">
                  <c:v>44440</c:v>
                </c:pt>
                <c:pt idx="33">
                  <c:v>44470</c:v>
                </c:pt>
                <c:pt idx="34">
                  <c:v>44501</c:v>
                </c:pt>
                <c:pt idx="35">
                  <c:v>44531</c:v>
                </c:pt>
                <c:pt idx="36">
                  <c:v>44562</c:v>
                </c:pt>
                <c:pt idx="37">
                  <c:v>44593</c:v>
                </c:pt>
                <c:pt idx="38">
                  <c:v>44621</c:v>
                </c:pt>
                <c:pt idx="39">
                  <c:v>44652</c:v>
                </c:pt>
                <c:pt idx="40">
                  <c:v>44682</c:v>
                </c:pt>
                <c:pt idx="41">
                  <c:v>44713</c:v>
                </c:pt>
                <c:pt idx="42">
                  <c:v>44743</c:v>
                </c:pt>
                <c:pt idx="43">
                  <c:v>44774</c:v>
                </c:pt>
              </c:numCache>
            </c:numRef>
          </c:cat>
          <c:val>
            <c:numRef>
              <c:f>Sheet1!$B$2:$B$45</c:f>
              <c:numCache>
                <c:formatCode>General</c:formatCode>
                <c:ptCount val="44"/>
                <c:pt idx="0">
                  <c:v>3909</c:v>
                </c:pt>
                <c:pt idx="1">
                  <c:v>3943</c:v>
                </c:pt>
                <c:pt idx="2">
                  <c:v>4002</c:v>
                </c:pt>
                <c:pt idx="3">
                  <c:v>4036</c:v>
                </c:pt>
                <c:pt idx="4">
                  <c:v>4057</c:v>
                </c:pt>
                <c:pt idx="5">
                  <c:v>4087</c:v>
                </c:pt>
                <c:pt idx="6">
                  <c:v>4140</c:v>
                </c:pt>
                <c:pt idx="7">
                  <c:v>4163</c:v>
                </c:pt>
                <c:pt idx="8">
                  <c:v>4179</c:v>
                </c:pt>
                <c:pt idx="9">
                  <c:v>4200</c:v>
                </c:pt>
                <c:pt idx="10">
                  <c:v>4392</c:v>
                </c:pt>
                <c:pt idx="11">
                  <c:v>4396</c:v>
                </c:pt>
                <c:pt idx="12">
                  <c:v>4406</c:v>
                </c:pt>
                <c:pt idx="13">
                  <c:v>4412</c:v>
                </c:pt>
                <c:pt idx="14">
                  <c:v>4434</c:v>
                </c:pt>
                <c:pt idx="15">
                  <c:v>4469</c:v>
                </c:pt>
                <c:pt idx="16">
                  <c:v>4473</c:v>
                </c:pt>
                <c:pt idx="17">
                  <c:v>4488</c:v>
                </c:pt>
                <c:pt idx="18">
                  <c:v>4495</c:v>
                </c:pt>
                <c:pt idx="19">
                  <c:v>4498</c:v>
                </c:pt>
                <c:pt idx="20">
                  <c:v>4511</c:v>
                </c:pt>
                <c:pt idx="21">
                  <c:v>4525</c:v>
                </c:pt>
                <c:pt idx="22">
                  <c:v>4531</c:v>
                </c:pt>
                <c:pt idx="23">
                  <c:v>4545</c:v>
                </c:pt>
                <c:pt idx="24">
                  <c:v>4569</c:v>
                </c:pt>
                <c:pt idx="25">
                  <c:v>4580</c:v>
                </c:pt>
                <c:pt idx="26">
                  <c:v>4604</c:v>
                </c:pt>
                <c:pt idx="27">
                  <c:v>4613</c:v>
                </c:pt>
                <c:pt idx="28">
                  <c:v>4622</c:v>
                </c:pt>
                <c:pt idx="29">
                  <c:v>4642</c:v>
                </c:pt>
                <c:pt idx="30">
                  <c:v>4649</c:v>
                </c:pt>
                <c:pt idx="31">
                  <c:v>4662</c:v>
                </c:pt>
                <c:pt idx="32">
                  <c:v>4667</c:v>
                </c:pt>
                <c:pt idx="33">
                  <c:v>4681</c:v>
                </c:pt>
                <c:pt idx="34">
                  <c:v>4674</c:v>
                </c:pt>
                <c:pt idx="35">
                  <c:v>4675</c:v>
                </c:pt>
                <c:pt idx="36">
                  <c:v>4683</c:v>
                </c:pt>
                <c:pt idx="37">
                  <c:v>4689</c:v>
                </c:pt>
                <c:pt idx="38">
                  <c:v>4711</c:v>
                </c:pt>
                <c:pt idx="39">
                  <c:v>4773</c:v>
                </c:pt>
                <c:pt idx="40">
                  <c:v>4793</c:v>
                </c:pt>
                <c:pt idx="41">
                  <c:v>4804</c:v>
                </c:pt>
                <c:pt idx="42">
                  <c:v>4939</c:v>
                </c:pt>
                <c:pt idx="43">
                  <c:v>7147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99-4FF6-82D1-DB30A482C47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Sheet1!$A$2:$A$45</c:f>
              <c:numCache>
                <c:formatCode>m/d/yyyy</c:formatCode>
                <c:ptCount val="44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  <c:pt idx="20">
                  <c:v>44075</c:v>
                </c:pt>
                <c:pt idx="21">
                  <c:v>44105</c:v>
                </c:pt>
                <c:pt idx="22">
                  <c:v>44136</c:v>
                </c:pt>
                <c:pt idx="23">
                  <c:v>44166</c:v>
                </c:pt>
                <c:pt idx="24">
                  <c:v>44197</c:v>
                </c:pt>
                <c:pt idx="25">
                  <c:v>44228</c:v>
                </c:pt>
                <c:pt idx="26">
                  <c:v>44256</c:v>
                </c:pt>
                <c:pt idx="27">
                  <c:v>44287</c:v>
                </c:pt>
                <c:pt idx="28">
                  <c:v>44317</c:v>
                </c:pt>
                <c:pt idx="29">
                  <c:v>44348</c:v>
                </c:pt>
                <c:pt idx="30">
                  <c:v>44378</c:v>
                </c:pt>
                <c:pt idx="31">
                  <c:v>44409</c:v>
                </c:pt>
                <c:pt idx="32">
                  <c:v>44440</c:v>
                </c:pt>
                <c:pt idx="33">
                  <c:v>44470</c:v>
                </c:pt>
                <c:pt idx="34">
                  <c:v>44501</c:v>
                </c:pt>
                <c:pt idx="35">
                  <c:v>44531</c:v>
                </c:pt>
                <c:pt idx="36">
                  <c:v>44562</c:v>
                </c:pt>
                <c:pt idx="37">
                  <c:v>44593</c:v>
                </c:pt>
                <c:pt idx="38">
                  <c:v>44621</c:v>
                </c:pt>
                <c:pt idx="39">
                  <c:v>44652</c:v>
                </c:pt>
                <c:pt idx="40">
                  <c:v>44682</c:v>
                </c:pt>
                <c:pt idx="41">
                  <c:v>44713</c:v>
                </c:pt>
                <c:pt idx="42">
                  <c:v>44743</c:v>
                </c:pt>
                <c:pt idx="43">
                  <c:v>44774</c:v>
                </c:pt>
              </c:numCache>
            </c:numRef>
          </c:cat>
          <c:val>
            <c:numRef>
              <c:f>Sheet1!$C$2:$C$45</c:f>
              <c:numCache>
                <c:formatCode>General</c:formatCode>
                <c:ptCount val="44"/>
                <c:pt idx="0">
                  <c:v>3135</c:v>
                </c:pt>
                <c:pt idx="1">
                  <c:v>3159</c:v>
                </c:pt>
                <c:pt idx="2">
                  <c:v>3208</c:v>
                </c:pt>
                <c:pt idx="3">
                  <c:v>3222</c:v>
                </c:pt>
                <c:pt idx="4">
                  <c:v>3235</c:v>
                </c:pt>
                <c:pt idx="5">
                  <c:v>3296</c:v>
                </c:pt>
                <c:pt idx="6">
                  <c:v>3307</c:v>
                </c:pt>
                <c:pt idx="7">
                  <c:v>3334</c:v>
                </c:pt>
                <c:pt idx="8">
                  <c:v>3412</c:v>
                </c:pt>
                <c:pt idx="9">
                  <c:v>3418</c:v>
                </c:pt>
                <c:pt idx="10">
                  <c:v>3423</c:v>
                </c:pt>
                <c:pt idx="11">
                  <c:v>3444</c:v>
                </c:pt>
                <c:pt idx="12">
                  <c:v>3513</c:v>
                </c:pt>
                <c:pt idx="13">
                  <c:v>3635</c:v>
                </c:pt>
                <c:pt idx="14">
                  <c:v>3632</c:v>
                </c:pt>
                <c:pt idx="15">
                  <c:v>3645</c:v>
                </c:pt>
                <c:pt idx="16">
                  <c:v>3650</c:v>
                </c:pt>
                <c:pt idx="17">
                  <c:v>3627</c:v>
                </c:pt>
                <c:pt idx="18">
                  <c:v>3631</c:v>
                </c:pt>
                <c:pt idx="19">
                  <c:v>3630</c:v>
                </c:pt>
                <c:pt idx="20">
                  <c:v>3645</c:v>
                </c:pt>
                <c:pt idx="21">
                  <c:v>3647</c:v>
                </c:pt>
                <c:pt idx="22">
                  <c:v>3662</c:v>
                </c:pt>
                <c:pt idx="23">
                  <c:v>3672</c:v>
                </c:pt>
                <c:pt idx="24">
                  <c:v>3645</c:v>
                </c:pt>
                <c:pt idx="25">
                  <c:v>3656</c:v>
                </c:pt>
                <c:pt idx="26">
                  <c:v>3674</c:v>
                </c:pt>
                <c:pt idx="27">
                  <c:v>3689</c:v>
                </c:pt>
                <c:pt idx="28">
                  <c:v>3680</c:v>
                </c:pt>
                <c:pt idx="29">
                  <c:v>3682</c:v>
                </c:pt>
                <c:pt idx="30">
                  <c:v>3692</c:v>
                </c:pt>
                <c:pt idx="31">
                  <c:v>3699</c:v>
                </c:pt>
                <c:pt idx="32">
                  <c:v>3707</c:v>
                </c:pt>
                <c:pt idx="33">
                  <c:v>3721</c:v>
                </c:pt>
                <c:pt idx="34">
                  <c:v>3730</c:v>
                </c:pt>
                <c:pt idx="35">
                  <c:v>3796</c:v>
                </c:pt>
                <c:pt idx="36">
                  <c:v>3794</c:v>
                </c:pt>
                <c:pt idx="37">
                  <c:v>3795</c:v>
                </c:pt>
                <c:pt idx="38">
                  <c:v>3797</c:v>
                </c:pt>
                <c:pt idx="39">
                  <c:v>3822</c:v>
                </c:pt>
                <c:pt idx="40">
                  <c:v>3823</c:v>
                </c:pt>
                <c:pt idx="41">
                  <c:v>3825</c:v>
                </c:pt>
                <c:pt idx="42">
                  <c:v>3839</c:v>
                </c:pt>
                <c:pt idx="43">
                  <c:v>3851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999-4FF6-82D1-DB30A482C47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Sheet1!$A$2:$A$45</c:f>
              <c:numCache>
                <c:formatCode>m/d/yyyy</c:formatCode>
                <c:ptCount val="44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  <c:pt idx="20">
                  <c:v>44075</c:v>
                </c:pt>
                <c:pt idx="21">
                  <c:v>44105</c:v>
                </c:pt>
                <c:pt idx="22">
                  <c:v>44136</c:v>
                </c:pt>
                <c:pt idx="23">
                  <c:v>44166</c:v>
                </c:pt>
                <c:pt idx="24">
                  <c:v>44197</c:v>
                </c:pt>
                <c:pt idx="25">
                  <c:v>44228</c:v>
                </c:pt>
                <c:pt idx="26">
                  <c:v>44256</c:v>
                </c:pt>
                <c:pt idx="27">
                  <c:v>44287</c:v>
                </c:pt>
                <c:pt idx="28">
                  <c:v>44317</c:v>
                </c:pt>
                <c:pt idx="29">
                  <c:v>44348</c:v>
                </c:pt>
                <c:pt idx="30">
                  <c:v>44378</c:v>
                </c:pt>
                <c:pt idx="31">
                  <c:v>44409</c:v>
                </c:pt>
                <c:pt idx="32">
                  <c:v>44440</c:v>
                </c:pt>
                <c:pt idx="33">
                  <c:v>44470</c:v>
                </c:pt>
                <c:pt idx="34">
                  <c:v>44501</c:v>
                </c:pt>
                <c:pt idx="35">
                  <c:v>44531</c:v>
                </c:pt>
                <c:pt idx="36">
                  <c:v>44562</c:v>
                </c:pt>
                <c:pt idx="37">
                  <c:v>44593</c:v>
                </c:pt>
                <c:pt idx="38">
                  <c:v>44621</c:v>
                </c:pt>
                <c:pt idx="39">
                  <c:v>44652</c:v>
                </c:pt>
                <c:pt idx="40">
                  <c:v>44682</c:v>
                </c:pt>
                <c:pt idx="41">
                  <c:v>44713</c:v>
                </c:pt>
                <c:pt idx="42">
                  <c:v>44743</c:v>
                </c:pt>
                <c:pt idx="43">
                  <c:v>44774</c:v>
                </c:pt>
              </c:numCache>
            </c:numRef>
          </c:cat>
          <c:val>
            <c:numRef>
              <c:f>Sheet1!$D$2:$D$45</c:f>
              <c:numCache>
                <c:formatCode>General</c:formatCode>
                <c:ptCount val="4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999-4FF6-82D1-DB30A482C47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Sheet1!$A$2:$A$45</c:f>
              <c:numCache>
                <c:formatCode>m/d/yyyy</c:formatCode>
                <c:ptCount val="44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  <c:pt idx="20">
                  <c:v>44075</c:v>
                </c:pt>
                <c:pt idx="21">
                  <c:v>44105</c:v>
                </c:pt>
                <c:pt idx="22">
                  <c:v>44136</c:v>
                </c:pt>
                <c:pt idx="23">
                  <c:v>44166</c:v>
                </c:pt>
                <c:pt idx="24">
                  <c:v>44197</c:v>
                </c:pt>
                <c:pt idx="25">
                  <c:v>44228</c:v>
                </c:pt>
                <c:pt idx="26">
                  <c:v>44256</c:v>
                </c:pt>
                <c:pt idx="27">
                  <c:v>44287</c:v>
                </c:pt>
                <c:pt idx="28">
                  <c:v>44317</c:v>
                </c:pt>
                <c:pt idx="29">
                  <c:v>44348</c:v>
                </c:pt>
                <c:pt idx="30">
                  <c:v>44378</c:v>
                </c:pt>
                <c:pt idx="31">
                  <c:v>44409</c:v>
                </c:pt>
                <c:pt idx="32">
                  <c:v>44440</c:v>
                </c:pt>
                <c:pt idx="33">
                  <c:v>44470</c:v>
                </c:pt>
                <c:pt idx="34">
                  <c:v>44501</c:v>
                </c:pt>
                <c:pt idx="35">
                  <c:v>44531</c:v>
                </c:pt>
                <c:pt idx="36">
                  <c:v>44562</c:v>
                </c:pt>
                <c:pt idx="37">
                  <c:v>44593</c:v>
                </c:pt>
                <c:pt idx="38">
                  <c:v>44621</c:v>
                </c:pt>
                <c:pt idx="39">
                  <c:v>44652</c:v>
                </c:pt>
                <c:pt idx="40">
                  <c:v>44682</c:v>
                </c:pt>
                <c:pt idx="41">
                  <c:v>44713</c:v>
                </c:pt>
                <c:pt idx="42">
                  <c:v>44743</c:v>
                </c:pt>
                <c:pt idx="43">
                  <c:v>44774</c:v>
                </c:pt>
              </c:numCache>
            </c:numRef>
          </c:cat>
          <c:val>
            <c:numRef>
              <c:f>Sheet1!$E$2:$E$45</c:f>
              <c:numCache>
                <c:formatCode>General</c:formatCode>
                <c:ptCount val="44"/>
                <c:pt idx="0">
                  <c:v>17280</c:v>
                </c:pt>
                <c:pt idx="1">
                  <c:v>17665</c:v>
                </c:pt>
                <c:pt idx="2">
                  <c:v>18111</c:v>
                </c:pt>
                <c:pt idx="3">
                  <c:v>18547</c:v>
                </c:pt>
                <c:pt idx="4">
                  <c:v>18987</c:v>
                </c:pt>
                <c:pt idx="5">
                  <c:v>19471</c:v>
                </c:pt>
                <c:pt idx="6">
                  <c:v>20086</c:v>
                </c:pt>
                <c:pt idx="7">
                  <c:v>20597</c:v>
                </c:pt>
                <c:pt idx="8">
                  <c:v>21109</c:v>
                </c:pt>
                <c:pt idx="9">
                  <c:v>21641</c:v>
                </c:pt>
                <c:pt idx="10">
                  <c:v>22202</c:v>
                </c:pt>
                <c:pt idx="11">
                  <c:v>22677</c:v>
                </c:pt>
                <c:pt idx="12">
                  <c:v>23171</c:v>
                </c:pt>
                <c:pt idx="13">
                  <c:v>23717</c:v>
                </c:pt>
                <c:pt idx="14">
                  <c:v>24308</c:v>
                </c:pt>
                <c:pt idx="15">
                  <c:v>24835</c:v>
                </c:pt>
                <c:pt idx="16">
                  <c:v>25298</c:v>
                </c:pt>
                <c:pt idx="17">
                  <c:v>25651</c:v>
                </c:pt>
                <c:pt idx="18">
                  <c:v>26080</c:v>
                </c:pt>
                <c:pt idx="19">
                  <c:v>26419</c:v>
                </c:pt>
                <c:pt idx="20">
                  <c:v>26689</c:v>
                </c:pt>
                <c:pt idx="21">
                  <c:v>26959</c:v>
                </c:pt>
                <c:pt idx="22">
                  <c:v>27286</c:v>
                </c:pt>
                <c:pt idx="23">
                  <c:v>27545</c:v>
                </c:pt>
                <c:pt idx="24">
                  <c:v>27940</c:v>
                </c:pt>
                <c:pt idx="25">
                  <c:v>28237</c:v>
                </c:pt>
                <c:pt idx="26">
                  <c:v>28493</c:v>
                </c:pt>
                <c:pt idx="27">
                  <c:v>28730</c:v>
                </c:pt>
                <c:pt idx="28">
                  <c:v>28926</c:v>
                </c:pt>
                <c:pt idx="29">
                  <c:v>29165</c:v>
                </c:pt>
                <c:pt idx="30">
                  <c:v>29365</c:v>
                </c:pt>
                <c:pt idx="31">
                  <c:v>29566</c:v>
                </c:pt>
                <c:pt idx="32">
                  <c:v>29728</c:v>
                </c:pt>
                <c:pt idx="33">
                  <c:v>29943</c:v>
                </c:pt>
                <c:pt idx="34">
                  <c:v>30214</c:v>
                </c:pt>
                <c:pt idx="35">
                  <c:v>30416</c:v>
                </c:pt>
                <c:pt idx="36">
                  <c:v>30685</c:v>
                </c:pt>
                <c:pt idx="37">
                  <c:v>31029</c:v>
                </c:pt>
                <c:pt idx="38">
                  <c:v>31407</c:v>
                </c:pt>
                <c:pt idx="39">
                  <c:v>31698</c:v>
                </c:pt>
                <c:pt idx="40">
                  <c:v>32016</c:v>
                </c:pt>
                <c:pt idx="41">
                  <c:v>32334</c:v>
                </c:pt>
                <c:pt idx="42">
                  <c:v>32675</c:v>
                </c:pt>
                <c:pt idx="43">
                  <c:v>33092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999-4FF6-82D1-DB30A482C47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Sheet1!$A$2:$A$45</c:f>
              <c:numCache>
                <c:formatCode>m/d/yyyy</c:formatCode>
                <c:ptCount val="44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  <c:pt idx="20">
                  <c:v>44075</c:v>
                </c:pt>
                <c:pt idx="21">
                  <c:v>44105</c:v>
                </c:pt>
                <c:pt idx="22">
                  <c:v>44136</c:v>
                </c:pt>
                <c:pt idx="23">
                  <c:v>44166</c:v>
                </c:pt>
                <c:pt idx="24">
                  <c:v>44197</c:v>
                </c:pt>
                <c:pt idx="25">
                  <c:v>44228</c:v>
                </c:pt>
                <c:pt idx="26">
                  <c:v>44256</c:v>
                </c:pt>
                <c:pt idx="27">
                  <c:v>44287</c:v>
                </c:pt>
                <c:pt idx="28">
                  <c:v>44317</c:v>
                </c:pt>
                <c:pt idx="29">
                  <c:v>44348</c:v>
                </c:pt>
                <c:pt idx="30">
                  <c:v>44378</c:v>
                </c:pt>
                <c:pt idx="31">
                  <c:v>44409</c:v>
                </c:pt>
                <c:pt idx="32">
                  <c:v>44440</c:v>
                </c:pt>
                <c:pt idx="33">
                  <c:v>44470</c:v>
                </c:pt>
                <c:pt idx="34">
                  <c:v>44501</c:v>
                </c:pt>
                <c:pt idx="35">
                  <c:v>44531</c:v>
                </c:pt>
                <c:pt idx="36">
                  <c:v>44562</c:v>
                </c:pt>
                <c:pt idx="37">
                  <c:v>44593</c:v>
                </c:pt>
                <c:pt idx="38">
                  <c:v>44621</c:v>
                </c:pt>
                <c:pt idx="39">
                  <c:v>44652</c:v>
                </c:pt>
                <c:pt idx="40">
                  <c:v>44682</c:v>
                </c:pt>
                <c:pt idx="41">
                  <c:v>44713</c:v>
                </c:pt>
                <c:pt idx="42">
                  <c:v>44743</c:v>
                </c:pt>
                <c:pt idx="43">
                  <c:v>44774</c:v>
                </c:pt>
              </c:numCache>
            </c:numRef>
          </c:cat>
          <c:val>
            <c:numRef>
              <c:f>Sheet1!$F$2:$F$45</c:f>
              <c:numCache>
                <c:formatCode>General</c:formatCode>
                <c:ptCount val="44"/>
                <c:pt idx="0">
                  <c:v>1191</c:v>
                </c:pt>
                <c:pt idx="1">
                  <c:v>1214</c:v>
                </c:pt>
                <c:pt idx="2">
                  <c:v>1248</c:v>
                </c:pt>
                <c:pt idx="3">
                  <c:v>1285</c:v>
                </c:pt>
                <c:pt idx="4">
                  <c:v>1313</c:v>
                </c:pt>
                <c:pt idx="5">
                  <c:v>1352</c:v>
                </c:pt>
                <c:pt idx="6">
                  <c:v>1380</c:v>
                </c:pt>
                <c:pt idx="7">
                  <c:v>1411</c:v>
                </c:pt>
                <c:pt idx="8">
                  <c:v>1465</c:v>
                </c:pt>
                <c:pt idx="9">
                  <c:v>1539</c:v>
                </c:pt>
                <c:pt idx="10">
                  <c:v>1581</c:v>
                </c:pt>
                <c:pt idx="11">
                  <c:v>1634</c:v>
                </c:pt>
                <c:pt idx="12">
                  <c:v>1680</c:v>
                </c:pt>
                <c:pt idx="13">
                  <c:v>1737</c:v>
                </c:pt>
                <c:pt idx="14">
                  <c:v>1768</c:v>
                </c:pt>
                <c:pt idx="15">
                  <c:v>1826</c:v>
                </c:pt>
                <c:pt idx="16">
                  <c:v>1885</c:v>
                </c:pt>
                <c:pt idx="17">
                  <c:v>1936</c:v>
                </c:pt>
                <c:pt idx="18">
                  <c:v>1973</c:v>
                </c:pt>
                <c:pt idx="19">
                  <c:v>2045</c:v>
                </c:pt>
                <c:pt idx="20">
                  <c:v>2091</c:v>
                </c:pt>
                <c:pt idx="21">
                  <c:v>2138</c:v>
                </c:pt>
                <c:pt idx="22">
                  <c:v>2170</c:v>
                </c:pt>
                <c:pt idx="23">
                  <c:v>2190</c:v>
                </c:pt>
                <c:pt idx="24">
                  <c:v>2226</c:v>
                </c:pt>
                <c:pt idx="25">
                  <c:v>2289</c:v>
                </c:pt>
                <c:pt idx="26">
                  <c:v>2344</c:v>
                </c:pt>
                <c:pt idx="27">
                  <c:v>2370</c:v>
                </c:pt>
                <c:pt idx="28">
                  <c:v>2399</c:v>
                </c:pt>
                <c:pt idx="29">
                  <c:v>2425</c:v>
                </c:pt>
                <c:pt idx="30">
                  <c:v>2441</c:v>
                </c:pt>
                <c:pt idx="31">
                  <c:v>2478</c:v>
                </c:pt>
                <c:pt idx="32">
                  <c:v>2482</c:v>
                </c:pt>
                <c:pt idx="33">
                  <c:v>2537</c:v>
                </c:pt>
                <c:pt idx="34">
                  <c:v>2561</c:v>
                </c:pt>
                <c:pt idx="35">
                  <c:v>2571</c:v>
                </c:pt>
                <c:pt idx="36">
                  <c:v>2579</c:v>
                </c:pt>
                <c:pt idx="37">
                  <c:v>2577</c:v>
                </c:pt>
                <c:pt idx="38">
                  <c:v>2585</c:v>
                </c:pt>
                <c:pt idx="39">
                  <c:v>2563</c:v>
                </c:pt>
                <c:pt idx="40">
                  <c:v>2578</c:v>
                </c:pt>
                <c:pt idx="41">
                  <c:v>2604</c:v>
                </c:pt>
                <c:pt idx="42">
                  <c:v>2633</c:v>
                </c:pt>
                <c:pt idx="43">
                  <c:v>2719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999-4FF6-82D1-DB30A482C47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TikTok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Sheet1!$A$2:$A$45</c:f>
              <c:numCache>
                <c:formatCode>m/d/yyyy</c:formatCode>
                <c:ptCount val="44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  <c:pt idx="20">
                  <c:v>44075</c:v>
                </c:pt>
                <c:pt idx="21">
                  <c:v>44105</c:v>
                </c:pt>
                <c:pt idx="22">
                  <c:v>44136</c:v>
                </c:pt>
                <c:pt idx="23">
                  <c:v>44166</c:v>
                </c:pt>
                <c:pt idx="24">
                  <c:v>44197</c:v>
                </c:pt>
                <c:pt idx="25">
                  <c:v>44228</c:v>
                </c:pt>
                <c:pt idx="26">
                  <c:v>44256</c:v>
                </c:pt>
                <c:pt idx="27">
                  <c:v>44287</c:v>
                </c:pt>
                <c:pt idx="28">
                  <c:v>44317</c:v>
                </c:pt>
                <c:pt idx="29">
                  <c:v>44348</c:v>
                </c:pt>
                <c:pt idx="30">
                  <c:v>44378</c:v>
                </c:pt>
                <c:pt idx="31">
                  <c:v>44409</c:v>
                </c:pt>
                <c:pt idx="32">
                  <c:v>44440</c:v>
                </c:pt>
                <c:pt idx="33">
                  <c:v>44470</c:v>
                </c:pt>
                <c:pt idx="34">
                  <c:v>44501</c:v>
                </c:pt>
                <c:pt idx="35">
                  <c:v>44531</c:v>
                </c:pt>
                <c:pt idx="36">
                  <c:v>44562</c:v>
                </c:pt>
                <c:pt idx="37">
                  <c:v>44593</c:v>
                </c:pt>
                <c:pt idx="38">
                  <c:v>44621</c:v>
                </c:pt>
                <c:pt idx="39">
                  <c:v>44652</c:v>
                </c:pt>
                <c:pt idx="40">
                  <c:v>44682</c:v>
                </c:pt>
                <c:pt idx="41">
                  <c:v>44713</c:v>
                </c:pt>
                <c:pt idx="42">
                  <c:v>44743</c:v>
                </c:pt>
                <c:pt idx="43">
                  <c:v>44774</c:v>
                </c:pt>
              </c:numCache>
            </c:numRef>
          </c:cat>
          <c:val>
            <c:numRef>
              <c:f>Sheet1!$G$2:$G$45</c:f>
              <c:numCache>
                <c:formatCode>General</c:formatCode>
                <c:ptCount val="4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999-4FF6-82D1-DB30A482C4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590480"/>
        <c:axId val="339975608"/>
      </c:lineChart>
      <c:dateAx>
        <c:axId val="290590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975608"/>
        <c:crosses val="autoZero"/>
        <c:auto val="1"/>
        <c:lblOffset val="100"/>
        <c:baseTimeUnit val="months"/>
      </c:dateAx>
      <c:valAx>
        <c:axId val="339975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590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20</c:v>
                </c:pt>
                <c:pt idx="1">
                  <c:v>9</c:v>
                </c:pt>
                <c:pt idx="2">
                  <c:v>20</c:v>
                </c:pt>
                <c:pt idx="3">
                  <c:v>27</c:v>
                </c:pt>
                <c:pt idx="4">
                  <c:v>19</c:v>
                </c:pt>
                <c:pt idx="5">
                  <c:v>17</c:v>
                </c:pt>
                <c:pt idx="6">
                  <c:v>18</c:v>
                </c:pt>
                <c:pt idx="7">
                  <c:v>34</c:v>
                </c:pt>
                <c:pt idx="8">
                  <c:v>55</c:v>
                </c:pt>
                <c:pt idx="9">
                  <c:v>2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2A-44A4-B5A5-1031F8E59C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1771576"/>
        <c:axId val="341774528"/>
      </c:barChart>
      <c:dateAx>
        <c:axId val="341771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774528"/>
        <c:crosses val="autoZero"/>
        <c:auto val="1"/>
        <c:lblOffset val="100"/>
        <c:baseTimeUnit val="months"/>
      </c:dateAx>
      <c:valAx>
        <c:axId val="341774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771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23</c:v>
                </c:pt>
                <c:pt idx="1">
                  <c:v>12</c:v>
                </c:pt>
                <c:pt idx="2">
                  <c:v>38</c:v>
                </c:pt>
                <c:pt idx="3">
                  <c:v>29</c:v>
                </c:pt>
                <c:pt idx="4">
                  <c:v>24</c:v>
                </c:pt>
                <c:pt idx="5">
                  <c:v>14</c:v>
                </c:pt>
                <c:pt idx="6">
                  <c:v>19</c:v>
                </c:pt>
                <c:pt idx="7">
                  <c:v>27</c:v>
                </c:pt>
                <c:pt idx="8">
                  <c:v>24</c:v>
                </c:pt>
                <c:pt idx="9">
                  <c:v>15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69-4492-BE77-69037E22BC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2271496"/>
        <c:axId val="402269856"/>
      </c:barChart>
      <c:dateAx>
        <c:axId val="402271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269856"/>
        <c:crosses val="autoZero"/>
        <c:auto val="1"/>
        <c:lblOffset val="100"/>
        <c:baseTimeUnit val="months"/>
      </c:dateAx>
      <c:valAx>
        <c:axId val="402269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271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2022-01</c:v>
                </c:pt>
                <c:pt idx="1">
                  <c:v>2022-02</c:v>
                </c:pt>
                <c:pt idx="2">
                  <c:v>2022-03</c:v>
                </c:pt>
                <c:pt idx="3">
                  <c:v>2022-04</c:v>
                </c:pt>
                <c:pt idx="4">
                  <c:v>2022-05</c:v>
                </c:pt>
                <c:pt idx="5">
                  <c:v>2022-06</c:v>
                </c:pt>
                <c:pt idx="6">
                  <c:v>2022-07</c:v>
                </c:pt>
                <c:pt idx="7">
                  <c:v>2022-08</c:v>
                </c:pt>
                <c:pt idx="8">
                  <c:v>2022-09</c:v>
                </c:pt>
                <c:pt idx="9">
                  <c:v>2022-10</c:v>
                </c:pt>
                <c:pt idx="10">
                  <c:v>2022-11</c:v>
                </c:pt>
                <c:pt idx="11">
                  <c:v>2022-12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528</c:v>
                </c:pt>
                <c:pt idx="1">
                  <c:v>259</c:v>
                </c:pt>
                <c:pt idx="2">
                  <c:v>920</c:v>
                </c:pt>
                <c:pt idx="3">
                  <c:v>847</c:v>
                </c:pt>
                <c:pt idx="4">
                  <c:v>733</c:v>
                </c:pt>
                <c:pt idx="5">
                  <c:v>391</c:v>
                </c:pt>
                <c:pt idx="6">
                  <c:v>462</c:v>
                </c:pt>
                <c:pt idx="7">
                  <c:v>766</c:v>
                </c:pt>
                <c:pt idx="8">
                  <c:v>719</c:v>
                </c:pt>
                <c:pt idx="9">
                  <c:v>52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F1-4630-A6C8-14D5884A0C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7479656"/>
        <c:axId val="407472112"/>
      </c:barChart>
      <c:catAx>
        <c:axId val="407479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472112"/>
        <c:crosses val="autoZero"/>
        <c:auto val="1"/>
        <c:lblAlgn val="ctr"/>
        <c:lblOffset val="100"/>
        <c:noMultiLvlLbl val="0"/>
      </c:catAx>
      <c:valAx>
        <c:axId val="407472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479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12960</c:v>
                </c:pt>
                <c:pt idx="1">
                  <c:v>10895</c:v>
                </c:pt>
                <c:pt idx="2">
                  <c:v>14243</c:v>
                </c:pt>
                <c:pt idx="3">
                  <c:v>120489</c:v>
                </c:pt>
                <c:pt idx="4">
                  <c:v>79018</c:v>
                </c:pt>
                <c:pt idx="5">
                  <c:v>154397</c:v>
                </c:pt>
                <c:pt idx="6">
                  <c:v>104561</c:v>
                </c:pt>
                <c:pt idx="7">
                  <c:v>126554</c:v>
                </c:pt>
                <c:pt idx="8">
                  <c:v>109027</c:v>
                </c:pt>
                <c:pt idx="9">
                  <c:v>1763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5C-431C-8F96-1662163CE7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0296512"/>
        <c:axId val="290297168"/>
      </c:barChart>
      <c:dateAx>
        <c:axId val="290296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297168"/>
        <c:crosses val="autoZero"/>
        <c:auto val="1"/>
        <c:lblOffset val="100"/>
        <c:baseTimeUnit val="months"/>
      </c:dateAx>
      <c:valAx>
        <c:axId val="290297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296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18-24</c:v>
                </c:pt>
                <c:pt idx="1">
                  <c:v>25-34</c:v>
                </c:pt>
                <c:pt idx="2">
                  <c:v>35-44</c:v>
                </c:pt>
                <c:pt idx="3">
                  <c:v>45-54</c:v>
                </c:pt>
                <c:pt idx="4">
                  <c:v>55-64</c:v>
                </c:pt>
                <c:pt idx="5">
                  <c:v>65+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23</c:v>
                </c:pt>
                <c:pt idx="1">
                  <c:v>302</c:v>
                </c:pt>
                <c:pt idx="2">
                  <c:v>459</c:v>
                </c:pt>
                <c:pt idx="3">
                  <c:v>398</c:v>
                </c:pt>
                <c:pt idx="4">
                  <c:v>371</c:v>
                </c:pt>
                <c:pt idx="5">
                  <c:v>310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C5-4022-AD16-7BAD180B0CD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18-24</c:v>
                </c:pt>
                <c:pt idx="1">
                  <c:v>25-34</c:v>
                </c:pt>
                <c:pt idx="2">
                  <c:v>35-44</c:v>
                </c:pt>
                <c:pt idx="3">
                  <c:v>45-54</c:v>
                </c:pt>
                <c:pt idx="4">
                  <c:v>55-64</c:v>
                </c:pt>
                <c:pt idx="5">
                  <c:v>65+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24</c:v>
                </c:pt>
                <c:pt idx="1">
                  <c:v>342</c:v>
                </c:pt>
                <c:pt idx="2">
                  <c:v>620</c:v>
                </c:pt>
                <c:pt idx="3">
                  <c:v>674</c:v>
                </c:pt>
                <c:pt idx="4">
                  <c:v>634</c:v>
                </c:pt>
                <c:pt idx="5">
                  <c:v>435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C5-4022-AD16-7BAD180B0C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0866752"/>
        <c:axId val="450873968"/>
      </c:barChart>
      <c:catAx>
        <c:axId val="450866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0873968"/>
        <c:crosses val="autoZero"/>
        <c:auto val="1"/>
        <c:lblAlgn val="ctr"/>
        <c:lblOffset val="100"/>
        <c:noMultiLvlLbl val="0"/>
      </c:catAx>
      <c:valAx>
        <c:axId val="450873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0866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-2</c:v>
                </c:pt>
                <c:pt idx="1">
                  <c:v>1</c:v>
                </c:pt>
                <c:pt idx="2">
                  <c:v>2</c:v>
                </c:pt>
                <c:pt idx="3">
                  <c:v>25</c:v>
                </c:pt>
                <c:pt idx="4">
                  <c:v>1</c:v>
                </c:pt>
                <c:pt idx="5">
                  <c:v>2</c:v>
                </c:pt>
                <c:pt idx="6">
                  <c:v>14</c:v>
                </c:pt>
                <c:pt idx="7">
                  <c:v>12</c:v>
                </c:pt>
                <c:pt idx="8">
                  <c:v>7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66-4101-98C1-F92E67584B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0885776"/>
        <c:axId val="450883152"/>
      </c:barChart>
      <c:dateAx>
        <c:axId val="450885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0883152"/>
        <c:crosses val="autoZero"/>
        <c:auto val="1"/>
        <c:lblOffset val="100"/>
        <c:baseTimeUnit val="months"/>
      </c:dateAx>
      <c:valAx>
        <c:axId val="450883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0885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4</c:v>
                </c:pt>
                <c:pt idx="2">
                  <c:v>3</c:v>
                </c:pt>
                <c:pt idx="3">
                  <c:v>3</c:v>
                </c:pt>
                <c:pt idx="4">
                  <c:v>2</c:v>
                </c:pt>
                <c:pt idx="5">
                  <c:v>3</c:v>
                </c:pt>
                <c:pt idx="6">
                  <c:v>2</c:v>
                </c:pt>
                <c:pt idx="7">
                  <c:v>3</c:v>
                </c:pt>
                <c:pt idx="8">
                  <c:v>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93-4857-93D4-DC38D54CD3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0883808"/>
        <c:axId val="450884464"/>
      </c:barChart>
      <c:dateAx>
        <c:axId val="450883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0884464"/>
        <c:crosses val="autoZero"/>
        <c:auto val="1"/>
        <c:lblOffset val="100"/>
        <c:baseTimeUnit val="months"/>
      </c:dateAx>
      <c:valAx>
        <c:axId val="450884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0883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2022-01</c:v>
                </c:pt>
                <c:pt idx="1">
                  <c:v>2022-02</c:v>
                </c:pt>
                <c:pt idx="2">
                  <c:v>2022-03</c:v>
                </c:pt>
                <c:pt idx="3">
                  <c:v>2022-04</c:v>
                </c:pt>
                <c:pt idx="4">
                  <c:v>2022-05</c:v>
                </c:pt>
                <c:pt idx="5">
                  <c:v>2022-06</c:v>
                </c:pt>
                <c:pt idx="6">
                  <c:v>2022-07</c:v>
                </c:pt>
                <c:pt idx="7">
                  <c:v>2022-08</c:v>
                </c:pt>
                <c:pt idx="8">
                  <c:v>2022-09</c:v>
                </c:pt>
                <c:pt idx="9">
                  <c:v>2022-10</c:v>
                </c:pt>
                <c:pt idx="10">
                  <c:v>2022-11</c:v>
                </c:pt>
                <c:pt idx="11">
                  <c:v>2022-12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71</c:v>
                </c:pt>
                <c:pt idx="1">
                  <c:v>96</c:v>
                </c:pt>
                <c:pt idx="2">
                  <c:v>97</c:v>
                </c:pt>
                <c:pt idx="3">
                  <c:v>83</c:v>
                </c:pt>
                <c:pt idx="4">
                  <c:v>78</c:v>
                </c:pt>
                <c:pt idx="5">
                  <c:v>84</c:v>
                </c:pt>
                <c:pt idx="6">
                  <c:v>62</c:v>
                </c:pt>
                <c:pt idx="7">
                  <c:v>86</c:v>
                </c:pt>
                <c:pt idx="8">
                  <c:v>82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73-4134-BE75-E31225BFB4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0893648"/>
        <c:axId val="450893976"/>
      </c:barChart>
      <c:catAx>
        <c:axId val="450893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0893976"/>
        <c:crosses val="autoZero"/>
        <c:auto val="1"/>
        <c:lblAlgn val="ctr"/>
        <c:lblOffset val="100"/>
        <c:noMultiLvlLbl val="0"/>
      </c:catAx>
      <c:valAx>
        <c:axId val="450893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0893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9</c:v>
                </c:pt>
                <c:pt idx="1">
                  <c:v>7</c:v>
                </c:pt>
                <c:pt idx="2">
                  <c:v>15</c:v>
                </c:pt>
                <c:pt idx="3">
                  <c:v>7</c:v>
                </c:pt>
                <c:pt idx="4">
                  <c:v>23</c:v>
                </c:pt>
                <c:pt idx="5">
                  <c:v>22</c:v>
                </c:pt>
                <c:pt idx="6">
                  <c:v>20</c:v>
                </c:pt>
                <c:pt idx="7">
                  <c:v>28</c:v>
                </c:pt>
                <c:pt idx="8">
                  <c:v>37</c:v>
                </c:pt>
                <c:pt idx="9">
                  <c:v>3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B3-412C-A3C2-EBB018EB0F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0890696"/>
        <c:axId val="450890368"/>
      </c:barChart>
      <c:dateAx>
        <c:axId val="450890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0890368"/>
        <c:crosses val="autoZero"/>
        <c:auto val="1"/>
        <c:lblOffset val="100"/>
        <c:baseTimeUnit val="months"/>
      </c:dateAx>
      <c:valAx>
        <c:axId val="450890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0890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269</c:v>
                </c:pt>
                <c:pt idx="1">
                  <c:v>344</c:v>
                </c:pt>
                <c:pt idx="2">
                  <c:v>378</c:v>
                </c:pt>
                <c:pt idx="3">
                  <c:v>291</c:v>
                </c:pt>
                <c:pt idx="4">
                  <c:v>318</c:v>
                </c:pt>
                <c:pt idx="5">
                  <c:v>318</c:v>
                </c:pt>
                <c:pt idx="6">
                  <c:v>341</c:v>
                </c:pt>
                <c:pt idx="7">
                  <c:v>417</c:v>
                </c:pt>
                <c:pt idx="8">
                  <c:v>398</c:v>
                </c:pt>
                <c:pt idx="9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F2-45B6-8285-123EC796EC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3281048"/>
        <c:axId val="463283016"/>
      </c:barChart>
      <c:dateAx>
        <c:axId val="463281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3283016"/>
        <c:crosses val="autoZero"/>
        <c:auto val="1"/>
        <c:lblOffset val="100"/>
        <c:baseTimeUnit val="months"/>
      </c:dateAx>
      <c:valAx>
        <c:axId val="463283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3281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2022-01</c:v>
                </c:pt>
                <c:pt idx="1">
                  <c:v>2022-02</c:v>
                </c:pt>
                <c:pt idx="2">
                  <c:v>2022-03</c:v>
                </c:pt>
                <c:pt idx="3">
                  <c:v>2022-04</c:v>
                </c:pt>
                <c:pt idx="4">
                  <c:v>2022-05</c:v>
                </c:pt>
                <c:pt idx="5">
                  <c:v>2022-06</c:v>
                </c:pt>
                <c:pt idx="6">
                  <c:v>2022-07</c:v>
                </c:pt>
                <c:pt idx="7">
                  <c:v>2022-08</c:v>
                </c:pt>
                <c:pt idx="8">
                  <c:v>2022-09</c:v>
                </c:pt>
                <c:pt idx="9">
                  <c:v>2022-10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100</c:v>
                </c:pt>
                <c:pt idx="1">
                  <c:v>51</c:v>
                </c:pt>
                <c:pt idx="2">
                  <c:v>76</c:v>
                </c:pt>
                <c:pt idx="3">
                  <c:v>61</c:v>
                </c:pt>
                <c:pt idx="4">
                  <c:v>100</c:v>
                </c:pt>
                <c:pt idx="5">
                  <c:v>60</c:v>
                </c:pt>
                <c:pt idx="6">
                  <c:v>100</c:v>
                </c:pt>
                <c:pt idx="7">
                  <c:v>105</c:v>
                </c:pt>
                <c:pt idx="8">
                  <c:v>96</c:v>
                </c:pt>
                <c:pt idx="9">
                  <c:v>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6D-4EF4-A4B5-4831C0F902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3291216"/>
        <c:axId val="463292528"/>
      </c:barChart>
      <c:catAx>
        <c:axId val="463291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3292528"/>
        <c:crosses val="autoZero"/>
        <c:auto val="1"/>
        <c:lblAlgn val="ctr"/>
        <c:lblOffset val="100"/>
        <c:noMultiLvlLbl val="0"/>
      </c:catAx>
      <c:valAx>
        <c:axId val="463292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3291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2022-01</c:v>
                </c:pt>
                <c:pt idx="1">
                  <c:v>2022-02</c:v>
                </c:pt>
                <c:pt idx="2">
                  <c:v>2022-03</c:v>
                </c:pt>
                <c:pt idx="3">
                  <c:v>2022-04</c:v>
                </c:pt>
                <c:pt idx="4">
                  <c:v>2022-05</c:v>
                </c:pt>
                <c:pt idx="5">
                  <c:v>2022-06</c:v>
                </c:pt>
                <c:pt idx="6">
                  <c:v>2022-07</c:v>
                </c:pt>
                <c:pt idx="7">
                  <c:v>2022-08</c:v>
                </c:pt>
                <c:pt idx="8">
                  <c:v>2022-09</c:v>
                </c:pt>
                <c:pt idx="9">
                  <c:v>2022-10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2013</c:v>
                </c:pt>
                <c:pt idx="1">
                  <c:v>1137</c:v>
                </c:pt>
                <c:pt idx="2">
                  <c:v>1748</c:v>
                </c:pt>
                <c:pt idx="3">
                  <c:v>1657</c:v>
                </c:pt>
                <c:pt idx="4">
                  <c:v>2603</c:v>
                </c:pt>
                <c:pt idx="5">
                  <c:v>1509</c:v>
                </c:pt>
                <c:pt idx="6">
                  <c:v>2301</c:v>
                </c:pt>
                <c:pt idx="7">
                  <c:v>3054</c:v>
                </c:pt>
                <c:pt idx="8">
                  <c:v>2714</c:v>
                </c:pt>
                <c:pt idx="9">
                  <c:v>205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26-4DAB-86E8-A0339C5F91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3292200"/>
        <c:axId val="463284328"/>
      </c:barChart>
      <c:catAx>
        <c:axId val="463292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3284328"/>
        <c:crosses val="autoZero"/>
        <c:auto val="1"/>
        <c:lblAlgn val="ctr"/>
        <c:lblOffset val="100"/>
        <c:noMultiLvlLbl val="0"/>
      </c:catAx>
      <c:valAx>
        <c:axId val="463284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3292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Sheet1!$A$2:$A$14</c:f>
              <c:strCache>
                <c:ptCount val="13"/>
                <c:pt idx="0">
                  <c:v>2021-12</c:v>
                </c:pt>
                <c:pt idx="1">
                  <c:v>2022-01</c:v>
                </c:pt>
                <c:pt idx="2">
                  <c:v>2022-02</c:v>
                </c:pt>
                <c:pt idx="3">
                  <c:v>2022-03</c:v>
                </c:pt>
                <c:pt idx="4">
                  <c:v>2022-04</c:v>
                </c:pt>
                <c:pt idx="5">
                  <c:v>2022-05</c:v>
                </c:pt>
                <c:pt idx="6">
                  <c:v>2022-06</c:v>
                </c:pt>
                <c:pt idx="7">
                  <c:v>2022-07</c:v>
                </c:pt>
                <c:pt idx="8">
                  <c:v>2022-08</c:v>
                </c:pt>
                <c:pt idx="9">
                  <c:v>2022-09</c:v>
                </c:pt>
                <c:pt idx="10">
                  <c:v>2022-10</c:v>
                </c:pt>
                <c:pt idx="11">
                  <c:v>2022-11</c:v>
                </c:pt>
                <c:pt idx="12">
                  <c:v>2022-12</c:v>
                </c:pt>
              </c:strCache>
            </c: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1286</c:v>
                </c:pt>
                <c:pt idx="1">
                  <c:v>92750</c:v>
                </c:pt>
                <c:pt idx="2">
                  <c:v>70734</c:v>
                </c:pt>
                <c:pt idx="3">
                  <c:v>66614</c:v>
                </c:pt>
                <c:pt idx="4">
                  <c:v>75586</c:v>
                </c:pt>
                <c:pt idx="5">
                  <c:v>86146</c:v>
                </c:pt>
                <c:pt idx="6">
                  <c:v>51526</c:v>
                </c:pt>
                <c:pt idx="7">
                  <c:v>64624</c:v>
                </c:pt>
                <c:pt idx="8">
                  <c:v>98443</c:v>
                </c:pt>
                <c:pt idx="9">
                  <c:v>98155</c:v>
                </c:pt>
                <c:pt idx="10">
                  <c:v>10926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2F-473B-95D6-250B48F48D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3293840"/>
        <c:axId val="463294168"/>
      </c:barChart>
      <c:catAx>
        <c:axId val="463293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3294168"/>
        <c:crosses val="autoZero"/>
        <c:auto val="1"/>
        <c:lblAlgn val="ctr"/>
        <c:lblOffset val="100"/>
        <c:noMultiLvlLbl val="0"/>
      </c:catAx>
      <c:valAx>
        <c:axId val="463294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3293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phlyinsurance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8</c:v>
                </c:pt>
                <c:pt idx="1">
                  <c:v>-2</c:v>
                </c:pt>
                <c:pt idx="2">
                  <c:v>8</c:v>
                </c:pt>
                <c:pt idx="3">
                  <c:v>-22</c:v>
                </c:pt>
                <c:pt idx="4">
                  <c:v>15</c:v>
                </c:pt>
                <c:pt idx="5">
                  <c:v>26</c:v>
                </c:pt>
                <c:pt idx="6">
                  <c:v>29</c:v>
                </c:pt>
                <c:pt idx="7">
                  <c:v>86</c:v>
                </c:pt>
                <c:pt idx="8">
                  <c:v>62</c:v>
                </c:pt>
                <c:pt idx="9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7F-4EC8-8E7F-F0DA6CE835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2931744"/>
        <c:axId val="242932400"/>
      </c:barChart>
      <c:dateAx>
        <c:axId val="242931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932400"/>
        <c:crosses val="autoZero"/>
        <c:auto val="1"/>
        <c:lblOffset val="100"/>
        <c:baseTimeUnit val="months"/>
      </c:dateAx>
      <c:valAx>
        <c:axId val="242932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931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phlyinsurance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35</c:v>
                </c:pt>
                <c:pt idx="1">
                  <c:v>23</c:v>
                </c:pt>
                <c:pt idx="2">
                  <c:v>36</c:v>
                </c:pt>
                <c:pt idx="3">
                  <c:v>33</c:v>
                </c:pt>
                <c:pt idx="4">
                  <c:v>32</c:v>
                </c:pt>
                <c:pt idx="5">
                  <c:v>29</c:v>
                </c:pt>
                <c:pt idx="6">
                  <c:v>28</c:v>
                </c:pt>
                <c:pt idx="7">
                  <c:v>32</c:v>
                </c:pt>
                <c:pt idx="8">
                  <c:v>36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8D-4495-87AB-10478C9535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2940272"/>
        <c:axId val="242935352"/>
      </c:barChart>
      <c:dateAx>
        <c:axId val="242940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935352"/>
        <c:crosses val="autoZero"/>
        <c:auto val="1"/>
        <c:lblOffset val="100"/>
        <c:baseTimeUnit val="months"/>
      </c:dateAx>
      <c:valAx>
        <c:axId val="242935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940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phlyinsurance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2022-01</c:v>
                </c:pt>
                <c:pt idx="1">
                  <c:v>2022-02</c:v>
                </c:pt>
                <c:pt idx="2">
                  <c:v>2022-03</c:v>
                </c:pt>
                <c:pt idx="3">
                  <c:v>2022-04</c:v>
                </c:pt>
                <c:pt idx="4">
                  <c:v>2022-05</c:v>
                </c:pt>
                <c:pt idx="5">
                  <c:v>2022-06</c:v>
                </c:pt>
                <c:pt idx="6">
                  <c:v>2022-07</c:v>
                </c:pt>
                <c:pt idx="7">
                  <c:v>2022-08</c:v>
                </c:pt>
                <c:pt idx="8">
                  <c:v>2022-09</c:v>
                </c:pt>
                <c:pt idx="9">
                  <c:v>2022-10</c:v>
                </c:pt>
                <c:pt idx="10">
                  <c:v>2022-11</c:v>
                </c:pt>
                <c:pt idx="11">
                  <c:v>2022-12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676</c:v>
                </c:pt>
                <c:pt idx="1">
                  <c:v>437</c:v>
                </c:pt>
                <c:pt idx="2">
                  <c:v>845</c:v>
                </c:pt>
                <c:pt idx="3">
                  <c:v>771</c:v>
                </c:pt>
                <c:pt idx="4">
                  <c:v>780</c:v>
                </c:pt>
                <c:pt idx="5">
                  <c:v>673</c:v>
                </c:pt>
                <c:pt idx="6">
                  <c:v>560</c:v>
                </c:pt>
                <c:pt idx="7">
                  <c:v>739</c:v>
                </c:pt>
                <c:pt idx="8">
                  <c:v>702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95-4156-B988-34953FED4A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2937648"/>
        <c:axId val="242938304"/>
      </c:barChart>
      <c:catAx>
        <c:axId val="242937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938304"/>
        <c:crosses val="autoZero"/>
        <c:auto val="1"/>
        <c:lblAlgn val="ctr"/>
        <c:lblOffset val="100"/>
        <c:noMultiLvlLbl val="0"/>
      </c:catAx>
      <c:valAx>
        <c:axId val="242938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937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phlyinsurance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11564</c:v>
                </c:pt>
                <c:pt idx="1">
                  <c:v>10980</c:v>
                </c:pt>
                <c:pt idx="2">
                  <c:v>13113</c:v>
                </c:pt>
                <c:pt idx="3">
                  <c:v>50603</c:v>
                </c:pt>
                <c:pt idx="4">
                  <c:v>11605</c:v>
                </c:pt>
                <c:pt idx="5">
                  <c:v>55123</c:v>
                </c:pt>
                <c:pt idx="6">
                  <c:v>36785</c:v>
                </c:pt>
                <c:pt idx="7">
                  <c:v>115480</c:v>
                </c:pt>
                <c:pt idx="8">
                  <c:v>101856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2E-429F-8AB8-4FC222B9DF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2941584"/>
        <c:axId val="242946176"/>
      </c:barChart>
      <c:dateAx>
        <c:axId val="242941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946176"/>
        <c:crosses val="autoZero"/>
        <c:auto val="1"/>
        <c:lblOffset val="100"/>
        <c:baseTimeUnit val="months"/>
      </c:dateAx>
      <c:valAx>
        <c:axId val="242946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941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39D57-0792-4552-8F51-3E2C748B9B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PHLY Social Media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804466-8C20-4391-84A2-22DB2EEB67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1757297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413A6-3735-46BD-BE4B-E0CF2C5FD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@PHLYINS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369AA9-7430-4098-9A60-48E284EACF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495372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B846FA-30AE-4002-B10A-5BF106333F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01/01/2019 - 08/31/2022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F69033-DCBB-4932-A2DD-B888353AC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937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77486-E6A4-4879-B037-356728163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Key Metrics | @PHLYINS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291B40-6D37-4176-A564-11849ECCE7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87393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87141653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4826913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8000151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3024687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3772724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344011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5224286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3602543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813199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020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7188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0.3583 %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1674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EF4E90-0085-469B-8A00-E7ABB00DA0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408403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554C5-E25D-4FD2-A411-682D53AA8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Gained | @PHLYINS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2D5557-AB10-4D66-9501-C0C3416342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733186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AEFED5-0F89-4878-A0C3-0F7EF93D75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0D6347-16C7-4DC2-B0F9-7D63D67C1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3057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F6D57-C38F-46DF-A653-8F9A6E8A8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Facebook Post | @PHLYINS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71D661-43F6-4862-9E78-DE724EADF8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07510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EEBA00-1025-4E8C-83E7-A5FA912948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BD1598-B4F8-4F8B-B257-870DB226D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4039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DD619-4919-4A01-92BA-E12F32A1E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Per Month | @PHLYINS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B8A68B-5696-411B-AD21-2C718162E7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90302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E2C347-1DF8-44C9-829E-19A7265D91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4580A7-6211-48F6-ABA2-27D877DD8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398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4CDB4-A408-4B3B-B7C9-5CD189F09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Impressions | @PHLYINS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7FD959-EE4E-41C9-A647-CB834FCF7C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692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BAF23B-EADB-48D2-B375-ABAF2A4E10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FD3AB6-E378-49FF-887D-EC9681117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8791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1C935-0E9C-48CD-B585-00FCE9AD6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@PHLYINS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C5D432-AF05-4478-9E2B-41B3A2D58B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43201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52092094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8219919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77374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87028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60771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11413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80473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22498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67894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06254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194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3105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62000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04038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54232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21045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0641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46704A-8B9F-44AC-BEAF-2EE445651F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36234521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892A3-9E99-4877-8F95-81A201620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@PHLYINS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CE66DC-4844-45BC-A5FC-33F97FED2B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45352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74148503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980210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9703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06218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31581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26330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6170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74366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87512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63139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10096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04129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01082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2309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31454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49781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998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Philadelphia Insurance Companies - 2022-09-09 15:33:01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This week, we officially welcomed many employees back to the office! As we transition into our new #hybridwork environment, we are excited to connect with our co-workers in the office and get back to in-person events. 
To celebrate our return, we hosted various #welcomeback events across the country. From a bagel breakfast and ice cream social to happy hour, here's a look at #TEAMPHLY having fun together throughout the week. 🥳🥳 #insurancecareers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https://quintly-image-storage.s3.amazonaws.com/d123f9c23f3abec6e562a564c92f236a/93e629c5845416de4a9ad3906cd05a9d.jpg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18.6800 %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64942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BBE274-4508-4E1E-9169-C1CEA311F5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26248832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B8DAF-17EC-4024-8068-B39B6DFD8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@PHLYINS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1AEFEC-86D3-477F-AA37-B4F024876A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45250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74574151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6851619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46845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88906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60916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31857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8709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67408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49891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404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29389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699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69829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27641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22823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34661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797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Philadelphia Insurance Companies - 2022-09-26 15:20:53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Here's a look at 80 of our newest employees from across the country! After being virtual for two years, we just wrapped up a successful week of New Hire Training at the Home Office. 👏
Our #newhires had the opportunity to connect with #TEAMPHLY through various #onboarding events aimed at strengthening their skills while acclimating them to their new roles at PHLY. Welcome to the team! 🙌 
Learn more about what it's like to work at PHLY: bit.ly/PHLYCareers #insurancecareers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https://quintly-image-storage.s3.amazonaws.com/d123f9c23f3abec6e562a564c92f236a/1417e3483d3c6ff0374028482b466619.jpg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16.7702 %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204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49FA65-554D-4EF0-A9CD-CD87678613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22027184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2A233-E05D-40CC-B7F7-429F94404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@PHLYINS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502616-96EA-4D0C-936E-EE494B3229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3587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6822785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9046411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9156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08949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99665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41991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5661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18895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76195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94826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58625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98869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73863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28925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12457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26039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304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Philadelphia Insurance Companies - 2022-09-25 15:17:04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Congratulations to the Children's Hospital of Philadelphia (CHOP) for raising over .8 million for children battling cancer! 👏 This year marks the 20th anniversary of the #ParkwayRun &amp; Walk which raises money for pediatric #cancerresearch and care. #TEAMPHLY joined thousands of other runners, walkers, and supporters at the race today. PHLY employees participated in a series of office-wide fundraising events leading up to the race to power breakthroughs in cancer care for children. #ForBreakThroughs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https://quintly-image-storage.s3.amazonaws.com/d123f9c23f3abec6e562a564c92f236a/d9163514c0a45190a89da81df252daea.jpg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17.8571 %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6911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AF7FD9-1869-4B32-9765-DBA67E31AB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29373673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6D59D-E9AD-4C91-B643-3A7C1A97B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@PHLYINS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99FD65-9379-481A-8921-AC3D58ABC3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55951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84927401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0887598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56093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39556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16054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19475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3122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85663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99433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61143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53514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60420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12147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05217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7151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10159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393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Philadelphia Insurance Companies - 2022-09-30 15:11:33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Food, fun, and games are just a few things #TEAMPHLY enjoyed during our annual Healthy Picnic and Wellness Fair! 🥳
Co-hosted with sister company TMNAS, the annual event was complete with a catered lunch by 12th Street Catering which included a variety of healthy options, one-on-ones with #healthandwellness experts, and a special guest appearance by the Phillie Phanatic! 
Thanks again to our vendors for joining us! 🙌 #PHLYHealthyPicnic #insurancecareers #companypicnic 93.3 WMMR Philadelphia American Diabetes Association - Eastern Pennsylvania &amp; Delaware American Heart Association - Pennsylvania Independence Blue Cross EyeMed Vision Care Fidelity Investments MetLife ACI Specialty Benefits Cancer Guardian Marsh McLennan Agency - East Region Future Scripts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https://quintly-image-storage.s3.amazonaws.com/d123f9c23f3abec6e562a564c92f236a/88c085cca119cde34776fb08ca167816.jpg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17.1233 %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2647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EC0B8D-09FA-4698-9325-5FC02BA0B6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27589824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6B1E8-D490-4CC3-9745-52AF03EB3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@PHLYINS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67E659-0CA1-45EF-B63A-70BC49D3FF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45931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82416535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343065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56379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64362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68408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65982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50312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0041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75845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7421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17060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25950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30475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44388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67418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22137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041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Philadelphia Insurance Companies - 2022-09-22 11:47:43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PHLY is proud to be the Presenting Sponsor of the Philadelphia Eagles Community RedZone program! Throughout the season, we're partnering with the Eagles to highlight #nonprofits doing great work in the community before each home game. 
Congratulations to Work To Ride, Legacy Treatment Services, and The Renfrew Center for being highlighted at this week's game! 👏 #FlyEaglesFly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https://quintly-image-storage.s3.amazonaws.com/d123f9c23f3abec6e562a564c92f236a/76841e39dccb430551b270a47da1892d.jpg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11.5120 %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3129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64F294-2584-4EF9-B154-B6FF234838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40079688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A89C1-712F-4404-9BAD-9CDBCD8EE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@PHLYINS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1E5E8E-CEB0-4E23-ADF3-605B47F117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10982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9B360E-7615-4C47-B815-F26D4C667F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9CA2E3-889E-4463-9B7B-89FE4DEF1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5789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FCB84-36A9-4285-AC19-18F3F201A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@PHLYINS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5FFBD3-FBC4-4519-9629-2E483F806E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16009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7454810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615078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317417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246645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397531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900564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022523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648075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616396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755809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621974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957964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233359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9059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339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94D261-1ED1-4770-91BB-96AA472C99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20726438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1E510-A750-4EF5-A0BA-E6B6D6FEA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Followers Change | @PHLYINS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50AAFE-AF53-4D12-85B6-1ECD69F8BA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35277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1F9757-ED91-4F8E-9B33-A54FED9C41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8C0BF6-A85B-48AC-AE4B-BECAFEAFD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3620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236C8-5B54-49E6-BD78-C7906F4E3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Tweet | @PHLYINS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69293E-514C-4A80-81C8-9C9282A579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006192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D8691B-0B1C-4C2A-83F0-07BB8988FF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598AB-8D0B-42CB-A591-F84D65414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8751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431E0-33A9-46C0-8EC4-CCDE2DF14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Per Month | @PHLYINS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8FC23F-F546-436A-A22C-696CA20E2B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01331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9D9240-DBDE-4889-AB7F-6589563108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0B83E9-C02E-4D3F-9A2F-C605F2784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0654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6B485-594D-4E13-8786-9BFC31A4A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PHLY Twitter Mentions | @PHLYINS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DD7106-8488-4B60-BE43-00AC15B6E3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9263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8A684A-24D0-4EA9-A04E-805083A4EA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58103C-8ABA-4CA4-AF03-4DF13D657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4907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F207F-B8A3-4669-8B80-ABDFFCF44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@PHLYINS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938A47-8DFD-4FE9-A438-E0ED69AF11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09168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9544">
                  <a:extLst>
                    <a:ext uri="{9D8B030D-6E8A-4147-A177-3AD203B41FA5}">
                      <a16:colId xmlns:a16="http://schemas.microsoft.com/office/drawing/2014/main" val="91934201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1496765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495739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954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@MargueriteTort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(46)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50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@EaglesComms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516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@Jayden31215665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563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@C2CPhiladelphia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722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@wadt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383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@Msminion13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9181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@RubyFlower16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663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@BCCCC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717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@Phillies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7813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@Becca091091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5319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D8776B-7E7C-4E77-AB25-C21D3714A5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09/01/2021 - 12/31/2022</a:t>
            </a:r>
          </a:p>
        </p:txBody>
      </p:sp>
    </p:spTree>
    <p:extLst>
      <p:ext uri="{BB962C8B-B14F-4D97-AF65-F5344CB8AC3E}">
        <p14:creationId xmlns:p14="http://schemas.microsoft.com/office/powerpoint/2010/main" val="2049325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D4E90-5C7C-4A61-9931-91D6FD2C4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@PHLYINS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279AD3-F661-4E8A-8B3D-F4CE90C46C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77360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0798271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925394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59294169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71831184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54111523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95112540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8412204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917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@PHLYINS - 2022-09-07 14:05:21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group of Home Office employees assembled 1,000 snack bags for people in the #community who are in need! #givingback #volunteering
🧵(THREAD) https://t.co/yGfKioHb1g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09/08/2022 14:07:05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224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@PHLYINS - 2022-09-25 15:23:02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Congratulations to @ChildrensPhila for raising over .8 million for children battling #cancer! 👏 This year marks the 20th anniversary of the #ParkwayRun &amp;amp; Walk which raises money for pediatric #cancerresearch and care.
(THREAD) 🧵 https://t.co/SWjN8EUAkK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09/27/2022 20:05:47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9397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FCB640-4BCA-40AC-93EC-77C0CDD445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30195097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7ACAA-83B8-46AB-8BCA-DB9703AEF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@PHLYINS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75E67A-2BB5-414D-B728-1A6F48706D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78498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8175293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541967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6669532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52086001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0953386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66866211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327796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9870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@PHLYINS - 2022-09-19 16:09:10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were proud to sponsor this year’s @xpnfest on the Camden Waterfront! The three-day #XPNFest featured live music, family-oriented activities, and various food and craft vendors. 
(THREAD) 🧵 https://t.co/qfSki6NNGr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09/20/2022 02:07:46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1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@PHLYINS - 2022-09-23 12:32:39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Our #fundraising for @ChildrensPhila may be winding down, but our efforts are not over yet! With only two days left until the #ParkwayRun, #TEAMPHLY teed up to raise money for children battling cancer. 
(THREAD) 🧵 https://t.co/WiSblqS8BX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09/26/2022 08:05:52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6512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@PHLYINS - 2022-09-11 09:40:21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will never forget. #September11 https://t.co/sJhNdVwVwi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09/11/2022 14:08:06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7560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DF5A04-73B8-4E2B-945D-1200852572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38130688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8CCC5-FDCB-4892-8B71-C93F36077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@PHLYINS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76239D-DA91-48B3-BA84-7F2169D002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83606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34787065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969388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876068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836191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972066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149698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071715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242693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066268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741973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15633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04798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945341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7262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33490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89.071428571429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3315.1785714286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18.204485900522 %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9863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3E10BF-D845-4B6B-8E31-E42D2A1210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19451296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2824E-B37F-4BAB-A7F4-0B5293627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LinkedIn Followers Change | @PHLYINS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9337BB-33E9-4A44-B0CC-72DB01831B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24090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C49AA8-1367-4DB8-AF14-279704F26E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725012-7362-4BC6-9377-598208D94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1248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F9788-5010-408C-82E7-89DDCB6DF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Interactions Per LinkedIn Update | @PHLYINS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964E07-EE54-4FC7-A3E9-4941C9755F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420719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B5B6F8-04DB-4ADB-97E3-8570FCF36C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74E73E-3AAF-466B-AB9F-4ADAD1497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8719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85C2A-5065-4BD8-A936-A2B22F2BF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Total Interactions Per Month | @PHLYINS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1BDF57-C6FB-4857-8A58-69C9D2C2B2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26009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46B934-E0E8-4F83-9150-D1320D215A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A0D1B7-44B5-4D74-9932-BEC4B9910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7893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A9C01-596F-4A29-AA9E-201E0EC92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Impressions | @PHLYINS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09EC89-7CF9-4C3D-80A7-27780124E3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76729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A012B2-6CEA-4057-BA06-7A4D6508CB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FAF740-088A-4F0B-A2EB-C2931BAAE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54585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3DBC4-7A01-4341-A180-5DD7981D9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@PHLYINS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0F2356-B5A5-45E3-A74A-CFBA2615C2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23322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10847676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091451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965576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259668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906636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761083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956934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796221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329095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916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Philadelphia Insurance Companies - 2022-09-25 15:12:55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Congratulations to the Children's Hospital of Philadelphia (CHOP) for raising over .8 million for children battling cancer! This year marks the 20th anniversary of the #ParkwayRun &amp; Walk which raises money for pediatric #cancerresearch and care. #TEAMPHLY joined thousands of other runners, walkers, and supporters at the race today. PHLY employees participated in a series of office-wide fundraising events leading up to the race to power breakthroughs in #cancer care for children. #ForBreakThroughs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38.52529294084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8364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A7A701-F714-425E-AB4D-5E2EBFFF0F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26097311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5AB89-0DC8-4985-9C1D-247C978D9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@PHLYINS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EDE3DD-26C1-4B04-A19E-318C0E2C76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33348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11505401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816438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69586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369439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461712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395987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702677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10779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36754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225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Philadelphia Insurance Companies - 2022-09-09 15:44:02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This week, we officially welcomed many employees back to the office! As we transition into our new #hybridwork environment, we are excited to connect with our co-workers in the office and get back to in-person events. 
To celebrate our return, we hosted various welcome back events across the country. From a bagel breakfast and ice cream social to happy hour, here's a look at #TEAMPHLY having fun together throughout the week. #returntooffice #insurancecareers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99.496506370736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0140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B3D089-9C88-471C-BC7A-1B160B1F0D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32133431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83FCE-C01D-4D78-BCC2-13EC5030D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@PHLYINS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676BB8-F327-4711-867D-25F78A2DE2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57058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0216615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424832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593628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38219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978511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450546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2319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218844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290929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256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Philadelphia Insurance Companies - 2022-09-26 15:14:21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Here's a look at 80 of our newest employees from across the country! After being virtual for two years, we just wrapped up a successful week of New Hire Training at the Home Office. 
Our #newhires had the opportunity to connect with #TEAMPHLY through various #onboarding events aimed at strengthening their skills while acclimating them to their new roles at PHLY. Welcome to the team! 
Learn more about what it's like to work at PHLY: bit.ly/PHLYCareers #insurancecareers #insuranceindustry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47.400442477876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3903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5FE090-20CC-4513-BEBC-61E5238431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4971120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5F74E-017C-42B5-B0E9-311095E50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@PHLYINS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63AECD-7B46-4EA7-B7CC-EA09E81E26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22941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9752137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489238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292328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626878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61049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755340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240694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460587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336848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729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Philadelphia Insurance Companies - 2022-09-07 13:38:53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group of Home Office employees assembled 1,000 snack bags for people in the #community who are in need! The bags will be distributed to Caring for Friends - one of the largest food banks in the Greater #Philadelphia region dedicated to providing food and friendship to homebound seniors, kids, and families. #TEAMPHLY #volunteerwork #insuranceindustry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11.357236718603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2047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81F8DE-F0D6-43A9-B94C-CF857D5DE6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36898691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6F85A-ABB4-4098-B734-D02AE89DF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@PHLYINS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DF6198-8CA1-4F7C-8FFD-9AD602ADBC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30625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10212403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51635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01543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87078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158667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785835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947605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834927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764373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949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Philadelphia Insurance Companies - 2022-09-22 12:08:44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PHLY is proud to be the Presenting Sponsor of the Philadelphia Eagles Community RedZone program! Throughout the season, we're partnering with the Eagles to highlight #nonprofits doing great work in the #community before each home game. 
Congratulations to Work to Ride, Legacy Treatment Services, and The Renfrew Center for being highlighted at this week's game! #FlyEaglesFly #communitysupport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12.393707482993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3997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14CA61-738B-40B8-8A27-1CA2B4F475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4493791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8A572-9F91-4607-A31A-199A8931F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@PHLYINS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908FCD-5267-49AF-A290-C906179607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93222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25251024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662280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493193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705337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113065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171752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430687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368776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898374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591110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016326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623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phlyinsurance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1.2612 %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4707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1E30DE-B2E0-4B0B-95E0-7F84877016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16709601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2F651-4699-4F8B-B9CB-D1420347C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Followers Change | @PHLYINS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7F5773-8124-4EEC-99B7-892043EDA9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634580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E46D1D-572A-44C6-9281-A4640F1B0D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E5C5C5-72D2-420F-B738-6C1871607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0314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7B965-DBD1-4F9A-A5EB-979103549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Instagram Post | @PHLYINS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970B63-3CCE-4337-8F92-CEFFAD3DC4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52441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ACDAA2-A3EF-4C6B-8816-FBCEB80907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539768-69DD-4D59-9A6C-9B49DC1EF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067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77F2B-9BC3-45EB-9767-C8347C532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Per Month | @PHLYINS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A286E9-CF5E-4B95-8099-04A39554F0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88905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E83970-9AC8-4817-A25D-121C97A0CF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F6DDB4-56AD-416D-A4EB-2108856B2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8460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E247D-48F6-4F23-A0F7-C39E2D816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| @PHLYINS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8A814F-B6C0-4D7C-91DA-576BA2F706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801443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0695AA-D5B7-4BF6-97CD-9E171B28A8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4D2D7E-F7F5-453F-A768-9387C9821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8270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8CAC2-8ED1-4BDE-A367-FEF774490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@PHLYINS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FADF2E-07B3-4BDF-994D-3996AE1AD4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43828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5062176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70512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845315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099412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150221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816170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94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- 2022-09-25 15:45:47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Congratulations to the childrensphila for raising over .8 million for children battling cancer! 👏 This year marks the 20th anniversary of the #ParkwayRun &amp; Walk which raises money for pediatric cancer research and care.
#TEAMPHLY joined thousands of other runners, walkers, and supporters at the race today. PHLY employees participated in a series of office-wide fundraising events leading up to the race to power breakthroughs in cancer care for children. 
#ForBreakThroughs #childrenshospitalofphiladelphia #pediatriccanerawareness #childrenshospital #fightcancer #childhoodcancer #cancerfundraiser #cancersucks #childhoodcancerresearch #findacure #runwalk #charityevent #givingbacktothecommunity #goodcauses #fundraisingevent #insurancegivesback #insurancecareers  #specialtyinsurance #insuranceindustry #commercialinsurance #insurancecompany #insurancelife #insuranceservices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10/05/2022 08:08:28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4.8241 %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7598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C752F2-E71B-4919-AD10-84C73BBEF9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6954937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9CCDC-DD1B-4436-9613-59B0156DA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@PHLYINS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9AD7F8-335D-4F5A-A8B6-D2E5D81F17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0481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0153602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080464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381069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698958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909596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798381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813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- 2022-09-26 15:40:37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👀 Here's a look at 80 of our newest employees from across the country! After being virtual for two years, we just wrapped up a successful week of New Hire Training at the Home Office. 🙌
Our #newhires had the opportunity to connect with #TEAMPHLY through various onboarding events aimed at strengthening their skills while acclimating them to their new roles at PHLY. 👏
Welcome to the team! Swipe ⬅️ to see some of our newest team members. 📸 
Learn more about what it's like to work at PHLY 
➡ bit.ly/PHLYCareers 🔗 link in bio 
#welcometotheteam #newhiretraining #insurancecareers #jobhunter #careergoals #careeropportunities #careersuccess #finance #instajobs #jobboard #nowhiring #volunteering #charitywork #communitysupport  #supportnonprofits #insurancecareers #insurancecompany #newhire #newjobs #jobtraining #insurancebusiness #insuranceindustry #insurancework #propertyandcasualty #commercialinsurance #insurancelife #insuranceservices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10/05/2022 08:08:28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3.5494 %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8342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25E097-4161-405C-8095-F9B2C89191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40322430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30A81-045F-4B70-959A-8FB558F6A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@PHLYINS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1DF10B-9BDB-4E01-AAAB-B921328C6B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62797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8265429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807993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412973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708828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828189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482369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051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- 2022-09-30 15:48:44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Food, fun, and games are just a few things #TEAMPHLY enjoyed during our annual Healthy Picnic and Wellness Fair! 🥳🥳
Co-hosted with sister company tmna_services, the annual event was complete with a catered lunch by 12stcatering which included a variety of healthy options, one-on-ones with health and wellness experts, and a special guest appearance by the philliephanatic! 
Thanks again to our vendors for joining us! 🙌
933wmmr beabetteryouphlygym tmnathegoodlife amdiabetesassn american_heart eyemedvisioncare fidelity_investment_ independencebluecross acibenefits cancer_guardian Trion Group Future Scripts MetLife 
#PHLYHealthyPicnic #healthylifestyle #healthandwellness #healthandwellbeing #healthyfood #wellnessgoals #companypicnic #philliephanatic #philadelphiaphillies #philadelphiapa #insurancecareers #insurancecompany #insurancecarrier #insurancejobs #insurancework #propertyandcasualty #specialtyinsurance #commercialinsurance #insurancebusiness #insuranceindustry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10/05/2022 08:08:28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3.2362 %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7963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0A550A-BEA6-4256-AF82-1E1AAE8B0D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37275875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7F4BE-BEE0-4EDB-8506-3B41863E5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@PHLYINS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87A713-4EBA-41E1-AC20-5215AF88BE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59503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3087446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616942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727966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273366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031758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613381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514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- 2022-09-08 17:19:18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During our fundraiser kick-off week, childrensphila (CHOP) Patient Ambassador Lily shared her incredible story about her three-year battle with brain cancer.
Yesterday, we joined CHOP's attending physician Dr. Patrick Grohar for an inspiring presentation about the cutting-edge pediatric cancer research being done at the Cancer Center. The money #TEAMPHLY raises each year helps fund the research behind these life-saving treatments.
Learn how you can help ➡️ parkway.chop.edu #ForBreakThroughs
#childrenshospitalofphiladelphia #pediatriccanerawareness #childrenshospital #fightcancer #childhoodcancer #cancerfundraiser #cancersucks #childhoodcancerresearch #findacure #runwalk #givingbacktothecommunity #donatetoday #insurancegivesback #insurancecareers #insuranceindustry #insurancework #insurancecompany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10/05/2022 08:08:28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3.2270 %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4473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261322-BDE2-4FC2-9B54-44997C2203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40025632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6A3AC-2F52-4919-8B8A-E6F21ED50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@PHLYINS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C9400E-741E-47F5-BF23-B052A1000F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26485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2631649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769906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2761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979475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207317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1735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405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- 2022-09-09 15:43:23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This week, we officially welcomed many employees back to the office! As we transition into our new hybrid work environment, we are excited to connect with our co-workers in the office and get back to in-person events. 🙌🏼
To celebrate our return, we hosted various welcome back events across the country. From a bagel breakfast and ice cream social to happy hour, here's a look at #TEAMPHLY having fun together throughout the week. 🥳🥳
#returntooffice #inperson #hybridwork #hybridworking #funatwork #backtotheoffice #backtogether #togetheragain #coworkerlove #employer #insurancebusiness #commercialinsurance #specialtyinsurance #insuranceindustry #insurancework #insurancecoverage #propertyandcasualty #insurancejobs #insurancecareers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10/05/2022 08:08:28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2.8551 %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20724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F125F3-F4D6-47B3-A060-55B8E1EE56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33708396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993B0-9368-4EC2-8A0D-A9D894259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Table | @PHLYINS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E39730-6C49-4A79-B742-7AE7A16D97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15160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418227461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145052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2288493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537693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3473621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0074899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0541283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9467460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613469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2039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0.7378 %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131.72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130.64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7883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7411F3-0033-4A16-9B36-575E3CF5E7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61301110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0A611-BC3E-4E93-81EE-7B568A17F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@PHLYINS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AD2C38-0958-425C-A5A6-0A644A9287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05543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3474260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9947520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72882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85200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27191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85777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6911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07913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41142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87004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975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- 2022-09-30 16:17:20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TAP TO SEE MORE 📸 FROM THE #PHLYHEALTHYPICNIC!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https://quintly-image-storage.s3.amazonaws.com/c303562b672a3318c686cfcc37b7e67a/2125ad2a869cb90edf8422eb923b6eb4.jpg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10/01/2022 16:06:17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395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- 2022-09-30 16:14:14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@PHILLIEPHANATIC HAD A LOT OF FUN HANGING OUT WITH #TEAMPHLY!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https://quintly-image-storage.s3.amazonaws.com/c303562b672a3318c686cfcc37b7e67a/b528823bc536ffb69c62b1d7485ac549.jpg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10/01/2022 16:06:17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49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- 2022-09-30 16:14:13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AND THERE WAS A SPECIAL GUEST APPEARANCE BY THE @PHILLIEPHANATIC 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https://quintly-image-storage.s3.amazonaws.com/c303562b672a3318c686cfcc37b7e67a/ed9c25ed658770a3eb006135d0a308c1.jpg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10/01/2022 16:06:17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9660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28D22E-CA65-4E42-8E45-CB77BD221B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207535489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52239-E661-47F4-A311-4737BA4EC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@PHLYINS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2DFDB7-1952-4359-BA3E-6F37CD52FC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76885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74354929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773956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0291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72161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23150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30303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86030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63287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67336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34928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582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- 2022-09-30 16:14:12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KICKED OFF OUR HEALTHY PICNIC &amp; WELLNESS FAIR WITH A CATERED LUNCH BY @12STCATERING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https://quintly-image-storage.s3.amazonaws.com/c303562b672a3318c686cfcc37b7e67a/3c395e035470809697685c38ab263bba.jpg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10/01/2022 16:06:17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187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- 2022-09-28 17:43:52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#TEAMPHLY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https://quintly-image-storage.s3.amazonaws.com/c303562b672a3318c686cfcc37b7e67a/6380fd520f884338c6d56c49ea1cdfcd.jpg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09/29/2022 17:36:12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48268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0F4342-B90B-4476-B4F0-FF2D8C2F69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7740608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1692</Words>
  <Application>Microsoft Office PowerPoint</Application>
  <PresentationFormat>On-screen Show (4:3)</PresentationFormat>
  <Paragraphs>696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Arial</vt:lpstr>
      <vt:lpstr>Calibri</vt:lpstr>
      <vt:lpstr>quintly_template</vt:lpstr>
      <vt:lpstr>PHLY Social Media</vt:lpstr>
      <vt:lpstr>Overall Overall Audience | @PHLYINS</vt:lpstr>
      <vt:lpstr>Facebook Facebook Key Metrics | @PHLYINS</vt:lpstr>
      <vt:lpstr>Facebook Fans Gained | @PHLYINS</vt:lpstr>
      <vt:lpstr>Facebook Average Interactions Per Facebook Post | @PHLYINS</vt:lpstr>
      <vt:lpstr>Facebook Total Interactions Per Month | @PHLYINS</vt:lpstr>
      <vt:lpstr>Facebook Facebook Impressions | @PHLYINS</vt:lpstr>
      <vt:lpstr>Facebook Original Own Posts Table | @PHLYINS - 1 of 6</vt:lpstr>
      <vt:lpstr>Facebook Original Own Posts Table | @PHLYINS - 2 of 6</vt:lpstr>
      <vt:lpstr>Facebook Original Own Posts Table | @PHLYINS - 3 of 6</vt:lpstr>
      <vt:lpstr>Facebook Original Own Posts Table | @PHLYINS - 4 of 6</vt:lpstr>
      <vt:lpstr>Facebook Original Own Posts Table | @PHLYINS - 5 of 6</vt:lpstr>
      <vt:lpstr>Facebook Original Own Posts Table | @PHLYINS - 6 of 6</vt:lpstr>
      <vt:lpstr>Facebook Fan Demographics | @PHLYINS</vt:lpstr>
      <vt:lpstr>Twitter Key Metrics Table | @PHLYINS</vt:lpstr>
      <vt:lpstr>Twitter Twitter Followers Change | @PHLYINS</vt:lpstr>
      <vt:lpstr>Twitter Average Interactions Per Tweet | @PHLYINS</vt:lpstr>
      <vt:lpstr>Twitter Total Interactions Per Month | @PHLYINS</vt:lpstr>
      <vt:lpstr>Twitter PHLY Twitter Mentions | @PHLYINS</vt:lpstr>
      <vt:lpstr>Twitter Key Influencers | @PHLYINS</vt:lpstr>
      <vt:lpstr>Twitter Own and Retweeted Tweets Table | @PHLYINS - 1 of 2</vt:lpstr>
      <vt:lpstr>Twitter Own and Retweeted Tweets Table | @PHLYINS - 2 of 2</vt:lpstr>
      <vt:lpstr>LinkedIn Key Metrics Table | @PHLYINS</vt:lpstr>
      <vt:lpstr>LinkedIn LinkedIn Followers Change | @PHLYINS</vt:lpstr>
      <vt:lpstr>LinkedIn Average Interactions Per LinkedIn Update | @PHLYINS</vt:lpstr>
      <vt:lpstr>LinkedIn Total Interactions Per Month | @PHLYINS</vt:lpstr>
      <vt:lpstr>LinkedIn Post Impressions | @PHLYINS</vt:lpstr>
      <vt:lpstr>LinkedIn Posts Table | @PHLYINS - 1 of 5</vt:lpstr>
      <vt:lpstr>LinkedIn Posts Table | @PHLYINS - 2 of 5</vt:lpstr>
      <vt:lpstr>LinkedIn Posts Table | @PHLYINS - 3 of 5</vt:lpstr>
      <vt:lpstr>LinkedIn Posts Table | @PHLYINS - 4 of 5</vt:lpstr>
      <vt:lpstr>LinkedIn Posts Table | @PHLYINS - 5 of 5</vt:lpstr>
      <vt:lpstr>Instagram Key Metrics Table | @PHLYINS</vt:lpstr>
      <vt:lpstr>Instagram Instagram Followers Change | @PHLYINS</vt:lpstr>
      <vt:lpstr>Instagram Average Interactions Per Instagram Post | @PHLYINS</vt:lpstr>
      <vt:lpstr>Instagram Total Interactions Per Month | @PHLYINS</vt:lpstr>
      <vt:lpstr>Instagram Impressions | @PHLYINS</vt:lpstr>
      <vt:lpstr>Instagram Posts Table | @PHLYINS - 1 of 5</vt:lpstr>
      <vt:lpstr>Instagram Posts Table | @PHLYINS - 2 of 5</vt:lpstr>
      <vt:lpstr>Instagram Posts Table | @PHLYINS - 3 of 5</vt:lpstr>
      <vt:lpstr>Instagram Posts Table | @PHLYINS - 4 of 5</vt:lpstr>
      <vt:lpstr>Instagram Posts Table | @PHLYINS - 5 of 5</vt:lpstr>
      <vt:lpstr>Instagram Stories Key Metrics Table | @PHLYINS</vt:lpstr>
      <vt:lpstr>Instagram Stories Table  | @PHLYINS - 1 of 2</vt:lpstr>
      <vt:lpstr>Instagram Stories Table  | @PHLYINS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PHLY Social Media</dc:title>
  <dc:creator>Administrator</dc:creator>
  <cp:lastModifiedBy>Administrator</cp:lastModifiedBy>
  <cp:revision>1</cp:revision>
  <dcterms:created xsi:type="dcterms:W3CDTF">2022-10-05T14:05:40Z</dcterms:created>
  <dcterms:modified xsi:type="dcterms:W3CDTF">2022-10-05T14:07:04Z</dcterms:modified>
</cp:coreProperties>
</file>