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44805</c:v>
                </c:pt>
              </c:numCache>
            </c:numRef>
          </c:cat>
          <c:val>
            <c:numRef>
              <c:f>Sheet1!$B$2</c:f>
              <c:numCache>
                <c:formatCode>General</c:formatCode>
                <c:ptCount val="1"/>
                <c:pt idx="0">
                  <c:v>1822</c:v>
                </c:pt>
              </c:numCache>
            </c:numRef>
          </c:val>
          <c:extLst>
            <c:ext xmlns:c16="http://schemas.microsoft.com/office/drawing/2014/chart" uri="{C3380CC4-5D6E-409C-BE32-E72D297353CC}">
              <c16:uniqueId val="{00000000-7109-4AB9-B589-E3778AA42F6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44805</c:v>
                </c:pt>
              </c:numCache>
            </c:numRef>
          </c:cat>
          <c:val>
            <c:numRef>
              <c:f>Sheet1!$C$2</c:f>
              <c:numCache>
                <c:formatCode>General</c:formatCode>
                <c:ptCount val="1"/>
                <c:pt idx="0">
                  <c:v>2747</c:v>
                </c:pt>
              </c:numCache>
            </c:numRef>
          </c:val>
          <c:extLst>
            <c:ext xmlns:c16="http://schemas.microsoft.com/office/drawing/2014/chart" uri="{C3380CC4-5D6E-409C-BE32-E72D297353CC}">
              <c16:uniqueId val="{00000001-7109-4AB9-B589-E3778AA42F6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44805</c:v>
                </c:pt>
              </c:numCache>
            </c:numRef>
          </c:cat>
          <c:val>
            <c:numRef>
              <c:f>Sheet1!$D$2</c:f>
              <c:numCache>
                <c:formatCode>General</c:formatCode>
                <c:ptCount val="1"/>
                <c:pt idx="0">
                  <c:v>3765</c:v>
                </c:pt>
              </c:numCache>
            </c:numRef>
          </c:val>
          <c:extLst>
            <c:ext xmlns:c16="http://schemas.microsoft.com/office/drawing/2014/chart" uri="{C3380CC4-5D6E-409C-BE32-E72D297353CC}">
              <c16:uniqueId val="{00000002-7109-4AB9-B589-E3778AA42F6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44805</c:v>
                </c:pt>
              </c:numCache>
            </c:numRef>
          </c:cat>
          <c:val>
            <c:numRef>
              <c:f>Sheet1!$E$2</c:f>
              <c:numCache>
                <c:formatCode>General</c:formatCode>
                <c:ptCount val="1"/>
                <c:pt idx="0">
                  <c:v>1201</c:v>
                </c:pt>
              </c:numCache>
            </c:numRef>
          </c:val>
          <c:extLst>
            <c:ext xmlns:c16="http://schemas.microsoft.com/office/drawing/2014/chart" uri="{C3380CC4-5D6E-409C-BE32-E72D297353CC}">
              <c16:uniqueId val="{00000003-7109-4AB9-B589-E3778AA42F60}"/>
            </c:ext>
          </c:extLst>
        </c:ser>
        <c:dLbls>
          <c:showLegendKey val="0"/>
          <c:showVal val="0"/>
          <c:showCatName val="0"/>
          <c:showSerName val="0"/>
          <c:showPercent val="0"/>
          <c:showBubbleSize val="0"/>
        </c:dLbls>
        <c:gapWidth val="219"/>
        <c:overlap val="-27"/>
        <c:axId val="339979088"/>
        <c:axId val="339979744"/>
      </c:barChart>
      <c:dateAx>
        <c:axId val="339979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79744"/>
        <c:crosses val="autoZero"/>
        <c:auto val="1"/>
        <c:lblOffset val="100"/>
        <c:baseTimeUnit val="days"/>
      </c:dateAx>
      <c:valAx>
        <c:axId val="339979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7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10</c:v>
                </c:pt>
                <c:pt idx="3">
                  <c:v>1</c:v>
                </c:pt>
                <c:pt idx="4">
                  <c:v>0</c:v>
                </c:pt>
                <c:pt idx="5">
                  <c:v>-4</c:v>
                </c:pt>
                <c:pt idx="6">
                  <c:v>15</c:v>
                </c:pt>
                <c:pt idx="7">
                  <c:v>16</c:v>
                </c:pt>
                <c:pt idx="8">
                  <c:v>36</c:v>
                </c:pt>
                <c:pt idx="9">
                  <c:v>7</c:v>
                </c:pt>
              </c:numCache>
            </c:numRef>
          </c:val>
          <c:extLst>
            <c:ext xmlns:c16="http://schemas.microsoft.com/office/drawing/2014/chart" uri="{C3380CC4-5D6E-409C-BE32-E72D297353CC}">
              <c16:uniqueId val="{00000000-A30D-40FF-B136-4DB6B161E9F1}"/>
            </c:ext>
          </c:extLst>
        </c:ser>
        <c:dLbls>
          <c:showLegendKey val="0"/>
          <c:showVal val="0"/>
          <c:showCatName val="0"/>
          <c:showSerName val="0"/>
          <c:showPercent val="0"/>
          <c:showBubbleSize val="0"/>
        </c:dLbls>
        <c:gapWidth val="219"/>
        <c:overlap val="-27"/>
        <c:axId val="392982240"/>
        <c:axId val="392981256"/>
      </c:barChart>
      <c:dateAx>
        <c:axId val="392982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81256"/>
        <c:crosses val="autoZero"/>
        <c:auto val="1"/>
        <c:lblOffset val="100"/>
        <c:baseTimeUnit val="months"/>
      </c:dateAx>
      <c:valAx>
        <c:axId val="392981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8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14</c:v>
                </c:pt>
                <c:pt idx="1">
                  <c:v>11</c:v>
                </c:pt>
                <c:pt idx="2">
                  <c:v>10</c:v>
                </c:pt>
                <c:pt idx="3">
                  <c:v>14</c:v>
                </c:pt>
                <c:pt idx="4">
                  <c:v>10</c:v>
                </c:pt>
                <c:pt idx="5">
                  <c:v>7</c:v>
                </c:pt>
                <c:pt idx="6">
                  <c:v>9</c:v>
                </c:pt>
                <c:pt idx="7">
                  <c:v>10</c:v>
                </c:pt>
                <c:pt idx="8">
                  <c:v>11</c:v>
                </c:pt>
                <c:pt idx="9">
                  <c:v>5</c:v>
                </c:pt>
                <c:pt idx="10">
                  <c:v>0</c:v>
                </c:pt>
                <c:pt idx="11">
                  <c:v>0</c:v>
                </c:pt>
              </c:numCache>
            </c:numRef>
          </c:val>
          <c:extLst>
            <c:ext xmlns:c16="http://schemas.microsoft.com/office/drawing/2014/chart" uri="{C3380CC4-5D6E-409C-BE32-E72D297353CC}">
              <c16:uniqueId val="{00000000-52FA-4EFB-B865-53D951301D96}"/>
            </c:ext>
          </c:extLst>
        </c:ser>
        <c:dLbls>
          <c:showLegendKey val="0"/>
          <c:showVal val="0"/>
          <c:showCatName val="0"/>
          <c:showSerName val="0"/>
          <c:showPercent val="0"/>
          <c:showBubbleSize val="0"/>
        </c:dLbls>
        <c:gapWidth val="219"/>
        <c:overlap val="-27"/>
        <c:axId val="390358048"/>
        <c:axId val="348931464"/>
      </c:barChart>
      <c:dateAx>
        <c:axId val="390358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31464"/>
        <c:crosses val="autoZero"/>
        <c:auto val="1"/>
        <c:lblOffset val="100"/>
        <c:baseTimeUnit val="months"/>
      </c:dateAx>
      <c:valAx>
        <c:axId val="348931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5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190</c:v>
                </c:pt>
                <c:pt idx="1">
                  <c:v>121</c:v>
                </c:pt>
                <c:pt idx="2">
                  <c:v>144</c:v>
                </c:pt>
                <c:pt idx="3">
                  <c:v>185</c:v>
                </c:pt>
                <c:pt idx="4">
                  <c:v>111</c:v>
                </c:pt>
                <c:pt idx="5">
                  <c:v>115</c:v>
                </c:pt>
                <c:pt idx="6">
                  <c:v>137</c:v>
                </c:pt>
                <c:pt idx="7">
                  <c:v>170</c:v>
                </c:pt>
                <c:pt idx="8">
                  <c:v>74</c:v>
                </c:pt>
                <c:pt idx="9">
                  <c:v>5</c:v>
                </c:pt>
                <c:pt idx="10">
                  <c:v>0</c:v>
                </c:pt>
                <c:pt idx="11">
                  <c:v>0</c:v>
                </c:pt>
              </c:numCache>
            </c:numRef>
          </c:val>
          <c:extLst>
            <c:ext xmlns:c16="http://schemas.microsoft.com/office/drawing/2014/chart" uri="{C3380CC4-5D6E-409C-BE32-E72D297353CC}">
              <c16:uniqueId val="{00000000-48B5-44EC-8478-A75FD5CC4E19}"/>
            </c:ext>
          </c:extLst>
        </c:ser>
        <c:dLbls>
          <c:showLegendKey val="0"/>
          <c:showVal val="0"/>
          <c:showCatName val="0"/>
          <c:showSerName val="0"/>
          <c:showPercent val="0"/>
          <c:showBubbleSize val="0"/>
        </c:dLbls>
        <c:gapWidth val="219"/>
        <c:overlap val="-27"/>
        <c:axId val="403302128"/>
        <c:axId val="403307704"/>
      </c:barChart>
      <c:catAx>
        <c:axId val="403302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307704"/>
        <c:crosses val="autoZero"/>
        <c:auto val="1"/>
        <c:lblAlgn val="ctr"/>
        <c:lblOffset val="100"/>
        <c:noMultiLvlLbl val="0"/>
      </c:catAx>
      <c:valAx>
        <c:axId val="403307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302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4491</c:v>
                </c:pt>
                <c:pt idx="1">
                  <c:v>4789</c:v>
                </c:pt>
                <c:pt idx="2">
                  <c:v>4320</c:v>
                </c:pt>
                <c:pt idx="3">
                  <c:v>4772</c:v>
                </c:pt>
                <c:pt idx="4">
                  <c:v>7464</c:v>
                </c:pt>
                <c:pt idx="5">
                  <c:v>7208</c:v>
                </c:pt>
                <c:pt idx="6">
                  <c:v>9890</c:v>
                </c:pt>
                <c:pt idx="7">
                  <c:v>9657</c:v>
                </c:pt>
                <c:pt idx="8">
                  <c:v>8550</c:v>
                </c:pt>
                <c:pt idx="9">
                  <c:v>726</c:v>
                </c:pt>
                <c:pt idx="10">
                  <c:v>0</c:v>
                </c:pt>
              </c:numCache>
            </c:numRef>
          </c:val>
          <c:extLst>
            <c:ext xmlns:c16="http://schemas.microsoft.com/office/drawing/2014/chart" uri="{C3380CC4-5D6E-409C-BE32-E72D297353CC}">
              <c16:uniqueId val="{00000000-4FB2-4991-B351-0A24025311FA}"/>
            </c:ext>
          </c:extLst>
        </c:ser>
        <c:dLbls>
          <c:showLegendKey val="0"/>
          <c:showVal val="0"/>
          <c:showCatName val="0"/>
          <c:showSerName val="0"/>
          <c:showPercent val="0"/>
          <c:showBubbleSize val="0"/>
        </c:dLbls>
        <c:gapWidth val="219"/>
        <c:overlap val="-27"/>
        <c:axId val="403308360"/>
        <c:axId val="403308688"/>
      </c:barChart>
      <c:dateAx>
        <c:axId val="403308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308688"/>
        <c:crosses val="autoZero"/>
        <c:auto val="1"/>
        <c:lblOffset val="100"/>
        <c:baseTimeUnit val="months"/>
      </c:dateAx>
      <c:valAx>
        <c:axId val="403308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30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4</c:v>
                </c:pt>
                <c:pt idx="2">
                  <c:v>-1</c:v>
                </c:pt>
                <c:pt idx="3">
                  <c:v>-6</c:v>
                </c:pt>
                <c:pt idx="4">
                  <c:v>-1</c:v>
                </c:pt>
                <c:pt idx="5">
                  <c:v>0</c:v>
                </c:pt>
                <c:pt idx="6">
                  <c:v>2</c:v>
                </c:pt>
                <c:pt idx="7">
                  <c:v>0</c:v>
                </c:pt>
                <c:pt idx="8">
                  <c:v>-1</c:v>
                </c:pt>
                <c:pt idx="9">
                  <c:v>0</c:v>
                </c:pt>
              </c:numCache>
            </c:numRef>
          </c:val>
          <c:extLst>
            <c:ext xmlns:c16="http://schemas.microsoft.com/office/drawing/2014/chart" uri="{C3380CC4-5D6E-409C-BE32-E72D297353CC}">
              <c16:uniqueId val="{00000000-2B06-4862-B5E6-0CA5ED1BF11B}"/>
            </c:ext>
          </c:extLst>
        </c:ser>
        <c:dLbls>
          <c:showLegendKey val="0"/>
          <c:showVal val="0"/>
          <c:showCatName val="0"/>
          <c:showSerName val="0"/>
          <c:showPercent val="0"/>
          <c:showBubbleSize val="0"/>
        </c:dLbls>
        <c:gapWidth val="219"/>
        <c:overlap val="-27"/>
        <c:axId val="407454000"/>
        <c:axId val="407454984"/>
      </c:barChart>
      <c:dateAx>
        <c:axId val="407454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54984"/>
        <c:crosses val="autoZero"/>
        <c:auto val="1"/>
        <c:lblOffset val="100"/>
        <c:baseTimeUnit val="months"/>
      </c:dateAx>
      <c:valAx>
        <c:axId val="407454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5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1</c:v>
                </c:pt>
                <c:pt idx="2">
                  <c:v>0</c:v>
                </c:pt>
                <c:pt idx="3">
                  <c:v>0</c:v>
                </c:pt>
                <c:pt idx="4">
                  <c:v>0</c:v>
                </c:pt>
                <c:pt idx="5">
                  <c:v>1</c:v>
                </c:pt>
                <c:pt idx="6">
                  <c:v>0</c:v>
                </c:pt>
                <c:pt idx="7">
                  <c:v>1</c:v>
                </c:pt>
                <c:pt idx="8">
                  <c:v>0</c:v>
                </c:pt>
                <c:pt idx="9">
                  <c:v>2</c:v>
                </c:pt>
                <c:pt idx="10">
                  <c:v>0</c:v>
                </c:pt>
                <c:pt idx="11">
                  <c:v>0</c:v>
                </c:pt>
              </c:numCache>
            </c:numRef>
          </c:val>
          <c:extLst>
            <c:ext xmlns:c16="http://schemas.microsoft.com/office/drawing/2014/chart" uri="{C3380CC4-5D6E-409C-BE32-E72D297353CC}">
              <c16:uniqueId val="{00000000-B995-4248-B45B-9F6FDCD13B37}"/>
            </c:ext>
          </c:extLst>
        </c:ser>
        <c:dLbls>
          <c:showLegendKey val="0"/>
          <c:showVal val="0"/>
          <c:showCatName val="0"/>
          <c:showSerName val="0"/>
          <c:showPercent val="0"/>
          <c:showBubbleSize val="0"/>
        </c:dLbls>
        <c:gapWidth val="219"/>
        <c:overlap val="-27"/>
        <c:axId val="407456296"/>
        <c:axId val="407458264"/>
      </c:barChart>
      <c:dateAx>
        <c:axId val="407456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58264"/>
        <c:crosses val="autoZero"/>
        <c:auto val="1"/>
        <c:lblOffset val="100"/>
        <c:baseTimeUnit val="months"/>
      </c:dateAx>
      <c:valAx>
        <c:axId val="407458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5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c:v>
                </c:pt>
                <c:pt idx="1">
                  <c:v>7</c:v>
                </c:pt>
                <c:pt idx="2">
                  <c:v>10</c:v>
                </c:pt>
                <c:pt idx="3">
                  <c:v>4</c:v>
                </c:pt>
                <c:pt idx="4">
                  <c:v>4</c:v>
                </c:pt>
                <c:pt idx="5">
                  <c:v>22</c:v>
                </c:pt>
                <c:pt idx="6">
                  <c:v>8</c:v>
                </c:pt>
                <c:pt idx="7">
                  <c:v>24</c:v>
                </c:pt>
                <c:pt idx="8">
                  <c:v>5</c:v>
                </c:pt>
                <c:pt idx="9">
                  <c:v>2</c:v>
                </c:pt>
                <c:pt idx="10">
                  <c:v>0</c:v>
                </c:pt>
                <c:pt idx="11">
                  <c:v>0</c:v>
                </c:pt>
              </c:numCache>
            </c:numRef>
          </c:val>
          <c:extLst>
            <c:ext xmlns:c16="http://schemas.microsoft.com/office/drawing/2014/chart" uri="{C3380CC4-5D6E-409C-BE32-E72D297353CC}">
              <c16:uniqueId val="{00000000-EE6D-4837-9B4D-6C489ED635AF}"/>
            </c:ext>
          </c:extLst>
        </c:ser>
        <c:dLbls>
          <c:showLegendKey val="0"/>
          <c:showVal val="0"/>
          <c:showCatName val="0"/>
          <c:showSerName val="0"/>
          <c:showPercent val="0"/>
          <c:showBubbleSize val="0"/>
        </c:dLbls>
        <c:gapWidth val="219"/>
        <c:overlap val="-27"/>
        <c:axId val="419958640"/>
        <c:axId val="419958968"/>
      </c:barChart>
      <c:catAx>
        <c:axId val="419958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58968"/>
        <c:crosses val="autoZero"/>
        <c:auto val="1"/>
        <c:lblAlgn val="ctr"/>
        <c:lblOffset val="100"/>
        <c:noMultiLvlLbl val="0"/>
      </c:catAx>
      <c:valAx>
        <c:axId val="419958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58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40</c:v>
                </c:pt>
                <c:pt idx="1">
                  <c:v>33</c:v>
                </c:pt>
                <c:pt idx="2">
                  <c:v>37</c:v>
                </c:pt>
                <c:pt idx="3">
                  <c:v>39</c:v>
                </c:pt>
                <c:pt idx="4">
                  <c:v>30</c:v>
                </c:pt>
                <c:pt idx="5">
                  <c:v>26</c:v>
                </c:pt>
                <c:pt idx="6">
                  <c:v>44</c:v>
                </c:pt>
                <c:pt idx="7">
                  <c:v>35</c:v>
                </c:pt>
                <c:pt idx="8">
                  <c:v>24</c:v>
                </c:pt>
                <c:pt idx="9">
                  <c:v>7</c:v>
                </c:pt>
              </c:numCache>
            </c:numRef>
          </c:val>
          <c:extLst>
            <c:ext xmlns:c16="http://schemas.microsoft.com/office/drawing/2014/chart" uri="{C3380CC4-5D6E-409C-BE32-E72D297353CC}">
              <c16:uniqueId val="{00000000-2B30-44BE-907A-69719C46C563}"/>
            </c:ext>
          </c:extLst>
        </c:ser>
        <c:dLbls>
          <c:showLegendKey val="0"/>
          <c:showVal val="0"/>
          <c:showCatName val="0"/>
          <c:showSerName val="0"/>
          <c:showPercent val="0"/>
          <c:showBubbleSize val="0"/>
        </c:dLbls>
        <c:gapWidth val="219"/>
        <c:overlap val="-27"/>
        <c:axId val="419979960"/>
        <c:axId val="419976024"/>
      </c:barChart>
      <c:dateAx>
        <c:axId val="419979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76024"/>
        <c:crosses val="autoZero"/>
        <c:auto val="1"/>
        <c:lblOffset val="100"/>
        <c:baseTimeUnit val="months"/>
      </c:dateAx>
      <c:valAx>
        <c:axId val="419976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7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Sheet1!$A$2:$A$11</c:f>
              <c:strCache>
                <c:ptCount val="10"/>
                <c:pt idx="0">
                  <c:v>2022-01</c:v>
                </c:pt>
                <c:pt idx="1">
                  <c:v>2022-02</c:v>
                </c:pt>
                <c:pt idx="2">
                  <c:v>2022-03</c:v>
                </c:pt>
                <c:pt idx="3">
                  <c:v>2022-04</c:v>
                </c:pt>
                <c:pt idx="4">
                  <c:v>2022-05</c:v>
                </c:pt>
                <c:pt idx="5">
                  <c:v>2022-06</c:v>
                </c:pt>
                <c:pt idx="6">
                  <c:v>2022-07</c:v>
                </c:pt>
                <c:pt idx="7">
                  <c:v>2022-08</c:v>
                </c:pt>
                <c:pt idx="8">
                  <c:v>2022-09</c:v>
                </c:pt>
                <c:pt idx="9">
                  <c:v>2022-10</c:v>
                </c:pt>
              </c:strCache>
            </c:strRef>
          </c:cat>
          <c:val>
            <c:numRef>
              <c:f>Sheet1!$B$2:$B$11</c:f>
              <c:numCache>
                <c:formatCode>General</c:formatCode>
                <c:ptCount val="10"/>
                <c:pt idx="0">
                  <c:v>75</c:v>
                </c:pt>
                <c:pt idx="1">
                  <c:v>72</c:v>
                </c:pt>
                <c:pt idx="2">
                  <c:v>43</c:v>
                </c:pt>
                <c:pt idx="3">
                  <c:v>32</c:v>
                </c:pt>
                <c:pt idx="4">
                  <c:v>41</c:v>
                </c:pt>
                <c:pt idx="5">
                  <c:v>36</c:v>
                </c:pt>
                <c:pt idx="6">
                  <c:v>29</c:v>
                </c:pt>
                <c:pt idx="7">
                  <c:v>38</c:v>
                </c:pt>
                <c:pt idx="8">
                  <c:v>47</c:v>
                </c:pt>
                <c:pt idx="9">
                  <c:v>10</c:v>
                </c:pt>
              </c:numCache>
            </c:numRef>
          </c:val>
          <c:extLst>
            <c:ext xmlns:c16="http://schemas.microsoft.com/office/drawing/2014/chart" uri="{C3380CC4-5D6E-409C-BE32-E72D297353CC}">
              <c16:uniqueId val="{00000000-3281-41CB-B30C-75964330DA64}"/>
            </c:ext>
          </c:extLst>
        </c:ser>
        <c:dLbls>
          <c:showLegendKey val="0"/>
          <c:showVal val="0"/>
          <c:showCatName val="0"/>
          <c:showSerName val="0"/>
          <c:showPercent val="0"/>
          <c:showBubbleSize val="0"/>
        </c:dLbls>
        <c:gapWidth val="219"/>
        <c:overlap val="-27"/>
        <c:axId val="419982256"/>
        <c:axId val="419977336"/>
      </c:barChart>
      <c:catAx>
        <c:axId val="41998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77336"/>
        <c:crosses val="autoZero"/>
        <c:auto val="1"/>
        <c:lblAlgn val="ctr"/>
        <c:lblOffset val="100"/>
        <c:noMultiLvlLbl val="0"/>
      </c:catAx>
      <c:valAx>
        <c:axId val="419977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8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Sheet1!$A$2:$A$11</c:f>
              <c:strCache>
                <c:ptCount val="10"/>
                <c:pt idx="0">
                  <c:v>2022-01</c:v>
                </c:pt>
                <c:pt idx="1">
                  <c:v>2022-02</c:v>
                </c:pt>
                <c:pt idx="2">
                  <c:v>2022-03</c:v>
                </c:pt>
                <c:pt idx="3">
                  <c:v>2022-04</c:v>
                </c:pt>
                <c:pt idx="4">
                  <c:v>2022-05</c:v>
                </c:pt>
                <c:pt idx="5">
                  <c:v>2022-06</c:v>
                </c:pt>
                <c:pt idx="6">
                  <c:v>2022-07</c:v>
                </c:pt>
                <c:pt idx="7">
                  <c:v>2022-08</c:v>
                </c:pt>
                <c:pt idx="8">
                  <c:v>2022-09</c:v>
                </c:pt>
                <c:pt idx="9">
                  <c:v>2022-10</c:v>
                </c:pt>
              </c:strCache>
            </c:strRef>
          </c:cat>
          <c:val>
            <c:numRef>
              <c:f>Sheet1!$B$2:$B$11</c:f>
              <c:numCache>
                <c:formatCode>General</c:formatCode>
                <c:ptCount val="10"/>
                <c:pt idx="0">
                  <c:v>531</c:v>
                </c:pt>
                <c:pt idx="1">
                  <c:v>361</c:v>
                </c:pt>
                <c:pt idx="2">
                  <c:v>562</c:v>
                </c:pt>
                <c:pt idx="3">
                  <c:v>258</c:v>
                </c:pt>
                <c:pt idx="4">
                  <c:v>287</c:v>
                </c:pt>
                <c:pt idx="5">
                  <c:v>180</c:v>
                </c:pt>
                <c:pt idx="6">
                  <c:v>353</c:v>
                </c:pt>
                <c:pt idx="7">
                  <c:v>505</c:v>
                </c:pt>
                <c:pt idx="8">
                  <c:v>141</c:v>
                </c:pt>
                <c:pt idx="9">
                  <c:v>10</c:v>
                </c:pt>
              </c:numCache>
            </c:numRef>
          </c:val>
          <c:extLst>
            <c:ext xmlns:c16="http://schemas.microsoft.com/office/drawing/2014/chart" uri="{C3380CC4-5D6E-409C-BE32-E72D297353CC}">
              <c16:uniqueId val="{00000000-E9C3-4E48-8D1E-CB324312C0D3}"/>
            </c:ext>
          </c:extLst>
        </c:ser>
        <c:dLbls>
          <c:showLegendKey val="0"/>
          <c:showVal val="0"/>
          <c:showCatName val="0"/>
          <c:showSerName val="0"/>
          <c:showPercent val="0"/>
          <c:showBubbleSize val="0"/>
        </c:dLbls>
        <c:gapWidth val="219"/>
        <c:overlap val="-27"/>
        <c:axId val="419923216"/>
        <c:axId val="419920592"/>
      </c:barChart>
      <c:catAx>
        <c:axId val="419923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20592"/>
        <c:crosses val="autoZero"/>
        <c:auto val="1"/>
        <c:lblAlgn val="ctr"/>
        <c:lblOffset val="100"/>
        <c:noMultiLvlLbl val="0"/>
      </c:catAx>
      <c:valAx>
        <c:axId val="419920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2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309</c:v>
                </c:pt>
                <c:pt idx="1">
                  <c:v>22889</c:v>
                </c:pt>
                <c:pt idx="2">
                  <c:v>14124</c:v>
                </c:pt>
                <c:pt idx="3">
                  <c:v>19501</c:v>
                </c:pt>
                <c:pt idx="4">
                  <c:v>8519</c:v>
                </c:pt>
                <c:pt idx="5">
                  <c:v>11543</c:v>
                </c:pt>
                <c:pt idx="6">
                  <c:v>4771</c:v>
                </c:pt>
                <c:pt idx="7">
                  <c:v>12031</c:v>
                </c:pt>
                <c:pt idx="8">
                  <c:v>17644</c:v>
                </c:pt>
                <c:pt idx="9">
                  <c:v>5992</c:v>
                </c:pt>
                <c:pt idx="10">
                  <c:v>941</c:v>
                </c:pt>
              </c:numCache>
            </c:numRef>
          </c:val>
          <c:extLst>
            <c:ext xmlns:c16="http://schemas.microsoft.com/office/drawing/2014/chart" uri="{C3380CC4-5D6E-409C-BE32-E72D297353CC}">
              <c16:uniqueId val="{00000000-3FBD-44F4-AE87-F0D72E84F428}"/>
            </c:ext>
          </c:extLst>
        </c:ser>
        <c:dLbls>
          <c:showLegendKey val="0"/>
          <c:showVal val="0"/>
          <c:showCatName val="0"/>
          <c:showSerName val="0"/>
          <c:showPercent val="0"/>
          <c:showBubbleSize val="0"/>
        </c:dLbls>
        <c:gapWidth val="219"/>
        <c:overlap val="-27"/>
        <c:axId val="419924528"/>
        <c:axId val="419929120"/>
      </c:barChart>
      <c:catAx>
        <c:axId val="41992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29120"/>
        <c:crosses val="autoZero"/>
        <c:auto val="1"/>
        <c:lblAlgn val="ctr"/>
        <c:lblOffset val="100"/>
        <c:noMultiLvlLbl val="0"/>
      </c:catAx>
      <c:valAx>
        <c:axId val="419929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2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-1</c:v>
                </c:pt>
                <c:pt idx="2">
                  <c:v>7</c:v>
                </c:pt>
                <c:pt idx="3">
                  <c:v>-1</c:v>
                </c:pt>
                <c:pt idx="4">
                  <c:v>18</c:v>
                </c:pt>
                <c:pt idx="5">
                  <c:v>45</c:v>
                </c:pt>
                <c:pt idx="6">
                  <c:v>12</c:v>
                </c:pt>
                <c:pt idx="7">
                  <c:v>3</c:v>
                </c:pt>
                <c:pt idx="8">
                  <c:v>0</c:v>
                </c:pt>
                <c:pt idx="9">
                  <c:v>-1</c:v>
                </c:pt>
              </c:numCache>
            </c:numRef>
          </c:val>
          <c:extLst>
            <c:ext xmlns:c16="http://schemas.microsoft.com/office/drawing/2014/chart" uri="{C3380CC4-5D6E-409C-BE32-E72D297353CC}">
              <c16:uniqueId val="{00000000-CEB5-4EF7-B5BE-AD135FD34419}"/>
            </c:ext>
          </c:extLst>
        </c:ser>
        <c:dLbls>
          <c:showLegendKey val="0"/>
          <c:showVal val="0"/>
          <c:showCatName val="0"/>
          <c:showSerName val="0"/>
          <c:showPercent val="0"/>
          <c:showBubbleSize val="0"/>
        </c:dLbls>
        <c:gapWidth val="219"/>
        <c:overlap val="-27"/>
        <c:axId val="403327056"/>
        <c:axId val="403324760"/>
      </c:barChart>
      <c:dateAx>
        <c:axId val="403327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324760"/>
        <c:crosses val="autoZero"/>
        <c:auto val="1"/>
        <c:lblOffset val="100"/>
        <c:baseTimeUnit val="months"/>
      </c:dateAx>
      <c:valAx>
        <c:axId val="403324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327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30</c:v>
                </c:pt>
                <c:pt idx="1">
                  <c:v>94</c:v>
                </c:pt>
                <c:pt idx="2">
                  <c:v>32</c:v>
                </c:pt>
                <c:pt idx="3">
                  <c:v>30</c:v>
                </c:pt>
                <c:pt idx="4">
                  <c:v>108</c:v>
                </c:pt>
                <c:pt idx="5">
                  <c:v>99</c:v>
                </c:pt>
                <c:pt idx="6">
                  <c:v>99</c:v>
                </c:pt>
                <c:pt idx="7">
                  <c:v>36</c:v>
                </c:pt>
                <c:pt idx="8">
                  <c:v>24</c:v>
                </c:pt>
                <c:pt idx="9">
                  <c:v>40</c:v>
                </c:pt>
                <c:pt idx="10">
                  <c:v>0</c:v>
                </c:pt>
                <c:pt idx="11">
                  <c:v>0</c:v>
                </c:pt>
              </c:numCache>
            </c:numRef>
          </c:val>
          <c:extLst>
            <c:ext xmlns:c16="http://schemas.microsoft.com/office/drawing/2014/chart" uri="{C3380CC4-5D6E-409C-BE32-E72D297353CC}">
              <c16:uniqueId val="{00000000-6F8B-472C-809E-6127CEF9BFDE}"/>
            </c:ext>
          </c:extLst>
        </c:ser>
        <c:dLbls>
          <c:showLegendKey val="0"/>
          <c:showVal val="0"/>
          <c:showCatName val="0"/>
          <c:showSerName val="0"/>
          <c:showPercent val="0"/>
          <c:showBubbleSize val="0"/>
        </c:dLbls>
        <c:gapWidth val="219"/>
        <c:overlap val="-27"/>
        <c:axId val="403327384"/>
        <c:axId val="403332960"/>
      </c:barChart>
      <c:dateAx>
        <c:axId val="403327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332960"/>
        <c:crosses val="autoZero"/>
        <c:auto val="1"/>
        <c:lblOffset val="100"/>
        <c:baseTimeUnit val="months"/>
      </c:dateAx>
      <c:valAx>
        <c:axId val="403332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32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308</c:v>
                </c:pt>
                <c:pt idx="1">
                  <c:v>753</c:v>
                </c:pt>
                <c:pt idx="2">
                  <c:v>458</c:v>
                </c:pt>
                <c:pt idx="3">
                  <c:v>336</c:v>
                </c:pt>
                <c:pt idx="4">
                  <c:v>1197</c:v>
                </c:pt>
                <c:pt idx="5">
                  <c:v>1496</c:v>
                </c:pt>
                <c:pt idx="6">
                  <c:v>1788</c:v>
                </c:pt>
                <c:pt idx="7">
                  <c:v>657</c:v>
                </c:pt>
                <c:pt idx="8">
                  <c:v>265</c:v>
                </c:pt>
                <c:pt idx="9">
                  <c:v>40</c:v>
                </c:pt>
                <c:pt idx="10">
                  <c:v>0</c:v>
                </c:pt>
                <c:pt idx="11">
                  <c:v>0</c:v>
                </c:pt>
              </c:numCache>
            </c:numRef>
          </c:val>
          <c:extLst>
            <c:ext xmlns:c16="http://schemas.microsoft.com/office/drawing/2014/chart" uri="{C3380CC4-5D6E-409C-BE32-E72D297353CC}">
              <c16:uniqueId val="{00000000-3363-4905-8B7A-5D80D083F3A3}"/>
            </c:ext>
          </c:extLst>
        </c:ser>
        <c:dLbls>
          <c:showLegendKey val="0"/>
          <c:showVal val="0"/>
          <c:showCatName val="0"/>
          <c:showSerName val="0"/>
          <c:showPercent val="0"/>
          <c:showBubbleSize val="0"/>
        </c:dLbls>
        <c:gapWidth val="219"/>
        <c:overlap val="-27"/>
        <c:axId val="392972400"/>
        <c:axId val="392974368"/>
      </c:barChart>
      <c:catAx>
        <c:axId val="392972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74368"/>
        <c:crosses val="autoZero"/>
        <c:auto val="1"/>
        <c:lblAlgn val="ctr"/>
        <c:lblOffset val="100"/>
        <c:noMultiLvlLbl val="0"/>
      </c:catAx>
      <c:valAx>
        <c:axId val="392974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72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9052</c:v>
                </c:pt>
                <c:pt idx="1">
                  <c:v>8410</c:v>
                </c:pt>
                <c:pt idx="2">
                  <c:v>8343</c:v>
                </c:pt>
                <c:pt idx="3">
                  <c:v>6395</c:v>
                </c:pt>
                <c:pt idx="4">
                  <c:v>12228</c:v>
                </c:pt>
                <c:pt idx="5">
                  <c:v>10718</c:v>
                </c:pt>
                <c:pt idx="6">
                  <c:v>12692</c:v>
                </c:pt>
                <c:pt idx="7">
                  <c:v>17414</c:v>
                </c:pt>
                <c:pt idx="8">
                  <c:v>7410</c:v>
                </c:pt>
              </c:numCache>
            </c:numRef>
          </c:val>
          <c:extLst>
            <c:ext xmlns:c16="http://schemas.microsoft.com/office/drawing/2014/chart" uri="{C3380CC4-5D6E-409C-BE32-E72D297353CC}">
              <c16:uniqueId val="{00000000-82F0-4B59-9409-438904C969F1}"/>
            </c:ext>
          </c:extLst>
        </c:ser>
        <c:dLbls>
          <c:showLegendKey val="0"/>
          <c:showVal val="0"/>
          <c:showCatName val="0"/>
          <c:showSerName val="0"/>
          <c:showPercent val="0"/>
          <c:showBubbleSize val="0"/>
        </c:dLbls>
        <c:gapWidth val="219"/>
        <c:overlap val="-27"/>
        <c:axId val="419958312"/>
        <c:axId val="224984720"/>
      </c:barChart>
      <c:dateAx>
        <c:axId val="419958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984720"/>
        <c:crosses val="autoZero"/>
        <c:auto val="1"/>
        <c:lblOffset val="100"/>
        <c:baseTimeUnit val="months"/>
      </c:dateAx>
      <c:valAx>
        <c:axId val="22498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958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5B33A-F8B7-4998-9BB9-99C1C8B3B239}"/>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C7687CDA-4065-4148-ABDC-96FA6A8E2D4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859454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815A1-0053-4AFB-BC59-B99959E8EEBF}"/>
              </a:ext>
            </a:extLst>
          </p:cNvPr>
          <p:cNvSpPr>
            <a:spLocks noGrp="1"/>
          </p:cNvSpPr>
          <p:nvPr>
            <p:ph type="title"/>
          </p:nvPr>
        </p:nvSpPr>
        <p:spPr/>
        <p:txBody>
          <a:bodyPr/>
          <a:lstStyle/>
          <a:p>
            <a:r>
              <a:rPr lang="en-US"/>
              <a:t>Overall Overall Audience | First Insurance Company of Hawaii</a:t>
            </a:r>
          </a:p>
        </p:txBody>
      </p:sp>
      <p:graphicFrame>
        <p:nvGraphicFramePr>
          <p:cNvPr id="6" name="Chart Placeholder 5">
            <a:extLst>
              <a:ext uri="{FF2B5EF4-FFF2-40B4-BE49-F238E27FC236}">
                <a16:creationId xmlns:a16="http://schemas.microsoft.com/office/drawing/2014/main" id="{E9A15C7C-77B6-4417-963E-23E52938994D}"/>
              </a:ext>
            </a:extLst>
          </p:cNvPr>
          <p:cNvGraphicFramePr>
            <a:graphicFrameLocks noGrp="1"/>
          </p:cNvGraphicFramePr>
          <p:nvPr>
            <p:ph type="chart" sz="quarter" idx="13"/>
            <p:extLst>
              <p:ext uri="{D42A27DB-BD31-4B8C-83A1-F6EECF244321}">
                <p14:modId xmlns:p14="http://schemas.microsoft.com/office/powerpoint/2010/main" val="570118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0F8425-B206-40FC-9251-8796FA3C83FD}"/>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3A324CC5-81A0-4D1E-8E3D-4502AA9875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2161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9859C-5215-4140-80AF-0465DAE7B3EE}"/>
              </a:ext>
            </a:extLst>
          </p:cNvPr>
          <p:cNvSpPr>
            <a:spLocks noGrp="1"/>
          </p:cNvSpPr>
          <p:nvPr>
            <p:ph type="title"/>
          </p:nvPr>
        </p:nvSpPr>
        <p:spPr/>
        <p:txBody>
          <a:bodyPr/>
          <a:lstStyle/>
          <a:p>
            <a:r>
              <a:rPr lang="en-US"/>
              <a:t>Facebook Key Metrics Table | First Insurance Company of Hawaii</a:t>
            </a:r>
          </a:p>
        </p:txBody>
      </p:sp>
      <p:graphicFrame>
        <p:nvGraphicFramePr>
          <p:cNvPr id="5" name="Table Placeholder 4">
            <a:extLst>
              <a:ext uri="{FF2B5EF4-FFF2-40B4-BE49-F238E27FC236}">
                <a16:creationId xmlns:a16="http://schemas.microsoft.com/office/drawing/2014/main" id="{83CCB50A-07DE-496D-85EB-77209B9EF8E0}"/>
              </a:ext>
            </a:extLst>
          </p:cNvPr>
          <p:cNvGraphicFramePr>
            <a:graphicFrameLocks noGrp="1"/>
          </p:cNvGraphicFramePr>
          <p:nvPr>
            <p:ph type="tbl" sz="quarter" idx="13"/>
            <p:extLst>
              <p:ext uri="{D42A27DB-BD31-4B8C-83A1-F6EECF244321}">
                <p14:modId xmlns:p14="http://schemas.microsoft.com/office/powerpoint/2010/main" val="3381462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83973602"/>
                    </a:ext>
                  </a:extLst>
                </a:gridCol>
                <a:gridCol w="905256">
                  <a:extLst>
                    <a:ext uri="{9D8B030D-6E8A-4147-A177-3AD203B41FA5}">
                      <a16:colId xmlns:a16="http://schemas.microsoft.com/office/drawing/2014/main" val="1450410898"/>
                    </a:ext>
                  </a:extLst>
                </a:gridCol>
                <a:gridCol w="905256">
                  <a:extLst>
                    <a:ext uri="{9D8B030D-6E8A-4147-A177-3AD203B41FA5}">
                      <a16:colId xmlns:a16="http://schemas.microsoft.com/office/drawing/2014/main" val="2460131431"/>
                    </a:ext>
                  </a:extLst>
                </a:gridCol>
                <a:gridCol w="905256">
                  <a:extLst>
                    <a:ext uri="{9D8B030D-6E8A-4147-A177-3AD203B41FA5}">
                      <a16:colId xmlns:a16="http://schemas.microsoft.com/office/drawing/2014/main" val="3092269312"/>
                    </a:ext>
                  </a:extLst>
                </a:gridCol>
                <a:gridCol w="905256">
                  <a:extLst>
                    <a:ext uri="{9D8B030D-6E8A-4147-A177-3AD203B41FA5}">
                      <a16:colId xmlns:a16="http://schemas.microsoft.com/office/drawing/2014/main" val="408289638"/>
                    </a:ext>
                  </a:extLst>
                </a:gridCol>
                <a:gridCol w="905256">
                  <a:extLst>
                    <a:ext uri="{9D8B030D-6E8A-4147-A177-3AD203B41FA5}">
                      <a16:colId xmlns:a16="http://schemas.microsoft.com/office/drawing/2014/main" val="1782241960"/>
                    </a:ext>
                  </a:extLst>
                </a:gridCol>
                <a:gridCol w="905256">
                  <a:extLst>
                    <a:ext uri="{9D8B030D-6E8A-4147-A177-3AD203B41FA5}">
                      <a16:colId xmlns:a16="http://schemas.microsoft.com/office/drawing/2014/main" val="101201775"/>
                    </a:ext>
                  </a:extLst>
                </a:gridCol>
                <a:gridCol w="905256">
                  <a:extLst>
                    <a:ext uri="{9D8B030D-6E8A-4147-A177-3AD203B41FA5}">
                      <a16:colId xmlns:a16="http://schemas.microsoft.com/office/drawing/2014/main" val="438802732"/>
                    </a:ext>
                  </a:extLst>
                </a:gridCol>
                <a:gridCol w="905256">
                  <a:extLst>
                    <a:ext uri="{9D8B030D-6E8A-4147-A177-3AD203B41FA5}">
                      <a16:colId xmlns:a16="http://schemas.microsoft.com/office/drawing/2014/main" val="375331818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05908019"/>
                  </a:ext>
                </a:extLst>
              </a:tr>
              <a:tr h="370840">
                <a:tc>
                  <a:txBody>
                    <a:bodyPr/>
                    <a:lstStyle/>
                    <a:p>
                      <a:r>
                        <a:rPr lang="en-US" sz="1000"/>
                        <a:t>1822</a:t>
                      </a:r>
                    </a:p>
                  </a:txBody>
                  <a:tcPr/>
                </a:tc>
                <a:tc>
                  <a:txBody>
                    <a:bodyPr/>
                    <a:lstStyle/>
                    <a:p>
                      <a:r>
                        <a:rPr lang="en-US" sz="1000"/>
                        <a:t>36</a:t>
                      </a:r>
                    </a:p>
                  </a:txBody>
                  <a:tcPr/>
                </a:tc>
                <a:tc>
                  <a:txBody>
                    <a:bodyPr/>
                    <a:lstStyle/>
                    <a:p>
                      <a:r>
                        <a:rPr lang="en-US" sz="1000"/>
                        <a:t>6</a:t>
                      </a:r>
                    </a:p>
                  </a:txBody>
                  <a:tcPr/>
                </a:tc>
                <a:tc>
                  <a:txBody>
                    <a:bodyPr/>
                    <a:lstStyle/>
                    <a:p>
                      <a:r>
                        <a:rPr lang="en-US" sz="1000"/>
                        <a:t>65</a:t>
                      </a:r>
                    </a:p>
                  </a:txBody>
                  <a:tcPr/>
                </a:tc>
                <a:tc>
                  <a:txBody>
                    <a:bodyPr/>
                    <a:lstStyle/>
                    <a:p>
                      <a:r>
                        <a:rPr lang="en-US" sz="1000"/>
                        <a:t>7</a:t>
                      </a:r>
                    </a:p>
                  </a:txBody>
                  <a:tcPr/>
                </a:tc>
                <a:tc>
                  <a:txBody>
                    <a:bodyPr/>
                    <a:lstStyle/>
                    <a:p>
                      <a:r>
                        <a:rPr lang="en-US" sz="1000"/>
                        <a:t>2</a:t>
                      </a:r>
                    </a:p>
                  </a:txBody>
                  <a:tcPr/>
                </a:tc>
                <a:tc>
                  <a:txBody>
                    <a:bodyPr/>
                    <a:lstStyle/>
                    <a:p>
                      <a:r>
                        <a:rPr lang="en-US" sz="1000"/>
                        <a:t>0</a:t>
                      </a:r>
                    </a:p>
                  </a:txBody>
                  <a:tcPr/>
                </a:tc>
                <a:tc>
                  <a:txBody>
                    <a:bodyPr/>
                    <a:lstStyle/>
                    <a:p>
                      <a:r>
                        <a:rPr lang="en-US" sz="1000"/>
                        <a:t>0.6837 %</a:t>
                      </a:r>
                    </a:p>
                  </a:txBody>
                  <a:tcPr/>
                </a:tc>
                <a:tc>
                  <a:txBody>
                    <a:bodyPr/>
                    <a:lstStyle/>
                    <a:p>
                      <a:r>
                        <a:rPr lang="en-US" sz="1000"/>
                        <a:t>0.0 %</a:t>
                      </a:r>
                    </a:p>
                  </a:txBody>
                  <a:tcPr/>
                </a:tc>
                <a:extLst>
                  <a:ext uri="{0D108BD9-81ED-4DB2-BD59-A6C34878D82A}">
                    <a16:rowId xmlns:a16="http://schemas.microsoft.com/office/drawing/2014/main" val="2871136385"/>
                  </a:ext>
                </a:extLst>
              </a:tr>
            </a:tbl>
          </a:graphicData>
        </a:graphic>
      </p:graphicFrame>
      <p:sp>
        <p:nvSpPr>
          <p:cNvPr id="4" name="Text Placeholder 3">
            <a:extLst>
              <a:ext uri="{FF2B5EF4-FFF2-40B4-BE49-F238E27FC236}">
                <a16:creationId xmlns:a16="http://schemas.microsoft.com/office/drawing/2014/main" id="{2EA334ED-16CF-4E7E-AB64-176B37A0CD05}"/>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653778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B4CEC-E75C-4111-9CAE-BE14B5DFCBB6}"/>
              </a:ext>
            </a:extLst>
          </p:cNvPr>
          <p:cNvSpPr>
            <a:spLocks noGrp="1"/>
          </p:cNvSpPr>
          <p:nvPr>
            <p:ph type="title"/>
          </p:nvPr>
        </p:nvSpPr>
        <p:spPr/>
        <p:txBody>
          <a:bodyPr/>
          <a:lstStyle/>
          <a:p>
            <a:r>
              <a:rPr lang="en-US"/>
              <a:t>Facebook Facebook Fans Change | First Insurance Company of Hawaii</a:t>
            </a:r>
          </a:p>
        </p:txBody>
      </p:sp>
      <p:graphicFrame>
        <p:nvGraphicFramePr>
          <p:cNvPr id="6" name="Chart Placeholder 5">
            <a:extLst>
              <a:ext uri="{FF2B5EF4-FFF2-40B4-BE49-F238E27FC236}">
                <a16:creationId xmlns:a16="http://schemas.microsoft.com/office/drawing/2014/main" id="{BED40B11-C090-4D45-B02D-31F8010FC2A5}"/>
              </a:ext>
            </a:extLst>
          </p:cNvPr>
          <p:cNvGraphicFramePr>
            <a:graphicFrameLocks noGrp="1"/>
          </p:cNvGraphicFramePr>
          <p:nvPr>
            <p:ph type="chart" sz="quarter" idx="13"/>
            <p:extLst>
              <p:ext uri="{D42A27DB-BD31-4B8C-83A1-F6EECF244321}">
                <p14:modId xmlns:p14="http://schemas.microsoft.com/office/powerpoint/2010/main" val="2133775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57877A-CF91-4ED2-8ED3-2152B3020F3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732DEF5-C8F9-46F8-B4FC-DB367650A0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6648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0D72F-BCC2-4071-B2C8-CAE832C55179}"/>
              </a:ext>
            </a:extLst>
          </p:cNvPr>
          <p:cNvSpPr>
            <a:spLocks noGrp="1"/>
          </p:cNvSpPr>
          <p:nvPr>
            <p:ph type="title"/>
          </p:nvPr>
        </p:nvSpPr>
        <p:spPr/>
        <p:txBody>
          <a:bodyPr/>
          <a:lstStyle/>
          <a:p>
            <a:r>
              <a:rPr lang="en-US"/>
              <a:t>Facebook Average Interactions Per Facebook Post | First Insurance Company of Hawaii</a:t>
            </a:r>
          </a:p>
        </p:txBody>
      </p:sp>
      <p:graphicFrame>
        <p:nvGraphicFramePr>
          <p:cNvPr id="6" name="Chart Placeholder 5">
            <a:extLst>
              <a:ext uri="{FF2B5EF4-FFF2-40B4-BE49-F238E27FC236}">
                <a16:creationId xmlns:a16="http://schemas.microsoft.com/office/drawing/2014/main" id="{27A993C0-588B-4950-A08B-5295BC9C230B}"/>
              </a:ext>
            </a:extLst>
          </p:cNvPr>
          <p:cNvGraphicFramePr>
            <a:graphicFrameLocks noGrp="1"/>
          </p:cNvGraphicFramePr>
          <p:nvPr>
            <p:ph type="chart" sz="quarter" idx="13"/>
            <p:extLst>
              <p:ext uri="{D42A27DB-BD31-4B8C-83A1-F6EECF244321}">
                <p14:modId xmlns:p14="http://schemas.microsoft.com/office/powerpoint/2010/main" val="469909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7DB3CE-FFB8-453A-B234-589F396ACCD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2358405-BA9B-4986-9AF2-DAFB8DCC5E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3837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BDCF8-79E5-480F-BDC9-465042A7E20A}"/>
              </a:ext>
            </a:extLst>
          </p:cNvPr>
          <p:cNvSpPr>
            <a:spLocks noGrp="1"/>
          </p:cNvSpPr>
          <p:nvPr>
            <p:ph type="title"/>
          </p:nvPr>
        </p:nvSpPr>
        <p:spPr/>
        <p:txBody>
          <a:bodyPr/>
          <a:lstStyle/>
          <a:p>
            <a:r>
              <a:rPr lang="en-US"/>
              <a:t>Facebook Total Interactions Per Month | First Insurance Company of Hawaii</a:t>
            </a:r>
          </a:p>
        </p:txBody>
      </p:sp>
      <p:graphicFrame>
        <p:nvGraphicFramePr>
          <p:cNvPr id="6" name="Chart Placeholder 5">
            <a:extLst>
              <a:ext uri="{FF2B5EF4-FFF2-40B4-BE49-F238E27FC236}">
                <a16:creationId xmlns:a16="http://schemas.microsoft.com/office/drawing/2014/main" id="{96AA46C2-7E0F-4C49-9822-B4F3A47CA44A}"/>
              </a:ext>
            </a:extLst>
          </p:cNvPr>
          <p:cNvGraphicFramePr>
            <a:graphicFrameLocks noGrp="1"/>
          </p:cNvGraphicFramePr>
          <p:nvPr>
            <p:ph type="chart" sz="quarter" idx="13"/>
            <p:extLst>
              <p:ext uri="{D42A27DB-BD31-4B8C-83A1-F6EECF244321}">
                <p14:modId xmlns:p14="http://schemas.microsoft.com/office/powerpoint/2010/main" val="2817251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7A9E7A-2AC9-4AB9-87B1-EC5FB5B7E48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2D4239F-0ADA-499F-AE77-076513274C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7154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982CD-56DE-4617-AD42-91B4210EA858}"/>
              </a:ext>
            </a:extLst>
          </p:cNvPr>
          <p:cNvSpPr>
            <a:spLocks noGrp="1"/>
          </p:cNvSpPr>
          <p:nvPr>
            <p:ph type="title"/>
          </p:nvPr>
        </p:nvSpPr>
        <p:spPr/>
        <p:txBody>
          <a:bodyPr/>
          <a:lstStyle/>
          <a:p>
            <a:r>
              <a:rPr lang="en-US"/>
              <a:t>Facebook Facebook Impressions | First Insurance Company of Hawaii</a:t>
            </a:r>
          </a:p>
        </p:txBody>
      </p:sp>
      <p:graphicFrame>
        <p:nvGraphicFramePr>
          <p:cNvPr id="6" name="Chart Placeholder 5">
            <a:extLst>
              <a:ext uri="{FF2B5EF4-FFF2-40B4-BE49-F238E27FC236}">
                <a16:creationId xmlns:a16="http://schemas.microsoft.com/office/drawing/2014/main" id="{59F9D7C0-C5D7-417D-879E-4259D249DBFE}"/>
              </a:ext>
            </a:extLst>
          </p:cNvPr>
          <p:cNvGraphicFramePr>
            <a:graphicFrameLocks noGrp="1"/>
          </p:cNvGraphicFramePr>
          <p:nvPr>
            <p:ph type="chart" sz="quarter" idx="13"/>
            <p:extLst>
              <p:ext uri="{D42A27DB-BD31-4B8C-83A1-F6EECF244321}">
                <p14:modId xmlns:p14="http://schemas.microsoft.com/office/powerpoint/2010/main" val="3799932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D4AB89-593B-48BE-943A-2CD7161F89D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36576E3-504A-41E9-AAD8-B546E7B53E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2351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B0E84-74B6-4585-BCDD-5CD54D5FD294}"/>
              </a:ext>
            </a:extLst>
          </p:cNvPr>
          <p:cNvSpPr>
            <a:spLocks noGrp="1"/>
          </p:cNvSpPr>
          <p:nvPr>
            <p:ph type="title"/>
          </p:nvPr>
        </p:nvSpPr>
        <p:spPr/>
        <p:txBody>
          <a:bodyPr/>
          <a:lstStyle/>
          <a:p>
            <a:r>
              <a:rPr lang="en-US"/>
              <a:t>Facebook Original Own Posts Table | First Insurance Company of Hawaii - 1 of 4</a:t>
            </a:r>
          </a:p>
        </p:txBody>
      </p:sp>
      <p:graphicFrame>
        <p:nvGraphicFramePr>
          <p:cNvPr id="5" name="Table Placeholder 4">
            <a:extLst>
              <a:ext uri="{FF2B5EF4-FFF2-40B4-BE49-F238E27FC236}">
                <a16:creationId xmlns:a16="http://schemas.microsoft.com/office/drawing/2014/main" id="{F49C0E56-A9F3-4795-AD7B-EB794A86EFA5}"/>
              </a:ext>
            </a:extLst>
          </p:cNvPr>
          <p:cNvGraphicFramePr>
            <a:graphicFrameLocks noGrp="1"/>
          </p:cNvGraphicFramePr>
          <p:nvPr>
            <p:ph type="tbl" sz="quarter" idx="13"/>
            <p:extLst>
              <p:ext uri="{D42A27DB-BD31-4B8C-83A1-F6EECF244321}">
                <p14:modId xmlns:p14="http://schemas.microsoft.com/office/powerpoint/2010/main" val="1901686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11079570"/>
                    </a:ext>
                  </a:extLst>
                </a:gridCol>
                <a:gridCol w="1316737">
                  <a:extLst>
                    <a:ext uri="{9D8B030D-6E8A-4147-A177-3AD203B41FA5}">
                      <a16:colId xmlns:a16="http://schemas.microsoft.com/office/drawing/2014/main" val="1123380777"/>
                    </a:ext>
                  </a:extLst>
                </a:gridCol>
                <a:gridCol w="329184">
                  <a:extLst>
                    <a:ext uri="{9D8B030D-6E8A-4147-A177-3AD203B41FA5}">
                      <a16:colId xmlns:a16="http://schemas.microsoft.com/office/drawing/2014/main" val="359342152"/>
                    </a:ext>
                  </a:extLst>
                </a:gridCol>
                <a:gridCol w="329184">
                  <a:extLst>
                    <a:ext uri="{9D8B030D-6E8A-4147-A177-3AD203B41FA5}">
                      <a16:colId xmlns:a16="http://schemas.microsoft.com/office/drawing/2014/main" val="1926157966"/>
                    </a:ext>
                  </a:extLst>
                </a:gridCol>
                <a:gridCol w="329184">
                  <a:extLst>
                    <a:ext uri="{9D8B030D-6E8A-4147-A177-3AD203B41FA5}">
                      <a16:colId xmlns:a16="http://schemas.microsoft.com/office/drawing/2014/main" val="1817978743"/>
                    </a:ext>
                  </a:extLst>
                </a:gridCol>
                <a:gridCol w="329184">
                  <a:extLst>
                    <a:ext uri="{9D8B030D-6E8A-4147-A177-3AD203B41FA5}">
                      <a16:colId xmlns:a16="http://schemas.microsoft.com/office/drawing/2014/main" val="3483647332"/>
                    </a:ext>
                  </a:extLst>
                </a:gridCol>
                <a:gridCol w="329184">
                  <a:extLst>
                    <a:ext uri="{9D8B030D-6E8A-4147-A177-3AD203B41FA5}">
                      <a16:colId xmlns:a16="http://schemas.microsoft.com/office/drawing/2014/main" val="1501404546"/>
                    </a:ext>
                  </a:extLst>
                </a:gridCol>
                <a:gridCol w="329184">
                  <a:extLst>
                    <a:ext uri="{9D8B030D-6E8A-4147-A177-3AD203B41FA5}">
                      <a16:colId xmlns:a16="http://schemas.microsoft.com/office/drawing/2014/main" val="784699197"/>
                    </a:ext>
                  </a:extLst>
                </a:gridCol>
                <a:gridCol w="329184">
                  <a:extLst>
                    <a:ext uri="{9D8B030D-6E8A-4147-A177-3AD203B41FA5}">
                      <a16:colId xmlns:a16="http://schemas.microsoft.com/office/drawing/2014/main" val="3756986067"/>
                    </a:ext>
                  </a:extLst>
                </a:gridCol>
                <a:gridCol w="329184">
                  <a:extLst>
                    <a:ext uri="{9D8B030D-6E8A-4147-A177-3AD203B41FA5}">
                      <a16:colId xmlns:a16="http://schemas.microsoft.com/office/drawing/2014/main" val="1485490517"/>
                    </a:ext>
                  </a:extLst>
                </a:gridCol>
                <a:gridCol w="329184">
                  <a:extLst>
                    <a:ext uri="{9D8B030D-6E8A-4147-A177-3AD203B41FA5}">
                      <a16:colId xmlns:a16="http://schemas.microsoft.com/office/drawing/2014/main" val="2729734790"/>
                    </a:ext>
                  </a:extLst>
                </a:gridCol>
                <a:gridCol w="329184">
                  <a:extLst>
                    <a:ext uri="{9D8B030D-6E8A-4147-A177-3AD203B41FA5}">
                      <a16:colId xmlns:a16="http://schemas.microsoft.com/office/drawing/2014/main" val="2494677728"/>
                    </a:ext>
                  </a:extLst>
                </a:gridCol>
                <a:gridCol w="329184">
                  <a:extLst>
                    <a:ext uri="{9D8B030D-6E8A-4147-A177-3AD203B41FA5}">
                      <a16:colId xmlns:a16="http://schemas.microsoft.com/office/drawing/2014/main" val="3725789518"/>
                    </a:ext>
                  </a:extLst>
                </a:gridCol>
                <a:gridCol w="329184">
                  <a:extLst>
                    <a:ext uri="{9D8B030D-6E8A-4147-A177-3AD203B41FA5}">
                      <a16:colId xmlns:a16="http://schemas.microsoft.com/office/drawing/2014/main" val="2485416704"/>
                    </a:ext>
                  </a:extLst>
                </a:gridCol>
                <a:gridCol w="329184">
                  <a:extLst>
                    <a:ext uri="{9D8B030D-6E8A-4147-A177-3AD203B41FA5}">
                      <a16:colId xmlns:a16="http://schemas.microsoft.com/office/drawing/2014/main" val="1022037410"/>
                    </a:ext>
                  </a:extLst>
                </a:gridCol>
                <a:gridCol w="329184">
                  <a:extLst>
                    <a:ext uri="{9D8B030D-6E8A-4147-A177-3AD203B41FA5}">
                      <a16:colId xmlns:a16="http://schemas.microsoft.com/office/drawing/2014/main" val="2252036125"/>
                    </a:ext>
                  </a:extLst>
                </a:gridCol>
                <a:gridCol w="329184">
                  <a:extLst>
                    <a:ext uri="{9D8B030D-6E8A-4147-A177-3AD203B41FA5}">
                      <a16:colId xmlns:a16="http://schemas.microsoft.com/office/drawing/2014/main" val="1141322504"/>
                    </a:ext>
                  </a:extLst>
                </a:gridCol>
                <a:gridCol w="329184">
                  <a:extLst>
                    <a:ext uri="{9D8B030D-6E8A-4147-A177-3AD203B41FA5}">
                      <a16:colId xmlns:a16="http://schemas.microsoft.com/office/drawing/2014/main" val="4175173364"/>
                    </a:ext>
                  </a:extLst>
                </a:gridCol>
                <a:gridCol w="329184">
                  <a:extLst>
                    <a:ext uri="{9D8B030D-6E8A-4147-A177-3AD203B41FA5}">
                      <a16:colId xmlns:a16="http://schemas.microsoft.com/office/drawing/2014/main" val="2316954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5099570"/>
                  </a:ext>
                </a:extLst>
              </a:tr>
            </a:tbl>
          </a:graphicData>
        </a:graphic>
      </p:graphicFrame>
      <p:sp>
        <p:nvSpPr>
          <p:cNvPr id="4" name="Text Placeholder 3">
            <a:extLst>
              <a:ext uri="{FF2B5EF4-FFF2-40B4-BE49-F238E27FC236}">
                <a16:creationId xmlns:a16="http://schemas.microsoft.com/office/drawing/2014/main" id="{230B09CF-188D-4CBF-9D21-B933D1B7E17B}"/>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91554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51981-730F-4FBD-9FBD-E871058E85F1}"/>
              </a:ext>
            </a:extLst>
          </p:cNvPr>
          <p:cNvSpPr>
            <a:spLocks noGrp="1"/>
          </p:cNvSpPr>
          <p:nvPr>
            <p:ph type="title"/>
          </p:nvPr>
        </p:nvSpPr>
        <p:spPr/>
        <p:txBody>
          <a:bodyPr/>
          <a:lstStyle/>
          <a:p>
            <a:r>
              <a:rPr lang="en-US"/>
              <a:t>Facebook Original Own Posts Table | First Insurance Company of Hawaii - 2 of 4</a:t>
            </a:r>
          </a:p>
        </p:txBody>
      </p:sp>
      <p:graphicFrame>
        <p:nvGraphicFramePr>
          <p:cNvPr id="5" name="Table Placeholder 4">
            <a:extLst>
              <a:ext uri="{FF2B5EF4-FFF2-40B4-BE49-F238E27FC236}">
                <a16:creationId xmlns:a16="http://schemas.microsoft.com/office/drawing/2014/main" id="{FBF7B10D-0182-4362-99B0-7603CDC33898}"/>
              </a:ext>
            </a:extLst>
          </p:cNvPr>
          <p:cNvGraphicFramePr>
            <a:graphicFrameLocks noGrp="1"/>
          </p:cNvGraphicFramePr>
          <p:nvPr>
            <p:ph type="tbl" sz="quarter" idx="13"/>
            <p:extLst>
              <p:ext uri="{D42A27DB-BD31-4B8C-83A1-F6EECF244321}">
                <p14:modId xmlns:p14="http://schemas.microsoft.com/office/powerpoint/2010/main" val="810798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61171897"/>
                    </a:ext>
                  </a:extLst>
                </a:gridCol>
                <a:gridCol w="1316737">
                  <a:extLst>
                    <a:ext uri="{9D8B030D-6E8A-4147-A177-3AD203B41FA5}">
                      <a16:colId xmlns:a16="http://schemas.microsoft.com/office/drawing/2014/main" val="1384746578"/>
                    </a:ext>
                  </a:extLst>
                </a:gridCol>
                <a:gridCol w="329184">
                  <a:extLst>
                    <a:ext uri="{9D8B030D-6E8A-4147-A177-3AD203B41FA5}">
                      <a16:colId xmlns:a16="http://schemas.microsoft.com/office/drawing/2014/main" val="3038062848"/>
                    </a:ext>
                  </a:extLst>
                </a:gridCol>
                <a:gridCol w="329184">
                  <a:extLst>
                    <a:ext uri="{9D8B030D-6E8A-4147-A177-3AD203B41FA5}">
                      <a16:colId xmlns:a16="http://schemas.microsoft.com/office/drawing/2014/main" val="3189905950"/>
                    </a:ext>
                  </a:extLst>
                </a:gridCol>
                <a:gridCol w="329184">
                  <a:extLst>
                    <a:ext uri="{9D8B030D-6E8A-4147-A177-3AD203B41FA5}">
                      <a16:colId xmlns:a16="http://schemas.microsoft.com/office/drawing/2014/main" val="1766701747"/>
                    </a:ext>
                  </a:extLst>
                </a:gridCol>
                <a:gridCol w="329184">
                  <a:extLst>
                    <a:ext uri="{9D8B030D-6E8A-4147-A177-3AD203B41FA5}">
                      <a16:colId xmlns:a16="http://schemas.microsoft.com/office/drawing/2014/main" val="2054022748"/>
                    </a:ext>
                  </a:extLst>
                </a:gridCol>
                <a:gridCol w="329184">
                  <a:extLst>
                    <a:ext uri="{9D8B030D-6E8A-4147-A177-3AD203B41FA5}">
                      <a16:colId xmlns:a16="http://schemas.microsoft.com/office/drawing/2014/main" val="3918098134"/>
                    </a:ext>
                  </a:extLst>
                </a:gridCol>
                <a:gridCol w="329184">
                  <a:extLst>
                    <a:ext uri="{9D8B030D-6E8A-4147-A177-3AD203B41FA5}">
                      <a16:colId xmlns:a16="http://schemas.microsoft.com/office/drawing/2014/main" val="1133830679"/>
                    </a:ext>
                  </a:extLst>
                </a:gridCol>
                <a:gridCol w="329184">
                  <a:extLst>
                    <a:ext uri="{9D8B030D-6E8A-4147-A177-3AD203B41FA5}">
                      <a16:colId xmlns:a16="http://schemas.microsoft.com/office/drawing/2014/main" val="1640378528"/>
                    </a:ext>
                  </a:extLst>
                </a:gridCol>
                <a:gridCol w="329184">
                  <a:extLst>
                    <a:ext uri="{9D8B030D-6E8A-4147-A177-3AD203B41FA5}">
                      <a16:colId xmlns:a16="http://schemas.microsoft.com/office/drawing/2014/main" val="1745000090"/>
                    </a:ext>
                  </a:extLst>
                </a:gridCol>
                <a:gridCol w="329184">
                  <a:extLst>
                    <a:ext uri="{9D8B030D-6E8A-4147-A177-3AD203B41FA5}">
                      <a16:colId xmlns:a16="http://schemas.microsoft.com/office/drawing/2014/main" val="2054141777"/>
                    </a:ext>
                  </a:extLst>
                </a:gridCol>
                <a:gridCol w="329184">
                  <a:extLst>
                    <a:ext uri="{9D8B030D-6E8A-4147-A177-3AD203B41FA5}">
                      <a16:colId xmlns:a16="http://schemas.microsoft.com/office/drawing/2014/main" val="2480049477"/>
                    </a:ext>
                  </a:extLst>
                </a:gridCol>
                <a:gridCol w="329184">
                  <a:extLst>
                    <a:ext uri="{9D8B030D-6E8A-4147-A177-3AD203B41FA5}">
                      <a16:colId xmlns:a16="http://schemas.microsoft.com/office/drawing/2014/main" val="3163733734"/>
                    </a:ext>
                  </a:extLst>
                </a:gridCol>
                <a:gridCol w="329184">
                  <a:extLst>
                    <a:ext uri="{9D8B030D-6E8A-4147-A177-3AD203B41FA5}">
                      <a16:colId xmlns:a16="http://schemas.microsoft.com/office/drawing/2014/main" val="3767589358"/>
                    </a:ext>
                  </a:extLst>
                </a:gridCol>
                <a:gridCol w="329184">
                  <a:extLst>
                    <a:ext uri="{9D8B030D-6E8A-4147-A177-3AD203B41FA5}">
                      <a16:colId xmlns:a16="http://schemas.microsoft.com/office/drawing/2014/main" val="1243247557"/>
                    </a:ext>
                  </a:extLst>
                </a:gridCol>
                <a:gridCol w="329184">
                  <a:extLst>
                    <a:ext uri="{9D8B030D-6E8A-4147-A177-3AD203B41FA5}">
                      <a16:colId xmlns:a16="http://schemas.microsoft.com/office/drawing/2014/main" val="3601894386"/>
                    </a:ext>
                  </a:extLst>
                </a:gridCol>
                <a:gridCol w="329184">
                  <a:extLst>
                    <a:ext uri="{9D8B030D-6E8A-4147-A177-3AD203B41FA5}">
                      <a16:colId xmlns:a16="http://schemas.microsoft.com/office/drawing/2014/main" val="4107280795"/>
                    </a:ext>
                  </a:extLst>
                </a:gridCol>
                <a:gridCol w="329184">
                  <a:extLst>
                    <a:ext uri="{9D8B030D-6E8A-4147-A177-3AD203B41FA5}">
                      <a16:colId xmlns:a16="http://schemas.microsoft.com/office/drawing/2014/main" val="371592495"/>
                    </a:ext>
                  </a:extLst>
                </a:gridCol>
                <a:gridCol w="329184">
                  <a:extLst>
                    <a:ext uri="{9D8B030D-6E8A-4147-A177-3AD203B41FA5}">
                      <a16:colId xmlns:a16="http://schemas.microsoft.com/office/drawing/2014/main" val="3042866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7075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- 2022-09-23 18:32:03</a:t>
                      </a:r>
                      <a:r>
                        <a:rPr kumimoji="0" lang="en-US" sz="1000" b="0" i="0" u="none" strike="noStrike" kern="1200" cap="none" spc="0" normalizeH="0" baseline="0" noProof="0">
                          <a:ln>
                            <a:noFill/>
                          </a:ln>
                          <a:solidFill>
                            <a:prstClr val="black"/>
                          </a:solidFill>
                          <a:effectLst/>
                          <a:uLnTx/>
                          <a:uFillTx/>
                          <a:latin typeface="+mn-lt"/>
                          <a:ea typeface="+mn-ea"/>
                          <a:cs typeface="+mn-cs"/>
                        </a:rPr>
                        <a:t>
 This week, FICOH associates volunteered during their lunchbreak to stuff newsletters for Ronald McDonald House Hawaii, which RMH will be mailing to their friends &amp; supporters soon. The project gave us a welcome opportunity to reunite and talk story. Mahalo Ronald McDonald House for providing a warm and supportive home away from home for local families. #TeamFICOH #RonaldMcDonaldHouse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https://quintly-image-storage.s3.amazonaws.com/17ae3836335657ff0a83f20c7d11e5e8/d19394ee4a523dddd300ef5f33160665.jpg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09896564"/>
                  </a:ext>
                </a:extLst>
              </a:tr>
            </a:tbl>
          </a:graphicData>
        </a:graphic>
      </p:graphicFrame>
      <p:sp>
        <p:nvSpPr>
          <p:cNvPr id="4" name="Text Placeholder 3">
            <a:extLst>
              <a:ext uri="{FF2B5EF4-FFF2-40B4-BE49-F238E27FC236}">
                <a16:creationId xmlns:a16="http://schemas.microsoft.com/office/drawing/2014/main" id="{4EAFF08A-4903-4C91-A096-0E98D8405B8A}"/>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44599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59025-C77F-4E20-9D45-6790434C61C6}"/>
              </a:ext>
            </a:extLst>
          </p:cNvPr>
          <p:cNvSpPr>
            <a:spLocks noGrp="1"/>
          </p:cNvSpPr>
          <p:nvPr>
            <p:ph type="title"/>
          </p:nvPr>
        </p:nvSpPr>
        <p:spPr/>
        <p:txBody>
          <a:bodyPr/>
          <a:lstStyle/>
          <a:p>
            <a:r>
              <a:rPr lang="en-US"/>
              <a:t>Facebook Original Own Posts Table | First Insurance Company of Hawaii - 3 of 4</a:t>
            </a:r>
          </a:p>
        </p:txBody>
      </p:sp>
      <p:graphicFrame>
        <p:nvGraphicFramePr>
          <p:cNvPr id="5" name="Table Placeholder 4">
            <a:extLst>
              <a:ext uri="{FF2B5EF4-FFF2-40B4-BE49-F238E27FC236}">
                <a16:creationId xmlns:a16="http://schemas.microsoft.com/office/drawing/2014/main" id="{343CE202-3F48-4B2B-8AB0-965078B8273C}"/>
              </a:ext>
            </a:extLst>
          </p:cNvPr>
          <p:cNvGraphicFramePr>
            <a:graphicFrameLocks noGrp="1"/>
          </p:cNvGraphicFramePr>
          <p:nvPr>
            <p:ph type="tbl" sz="quarter" idx="13"/>
            <p:extLst>
              <p:ext uri="{D42A27DB-BD31-4B8C-83A1-F6EECF244321}">
                <p14:modId xmlns:p14="http://schemas.microsoft.com/office/powerpoint/2010/main" val="1346984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56458310"/>
                    </a:ext>
                  </a:extLst>
                </a:gridCol>
                <a:gridCol w="1316737">
                  <a:extLst>
                    <a:ext uri="{9D8B030D-6E8A-4147-A177-3AD203B41FA5}">
                      <a16:colId xmlns:a16="http://schemas.microsoft.com/office/drawing/2014/main" val="2318611961"/>
                    </a:ext>
                  </a:extLst>
                </a:gridCol>
                <a:gridCol w="329184">
                  <a:extLst>
                    <a:ext uri="{9D8B030D-6E8A-4147-A177-3AD203B41FA5}">
                      <a16:colId xmlns:a16="http://schemas.microsoft.com/office/drawing/2014/main" val="3168316545"/>
                    </a:ext>
                  </a:extLst>
                </a:gridCol>
                <a:gridCol w="329184">
                  <a:extLst>
                    <a:ext uri="{9D8B030D-6E8A-4147-A177-3AD203B41FA5}">
                      <a16:colId xmlns:a16="http://schemas.microsoft.com/office/drawing/2014/main" val="3467808506"/>
                    </a:ext>
                  </a:extLst>
                </a:gridCol>
                <a:gridCol w="329184">
                  <a:extLst>
                    <a:ext uri="{9D8B030D-6E8A-4147-A177-3AD203B41FA5}">
                      <a16:colId xmlns:a16="http://schemas.microsoft.com/office/drawing/2014/main" val="4076973954"/>
                    </a:ext>
                  </a:extLst>
                </a:gridCol>
                <a:gridCol w="329184">
                  <a:extLst>
                    <a:ext uri="{9D8B030D-6E8A-4147-A177-3AD203B41FA5}">
                      <a16:colId xmlns:a16="http://schemas.microsoft.com/office/drawing/2014/main" val="2486188294"/>
                    </a:ext>
                  </a:extLst>
                </a:gridCol>
                <a:gridCol w="329184">
                  <a:extLst>
                    <a:ext uri="{9D8B030D-6E8A-4147-A177-3AD203B41FA5}">
                      <a16:colId xmlns:a16="http://schemas.microsoft.com/office/drawing/2014/main" val="4615416"/>
                    </a:ext>
                  </a:extLst>
                </a:gridCol>
                <a:gridCol w="329184">
                  <a:extLst>
                    <a:ext uri="{9D8B030D-6E8A-4147-A177-3AD203B41FA5}">
                      <a16:colId xmlns:a16="http://schemas.microsoft.com/office/drawing/2014/main" val="3608299604"/>
                    </a:ext>
                  </a:extLst>
                </a:gridCol>
                <a:gridCol w="329184">
                  <a:extLst>
                    <a:ext uri="{9D8B030D-6E8A-4147-A177-3AD203B41FA5}">
                      <a16:colId xmlns:a16="http://schemas.microsoft.com/office/drawing/2014/main" val="4247662580"/>
                    </a:ext>
                  </a:extLst>
                </a:gridCol>
                <a:gridCol w="329184">
                  <a:extLst>
                    <a:ext uri="{9D8B030D-6E8A-4147-A177-3AD203B41FA5}">
                      <a16:colId xmlns:a16="http://schemas.microsoft.com/office/drawing/2014/main" val="1691503993"/>
                    </a:ext>
                  </a:extLst>
                </a:gridCol>
                <a:gridCol w="329184">
                  <a:extLst>
                    <a:ext uri="{9D8B030D-6E8A-4147-A177-3AD203B41FA5}">
                      <a16:colId xmlns:a16="http://schemas.microsoft.com/office/drawing/2014/main" val="3116417366"/>
                    </a:ext>
                  </a:extLst>
                </a:gridCol>
                <a:gridCol w="329184">
                  <a:extLst>
                    <a:ext uri="{9D8B030D-6E8A-4147-A177-3AD203B41FA5}">
                      <a16:colId xmlns:a16="http://schemas.microsoft.com/office/drawing/2014/main" val="1998789379"/>
                    </a:ext>
                  </a:extLst>
                </a:gridCol>
                <a:gridCol w="329184">
                  <a:extLst>
                    <a:ext uri="{9D8B030D-6E8A-4147-A177-3AD203B41FA5}">
                      <a16:colId xmlns:a16="http://schemas.microsoft.com/office/drawing/2014/main" val="20349869"/>
                    </a:ext>
                  </a:extLst>
                </a:gridCol>
                <a:gridCol w="329184">
                  <a:extLst>
                    <a:ext uri="{9D8B030D-6E8A-4147-A177-3AD203B41FA5}">
                      <a16:colId xmlns:a16="http://schemas.microsoft.com/office/drawing/2014/main" val="3552826276"/>
                    </a:ext>
                  </a:extLst>
                </a:gridCol>
                <a:gridCol w="329184">
                  <a:extLst>
                    <a:ext uri="{9D8B030D-6E8A-4147-A177-3AD203B41FA5}">
                      <a16:colId xmlns:a16="http://schemas.microsoft.com/office/drawing/2014/main" val="2265192894"/>
                    </a:ext>
                  </a:extLst>
                </a:gridCol>
                <a:gridCol w="329184">
                  <a:extLst>
                    <a:ext uri="{9D8B030D-6E8A-4147-A177-3AD203B41FA5}">
                      <a16:colId xmlns:a16="http://schemas.microsoft.com/office/drawing/2014/main" val="1335965057"/>
                    </a:ext>
                  </a:extLst>
                </a:gridCol>
                <a:gridCol w="329184">
                  <a:extLst>
                    <a:ext uri="{9D8B030D-6E8A-4147-A177-3AD203B41FA5}">
                      <a16:colId xmlns:a16="http://schemas.microsoft.com/office/drawing/2014/main" val="1096131429"/>
                    </a:ext>
                  </a:extLst>
                </a:gridCol>
                <a:gridCol w="329184">
                  <a:extLst>
                    <a:ext uri="{9D8B030D-6E8A-4147-A177-3AD203B41FA5}">
                      <a16:colId xmlns:a16="http://schemas.microsoft.com/office/drawing/2014/main" val="3360336913"/>
                    </a:ext>
                  </a:extLst>
                </a:gridCol>
                <a:gridCol w="329184">
                  <a:extLst>
                    <a:ext uri="{9D8B030D-6E8A-4147-A177-3AD203B41FA5}">
                      <a16:colId xmlns:a16="http://schemas.microsoft.com/office/drawing/2014/main" val="1044725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606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- 2022-09-27 18:00:03</a:t>
                      </a:r>
                      <a:r>
                        <a:rPr kumimoji="0" lang="en-US" sz="1000" b="0" i="0" u="none" strike="noStrike" kern="1200" cap="none" spc="0" normalizeH="0" baseline="0" noProof="0">
                          <a:ln>
                            <a:noFill/>
                          </a:ln>
                          <a:solidFill>
                            <a:prstClr val="black"/>
                          </a:solidFill>
                          <a:effectLst/>
                          <a:uLnTx/>
                          <a:uFillTx/>
                          <a:latin typeface="+mn-lt"/>
                          <a:ea typeface="+mn-ea"/>
                          <a:cs typeface="+mn-cs"/>
                        </a:rPr>
                        <a:t>
 We're happy to welcome Todd Yamanaka to #TeamFICOH as vice president of personal lines, overseeing the personal lines underwriting and customer service teams.  He brings years of experience in personal insurance, corporate marketing and product development. Learn more about Todd by clicking the link below. 
https://www.ficoh.com/about-us/news/first-insurance-hires-new-vice-president-of-personal-lines/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https://quintly-image-storage.s3.amazonaws.com/17ae3836335657ff0a83f20c7d11e5e8/9cb0be4e01475f0ebc3777615885b6d6.jpg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15109956"/>
                  </a:ext>
                </a:extLst>
              </a:tr>
            </a:tbl>
          </a:graphicData>
        </a:graphic>
      </p:graphicFrame>
      <p:sp>
        <p:nvSpPr>
          <p:cNvPr id="4" name="Text Placeholder 3">
            <a:extLst>
              <a:ext uri="{FF2B5EF4-FFF2-40B4-BE49-F238E27FC236}">
                <a16:creationId xmlns:a16="http://schemas.microsoft.com/office/drawing/2014/main" id="{EDFC9498-E1FE-4F6B-93CF-5F480AE959B1}"/>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4185368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E267B-0DD4-4402-9AEF-7760D9A6FCFB}"/>
              </a:ext>
            </a:extLst>
          </p:cNvPr>
          <p:cNvSpPr>
            <a:spLocks noGrp="1"/>
          </p:cNvSpPr>
          <p:nvPr>
            <p:ph type="title"/>
          </p:nvPr>
        </p:nvSpPr>
        <p:spPr/>
        <p:txBody>
          <a:bodyPr/>
          <a:lstStyle/>
          <a:p>
            <a:r>
              <a:rPr lang="en-US"/>
              <a:t>Facebook Original Own Posts Table | First Insurance Company of Hawaii - 4 of 4</a:t>
            </a:r>
          </a:p>
        </p:txBody>
      </p:sp>
      <p:graphicFrame>
        <p:nvGraphicFramePr>
          <p:cNvPr id="5" name="Table Placeholder 4">
            <a:extLst>
              <a:ext uri="{FF2B5EF4-FFF2-40B4-BE49-F238E27FC236}">
                <a16:creationId xmlns:a16="http://schemas.microsoft.com/office/drawing/2014/main" id="{4017A148-2DA6-4115-900B-1A1F9650AD9F}"/>
              </a:ext>
            </a:extLst>
          </p:cNvPr>
          <p:cNvGraphicFramePr>
            <a:graphicFrameLocks noGrp="1"/>
          </p:cNvGraphicFramePr>
          <p:nvPr>
            <p:ph type="tbl" sz="quarter" idx="13"/>
            <p:extLst>
              <p:ext uri="{D42A27DB-BD31-4B8C-83A1-F6EECF244321}">
                <p14:modId xmlns:p14="http://schemas.microsoft.com/office/powerpoint/2010/main" val="2525599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26362249"/>
                    </a:ext>
                  </a:extLst>
                </a:gridCol>
                <a:gridCol w="1316737">
                  <a:extLst>
                    <a:ext uri="{9D8B030D-6E8A-4147-A177-3AD203B41FA5}">
                      <a16:colId xmlns:a16="http://schemas.microsoft.com/office/drawing/2014/main" val="3018677419"/>
                    </a:ext>
                  </a:extLst>
                </a:gridCol>
                <a:gridCol w="329184">
                  <a:extLst>
                    <a:ext uri="{9D8B030D-6E8A-4147-A177-3AD203B41FA5}">
                      <a16:colId xmlns:a16="http://schemas.microsoft.com/office/drawing/2014/main" val="2581360158"/>
                    </a:ext>
                  </a:extLst>
                </a:gridCol>
                <a:gridCol w="329184">
                  <a:extLst>
                    <a:ext uri="{9D8B030D-6E8A-4147-A177-3AD203B41FA5}">
                      <a16:colId xmlns:a16="http://schemas.microsoft.com/office/drawing/2014/main" val="1646459955"/>
                    </a:ext>
                  </a:extLst>
                </a:gridCol>
                <a:gridCol w="329184">
                  <a:extLst>
                    <a:ext uri="{9D8B030D-6E8A-4147-A177-3AD203B41FA5}">
                      <a16:colId xmlns:a16="http://schemas.microsoft.com/office/drawing/2014/main" val="166573033"/>
                    </a:ext>
                  </a:extLst>
                </a:gridCol>
                <a:gridCol w="329184">
                  <a:extLst>
                    <a:ext uri="{9D8B030D-6E8A-4147-A177-3AD203B41FA5}">
                      <a16:colId xmlns:a16="http://schemas.microsoft.com/office/drawing/2014/main" val="2760159976"/>
                    </a:ext>
                  </a:extLst>
                </a:gridCol>
                <a:gridCol w="329184">
                  <a:extLst>
                    <a:ext uri="{9D8B030D-6E8A-4147-A177-3AD203B41FA5}">
                      <a16:colId xmlns:a16="http://schemas.microsoft.com/office/drawing/2014/main" val="2351186470"/>
                    </a:ext>
                  </a:extLst>
                </a:gridCol>
                <a:gridCol w="329184">
                  <a:extLst>
                    <a:ext uri="{9D8B030D-6E8A-4147-A177-3AD203B41FA5}">
                      <a16:colId xmlns:a16="http://schemas.microsoft.com/office/drawing/2014/main" val="2058931148"/>
                    </a:ext>
                  </a:extLst>
                </a:gridCol>
                <a:gridCol w="329184">
                  <a:extLst>
                    <a:ext uri="{9D8B030D-6E8A-4147-A177-3AD203B41FA5}">
                      <a16:colId xmlns:a16="http://schemas.microsoft.com/office/drawing/2014/main" val="2066620656"/>
                    </a:ext>
                  </a:extLst>
                </a:gridCol>
                <a:gridCol w="329184">
                  <a:extLst>
                    <a:ext uri="{9D8B030D-6E8A-4147-A177-3AD203B41FA5}">
                      <a16:colId xmlns:a16="http://schemas.microsoft.com/office/drawing/2014/main" val="2641741351"/>
                    </a:ext>
                  </a:extLst>
                </a:gridCol>
                <a:gridCol w="329184">
                  <a:extLst>
                    <a:ext uri="{9D8B030D-6E8A-4147-A177-3AD203B41FA5}">
                      <a16:colId xmlns:a16="http://schemas.microsoft.com/office/drawing/2014/main" val="3173227818"/>
                    </a:ext>
                  </a:extLst>
                </a:gridCol>
                <a:gridCol w="329184">
                  <a:extLst>
                    <a:ext uri="{9D8B030D-6E8A-4147-A177-3AD203B41FA5}">
                      <a16:colId xmlns:a16="http://schemas.microsoft.com/office/drawing/2014/main" val="836696800"/>
                    </a:ext>
                  </a:extLst>
                </a:gridCol>
                <a:gridCol w="329184">
                  <a:extLst>
                    <a:ext uri="{9D8B030D-6E8A-4147-A177-3AD203B41FA5}">
                      <a16:colId xmlns:a16="http://schemas.microsoft.com/office/drawing/2014/main" val="3191982123"/>
                    </a:ext>
                  </a:extLst>
                </a:gridCol>
                <a:gridCol w="329184">
                  <a:extLst>
                    <a:ext uri="{9D8B030D-6E8A-4147-A177-3AD203B41FA5}">
                      <a16:colId xmlns:a16="http://schemas.microsoft.com/office/drawing/2014/main" val="31203852"/>
                    </a:ext>
                  </a:extLst>
                </a:gridCol>
                <a:gridCol w="329184">
                  <a:extLst>
                    <a:ext uri="{9D8B030D-6E8A-4147-A177-3AD203B41FA5}">
                      <a16:colId xmlns:a16="http://schemas.microsoft.com/office/drawing/2014/main" val="3945499724"/>
                    </a:ext>
                  </a:extLst>
                </a:gridCol>
                <a:gridCol w="329184">
                  <a:extLst>
                    <a:ext uri="{9D8B030D-6E8A-4147-A177-3AD203B41FA5}">
                      <a16:colId xmlns:a16="http://schemas.microsoft.com/office/drawing/2014/main" val="1078261975"/>
                    </a:ext>
                  </a:extLst>
                </a:gridCol>
                <a:gridCol w="329184">
                  <a:extLst>
                    <a:ext uri="{9D8B030D-6E8A-4147-A177-3AD203B41FA5}">
                      <a16:colId xmlns:a16="http://schemas.microsoft.com/office/drawing/2014/main" val="3122124865"/>
                    </a:ext>
                  </a:extLst>
                </a:gridCol>
                <a:gridCol w="329184">
                  <a:extLst>
                    <a:ext uri="{9D8B030D-6E8A-4147-A177-3AD203B41FA5}">
                      <a16:colId xmlns:a16="http://schemas.microsoft.com/office/drawing/2014/main" val="1619921299"/>
                    </a:ext>
                  </a:extLst>
                </a:gridCol>
                <a:gridCol w="329184">
                  <a:extLst>
                    <a:ext uri="{9D8B030D-6E8A-4147-A177-3AD203B41FA5}">
                      <a16:colId xmlns:a16="http://schemas.microsoft.com/office/drawing/2014/main" val="1098298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2755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- 2022-09-07 18:00:09</a:t>
                      </a:r>
                      <a:r>
                        <a:rPr kumimoji="0" lang="en-US" sz="1000" b="0" i="0" u="none" strike="noStrike" kern="1200" cap="none" spc="0" normalizeH="0" baseline="0" noProof="0">
                          <a:ln>
                            <a:noFill/>
                          </a:ln>
                          <a:solidFill>
                            <a:prstClr val="black"/>
                          </a:solidFill>
                          <a:effectLst/>
                          <a:uLnTx/>
                          <a:uFillTx/>
                          <a:latin typeface="+mn-lt"/>
                          <a:ea typeface="+mn-ea"/>
                          <a:cs typeface="+mn-cs"/>
                        </a:rPr>
                        <a:t>
 Last week, our partners at Business Insurance Services (BIS) treated our associates to delicious sorbet from @yoas_hawaii and local goodies from @baldwinssweetshop. Mahalo to everyone at BIS for your support and partnership through the years! #TeamFICOH #BusinessInsuranceServices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https://quintly-image-storage.s3.amazonaws.com/17ae3836335657ff0a83f20c7d11e5e8/a0563e980bcca43558335898f97ba544.jpg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47655981"/>
                  </a:ext>
                </a:extLst>
              </a:tr>
            </a:tbl>
          </a:graphicData>
        </a:graphic>
      </p:graphicFrame>
      <p:sp>
        <p:nvSpPr>
          <p:cNvPr id="4" name="Text Placeholder 3">
            <a:extLst>
              <a:ext uri="{FF2B5EF4-FFF2-40B4-BE49-F238E27FC236}">
                <a16:creationId xmlns:a16="http://schemas.microsoft.com/office/drawing/2014/main" id="{187620B8-B0D2-4548-BEFC-279BF52EB887}"/>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89656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AA712-9C75-40A0-9B00-EC378DE0155B}"/>
              </a:ext>
            </a:extLst>
          </p:cNvPr>
          <p:cNvSpPr>
            <a:spLocks noGrp="1"/>
          </p:cNvSpPr>
          <p:nvPr>
            <p:ph type="title"/>
          </p:nvPr>
        </p:nvSpPr>
        <p:spPr/>
        <p:txBody>
          <a:bodyPr/>
          <a:lstStyle/>
          <a:p>
            <a:r>
              <a:rPr lang="en-US"/>
              <a:t>Twitter Key Metrics Table | First Insurance Company of Hawaii</a:t>
            </a:r>
          </a:p>
        </p:txBody>
      </p:sp>
      <p:graphicFrame>
        <p:nvGraphicFramePr>
          <p:cNvPr id="5" name="Table Placeholder 4">
            <a:extLst>
              <a:ext uri="{FF2B5EF4-FFF2-40B4-BE49-F238E27FC236}">
                <a16:creationId xmlns:a16="http://schemas.microsoft.com/office/drawing/2014/main" id="{D969488F-8876-437A-997F-DF9834805380}"/>
              </a:ext>
            </a:extLst>
          </p:cNvPr>
          <p:cNvGraphicFramePr>
            <a:graphicFrameLocks noGrp="1"/>
          </p:cNvGraphicFramePr>
          <p:nvPr>
            <p:ph type="tbl" sz="quarter" idx="13"/>
            <p:extLst>
              <p:ext uri="{D42A27DB-BD31-4B8C-83A1-F6EECF244321}">
                <p14:modId xmlns:p14="http://schemas.microsoft.com/office/powerpoint/2010/main" val="2242319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268503020"/>
                    </a:ext>
                  </a:extLst>
                </a:gridCol>
                <a:gridCol w="576072">
                  <a:extLst>
                    <a:ext uri="{9D8B030D-6E8A-4147-A177-3AD203B41FA5}">
                      <a16:colId xmlns:a16="http://schemas.microsoft.com/office/drawing/2014/main" val="3107380905"/>
                    </a:ext>
                  </a:extLst>
                </a:gridCol>
                <a:gridCol w="576072">
                  <a:extLst>
                    <a:ext uri="{9D8B030D-6E8A-4147-A177-3AD203B41FA5}">
                      <a16:colId xmlns:a16="http://schemas.microsoft.com/office/drawing/2014/main" val="2714035818"/>
                    </a:ext>
                  </a:extLst>
                </a:gridCol>
                <a:gridCol w="576072">
                  <a:extLst>
                    <a:ext uri="{9D8B030D-6E8A-4147-A177-3AD203B41FA5}">
                      <a16:colId xmlns:a16="http://schemas.microsoft.com/office/drawing/2014/main" val="3430595242"/>
                    </a:ext>
                  </a:extLst>
                </a:gridCol>
                <a:gridCol w="576072">
                  <a:extLst>
                    <a:ext uri="{9D8B030D-6E8A-4147-A177-3AD203B41FA5}">
                      <a16:colId xmlns:a16="http://schemas.microsoft.com/office/drawing/2014/main" val="1350510601"/>
                    </a:ext>
                  </a:extLst>
                </a:gridCol>
                <a:gridCol w="576072">
                  <a:extLst>
                    <a:ext uri="{9D8B030D-6E8A-4147-A177-3AD203B41FA5}">
                      <a16:colId xmlns:a16="http://schemas.microsoft.com/office/drawing/2014/main" val="4073782926"/>
                    </a:ext>
                  </a:extLst>
                </a:gridCol>
                <a:gridCol w="576072">
                  <a:extLst>
                    <a:ext uri="{9D8B030D-6E8A-4147-A177-3AD203B41FA5}">
                      <a16:colId xmlns:a16="http://schemas.microsoft.com/office/drawing/2014/main" val="1723770407"/>
                    </a:ext>
                  </a:extLst>
                </a:gridCol>
                <a:gridCol w="576072">
                  <a:extLst>
                    <a:ext uri="{9D8B030D-6E8A-4147-A177-3AD203B41FA5}">
                      <a16:colId xmlns:a16="http://schemas.microsoft.com/office/drawing/2014/main" val="1401618503"/>
                    </a:ext>
                  </a:extLst>
                </a:gridCol>
                <a:gridCol w="576072">
                  <a:extLst>
                    <a:ext uri="{9D8B030D-6E8A-4147-A177-3AD203B41FA5}">
                      <a16:colId xmlns:a16="http://schemas.microsoft.com/office/drawing/2014/main" val="251257475"/>
                    </a:ext>
                  </a:extLst>
                </a:gridCol>
                <a:gridCol w="576072">
                  <a:extLst>
                    <a:ext uri="{9D8B030D-6E8A-4147-A177-3AD203B41FA5}">
                      <a16:colId xmlns:a16="http://schemas.microsoft.com/office/drawing/2014/main" val="1377707369"/>
                    </a:ext>
                  </a:extLst>
                </a:gridCol>
                <a:gridCol w="576072">
                  <a:extLst>
                    <a:ext uri="{9D8B030D-6E8A-4147-A177-3AD203B41FA5}">
                      <a16:colId xmlns:a16="http://schemas.microsoft.com/office/drawing/2014/main" val="3287247681"/>
                    </a:ext>
                  </a:extLst>
                </a:gridCol>
                <a:gridCol w="576072">
                  <a:extLst>
                    <a:ext uri="{9D8B030D-6E8A-4147-A177-3AD203B41FA5}">
                      <a16:colId xmlns:a16="http://schemas.microsoft.com/office/drawing/2014/main" val="408765562"/>
                    </a:ext>
                  </a:extLst>
                </a:gridCol>
                <a:gridCol w="576072">
                  <a:extLst>
                    <a:ext uri="{9D8B030D-6E8A-4147-A177-3AD203B41FA5}">
                      <a16:colId xmlns:a16="http://schemas.microsoft.com/office/drawing/2014/main" val="359372421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90256423"/>
                  </a:ext>
                </a:extLst>
              </a:tr>
              <a:tr h="370840">
                <a:tc>
                  <a:txBody>
                    <a:bodyPr/>
                    <a:lstStyle/>
                    <a:p>
                      <a:r>
                        <a:rPr lang="en-US" sz="1000"/>
                        <a:t>1201</a:t>
                      </a:r>
                    </a:p>
                  </a:txBody>
                  <a:tcPr/>
                </a:tc>
                <a:tc>
                  <a:txBody>
                    <a:bodyPr/>
                    <a:lstStyle/>
                    <a:p>
                      <a:r>
                        <a:rPr lang="en-US" sz="1000"/>
                        <a:t>-1</a:t>
                      </a:r>
                    </a:p>
                  </a:txBody>
                  <a:tcPr/>
                </a:tc>
                <a:tc>
                  <a:txBody>
                    <a:bodyPr/>
                    <a:lstStyle/>
                    <a:p>
                      <a:r>
                        <a:rPr lang="en-US" sz="1000"/>
                        <a:t>8</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1</a:t>
                      </a:r>
                    </a:p>
                  </a:txBody>
                  <a:tcPr/>
                </a:tc>
                <a:tc>
                  <a:txBody>
                    <a:bodyPr/>
                    <a:lstStyle/>
                    <a:p>
                      <a:r>
                        <a:rPr lang="en-US" sz="1000"/>
                        <a:t>1</a:t>
                      </a:r>
                    </a:p>
                  </a:txBody>
                  <a:tcPr/>
                </a:tc>
                <a:tc>
                  <a:txBody>
                    <a:bodyPr/>
                    <a:lstStyle/>
                    <a:p>
                      <a:r>
                        <a:rPr lang="en-US" sz="1000"/>
                        <a:t>0.0520 %</a:t>
                      </a:r>
                    </a:p>
                  </a:txBody>
                  <a:tcPr/>
                </a:tc>
                <a:tc>
                  <a:txBody>
                    <a:bodyPr/>
                    <a:lstStyle/>
                    <a:p>
                      <a:r>
                        <a:rPr lang="en-US" sz="1000"/>
                        <a:t>0.0 %</a:t>
                      </a:r>
                    </a:p>
                  </a:txBody>
                  <a:tcPr/>
                </a:tc>
                <a:extLst>
                  <a:ext uri="{0D108BD9-81ED-4DB2-BD59-A6C34878D82A}">
                    <a16:rowId xmlns:a16="http://schemas.microsoft.com/office/drawing/2014/main" val="731080761"/>
                  </a:ext>
                </a:extLst>
              </a:tr>
            </a:tbl>
          </a:graphicData>
        </a:graphic>
      </p:graphicFrame>
      <p:sp>
        <p:nvSpPr>
          <p:cNvPr id="4" name="Text Placeholder 3">
            <a:extLst>
              <a:ext uri="{FF2B5EF4-FFF2-40B4-BE49-F238E27FC236}">
                <a16:creationId xmlns:a16="http://schemas.microsoft.com/office/drawing/2014/main" id="{B014620E-9466-46EB-87DF-9BB96905A3B1}"/>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314088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CBB59-F210-402E-BB73-E266FC0AFDF4}"/>
              </a:ext>
            </a:extLst>
          </p:cNvPr>
          <p:cNvSpPr>
            <a:spLocks noGrp="1"/>
          </p:cNvSpPr>
          <p:nvPr>
            <p:ph type="title"/>
          </p:nvPr>
        </p:nvSpPr>
        <p:spPr/>
        <p:txBody>
          <a:bodyPr/>
          <a:lstStyle/>
          <a:p>
            <a:r>
              <a:rPr lang="en-US"/>
              <a:t>Twitter Twitter Followers Change | First Insurance Company of Hawaii</a:t>
            </a:r>
          </a:p>
        </p:txBody>
      </p:sp>
      <p:graphicFrame>
        <p:nvGraphicFramePr>
          <p:cNvPr id="6" name="Chart Placeholder 5">
            <a:extLst>
              <a:ext uri="{FF2B5EF4-FFF2-40B4-BE49-F238E27FC236}">
                <a16:creationId xmlns:a16="http://schemas.microsoft.com/office/drawing/2014/main" id="{A7F8F9BD-7D32-405E-88CE-C907ED58A970}"/>
              </a:ext>
            </a:extLst>
          </p:cNvPr>
          <p:cNvGraphicFramePr>
            <a:graphicFrameLocks noGrp="1"/>
          </p:cNvGraphicFramePr>
          <p:nvPr>
            <p:ph type="chart" sz="quarter" idx="13"/>
            <p:extLst>
              <p:ext uri="{D42A27DB-BD31-4B8C-83A1-F6EECF244321}">
                <p14:modId xmlns:p14="http://schemas.microsoft.com/office/powerpoint/2010/main" val="3949698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910118-B7AF-4F68-B3DD-FD33A737ED7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2EE87CC-0892-4E88-8636-398D26A3FF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4863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390E-1888-4E27-A1DE-91FE7E437F25}"/>
              </a:ext>
            </a:extLst>
          </p:cNvPr>
          <p:cNvSpPr>
            <a:spLocks noGrp="1"/>
          </p:cNvSpPr>
          <p:nvPr>
            <p:ph type="title"/>
          </p:nvPr>
        </p:nvSpPr>
        <p:spPr/>
        <p:txBody>
          <a:bodyPr/>
          <a:lstStyle/>
          <a:p>
            <a:r>
              <a:rPr lang="en-US"/>
              <a:t>Twitter Average Interactions Per Tweet | First Insurance Company of Hawaii</a:t>
            </a:r>
          </a:p>
        </p:txBody>
      </p:sp>
      <p:graphicFrame>
        <p:nvGraphicFramePr>
          <p:cNvPr id="6" name="Chart Placeholder 5">
            <a:extLst>
              <a:ext uri="{FF2B5EF4-FFF2-40B4-BE49-F238E27FC236}">
                <a16:creationId xmlns:a16="http://schemas.microsoft.com/office/drawing/2014/main" id="{57CC6A24-A35F-4977-83B5-4C05ADD15837}"/>
              </a:ext>
            </a:extLst>
          </p:cNvPr>
          <p:cNvGraphicFramePr>
            <a:graphicFrameLocks noGrp="1"/>
          </p:cNvGraphicFramePr>
          <p:nvPr>
            <p:ph type="chart" sz="quarter" idx="13"/>
            <p:extLst>
              <p:ext uri="{D42A27DB-BD31-4B8C-83A1-F6EECF244321}">
                <p14:modId xmlns:p14="http://schemas.microsoft.com/office/powerpoint/2010/main" val="4182357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42912E-9C94-4086-826B-DC1CB7B54C5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70EEF2B-2D90-43E2-A034-EB109893E6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2797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9E321-7A96-44CC-97A3-1D7006BA1F30}"/>
              </a:ext>
            </a:extLst>
          </p:cNvPr>
          <p:cNvSpPr>
            <a:spLocks noGrp="1"/>
          </p:cNvSpPr>
          <p:nvPr>
            <p:ph type="title"/>
          </p:nvPr>
        </p:nvSpPr>
        <p:spPr/>
        <p:txBody>
          <a:bodyPr/>
          <a:lstStyle/>
          <a:p>
            <a:r>
              <a:rPr lang="en-US"/>
              <a:t>Twitter Total Interactions Per Month | First Insurance Company of Hawaii</a:t>
            </a:r>
          </a:p>
        </p:txBody>
      </p:sp>
      <p:graphicFrame>
        <p:nvGraphicFramePr>
          <p:cNvPr id="6" name="Chart Placeholder 5">
            <a:extLst>
              <a:ext uri="{FF2B5EF4-FFF2-40B4-BE49-F238E27FC236}">
                <a16:creationId xmlns:a16="http://schemas.microsoft.com/office/drawing/2014/main" id="{DB9A71C3-6DE7-4A04-BD7B-F993B99B4D20}"/>
              </a:ext>
            </a:extLst>
          </p:cNvPr>
          <p:cNvGraphicFramePr>
            <a:graphicFrameLocks noGrp="1"/>
          </p:cNvGraphicFramePr>
          <p:nvPr>
            <p:ph type="chart" sz="quarter" idx="13"/>
            <p:extLst>
              <p:ext uri="{D42A27DB-BD31-4B8C-83A1-F6EECF244321}">
                <p14:modId xmlns:p14="http://schemas.microsoft.com/office/powerpoint/2010/main" val="1842364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FD631C-4061-4D99-8526-B013565D2E2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6B3D18C-D17D-4ECE-BA9B-8B55DE0D35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231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927B7-1F53-4507-A49F-3F99E93CF8C5}"/>
              </a:ext>
            </a:extLst>
          </p:cNvPr>
          <p:cNvSpPr>
            <a:spLocks noGrp="1"/>
          </p:cNvSpPr>
          <p:nvPr>
            <p:ph type="title"/>
          </p:nvPr>
        </p:nvSpPr>
        <p:spPr/>
        <p:txBody>
          <a:bodyPr/>
          <a:lstStyle/>
          <a:p>
            <a:r>
              <a:rPr lang="en-US"/>
              <a:t>Twitter Own and Retweeted Tweets Table | First Insurance Company of Hawaii</a:t>
            </a:r>
          </a:p>
        </p:txBody>
      </p:sp>
      <p:graphicFrame>
        <p:nvGraphicFramePr>
          <p:cNvPr id="5" name="Table Placeholder 4">
            <a:extLst>
              <a:ext uri="{FF2B5EF4-FFF2-40B4-BE49-F238E27FC236}">
                <a16:creationId xmlns:a16="http://schemas.microsoft.com/office/drawing/2014/main" id="{F1720D9E-C5B0-4BD6-8F68-0AB825C119AC}"/>
              </a:ext>
            </a:extLst>
          </p:cNvPr>
          <p:cNvGraphicFramePr>
            <a:graphicFrameLocks noGrp="1"/>
          </p:cNvGraphicFramePr>
          <p:nvPr>
            <p:ph type="tbl" sz="quarter" idx="13"/>
            <p:extLst>
              <p:ext uri="{D42A27DB-BD31-4B8C-83A1-F6EECF244321}">
                <p14:modId xmlns:p14="http://schemas.microsoft.com/office/powerpoint/2010/main" val="2542191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35263533"/>
                    </a:ext>
                  </a:extLst>
                </a:gridCol>
                <a:gridCol w="493776">
                  <a:extLst>
                    <a:ext uri="{9D8B030D-6E8A-4147-A177-3AD203B41FA5}">
                      <a16:colId xmlns:a16="http://schemas.microsoft.com/office/drawing/2014/main" val="1948191420"/>
                    </a:ext>
                  </a:extLst>
                </a:gridCol>
                <a:gridCol w="1069848">
                  <a:extLst>
                    <a:ext uri="{9D8B030D-6E8A-4147-A177-3AD203B41FA5}">
                      <a16:colId xmlns:a16="http://schemas.microsoft.com/office/drawing/2014/main" val="3855710536"/>
                    </a:ext>
                  </a:extLst>
                </a:gridCol>
                <a:gridCol w="1069848">
                  <a:extLst>
                    <a:ext uri="{9D8B030D-6E8A-4147-A177-3AD203B41FA5}">
                      <a16:colId xmlns:a16="http://schemas.microsoft.com/office/drawing/2014/main" val="2085499393"/>
                    </a:ext>
                  </a:extLst>
                </a:gridCol>
                <a:gridCol w="1069848">
                  <a:extLst>
                    <a:ext uri="{9D8B030D-6E8A-4147-A177-3AD203B41FA5}">
                      <a16:colId xmlns:a16="http://schemas.microsoft.com/office/drawing/2014/main" val="1330023618"/>
                    </a:ext>
                  </a:extLst>
                </a:gridCol>
                <a:gridCol w="1069848">
                  <a:extLst>
                    <a:ext uri="{9D8B030D-6E8A-4147-A177-3AD203B41FA5}">
                      <a16:colId xmlns:a16="http://schemas.microsoft.com/office/drawing/2014/main" val="1565499646"/>
                    </a:ext>
                  </a:extLst>
                </a:gridCol>
                <a:gridCol w="1069848">
                  <a:extLst>
                    <a:ext uri="{9D8B030D-6E8A-4147-A177-3AD203B41FA5}">
                      <a16:colId xmlns:a16="http://schemas.microsoft.com/office/drawing/2014/main" val="2410058693"/>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657912867"/>
                  </a:ext>
                </a:extLst>
              </a:tr>
              <a:tr h="370840">
                <a:tc>
                  <a:txBody>
                    <a:bodyPr/>
                    <a:lstStyle/>
                    <a:p>
                      <a:r>
                        <a:rPr lang="en-US" sz="1000" b="1"/>
                        <a:t>@FirstInsHI - 2022-09-09 14:02:46</a:t>
                      </a:r>
                      <a:r>
                        <a:rPr lang="en-US" sz="1000"/>
                        <a:t>
 We had such a great time volunteering at the @KSSKhawaii #KapiolaniRadiothon yesterday evening. This annual fundraiser for @KapiolaniMedCtr continues all day Friday until 7pm. Call 808-951-KIDS or give online at https://t.co/J38BuyDbb9. Thanks for your support! https://t.co/AONkSJBbns</a:t>
                      </a:r>
                    </a:p>
                  </a:txBody>
                  <a:tcPr/>
                </a:tc>
                <a:tc>
                  <a:txBody>
                    <a:bodyPr/>
                    <a:lstStyle/>
                    <a:p>
                      <a:r>
                        <a:rPr lang="en-US" sz="1000"/>
                        <a:t>09/10/2022 20:06:47</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3</a:t>
                      </a:r>
                    </a:p>
                  </a:txBody>
                  <a:tcPr/>
                </a:tc>
                <a:tc>
                  <a:txBody>
                    <a:bodyPr/>
                    <a:lstStyle/>
                    <a:p>
                      <a:r>
                        <a:rPr lang="en-US" sz="1000"/>
                        <a:t>0.2496 %</a:t>
                      </a:r>
                    </a:p>
                  </a:txBody>
                  <a:tcPr/>
                </a:tc>
                <a:extLst>
                  <a:ext uri="{0D108BD9-81ED-4DB2-BD59-A6C34878D82A}">
                    <a16:rowId xmlns:a16="http://schemas.microsoft.com/office/drawing/2014/main" val="2732583066"/>
                  </a:ext>
                </a:extLst>
              </a:tr>
              <a:tr h="370840">
                <a:tc>
                  <a:txBody>
                    <a:bodyPr/>
                    <a:lstStyle/>
                    <a:p>
                      <a:r>
                        <a:rPr lang="en-US" sz="1000" b="1"/>
                        <a:t>@FirstInsHI - 2022-09-22 18:01:37</a:t>
                      </a:r>
                      <a:r>
                        <a:rPr lang="en-US" sz="1000"/>
                        <a:t>
 Just one inch of water can cause ,000 in property damage. Both homeowners and business owners in Hawaii need to consider their flood risks. #FloodDamage #NationalPreparednessMonth #FloodInsurance
https://t.co/JVKFH00d4U</a:t>
                      </a:r>
                    </a:p>
                  </a:txBody>
                  <a:tcPr/>
                </a:tc>
                <a:tc>
                  <a:txBody>
                    <a:bodyPr/>
                    <a:lstStyle/>
                    <a:p>
                      <a:r>
                        <a:rPr lang="en-US" sz="1000"/>
                        <a:t>09/23/2022 02:05:39</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0.0833 %</a:t>
                      </a:r>
                    </a:p>
                  </a:txBody>
                  <a:tcPr/>
                </a:tc>
                <a:extLst>
                  <a:ext uri="{0D108BD9-81ED-4DB2-BD59-A6C34878D82A}">
                    <a16:rowId xmlns:a16="http://schemas.microsoft.com/office/drawing/2014/main" val="2312426174"/>
                  </a:ext>
                </a:extLst>
              </a:tr>
              <a:tr h="370840">
                <a:tc>
                  <a:txBody>
                    <a:bodyPr/>
                    <a:lstStyle/>
                    <a:p>
                      <a:r>
                        <a:rPr lang="en-US" sz="1000" b="1"/>
                        <a:t>@FirstInsHI - 2022-09-08 21:13:33</a:t>
                      </a:r>
                      <a:r>
                        <a:rPr lang="en-US" sz="1000"/>
                        <a:t>
 We are volunteering for the Kapi‘olani Radiothon for Kids on @ksskhawaii today from 6-7pm! Join us in supporting local hospitalized keiki by calling 808-951-KIDS to make a donation or visit our team’s fundraising page, https://t.co/268zjFZusE. #KapiolaniRadiothon #Give2Kapiolani https://t.co/Yk0ZVtFgsI</a:t>
                      </a:r>
                    </a:p>
                  </a:txBody>
                  <a:tcPr/>
                </a:tc>
                <a:tc>
                  <a:txBody>
                    <a:bodyPr/>
                    <a:lstStyle/>
                    <a:p>
                      <a:r>
                        <a:rPr lang="en-US" sz="1000"/>
                        <a:t>09/10/2022 20:06:47</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0.0832 %</a:t>
                      </a:r>
                    </a:p>
                  </a:txBody>
                  <a:tcPr/>
                </a:tc>
                <a:extLst>
                  <a:ext uri="{0D108BD9-81ED-4DB2-BD59-A6C34878D82A}">
                    <a16:rowId xmlns:a16="http://schemas.microsoft.com/office/drawing/2014/main" val="222989925"/>
                  </a:ext>
                </a:extLst>
              </a:tr>
            </a:tbl>
          </a:graphicData>
        </a:graphic>
      </p:graphicFrame>
      <p:sp>
        <p:nvSpPr>
          <p:cNvPr id="4" name="Text Placeholder 3">
            <a:extLst>
              <a:ext uri="{FF2B5EF4-FFF2-40B4-BE49-F238E27FC236}">
                <a16:creationId xmlns:a16="http://schemas.microsoft.com/office/drawing/2014/main" id="{286E2128-3D19-40FE-AC3A-493A42062E49}"/>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4221636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76E69-D770-48D7-AA09-9B601051823C}"/>
              </a:ext>
            </a:extLst>
          </p:cNvPr>
          <p:cNvSpPr>
            <a:spLocks noGrp="1"/>
          </p:cNvSpPr>
          <p:nvPr>
            <p:ph type="title"/>
          </p:nvPr>
        </p:nvSpPr>
        <p:spPr/>
        <p:txBody>
          <a:bodyPr/>
          <a:lstStyle/>
          <a:p>
            <a:r>
              <a:rPr lang="en-US"/>
              <a:t>LinkedIn Key Metrics Table | First Insurance Company of Hawaii</a:t>
            </a:r>
          </a:p>
        </p:txBody>
      </p:sp>
      <p:graphicFrame>
        <p:nvGraphicFramePr>
          <p:cNvPr id="5" name="Table Placeholder 4">
            <a:extLst>
              <a:ext uri="{FF2B5EF4-FFF2-40B4-BE49-F238E27FC236}">
                <a16:creationId xmlns:a16="http://schemas.microsoft.com/office/drawing/2014/main" id="{8162A5ED-139F-4057-A155-ED9069395B6B}"/>
              </a:ext>
            </a:extLst>
          </p:cNvPr>
          <p:cNvGraphicFramePr>
            <a:graphicFrameLocks noGrp="1"/>
          </p:cNvGraphicFramePr>
          <p:nvPr>
            <p:ph type="tbl" sz="quarter" idx="13"/>
            <p:extLst>
              <p:ext uri="{D42A27DB-BD31-4B8C-83A1-F6EECF244321}">
                <p14:modId xmlns:p14="http://schemas.microsoft.com/office/powerpoint/2010/main" val="3140773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047420361"/>
                    </a:ext>
                  </a:extLst>
                </a:gridCol>
                <a:gridCol w="576072">
                  <a:extLst>
                    <a:ext uri="{9D8B030D-6E8A-4147-A177-3AD203B41FA5}">
                      <a16:colId xmlns:a16="http://schemas.microsoft.com/office/drawing/2014/main" val="4213477936"/>
                    </a:ext>
                  </a:extLst>
                </a:gridCol>
                <a:gridCol w="576072">
                  <a:extLst>
                    <a:ext uri="{9D8B030D-6E8A-4147-A177-3AD203B41FA5}">
                      <a16:colId xmlns:a16="http://schemas.microsoft.com/office/drawing/2014/main" val="664667794"/>
                    </a:ext>
                  </a:extLst>
                </a:gridCol>
                <a:gridCol w="576072">
                  <a:extLst>
                    <a:ext uri="{9D8B030D-6E8A-4147-A177-3AD203B41FA5}">
                      <a16:colId xmlns:a16="http://schemas.microsoft.com/office/drawing/2014/main" val="3184692891"/>
                    </a:ext>
                  </a:extLst>
                </a:gridCol>
                <a:gridCol w="576072">
                  <a:extLst>
                    <a:ext uri="{9D8B030D-6E8A-4147-A177-3AD203B41FA5}">
                      <a16:colId xmlns:a16="http://schemas.microsoft.com/office/drawing/2014/main" val="2211052586"/>
                    </a:ext>
                  </a:extLst>
                </a:gridCol>
                <a:gridCol w="576072">
                  <a:extLst>
                    <a:ext uri="{9D8B030D-6E8A-4147-A177-3AD203B41FA5}">
                      <a16:colId xmlns:a16="http://schemas.microsoft.com/office/drawing/2014/main" val="1754963463"/>
                    </a:ext>
                  </a:extLst>
                </a:gridCol>
                <a:gridCol w="576072">
                  <a:extLst>
                    <a:ext uri="{9D8B030D-6E8A-4147-A177-3AD203B41FA5}">
                      <a16:colId xmlns:a16="http://schemas.microsoft.com/office/drawing/2014/main" val="1951815418"/>
                    </a:ext>
                  </a:extLst>
                </a:gridCol>
                <a:gridCol w="576072">
                  <a:extLst>
                    <a:ext uri="{9D8B030D-6E8A-4147-A177-3AD203B41FA5}">
                      <a16:colId xmlns:a16="http://schemas.microsoft.com/office/drawing/2014/main" val="1036095550"/>
                    </a:ext>
                  </a:extLst>
                </a:gridCol>
                <a:gridCol w="576072">
                  <a:extLst>
                    <a:ext uri="{9D8B030D-6E8A-4147-A177-3AD203B41FA5}">
                      <a16:colId xmlns:a16="http://schemas.microsoft.com/office/drawing/2014/main" val="2950653589"/>
                    </a:ext>
                  </a:extLst>
                </a:gridCol>
                <a:gridCol w="576072">
                  <a:extLst>
                    <a:ext uri="{9D8B030D-6E8A-4147-A177-3AD203B41FA5}">
                      <a16:colId xmlns:a16="http://schemas.microsoft.com/office/drawing/2014/main" val="2156891571"/>
                    </a:ext>
                  </a:extLst>
                </a:gridCol>
                <a:gridCol w="576072">
                  <a:extLst>
                    <a:ext uri="{9D8B030D-6E8A-4147-A177-3AD203B41FA5}">
                      <a16:colId xmlns:a16="http://schemas.microsoft.com/office/drawing/2014/main" val="3078104713"/>
                    </a:ext>
                  </a:extLst>
                </a:gridCol>
                <a:gridCol w="576072">
                  <a:extLst>
                    <a:ext uri="{9D8B030D-6E8A-4147-A177-3AD203B41FA5}">
                      <a16:colId xmlns:a16="http://schemas.microsoft.com/office/drawing/2014/main" val="80641647"/>
                    </a:ext>
                  </a:extLst>
                </a:gridCol>
                <a:gridCol w="576072">
                  <a:extLst>
                    <a:ext uri="{9D8B030D-6E8A-4147-A177-3AD203B41FA5}">
                      <a16:colId xmlns:a16="http://schemas.microsoft.com/office/drawing/2014/main" val="3986033474"/>
                    </a:ext>
                  </a:extLst>
                </a:gridCol>
                <a:gridCol w="576072">
                  <a:extLst>
                    <a:ext uri="{9D8B030D-6E8A-4147-A177-3AD203B41FA5}">
                      <a16:colId xmlns:a16="http://schemas.microsoft.com/office/drawing/2014/main" val="101318962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714741468"/>
                  </a:ext>
                </a:extLst>
              </a:tr>
              <a:tr h="370840">
                <a:tc>
                  <a:txBody>
                    <a:bodyPr/>
                    <a:lstStyle/>
                    <a:p>
                      <a:r>
                        <a:rPr lang="en-US" sz="1000"/>
                        <a:t>3765</a:t>
                      </a:r>
                    </a:p>
                  </a:txBody>
                  <a:tcPr/>
                </a:tc>
                <a:tc>
                  <a:txBody>
                    <a:bodyPr/>
                    <a:lstStyle/>
                    <a:p>
                      <a:r>
                        <a:rPr lang="en-US" sz="1000"/>
                        <a:t>24</a:t>
                      </a:r>
                    </a:p>
                  </a:txBody>
                  <a:tcPr/>
                </a:tc>
                <a:tc>
                  <a:txBody>
                    <a:bodyPr/>
                    <a:lstStyle/>
                    <a:p>
                      <a:r>
                        <a:rPr lang="en-US" sz="1000"/>
                        <a:t>3</a:t>
                      </a:r>
                    </a:p>
                  </a:txBody>
                  <a:tcPr/>
                </a:tc>
                <a:tc>
                  <a:txBody>
                    <a:bodyPr/>
                    <a:lstStyle/>
                    <a:p>
                      <a:r>
                        <a:rPr lang="en-US" sz="1000"/>
                        <a:t>132</a:t>
                      </a:r>
                    </a:p>
                  </a:txBody>
                  <a:tcPr/>
                </a:tc>
                <a:tc>
                  <a:txBody>
                    <a:bodyPr/>
                    <a:lstStyle/>
                    <a:p>
                      <a:r>
                        <a:rPr lang="en-US" sz="1000"/>
                        <a:t>44</a:t>
                      </a:r>
                    </a:p>
                  </a:txBody>
                  <a:tcPr/>
                </a:tc>
                <a:tc>
                  <a:txBody>
                    <a:bodyPr/>
                    <a:lstStyle/>
                    <a:p>
                      <a:r>
                        <a:rPr lang="en-US" sz="1000"/>
                        <a:t>7</a:t>
                      </a:r>
                    </a:p>
                  </a:txBody>
                  <a:tcPr/>
                </a:tc>
                <a:tc>
                  <a:txBody>
                    <a:bodyPr/>
                    <a:lstStyle/>
                    <a:p>
                      <a:r>
                        <a:rPr lang="en-US" sz="1000"/>
                        <a:t>2</a:t>
                      </a:r>
                    </a:p>
                  </a:txBody>
                  <a:tcPr/>
                </a:tc>
                <a:tc>
                  <a:txBody>
                    <a:bodyPr/>
                    <a:lstStyle/>
                    <a:p>
                      <a:r>
                        <a:rPr lang="en-US" sz="1000"/>
                        <a:t>0.66666666666667</a:t>
                      </a:r>
                    </a:p>
                  </a:txBody>
                  <a:tcPr/>
                </a:tc>
                <a:tc>
                  <a:txBody>
                    <a:bodyPr/>
                    <a:lstStyle/>
                    <a:p>
                      <a:r>
                        <a:rPr lang="en-US" sz="1000"/>
                        <a:t>329</a:t>
                      </a:r>
                    </a:p>
                  </a:txBody>
                  <a:tcPr/>
                </a:tc>
                <a:tc>
                  <a:txBody>
                    <a:bodyPr/>
                    <a:lstStyle/>
                    <a:p>
                      <a:r>
                        <a:rPr lang="en-US" sz="1000"/>
                        <a:t>109.66666666667</a:t>
                      </a:r>
                    </a:p>
                  </a:txBody>
                  <a:tcPr/>
                </a:tc>
                <a:tc>
                  <a:txBody>
                    <a:bodyPr/>
                    <a:lstStyle/>
                    <a:p>
                      <a:r>
                        <a:rPr lang="en-US" sz="1000"/>
                        <a:t>4182</a:t>
                      </a:r>
                    </a:p>
                  </a:txBody>
                  <a:tcPr/>
                </a:tc>
                <a:tc>
                  <a:txBody>
                    <a:bodyPr/>
                    <a:lstStyle/>
                    <a:p>
                      <a:r>
                        <a:rPr lang="en-US" sz="1000"/>
                        <a:t>1394</a:t>
                      </a:r>
                    </a:p>
                  </a:txBody>
                  <a:tcPr/>
                </a:tc>
                <a:tc>
                  <a:txBody>
                    <a:bodyPr/>
                    <a:lstStyle/>
                    <a:p>
                      <a:r>
                        <a:rPr lang="en-US" sz="1000"/>
                        <a:t>9.2559284449762 %</a:t>
                      </a:r>
                    </a:p>
                  </a:txBody>
                  <a:tcPr/>
                </a:tc>
                <a:tc>
                  <a:txBody>
                    <a:bodyPr/>
                    <a:lstStyle/>
                    <a:p>
                      <a:r>
                        <a:rPr lang="en-US" sz="1000"/>
                        <a:t>0</a:t>
                      </a:r>
                    </a:p>
                  </a:txBody>
                  <a:tcPr/>
                </a:tc>
                <a:extLst>
                  <a:ext uri="{0D108BD9-81ED-4DB2-BD59-A6C34878D82A}">
                    <a16:rowId xmlns:a16="http://schemas.microsoft.com/office/drawing/2014/main" val="3892793605"/>
                  </a:ext>
                </a:extLst>
              </a:tr>
            </a:tbl>
          </a:graphicData>
        </a:graphic>
      </p:graphicFrame>
      <p:sp>
        <p:nvSpPr>
          <p:cNvPr id="4" name="Text Placeholder 3">
            <a:extLst>
              <a:ext uri="{FF2B5EF4-FFF2-40B4-BE49-F238E27FC236}">
                <a16:creationId xmlns:a16="http://schemas.microsoft.com/office/drawing/2014/main" id="{DFED862B-E4FA-400B-8DBF-C4A5A1E262DB}"/>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028950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024E1-9F40-4FEA-8A15-CC66A1D183AA}"/>
              </a:ext>
            </a:extLst>
          </p:cNvPr>
          <p:cNvSpPr>
            <a:spLocks noGrp="1"/>
          </p:cNvSpPr>
          <p:nvPr>
            <p:ph type="title"/>
          </p:nvPr>
        </p:nvSpPr>
        <p:spPr/>
        <p:txBody>
          <a:bodyPr/>
          <a:lstStyle/>
          <a:p>
            <a:r>
              <a:rPr lang="en-US"/>
              <a:t>LinkedIn LinkedIn Followers Change | First Insurance Company of Hawaii</a:t>
            </a:r>
          </a:p>
        </p:txBody>
      </p:sp>
      <p:graphicFrame>
        <p:nvGraphicFramePr>
          <p:cNvPr id="6" name="Chart Placeholder 5">
            <a:extLst>
              <a:ext uri="{FF2B5EF4-FFF2-40B4-BE49-F238E27FC236}">
                <a16:creationId xmlns:a16="http://schemas.microsoft.com/office/drawing/2014/main" id="{F399EFBB-D520-4BCD-8DB0-2CD1701D46B0}"/>
              </a:ext>
            </a:extLst>
          </p:cNvPr>
          <p:cNvGraphicFramePr>
            <a:graphicFrameLocks noGrp="1"/>
          </p:cNvGraphicFramePr>
          <p:nvPr>
            <p:ph type="chart" sz="quarter" idx="13"/>
            <p:extLst>
              <p:ext uri="{D42A27DB-BD31-4B8C-83A1-F6EECF244321}">
                <p14:modId xmlns:p14="http://schemas.microsoft.com/office/powerpoint/2010/main" val="208128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0438B5-EF4A-401F-A9AF-B6299586E43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D74A09A-C753-4142-A232-A2BAF0CCA0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9501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1B5A3-E4FC-45D3-A873-22CD8C9B873B}"/>
              </a:ext>
            </a:extLst>
          </p:cNvPr>
          <p:cNvSpPr>
            <a:spLocks noGrp="1"/>
          </p:cNvSpPr>
          <p:nvPr>
            <p:ph type="title"/>
          </p:nvPr>
        </p:nvSpPr>
        <p:spPr/>
        <p:txBody>
          <a:bodyPr/>
          <a:lstStyle/>
          <a:p>
            <a:r>
              <a:rPr lang="en-US"/>
              <a:t>LinkedIn Average Interactions Per LinkedIn Update | First Insurance Company of Hawaii</a:t>
            </a:r>
          </a:p>
        </p:txBody>
      </p:sp>
      <p:graphicFrame>
        <p:nvGraphicFramePr>
          <p:cNvPr id="6" name="Chart Placeholder 5">
            <a:extLst>
              <a:ext uri="{FF2B5EF4-FFF2-40B4-BE49-F238E27FC236}">
                <a16:creationId xmlns:a16="http://schemas.microsoft.com/office/drawing/2014/main" id="{44383BC7-20D5-4C4C-9DFB-0F4E8796DB34}"/>
              </a:ext>
            </a:extLst>
          </p:cNvPr>
          <p:cNvGraphicFramePr>
            <a:graphicFrameLocks noGrp="1"/>
          </p:cNvGraphicFramePr>
          <p:nvPr>
            <p:ph type="chart" sz="quarter" idx="13"/>
            <p:extLst>
              <p:ext uri="{D42A27DB-BD31-4B8C-83A1-F6EECF244321}">
                <p14:modId xmlns:p14="http://schemas.microsoft.com/office/powerpoint/2010/main" val="15851759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21E561-0742-41A5-8366-97DB0ECE7B0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3B8D533-D359-4EB9-B8CE-D18FD37C85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7052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C80B0-4F1D-4225-8F57-70C55238290E}"/>
              </a:ext>
            </a:extLst>
          </p:cNvPr>
          <p:cNvSpPr>
            <a:spLocks noGrp="1"/>
          </p:cNvSpPr>
          <p:nvPr>
            <p:ph type="title"/>
          </p:nvPr>
        </p:nvSpPr>
        <p:spPr/>
        <p:txBody>
          <a:bodyPr/>
          <a:lstStyle/>
          <a:p>
            <a:r>
              <a:rPr lang="en-US"/>
              <a:t>LinkedIn Total Interactions Per Month | First Insurance Company of Hawaii</a:t>
            </a:r>
          </a:p>
        </p:txBody>
      </p:sp>
      <p:graphicFrame>
        <p:nvGraphicFramePr>
          <p:cNvPr id="6" name="Chart Placeholder 5">
            <a:extLst>
              <a:ext uri="{FF2B5EF4-FFF2-40B4-BE49-F238E27FC236}">
                <a16:creationId xmlns:a16="http://schemas.microsoft.com/office/drawing/2014/main" id="{722D72B6-F70F-4B6F-A507-C4A6EA18D8DA}"/>
              </a:ext>
            </a:extLst>
          </p:cNvPr>
          <p:cNvGraphicFramePr>
            <a:graphicFrameLocks noGrp="1"/>
          </p:cNvGraphicFramePr>
          <p:nvPr>
            <p:ph type="chart" sz="quarter" idx="13"/>
            <p:extLst>
              <p:ext uri="{D42A27DB-BD31-4B8C-83A1-F6EECF244321}">
                <p14:modId xmlns:p14="http://schemas.microsoft.com/office/powerpoint/2010/main" val="2435168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EF43DE-1907-462B-8FD1-C7E557034CA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71AAE46-72DD-4430-B68F-CBEB2213BC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2716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9E5DB-57DF-449D-A817-3E9DF46AD336}"/>
              </a:ext>
            </a:extLst>
          </p:cNvPr>
          <p:cNvSpPr>
            <a:spLocks noGrp="1"/>
          </p:cNvSpPr>
          <p:nvPr>
            <p:ph type="title"/>
          </p:nvPr>
        </p:nvSpPr>
        <p:spPr/>
        <p:txBody>
          <a:bodyPr/>
          <a:lstStyle/>
          <a:p>
            <a:r>
              <a:rPr lang="en-US"/>
              <a:t>LinkedIn Post Impressions | First Insurance Company of Hawaii</a:t>
            </a:r>
          </a:p>
        </p:txBody>
      </p:sp>
      <p:graphicFrame>
        <p:nvGraphicFramePr>
          <p:cNvPr id="6" name="Chart Placeholder 5">
            <a:extLst>
              <a:ext uri="{FF2B5EF4-FFF2-40B4-BE49-F238E27FC236}">
                <a16:creationId xmlns:a16="http://schemas.microsoft.com/office/drawing/2014/main" id="{B7963A1F-DEB8-4BEB-AD87-E052F9871478}"/>
              </a:ext>
            </a:extLst>
          </p:cNvPr>
          <p:cNvGraphicFramePr>
            <a:graphicFrameLocks noGrp="1"/>
          </p:cNvGraphicFramePr>
          <p:nvPr>
            <p:ph type="chart" sz="quarter" idx="13"/>
            <p:extLst>
              <p:ext uri="{D42A27DB-BD31-4B8C-83A1-F6EECF244321}">
                <p14:modId xmlns:p14="http://schemas.microsoft.com/office/powerpoint/2010/main" val="987402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05A89E-60E9-4D5A-A637-F5E3595CF0F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5377EC6-BDD6-4F3E-A8CF-D19446E384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12816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869F9-82A9-41F4-9EFC-D29DDB65E2E8}"/>
              </a:ext>
            </a:extLst>
          </p:cNvPr>
          <p:cNvSpPr>
            <a:spLocks noGrp="1"/>
          </p:cNvSpPr>
          <p:nvPr>
            <p:ph type="title"/>
          </p:nvPr>
        </p:nvSpPr>
        <p:spPr/>
        <p:txBody>
          <a:bodyPr/>
          <a:lstStyle/>
          <a:p>
            <a:r>
              <a:rPr lang="en-US"/>
              <a:t>LinkedIn Posts Table | First Insurance Company of Hawaii - 1 of 3</a:t>
            </a:r>
          </a:p>
        </p:txBody>
      </p:sp>
      <p:graphicFrame>
        <p:nvGraphicFramePr>
          <p:cNvPr id="5" name="Table Placeholder 4">
            <a:extLst>
              <a:ext uri="{FF2B5EF4-FFF2-40B4-BE49-F238E27FC236}">
                <a16:creationId xmlns:a16="http://schemas.microsoft.com/office/drawing/2014/main" id="{1847D45F-4F03-44A5-8CFF-F66003B279A5}"/>
              </a:ext>
            </a:extLst>
          </p:cNvPr>
          <p:cNvGraphicFramePr>
            <a:graphicFrameLocks noGrp="1"/>
          </p:cNvGraphicFramePr>
          <p:nvPr>
            <p:ph type="tbl" sz="quarter" idx="13"/>
            <p:extLst>
              <p:ext uri="{D42A27DB-BD31-4B8C-83A1-F6EECF244321}">
                <p14:modId xmlns:p14="http://schemas.microsoft.com/office/powerpoint/2010/main" val="3768497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89550031"/>
                    </a:ext>
                  </a:extLst>
                </a:gridCol>
                <a:gridCol w="740664">
                  <a:extLst>
                    <a:ext uri="{9D8B030D-6E8A-4147-A177-3AD203B41FA5}">
                      <a16:colId xmlns:a16="http://schemas.microsoft.com/office/drawing/2014/main" val="3179204824"/>
                    </a:ext>
                  </a:extLst>
                </a:gridCol>
                <a:gridCol w="740664">
                  <a:extLst>
                    <a:ext uri="{9D8B030D-6E8A-4147-A177-3AD203B41FA5}">
                      <a16:colId xmlns:a16="http://schemas.microsoft.com/office/drawing/2014/main" val="1405591169"/>
                    </a:ext>
                  </a:extLst>
                </a:gridCol>
                <a:gridCol w="740664">
                  <a:extLst>
                    <a:ext uri="{9D8B030D-6E8A-4147-A177-3AD203B41FA5}">
                      <a16:colId xmlns:a16="http://schemas.microsoft.com/office/drawing/2014/main" val="4216514313"/>
                    </a:ext>
                  </a:extLst>
                </a:gridCol>
                <a:gridCol w="740664">
                  <a:extLst>
                    <a:ext uri="{9D8B030D-6E8A-4147-A177-3AD203B41FA5}">
                      <a16:colId xmlns:a16="http://schemas.microsoft.com/office/drawing/2014/main" val="779547880"/>
                    </a:ext>
                  </a:extLst>
                </a:gridCol>
                <a:gridCol w="740664">
                  <a:extLst>
                    <a:ext uri="{9D8B030D-6E8A-4147-A177-3AD203B41FA5}">
                      <a16:colId xmlns:a16="http://schemas.microsoft.com/office/drawing/2014/main" val="1095495787"/>
                    </a:ext>
                  </a:extLst>
                </a:gridCol>
                <a:gridCol w="740664">
                  <a:extLst>
                    <a:ext uri="{9D8B030D-6E8A-4147-A177-3AD203B41FA5}">
                      <a16:colId xmlns:a16="http://schemas.microsoft.com/office/drawing/2014/main" val="196081087"/>
                    </a:ext>
                  </a:extLst>
                </a:gridCol>
                <a:gridCol w="740664">
                  <a:extLst>
                    <a:ext uri="{9D8B030D-6E8A-4147-A177-3AD203B41FA5}">
                      <a16:colId xmlns:a16="http://schemas.microsoft.com/office/drawing/2014/main" val="3626694118"/>
                    </a:ext>
                  </a:extLst>
                </a:gridCol>
                <a:gridCol w="740664">
                  <a:extLst>
                    <a:ext uri="{9D8B030D-6E8A-4147-A177-3AD203B41FA5}">
                      <a16:colId xmlns:a16="http://schemas.microsoft.com/office/drawing/2014/main" val="3036010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67890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- 2022-09-27 18:26:48</a:t>
                      </a:r>
                      <a:r>
                        <a:rPr kumimoji="0" lang="en-US" sz="1000" b="0" i="0" u="none" strike="noStrike" kern="1200" cap="none" spc="0" normalizeH="0" baseline="0" noProof="0">
                          <a:ln>
                            <a:noFill/>
                          </a:ln>
                          <a:solidFill>
                            <a:prstClr val="black"/>
                          </a:solidFill>
                          <a:effectLst/>
                          <a:uLnTx/>
                          <a:uFillTx/>
                          <a:latin typeface="+mn-lt"/>
                          <a:ea typeface="+mn-ea"/>
                          <a:cs typeface="+mn-cs"/>
                        </a:rPr>
                        <a:t>
 We're happy to welcome Todd Yamanaka to #TeamFICOH as vice president of personal lines, overseeing the personal lines underwriting and customer service teams. He brings years of experience in personal insurance, corporate marketing and product development. Learn more about Todd by clicking the link below.
https://lnkd.in/gkDAxRxS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9.923213230951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3243433"/>
                  </a:ext>
                </a:extLst>
              </a:tr>
            </a:tbl>
          </a:graphicData>
        </a:graphic>
      </p:graphicFrame>
      <p:sp>
        <p:nvSpPr>
          <p:cNvPr id="4" name="Text Placeholder 3">
            <a:extLst>
              <a:ext uri="{FF2B5EF4-FFF2-40B4-BE49-F238E27FC236}">
                <a16:creationId xmlns:a16="http://schemas.microsoft.com/office/drawing/2014/main" id="{CF46463C-73CC-42D5-AFD9-DDA6DA0126CC}"/>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2934675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F422C-AC60-425E-8149-A8B3838D1B41}"/>
              </a:ext>
            </a:extLst>
          </p:cNvPr>
          <p:cNvSpPr>
            <a:spLocks noGrp="1"/>
          </p:cNvSpPr>
          <p:nvPr>
            <p:ph type="title"/>
          </p:nvPr>
        </p:nvSpPr>
        <p:spPr/>
        <p:txBody>
          <a:bodyPr/>
          <a:lstStyle/>
          <a:p>
            <a:r>
              <a:rPr lang="en-US"/>
              <a:t>LinkedIn Posts Table | First Insurance Company of Hawaii - 2 of 3</a:t>
            </a:r>
          </a:p>
        </p:txBody>
      </p:sp>
      <p:graphicFrame>
        <p:nvGraphicFramePr>
          <p:cNvPr id="5" name="Table Placeholder 4">
            <a:extLst>
              <a:ext uri="{FF2B5EF4-FFF2-40B4-BE49-F238E27FC236}">
                <a16:creationId xmlns:a16="http://schemas.microsoft.com/office/drawing/2014/main" id="{F284F0EB-0959-4F59-B4CF-ED3EA3B3589E}"/>
              </a:ext>
            </a:extLst>
          </p:cNvPr>
          <p:cNvGraphicFramePr>
            <a:graphicFrameLocks noGrp="1"/>
          </p:cNvGraphicFramePr>
          <p:nvPr>
            <p:ph type="tbl" sz="quarter" idx="13"/>
            <p:extLst>
              <p:ext uri="{D42A27DB-BD31-4B8C-83A1-F6EECF244321}">
                <p14:modId xmlns:p14="http://schemas.microsoft.com/office/powerpoint/2010/main" val="781655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21739266"/>
                    </a:ext>
                  </a:extLst>
                </a:gridCol>
                <a:gridCol w="740664">
                  <a:extLst>
                    <a:ext uri="{9D8B030D-6E8A-4147-A177-3AD203B41FA5}">
                      <a16:colId xmlns:a16="http://schemas.microsoft.com/office/drawing/2014/main" val="279053700"/>
                    </a:ext>
                  </a:extLst>
                </a:gridCol>
                <a:gridCol w="740664">
                  <a:extLst>
                    <a:ext uri="{9D8B030D-6E8A-4147-A177-3AD203B41FA5}">
                      <a16:colId xmlns:a16="http://schemas.microsoft.com/office/drawing/2014/main" val="2757884173"/>
                    </a:ext>
                  </a:extLst>
                </a:gridCol>
                <a:gridCol w="740664">
                  <a:extLst>
                    <a:ext uri="{9D8B030D-6E8A-4147-A177-3AD203B41FA5}">
                      <a16:colId xmlns:a16="http://schemas.microsoft.com/office/drawing/2014/main" val="3401921128"/>
                    </a:ext>
                  </a:extLst>
                </a:gridCol>
                <a:gridCol w="740664">
                  <a:extLst>
                    <a:ext uri="{9D8B030D-6E8A-4147-A177-3AD203B41FA5}">
                      <a16:colId xmlns:a16="http://schemas.microsoft.com/office/drawing/2014/main" val="21091155"/>
                    </a:ext>
                  </a:extLst>
                </a:gridCol>
                <a:gridCol w="740664">
                  <a:extLst>
                    <a:ext uri="{9D8B030D-6E8A-4147-A177-3AD203B41FA5}">
                      <a16:colId xmlns:a16="http://schemas.microsoft.com/office/drawing/2014/main" val="4152172757"/>
                    </a:ext>
                  </a:extLst>
                </a:gridCol>
                <a:gridCol w="740664">
                  <a:extLst>
                    <a:ext uri="{9D8B030D-6E8A-4147-A177-3AD203B41FA5}">
                      <a16:colId xmlns:a16="http://schemas.microsoft.com/office/drawing/2014/main" val="3130248080"/>
                    </a:ext>
                  </a:extLst>
                </a:gridCol>
                <a:gridCol w="740664">
                  <a:extLst>
                    <a:ext uri="{9D8B030D-6E8A-4147-A177-3AD203B41FA5}">
                      <a16:colId xmlns:a16="http://schemas.microsoft.com/office/drawing/2014/main" val="3410465677"/>
                    </a:ext>
                  </a:extLst>
                </a:gridCol>
                <a:gridCol w="740664">
                  <a:extLst>
                    <a:ext uri="{9D8B030D-6E8A-4147-A177-3AD203B41FA5}">
                      <a16:colId xmlns:a16="http://schemas.microsoft.com/office/drawing/2014/main" val="1142595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829403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- 2022-09-15 17:10:11</a:t>
                      </a:r>
                      <a:r>
                        <a:rPr kumimoji="0" lang="en-US" sz="1000" b="0" i="0" u="none" strike="noStrike" kern="1200" cap="none" spc="0" normalizeH="0" baseline="0" noProof="0">
                          <a:ln>
                            <a:noFill/>
                          </a:ln>
                          <a:solidFill>
                            <a:prstClr val="black"/>
                          </a:solidFill>
                          <a:effectLst/>
                          <a:uLnTx/>
                          <a:uFillTx/>
                          <a:latin typeface="+mn-lt"/>
                          <a:ea typeface="+mn-ea"/>
                          <a:cs typeface="+mn-cs"/>
                        </a:rPr>
                        <a:t>
 Here is our Personal Lines Division after its first in-person meeting since before the pandemic. To make it extra special, we followed it up with a pau hana event titled "FICOH Bar" (Bar standing for "Belonging And Reconnecting") that allowed associates to socialize and enjoy pupus, drinks, a trivia game, and win special prizes!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13.127590971902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79319712"/>
                  </a:ext>
                </a:extLst>
              </a:tr>
            </a:tbl>
          </a:graphicData>
        </a:graphic>
      </p:graphicFrame>
      <p:sp>
        <p:nvSpPr>
          <p:cNvPr id="4" name="Text Placeholder 3">
            <a:extLst>
              <a:ext uri="{FF2B5EF4-FFF2-40B4-BE49-F238E27FC236}">
                <a16:creationId xmlns:a16="http://schemas.microsoft.com/office/drawing/2014/main" id="{20B1BFC1-532C-4596-BCA5-EACAF25CF379}"/>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40244097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EFF8C-B837-4E04-913D-18B09B5806EB}"/>
              </a:ext>
            </a:extLst>
          </p:cNvPr>
          <p:cNvSpPr>
            <a:spLocks noGrp="1"/>
          </p:cNvSpPr>
          <p:nvPr>
            <p:ph type="title"/>
          </p:nvPr>
        </p:nvSpPr>
        <p:spPr/>
        <p:txBody>
          <a:bodyPr/>
          <a:lstStyle/>
          <a:p>
            <a:r>
              <a:rPr lang="en-US"/>
              <a:t>LinkedIn Posts Table | First Insurance Company of Hawaii - 3 of 3</a:t>
            </a:r>
          </a:p>
        </p:txBody>
      </p:sp>
      <p:graphicFrame>
        <p:nvGraphicFramePr>
          <p:cNvPr id="5" name="Table Placeholder 4">
            <a:extLst>
              <a:ext uri="{FF2B5EF4-FFF2-40B4-BE49-F238E27FC236}">
                <a16:creationId xmlns:a16="http://schemas.microsoft.com/office/drawing/2014/main" id="{E3A04204-C735-4C13-97D0-07A6743A3487}"/>
              </a:ext>
            </a:extLst>
          </p:cNvPr>
          <p:cNvGraphicFramePr>
            <a:graphicFrameLocks noGrp="1"/>
          </p:cNvGraphicFramePr>
          <p:nvPr>
            <p:ph type="tbl" sz="quarter" idx="13"/>
            <p:extLst>
              <p:ext uri="{D42A27DB-BD31-4B8C-83A1-F6EECF244321}">
                <p14:modId xmlns:p14="http://schemas.microsoft.com/office/powerpoint/2010/main" val="2566022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23897550"/>
                    </a:ext>
                  </a:extLst>
                </a:gridCol>
                <a:gridCol w="740664">
                  <a:extLst>
                    <a:ext uri="{9D8B030D-6E8A-4147-A177-3AD203B41FA5}">
                      <a16:colId xmlns:a16="http://schemas.microsoft.com/office/drawing/2014/main" val="3818846773"/>
                    </a:ext>
                  </a:extLst>
                </a:gridCol>
                <a:gridCol w="740664">
                  <a:extLst>
                    <a:ext uri="{9D8B030D-6E8A-4147-A177-3AD203B41FA5}">
                      <a16:colId xmlns:a16="http://schemas.microsoft.com/office/drawing/2014/main" val="2456321950"/>
                    </a:ext>
                  </a:extLst>
                </a:gridCol>
                <a:gridCol w="740664">
                  <a:extLst>
                    <a:ext uri="{9D8B030D-6E8A-4147-A177-3AD203B41FA5}">
                      <a16:colId xmlns:a16="http://schemas.microsoft.com/office/drawing/2014/main" val="4170226329"/>
                    </a:ext>
                  </a:extLst>
                </a:gridCol>
                <a:gridCol w="740664">
                  <a:extLst>
                    <a:ext uri="{9D8B030D-6E8A-4147-A177-3AD203B41FA5}">
                      <a16:colId xmlns:a16="http://schemas.microsoft.com/office/drawing/2014/main" val="2576522998"/>
                    </a:ext>
                  </a:extLst>
                </a:gridCol>
                <a:gridCol w="740664">
                  <a:extLst>
                    <a:ext uri="{9D8B030D-6E8A-4147-A177-3AD203B41FA5}">
                      <a16:colId xmlns:a16="http://schemas.microsoft.com/office/drawing/2014/main" val="3266264501"/>
                    </a:ext>
                  </a:extLst>
                </a:gridCol>
                <a:gridCol w="740664">
                  <a:extLst>
                    <a:ext uri="{9D8B030D-6E8A-4147-A177-3AD203B41FA5}">
                      <a16:colId xmlns:a16="http://schemas.microsoft.com/office/drawing/2014/main" val="1245317973"/>
                    </a:ext>
                  </a:extLst>
                </a:gridCol>
                <a:gridCol w="740664">
                  <a:extLst>
                    <a:ext uri="{9D8B030D-6E8A-4147-A177-3AD203B41FA5}">
                      <a16:colId xmlns:a16="http://schemas.microsoft.com/office/drawing/2014/main" val="2966540031"/>
                    </a:ext>
                  </a:extLst>
                </a:gridCol>
                <a:gridCol w="740664">
                  <a:extLst>
                    <a:ext uri="{9D8B030D-6E8A-4147-A177-3AD203B41FA5}">
                      <a16:colId xmlns:a16="http://schemas.microsoft.com/office/drawing/2014/main" val="428197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2500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- 2022-09-29 19:45:25</a:t>
                      </a:r>
                      <a:r>
                        <a:rPr kumimoji="0" lang="en-US" sz="1000" b="0" i="0" u="none" strike="noStrike" kern="1200" cap="none" spc="0" normalizeH="0" baseline="0" noProof="0">
                          <a:ln>
                            <a:noFill/>
                          </a:ln>
                          <a:solidFill>
                            <a:prstClr val="black"/>
                          </a:solidFill>
                          <a:effectLst/>
                          <a:uLnTx/>
                          <a:uFillTx/>
                          <a:latin typeface="+mn-lt"/>
                          <a:ea typeface="+mn-ea"/>
                          <a:cs typeface="+mn-cs"/>
                        </a:rPr>
                        <a:t>
 Our #GrowingGreenerTogether initiative hosted a lunch &amp; learn presentation today with Pauline Sato, the executive director of Malama Learning Center. To celebrate our 111th anniversary, we entered into a three-year tree-planting partnership with Malama Learning Center to support their native reforestation efforts at Palehua as well as growing fruit-bearing and culturally significant trees at their site in Kunia. An experienced conservationist and educator, Pauline spoke passionately to us about environmental preservation, the mission of Malama Learning Center, and their Ola Na Kini program. She also previewed the three volunteer work days we’re fortunate to get to be a part of in the months ahead. Thank you Pauline for sharing your time, passion and knowledge with us! We’re excited to get started.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4.7169811320755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75890417"/>
                  </a:ext>
                </a:extLst>
              </a:tr>
            </a:tbl>
          </a:graphicData>
        </a:graphic>
      </p:graphicFrame>
      <p:sp>
        <p:nvSpPr>
          <p:cNvPr id="4" name="Text Placeholder 3">
            <a:extLst>
              <a:ext uri="{FF2B5EF4-FFF2-40B4-BE49-F238E27FC236}">
                <a16:creationId xmlns:a16="http://schemas.microsoft.com/office/drawing/2014/main" id="{6D135D75-A5BC-49FF-9CF4-941F6F987E2C}"/>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6390368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CB493-0EFE-4F7C-9CAA-151F0C992473}"/>
              </a:ext>
            </a:extLst>
          </p:cNvPr>
          <p:cNvSpPr>
            <a:spLocks noGrp="1"/>
          </p:cNvSpPr>
          <p:nvPr>
            <p:ph type="title"/>
          </p:nvPr>
        </p:nvSpPr>
        <p:spPr/>
        <p:txBody>
          <a:bodyPr/>
          <a:lstStyle/>
          <a:p>
            <a:r>
              <a:rPr lang="en-US"/>
              <a:t>Instagram Key Metrics Table | First Insurance Company of Hawaii</a:t>
            </a:r>
          </a:p>
        </p:txBody>
      </p:sp>
      <p:graphicFrame>
        <p:nvGraphicFramePr>
          <p:cNvPr id="5" name="Table Placeholder 4">
            <a:extLst>
              <a:ext uri="{FF2B5EF4-FFF2-40B4-BE49-F238E27FC236}">
                <a16:creationId xmlns:a16="http://schemas.microsoft.com/office/drawing/2014/main" id="{0B05C31F-4F60-43BE-B3F1-1E2E80F134ED}"/>
              </a:ext>
            </a:extLst>
          </p:cNvPr>
          <p:cNvGraphicFramePr>
            <a:graphicFrameLocks noGrp="1"/>
          </p:cNvGraphicFramePr>
          <p:nvPr>
            <p:ph type="tbl" sz="quarter" idx="13"/>
            <p:extLst>
              <p:ext uri="{D42A27DB-BD31-4B8C-83A1-F6EECF244321}">
                <p14:modId xmlns:p14="http://schemas.microsoft.com/office/powerpoint/2010/main" val="693298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89411870"/>
                    </a:ext>
                  </a:extLst>
                </a:gridCol>
                <a:gridCol w="658368">
                  <a:extLst>
                    <a:ext uri="{9D8B030D-6E8A-4147-A177-3AD203B41FA5}">
                      <a16:colId xmlns:a16="http://schemas.microsoft.com/office/drawing/2014/main" val="1437578458"/>
                    </a:ext>
                  </a:extLst>
                </a:gridCol>
                <a:gridCol w="658368">
                  <a:extLst>
                    <a:ext uri="{9D8B030D-6E8A-4147-A177-3AD203B41FA5}">
                      <a16:colId xmlns:a16="http://schemas.microsoft.com/office/drawing/2014/main" val="3115409614"/>
                    </a:ext>
                  </a:extLst>
                </a:gridCol>
                <a:gridCol w="658368">
                  <a:extLst>
                    <a:ext uri="{9D8B030D-6E8A-4147-A177-3AD203B41FA5}">
                      <a16:colId xmlns:a16="http://schemas.microsoft.com/office/drawing/2014/main" val="2415361827"/>
                    </a:ext>
                  </a:extLst>
                </a:gridCol>
                <a:gridCol w="658368">
                  <a:extLst>
                    <a:ext uri="{9D8B030D-6E8A-4147-A177-3AD203B41FA5}">
                      <a16:colId xmlns:a16="http://schemas.microsoft.com/office/drawing/2014/main" val="3566177410"/>
                    </a:ext>
                  </a:extLst>
                </a:gridCol>
                <a:gridCol w="658368">
                  <a:extLst>
                    <a:ext uri="{9D8B030D-6E8A-4147-A177-3AD203B41FA5}">
                      <a16:colId xmlns:a16="http://schemas.microsoft.com/office/drawing/2014/main" val="1643715918"/>
                    </a:ext>
                  </a:extLst>
                </a:gridCol>
                <a:gridCol w="658368">
                  <a:extLst>
                    <a:ext uri="{9D8B030D-6E8A-4147-A177-3AD203B41FA5}">
                      <a16:colId xmlns:a16="http://schemas.microsoft.com/office/drawing/2014/main" val="3039906807"/>
                    </a:ext>
                  </a:extLst>
                </a:gridCol>
                <a:gridCol w="658368">
                  <a:extLst>
                    <a:ext uri="{9D8B030D-6E8A-4147-A177-3AD203B41FA5}">
                      <a16:colId xmlns:a16="http://schemas.microsoft.com/office/drawing/2014/main" val="2942091012"/>
                    </a:ext>
                  </a:extLst>
                </a:gridCol>
                <a:gridCol w="658368">
                  <a:extLst>
                    <a:ext uri="{9D8B030D-6E8A-4147-A177-3AD203B41FA5}">
                      <a16:colId xmlns:a16="http://schemas.microsoft.com/office/drawing/2014/main" val="3122009632"/>
                    </a:ext>
                  </a:extLst>
                </a:gridCol>
                <a:gridCol w="658368">
                  <a:extLst>
                    <a:ext uri="{9D8B030D-6E8A-4147-A177-3AD203B41FA5}">
                      <a16:colId xmlns:a16="http://schemas.microsoft.com/office/drawing/2014/main" val="195090219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331729658"/>
                  </a:ext>
                </a:extLst>
              </a:tr>
              <a:tr h="370840">
                <a:tc>
                  <a:txBody>
                    <a:bodyPr/>
                    <a:lstStyle/>
                    <a:p>
                      <a:r>
                        <a:rPr lang="en-US" sz="1000"/>
                        <a:t>firstinshi</a:t>
                      </a:r>
                    </a:p>
                  </a:txBody>
                  <a:tcPr/>
                </a:tc>
                <a:tc>
                  <a:txBody>
                    <a:bodyPr/>
                    <a:lstStyle/>
                    <a:p>
                      <a:r>
                        <a:rPr lang="en-US" sz="1000"/>
                        <a:t>2747</a:t>
                      </a:r>
                    </a:p>
                  </a:txBody>
                  <a:tcPr/>
                </a:tc>
                <a:tc>
                  <a:txBody>
                    <a:bodyPr/>
                    <a:lstStyle/>
                    <a:p>
                      <a:r>
                        <a:rPr lang="en-US" sz="1000"/>
                        <a:t>0</a:t>
                      </a:r>
                    </a:p>
                  </a:txBody>
                  <a:tcPr/>
                </a:tc>
                <a:tc>
                  <a:txBody>
                    <a:bodyPr/>
                    <a:lstStyle/>
                    <a:p>
                      <a:r>
                        <a:rPr lang="en-US" sz="1000"/>
                        <a:t>4</a:t>
                      </a:r>
                    </a:p>
                  </a:txBody>
                  <a:tcPr/>
                </a:tc>
                <a:tc>
                  <a:txBody>
                    <a:bodyPr/>
                    <a:lstStyle/>
                    <a:p>
                      <a:r>
                        <a:rPr lang="en-US" sz="1000"/>
                        <a:t>4</a:t>
                      </a:r>
                    </a:p>
                  </a:txBody>
                  <a:tcPr/>
                </a:tc>
                <a:tc>
                  <a:txBody>
                    <a:bodyPr/>
                    <a:lstStyle/>
                    <a:p>
                      <a:r>
                        <a:rPr lang="en-US" sz="1000"/>
                        <a:t>3</a:t>
                      </a:r>
                    </a:p>
                  </a:txBody>
                  <a:tcPr/>
                </a:tc>
                <a:tc>
                  <a:txBody>
                    <a:bodyPr/>
                    <a:lstStyle/>
                    <a:p>
                      <a:r>
                        <a:rPr lang="en-US" sz="1000"/>
                        <a:t>0</a:t>
                      </a:r>
                    </a:p>
                  </a:txBody>
                  <a:tcPr/>
                </a:tc>
                <a:tc>
                  <a:txBody>
                    <a:bodyPr/>
                    <a:lstStyle/>
                    <a:p>
                      <a:r>
                        <a:rPr lang="en-US" sz="1000"/>
                        <a:t>11</a:t>
                      </a:r>
                    </a:p>
                  </a:txBody>
                  <a:tcPr/>
                </a:tc>
                <a:tc>
                  <a:txBody>
                    <a:bodyPr/>
                    <a:lstStyle/>
                    <a:p>
                      <a:r>
                        <a:rPr lang="en-US" sz="1000"/>
                        <a:t>263</a:t>
                      </a:r>
                    </a:p>
                  </a:txBody>
                  <a:tcPr/>
                </a:tc>
                <a:tc>
                  <a:txBody>
                    <a:bodyPr/>
                    <a:lstStyle/>
                    <a:p>
                      <a:r>
                        <a:rPr lang="en-US" sz="1000"/>
                        <a:t>2</a:t>
                      </a:r>
                    </a:p>
                  </a:txBody>
                  <a:tcPr/>
                </a:tc>
                <a:extLst>
                  <a:ext uri="{0D108BD9-81ED-4DB2-BD59-A6C34878D82A}">
                    <a16:rowId xmlns:a16="http://schemas.microsoft.com/office/drawing/2014/main" val="2241805739"/>
                  </a:ext>
                </a:extLst>
              </a:tr>
            </a:tbl>
          </a:graphicData>
        </a:graphic>
      </p:graphicFrame>
      <p:sp>
        <p:nvSpPr>
          <p:cNvPr id="4" name="Text Placeholder 3">
            <a:extLst>
              <a:ext uri="{FF2B5EF4-FFF2-40B4-BE49-F238E27FC236}">
                <a16:creationId xmlns:a16="http://schemas.microsoft.com/office/drawing/2014/main" id="{9E9B4A26-F2BC-4755-B7FB-CEB9DA74983C}"/>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4614605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85529-B525-4D68-9F41-08259C117C86}"/>
              </a:ext>
            </a:extLst>
          </p:cNvPr>
          <p:cNvSpPr>
            <a:spLocks noGrp="1"/>
          </p:cNvSpPr>
          <p:nvPr>
            <p:ph type="title"/>
          </p:nvPr>
        </p:nvSpPr>
        <p:spPr/>
        <p:txBody>
          <a:bodyPr/>
          <a:lstStyle/>
          <a:p>
            <a:r>
              <a:rPr lang="en-US"/>
              <a:t>Instagram Instagram Followers Change | First Insurance Company of Hawaii</a:t>
            </a:r>
          </a:p>
        </p:txBody>
      </p:sp>
      <p:graphicFrame>
        <p:nvGraphicFramePr>
          <p:cNvPr id="6" name="Chart Placeholder 5">
            <a:extLst>
              <a:ext uri="{FF2B5EF4-FFF2-40B4-BE49-F238E27FC236}">
                <a16:creationId xmlns:a16="http://schemas.microsoft.com/office/drawing/2014/main" id="{C2D29B5F-1775-4FAD-A00E-F352A241B11B}"/>
              </a:ext>
            </a:extLst>
          </p:cNvPr>
          <p:cNvGraphicFramePr>
            <a:graphicFrameLocks noGrp="1"/>
          </p:cNvGraphicFramePr>
          <p:nvPr>
            <p:ph type="chart" sz="quarter" idx="13"/>
            <p:extLst>
              <p:ext uri="{D42A27DB-BD31-4B8C-83A1-F6EECF244321}">
                <p14:modId xmlns:p14="http://schemas.microsoft.com/office/powerpoint/2010/main" val="568607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35A90A-0E61-4E1B-8E5F-6F7944D8D27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16FC9A6-2B80-4F6F-B04E-A701A9DB3E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60717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7C996-E82C-4BE5-9958-3F2CEC35EBCB}"/>
              </a:ext>
            </a:extLst>
          </p:cNvPr>
          <p:cNvSpPr>
            <a:spLocks noGrp="1"/>
          </p:cNvSpPr>
          <p:nvPr>
            <p:ph type="title"/>
          </p:nvPr>
        </p:nvSpPr>
        <p:spPr/>
        <p:txBody>
          <a:bodyPr/>
          <a:lstStyle/>
          <a:p>
            <a:r>
              <a:rPr lang="en-US"/>
              <a:t>Instagram Average Interactions Per Instagram Post | First Insurance Company of Hawaii</a:t>
            </a:r>
          </a:p>
        </p:txBody>
      </p:sp>
      <p:graphicFrame>
        <p:nvGraphicFramePr>
          <p:cNvPr id="6" name="Chart Placeholder 5">
            <a:extLst>
              <a:ext uri="{FF2B5EF4-FFF2-40B4-BE49-F238E27FC236}">
                <a16:creationId xmlns:a16="http://schemas.microsoft.com/office/drawing/2014/main" id="{D5D30C2B-FFCD-4B25-B71C-6A5DD3C8D9B4}"/>
              </a:ext>
            </a:extLst>
          </p:cNvPr>
          <p:cNvGraphicFramePr>
            <a:graphicFrameLocks noGrp="1"/>
          </p:cNvGraphicFramePr>
          <p:nvPr>
            <p:ph type="chart" sz="quarter" idx="13"/>
            <p:extLst>
              <p:ext uri="{D42A27DB-BD31-4B8C-83A1-F6EECF244321}">
                <p14:modId xmlns:p14="http://schemas.microsoft.com/office/powerpoint/2010/main" val="3737217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E7BE61-B08B-4C6E-ABBF-0064E5D018E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C373A20-ED7E-4DA5-ACA0-BD8DB89855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2018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0578C-C6A9-409B-8D73-D29FDDB15F9A}"/>
              </a:ext>
            </a:extLst>
          </p:cNvPr>
          <p:cNvSpPr>
            <a:spLocks noGrp="1"/>
          </p:cNvSpPr>
          <p:nvPr>
            <p:ph type="title"/>
          </p:nvPr>
        </p:nvSpPr>
        <p:spPr/>
        <p:txBody>
          <a:bodyPr/>
          <a:lstStyle/>
          <a:p>
            <a:r>
              <a:rPr lang="en-US"/>
              <a:t>Instagram Total Interactions Per Month | First Insurance Company of Hawaii</a:t>
            </a:r>
          </a:p>
        </p:txBody>
      </p:sp>
      <p:graphicFrame>
        <p:nvGraphicFramePr>
          <p:cNvPr id="6" name="Chart Placeholder 5">
            <a:extLst>
              <a:ext uri="{FF2B5EF4-FFF2-40B4-BE49-F238E27FC236}">
                <a16:creationId xmlns:a16="http://schemas.microsoft.com/office/drawing/2014/main" id="{D80A95AF-8589-4CFC-9063-5F341F6B5564}"/>
              </a:ext>
            </a:extLst>
          </p:cNvPr>
          <p:cNvGraphicFramePr>
            <a:graphicFrameLocks noGrp="1"/>
          </p:cNvGraphicFramePr>
          <p:nvPr>
            <p:ph type="chart" sz="quarter" idx="13"/>
            <p:extLst>
              <p:ext uri="{D42A27DB-BD31-4B8C-83A1-F6EECF244321}">
                <p14:modId xmlns:p14="http://schemas.microsoft.com/office/powerpoint/2010/main" val="1149618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C3714D-307C-435B-A9E6-8BF32165873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07D2D3C-A591-447E-92C8-B2A80C2BAC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42039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EE93F-21EA-4AEF-94B0-F648DEB32162}"/>
              </a:ext>
            </a:extLst>
          </p:cNvPr>
          <p:cNvSpPr>
            <a:spLocks noGrp="1"/>
          </p:cNvSpPr>
          <p:nvPr>
            <p:ph type="title"/>
          </p:nvPr>
        </p:nvSpPr>
        <p:spPr/>
        <p:txBody>
          <a:bodyPr/>
          <a:lstStyle/>
          <a:p>
            <a:r>
              <a:rPr lang="en-US"/>
              <a:t>Instagram Impressions  | First Insurance Company of Hawaii</a:t>
            </a:r>
          </a:p>
        </p:txBody>
      </p:sp>
      <p:graphicFrame>
        <p:nvGraphicFramePr>
          <p:cNvPr id="6" name="Chart Placeholder 5">
            <a:extLst>
              <a:ext uri="{FF2B5EF4-FFF2-40B4-BE49-F238E27FC236}">
                <a16:creationId xmlns:a16="http://schemas.microsoft.com/office/drawing/2014/main" id="{92157D64-7067-4F79-849F-FCC99A0F61D0}"/>
              </a:ext>
            </a:extLst>
          </p:cNvPr>
          <p:cNvGraphicFramePr>
            <a:graphicFrameLocks noGrp="1"/>
          </p:cNvGraphicFramePr>
          <p:nvPr>
            <p:ph type="chart" sz="quarter" idx="13"/>
            <p:extLst>
              <p:ext uri="{D42A27DB-BD31-4B8C-83A1-F6EECF244321}">
                <p14:modId xmlns:p14="http://schemas.microsoft.com/office/powerpoint/2010/main" val="113316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DC79DA-A447-431A-97E3-7EE6372AA03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13E315C-DFAA-4ECD-8F58-5ABFEF3F0D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47512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316B3-8C31-47E4-A2F6-6F5F29053C46}"/>
              </a:ext>
            </a:extLst>
          </p:cNvPr>
          <p:cNvSpPr>
            <a:spLocks noGrp="1"/>
          </p:cNvSpPr>
          <p:nvPr>
            <p:ph type="title"/>
          </p:nvPr>
        </p:nvSpPr>
        <p:spPr/>
        <p:txBody>
          <a:bodyPr/>
          <a:lstStyle/>
          <a:p>
            <a:r>
              <a:rPr lang="en-US"/>
              <a:t>Instagram Top Instagram Posts Table | First Insurance Company of Hawaii</a:t>
            </a:r>
          </a:p>
        </p:txBody>
      </p:sp>
      <p:graphicFrame>
        <p:nvGraphicFramePr>
          <p:cNvPr id="5" name="Table Placeholder 4">
            <a:extLst>
              <a:ext uri="{FF2B5EF4-FFF2-40B4-BE49-F238E27FC236}">
                <a16:creationId xmlns:a16="http://schemas.microsoft.com/office/drawing/2014/main" id="{D74DD532-4AEA-41A5-991B-4299C1D041FF}"/>
              </a:ext>
            </a:extLst>
          </p:cNvPr>
          <p:cNvGraphicFramePr>
            <a:graphicFrameLocks noGrp="1"/>
          </p:cNvGraphicFramePr>
          <p:nvPr>
            <p:ph type="tbl" sz="quarter" idx="13"/>
            <p:extLst>
              <p:ext uri="{D42A27DB-BD31-4B8C-83A1-F6EECF244321}">
                <p14:modId xmlns:p14="http://schemas.microsoft.com/office/powerpoint/2010/main" val="1739525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21823434"/>
                    </a:ext>
                  </a:extLst>
                </a:gridCol>
                <a:gridCol w="987552">
                  <a:extLst>
                    <a:ext uri="{9D8B030D-6E8A-4147-A177-3AD203B41FA5}">
                      <a16:colId xmlns:a16="http://schemas.microsoft.com/office/drawing/2014/main" val="3362220865"/>
                    </a:ext>
                  </a:extLst>
                </a:gridCol>
                <a:gridCol w="987552">
                  <a:extLst>
                    <a:ext uri="{9D8B030D-6E8A-4147-A177-3AD203B41FA5}">
                      <a16:colId xmlns:a16="http://schemas.microsoft.com/office/drawing/2014/main" val="3305269043"/>
                    </a:ext>
                  </a:extLst>
                </a:gridCol>
                <a:gridCol w="987552">
                  <a:extLst>
                    <a:ext uri="{9D8B030D-6E8A-4147-A177-3AD203B41FA5}">
                      <a16:colId xmlns:a16="http://schemas.microsoft.com/office/drawing/2014/main" val="3749873474"/>
                    </a:ext>
                  </a:extLst>
                </a:gridCol>
                <a:gridCol w="987552">
                  <a:extLst>
                    <a:ext uri="{9D8B030D-6E8A-4147-A177-3AD203B41FA5}">
                      <a16:colId xmlns:a16="http://schemas.microsoft.com/office/drawing/2014/main" val="3352189192"/>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879739329"/>
                  </a:ext>
                </a:extLst>
              </a:tr>
              <a:tr h="370840">
                <a:tc>
                  <a:txBody>
                    <a:bodyPr/>
                    <a:lstStyle/>
                    <a:p>
                      <a:r>
                        <a:rPr lang="en-US" sz="1000" b="1"/>
                        <a:t>firstinshi - 2022-09-07 18:00:12</a:t>
                      </a:r>
                      <a:r>
                        <a:rPr lang="en-US" sz="1000"/>
                        <a:t>
 Last week, our partners at Business Insurance Services (BIS) treated our associates to delicious sorbet from yoas_hawaii and local goodies from baldwinssweetshop. Mahalo to everyone at BIS for your support and partnership through the years! #TeamFICOH #BusinessInsuranceServices</a:t>
                      </a:r>
                    </a:p>
                  </a:txBody>
                  <a:tcPr/>
                </a:tc>
                <a:tc>
                  <a:txBody>
                    <a:bodyPr/>
                    <a:lstStyle/>
                    <a:p>
                      <a:r>
                        <a:rPr lang="en-US" sz="1000"/>
                        <a:t>38</a:t>
                      </a:r>
                    </a:p>
                  </a:txBody>
                  <a:tcPr/>
                </a:tc>
                <a:tc>
                  <a:txBody>
                    <a:bodyPr/>
                    <a:lstStyle/>
                    <a:p>
                      <a:r>
                        <a:rPr lang="en-US" sz="1000"/>
                        <a:t>0</a:t>
                      </a:r>
                    </a:p>
                  </a:txBody>
                  <a:tcPr/>
                </a:tc>
                <a:tc>
                  <a:txBody>
                    <a:bodyPr/>
                    <a:lstStyle/>
                    <a:p>
                      <a:r>
                        <a:rPr lang="en-US" sz="1000"/>
                        <a:t>1.3833 %</a:t>
                      </a:r>
                    </a:p>
                  </a:txBody>
                  <a:tcPr/>
                </a:tc>
                <a:tc>
                  <a:txBody>
                    <a:bodyPr/>
                    <a:lstStyle/>
                    <a:p>
                      <a:r>
                        <a:rPr lang="en-US" sz="1000"/>
                        <a:t>Carousel</a:t>
                      </a:r>
                    </a:p>
                  </a:txBody>
                  <a:tcPr/>
                </a:tc>
                <a:extLst>
                  <a:ext uri="{0D108BD9-81ED-4DB2-BD59-A6C34878D82A}">
                    <a16:rowId xmlns:a16="http://schemas.microsoft.com/office/drawing/2014/main" val="3328455672"/>
                  </a:ext>
                </a:extLst>
              </a:tr>
              <a:tr h="370840">
                <a:tc>
                  <a:txBody>
                    <a:bodyPr/>
                    <a:lstStyle/>
                    <a:p>
                      <a:r>
                        <a:rPr lang="en-US" sz="1000" b="1"/>
                        <a:t>firstinshi - 2022-09-21 18:04:44</a:t>
                      </a:r>
                      <a:r>
                        <a:rPr lang="en-US" sz="1000"/>
                        <a:t>
 Here is another valued member of #TeamFICOH, Donald Q. from our Claims department. Donald is a total loss claims adjuster. In addition to his daily responsibilities helping policyholders who’ve been involved in auto accidents, he collaborates with our auto body shop partners on FICOH’s annual holiday season car donation program. When asked why he chose insurance, he shared that insurance is an industry of endless opportunities where customers come first. Learn more about Donald, including his customer service philosophy, by swiping left, and watch for our next #FICOHFamily feature.</a:t>
                      </a:r>
                    </a:p>
                  </a:txBody>
                  <a:tcPr/>
                </a:tc>
                <a:tc>
                  <a:txBody>
                    <a:bodyPr/>
                    <a:lstStyle/>
                    <a:p>
                      <a:r>
                        <a:rPr lang="en-US" sz="1000"/>
                        <a:t>37</a:t>
                      </a:r>
                    </a:p>
                  </a:txBody>
                  <a:tcPr/>
                </a:tc>
                <a:tc>
                  <a:txBody>
                    <a:bodyPr/>
                    <a:lstStyle/>
                    <a:p>
                      <a:r>
                        <a:rPr lang="en-US" sz="1000"/>
                        <a:t>0</a:t>
                      </a:r>
                    </a:p>
                  </a:txBody>
                  <a:tcPr/>
                </a:tc>
                <a:tc>
                  <a:txBody>
                    <a:bodyPr/>
                    <a:lstStyle/>
                    <a:p>
                      <a:r>
                        <a:rPr lang="en-US" sz="1000"/>
                        <a:t>1.3459 %</a:t>
                      </a:r>
                    </a:p>
                  </a:txBody>
                  <a:tcPr/>
                </a:tc>
                <a:tc>
                  <a:txBody>
                    <a:bodyPr/>
                    <a:lstStyle/>
                    <a:p>
                      <a:r>
                        <a:rPr lang="en-US" sz="1000"/>
                        <a:t>Carousel</a:t>
                      </a:r>
                    </a:p>
                  </a:txBody>
                  <a:tcPr/>
                </a:tc>
                <a:extLst>
                  <a:ext uri="{0D108BD9-81ED-4DB2-BD59-A6C34878D82A}">
                    <a16:rowId xmlns:a16="http://schemas.microsoft.com/office/drawing/2014/main" val="4294662381"/>
                  </a:ext>
                </a:extLst>
              </a:tr>
              <a:tr h="370840">
                <a:tc>
                  <a:txBody>
                    <a:bodyPr/>
                    <a:lstStyle/>
                    <a:p>
                      <a:r>
                        <a:rPr lang="en-US" sz="1000" b="1"/>
                        <a:t>firstinshi - 2022-09-23 18:32:08</a:t>
                      </a:r>
                      <a:r>
                        <a:rPr lang="en-US" sz="1000"/>
                        <a:t>
 This week, FICOH associates volunteered during their lunch break to stuff newsletters for ronaldhousehi, which RMH will be mailing to their friends &amp; supporters soon. The project gave us a welcome opportunity to reunite and talk story. Mahalo Ronald McDonald House for providing a warm and supportive home away from home for local families. #TeamFICOH #RonaldMcDonaldHouse</a:t>
                      </a:r>
                    </a:p>
                  </a:txBody>
                  <a:tcPr/>
                </a:tc>
                <a:tc>
                  <a:txBody>
                    <a:bodyPr/>
                    <a:lstStyle/>
                    <a:p>
                      <a:r>
                        <a:rPr lang="en-US" sz="1000"/>
                        <a:t>36</a:t>
                      </a:r>
                    </a:p>
                  </a:txBody>
                  <a:tcPr/>
                </a:tc>
                <a:tc>
                  <a:txBody>
                    <a:bodyPr/>
                    <a:lstStyle/>
                    <a:p>
                      <a:r>
                        <a:rPr lang="en-US" sz="1000"/>
                        <a:t>0</a:t>
                      </a:r>
                    </a:p>
                  </a:txBody>
                  <a:tcPr/>
                </a:tc>
                <a:tc>
                  <a:txBody>
                    <a:bodyPr/>
                    <a:lstStyle/>
                    <a:p>
                      <a:r>
                        <a:rPr lang="en-US" sz="1000"/>
                        <a:t>1.3096 %</a:t>
                      </a:r>
                    </a:p>
                  </a:txBody>
                  <a:tcPr/>
                </a:tc>
                <a:tc>
                  <a:txBody>
                    <a:bodyPr/>
                    <a:lstStyle/>
                    <a:p>
                      <a:r>
                        <a:rPr lang="en-US" sz="1000"/>
                        <a:t>Carousel</a:t>
                      </a:r>
                    </a:p>
                  </a:txBody>
                  <a:tcPr/>
                </a:tc>
                <a:extLst>
                  <a:ext uri="{0D108BD9-81ED-4DB2-BD59-A6C34878D82A}">
                    <a16:rowId xmlns:a16="http://schemas.microsoft.com/office/drawing/2014/main" val="894236088"/>
                  </a:ext>
                </a:extLst>
              </a:tr>
            </a:tbl>
          </a:graphicData>
        </a:graphic>
      </p:graphicFrame>
      <p:sp>
        <p:nvSpPr>
          <p:cNvPr id="4" name="Text Placeholder 3">
            <a:extLst>
              <a:ext uri="{FF2B5EF4-FFF2-40B4-BE49-F238E27FC236}">
                <a16:creationId xmlns:a16="http://schemas.microsoft.com/office/drawing/2014/main" id="{D2EC4432-847B-411D-B37E-54115AFFD60D}"/>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3523992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222E0-ACF6-4BF8-A617-18C9E5672478}"/>
              </a:ext>
            </a:extLst>
          </p:cNvPr>
          <p:cNvSpPr>
            <a:spLocks noGrp="1"/>
          </p:cNvSpPr>
          <p:nvPr>
            <p:ph type="title"/>
          </p:nvPr>
        </p:nvSpPr>
        <p:spPr/>
        <p:txBody>
          <a:bodyPr/>
          <a:lstStyle/>
          <a:p>
            <a:r>
              <a:rPr lang="en-US"/>
              <a:t>Instagram YTD Stories Key Metrics | First Insurance Company of Hawaii</a:t>
            </a:r>
          </a:p>
        </p:txBody>
      </p:sp>
      <p:graphicFrame>
        <p:nvGraphicFramePr>
          <p:cNvPr id="5" name="Table Placeholder 4">
            <a:extLst>
              <a:ext uri="{FF2B5EF4-FFF2-40B4-BE49-F238E27FC236}">
                <a16:creationId xmlns:a16="http://schemas.microsoft.com/office/drawing/2014/main" id="{5D272321-B0F4-402C-9A14-8B8A038803FE}"/>
              </a:ext>
            </a:extLst>
          </p:cNvPr>
          <p:cNvGraphicFramePr>
            <a:graphicFrameLocks noGrp="1"/>
          </p:cNvGraphicFramePr>
          <p:nvPr>
            <p:ph type="tbl" sz="quarter" idx="13"/>
            <p:extLst>
              <p:ext uri="{D42A27DB-BD31-4B8C-83A1-F6EECF244321}">
                <p14:modId xmlns:p14="http://schemas.microsoft.com/office/powerpoint/2010/main" val="4134592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43088986"/>
                    </a:ext>
                  </a:extLst>
                </a:gridCol>
                <a:gridCol w="1069848">
                  <a:extLst>
                    <a:ext uri="{9D8B030D-6E8A-4147-A177-3AD203B41FA5}">
                      <a16:colId xmlns:a16="http://schemas.microsoft.com/office/drawing/2014/main" val="2981831867"/>
                    </a:ext>
                  </a:extLst>
                </a:gridCol>
                <a:gridCol w="493776">
                  <a:extLst>
                    <a:ext uri="{9D8B030D-6E8A-4147-A177-3AD203B41FA5}">
                      <a16:colId xmlns:a16="http://schemas.microsoft.com/office/drawing/2014/main" val="1763550625"/>
                    </a:ext>
                  </a:extLst>
                </a:gridCol>
                <a:gridCol w="1069848">
                  <a:extLst>
                    <a:ext uri="{9D8B030D-6E8A-4147-A177-3AD203B41FA5}">
                      <a16:colId xmlns:a16="http://schemas.microsoft.com/office/drawing/2014/main" val="332421523"/>
                    </a:ext>
                  </a:extLst>
                </a:gridCol>
                <a:gridCol w="1069848">
                  <a:extLst>
                    <a:ext uri="{9D8B030D-6E8A-4147-A177-3AD203B41FA5}">
                      <a16:colId xmlns:a16="http://schemas.microsoft.com/office/drawing/2014/main" val="3085036427"/>
                    </a:ext>
                  </a:extLst>
                </a:gridCol>
                <a:gridCol w="1069848">
                  <a:extLst>
                    <a:ext uri="{9D8B030D-6E8A-4147-A177-3AD203B41FA5}">
                      <a16:colId xmlns:a16="http://schemas.microsoft.com/office/drawing/2014/main" val="3931217195"/>
                    </a:ext>
                  </a:extLst>
                </a:gridCol>
                <a:gridCol w="1069848">
                  <a:extLst>
                    <a:ext uri="{9D8B030D-6E8A-4147-A177-3AD203B41FA5}">
                      <a16:colId xmlns:a16="http://schemas.microsoft.com/office/drawing/2014/main" val="784031780"/>
                    </a:ext>
                  </a:extLst>
                </a:gridCol>
                <a:gridCol w="1069848">
                  <a:extLst>
                    <a:ext uri="{9D8B030D-6E8A-4147-A177-3AD203B41FA5}">
                      <a16:colId xmlns:a16="http://schemas.microsoft.com/office/drawing/2014/main" val="63846237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330536427"/>
                  </a:ext>
                </a:extLst>
              </a:tr>
              <a:tr h="370840">
                <a:tc>
                  <a:txBody>
                    <a:bodyPr/>
                    <a:lstStyle/>
                    <a:p>
                      <a:r>
                        <a:rPr lang="en-US" sz="1000"/>
                        <a:t>205</a:t>
                      </a:r>
                    </a:p>
                  </a:txBody>
                  <a:tcPr/>
                </a:tc>
                <a:tc>
                  <a:txBody>
                    <a:bodyPr/>
                    <a:lstStyle/>
                    <a:p>
                      <a:r>
                        <a:rPr lang="en-US" sz="1000"/>
                        <a:t>0.8022 %</a:t>
                      </a:r>
                    </a:p>
                  </a:txBody>
                  <a:tcPr/>
                </a:tc>
                <a:tc>
                  <a:txBody>
                    <a:bodyPr/>
                    <a:lstStyle/>
                    <a:p>
                      <a:r>
                        <a:rPr lang="en-US" sz="1000"/>
                        <a:t>0.23</a:t>
                      </a:r>
                    </a:p>
                  </a:txBody>
                  <a:tcPr/>
                </a:tc>
                <a:tc>
                  <a:txBody>
                    <a:bodyPr/>
                    <a:lstStyle/>
                    <a:p>
                      <a:r>
                        <a:rPr lang="en-US" sz="1000"/>
                        <a:t>88.02</a:t>
                      </a:r>
                    </a:p>
                  </a:txBody>
                  <a:tcPr/>
                </a:tc>
                <a:tc>
                  <a:txBody>
                    <a:bodyPr/>
                    <a:lstStyle/>
                    <a:p>
                      <a:r>
                        <a:rPr lang="en-US" sz="1000"/>
                        <a:t>85.46</a:t>
                      </a:r>
                    </a:p>
                  </a:txBody>
                  <a:tcPr/>
                </a:tc>
                <a:tc>
                  <a:txBody>
                    <a:bodyPr/>
                    <a:lstStyle/>
                    <a:p>
                      <a:r>
                        <a:rPr lang="en-US" sz="1000"/>
                        <a:t>71.04</a:t>
                      </a:r>
                    </a:p>
                  </a:txBody>
                  <a:tcPr/>
                </a:tc>
                <a:tc>
                  <a:txBody>
                    <a:bodyPr/>
                    <a:lstStyle/>
                    <a:p>
                      <a:r>
                        <a:rPr lang="en-US" sz="1000"/>
                        <a:t>18045</a:t>
                      </a:r>
                    </a:p>
                  </a:txBody>
                  <a:tcPr/>
                </a:tc>
                <a:tc>
                  <a:txBody>
                    <a:bodyPr/>
                    <a:lstStyle/>
                    <a:p>
                      <a:r>
                        <a:rPr lang="en-US" sz="1000"/>
                        <a:t>14564</a:t>
                      </a:r>
                    </a:p>
                  </a:txBody>
                  <a:tcPr/>
                </a:tc>
                <a:extLst>
                  <a:ext uri="{0D108BD9-81ED-4DB2-BD59-A6C34878D82A}">
                    <a16:rowId xmlns:a16="http://schemas.microsoft.com/office/drawing/2014/main" val="3121484274"/>
                  </a:ext>
                </a:extLst>
              </a:tr>
            </a:tbl>
          </a:graphicData>
        </a:graphic>
      </p:graphicFrame>
      <p:sp>
        <p:nvSpPr>
          <p:cNvPr id="4" name="Text Placeholder 3">
            <a:extLst>
              <a:ext uri="{FF2B5EF4-FFF2-40B4-BE49-F238E27FC236}">
                <a16:creationId xmlns:a16="http://schemas.microsoft.com/office/drawing/2014/main" id="{3DB0FFA5-3429-4E56-9550-A1397A2117EC}"/>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1235553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C073A-54B6-4155-A629-92E792D004DB}"/>
              </a:ext>
            </a:extLst>
          </p:cNvPr>
          <p:cNvSpPr>
            <a:spLocks noGrp="1"/>
          </p:cNvSpPr>
          <p:nvPr>
            <p:ph type="title"/>
          </p:nvPr>
        </p:nvSpPr>
        <p:spPr/>
        <p:txBody>
          <a:bodyPr/>
          <a:lstStyle/>
          <a:p>
            <a:r>
              <a:rPr lang="en-US"/>
              <a:t>Instagram Monthly Stories Key Metrics | First Insurance Company of Hawaii</a:t>
            </a:r>
          </a:p>
        </p:txBody>
      </p:sp>
      <p:graphicFrame>
        <p:nvGraphicFramePr>
          <p:cNvPr id="5" name="Table Placeholder 4">
            <a:extLst>
              <a:ext uri="{FF2B5EF4-FFF2-40B4-BE49-F238E27FC236}">
                <a16:creationId xmlns:a16="http://schemas.microsoft.com/office/drawing/2014/main" id="{BC337A81-A703-4A45-929C-436CC3957306}"/>
              </a:ext>
            </a:extLst>
          </p:cNvPr>
          <p:cNvGraphicFramePr>
            <a:graphicFrameLocks noGrp="1"/>
          </p:cNvGraphicFramePr>
          <p:nvPr>
            <p:ph type="tbl" sz="quarter" idx="13"/>
            <p:extLst>
              <p:ext uri="{D42A27DB-BD31-4B8C-83A1-F6EECF244321}">
                <p14:modId xmlns:p14="http://schemas.microsoft.com/office/powerpoint/2010/main" val="4196950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907897839"/>
                    </a:ext>
                  </a:extLst>
                </a:gridCol>
                <a:gridCol w="905256">
                  <a:extLst>
                    <a:ext uri="{9D8B030D-6E8A-4147-A177-3AD203B41FA5}">
                      <a16:colId xmlns:a16="http://schemas.microsoft.com/office/drawing/2014/main" val="2868460333"/>
                    </a:ext>
                  </a:extLst>
                </a:gridCol>
                <a:gridCol w="411480">
                  <a:extLst>
                    <a:ext uri="{9D8B030D-6E8A-4147-A177-3AD203B41FA5}">
                      <a16:colId xmlns:a16="http://schemas.microsoft.com/office/drawing/2014/main" val="3526692101"/>
                    </a:ext>
                  </a:extLst>
                </a:gridCol>
                <a:gridCol w="905256">
                  <a:extLst>
                    <a:ext uri="{9D8B030D-6E8A-4147-A177-3AD203B41FA5}">
                      <a16:colId xmlns:a16="http://schemas.microsoft.com/office/drawing/2014/main" val="1011202664"/>
                    </a:ext>
                  </a:extLst>
                </a:gridCol>
                <a:gridCol w="905256">
                  <a:extLst>
                    <a:ext uri="{9D8B030D-6E8A-4147-A177-3AD203B41FA5}">
                      <a16:colId xmlns:a16="http://schemas.microsoft.com/office/drawing/2014/main" val="4241727149"/>
                    </a:ext>
                  </a:extLst>
                </a:gridCol>
                <a:gridCol w="905256">
                  <a:extLst>
                    <a:ext uri="{9D8B030D-6E8A-4147-A177-3AD203B41FA5}">
                      <a16:colId xmlns:a16="http://schemas.microsoft.com/office/drawing/2014/main" val="883586262"/>
                    </a:ext>
                  </a:extLst>
                </a:gridCol>
                <a:gridCol w="905256">
                  <a:extLst>
                    <a:ext uri="{9D8B030D-6E8A-4147-A177-3AD203B41FA5}">
                      <a16:colId xmlns:a16="http://schemas.microsoft.com/office/drawing/2014/main" val="2137713197"/>
                    </a:ext>
                  </a:extLst>
                </a:gridCol>
                <a:gridCol w="905256">
                  <a:extLst>
                    <a:ext uri="{9D8B030D-6E8A-4147-A177-3AD203B41FA5}">
                      <a16:colId xmlns:a16="http://schemas.microsoft.com/office/drawing/2014/main" val="345027478"/>
                    </a:ext>
                  </a:extLst>
                </a:gridCol>
                <a:gridCol w="905256">
                  <a:extLst>
                    <a:ext uri="{9D8B030D-6E8A-4147-A177-3AD203B41FA5}">
                      <a16:colId xmlns:a16="http://schemas.microsoft.com/office/drawing/2014/main" val="173739041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192188512"/>
                  </a:ext>
                </a:extLst>
              </a:tr>
              <a:tr h="370840">
                <a:tc>
                  <a:txBody>
                    <a:bodyPr/>
                    <a:lstStyle/>
                    <a:p>
                      <a:r>
                        <a:rPr lang="en-US" sz="1000"/>
                        <a:t>7</a:t>
                      </a:r>
                    </a:p>
                  </a:txBody>
                  <a:tcPr/>
                </a:tc>
                <a:tc>
                  <a:txBody>
                    <a:bodyPr/>
                    <a:lstStyle/>
                    <a:p>
                      <a:r>
                        <a:rPr lang="en-US" sz="1000"/>
                        <a:t>0.5981 %</a:t>
                      </a:r>
                    </a:p>
                  </a:txBody>
                  <a:tcPr/>
                </a:tc>
                <a:tc>
                  <a:txBody>
                    <a:bodyPr/>
                    <a:lstStyle/>
                    <a:p>
                      <a:r>
                        <a:rPr lang="en-US" sz="1000"/>
                        <a:t>0.14</a:t>
                      </a:r>
                    </a:p>
                  </a:txBody>
                  <a:tcPr/>
                </a:tc>
                <a:tc>
                  <a:txBody>
                    <a:bodyPr/>
                    <a:lstStyle/>
                    <a:p>
                      <a:r>
                        <a:rPr lang="en-US" sz="1000"/>
                        <a:t>100.86</a:t>
                      </a:r>
                    </a:p>
                  </a:txBody>
                  <a:tcPr/>
                </a:tc>
                <a:tc>
                  <a:txBody>
                    <a:bodyPr/>
                    <a:lstStyle/>
                    <a:p>
                      <a:r>
                        <a:rPr lang="en-US" sz="1000"/>
                        <a:t>98.57</a:t>
                      </a:r>
                    </a:p>
                  </a:txBody>
                  <a:tcPr/>
                </a:tc>
                <a:tc>
                  <a:txBody>
                    <a:bodyPr/>
                    <a:lstStyle/>
                    <a:p>
                      <a:r>
                        <a:rPr lang="en-US" sz="1000"/>
                        <a:t>59.43</a:t>
                      </a:r>
                    </a:p>
                  </a:txBody>
                  <a:tcPr/>
                </a:tc>
                <a:tc>
                  <a:txBody>
                    <a:bodyPr/>
                    <a:lstStyle/>
                    <a:p>
                      <a:r>
                        <a:rPr lang="en-US" sz="1000"/>
                        <a:t>59.29</a:t>
                      </a:r>
                    </a:p>
                  </a:txBody>
                  <a:tcPr/>
                </a:tc>
                <a:tc>
                  <a:txBody>
                    <a:bodyPr/>
                    <a:lstStyle/>
                    <a:p>
                      <a:r>
                        <a:rPr lang="en-US" sz="1000"/>
                        <a:t>706</a:t>
                      </a:r>
                    </a:p>
                  </a:txBody>
                  <a:tcPr/>
                </a:tc>
                <a:tc>
                  <a:txBody>
                    <a:bodyPr/>
                    <a:lstStyle/>
                    <a:p>
                      <a:r>
                        <a:rPr lang="en-US" sz="1000"/>
                        <a:t>416</a:t>
                      </a:r>
                    </a:p>
                  </a:txBody>
                  <a:tcPr/>
                </a:tc>
                <a:extLst>
                  <a:ext uri="{0D108BD9-81ED-4DB2-BD59-A6C34878D82A}">
                    <a16:rowId xmlns:a16="http://schemas.microsoft.com/office/drawing/2014/main" val="3352488578"/>
                  </a:ext>
                </a:extLst>
              </a:tr>
            </a:tbl>
          </a:graphicData>
        </a:graphic>
      </p:graphicFrame>
      <p:sp>
        <p:nvSpPr>
          <p:cNvPr id="4" name="Text Placeholder 3">
            <a:extLst>
              <a:ext uri="{FF2B5EF4-FFF2-40B4-BE49-F238E27FC236}">
                <a16:creationId xmlns:a16="http://schemas.microsoft.com/office/drawing/2014/main" id="{A9A1D997-7B49-4074-BD8A-2EF3EA965C84}"/>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40978377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5DDE2-D54E-4FF2-B3C5-149DB45D0545}"/>
              </a:ext>
            </a:extLst>
          </p:cNvPr>
          <p:cNvSpPr>
            <a:spLocks noGrp="1"/>
          </p:cNvSpPr>
          <p:nvPr>
            <p:ph type="title"/>
          </p:nvPr>
        </p:nvSpPr>
        <p:spPr/>
        <p:txBody>
          <a:bodyPr/>
          <a:lstStyle/>
          <a:p>
            <a:r>
              <a:rPr lang="en-US"/>
              <a:t>Instagram Stories Table  | First Insurance Company of Hawaii - 1 of 2</a:t>
            </a:r>
          </a:p>
        </p:txBody>
      </p:sp>
      <p:graphicFrame>
        <p:nvGraphicFramePr>
          <p:cNvPr id="5" name="Table Placeholder 4">
            <a:extLst>
              <a:ext uri="{FF2B5EF4-FFF2-40B4-BE49-F238E27FC236}">
                <a16:creationId xmlns:a16="http://schemas.microsoft.com/office/drawing/2014/main" id="{269CBED6-492B-49D1-840B-1B381E383AEE}"/>
              </a:ext>
            </a:extLst>
          </p:cNvPr>
          <p:cNvGraphicFramePr>
            <a:graphicFrameLocks noGrp="1"/>
          </p:cNvGraphicFramePr>
          <p:nvPr>
            <p:ph type="tbl" sz="quarter" idx="13"/>
            <p:extLst>
              <p:ext uri="{D42A27DB-BD31-4B8C-83A1-F6EECF244321}">
                <p14:modId xmlns:p14="http://schemas.microsoft.com/office/powerpoint/2010/main" val="3312637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83229754"/>
                    </a:ext>
                  </a:extLst>
                </a:gridCol>
                <a:gridCol w="1316736">
                  <a:extLst>
                    <a:ext uri="{9D8B030D-6E8A-4147-A177-3AD203B41FA5}">
                      <a16:colId xmlns:a16="http://schemas.microsoft.com/office/drawing/2014/main" val="4052312081"/>
                    </a:ext>
                  </a:extLst>
                </a:gridCol>
                <a:gridCol w="658368">
                  <a:extLst>
                    <a:ext uri="{9D8B030D-6E8A-4147-A177-3AD203B41FA5}">
                      <a16:colId xmlns:a16="http://schemas.microsoft.com/office/drawing/2014/main" val="1597998888"/>
                    </a:ext>
                  </a:extLst>
                </a:gridCol>
                <a:gridCol w="658368">
                  <a:extLst>
                    <a:ext uri="{9D8B030D-6E8A-4147-A177-3AD203B41FA5}">
                      <a16:colId xmlns:a16="http://schemas.microsoft.com/office/drawing/2014/main" val="3957500466"/>
                    </a:ext>
                  </a:extLst>
                </a:gridCol>
                <a:gridCol w="658368">
                  <a:extLst>
                    <a:ext uri="{9D8B030D-6E8A-4147-A177-3AD203B41FA5}">
                      <a16:colId xmlns:a16="http://schemas.microsoft.com/office/drawing/2014/main" val="2317490544"/>
                    </a:ext>
                  </a:extLst>
                </a:gridCol>
                <a:gridCol w="658368">
                  <a:extLst>
                    <a:ext uri="{9D8B030D-6E8A-4147-A177-3AD203B41FA5}">
                      <a16:colId xmlns:a16="http://schemas.microsoft.com/office/drawing/2014/main" val="3240416744"/>
                    </a:ext>
                  </a:extLst>
                </a:gridCol>
                <a:gridCol w="658368">
                  <a:extLst>
                    <a:ext uri="{9D8B030D-6E8A-4147-A177-3AD203B41FA5}">
                      <a16:colId xmlns:a16="http://schemas.microsoft.com/office/drawing/2014/main" val="3199408251"/>
                    </a:ext>
                  </a:extLst>
                </a:gridCol>
                <a:gridCol w="658368">
                  <a:extLst>
                    <a:ext uri="{9D8B030D-6E8A-4147-A177-3AD203B41FA5}">
                      <a16:colId xmlns:a16="http://schemas.microsoft.com/office/drawing/2014/main" val="1194583333"/>
                    </a:ext>
                  </a:extLst>
                </a:gridCol>
                <a:gridCol w="658368">
                  <a:extLst>
                    <a:ext uri="{9D8B030D-6E8A-4147-A177-3AD203B41FA5}">
                      <a16:colId xmlns:a16="http://schemas.microsoft.com/office/drawing/2014/main" val="1929807247"/>
                    </a:ext>
                  </a:extLst>
                </a:gridCol>
                <a:gridCol w="658368">
                  <a:extLst>
                    <a:ext uri="{9D8B030D-6E8A-4147-A177-3AD203B41FA5}">
                      <a16:colId xmlns:a16="http://schemas.microsoft.com/office/drawing/2014/main" val="362575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38405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- 2022-09-29 21:07:32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https://quintly-image-storage.s3.amazonaws.com/42a5b893a9726451877e4ab7634db126/b538cbd4338f63ab28df3ce8994dde64.jpg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09/30/2022 21:06:17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03459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- 2022-09-26 18:04:38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https://quintly-image-storage.s3.amazonaws.com/42a5b893a9726451877e4ab7634db126/6b3bf932c527a08f514e38cdbf52b23c.jpg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09/27/2022 17:36:10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95970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- 2022-09-21 18:31:55</a:t>
                      </a:r>
                      <a:r>
                        <a:rPr kumimoji="0" lang="en-US" sz="1000" b="0" i="0" u="none" strike="noStrike" kern="1200" cap="none" spc="0" normalizeH="0" baseline="0" noProof="0">
                          <a:ln>
                            <a:noFill/>
                          </a:ln>
                          <a:solidFill>
                            <a:prstClr val="black"/>
                          </a:solidFill>
                          <a:effectLst/>
                          <a:uLnTx/>
                          <a:uFillTx/>
                          <a:latin typeface="+mn-lt"/>
                          <a:ea typeface="+mn-ea"/>
                          <a:cs typeface="+mn-cs"/>
                        </a:rPr>
                        <a:t>
 It’s time to meet another member of our #FICOHFamily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https://quintly-image-storage.s3.amazonaws.com/42a5b893a9726451877e4ab7634db126/cc7f0a8f5689e0b7a5ec514bea936a61.jpg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09/22/2022 18:07:17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01882470"/>
                  </a:ext>
                </a:extLst>
              </a:tr>
            </a:tbl>
          </a:graphicData>
        </a:graphic>
      </p:graphicFrame>
      <p:sp>
        <p:nvSpPr>
          <p:cNvPr id="4" name="Text Placeholder 3">
            <a:extLst>
              <a:ext uri="{FF2B5EF4-FFF2-40B4-BE49-F238E27FC236}">
                <a16:creationId xmlns:a16="http://schemas.microsoft.com/office/drawing/2014/main" id="{B2263DD3-84CF-4A20-AA5D-54B3A3F2FDAD}"/>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2553556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95D8E-9A1A-49DA-BEBE-E1C080EB92B7}"/>
              </a:ext>
            </a:extLst>
          </p:cNvPr>
          <p:cNvSpPr>
            <a:spLocks noGrp="1"/>
          </p:cNvSpPr>
          <p:nvPr>
            <p:ph type="title"/>
          </p:nvPr>
        </p:nvSpPr>
        <p:spPr/>
        <p:txBody>
          <a:bodyPr/>
          <a:lstStyle/>
          <a:p>
            <a:r>
              <a:rPr lang="en-US"/>
              <a:t>Instagram Stories Table  | First Insurance Company of Hawaii - 2 of 2</a:t>
            </a:r>
          </a:p>
        </p:txBody>
      </p:sp>
      <p:graphicFrame>
        <p:nvGraphicFramePr>
          <p:cNvPr id="5" name="Table Placeholder 4">
            <a:extLst>
              <a:ext uri="{FF2B5EF4-FFF2-40B4-BE49-F238E27FC236}">
                <a16:creationId xmlns:a16="http://schemas.microsoft.com/office/drawing/2014/main" id="{FF692DAB-9EDD-437C-A66E-032981FB374E}"/>
              </a:ext>
            </a:extLst>
          </p:cNvPr>
          <p:cNvGraphicFramePr>
            <a:graphicFrameLocks noGrp="1"/>
          </p:cNvGraphicFramePr>
          <p:nvPr>
            <p:ph type="tbl" sz="quarter" idx="13"/>
            <p:extLst>
              <p:ext uri="{D42A27DB-BD31-4B8C-83A1-F6EECF244321}">
                <p14:modId xmlns:p14="http://schemas.microsoft.com/office/powerpoint/2010/main" val="1365385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18104398"/>
                    </a:ext>
                  </a:extLst>
                </a:gridCol>
                <a:gridCol w="1316736">
                  <a:extLst>
                    <a:ext uri="{9D8B030D-6E8A-4147-A177-3AD203B41FA5}">
                      <a16:colId xmlns:a16="http://schemas.microsoft.com/office/drawing/2014/main" val="2131406503"/>
                    </a:ext>
                  </a:extLst>
                </a:gridCol>
                <a:gridCol w="658368">
                  <a:extLst>
                    <a:ext uri="{9D8B030D-6E8A-4147-A177-3AD203B41FA5}">
                      <a16:colId xmlns:a16="http://schemas.microsoft.com/office/drawing/2014/main" val="3566070309"/>
                    </a:ext>
                  </a:extLst>
                </a:gridCol>
                <a:gridCol w="658368">
                  <a:extLst>
                    <a:ext uri="{9D8B030D-6E8A-4147-A177-3AD203B41FA5}">
                      <a16:colId xmlns:a16="http://schemas.microsoft.com/office/drawing/2014/main" val="2192749115"/>
                    </a:ext>
                  </a:extLst>
                </a:gridCol>
                <a:gridCol w="658368">
                  <a:extLst>
                    <a:ext uri="{9D8B030D-6E8A-4147-A177-3AD203B41FA5}">
                      <a16:colId xmlns:a16="http://schemas.microsoft.com/office/drawing/2014/main" val="1588563809"/>
                    </a:ext>
                  </a:extLst>
                </a:gridCol>
                <a:gridCol w="658368">
                  <a:extLst>
                    <a:ext uri="{9D8B030D-6E8A-4147-A177-3AD203B41FA5}">
                      <a16:colId xmlns:a16="http://schemas.microsoft.com/office/drawing/2014/main" val="3217655293"/>
                    </a:ext>
                  </a:extLst>
                </a:gridCol>
                <a:gridCol w="658368">
                  <a:extLst>
                    <a:ext uri="{9D8B030D-6E8A-4147-A177-3AD203B41FA5}">
                      <a16:colId xmlns:a16="http://schemas.microsoft.com/office/drawing/2014/main" val="4094162235"/>
                    </a:ext>
                  </a:extLst>
                </a:gridCol>
                <a:gridCol w="658368">
                  <a:extLst>
                    <a:ext uri="{9D8B030D-6E8A-4147-A177-3AD203B41FA5}">
                      <a16:colId xmlns:a16="http://schemas.microsoft.com/office/drawing/2014/main" val="2728193780"/>
                    </a:ext>
                  </a:extLst>
                </a:gridCol>
                <a:gridCol w="658368">
                  <a:extLst>
                    <a:ext uri="{9D8B030D-6E8A-4147-A177-3AD203B41FA5}">
                      <a16:colId xmlns:a16="http://schemas.microsoft.com/office/drawing/2014/main" val="1096555476"/>
                    </a:ext>
                  </a:extLst>
                </a:gridCol>
                <a:gridCol w="658368">
                  <a:extLst>
                    <a:ext uri="{9D8B030D-6E8A-4147-A177-3AD203B41FA5}">
                      <a16:colId xmlns:a16="http://schemas.microsoft.com/office/drawing/2014/main" val="3212328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017563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- 2022-09-09 16:52:33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https://quintly-image-storage.s3.amazonaws.com/42a5b893a9726451877e4ab7634db126/4a5ada4ef1c882e63711a6991761ce0f.jpg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09/10/2022 16:36:11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30774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- 2022-09-09 00:49:01</a:t>
                      </a:r>
                      <a:r>
                        <a:rPr kumimoji="0" lang="en-US" sz="1000" b="0" i="0" u="none" strike="noStrike" kern="1200" cap="none" spc="0" normalizeH="0" baseline="0" noProof="0">
                          <a:ln>
                            <a:noFill/>
                          </a:ln>
                          <a:solidFill>
                            <a:prstClr val="black"/>
                          </a:solidFill>
                          <a:effectLst/>
                          <a:uLnTx/>
                          <a:uFillTx/>
                          <a:latin typeface="+mn-lt"/>
                          <a:ea typeface="+mn-ea"/>
                          <a:cs typeface="+mn-cs"/>
                        </a:rPr>
                        <a:t>
 Call 808-951-kids Mahalo!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https://quintly-image-storage.s3.amazonaws.com/42a5b893a9726451877e4ab7634db126/b22c2ef36c9f97c298ccb88facb40070.jpg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09/10/2022 00:36:10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754666779"/>
                  </a:ext>
                </a:extLst>
              </a:tr>
            </a:tbl>
          </a:graphicData>
        </a:graphic>
      </p:graphicFrame>
      <p:sp>
        <p:nvSpPr>
          <p:cNvPr id="4" name="Text Placeholder 3">
            <a:extLst>
              <a:ext uri="{FF2B5EF4-FFF2-40B4-BE49-F238E27FC236}">
                <a16:creationId xmlns:a16="http://schemas.microsoft.com/office/drawing/2014/main" id="{A870588B-680B-4DF3-ABE3-E21ADF8B5C9F}"/>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3543126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1323</Words>
  <Application>Microsoft Office PowerPoint</Application>
  <PresentationFormat>On-screen Show (4:3)</PresentationFormat>
  <Paragraphs>515</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FICOH Social Media</vt:lpstr>
      <vt:lpstr>Overall Overall Audience | First Insurance Company of Hawaii</vt:lpstr>
      <vt:lpstr>Facebook Key Metrics Table | First Insurance Company of Hawaii</vt:lpstr>
      <vt:lpstr>Facebook Facebook Fans Change | First Insurance Company of Hawaii</vt:lpstr>
      <vt:lpstr>Facebook Average Interactions Per Facebook Post | First Insurance Company of Hawaii</vt:lpstr>
      <vt:lpstr>Facebook Total Interactions Per Month | First Insurance Company of Hawaii</vt:lpstr>
      <vt:lpstr>Facebook Facebook Impressions | First Insurance Company of Hawaii</vt:lpstr>
      <vt:lpstr>Facebook Original Own Posts Table | First Insurance Company of Hawaii - 1 of 4</vt:lpstr>
      <vt:lpstr>Facebook Original Own Posts Table | First Insurance Company of Hawaii - 2 of 4</vt:lpstr>
      <vt:lpstr>Facebook Original Own Posts Table | First Insurance Company of Hawaii - 3 of 4</vt:lpstr>
      <vt:lpstr>Facebook Original Own Posts Table | First Insurance Company of Hawaii - 4 of 4</vt:lpstr>
      <vt:lpstr>Twitter Key Metrics Table | First Insurance Company of Hawaii</vt:lpstr>
      <vt:lpstr>Twitter Twitter Followers Change | First Insurance Company of Hawaii</vt:lpstr>
      <vt:lpstr>Twitter Average Interactions Per Tweet | First Insurance Company of Hawaii</vt:lpstr>
      <vt:lpstr>Twitter Total Interactions Per Month | First Insurance Company of Hawaii</vt:lpstr>
      <vt:lpstr>Twitter Own and Retweeted Tweets Table | First Insurance Company of Hawaii</vt:lpstr>
      <vt:lpstr>LinkedIn Key Metrics Table | First Insurance Company of Hawaii</vt:lpstr>
      <vt:lpstr>LinkedIn LinkedIn Followers Change | First Insurance Company of Hawaii</vt:lpstr>
      <vt:lpstr>LinkedIn Average Interactions Per LinkedIn Update | First Insurance Company of Hawaii</vt:lpstr>
      <vt:lpstr>LinkedIn Total Interactions Per Month | First Insurance Company of Hawaii</vt:lpstr>
      <vt:lpstr>LinkedIn Post Impressions | First Insurance Company of Hawaii</vt:lpstr>
      <vt:lpstr>LinkedIn Posts Table | First Insurance Company of Hawaii - 1 of 3</vt:lpstr>
      <vt:lpstr>LinkedIn Posts Table | First Insurance Company of Hawaii - 2 of 3</vt:lpstr>
      <vt:lpstr>LinkedIn Posts Table | First Insurance Company of Hawaii - 3 of 3</vt:lpstr>
      <vt:lpstr>Instagram Key Metrics Table | First Insurance Company of Hawaii</vt:lpstr>
      <vt:lpstr>Instagram Instagram Followers Change | First Insurance Company of Hawaii</vt:lpstr>
      <vt:lpstr>Instagram Average Interactions Per Instagram Post | First Insurance Company of Hawaii</vt:lpstr>
      <vt:lpstr>Instagram Total Interactions Per Month | First Insurance Company of Hawaii</vt:lpstr>
      <vt:lpstr>Instagram Impressions  | First Insurance Company of Hawaii</vt:lpstr>
      <vt:lpstr>Instagram Top Instagram Posts Table | First Insurance Company of Hawaii</vt:lpstr>
      <vt:lpstr>Instagram YTD Stories Key Metrics | First Insurance Company of Hawaii</vt:lpstr>
      <vt:lpstr>Instagram Monthly Stories Key Metrics | First Insurance Company of Hawaii</vt:lpstr>
      <vt:lpstr>Instagram Stories Table  | First Insurance Company of Hawaii - 1 of 2</vt:lpstr>
      <vt:lpstr>Instagram Stories Table  | First Insurance Company of Hawaii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2022-10-05T13:55:51Z</dcterms:created>
  <dcterms:modified xsi:type="dcterms:W3CDTF">2022-10-05T13:57:05Z</dcterms:modified>
</cp:coreProperties>
</file>