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4" r:id="rId45"/>
    <p:sldId id="305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3909</c:v>
                </c:pt>
                <c:pt idx="1">
                  <c:v>3943</c:v>
                </c:pt>
                <c:pt idx="2">
                  <c:v>4002</c:v>
                </c:pt>
                <c:pt idx="3">
                  <c:v>4036</c:v>
                </c:pt>
                <c:pt idx="4">
                  <c:v>4057</c:v>
                </c:pt>
                <c:pt idx="5">
                  <c:v>4087</c:v>
                </c:pt>
                <c:pt idx="6">
                  <c:v>4140</c:v>
                </c:pt>
                <c:pt idx="7">
                  <c:v>4163</c:v>
                </c:pt>
                <c:pt idx="8">
                  <c:v>4179</c:v>
                </c:pt>
                <c:pt idx="9">
                  <c:v>4200</c:v>
                </c:pt>
                <c:pt idx="10">
                  <c:v>4392</c:v>
                </c:pt>
                <c:pt idx="11">
                  <c:v>4396</c:v>
                </c:pt>
                <c:pt idx="12">
                  <c:v>4406</c:v>
                </c:pt>
                <c:pt idx="13">
                  <c:v>4412</c:v>
                </c:pt>
                <c:pt idx="14">
                  <c:v>4434</c:v>
                </c:pt>
                <c:pt idx="15">
                  <c:v>4469</c:v>
                </c:pt>
                <c:pt idx="16">
                  <c:v>4473</c:v>
                </c:pt>
                <c:pt idx="17">
                  <c:v>4488</c:v>
                </c:pt>
                <c:pt idx="18">
                  <c:v>4495</c:v>
                </c:pt>
                <c:pt idx="19">
                  <c:v>4498</c:v>
                </c:pt>
                <c:pt idx="20">
                  <c:v>4511</c:v>
                </c:pt>
                <c:pt idx="21">
                  <c:v>4525</c:v>
                </c:pt>
                <c:pt idx="22">
                  <c:v>4531</c:v>
                </c:pt>
                <c:pt idx="23">
                  <c:v>4545</c:v>
                </c:pt>
                <c:pt idx="24">
                  <c:v>4569</c:v>
                </c:pt>
                <c:pt idx="25">
                  <c:v>4580</c:v>
                </c:pt>
                <c:pt idx="26">
                  <c:v>4604</c:v>
                </c:pt>
                <c:pt idx="27">
                  <c:v>4613</c:v>
                </c:pt>
                <c:pt idx="28">
                  <c:v>4622</c:v>
                </c:pt>
                <c:pt idx="29">
                  <c:v>4642</c:v>
                </c:pt>
                <c:pt idx="30">
                  <c:v>4649</c:v>
                </c:pt>
                <c:pt idx="31">
                  <c:v>4662</c:v>
                </c:pt>
                <c:pt idx="32">
                  <c:v>4667</c:v>
                </c:pt>
                <c:pt idx="33">
                  <c:v>4681</c:v>
                </c:pt>
                <c:pt idx="34">
                  <c:v>4674</c:v>
                </c:pt>
                <c:pt idx="35">
                  <c:v>4675</c:v>
                </c:pt>
                <c:pt idx="36">
                  <c:v>4683</c:v>
                </c:pt>
                <c:pt idx="37">
                  <c:v>4689</c:v>
                </c:pt>
                <c:pt idx="38">
                  <c:v>4711</c:v>
                </c:pt>
                <c:pt idx="39">
                  <c:v>4773</c:v>
                </c:pt>
                <c:pt idx="40">
                  <c:v>4793</c:v>
                </c:pt>
                <c:pt idx="41">
                  <c:v>4804</c:v>
                </c:pt>
                <c:pt idx="42">
                  <c:v>4939</c:v>
                </c:pt>
                <c:pt idx="43">
                  <c:v>7147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A9-4E7E-9D13-792547C37F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3135</c:v>
                </c:pt>
                <c:pt idx="1">
                  <c:v>3159</c:v>
                </c:pt>
                <c:pt idx="2">
                  <c:v>3208</c:v>
                </c:pt>
                <c:pt idx="3">
                  <c:v>3222</c:v>
                </c:pt>
                <c:pt idx="4">
                  <c:v>3235</c:v>
                </c:pt>
                <c:pt idx="5">
                  <c:v>3296</c:v>
                </c:pt>
                <c:pt idx="6">
                  <c:v>3307</c:v>
                </c:pt>
                <c:pt idx="7">
                  <c:v>3334</c:v>
                </c:pt>
                <c:pt idx="8">
                  <c:v>3412</c:v>
                </c:pt>
                <c:pt idx="9">
                  <c:v>3418</c:v>
                </c:pt>
                <c:pt idx="10">
                  <c:v>3423</c:v>
                </c:pt>
                <c:pt idx="11">
                  <c:v>3444</c:v>
                </c:pt>
                <c:pt idx="12">
                  <c:v>3513</c:v>
                </c:pt>
                <c:pt idx="13">
                  <c:v>3635</c:v>
                </c:pt>
                <c:pt idx="14">
                  <c:v>3632</c:v>
                </c:pt>
                <c:pt idx="15">
                  <c:v>3645</c:v>
                </c:pt>
                <c:pt idx="16">
                  <c:v>3650</c:v>
                </c:pt>
                <c:pt idx="17">
                  <c:v>3627</c:v>
                </c:pt>
                <c:pt idx="18">
                  <c:v>3631</c:v>
                </c:pt>
                <c:pt idx="19">
                  <c:v>3630</c:v>
                </c:pt>
                <c:pt idx="20">
                  <c:v>3645</c:v>
                </c:pt>
                <c:pt idx="21">
                  <c:v>3647</c:v>
                </c:pt>
                <c:pt idx="22">
                  <c:v>3662</c:v>
                </c:pt>
                <c:pt idx="23">
                  <c:v>3672</c:v>
                </c:pt>
                <c:pt idx="24">
                  <c:v>3645</c:v>
                </c:pt>
                <c:pt idx="25">
                  <c:v>3656</c:v>
                </c:pt>
                <c:pt idx="26">
                  <c:v>3674</c:v>
                </c:pt>
                <c:pt idx="27">
                  <c:v>3689</c:v>
                </c:pt>
                <c:pt idx="28">
                  <c:v>3680</c:v>
                </c:pt>
                <c:pt idx="29">
                  <c:v>3682</c:v>
                </c:pt>
                <c:pt idx="30">
                  <c:v>3692</c:v>
                </c:pt>
                <c:pt idx="31">
                  <c:v>3699</c:v>
                </c:pt>
                <c:pt idx="32">
                  <c:v>3707</c:v>
                </c:pt>
                <c:pt idx="33">
                  <c:v>3721</c:v>
                </c:pt>
                <c:pt idx="34">
                  <c:v>3730</c:v>
                </c:pt>
                <c:pt idx="35">
                  <c:v>3796</c:v>
                </c:pt>
                <c:pt idx="36">
                  <c:v>3794</c:v>
                </c:pt>
                <c:pt idx="37">
                  <c:v>3795</c:v>
                </c:pt>
                <c:pt idx="38">
                  <c:v>3797</c:v>
                </c:pt>
                <c:pt idx="39">
                  <c:v>3822</c:v>
                </c:pt>
                <c:pt idx="40">
                  <c:v>3823</c:v>
                </c:pt>
                <c:pt idx="41">
                  <c:v>3825</c:v>
                </c:pt>
                <c:pt idx="42">
                  <c:v>3839</c:v>
                </c:pt>
                <c:pt idx="43">
                  <c:v>3851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A9-4E7E-9D13-792547C37F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Sheet1!$D$2:$D$45</c:f>
              <c:numCache>
                <c:formatCode>General</c:formatCode>
                <c:ptCount val="4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A9-4E7E-9D13-792547C37F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Sheet1!$E$2:$E$45</c:f>
              <c:numCache>
                <c:formatCode>General</c:formatCode>
                <c:ptCount val="44"/>
                <c:pt idx="0">
                  <c:v>17280</c:v>
                </c:pt>
                <c:pt idx="1">
                  <c:v>17665</c:v>
                </c:pt>
                <c:pt idx="2">
                  <c:v>18111</c:v>
                </c:pt>
                <c:pt idx="3">
                  <c:v>18547</c:v>
                </c:pt>
                <c:pt idx="4">
                  <c:v>18987</c:v>
                </c:pt>
                <c:pt idx="5">
                  <c:v>19471</c:v>
                </c:pt>
                <c:pt idx="6">
                  <c:v>20086</c:v>
                </c:pt>
                <c:pt idx="7">
                  <c:v>20597</c:v>
                </c:pt>
                <c:pt idx="8">
                  <c:v>21109</c:v>
                </c:pt>
                <c:pt idx="9">
                  <c:v>21641</c:v>
                </c:pt>
                <c:pt idx="10">
                  <c:v>22202</c:v>
                </c:pt>
                <c:pt idx="11">
                  <c:v>22677</c:v>
                </c:pt>
                <c:pt idx="12">
                  <c:v>23171</c:v>
                </c:pt>
                <c:pt idx="13">
                  <c:v>23717</c:v>
                </c:pt>
                <c:pt idx="14">
                  <c:v>24308</c:v>
                </c:pt>
                <c:pt idx="15">
                  <c:v>24835</c:v>
                </c:pt>
                <c:pt idx="16">
                  <c:v>25298</c:v>
                </c:pt>
                <c:pt idx="17">
                  <c:v>25651</c:v>
                </c:pt>
                <c:pt idx="18">
                  <c:v>26080</c:v>
                </c:pt>
                <c:pt idx="19">
                  <c:v>26419</c:v>
                </c:pt>
                <c:pt idx="20">
                  <c:v>26689</c:v>
                </c:pt>
                <c:pt idx="21">
                  <c:v>26959</c:v>
                </c:pt>
                <c:pt idx="22">
                  <c:v>27286</c:v>
                </c:pt>
                <c:pt idx="23">
                  <c:v>27545</c:v>
                </c:pt>
                <c:pt idx="24">
                  <c:v>27940</c:v>
                </c:pt>
                <c:pt idx="25">
                  <c:v>28237</c:v>
                </c:pt>
                <c:pt idx="26">
                  <c:v>28493</c:v>
                </c:pt>
                <c:pt idx="27">
                  <c:v>28730</c:v>
                </c:pt>
                <c:pt idx="28">
                  <c:v>28926</c:v>
                </c:pt>
                <c:pt idx="29">
                  <c:v>29165</c:v>
                </c:pt>
                <c:pt idx="30">
                  <c:v>29365</c:v>
                </c:pt>
                <c:pt idx="31">
                  <c:v>29566</c:v>
                </c:pt>
                <c:pt idx="32">
                  <c:v>29728</c:v>
                </c:pt>
                <c:pt idx="33">
                  <c:v>29943</c:v>
                </c:pt>
                <c:pt idx="34">
                  <c:v>30214</c:v>
                </c:pt>
                <c:pt idx="35">
                  <c:v>30416</c:v>
                </c:pt>
                <c:pt idx="36">
                  <c:v>30685</c:v>
                </c:pt>
                <c:pt idx="37">
                  <c:v>31029</c:v>
                </c:pt>
                <c:pt idx="38">
                  <c:v>31407</c:v>
                </c:pt>
                <c:pt idx="39">
                  <c:v>31698</c:v>
                </c:pt>
                <c:pt idx="40">
                  <c:v>32016</c:v>
                </c:pt>
                <c:pt idx="41">
                  <c:v>32334</c:v>
                </c:pt>
                <c:pt idx="42">
                  <c:v>32675</c:v>
                </c:pt>
                <c:pt idx="43">
                  <c:v>33092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EA9-4E7E-9D13-792547C37F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Sheet1!$F$2:$F$45</c:f>
              <c:numCache>
                <c:formatCode>General</c:formatCode>
                <c:ptCount val="44"/>
                <c:pt idx="0">
                  <c:v>1191</c:v>
                </c:pt>
                <c:pt idx="1">
                  <c:v>1214</c:v>
                </c:pt>
                <c:pt idx="2">
                  <c:v>1248</c:v>
                </c:pt>
                <c:pt idx="3">
                  <c:v>1285</c:v>
                </c:pt>
                <c:pt idx="4">
                  <c:v>1313</c:v>
                </c:pt>
                <c:pt idx="5">
                  <c:v>1352</c:v>
                </c:pt>
                <c:pt idx="6">
                  <c:v>1380</c:v>
                </c:pt>
                <c:pt idx="7">
                  <c:v>1411</c:v>
                </c:pt>
                <c:pt idx="8">
                  <c:v>1465</c:v>
                </c:pt>
                <c:pt idx="9">
                  <c:v>1539</c:v>
                </c:pt>
                <c:pt idx="10">
                  <c:v>1581</c:v>
                </c:pt>
                <c:pt idx="11">
                  <c:v>1634</c:v>
                </c:pt>
                <c:pt idx="12">
                  <c:v>1680</c:v>
                </c:pt>
                <c:pt idx="13">
                  <c:v>1737</c:v>
                </c:pt>
                <c:pt idx="14">
                  <c:v>1768</c:v>
                </c:pt>
                <c:pt idx="15">
                  <c:v>1826</c:v>
                </c:pt>
                <c:pt idx="16">
                  <c:v>1885</c:v>
                </c:pt>
                <c:pt idx="17">
                  <c:v>1936</c:v>
                </c:pt>
                <c:pt idx="18">
                  <c:v>1973</c:v>
                </c:pt>
                <c:pt idx="19">
                  <c:v>2045</c:v>
                </c:pt>
                <c:pt idx="20">
                  <c:v>2091</c:v>
                </c:pt>
                <c:pt idx="21">
                  <c:v>2138</c:v>
                </c:pt>
                <c:pt idx="22">
                  <c:v>2170</c:v>
                </c:pt>
                <c:pt idx="23">
                  <c:v>2190</c:v>
                </c:pt>
                <c:pt idx="24">
                  <c:v>2226</c:v>
                </c:pt>
                <c:pt idx="25">
                  <c:v>2289</c:v>
                </c:pt>
                <c:pt idx="26">
                  <c:v>2344</c:v>
                </c:pt>
                <c:pt idx="27">
                  <c:v>2370</c:v>
                </c:pt>
                <c:pt idx="28">
                  <c:v>2399</c:v>
                </c:pt>
                <c:pt idx="29">
                  <c:v>2425</c:v>
                </c:pt>
                <c:pt idx="30">
                  <c:v>2441</c:v>
                </c:pt>
                <c:pt idx="31">
                  <c:v>2478</c:v>
                </c:pt>
                <c:pt idx="32">
                  <c:v>2482</c:v>
                </c:pt>
                <c:pt idx="33">
                  <c:v>2537</c:v>
                </c:pt>
                <c:pt idx="34">
                  <c:v>2561</c:v>
                </c:pt>
                <c:pt idx="35">
                  <c:v>2571</c:v>
                </c:pt>
                <c:pt idx="36">
                  <c:v>2579</c:v>
                </c:pt>
                <c:pt idx="37">
                  <c:v>2577</c:v>
                </c:pt>
                <c:pt idx="38">
                  <c:v>2585</c:v>
                </c:pt>
                <c:pt idx="39">
                  <c:v>2563</c:v>
                </c:pt>
                <c:pt idx="40">
                  <c:v>2578</c:v>
                </c:pt>
                <c:pt idx="41">
                  <c:v>2604</c:v>
                </c:pt>
                <c:pt idx="42">
                  <c:v>2633</c:v>
                </c:pt>
                <c:pt idx="43">
                  <c:v>2719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EA9-4E7E-9D13-792547C37F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Sheet1!$G$2:$G$45</c:f>
              <c:numCache>
                <c:formatCode>General</c:formatCode>
                <c:ptCount val="4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EA9-4E7E-9D13-792547C37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075352"/>
        <c:axId val="336075680"/>
      </c:lineChart>
      <c:dateAx>
        <c:axId val="336075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75680"/>
        <c:crosses val="autoZero"/>
        <c:auto val="1"/>
        <c:lblOffset val="100"/>
        <c:baseTimeUnit val="months"/>
      </c:dateAx>
      <c:valAx>
        <c:axId val="33607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7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</c:v>
                </c:pt>
                <c:pt idx="1">
                  <c:v>9</c:v>
                </c:pt>
                <c:pt idx="2">
                  <c:v>20</c:v>
                </c:pt>
                <c:pt idx="3">
                  <c:v>27</c:v>
                </c:pt>
                <c:pt idx="4">
                  <c:v>19</c:v>
                </c:pt>
                <c:pt idx="5">
                  <c:v>17</c:v>
                </c:pt>
                <c:pt idx="6">
                  <c:v>18</c:v>
                </c:pt>
                <c:pt idx="7">
                  <c:v>34</c:v>
                </c:pt>
                <c:pt idx="8">
                  <c:v>55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B2-48D5-BC5F-4DFC81838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436672"/>
        <c:axId val="403437328"/>
      </c:barChart>
      <c:dateAx>
        <c:axId val="403436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37328"/>
        <c:crosses val="autoZero"/>
        <c:auto val="1"/>
        <c:lblOffset val="100"/>
        <c:baseTimeUnit val="months"/>
      </c:dateAx>
      <c:valAx>
        <c:axId val="40343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3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</c:v>
                </c:pt>
                <c:pt idx="1">
                  <c:v>12</c:v>
                </c:pt>
                <c:pt idx="2">
                  <c:v>38</c:v>
                </c:pt>
                <c:pt idx="3">
                  <c:v>29</c:v>
                </c:pt>
                <c:pt idx="4">
                  <c:v>24</c:v>
                </c:pt>
                <c:pt idx="5">
                  <c:v>14</c:v>
                </c:pt>
                <c:pt idx="6">
                  <c:v>19</c:v>
                </c:pt>
                <c:pt idx="7">
                  <c:v>27</c:v>
                </c:pt>
                <c:pt idx="8">
                  <c:v>24</c:v>
                </c:pt>
                <c:pt idx="9">
                  <c:v>21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B6-4C42-AC19-3F6038E8B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173728"/>
        <c:axId val="403178648"/>
      </c:barChart>
      <c:dateAx>
        <c:axId val="40317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78648"/>
        <c:crosses val="autoZero"/>
        <c:auto val="1"/>
        <c:lblOffset val="100"/>
        <c:baseTimeUnit val="months"/>
      </c:dateAx>
      <c:valAx>
        <c:axId val="40317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7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528</c:v>
                </c:pt>
                <c:pt idx="1">
                  <c:v>259</c:v>
                </c:pt>
                <c:pt idx="2">
                  <c:v>920</c:v>
                </c:pt>
                <c:pt idx="3">
                  <c:v>847</c:v>
                </c:pt>
                <c:pt idx="4">
                  <c:v>733</c:v>
                </c:pt>
                <c:pt idx="5">
                  <c:v>391</c:v>
                </c:pt>
                <c:pt idx="6">
                  <c:v>462</c:v>
                </c:pt>
                <c:pt idx="7">
                  <c:v>766</c:v>
                </c:pt>
                <c:pt idx="8">
                  <c:v>718</c:v>
                </c:pt>
                <c:pt idx="9">
                  <c:v>24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4F-42D7-BC1F-C86B6F057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899344"/>
        <c:axId val="407898360"/>
      </c:barChart>
      <c:catAx>
        <c:axId val="40789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98360"/>
        <c:crosses val="autoZero"/>
        <c:auto val="1"/>
        <c:lblAlgn val="ctr"/>
        <c:lblOffset val="100"/>
        <c:noMultiLvlLbl val="0"/>
      </c:catAx>
      <c:valAx>
        <c:axId val="40789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9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12960</c:v>
                </c:pt>
                <c:pt idx="1">
                  <c:v>10895</c:v>
                </c:pt>
                <c:pt idx="2">
                  <c:v>14243</c:v>
                </c:pt>
                <c:pt idx="3">
                  <c:v>120489</c:v>
                </c:pt>
                <c:pt idx="4">
                  <c:v>79018</c:v>
                </c:pt>
                <c:pt idx="5">
                  <c:v>154397</c:v>
                </c:pt>
                <c:pt idx="6">
                  <c:v>104561</c:v>
                </c:pt>
                <c:pt idx="7">
                  <c:v>126554</c:v>
                </c:pt>
                <c:pt idx="8">
                  <c:v>109027</c:v>
                </c:pt>
                <c:pt idx="9">
                  <c:v>44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44-4E36-B1A7-D410B16323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189968"/>
        <c:axId val="405188656"/>
      </c:barChart>
      <c:dateAx>
        <c:axId val="40518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88656"/>
        <c:crosses val="autoZero"/>
        <c:auto val="1"/>
        <c:lblOffset val="100"/>
        <c:baseTimeUnit val="months"/>
      </c:dateAx>
      <c:valAx>
        <c:axId val="40518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8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302</c:v>
                </c:pt>
                <c:pt idx="2">
                  <c:v>459</c:v>
                </c:pt>
                <c:pt idx="3">
                  <c:v>398</c:v>
                </c:pt>
                <c:pt idx="4">
                  <c:v>371</c:v>
                </c:pt>
                <c:pt idx="5">
                  <c:v>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42-4A0A-A0CB-62AB448774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342</c:v>
                </c:pt>
                <c:pt idx="2">
                  <c:v>620</c:v>
                </c:pt>
                <c:pt idx="3">
                  <c:v>674</c:v>
                </c:pt>
                <c:pt idx="4">
                  <c:v>634</c:v>
                </c:pt>
                <c:pt idx="5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42-4A0A-A0CB-62AB44877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8597736"/>
        <c:axId val="478598064"/>
      </c:barChart>
      <c:catAx>
        <c:axId val="47859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598064"/>
        <c:crosses val="autoZero"/>
        <c:auto val="1"/>
        <c:lblAlgn val="ctr"/>
        <c:lblOffset val="100"/>
        <c:noMultiLvlLbl val="0"/>
      </c:catAx>
      <c:valAx>
        <c:axId val="47859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59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1</c:v>
                </c:pt>
                <c:pt idx="2">
                  <c:v>2</c:v>
                </c:pt>
                <c:pt idx="3">
                  <c:v>25</c:v>
                </c:pt>
                <c:pt idx="4">
                  <c:v>1</c:v>
                </c:pt>
                <c:pt idx="5">
                  <c:v>2</c:v>
                </c:pt>
                <c:pt idx="6">
                  <c:v>14</c:v>
                </c:pt>
                <c:pt idx="7">
                  <c:v>12</c:v>
                </c:pt>
                <c:pt idx="8">
                  <c:v>7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CC-404B-B561-87C459B0B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2792728"/>
        <c:axId val="482793712"/>
      </c:barChart>
      <c:dateAx>
        <c:axId val="48279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793712"/>
        <c:crosses val="autoZero"/>
        <c:auto val="1"/>
        <c:lblOffset val="100"/>
        <c:baseTimeUnit val="months"/>
      </c:dateAx>
      <c:valAx>
        <c:axId val="48279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79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F0-4AB2-8BE1-43959DB65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2788792"/>
        <c:axId val="482788464"/>
      </c:barChart>
      <c:dateAx>
        <c:axId val="482788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788464"/>
        <c:crosses val="autoZero"/>
        <c:auto val="1"/>
        <c:lblOffset val="100"/>
        <c:baseTimeUnit val="months"/>
      </c:dateAx>
      <c:valAx>
        <c:axId val="48278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78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71</c:v>
                </c:pt>
                <c:pt idx="1">
                  <c:v>96</c:v>
                </c:pt>
                <c:pt idx="2">
                  <c:v>97</c:v>
                </c:pt>
                <c:pt idx="3">
                  <c:v>83</c:v>
                </c:pt>
                <c:pt idx="4">
                  <c:v>78</c:v>
                </c:pt>
                <c:pt idx="5">
                  <c:v>84</c:v>
                </c:pt>
                <c:pt idx="6">
                  <c:v>62</c:v>
                </c:pt>
                <c:pt idx="7">
                  <c:v>86</c:v>
                </c:pt>
                <c:pt idx="8">
                  <c:v>81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C1-4D44-8BC0-EC0A9FA01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3447008"/>
        <c:axId val="483447336"/>
      </c:barChart>
      <c:catAx>
        <c:axId val="48344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447336"/>
        <c:crosses val="autoZero"/>
        <c:auto val="1"/>
        <c:lblAlgn val="ctr"/>
        <c:lblOffset val="100"/>
        <c:noMultiLvlLbl val="0"/>
      </c:catAx>
      <c:valAx>
        <c:axId val="48344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44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7</c:v>
                </c:pt>
                <c:pt idx="2">
                  <c:v>15</c:v>
                </c:pt>
                <c:pt idx="3">
                  <c:v>7</c:v>
                </c:pt>
                <c:pt idx="4">
                  <c:v>23</c:v>
                </c:pt>
                <c:pt idx="5">
                  <c:v>22</c:v>
                </c:pt>
                <c:pt idx="6">
                  <c:v>20</c:v>
                </c:pt>
                <c:pt idx="7">
                  <c:v>28</c:v>
                </c:pt>
                <c:pt idx="8">
                  <c:v>37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BF-402A-87FF-369072271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13464"/>
        <c:axId val="46218384"/>
      </c:barChart>
      <c:dateAx>
        <c:axId val="46213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8384"/>
        <c:crosses val="autoZero"/>
        <c:auto val="1"/>
        <c:lblOffset val="100"/>
        <c:baseTimeUnit val="months"/>
      </c:dateAx>
      <c:valAx>
        <c:axId val="4621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269</c:v>
                </c:pt>
                <c:pt idx="1">
                  <c:v>344</c:v>
                </c:pt>
                <c:pt idx="2">
                  <c:v>378</c:v>
                </c:pt>
                <c:pt idx="3">
                  <c:v>291</c:v>
                </c:pt>
                <c:pt idx="4">
                  <c:v>318</c:v>
                </c:pt>
                <c:pt idx="5">
                  <c:v>318</c:v>
                </c:pt>
                <c:pt idx="6">
                  <c:v>341</c:v>
                </c:pt>
                <c:pt idx="7">
                  <c:v>417</c:v>
                </c:pt>
                <c:pt idx="8">
                  <c:v>398</c:v>
                </c:pt>
                <c:pt idx="9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73-43B9-B55F-0458EB895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2787808"/>
        <c:axId val="482788136"/>
      </c:barChart>
      <c:dateAx>
        <c:axId val="482787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788136"/>
        <c:crosses val="autoZero"/>
        <c:auto val="1"/>
        <c:lblOffset val="100"/>
        <c:baseTimeUnit val="months"/>
      </c:dateAx>
      <c:valAx>
        <c:axId val="48278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78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100</c:v>
                </c:pt>
                <c:pt idx="1">
                  <c:v>51</c:v>
                </c:pt>
                <c:pt idx="2">
                  <c:v>76</c:v>
                </c:pt>
                <c:pt idx="3">
                  <c:v>61</c:v>
                </c:pt>
                <c:pt idx="4">
                  <c:v>100</c:v>
                </c:pt>
                <c:pt idx="5">
                  <c:v>60</c:v>
                </c:pt>
                <c:pt idx="6">
                  <c:v>100</c:v>
                </c:pt>
                <c:pt idx="7">
                  <c:v>105</c:v>
                </c:pt>
                <c:pt idx="8">
                  <c:v>96</c:v>
                </c:pt>
                <c:pt idx="9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C-4DBE-B74A-1716218F7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8752088"/>
        <c:axId val="508754384"/>
      </c:barChart>
      <c:catAx>
        <c:axId val="508752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754384"/>
        <c:crosses val="autoZero"/>
        <c:auto val="1"/>
        <c:lblAlgn val="ctr"/>
        <c:lblOffset val="100"/>
        <c:noMultiLvlLbl val="0"/>
      </c:catAx>
      <c:valAx>
        <c:axId val="50875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75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2013</c:v>
                </c:pt>
                <c:pt idx="1">
                  <c:v>1137</c:v>
                </c:pt>
                <c:pt idx="2">
                  <c:v>1748</c:v>
                </c:pt>
                <c:pt idx="3">
                  <c:v>1657</c:v>
                </c:pt>
                <c:pt idx="4">
                  <c:v>2603</c:v>
                </c:pt>
                <c:pt idx="5">
                  <c:v>1509</c:v>
                </c:pt>
                <c:pt idx="6">
                  <c:v>2301</c:v>
                </c:pt>
                <c:pt idx="7">
                  <c:v>3054</c:v>
                </c:pt>
                <c:pt idx="8">
                  <c:v>2697</c:v>
                </c:pt>
                <c:pt idx="9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E-4C75-A7EE-16E94AF32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8747824"/>
        <c:axId val="508750776"/>
      </c:barChart>
      <c:catAx>
        <c:axId val="50874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750776"/>
        <c:crosses val="autoZero"/>
        <c:auto val="1"/>
        <c:lblAlgn val="ctr"/>
        <c:lblOffset val="100"/>
        <c:noMultiLvlLbl val="0"/>
      </c:catAx>
      <c:valAx>
        <c:axId val="50875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74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2021-12</c:v>
                </c:pt>
                <c:pt idx="1">
                  <c:v>2022-01</c:v>
                </c:pt>
                <c:pt idx="2">
                  <c:v>2022-02</c:v>
                </c:pt>
                <c:pt idx="3">
                  <c:v>2022-03</c:v>
                </c:pt>
                <c:pt idx="4">
                  <c:v>2022-04</c:v>
                </c:pt>
                <c:pt idx="5">
                  <c:v>2022-05</c:v>
                </c:pt>
                <c:pt idx="6">
                  <c:v>2022-06</c:v>
                </c:pt>
                <c:pt idx="7">
                  <c:v>2022-07</c:v>
                </c:pt>
                <c:pt idx="8">
                  <c:v>2022-08</c:v>
                </c:pt>
                <c:pt idx="9">
                  <c:v>2022-09</c:v>
                </c:pt>
                <c:pt idx="10">
                  <c:v>2022-10</c:v>
                </c:pt>
                <c:pt idx="11">
                  <c:v>2022-11</c:v>
                </c:pt>
                <c:pt idx="12">
                  <c:v>2022-12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1286</c:v>
                </c:pt>
                <c:pt idx="1">
                  <c:v>92750</c:v>
                </c:pt>
                <c:pt idx="2">
                  <c:v>70734</c:v>
                </c:pt>
                <c:pt idx="3">
                  <c:v>66614</c:v>
                </c:pt>
                <c:pt idx="4">
                  <c:v>75586</c:v>
                </c:pt>
                <c:pt idx="5">
                  <c:v>86146</c:v>
                </c:pt>
                <c:pt idx="6">
                  <c:v>51526</c:v>
                </c:pt>
                <c:pt idx="7">
                  <c:v>64624</c:v>
                </c:pt>
                <c:pt idx="8">
                  <c:v>98443</c:v>
                </c:pt>
                <c:pt idx="9">
                  <c:v>98155</c:v>
                </c:pt>
                <c:pt idx="10">
                  <c:v>5703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F8-45DB-8633-FB3FF2AFA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107896"/>
        <c:axId val="405102976"/>
      </c:barChart>
      <c:catAx>
        <c:axId val="40510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02976"/>
        <c:crosses val="autoZero"/>
        <c:auto val="1"/>
        <c:lblAlgn val="ctr"/>
        <c:lblOffset val="100"/>
        <c:noMultiLvlLbl val="0"/>
      </c:catAx>
      <c:valAx>
        <c:axId val="40510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0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-2</c:v>
                </c:pt>
                <c:pt idx="2">
                  <c:v>8</c:v>
                </c:pt>
                <c:pt idx="3">
                  <c:v>-22</c:v>
                </c:pt>
                <c:pt idx="4">
                  <c:v>15</c:v>
                </c:pt>
                <c:pt idx="5">
                  <c:v>26</c:v>
                </c:pt>
                <c:pt idx="6">
                  <c:v>29</c:v>
                </c:pt>
                <c:pt idx="7">
                  <c:v>86</c:v>
                </c:pt>
                <c:pt idx="8">
                  <c:v>62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BA-44F8-802B-B8E02206C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2340456"/>
        <c:axId val="512343080"/>
      </c:barChart>
      <c:dateAx>
        <c:axId val="512340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343080"/>
        <c:crosses val="autoZero"/>
        <c:auto val="1"/>
        <c:lblOffset val="100"/>
        <c:baseTimeUnit val="months"/>
      </c:dateAx>
      <c:valAx>
        <c:axId val="51234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34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</c:v>
                </c:pt>
                <c:pt idx="1">
                  <c:v>23</c:v>
                </c:pt>
                <c:pt idx="2">
                  <c:v>36</c:v>
                </c:pt>
                <c:pt idx="3">
                  <c:v>33</c:v>
                </c:pt>
                <c:pt idx="4">
                  <c:v>32</c:v>
                </c:pt>
                <c:pt idx="5">
                  <c:v>29</c:v>
                </c:pt>
                <c:pt idx="6">
                  <c:v>28</c:v>
                </c:pt>
                <c:pt idx="7">
                  <c:v>32</c:v>
                </c:pt>
                <c:pt idx="8">
                  <c:v>36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9D-43E2-A1CE-4767E09D8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416960"/>
        <c:axId val="408422208"/>
      </c:barChart>
      <c:dateAx>
        <c:axId val="40841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422208"/>
        <c:crosses val="autoZero"/>
        <c:auto val="1"/>
        <c:lblOffset val="100"/>
        <c:baseTimeUnit val="months"/>
      </c:dateAx>
      <c:valAx>
        <c:axId val="40842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4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676</c:v>
                </c:pt>
                <c:pt idx="1">
                  <c:v>437</c:v>
                </c:pt>
                <c:pt idx="2">
                  <c:v>845</c:v>
                </c:pt>
                <c:pt idx="3">
                  <c:v>771</c:v>
                </c:pt>
                <c:pt idx="4">
                  <c:v>780</c:v>
                </c:pt>
                <c:pt idx="5">
                  <c:v>673</c:v>
                </c:pt>
                <c:pt idx="6">
                  <c:v>560</c:v>
                </c:pt>
                <c:pt idx="7">
                  <c:v>739</c:v>
                </c:pt>
                <c:pt idx="8">
                  <c:v>700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A9-409D-A333-91DEB0FA3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429096"/>
        <c:axId val="408424832"/>
      </c:barChart>
      <c:catAx>
        <c:axId val="40842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424832"/>
        <c:crosses val="autoZero"/>
        <c:auto val="1"/>
        <c:lblAlgn val="ctr"/>
        <c:lblOffset val="100"/>
        <c:noMultiLvlLbl val="0"/>
      </c:catAx>
      <c:valAx>
        <c:axId val="40842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42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11564</c:v>
                </c:pt>
                <c:pt idx="1">
                  <c:v>10980</c:v>
                </c:pt>
                <c:pt idx="2">
                  <c:v>13113</c:v>
                </c:pt>
                <c:pt idx="3">
                  <c:v>50603</c:v>
                </c:pt>
                <c:pt idx="4">
                  <c:v>11605</c:v>
                </c:pt>
                <c:pt idx="5">
                  <c:v>55123</c:v>
                </c:pt>
                <c:pt idx="6">
                  <c:v>36785</c:v>
                </c:pt>
                <c:pt idx="7">
                  <c:v>115480</c:v>
                </c:pt>
                <c:pt idx="8">
                  <c:v>101856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A8-4354-8EE8-10B5C71D3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8740944"/>
        <c:axId val="508740288"/>
      </c:barChart>
      <c:dateAx>
        <c:axId val="50874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740288"/>
        <c:crosses val="autoZero"/>
        <c:auto val="1"/>
        <c:lblOffset val="100"/>
        <c:baseTimeUnit val="months"/>
      </c:dateAx>
      <c:valAx>
        <c:axId val="50874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74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271D1-50B5-4D49-A890-780511CBAA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8D99A5-E513-4F44-96D0-7A081BAB6F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837894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7B76E-D615-4B10-810A-F1651549C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6F5903-E23B-419F-83F1-AC12F87EA1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8369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CEC6D-10A8-467D-9CD6-B7F01E93D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6D732-5119-44DE-BF84-6D68D97C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90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73CB-B115-4014-9A56-C15A3338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F62313-4874-46C5-BF87-D8CE8D4B9B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620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8525129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4410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30678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10606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550709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69173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69839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51588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3202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24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704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53334-FF71-4681-BBF3-D097E1D84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735844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AE67D-2C14-4C88-B860-58F86D1CC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1954DA-C028-4D6D-84AA-EDD68C76E5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787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78724-7FB0-47E2-8A3F-43C1F2FD3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3E860-5914-476A-A7FA-DF02291E9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727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9AAAF-98FF-437C-AEB8-767DE8C3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9C6D8C-86E6-413C-9A45-AF21469023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1285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A2950-B3FE-41A8-B45B-05F795ECC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34CA4-C9C8-4650-B524-11EE446D5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389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66BD2-3E1A-4568-BAB1-85581FAE3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491B7-F522-46C7-B477-BDF965B4AD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1884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B42E7-27D0-4323-920A-2D8522D65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58895-BD3A-4992-84D2-BA179E1D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835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2B38-9718-44FF-B3D0-7E28EEA1B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D6FE3C-D265-4370-A8E6-77239370DB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2760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B152A-C0FD-4C1C-901F-A0AA3AD04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C5344-D69C-4987-B29B-A1A3FD3A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328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0D0CA-4837-4987-B6BA-CF576F9C3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F1F69F-7F55-46AC-A1E3-71B4F4C476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401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512272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86725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2770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443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04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883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65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09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297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931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377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232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713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0362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196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635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974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19513-AAAE-4CDE-B96B-8E20524EA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848792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A32E9-45E5-4591-BC87-CF3414033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E743FF-C12E-49ED-B76E-9684F922A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595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005742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56090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921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750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402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29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9207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918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633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485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473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161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932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013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92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72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- 2022-09-09 15:33:01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week, we officially welcomed many employees back to the office! As we transition into our new #hybridwork environment, we are excited to connect with our co-workers in the office and get back to in-person events. 
To celebrate our return, we hosted various #welcomeback events across the country. From a bagel breakfast and ice cream social to happy hour, here's a look at #TEAMPHLY having fun together throughout the week. 🥳🥳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https://quintly-image-storage.s3.amazonaws.com/d123f9c23f3abec6e562a564c92f236a/93e629c5845416de4a9ad3906cd05a9d.jpg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687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B2FA9-317B-4004-A58E-4163EA2DA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112110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E02E6-8005-4A25-A0C8-F58FA649E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B573D-7D92-4B7A-9F60-0F8E8FFF34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522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692133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3125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671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293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153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634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455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725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961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285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417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261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729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181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894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115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79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- 2022-09-26 15:20:53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Here's a look at 80 of our newest employees from across the country! After being virtual for two years, we just wrapped up a successful week of New Hire Training at the Home Office. 👏
Our #newhires had the opportunity to connect with #TEAMPHLY through various #onboarding events aimed at strengthening their skills while acclimating them to their new roles at PHLY. Welcome to the team! 🙌 
Learn more about what it's like to work at PHLY: bit.ly/PHLYCareers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https://quintly-image-storage.s3.amazonaws.com/d123f9c23f3abec6e562a564c92f236a/1417e3483d3c6ff0374028482b466619.jpg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67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0E860-7B90-4ADB-B82A-B52A3E358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42485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B583F-5344-4C9D-87C1-DF14A3725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51FF0C-84AA-4D94-B35A-8CC365E86B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911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165281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31601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561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694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17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955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899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54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976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5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31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3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0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164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150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930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41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- 2022-09-25 15:17:04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the Children's Hospital of Philadelphia (CHOP) for raising over .8 million for children battling cancer! 👏 This year marks the 20th anniversary of the #ParkwayRun &amp; Walk which raises money for pediatric #cancerresearch and care. #TEAMPHLY joined thousands of other runners, walkers, and supporters at the race today. PHLY employees participated in a series of office-wide fundraising events leading up to the race to power breakthroughs in cancer care for children. #ForBreakThroughs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https://quintly-image-storage.s3.amazonaws.com/d123f9c23f3abec6e562a564c92f236a/d9163514c0a45190a89da81df252daea.jpg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4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ED913-FE69-4E59-980B-D910C9C4B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438116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B2E46-A2DE-494C-85F5-943825B80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D9895-A9D1-4DB8-A468-50445EE046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926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807548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14054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187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548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397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150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346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908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8120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34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435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8358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550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6233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694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342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66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- 2022-09-30 15:11:33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Food, fun, and games are just a few things #TEAMPHLY enjoyed during our annual Healthy Picnic and Wellness Fair! 🥳
Co-hosted with sister company TMNAS, the annual event was complete with a catered lunch by 12th Street Catering which included a variety of healthy options, one-on-ones with #healthandwellness experts, and a special guest appearance by the Phillie Phanatic! 
Thanks again to our vendors for joining us! 🙌 #PHLYHealthyPicnic #insurancecareers #companypicnic 93.3 WMMR Philadelphia American Diabetes Association - Eastern Pennsylvania &amp; Delaware American Heart Association - Pennsylvania Independence Blue Cross EyeMed Vision Care Fidelity Investments MetLife ACI Specialty Benefits Cancer Guardian Marsh McLennan Agency - East Region Future Scripts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https://quintly-image-storage.s3.amazonaws.com/d123f9c23f3abec6e562a564c92f236a/88c085cca119cde34776fb08ca167816.jpg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76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89902-9B70-42DD-B3C2-042F53E07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716161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42FF3-91C7-4B78-809B-BD58C175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786E5-170C-4C9E-9E6E-A8C72E4700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84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139705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93683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816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48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1842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28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8251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854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359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976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496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1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558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34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933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488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01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- 2022-09-22 11:47:43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PHLY is proud to be the Presenting Sponsor of the Philadelphia Eagles Community RedZone program! Throughout the season, we're partnering with the Eagles to highlight #nonprofits doing great work in the community before each home game. 
Congratulations to Work To Ride, Legacy Treatment Services, and The Renfrew Center for being highlighted at this week's game! 👏 #FlyEaglesFly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https://quintly-image-storage.s3.amazonaws.com/d123f9c23f3abec6e562a564c92f236a/76841e39dccb430551b270a47da1892d.jpg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779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6753C-77E6-471D-A71C-CBD190B42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367466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FA9D7-5DDA-4344-AED8-1BD140962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531AB2-EE0C-42A8-9848-26EF8E18A6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9308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857A9-37E5-4B55-A438-D624AEF51D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8E590-A3BA-4391-8A30-8FA88E99E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89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E2DE8-E68D-45B0-B1F1-68FE30B10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11B8F-80E6-44D7-90D2-0DFC0A1715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0415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264636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1168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940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7049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0468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849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7409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9479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5178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6524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1042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2959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5630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81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92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25937-094C-4071-A8A4-CF03154BFF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791221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2E01-C190-4F87-B635-3BF056E0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C4AF18-80D7-4E21-B995-2B3DB31A03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6813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3FFCA-21A3-4BD0-9359-64836E6A7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2965F-4A0F-4CA9-99C8-A4D1E736D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211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0E5E9-5F14-4273-B31D-888D8FBB2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8D54C3-3BBC-4419-AD16-8A1B7FD41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1428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0809A-816F-40BC-B85E-73CBA628B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2378F-74DB-41A8-829C-936768539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739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CBFC-C3E0-4911-9E21-134DC0A7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3B1388-6C73-49F2-93CE-E256E5B575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695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2D66A-F463-42B1-9993-F5E3117BD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0B7B9-EBED-4A38-B466-2EA2AF7F6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563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CA819-12C4-4531-B0EC-BB8828B9F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378F47-5EDA-405E-B4D9-B3DC1C643C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9614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E7F2B-13CB-4DA4-8C90-5C3C58DDF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FF27A-EFB3-4B30-919F-5F4BFDB3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79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33FBE-8DF5-418C-B0C5-8F581E931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3ADCD9-72FD-4083-B6E9-904BE9221A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56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6024180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79707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5092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07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@MargueriteTort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9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@EaglesComms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27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@Jayden31215665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87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@C2CPhiladelphia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67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29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@Msminion13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15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@RubyFlower16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27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@BCCCC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89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2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@Becca091091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497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3703A-7DE1-4979-A556-99CDF11E3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2286215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232B7-DD7E-44CD-A069-A7B098708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0E93CD-33D9-44DD-93AA-66929E304B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6562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058329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14168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29279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932790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089781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27683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3272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- 2022-09-07 14:05:21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group of Home Office employees assembled 1,000 snack bags for people in the #community who are in need! #givingback #volunteering
🧵(THREAD) https://t.co/yGfKioHb1g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09/08/2022 14:07:05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89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- 2022-09-25 15:23:02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@ChildrensPhila for raising over .8 million for children battling #cancer! 👏 This year marks the 20th anniversary of the #ParkwayRun &amp;amp; Walk which raises money for pediatric #cancerresearch and care.
(THREAD) 🧵 https://t.co/SWjN8EUAkK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09/27/2022 20:05:47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67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600BC-543A-4E91-80C7-EDA2AF557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211780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C7E77-6493-4FC0-AF3B-B6A5990DA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2881D9-6112-4B06-AA03-63566060FC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8741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49874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6069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906683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754911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259277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222324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49516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43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- 2022-09-19 16:09:10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were proud to sponsor this year’s @xpnfest on the Camden Waterfront! The three-day #XPNFest featured live music, family-oriented activities, and various food and craft vendors. 
(THREAD) 🧵 https://t.co/qfSki6NNGr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09/20/2022 02:07:46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5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- 2022-09-23 12:32:39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#fundraising for @ChildrensPhila may be winding down, but our efforts are not over yet! With only two days left until the #ParkwayRun, #TEAMPHLY teed up to raise money for children battling cancer. 
(THREAD) 🧵 https://t.co/WiSblqS8BX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09/26/2022 08:05:52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07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- 2022-09-11 09:40:21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will never forget. #September11 https://t.co/sJhNdVwVwi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09/11/2022 14:08:06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97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907CD-BF22-4F88-AF00-7AB7812FE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922428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9A320-CEC1-4506-88DE-7E5C423A0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3FC35-7880-47C5-9E29-422DE30E1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4032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652217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2665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2011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4206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8216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4717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470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9078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7440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222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5432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0680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3943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3271.8571428571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18.253012926712 %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437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6BBE0-F62C-4BA6-91A0-CF439B943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329255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81B9-D050-40B0-B3BF-337AEF69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1EE98C-641E-423C-BF24-3C62A7BF11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412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77638-5BCF-4A98-BE69-0C2F7A13E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F8E36-4DF5-4337-A3DE-1CD0EE7C6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90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13E11-4E11-461A-915E-0C098981F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FDA97F-D934-48C2-920E-C29F6CB138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2242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08AC6-8881-46AF-8F61-2AB2F7BA0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F5075-3455-4EF5-A43B-2E66640A4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667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6D38A-8592-46C9-876D-5A03D23C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CE5EF6-D59C-4EA4-AA6A-C341C310D4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74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F0C43-BFD2-41BE-95EB-F201C1534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B9312-F732-4489-897F-2122D7AC1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7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8C590-D4CB-486B-BF54-BA933CEBF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43EF23-DFCF-43CC-B749-39CAD69B83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130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D11E0-83BB-46C4-8E2C-35B44115C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57069-639C-4778-9CE9-DE6B2D84A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654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6C3D-EF3D-473E-963C-3A8AF679C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75F796-2064-40B5-908D-7EAEF2C439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130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214174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0507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46892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6201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9079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0649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9460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6359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8353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7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- 2022-09-25 15:12:55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the Children's Hospital of Philadelphia (CHOP) for raising over .8 million for children battling cancer! This year marks the 20th anniversary of the #ParkwayRun &amp; Walk which raises money for pediatric #cancerresearch and care. #TEAMPHLY joined thousands of other runners, walkers, and supporters at the race today. PHLY employees participated in a series of office-wide fundraising events leading up to the race to power breakthroughs in #cancer care for children. #ForBreakThroughs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38.96508121778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31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CB175-2AE0-4378-B15F-62C603013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37790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73D48-9A0B-496D-AF81-1A723C184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DD4F5-41A2-40B2-A0C8-367A63848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2380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3066251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986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986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167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6122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5478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6239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35525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5109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2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- 2022-09-09 15:44:02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week, we officially welcomed many employees back to the office! As we transition into our new #hybridwork environment, we are excited to connect with our co-workers in the office and get back to in-person events. 
To celebrate our return, we hosted various welcome back events across the country. From a bagel breakfast and ice cream social to happy hour, here's a look at #TEAMPHLY having fun together throughout the week. #returntooffice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99.547650868716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49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E53A8-3266-42D7-AE2E-1745EAB9C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4238325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15DE8-708E-41B8-92A1-D08EAFF40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796DE4-510D-484E-82F9-28855C6C2E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000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814127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5656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7478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0760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200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98057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0493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2350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1490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15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- 2022-09-26 15:14:21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Here's a look at 80 of our newest employees from across the country! After being virtual for two years, we just wrapped up a successful week of New Hire Training at the Home Office. 
Our #newhires had the opportunity to connect with #TEAMPHLY through various #onboarding events aimed at strengthening their skills while acclimating them to their new roles at PHLY. Welcome to the team! 
Learn more about what it's like to work at PHLY: bit.ly/PHLYCareers #insurancecareers #insuranceindustry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47.896403528613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335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B1B5D-B894-4044-9459-18275079B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425594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F4AC3-D921-4C1B-9431-ADBD0499E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A6B6E-83C3-4EE7-B4F0-D44D20CE36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719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290209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09292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6651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9593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3881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2179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2371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9868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3707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91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- 2022-09-07 13:38:53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group of Home Office employees assembled 1,000 snack bags for people in the #community who are in need! The bags will be distributed to Caring for Friends - one of the largest food banks in the Greater #Philadelphia region dedicated to providing food and friendship to homebound seniors, kids, and families. #TEAMPHLY #volunteerwork #insuranceindustry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11.372180451128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593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71B2C-C065-49FB-A747-836F6A37E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3547635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C8F19-379B-4A4F-965F-5C319214F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4DADE-8D8A-4B2F-B938-08630C340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455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49601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8728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5117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10597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7570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81516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01737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6810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0930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49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- 2022-09-22 12:08:44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PHLY is proud to be the Presenting Sponsor of the Philadelphia Eagles Community RedZone program! Throughout the season, we're partnering with the Eagles to highlight #nonprofits doing great work in the #community before each home game. 
Congratulations to Work to Ride, Legacy Treatment Services, and The Renfrew Center for being highlighted at this week's game! #FlyEaglesFly #communitysupport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12.00172376643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168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B9E48-2B7A-41A0-8632-0DD740AB6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4558462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704B-353C-4A7D-B5B6-65D18424C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F11966-C9EF-4D9A-848D-92B5966A66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648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091472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4881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6960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2408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7754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4240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747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6816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8351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116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4489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25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93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0F280-2B64-430C-AE7A-67315ED24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194306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9B9B-F890-49A0-A074-A470C991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28DCE4-33B2-4B55-B5D3-F577DCF5A5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7782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C509A-F7C3-452E-9419-625431B58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AF436-E129-4212-AC6B-D331317CB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7501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CD3EA-D8C4-48EE-8F9F-17B185F2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10C995-C3DA-4BFB-A92D-DBCE327A4C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5107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68173-2D74-42AD-B43F-625509FA8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A3B56-D2BE-4FF5-B40D-301DE2A0F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267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670F2-A66C-47AD-AAFE-524168F1A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D7BE1A-5ED2-4667-B05F-25871A028E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9049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B0298-558D-440B-A14A-ED9878767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04E81-55A9-42ED-AD34-910557E92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896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744ED-ADE7-4AA4-A336-C690ECFC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9C9779-6423-499F-8E37-F08B9AF571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839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53135-D3BF-466D-8FDB-D56BC0A98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E150B-B2BC-4B6F-AF3D-947D2ABB4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5074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1553C-AFBF-4DAA-BFAD-B9B75951F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F646B-1005-4821-889C-270193D35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1147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24468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2828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3086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9480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5025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1970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72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- 2022-09-25 15:45:47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the childrensphila for raising over .8 million for children battling cancer! 👏 This year marks the 20th anniversary of the #ParkwayRun &amp; Walk which raises money for pediatric cancer research and care.
#TEAMPHLY joined thousands of other runners, walkers, and supporters at the race today. PHLY employees participated in a series of office-wide fundraising events leading up to the race to power breakthroughs in cancer care for children. 
#ForBreakThroughs #childrenshospitalofphiladelphia #pediatriccanerawareness #childrenshospital #fightcancer #childhoodcancer #cancerfundraiser #cancersucks #childhoodcancerresearch #findacure #runwalk #charityevent #givingbacktothecommunity #goodcauses #fundraisingevent #insurancegivesback #insurancecareers  #specialtyinsurance #insuranceindustry #commercialinsurance #insurancecompany #insurancelife #insuranceservices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10/04/2022 08:07:54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560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FFE1A-DD60-4CF5-A86E-E97CFEBF0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7382806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8D45A-D130-44E9-8FAD-37DEB750A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A4676F-CA97-4BCC-982C-291904A96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278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71504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1581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2303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6856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8512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5374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82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- 2022-09-26 15:40:37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👀 Here's a look at 80 of our newest employees from across the country! After being virtual for two years, we just wrapped up a successful week of New Hire Training at the Home Office. 🙌
Our #newhires had the opportunity to connect with #TEAMPHLY through various onboarding events aimed at strengthening their skills while acclimating them to their new roles at PHLY. 👏
Welcome to the team! Swipe ⬅️ to see some of our newest team members. 📸 
Learn more about what it's like to work at PHLY 
➡ bit.ly/PHLYCareers 🔗 link in bio 
#welcometotheteam #newhiretraining #insurancecareers #jobhunter #careergoals #careeropportunities #careersuccess #finance #instajobs #jobboard #nowhiring #volunteering #charitywork #communitysupport  #supportnonprofits #insurancecareers #insurancecompany #newhire #newjobs #jobtraining #insurancebusiness #insuranceindustry #insurancework #propertyandcasualty #commercialinsurance #insurancelife #insuranceservices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10/04/2022 08:07:54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43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1E71F-2B1D-4EE6-9A15-AB9E03733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402001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E90AF-A7EA-4E1D-87B0-A2DC80BA3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041A5-07FA-44F1-98E2-6181C44F0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872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83300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4451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044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0332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6706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376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42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15:48:44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Food, fun, and games are just a few things #TEAMPHLY enjoyed during our annual Healthy Picnic and Wellness Fair! 🥳🥳
Co-hosted with sister company tmna_services, the annual event was complete with a catered lunch by 12stcatering which included a variety of healthy options, one-on-ones with health and wellness experts, and a special guest appearance by the philliephanatic! 
Thanks again to our vendors for joining us! 🙌
933wmmr beabetteryouphlygym tmnathegoodlife amdiabetesassn american_heart eyemedvisioncare fidelity_investment_ independencebluecross acibenefits cancer_guardian Trion Group Future Scripts MetLife 
#PHLYHealthyPicnic #healthylifestyle #healthandwellness #healthandwellbeing #healthyfood #wellnessgoals #companypicnic #philliephanatic #philadelphiaphillies #philadelphiapa #insurancecareers #insurancecompany #insurancecarrier #insurancejobs #insurancework #propertyandcasualty #specialtyinsurance #commercialinsurance #insurancebusiness #insuranceindustry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10/04/2022 08:07:54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374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BED29-4D57-489E-ADBA-7E43C29BA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4807027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41D0C-5AF4-437A-B056-67C0DC6C4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BCD0E-8783-4C03-9E6B-FADB29D8F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953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790508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9525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8296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04908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5659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628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82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- 2022-09-08 17:19:18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During our fundraiser kick-off week, childrensphila (CHOP) Patient Ambassador Lily shared her incredible story about her three-year battle with brain cancer.
Yesterday, we joined CHOP's attending physician Dr. Patrick Grohar for an inspiring presentation about the cutting-edge pediatric cancer research being done at the Cancer Center. The money #TEAMPHLY raises each year helps fund the research behind these life-saving treatments.
Learn how you can help ➡️ parkway.chop.edu #ForBreakThroughs
#childrenshospitalofphiladelphia #pediatriccanerawareness #childrenshospital #fightcancer #childhoodcancer #cancerfundraiser #cancersucks #childhoodcancerresearch #findacure #runwalk #givingbacktothecommunity #donatetoday #insurancegivesback #insurancecareers #insuranceindustry #insurancework #insurancecompany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10/04/2022 08:07:54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272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45000-D774-4E9A-ADB8-903AE8D5F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8557622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B2881-E4F1-4F52-83FF-D92B5AE31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73ABF-AFD1-4E30-9F31-2B00E885C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531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24413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5210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8074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7947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3253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3941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888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- 2022-09-09 15:43:23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week, we officially welcomed many employees back to the office! As we transition into our new hybrid work environment, we are excited to connect with our co-workers in the office and get back to in-person events. 🙌🏼
To celebrate our return, we hosted various welcome back events across the country. From a bagel breakfast and ice cream social to happy hour, here's a look at #TEAMPHLY having fun together throughout the week. 🥳🥳
#returntooffice #inperson #hybridwork #hybridworking #funatwork #backtotheoffice #backtogether #togetheragain #coworkerlove #employer #insurancebusiness #commercialinsurance #specialtyinsurance #insuranceindustry #insurancework #insurancecoverage #propertyandcasualty #insurancejobs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10/04/2022 08:07:54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230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75B91-09B6-4167-86D1-58051CD9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5319368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ACA7F-F9DE-46F1-BD65-19415E083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62552B-1979-40FB-B9C7-C2396105D1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414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3987758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195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19940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63702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69600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08950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92788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61432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0015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85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64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3B061-5596-492D-AAAC-E2AE4736D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075408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5BF68-80FA-4DC3-80D6-BF9C77B82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0A273-682B-43DB-BCF4-9E20F5C05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69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389262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08471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468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970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0636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219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510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493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175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004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8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16:17:20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TAP TO SEE MORE 📸 FROM THE #PHLYHEALTHYPICNIC!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https://quintly-image-storage.s3.amazonaws.com/c303562b672a3318c686cfcc37b7e67a/2125ad2a869cb90edf8422eb923b6eb4.jpg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45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16:14:14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@PHILLIEPHANATIC HAD A LOT OF FUN HANGING OUT WITH #TEAMPHLY!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https://quintly-image-storage.s3.amazonaws.com/c303562b672a3318c686cfcc37b7e67a/b528823bc536ffb69c62b1d7485ac549.jpg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9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16:14:13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THERE WAS A SPECIAL GUEST APPEARANCE BY THE @PHILLIEPHANATIC 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https://quintly-image-storage.s3.amazonaws.com/c303562b672a3318c686cfcc37b7e67a/ed9c25ed658770a3eb006135d0a308c1.jpg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79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EDB7A-24F0-4B69-8831-FE7D09022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6591313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07236-5A49-4E96-9045-0F3353532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1DCD5-56C5-4DAF-8A67-B295786177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5229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16858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76065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340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909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536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903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18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429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0904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695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8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16:14:12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KICKED OFF OUR HEALTHY PICNIC &amp; WELLNESS FAIR WITH A CATERED LUNCH BY @12STCATERING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https://quintly-image-storage.s3.amazonaws.com/c303562b672a3318c686cfcc37b7e67a/3c395e035470809697685c38ab263bba.jpg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68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- 2022-09-28 17:43:52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https://quintly-image-storage.s3.amazonaws.com/c303562b672a3318c686cfcc37b7e67a/6380fd520f884338c6d56c49ea1cdfcd.jpg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09/29/2022 17:36:12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811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60318-623E-4921-9B78-938BAB217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6798982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1692</Words>
  <Application>Microsoft Office PowerPoint</Application>
  <PresentationFormat>On-screen Show (4:3)</PresentationFormat>
  <Paragraphs>696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Fans Gained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Original Own Posts Table | Philadelphia Insurance - 1 of 6</vt:lpstr>
      <vt:lpstr>Facebook Original Own Posts Table | Philadelphia Insurance - 2 of 6</vt:lpstr>
      <vt:lpstr>Facebook Original Own Posts Table | Philadelphia Insurance - 3 of 6</vt:lpstr>
      <vt:lpstr>Facebook Original Own Posts Table | Philadelphia Insurance - 4 of 6</vt:lpstr>
      <vt:lpstr>Facebook Original Own Posts Table | Philadelphia Insurance - 5 of 6</vt:lpstr>
      <vt:lpstr>Facebook Original Own Posts Table | Philadelphia Insurance - 6 of 6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2</vt:lpstr>
      <vt:lpstr>Twitter Own and Retweeted Tweets Table | Philadelphia Insurance - 2 of 2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 - 1 of 5</vt:lpstr>
      <vt:lpstr>LinkedIn Posts Table | Philadelphia Insurance - 2 of 5</vt:lpstr>
      <vt:lpstr>LinkedIn Posts Table | Philadelphia Insurance - 3 of 5</vt:lpstr>
      <vt:lpstr>LinkedIn Posts Table | Philadelphia Insurance - 4 of 5</vt:lpstr>
      <vt:lpstr>LinkedIn Posts Table | Philadelphia Insurance - 5 of 5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Impressions | Philadelphia Insurance</vt:lpstr>
      <vt:lpstr>Instagram Posts Table | Philadelphia Insurance - 1 of 5</vt:lpstr>
      <vt:lpstr>Instagram Posts Table | Philadelphia Insurance - 2 of 5</vt:lpstr>
      <vt:lpstr>Instagram Posts Table | Philadelphia Insurance - 3 of 5</vt:lpstr>
      <vt:lpstr>Instagram Posts Table | Philadelphia Insurance - 4 of 5</vt:lpstr>
      <vt:lpstr>Instagram Posts Table | Philadelphia Insurance - 5 of 5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Administrator</dc:creator>
  <cp:lastModifiedBy>Administrator</cp:lastModifiedBy>
  <cp:revision>1</cp:revision>
  <dcterms:created xsi:type="dcterms:W3CDTF">2022-10-04T17:37:50Z</dcterms:created>
  <dcterms:modified xsi:type="dcterms:W3CDTF">2022-10-04T17:39:25Z</dcterms:modified>
</cp:coreProperties>
</file>