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 id="291"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44774</c:v>
                </c:pt>
              </c:numCache>
            </c:numRef>
          </c:cat>
          <c:val>
            <c:numRef>
              <c:f>Sheet1!$B$2</c:f>
              <c:numCache>
                <c:formatCode>General</c:formatCode>
                <c:ptCount val="1"/>
                <c:pt idx="0">
                  <c:v>471</c:v>
                </c:pt>
              </c:numCache>
            </c:numRef>
          </c:val>
          <c:extLst>
            <c:ext xmlns:c16="http://schemas.microsoft.com/office/drawing/2014/chart" uri="{C3380CC4-5D6E-409C-BE32-E72D297353CC}">
              <c16:uniqueId val="{00000000-E8AA-4F53-A935-059DFD665111}"/>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44774</c:v>
                </c:pt>
              </c:numCache>
            </c:numRef>
          </c:cat>
          <c:val>
            <c:numRef>
              <c:f>Sheet1!$C$2</c:f>
              <c:numCache>
                <c:formatCode>General</c:formatCode>
                <c:ptCount val="1"/>
                <c:pt idx="0">
                  <c:v>463</c:v>
                </c:pt>
              </c:numCache>
            </c:numRef>
          </c:val>
          <c:extLst>
            <c:ext xmlns:c16="http://schemas.microsoft.com/office/drawing/2014/chart" uri="{C3380CC4-5D6E-409C-BE32-E72D297353CC}">
              <c16:uniqueId val="{00000001-E8AA-4F53-A935-059DFD665111}"/>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44774</c:v>
                </c:pt>
              </c:numCache>
            </c:numRef>
          </c:cat>
          <c:val>
            <c:numRef>
              <c:f>Sheet1!$D$2</c:f>
              <c:numCache>
                <c:formatCode>General</c:formatCode>
                <c:ptCount val="1"/>
                <c:pt idx="0">
                  <c:v>19366</c:v>
                </c:pt>
              </c:numCache>
            </c:numRef>
          </c:val>
          <c:extLst>
            <c:ext xmlns:c16="http://schemas.microsoft.com/office/drawing/2014/chart" uri="{C3380CC4-5D6E-409C-BE32-E72D297353CC}">
              <c16:uniqueId val="{00000002-E8AA-4F53-A935-059DFD665111}"/>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44774</c:v>
                </c:pt>
              </c:numCache>
            </c:numRef>
          </c:cat>
          <c:val>
            <c:numRef>
              <c:f>Sheet1!$E$2</c:f>
              <c:numCache>
                <c:formatCode>General</c:formatCode>
                <c:ptCount val="1"/>
                <c:pt idx="0">
                  <c:v>236</c:v>
                </c:pt>
              </c:numCache>
            </c:numRef>
          </c:val>
          <c:extLst>
            <c:ext xmlns:c16="http://schemas.microsoft.com/office/drawing/2014/chart" uri="{C3380CC4-5D6E-409C-BE32-E72D297353CC}">
              <c16:uniqueId val="{00000003-E8AA-4F53-A935-059DFD665111}"/>
            </c:ext>
          </c:extLst>
        </c:ser>
        <c:dLbls>
          <c:showLegendKey val="0"/>
          <c:showVal val="0"/>
          <c:showCatName val="0"/>
          <c:showSerName val="0"/>
          <c:showPercent val="0"/>
          <c:showBubbleSize val="0"/>
        </c:dLbls>
        <c:gapWidth val="219"/>
        <c:overlap val="-27"/>
        <c:axId val="322022928"/>
        <c:axId val="324654544"/>
      </c:barChart>
      <c:dateAx>
        <c:axId val="322022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654544"/>
        <c:crosses val="autoZero"/>
        <c:auto val="1"/>
        <c:lblOffset val="100"/>
        <c:baseTimeUnit val="days"/>
      </c:dateAx>
      <c:valAx>
        <c:axId val="324654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022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c:v>
                </c:pt>
                <c:pt idx="1">
                  <c:v>8</c:v>
                </c:pt>
                <c:pt idx="2">
                  <c:v>5</c:v>
                </c:pt>
                <c:pt idx="3">
                  <c:v>5</c:v>
                </c:pt>
                <c:pt idx="4">
                  <c:v>9</c:v>
                </c:pt>
                <c:pt idx="5">
                  <c:v>22</c:v>
                </c:pt>
                <c:pt idx="6">
                  <c:v>6</c:v>
                </c:pt>
                <c:pt idx="7">
                  <c:v>14</c:v>
                </c:pt>
                <c:pt idx="8">
                  <c:v>-8</c:v>
                </c:pt>
              </c:numCache>
            </c:numRef>
          </c:val>
          <c:extLst>
            <c:ext xmlns:c16="http://schemas.microsoft.com/office/drawing/2014/chart" uri="{C3380CC4-5D6E-409C-BE32-E72D297353CC}">
              <c16:uniqueId val="{00000000-90AD-434F-A24C-24456AEC0038}"/>
            </c:ext>
          </c:extLst>
        </c:ser>
        <c:dLbls>
          <c:showLegendKey val="0"/>
          <c:showVal val="0"/>
          <c:showCatName val="0"/>
          <c:showSerName val="0"/>
          <c:showPercent val="0"/>
          <c:showBubbleSize val="0"/>
        </c:dLbls>
        <c:gapWidth val="219"/>
        <c:overlap val="-27"/>
        <c:axId val="418131400"/>
        <c:axId val="418135008"/>
      </c:barChart>
      <c:dateAx>
        <c:axId val="418131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35008"/>
        <c:crosses val="autoZero"/>
        <c:auto val="1"/>
        <c:lblOffset val="100"/>
        <c:baseTimeUnit val="months"/>
      </c:dateAx>
      <c:valAx>
        <c:axId val="418135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3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c:v>
                </c:pt>
                <c:pt idx="1">
                  <c:v>5</c:v>
                </c:pt>
                <c:pt idx="2">
                  <c:v>5</c:v>
                </c:pt>
                <c:pt idx="3">
                  <c:v>5</c:v>
                </c:pt>
                <c:pt idx="4">
                  <c:v>5</c:v>
                </c:pt>
                <c:pt idx="5">
                  <c:v>4</c:v>
                </c:pt>
                <c:pt idx="6">
                  <c:v>3</c:v>
                </c:pt>
                <c:pt idx="7">
                  <c:v>4</c:v>
                </c:pt>
                <c:pt idx="8">
                  <c:v>8</c:v>
                </c:pt>
                <c:pt idx="9">
                  <c:v>0</c:v>
                </c:pt>
                <c:pt idx="10">
                  <c:v>0</c:v>
                </c:pt>
                <c:pt idx="11">
                  <c:v>0</c:v>
                </c:pt>
              </c:numCache>
            </c:numRef>
          </c:val>
          <c:extLst>
            <c:ext xmlns:c16="http://schemas.microsoft.com/office/drawing/2014/chart" uri="{C3380CC4-5D6E-409C-BE32-E72D297353CC}">
              <c16:uniqueId val="{00000000-2281-4180-B271-4C86E2B1912D}"/>
            </c:ext>
          </c:extLst>
        </c:ser>
        <c:dLbls>
          <c:showLegendKey val="0"/>
          <c:showVal val="0"/>
          <c:showCatName val="0"/>
          <c:showSerName val="0"/>
          <c:showPercent val="0"/>
          <c:showBubbleSize val="0"/>
        </c:dLbls>
        <c:gapWidth val="219"/>
        <c:overlap val="-27"/>
        <c:axId val="418136320"/>
        <c:axId val="418128448"/>
      </c:barChart>
      <c:dateAx>
        <c:axId val="418136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28448"/>
        <c:crosses val="autoZero"/>
        <c:auto val="1"/>
        <c:lblOffset val="100"/>
        <c:baseTimeUnit val="months"/>
      </c:dateAx>
      <c:valAx>
        <c:axId val="41812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3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52</c:v>
                </c:pt>
                <c:pt idx="1">
                  <c:v>75</c:v>
                </c:pt>
                <c:pt idx="2">
                  <c:v>78</c:v>
                </c:pt>
                <c:pt idx="3">
                  <c:v>74</c:v>
                </c:pt>
                <c:pt idx="4">
                  <c:v>89</c:v>
                </c:pt>
                <c:pt idx="5">
                  <c:v>70</c:v>
                </c:pt>
                <c:pt idx="6">
                  <c:v>45</c:v>
                </c:pt>
                <c:pt idx="7">
                  <c:v>66</c:v>
                </c:pt>
                <c:pt idx="8">
                  <c:v>8</c:v>
                </c:pt>
                <c:pt idx="9">
                  <c:v>0</c:v>
                </c:pt>
                <c:pt idx="10">
                  <c:v>0</c:v>
                </c:pt>
                <c:pt idx="11">
                  <c:v>0</c:v>
                </c:pt>
              </c:numCache>
            </c:numRef>
          </c:val>
          <c:extLst>
            <c:ext xmlns:c16="http://schemas.microsoft.com/office/drawing/2014/chart" uri="{C3380CC4-5D6E-409C-BE32-E72D297353CC}">
              <c16:uniqueId val="{00000000-B90A-4E27-8570-CF56E91A8123}"/>
            </c:ext>
          </c:extLst>
        </c:ser>
        <c:dLbls>
          <c:showLegendKey val="0"/>
          <c:showVal val="0"/>
          <c:showCatName val="0"/>
          <c:showSerName val="0"/>
          <c:showPercent val="0"/>
          <c:showBubbleSize val="0"/>
        </c:dLbls>
        <c:gapWidth val="219"/>
        <c:overlap val="-27"/>
        <c:axId val="428013224"/>
        <c:axId val="428019784"/>
      </c:barChart>
      <c:catAx>
        <c:axId val="428013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19784"/>
        <c:crosses val="autoZero"/>
        <c:auto val="1"/>
        <c:lblAlgn val="ctr"/>
        <c:lblOffset val="100"/>
        <c:noMultiLvlLbl val="0"/>
      </c:catAx>
      <c:valAx>
        <c:axId val="428019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13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1664</c:v>
                </c:pt>
                <c:pt idx="1">
                  <c:v>2645</c:v>
                </c:pt>
                <c:pt idx="2">
                  <c:v>4051</c:v>
                </c:pt>
                <c:pt idx="3">
                  <c:v>1830</c:v>
                </c:pt>
                <c:pt idx="4">
                  <c:v>2245</c:v>
                </c:pt>
                <c:pt idx="5">
                  <c:v>2352</c:v>
                </c:pt>
                <c:pt idx="6">
                  <c:v>3542</c:v>
                </c:pt>
                <c:pt idx="7">
                  <c:v>1712</c:v>
                </c:pt>
                <c:pt idx="8">
                  <c:v>66</c:v>
                </c:pt>
                <c:pt idx="9">
                  <c:v>0</c:v>
                </c:pt>
              </c:numCache>
            </c:numRef>
          </c:val>
          <c:extLst>
            <c:ext xmlns:c16="http://schemas.microsoft.com/office/drawing/2014/chart" uri="{C3380CC4-5D6E-409C-BE32-E72D297353CC}">
              <c16:uniqueId val="{00000000-9797-4F9F-B8F6-044E708927B4}"/>
            </c:ext>
          </c:extLst>
        </c:ser>
        <c:dLbls>
          <c:showLegendKey val="0"/>
          <c:showVal val="0"/>
          <c:showCatName val="0"/>
          <c:showSerName val="0"/>
          <c:showPercent val="0"/>
          <c:showBubbleSize val="0"/>
        </c:dLbls>
        <c:gapWidth val="219"/>
        <c:overlap val="-27"/>
        <c:axId val="428020440"/>
        <c:axId val="428012240"/>
      </c:barChart>
      <c:dateAx>
        <c:axId val="428020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12240"/>
        <c:crosses val="autoZero"/>
        <c:auto val="1"/>
        <c:lblOffset val="100"/>
        <c:baseTimeUnit val="months"/>
      </c:dateAx>
      <c:valAx>
        <c:axId val="428012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20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2</c:v>
                </c:pt>
                <c:pt idx="2">
                  <c:v>1</c:v>
                </c:pt>
                <c:pt idx="3">
                  <c:v>1</c:v>
                </c:pt>
                <c:pt idx="4">
                  <c:v>5</c:v>
                </c:pt>
                <c:pt idx="5">
                  <c:v>-3</c:v>
                </c:pt>
                <c:pt idx="6">
                  <c:v>0</c:v>
                </c:pt>
                <c:pt idx="7">
                  <c:v>2</c:v>
                </c:pt>
                <c:pt idx="8">
                  <c:v>0</c:v>
                </c:pt>
              </c:numCache>
            </c:numRef>
          </c:val>
          <c:extLst>
            <c:ext xmlns:c16="http://schemas.microsoft.com/office/drawing/2014/chart" uri="{C3380CC4-5D6E-409C-BE32-E72D297353CC}">
              <c16:uniqueId val="{00000000-7459-4320-BDA6-275BA94E9B52}"/>
            </c:ext>
          </c:extLst>
        </c:ser>
        <c:dLbls>
          <c:showLegendKey val="0"/>
          <c:showVal val="0"/>
          <c:showCatName val="0"/>
          <c:showSerName val="0"/>
          <c:showPercent val="0"/>
          <c:showBubbleSize val="0"/>
        </c:dLbls>
        <c:gapWidth val="219"/>
        <c:overlap val="-27"/>
        <c:axId val="285851856"/>
        <c:axId val="285855464"/>
      </c:barChart>
      <c:dateAx>
        <c:axId val="285851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55464"/>
        <c:crosses val="autoZero"/>
        <c:auto val="1"/>
        <c:lblOffset val="100"/>
        <c:baseTimeUnit val="months"/>
      </c:dateAx>
      <c:valAx>
        <c:axId val="285855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5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4</c:v>
                </c:pt>
                <c:pt idx="2">
                  <c:v>2</c:v>
                </c:pt>
                <c:pt idx="3">
                  <c:v>2</c:v>
                </c:pt>
                <c:pt idx="4">
                  <c:v>2</c:v>
                </c:pt>
                <c:pt idx="5">
                  <c:v>0</c:v>
                </c:pt>
                <c:pt idx="6">
                  <c:v>2</c:v>
                </c:pt>
                <c:pt idx="7">
                  <c:v>1</c:v>
                </c:pt>
                <c:pt idx="8">
                  <c:v>1</c:v>
                </c:pt>
                <c:pt idx="9">
                  <c:v>0</c:v>
                </c:pt>
                <c:pt idx="10">
                  <c:v>0</c:v>
                </c:pt>
                <c:pt idx="11">
                  <c:v>0</c:v>
                </c:pt>
              </c:numCache>
            </c:numRef>
          </c:val>
          <c:extLst>
            <c:ext xmlns:c16="http://schemas.microsoft.com/office/drawing/2014/chart" uri="{C3380CC4-5D6E-409C-BE32-E72D297353CC}">
              <c16:uniqueId val="{00000000-9D53-46B7-B05A-EF596517570B}"/>
            </c:ext>
          </c:extLst>
        </c:ser>
        <c:dLbls>
          <c:showLegendKey val="0"/>
          <c:showVal val="0"/>
          <c:showCatName val="0"/>
          <c:showSerName val="0"/>
          <c:showPercent val="0"/>
          <c:showBubbleSize val="0"/>
        </c:dLbls>
        <c:gapWidth val="219"/>
        <c:overlap val="-27"/>
        <c:axId val="285859072"/>
        <c:axId val="285852184"/>
      </c:barChart>
      <c:dateAx>
        <c:axId val="285859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52184"/>
        <c:crosses val="autoZero"/>
        <c:auto val="1"/>
        <c:lblOffset val="100"/>
        <c:baseTimeUnit val="months"/>
      </c:dateAx>
      <c:valAx>
        <c:axId val="285852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59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33</c:v>
                </c:pt>
                <c:pt idx="1">
                  <c:v>49</c:v>
                </c:pt>
                <c:pt idx="2">
                  <c:v>33</c:v>
                </c:pt>
                <c:pt idx="3">
                  <c:v>29</c:v>
                </c:pt>
                <c:pt idx="4">
                  <c:v>30</c:v>
                </c:pt>
                <c:pt idx="5">
                  <c:v>9</c:v>
                </c:pt>
                <c:pt idx="6">
                  <c:v>28</c:v>
                </c:pt>
                <c:pt idx="7">
                  <c:v>23</c:v>
                </c:pt>
                <c:pt idx="8">
                  <c:v>1</c:v>
                </c:pt>
                <c:pt idx="9">
                  <c:v>0</c:v>
                </c:pt>
                <c:pt idx="10">
                  <c:v>0</c:v>
                </c:pt>
                <c:pt idx="11">
                  <c:v>0</c:v>
                </c:pt>
              </c:numCache>
            </c:numRef>
          </c:val>
          <c:extLst>
            <c:ext xmlns:c16="http://schemas.microsoft.com/office/drawing/2014/chart" uri="{C3380CC4-5D6E-409C-BE32-E72D297353CC}">
              <c16:uniqueId val="{00000000-0A32-4C80-9B9A-D6B1C8113145}"/>
            </c:ext>
          </c:extLst>
        </c:ser>
        <c:dLbls>
          <c:showLegendKey val="0"/>
          <c:showVal val="0"/>
          <c:showCatName val="0"/>
          <c:showSerName val="0"/>
          <c:showPercent val="0"/>
          <c:showBubbleSize val="0"/>
        </c:dLbls>
        <c:gapWidth val="219"/>
        <c:overlap val="-27"/>
        <c:axId val="285869240"/>
        <c:axId val="285863008"/>
      </c:barChart>
      <c:catAx>
        <c:axId val="285869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63008"/>
        <c:crosses val="autoZero"/>
        <c:auto val="1"/>
        <c:lblAlgn val="ctr"/>
        <c:lblOffset val="100"/>
        <c:noMultiLvlLbl val="0"/>
      </c:catAx>
      <c:valAx>
        <c:axId val="285863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6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95</c:v>
                </c:pt>
                <c:pt idx="1">
                  <c:v>113</c:v>
                </c:pt>
                <c:pt idx="2">
                  <c:v>96</c:v>
                </c:pt>
                <c:pt idx="3">
                  <c:v>92</c:v>
                </c:pt>
                <c:pt idx="4">
                  <c:v>146</c:v>
                </c:pt>
                <c:pt idx="5">
                  <c:v>128</c:v>
                </c:pt>
                <c:pt idx="6">
                  <c:v>107</c:v>
                </c:pt>
                <c:pt idx="7">
                  <c:v>156</c:v>
                </c:pt>
                <c:pt idx="8">
                  <c:v>40</c:v>
                </c:pt>
              </c:numCache>
            </c:numRef>
          </c:val>
          <c:extLst>
            <c:ext xmlns:c16="http://schemas.microsoft.com/office/drawing/2014/chart" uri="{C3380CC4-5D6E-409C-BE32-E72D297353CC}">
              <c16:uniqueId val="{00000000-1D25-41C7-BF28-A2AE8FB26231}"/>
            </c:ext>
          </c:extLst>
        </c:ser>
        <c:dLbls>
          <c:showLegendKey val="0"/>
          <c:showVal val="0"/>
          <c:showCatName val="0"/>
          <c:showSerName val="0"/>
          <c:showPercent val="0"/>
          <c:showBubbleSize val="0"/>
        </c:dLbls>
        <c:gapWidth val="219"/>
        <c:overlap val="-27"/>
        <c:axId val="300273792"/>
        <c:axId val="300272152"/>
      </c:barChart>
      <c:dateAx>
        <c:axId val="300273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272152"/>
        <c:crosses val="autoZero"/>
        <c:auto val="1"/>
        <c:lblOffset val="100"/>
        <c:baseTimeUnit val="months"/>
      </c:dateAx>
      <c:valAx>
        <c:axId val="300272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273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Sheet1!$A$2:$A$10</c:f>
              <c:strCache>
                <c:ptCount val="9"/>
                <c:pt idx="0">
                  <c:v>2022-01</c:v>
                </c:pt>
                <c:pt idx="1">
                  <c:v>2022-02</c:v>
                </c:pt>
                <c:pt idx="2">
                  <c:v>2022-03</c:v>
                </c:pt>
                <c:pt idx="3">
                  <c:v>2022-04</c:v>
                </c:pt>
                <c:pt idx="4">
                  <c:v>2022-05</c:v>
                </c:pt>
                <c:pt idx="5">
                  <c:v>2022-06</c:v>
                </c:pt>
                <c:pt idx="6">
                  <c:v>2022-07</c:v>
                </c:pt>
                <c:pt idx="7">
                  <c:v>2022-08</c:v>
                </c:pt>
                <c:pt idx="8">
                  <c:v>2022-09</c:v>
                </c:pt>
              </c:strCache>
            </c:strRef>
          </c:cat>
          <c:val>
            <c:numRef>
              <c:f>Sheet1!$B$2:$B$10</c:f>
              <c:numCache>
                <c:formatCode>General</c:formatCode>
                <c:ptCount val="9"/>
                <c:pt idx="0">
                  <c:v>23</c:v>
                </c:pt>
                <c:pt idx="1">
                  <c:v>44</c:v>
                </c:pt>
                <c:pt idx="2">
                  <c:v>41</c:v>
                </c:pt>
                <c:pt idx="3">
                  <c:v>68</c:v>
                </c:pt>
                <c:pt idx="4">
                  <c:v>63</c:v>
                </c:pt>
                <c:pt idx="5">
                  <c:v>40</c:v>
                </c:pt>
                <c:pt idx="6">
                  <c:v>27</c:v>
                </c:pt>
                <c:pt idx="7">
                  <c:v>51</c:v>
                </c:pt>
                <c:pt idx="8">
                  <c:v>23</c:v>
                </c:pt>
              </c:numCache>
            </c:numRef>
          </c:val>
          <c:extLst>
            <c:ext xmlns:c16="http://schemas.microsoft.com/office/drawing/2014/chart" uri="{C3380CC4-5D6E-409C-BE32-E72D297353CC}">
              <c16:uniqueId val="{00000000-1A02-46DF-922C-99CA20DA50E4}"/>
            </c:ext>
          </c:extLst>
        </c:ser>
        <c:dLbls>
          <c:showLegendKey val="0"/>
          <c:showVal val="0"/>
          <c:showCatName val="0"/>
          <c:showSerName val="0"/>
          <c:showPercent val="0"/>
          <c:showBubbleSize val="0"/>
        </c:dLbls>
        <c:gapWidth val="219"/>
        <c:overlap val="-27"/>
        <c:axId val="300276416"/>
        <c:axId val="300273136"/>
      </c:barChart>
      <c:catAx>
        <c:axId val="300276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273136"/>
        <c:crosses val="autoZero"/>
        <c:auto val="1"/>
        <c:lblAlgn val="ctr"/>
        <c:lblOffset val="100"/>
        <c:noMultiLvlLbl val="0"/>
      </c:catAx>
      <c:valAx>
        <c:axId val="300273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276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Sheet1!$A$2:$A$10</c:f>
              <c:strCache>
                <c:ptCount val="9"/>
                <c:pt idx="0">
                  <c:v>2022-01</c:v>
                </c:pt>
                <c:pt idx="1">
                  <c:v>2022-02</c:v>
                </c:pt>
                <c:pt idx="2">
                  <c:v>2022-03</c:v>
                </c:pt>
                <c:pt idx="3">
                  <c:v>2022-04</c:v>
                </c:pt>
                <c:pt idx="4">
                  <c:v>2022-05</c:v>
                </c:pt>
                <c:pt idx="5">
                  <c:v>2022-06</c:v>
                </c:pt>
                <c:pt idx="6">
                  <c:v>2022-07</c:v>
                </c:pt>
                <c:pt idx="7">
                  <c:v>2022-08</c:v>
                </c:pt>
                <c:pt idx="8">
                  <c:v>2022-09</c:v>
                </c:pt>
              </c:strCache>
            </c:strRef>
          </c:cat>
          <c:val>
            <c:numRef>
              <c:f>Sheet1!$B$2:$B$10</c:f>
              <c:numCache>
                <c:formatCode>General</c:formatCode>
                <c:ptCount val="9"/>
                <c:pt idx="0">
                  <c:v>279</c:v>
                </c:pt>
                <c:pt idx="1">
                  <c:v>490</c:v>
                </c:pt>
                <c:pt idx="2">
                  <c:v>533</c:v>
                </c:pt>
                <c:pt idx="3">
                  <c:v>884</c:v>
                </c:pt>
                <c:pt idx="4">
                  <c:v>885</c:v>
                </c:pt>
                <c:pt idx="5">
                  <c:v>565</c:v>
                </c:pt>
                <c:pt idx="6">
                  <c:v>351</c:v>
                </c:pt>
                <c:pt idx="7">
                  <c:v>725</c:v>
                </c:pt>
                <c:pt idx="8">
                  <c:v>23</c:v>
                </c:pt>
              </c:numCache>
            </c:numRef>
          </c:val>
          <c:extLst>
            <c:ext xmlns:c16="http://schemas.microsoft.com/office/drawing/2014/chart" uri="{C3380CC4-5D6E-409C-BE32-E72D297353CC}">
              <c16:uniqueId val="{00000000-370F-4799-8FC8-BDA0DA2A5D77}"/>
            </c:ext>
          </c:extLst>
        </c:ser>
        <c:dLbls>
          <c:showLegendKey val="0"/>
          <c:showVal val="0"/>
          <c:showCatName val="0"/>
          <c:showSerName val="0"/>
          <c:showPercent val="0"/>
          <c:showBubbleSize val="0"/>
        </c:dLbls>
        <c:gapWidth val="219"/>
        <c:overlap val="-27"/>
        <c:axId val="300266904"/>
        <c:axId val="300267232"/>
      </c:barChart>
      <c:catAx>
        <c:axId val="300266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267232"/>
        <c:crosses val="autoZero"/>
        <c:auto val="1"/>
        <c:lblAlgn val="ctr"/>
        <c:lblOffset val="100"/>
        <c:noMultiLvlLbl val="0"/>
      </c:catAx>
      <c:valAx>
        <c:axId val="300267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266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573</c:v>
                </c:pt>
                <c:pt idx="1">
                  <c:v>17667</c:v>
                </c:pt>
                <c:pt idx="2">
                  <c:v>23048</c:v>
                </c:pt>
                <c:pt idx="3">
                  <c:v>21339</c:v>
                </c:pt>
                <c:pt idx="4">
                  <c:v>34820</c:v>
                </c:pt>
                <c:pt idx="5">
                  <c:v>41449</c:v>
                </c:pt>
                <c:pt idx="6">
                  <c:v>27192</c:v>
                </c:pt>
                <c:pt idx="7">
                  <c:v>19661</c:v>
                </c:pt>
                <c:pt idx="8">
                  <c:v>35285</c:v>
                </c:pt>
                <c:pt idx="9">
                  <c:v>2389</c:v>
                </c:pt>
              </c:numCache>
            </c:numRef>
          </c:val>
          <c:extLst>
            <c:ext xmlns:c16="http://schemas.microsoft.com/office/drawing/2014/chart" uri="{C3380CC4-5D6E-409C-BE32-E72D297353CC}">
              <c16:uniqueId val="{00000000-D8E8-4725-8833-9DA36ACC1833}"/>
            </c:ext>
          </c:extLst>
        </c:ser>
        <c:dLbls>
          <c:showLegendKey val="0"/>
          <c:showVal val="0"/>
          <c:showCatName val="0"/>
          <c:showSerName val="0"/>
          <c:showPercent val="0"/>
          <c:showBubbleSize val="0"/>
        </c:dLbls>
        <c:gapWidth val="219"/>
        <c:overlap val="-27"/>
        <c:axId val="300279368"/>
        <c:axId val="300281664"/>
      </c:barChart>
      <c:catAx>
        <c:axId val="300279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281664"/>
        <c:crosses val="autoZero"/>
        <c:auto val="1"/>
        <c:lblAlgn val="ctr"/>
        <c:lblOffset val="100"/>
        <c:noMultiLvlLbl val="0"/>
      </c:catAx>
      <c:valAx>
        <c:axId val="300281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279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-2</c:v>
                </c:pt>
                <c:pt idx="2">
                  <c:v>5</c:v>
                </c:pt>
                <c:pt idx="3">
                  <c:v>3</c:v>
                </c:pt>
                <c:pt idx="4">
                  <c:v>-1</c:v>
                </c:pt>
                <c:pt idx="5">
                  <c:v>-3</c:v>
                </c:pt>
                <c:pt idx="6">
                  <c:v>6</c:v>
                </c:pt>
                <c:pt idx="7">
                  <c:v>4</c:v>
                </c:pt>
                <c:pt idx="8">
                  <c:v>2</c:v>
                </c:pt>
              </c:numCache>
            </c:numRef>
          </c:val>
          <c:extLst>
            <c:ext xmlns:c16="http://schemas.microsoft.com/office/drawing/2014/chart" uri="{C3380CC4-5D6E-409C-BE32-E72D297353CC}">
              <c16:uniqueId val="{00000000-2988-4458-806D-567500CBB9A5}"/>
            </c:ext>
          </c:extLst>
        </c:ser>
        <c:dLbls>
          <c:showLegendKey val="0"/>
          <c:showVal val="0"/>
          <c:showCatName val="0"/>
          <c:showSerName val="0"/>
          <c:showPercent val="0"/>
          <c:showBubbleSize val="0"/>
        </c:dLbls>
        <c:gapWidth val="219"/>
        <c:overlap val="-27"/>
        <c:axId val="428027000"/>
        <c:axId val="428029624"/>
      </c:barChart>
      <c:dateAx>
        <c:axId val="428027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29624"/>
        <c:crosses val="autoZero"/>
        <c:auto val="1"/>
        <c:lblOffset val="100"/>
        <c:baseTimeUnit val="months"/>
      </c:dateAx>
      <c:valAx>
        <c:axId val="428029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2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6</c:v>
                </c:pt>
                <c:pt idx="1">
                  <c:v>11</c:v>
                </c:pt>
                <c:pt idx="2">
                  <c:v>9</c:v>
                </c:pt>
                <c:pt idx="3">
                  <c:v>8</c:v>
                </c:pt>
                <c:pt idx="4">
                  <c:v>8</c:v>
                </c:pt>
                <c:pt idx="5">
                  <c:v>6</c:v>
                </c:pt>
                <c:pt idx="6">
                  <c:v>5</c:v>
                </c:pt>
                <c:pt idx="7">
                  <c:v>8</c:v>
                </c:pt>
                <c:pt idx="8">
                  <c:v>14</c:v>
                </c:pt>
                <c:pt idx="9">
                  <c:v>0</c:v>
                </c:pt>
                <c:pt idx="10">
                  <c:v>0</c:v>
                </c:pt>
                <c:pt idx="11">
                  <c:v>0</c:v>
                </c:pt>
              </c:numCache>
            </c:numRef>
          </c:val>
          <c:extLst>
            <c:ext xmlns:c16="http://schemas.microsoft.com/office/drawing/2014/chart" uri="{C3380CC4-5D6E-409C-BE32-E72D297353CC}">
              <c16:uniqueId val="{00000000-3E2C-458A-A8B6-A13E4C476341}"/>
            </c:ext>
          </c:extLst>
        </c:ser>
        <c:dLbls>
          <c:showLegendKey val="0"/>
          <c:showVal val="0"/>
          <c:showCatName val="0"/>
          <c:showSerName val="0"/>
          <c:showPercent val="0"/>
          <c:showBubbleSize val="0"/>
        </c:dLbls>
        <c:gapWidth val="219"/>
        <c:overlap val="-27"/>
        <c:axId val="428022080"/>
        <c:axId val="428026344"/>
      </c:barChart>
      <c:dateAx>
        <c:axId val="428022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26344"/>
        <c:crosses val="autoZero"/>
        <c:auto val="1"/>
        <c:lblOffset val="100"/>
        <c:baseTimeUnit val="months"/>
      </c:dateAx>
      <c:valAx>
        <c:axId val="428026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2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76</c:v>
                </c:pt>
                <c:pt idx="1">
                  <c:v>125</c:v>
                </c:pt>
                <c:pt idx="2">
                  <c:v>118</c:v>
                </c:pt>
                <c:pt idx="3">
                  <c:v>115</c:v>
                </c:pt>
                <c:pt idx="4">
                  <c:v>114</c:v>
                </c:pt>
                <c:pt idx="5">
                  <c:v>74</c:v>
                </c:pt>
                <c:pt idx="6">
                  <c:v>71</c:v>
                </c:pt>
                <c:pt idx="7">
                  <c:v>105</c:v>
                </c:pt>
                <c:pt idx="8">
                  <c:v>14</c:v>
                </c:pt>
                <c:pt idx="9">
                  <c:v>0</c:v>
                </c:pt>
                <c:pt idx="10">
                  <c:v>0</c:v>
                </c:pt>
                <c:pt idx="11">
                  <c:v>0</c:v>
                </c:pt>
              </c:numCache>
            </c:numRef>
          </c:val>
          <c:extLst>
            <c:ext xmlns:c16="http://schemas.microsoft.com/office/drawing/2014/chart" uri="{C3380CC4-5D6E-409C-BE32-E72D297353CC}">
              <c16:uniqueId val="{00000000-653F-463F-9B6B-716D815CF68A}"/>
            </c:ext>
          </c:extLst>
        </c:ser>
        <c:dLbls>
          <c:showLegendKey val="0"/>
          <c:showVal val="0"/>
          <c:showCatName val="0"/>
          <c:showSerName val="0"/>
          <c:showPercent val="0"/>
          <c:showBubbleSize val="0"/>
        </c:dLbls>
        <c:gapWidth val="219"/>
        <c:overlap val="-27"/>
        <c:axId val="428038152"/>
        <c:axId val="428035856"/>
      </c:barChart>
      <c:catAx>
        <c:axId val="42803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35856"/>
        <c:crosses val="autoZero"/>
        <c:auto val="1"/>
        <c:lblAlgn val="ctr"/>
        <c:lblOffset val="100"/>
        <c:noMultiLvlLbl val="0"/>
      </c:catAx>
      <c:valAx>
        <c:axId val="428035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3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1103</c:v>
                </c:pt>
                <c:pt idx="1">
                  <c:v>1363</c:v>
                </c:pt>
                <c:pt idx="2">
                  <c:v>1294</c:v>
                </c:pt>
                <c:pt idx="3">
                  <c:v>1359</c:v>
                </c:pt>
                <c:pt idx="4">
                  <c:v>1381</c:v>
                </c:pt>
                <c:pt idx="5">
                  <c:v>1118</c:v>
                </c:pt>
                <c:pt idx="6">
                  <c:v>1469</c:v>
                </c:pt>
                <c:pt idx="7">
                  <c:v>2641</c:v>
                </c:pt>
              </c:numCache>
            </c:numRef>
          </c:val>
          <c:extLst>
            <c:ext xmlns:c16="http://schemas.microsoft.com/office/drawing/2014/chart" uri="{C3380CC4-5D6E-409C-BE32-E72D297353CC}">
              <c16:uniqueId val="{00000000-41BD-4150-ACE0-A0A51A5A4146}"/>
            </c:ext>
          </c:extLst>
        </c:ser>
        <c:dLbls>
          <c:showLegendKey val="0"/>
          <c:showVal val="0"/>
          <c:showCatName val="0"/>
          <c:showSerName val="0"/>
          <c:showPercent val="0"/>
          <c:showBubbleSize val="0"/>
        </c:dLbls>
        <c:gapWidth val="219"/>
        <c:overlap val="-27"/>
        <c:axId val="428035200"/>
        <c:axId val="428038480"/>
      </c:barChart>
      <c:dateAx>
        <c:axId val="428035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38480"/>
        <c:crosses val="autoZero"/>
        <c:auto val="1"/>
        <c:lblOffset val="100"/>
        <c:baseTimeUnit val="months"/>
      </c:dateAx>
      <c:valAx>
        <c:axId val="428038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35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B374A-CF34-4B03-932B-90DFD17D001D}"/>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77469128-9BAC-49D0-8459-376AA29B8D1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913785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E474C-B092-4491-A37F-1CEC200E099C}"/>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59449E80-5853-4D40-9899-DEBD4FB9F770}"/>
              </a:ext>
            </a:extLst>
          </p:cNvPr>
          <p:cNvGraphicFramePr>
            <a:graphicFrameLocks noGrp="1"/>
          </p:cNvGraphicFramePr>
          <p:nvPr>
            <p:ph type="chart" sz="quarter" idx="13"/>
            <p:extLst>
              <p:ext uri="{D42A27DB-BD31-4B8C-83A1-F6EECF244321}">
                <p14:modId xmlns:p14="http://schemas.microsoft.com/office/powerpoint/2010/main" val="780910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720822-DC73-4B06-87B1-8A9A1E04B342}"/>
              </a:ext>
            </a:extLst>
          </p:cNvPr>
          <p:cNvSpPr>
            <a:spLocks noGrp="1"/>
          </p:cNvSpPr>
          <p:nvPr>
            <p:ph type="body" sz="quarter" idx="14"/>
          </p:nvPr>
        </p:nvSpPr>
        <p:spPr/>
        <p:txBody>
          <a:bodyPr/>
          <a:lstStyle/>
          <a:p>
            <a:r>
              <a:rPr lang="en-US"/>
              <a:t>08/01/2022 - 08/31/2022</a:t>
            </a:r>
          </a:p>
        </p:txBody>
      </p:sp>
      <p:sp>
        <p:nvSpPr>
          <p:cNvPr id="5" name="Footer Placeholder 4">
            <a:extLst>
              <a:ext uri="{FF2B5EF4-FFF2-40B4-BE49-F238E27FC236}">
                <a16:creationId xmlns:a16="http://schemas.microsoft.com/office/drawing/2014/main" id="{4145B5EF-4066-438A-9DCA-2990B43446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6164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7FC18-514D-49E0-89A7-6D18BED2CB71}"/>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3F0DBD4F-E04F-42CE-AF32-67DA1D75DE3E}"/>
              </a:ext>
            </a:extLst>
          </p:cNvPr>
          <p:cNvGraphicFramePr>
            <a:graphicFrameLocks noGrp="1"/>
          </p:cNvGraphicFramePr>
          <p:nvPr>
            <p:ph type="tbl" sz="quarter" idx="13"/>
            <p:extLst>
              <p:ext uri="{D42A27DB-BD31-4B8C-83A1-F6EECF244321}">
                <p14:modId xmlns:p14="http://schemas.microsoft.com/office/powerpoint/2010/main" val="1769544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069522482"/>
                    </a:ext>
                  </a:extLst>
                </a:gridCol>
                <a:gridCol w="905256">
                  <a:extLst>
                    <a:ext uri="{9D8B030D-6E8A-4147-A177-3AD203B41FA5}">
                      <a16:colId xmlns:a16="http://schemas.microsoft.com/office/drawing/2014/main" val="3248114757"/>
                    </a:ext>
                  </a:extLst>
                </a:gridCol>
                <a:gridCol w="905256">
                  <a:extLst>
                    <a:ext uri="{9D8B030D-6E8A-4147-A177-3AD203B41FA5}">
                      <a16:colId xmlns:a16="http://schemas.microsoft.com/office/drawing/2014/main" val="1451296453"/>
                    </a:ext>
                  </a:extLst>
                </a:gridCol>
                <a:gridCol w="905256">
                  <a:extLst>
                    <a:ext uri="{9D8B030D-6E8A-4147-A177-3AD203B41FA5}">
                      <a16:colId xmlns:a16="http://schemas.microsoft.com/office/drawing/2014/main" val="1759126622"/>
                    </a:ext>
                  </a:extLst>
                </a:gridCol>
                <a:gridCol w="905256">
                  <a:extLst>
                    <a:ext uri="{9D8B030D-6E8A-4147-A177-3AD203B41FA5}">
                      <a16:colId xmlns:a16="http://schemas.microsoft.com/office/drawing/2014/main" val="4007115323"/>
                    </a:ext>
                  </a:extLst>
                </a:gridCol>
                <a:gridCol w="905256">
                  <a:extLst>
                    <a:ext uri="{9D8B030D-6E8A-4147-A177-3AD203B41FA5}">
                      <a16:colId xmlns:a16="http://schemas.microsoft.com/office/drawing/2014/main" val="4141407490"/>
                    </a:ext>
                  </a:extLst>
                </a:gridCol>
                <a:gridCol w="905256">
                  <a:extLst>
                    <a:ext uri="{9D8B030D-6E8A-4147-A177-3AD203B41FA5}">
                      <a16:colId xmlns:a16="http://schemas.microsoft.com/office/drawing/2014/main" val="3172238603"/>
                    </a:ext>
                  </a:extLst>
                </a:gridCol>
                <a:gridCol w="905256">
                  <a:extLst>
                    <a:ext uri="{9D8B030D-6E8A-4147-A177-3AD203B41FA5}">
                      <a16:colId xmlns:a16="http://schemas.microsoft.com/office/drawing/2014/main" val="1698698156"/>
                    </a:ext>
                  </a:extLst>
                </a:gridCol>
                <a:gridCol w="905256">
                  <a:extLst>
                    <a:ext uri="{9D8B030D-6E8A-4147-A177-3AD203B41FA5}">
                      <a16:colId xmlns:a16="http://schemas.microsoft.com/office/drawing/2014/main" val="688416811"/>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48418278"/>
                  </a:ext>
                </a:extLst>
              </a:tr>
              <a:tr h="370840">
                <a:tc>
                  <a:txBody>
                    <a:bodyPr/>
                    <a:lstStyle/>
                    <a:p>
                      <a:r>
                        <a:rPr lang="en-US" sz="1000"/>
                        <a:t>471</a:t>
                      </a:r>
                    </a:p>
                  </a:txBody>
                  <a:tcPr/>
                </a:tc>
                <a:tc>
                  <a:txBody>
                    <a:bodyPr/>
                    <a:lstStyle/>
                    <a:p>
                      <a:r>
                        <a:rPr lang="en-US" sz="1000"/>
                        <a:t>6</a:t>
                      </a:r>
                    </a:p>
                  </a:txBody>
                  <a:tcPr/>
                </a:tc>
                <a:tc>
                  <a:txBody>
                    <a:bodyPr/>
                    <a:lstStyle/>
                    <a:p>
                      <a:r>
                        <a:rPr lang="en-US" sz="1000"/>
                        <a:t>14</a:t>
                      </a:r>
                    </a:p>
                  </a:txBody>
                  <a:tcPr/>
                </a:tc>
                <a:tc>
                  <a:txBody>
                    <a:bodyPr/>
                    <a:lstStyle/>
                    <a:p>
                      <a:r>
                        <a:rPr lang="en-US" sz="1000"/>
                        <a:t>55</a:t>
                      </a:r>
                    </a:p>
                  </a:txBody>
                  <a:tcPr/>
                </a:tc>
                <a:tc>
                  <a:txBody>
                    <a:bodyPr/>
                    <a:lstStyle/>
                    <a:p>
                      <a:r>
                        <a:rPr lang="en-US" sz="1000"/>
                        <a:t>3</a:t>
                      </a:r>
                    </a:p>
                  </a:txBody>
                  <a:tcPr/>
                </a:tc>
                <a:tc>
                  <a:txBody>
                    <a:bodyPr/>
                    <a:lstStyle/>
                    <a:p>
                      <a:r>
                        <a:rPr lang="en-US" sz="1000"/>
                        <a:t>8</a:t>
                      </a:r>
                    </a:p>
                  </a:txBody>
                  <a:tcPr/>
                </a:tc>
                <a:tc>
                  <a:txBody>
                    <a:bodyPr/>
                    <a:lstStyle/>
                    <a:p>
                      <a:r>
                        <a:rPr lang="en-US" sz="1000"/>
                        <a:t>0</a:t>
                      </a:r>
                    </a:p>
                  </a:txBody>
                  <a:tcPr/>
                </a:tc>
                <a:tc>
                  <a:txBody>
                    <a:bodyPr/>
                    <a:lstStyle/>
                    <a:p>
                      <a:r>
                        <a:rPr lang="en-US" sz="1000"/>
                        <a:t>1.0073 %</a:t>
                      </a:r>
                    </a:p>
                  </a:txBody>
                  <a:tcPr/>
                </a:tc>
                <a:tc>
                  <a:txBody>
                    <a:bodyPr/>
                    <a:lstStyle/>
                    <a:p>
                      <a:r>
                        <a:rPr lang="en-US" sz="1000"/>
                        <a:t>0.0 %</a:t>
                      </a:r>
                    </a:p>
                  </a:txBody>
                  <a:tcPr/>
                </a:tc>
                <a:extLst>
                  <a:ext uri="{0D108BD9-81ED-4DB2-BD59-A6C34878D82A}">
                    <a16:rowId xmlns:a16="http://schemas.microsoft.com/office/drawing/2014/main" val="381010240"/>
                  </a:ext>
                </a:extLst>
              </a:tr>
            </a:tbl>
          </a:graphicData>
        </a:graphic>
      </p:graphicFrame>
      <p:sp>
        <p:nvSpPr>
          <p:cNvPr id="4" name="Text Placeholder 3">
            <a:extLst>
              <a:ext uri="{FF2B5EF4-FFF2-40B4-BE49-F238E27FC236}">
                <a16:creationId xmlns:a16="http://schemas.microsoft.com/office/drawing/2014/main" id="{3356BC8C-CE75-4CF1-906C-2DCCA3185B81}"/>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294985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B4811-2E7C-4103-9D3C-292745157790}"/>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407A4F17-50C3-44CE-AE9E-DC16F7769973}"/>
              </a:ext>
            </a:extLst>
          </p:cNvPr>
          <p:cNvGraphicFramePr>
            <a:graphicFrameLocks noGrp="1"/>
          </p:cNvGraphicFramePr>
          <p:nvPr>
            <p:ph type="chart" sz="quarter" idx="13"/>
            <p:extLst>
              <p:ext uri="{D42A27DB-BD31-4B8C-83A1-F6EECF244321}">
                <p14:modId xmlns:p14="http://schemas.microsoft.com/office/powerpoint/2010/main" val="4278534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3F2801-727A-4D21-9DEB-08435053ECC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646B051-9670-418C-ABB6-ACDB1469DB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6121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E1997-9DCF-4BDC-9BAA-C8186B9AB2F1}"/>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33D2885E-3118-442C-B223-1C6D1F10B2FA}"/>
              </a:ext>
            </a:extLst>
          </p:cNvPr>
          <p:cNvGraphicFramePr>
            <a:graphicFrameLocks noGrp="1"/>
          </p:cNvGraphicFramePr>
          <p:nvPr>
            <p:ph type="chart" sz="quarter" idx="13"/>
            <p:extLst>
              <p:ext uri="{D42A27DB-BD31-4B8C-83A1-F6EECF244321}">
                <p14:modId xmlns:p14="http://schemas.microsoft.com/office/powerpoint/2010/main" val="3398636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7B626B-769F-49C4-AF04-F443BCEE7DF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130156D-590B-478C-A637-E2A854EF68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9191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6292C-7780-4340-AE16-CC1383E9B718}"/>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6168555D-A019-4A35-AEEE-B074F7735B40}"/>
              </a:ext>
            </a:extLst>
          </p:cNvPr>
          <p:cNvGraphicFramePr>
            <a:graphicFrameLocks noGrp="1"/>
          </p:cNvGraphicFramePr>
          <p:nvPr>
            <p:ph type="chart" sz="quarter" idx="13"/>
            <p:extLst>
              <p:ext uri="{D42A27DB-BD31-4B8C-83A1-F6EECF244321}">
                <p14:modId xmlns:p14="http://schemas.microsoft.com/office/powerpoint/2010/main" val="31602347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610835-599D-4E5C-8240-9A05D7A201D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24497AE-D59A-4F69-BA08-4BA8CF036B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2639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90796-7FA4-4C2C-BE6D-1F8622515C4D}"/>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615D2462-133C-4ABB-B031-9751E169B307}"/>
              </a:ext>
            </a:extLst>
          </p:cNvPr>
          <p:cNvGraphicFramePr>
            <a:graphicFrameLocks noGrp="1"/>
          </p:cNvGraphicFramePr>
          <p:nvPr>
            <p:ph type="chart" sz="quarter" idx="13"/>
            <p:extLst>
              <p:ext uri="{D42A27DB-BD31-4B8C-83A1-F6EECF244321}">
                <p14:modId xmlns:p14="http://schemas.microsoft.com/office/powerpoint/2010/main" val="2093897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78A298-FA09-4339-9149-975E212BF96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C64EC30-027C-44D4-B7C6-B270A1C0EF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2977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BB0F3-AB13-4CE2-8349-EC6C2B75C37B}"/>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3F4EAEB2-04F6-4A74-9FDF-4709A1F151D7}"/>
              </a:ext>
            </a:extLst>
          </p:cNvPr>
          <p:cNvGraphicFramePr>
            <a:graphicFrameLocks noGrp="1"/>
          </p:cNvGraphicFramePr>
          <p:nvPr>
            <p:ph type="tbl" sz="quarter" idx="13"/>
            <p:extLst>
              <p:ext uri="{D42A27DB-BD31-4B8C-83A1-F6EECF244321}">
                <p14:modId xmlns:p14="http://schemas.microsoft.com/office/powerpoint/2010/main" val="1502663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00279472"/>
                    </a:ext>
                  </a:extLst>
                </a:gridCol>
                <a:gridCol w="1481328">
                  <a:extLst>
                    <a:ext uri="{9D8B030D-6E8A-4147-A177-3AD203B41FA5}">
                      <a16:colId xmlns:a16="http://schemas.microsoft.com/office/drawing/2014/main" val="438926623"/>
                    </a:ext>
                  </a:extLst>
                </a:gridCol>
                <a:gridCol w="329184">
                  <a:extLst>
                    <a:ext uri="{9D8B030D-6E8A-4147-A177-3AD203B41FA5}">
                      <a16:colId xmlns:a16="http://schemas.microsoft.com/office/drawing/2014/main" val="2835696694"/>
                    </a:ext>
                  </a:extLst>
                </a:gridCol>
                <a:gridCol w="329184">
                  <a:extLst>
                    <a:ext uri="{9D8B030D-6E8A-4147-A177-3AD203B41FA5}">
                      <a16:colId xmlns:a16="http://schemas.microsoft.com/office/drawing/2014/main" val="1475852997"/>
                    </a:ext>
                  </a:extLst>
                </a:gridCol>
                <a:gridCol w="329184">
                  <a:extLst>
                    <a:ext uri="{9D8B030D-6E8A-4147-A177-3AD203B41FA5}">
                      <a16:colId xmlns:a16="http://schemas.microsoft.com/office/drawing/2014/main" val="3520022514"/>
                    </a:ext>
                  </a:extLst>
                </a:gridCol>
                <a:gridCol w="329184">
                  <a:extLst>
                    <a:ext uri="{9D8B030D-6E8A-4147-A177-3AD203B41FA5}">
                      <a16:colId xmlns:a16="http://schemas.microsoft.com/office/drawing/2014/main" val="3926318296"/>
                    </a:ext>
                  </a:extLst>
                </a:gridCol>
                <a:gridCol w="329184">
                  <a:extLst>
                    <a:ext uri="{9D8B030D-6E8A-4147-A177-3AD203B41FA5}">
                      <a16:colId xmlns:a16="http://schemas.microsoft.com/office/drawing/2014/main" val="1874763848"/>
                    </a:ext>
                  </a:extLst>
                </a:gridCol>
                <a:gridCol w="329184">
                  <a:extLst>
                    <a:ext uri="{9D8B030D-6E8A-4147-A177-3AD203B41FA5}">
                      <a16:colId xmlns:a16="http://schemas.microsoft.com/office/drawing/2014/main" val="58896788"/>
                    </a:ext>
                  </a:extLst>
                </a:gridCol>
                <a:gridCol w="329184">
                  <a:extLst>
                    <a:ext uri="{9D8B030D-6E8A-4147-A177-3AD203B41FA5}">
                      <a16:colId xmlns:a16="http://schemas.microsoft.com/office/drawing/2014/main" val="39888358"/>
                    </a:ext>
                  </a:extLst>
                </a:gridCol>
                <a:gridCol w="329184">
                  <a:extLst>
                    <a:ext uri="{9D8B030D-6E8A-4147-A177-3AD203B41FA5}">
                      <a16:colId xmlns:a16="http://schemas.microsoft.com/office/drawing/2014/main" val="3989248760"/>
                    </a:ext>
                  </a:extLst>
                </a:gridCol>
                <a:gridCol w="329184">
                  <a:extLst>
                    <a:ext uri="{9D8B030D-6E8A-4147-A177-3AD203B41FA5}">
                      <a16:colId xmlns:a16="http://schemas.microsoft.com/office/drawing/2014/main" val="3856304424"/>
                    </a:ext>
                  </a:extLst>
                </a:gridCol>
                <a:gridCol w="329184">
                  <a:extLst>
                    <a:ext uri="{9D8B030D-6E8A-4147-A177-3AD203B41FA5}">
                      <a16:colId xmlns:a16="http://schemas.microsoft.com/office/drawing/2014/main" val="4080592443"/>
                    </a:ext>
                  </a:extLst>
                </a:gridCol>
                <a:gridCol w="329184">
                  <a:extLst>
                    <a:ext uri="{9D8B030D-6E8A-4147-A177-3AD203B41FA5}">
                      <a16:colId xmlns:a16="http://schemas.microsoft.com/office/drawing/2014/main" val="450266389"/>
                    </a:ext>
                  </a:extLst>
                </a:gridCol>
                <a:gridCol w="329184">
                  <a:extLst>
                    <a:ext uri="{9D8B030D-6E8A-4147-A177-3AD203B41FA5}">
                      <a16:colId xmlns:a16="http://schemas.microsoft.com/office/drawing/2014/main" val="2413750650"/>
                    </a:ext>
                  </a:extLst>
                </a:gridCol>
                <a:gridCol w="329184">
                  <a:extLst>
                    <a:ext uri="{9D8B030D-6E8A-4147-A177-3AD203B41FA5}">
                      <a16:colId xmlns:a16="http://schemas.microsoft.com/office/drawing/2014/main" val="335541246"/>
                    </a:ext>
                  </a:extLst>
                </a:gridCol>
                <a:gridCol w="329184">
                  <a:extLst>
                    <a:ext uri="{9D8B030D-6E8A-4147-A177-3AD203B41FA5}">
                      <a16:colId xmlns:a16="http://schemas.microsoft.com/office/drawing/2014/main" val="292085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25459458"/>
                  </a:ext>
                </a:extLst>
              </a:tr>
            </a:tbl>
          </a:graphicData>
        </a:graphic>
      </p:graphicFrame>
      <p:sp>
        <p:nvSpPr>
          <p:cNvPr id="4" name="Text Placeholder 3">
            <a:extLst>
              <a:ext uri="{FF2B5EF4-FFF2-40B4-BE49-F238E27FC236}">
                <a16:creationId xmlns:a16="http://schemas.microsoft.com/office/drawing/2014/main" id="{371C87CC-577D-4178-BD99-E7CACABB1268}"/>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3234394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7E744-AD7B-41B3-9878-3B7326071102}"/>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B8F1A1CF-483F-432B-AB62-A8F55ED0F8CC}"/>
              </a:ext>
            </a:extLst>
          </p:cNvPr>
          <p:cNvGraphicFramePr>
            <a:graphicFrameLocks noGrp="1"/>
          </p:cNvGraphicFramePr>
          <p:nvPr>
            <p:ph type="tbl" sz="quarter" idx="13"/>
            <p:extLst>
              <p:ext uri="{D42A27DB-BD31-4B8C-83A1-F6EECF244321}">
                <p14:modId xmlns:p14="http://schemas.microsoft.com/office/powerpoint/2010/main" val="2322398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40848790"/>
                    </a:ext>
                  </a:extLst>
                </a:gridCol>
                <a:gridCol w="1481328">
                  <a:extLst>
                    <a:ext uri="{9D8B030D-6E8A-4147-A177-3AD203B41FA5}">
                      <a16:colId xmlns:a16="http://schemas.microsoft.com/office/drawing/2014/main" val="1407264314"/>
                    </a:ext>
                  </a:extLst>
                </a:gridCol>
                <a:gridCol w="329184">
                  <a:extLst>
                    <a:ext uri="{9D8B030D-6E8A-4147-A177-3AD203B41FA5}">
                      <a16:colId xmlns:a16="http://schemas.microsoft.com/office/drawing/2014/main" val="2536340780"/>
                    </a:ext>
                  </a:extLst>
                </a:gridCol>
                <a:gridCol w="329184">
                  <a:extLst>
                    <a:ext uri="{9D8B030D-6E8A-4147-A177-3AD203B41FA5}">
                      <a16:colId xmlns:a16="http://schemas.microsoft.com/office/drawing/2014/main" val="2619430687"/>
                    </a:ext>
                  </a:extLst>
                </a:gridCol>
                <a:gridCol w="329184">
                  <a:extLst>
                    <a:ext uri="{9D8B030D-6E8A-4147-A177-3AD203B41FA5}">
                      <a16:colId xmlns:a16="http://schemas.microsoft.com/office/drawing/2014/main" val="1069017928"/>
                    </a:ext>
                  </a:extLst>
                </a:gridCol>
                <a:gridCol w="329184">
                  <a:extLst>
                    <a:ext uri="{9D8B030D-6E8A-4147-A177-3AD203B41FA5}">
                      <a16:colId xmlns:a16="http://schemas.microsoft.com/office/drawing/2014/main" val="17810989"/>
                    </a:ext>
                  </a:extLst>
                </a:gridCol>
                <a:gridCol w="329184">
                  <a:extLst>
                    <a:ext uri="{9D8B030D-6E8A-4147-A177-3AD203B41FA5}">
                      <a16:colId xmlns:a16="http://schemas.microsoft.com/office/drawing/2014/main" val="839590182"/>
                    </a:ext>
                  </a:extLst>
                </a:gridCol>
                <a:gridCol w="329184">
                  <a:extLst>
                    <a:ext uri="{9D8B030D-6E8A-4147-A177-3AD203B41FA5}">
                      <a16:colId xmlns:a16="http://schemas.microsoft.com/office/drawing/2014/main" val="2328428238"/>
                    </a:ext>
                  </a:extLst>
                </a:gridCol>
                <a:gridCol w="329184">
                  <a:extLst>
                    <a:ext uri="{9D8B030D-6E8A-4147-A177-3AD203B41FA5}">
                      <a16:colId xmlns:a16="http://schemas.microsoft.com/office/drawing/2014/main" val="2198117890"/>
                    </a:ext>
                  </a:extLst>
                </a:gridCol>
                <a:gridCol w="329184">
                  <a:extLst>
                    <a:ext uri="{9D8B030D-6E8A-4147-A177-3AD203B41FA5}">
                      <a16:colId xmlns:a16="http://schemas.microsoft.com/office/drawing/2014/main" val="1619131235"/>
                    </a:ext>
                  </a:extLst>
                </a:gridCol>
                <a:gridCol w="329184">
                  <a:extLst>
                    <a:ext uri="{9D8B030D-6E8A-4147-A177-3AD203B41FA5}">
                      <a16:colId xmlns:a16="http://schemas.microsoft.com/office/drawing/2014/main" val="4037734066"/>
                    </a:ext>
                  </a:extLst>
                </a:gridCol>
                <a:gridCol w="329184">
                  <a:extLst>
                    <a:ext uri="{9D8B030D-6E8A-4147-A177-3AD203B41FA5}">
                      <a16:colId xmlns:a16="http://schemas.microsoft.com/office/drawing/2014/main" val="4061378962"/>
                    </a:ext>
                  </a:extLst>
                </a:gridCol>
                <a:gridCol w="329184">
                  <a:extLst>
                    <a:ext uri="{9D8B030D-6E8A-4147-A177-3AD203B41FA5}">
                      <a16:colId xmlns:a16="http://schemas.microsoft.com/office/drawing/2014/main" val="2504828736"/>
                    </a:ext>
                  </a:extLst>
                </a:gridCol>
                <a:gridCol w="329184">
                  <a:extLst>
                    <a:ext uri="{9D8B030D-6E8A-4147-A177-3AD203B41FA5}">
                      <a16:colId xmlns:a16="http://schemas.microsoft.com/office/drawing/2014/main" val="2802656229"/>
                    </a:ext>
                  </a:extLst>
                </a:gridCol>
                <a:gridCol w="329184">
                  <a:extLst>
                    <a:ext uri="{9D8B030D-6E8A-4147-A177-3AD203B41FA5}">
                      <a16:colId xmlns:a16="http://schemas.microsoft.com/office/drawing/2014/main" val="1913554658"/>
                    </a:ext>
                  </a:extLst>
                </a:gridCol>
                <a:gridCol w="329184">
                  <a:extLst>
                    <a:ext uri="{9D8B030D-6E8A-4147-A177-3AD203B41FA5}">
                      <a16:colId xmlns:a16="http://schemas.microsoft.com/office/drawing/2014/main" val="1955774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565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- 2022-08-05 16:07:28</a:t>
                      </a:r>
                      <a:r>
                        <a:rPr kumimoji="0" lang="en-US" sz="1000" b="0" i="0" u="none" strike="noStrike" kern="1200" cap="none" spc="0" normalizeH="0" baseline="0" noProof="0">
                          <a:ln>
                            <a:noFill/>
                          </a:ln>
                          <a:solidFill>
                            <a:prstClr val="black"/>
                          </a:solidFill>
                          <a:effectLst/>
                          <a:uLnTx/>
                          <a:uFillTx/>
                          <a:latin typeface="+mn-lt"/>
                          <a:ea typeface="+mn-ea"/>
                          <a:cs typeface="+mn-cs"/>
                        </a:rPr>
                        <a:t>
 This week at TMA, we celebrated the 143rd anniversary of Tokio Marine's founding with various Employee Appreciation events! 🎉
Our Plano, TX team was treated to some yummy Texas barbecue, the Pasadena, CA team ate some Samurai Hibachi Grill at the beautiful Pasadena Towers, our Chicago team took a trip to the WNDR Museum, and the Jersey City team had an amazing lunch catered by Chipotle and others! 
We appreciate our hardworking employees every day and strive to acknowledge each individual as a piece of our greater mission To Be A Good 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https://quintly-image-storage.s3.amazonaws.com/e33bbb9956bb05844e7317a82c09a400/9ab6a76d5533a86e723e2d71205e5568.jpg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90522100"/>
                  </a:ext>
                </a:extLst>
              </a:tr>
            </a:tbl>
          </a:graphicData>
        </a:graphic>
      </p:graphicFrame>
      <p:sp>
        <p:nvSpPr>
          <p:cNvPr id="4" name="Text Placeholder 3">
            <a:extLst>
              <a:ext uri="{FF2B5EF4-FFF2-40B4-BE49-F238E27FC236}">
                <a16:creationId xmlns:a16="http://schemas.microsoft.com/office/drawing/2014/main" id="{C4C02908-6445-46E8-BF18-C44F74FD54C6}"/>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2732806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90E8E-959D-4479-A7D4-96290FA2D4F6}"/>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3548D67F-325F-4B13-A6AF-91CD5AD6723C}"/>
              </a:ext>
            </a:extLst>
          </p:cNvPr>
          <p:cNvGraphicFramePr>
            <a:graphicFrameLocks noGrp="1"/>
          </p:cNvGraphicFramePr>
          <p:nvPr>
            <p:ph type="tbl" sz="quarter" idx="13"/>
            <p:extLst>
              <p:ext uri="{D42A27DB-BD31-4B8C-83A1-F6EECF244321}">
                <p14:modId xmlns:p14="http://schemas.microsoft.com/office/powerpoint/2010/main" val="883821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84088503"/>
                    </a:ext>
                  </a:extLst>
                </a:gridCol>
                <a:gridCol w="1481328">
                  <a:extLst>
                    <a:ext uri="{9D8B030D-6E8A-4147-A177-3AD203B41FA5}">
                      <a16:colId xmlns:a16="http://schemas.microsoft.com/office/drawing/2014/main" val="1267375613"/>
                    </a:ext>
                  </a:extLst>
                </a:gridCol>
                <a:gridCol w="329184">
                  <a:extLst>
                    <a:ext uri="{9D8B030D-6E8A-4147-A177-3AD203B41FA5}">
                      <a16:colId xmlns:a16="http://schemas.microsoft.com/office/drawing/2014/main" val="3481131454"/>
                    </a:ext>
                  </a:extLst>
                </a:gridCol>
                <a:gridCol w="329184">
                  <a:extLst>
                    <a:ext uri="{9D8B030D-6E8A-4147-A177-3AD203B41FA5}">
                      <a16:colId xmlns:a16="http://schemas.microsoft.com/office/drawing/2014/main" val="2548599613"/>
                    </a:ext>
                  </a:extLst>
                </a:gridCol>
                <a:gridCol w="329184">
                  <a:extLst>
                    <a:ext uri="{9D8B030D-6E8A-4147-A177-3AD203B41FA5}">
                      <a16:colId xmlns:a16="http://schemas.microsoft.com/office/drawing/2014/main" val="1226056038"/>
                    </a:ext>
                  </a:extLst>
                </a:gridCol>
                <a:gridCol w="329184">
                  <a:extLst>
                    <a:ext uri="{9D8B030D-6E8A-4147-A177-3AD203B41FA5}">
                      <a16:colId xmlns:a16="http://schemas.microsoft.com/office/drawing/2014/main" val="156668377"/>
                    </a:ext>
                  </a:extLst>
                </a:gridCol>
                <a:gridCol w="329184">
                  <a:extLst>
                    <a:ext uri="{9D8B030D-6E8A-4147-A177-3AD203B41FA5}">
                      <a16:colId xmlns:a16="http://schemas.microsoft.com/office/drawing/2014/main" val="4142815688"/>
                    </a:ext>
                  </a:extLst>
                </a:gridCol>
                <a:gridCol w="329184">
                  <a:extLst>
                    <a:ext uri="{9D8B030D-6E8A-4147-A177-3AD203B41FA5}">
                      <a16:colId xmlns:a16="http://schemas.microsoft.com/office/drawing/2014/main" val="1000279172"/>
                    </a:ext>
                  </a:extLst>
                </a:gridCol>
                <a:gridCol w="329184">
                  <a:extLst>
                    <a:ext uri="{9D8B030D-6E8A-4147-A177-3AD203B41FA5}">
                      <a16:colId xmlns:a16="http://schemas.microsoft.com/office/drawing/2014/main" val="3020026645"/>
                    </a:ext>
                  </a:extLst>
                </a:gridCol>
                <a:gridCol w="329184">
                  <a:extLst>
                    <a:ext uri="{9D8B030D-6E8A-4147-A177-3AD203B41FA5}">
                      <a16:colId xmlns:a16="http://schemas.microsoft.com/office/drawing/2014/main" val="1138752475"/>
                    </a:ext>
                  </a:extLst>
                </a:gridCol>
                <a:gridCol w="329184">
                  <a:extLst>
                    <a:ext uri="{9D8B030D-6E8A-4147-A177-3AD203B41FA5}">
                      <a16:colId xmlns:a16="http://schemas.microsoft.com/office/drawing/2014/main" val="187600021"/>
                    </a:ext>
                  </a:extLst>
                </a:gridCol>
                <a:gridCol w="329184">
                  <a:extLst>
                    <a:ext uri="{9D8B030D-6E8A-4147-A177-3AD203B41FA5}">
                      <a16:colId xmlns:a16="http://schemas.microsoft.com/office/drawing/2014/main" val="1012921458"/>
                    </a:ext>
                  </a:extLst>
                </a:gridCol>
                <a:gridCol w="329184">
                  <a:extLst>
                    <a:ext uri="{9D8B030D-6E8A-4147-A177-3AD203B41FA5}">
                      <a16:colId xmlns:a16="http://schemas.microsoft.com/office/drawing/2014/main" val="2589673337"/>
                    </a:ext>
                  </a:extLst>
                </a:gridCol>
                <a:gridCol w="329184">
                  <a:extLst>
                    <a:ext uri="{9D8B030D-6E8A-4147-A177-3AD203B41FA5}">
                      <a16:colId xmlns:a16="http://schemas.microsoft.com/office/drawing/2014/main" val="3643689808"/>
                    </a:ext>
                  </a:extLst>
                </a:gridCol>
                <a:gridCol w="329184">
                  <a:extLst>
                    <a:ext uri="{9D8B030D-6E8A-4147-A177-3AD203B41FA5}">
                      <a16:colId xmlns:a16="http://schemas.microsoft.com/office/drawing/2014/main" val="2198507994"/>
                    </a:ext>
                  </a:extLst>
                </a:gridCol>
                <a:gridCol w="329184">
                  <a:extLst>
                    <a:ext uri="{9D8B030D-6E8A-4147-A177-3AD203B41FA5}">
                      <a16:colId xmlns:a16="http://schemas.microsoft.com/office/drawing/2014/main" val="1096163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6817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- 2022-08-22 17:14:01</a:t>
                      </a:r>
                      <a:r>
                        <a:rPr kumimoji="0" lang="en-US" sz="1000" b="0" i="0" u="none" strike="noStrike" kern="1200" cap="none" spc="0" normalizeH="0" baseline="0" noProof="0">
                          <a:ln>
                            <a:noFill/>
                          </a:ln>
                          <a:solidFill>
                            <a:prstClr val="black"/>
                          </a:solidFill>
                          <a:effectLst/>
                          <a:uLnTx/>
                          <a:uFillTx/>
                          <a:latin typeface="+mn-lt"/>
                          <a:ea typeface="+mn-ea"/>
                          <a:cs typeface="+mn-cs"/>
                        </a:rPr>
                        <a:t>
 If you haven't heard already, Tokio Marine America's new CEO Daisuke Ugaeri has had a busy summer traveling to all of our national offices and speaking with employees about his vision for TMA moving forward.
In this short clip, Daisuke summarizes his goal to emphasize the "family-like" nature of our company, focusing on key aspects such as trust, harmony, accountability, and respect. We are thrilled to have a passionate, team-oriented leader such as Daisuke!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https://quintly-image-storage.s3.amazonaws.com/e33bbb9956bb05844e7317a82c09a400/a45b87fa8a870dc8a5bfd7ca94c2a612.jpg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55161350"/>
                  </a:ext>
                </a:extLst>
              </a:tr>
            </a:tbl>
          </a:graphicData>
        </a:graphic>
      </p:graphicFrame>
      <p:sp>
        <p:nvSpPr>
          <p:cNvPr id="4" name="Text Placeholder 3">
            <a:extLst>
              <a:ext uri="{FF2B5EF4-FFF2-40B4-BE49-F238E27FC236}">
                <a16:creationId xmlns:a16="http://schemas.microsoft.com/office/drawing/2014/main" id="{DF6910DC-0D11-4151-AE86-7A8AE0C65972}"/>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4127542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37514-16E2-47B5-88ED-51E77C5EB823}"/>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B82E2F5B-33E8-48D0-ABFF-339D1EA6EEB2}"/>
              </a:ext>
            </a:extLst>
          </p:cNvPr>
          <p:cNvGraphicFramePr>
            <a:graphicFrameLocks noGrp="1"/>
          </p:cNvGraphicFramePr>
          <p:nvPr>
            <p:ph type="tbl" sz="quarter" idx="13"/>
            <p:extLst>
              <p:ext uri="{D42A27DB-BD31-4B8C-83A1-F6EECF244321}">
                <p14:modId xmlns:p14="http://schemas.microsoft.com/office/powerpoint/2010/main" val="4271105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38417445"/>
                    </a:ext>
                  </a:extLst>
                </a:gridCol>
                <a:gridCol w="1481328">
                  <a:extLst>
                    <a:ext uri="{9D8B030D-6E8A-4147-A177-3AD203B41FA5}">
                      <a16:colId xmlns:a16="http://schemas.microsoft.com/office/drawing/2014/main" val="2242182840"/>
                    </a:ext>
                  </a:extLst>
                </a:gridCol>
                <a:gridCol w="329184">
                  <a:extLst>
                    <a:ext uri="{9D8B030D-6E8A-4147-A177-3AD203B41FA5}">
                      <a16:colId xmlns:a16="http://schemas.microsoft.com/office/drawing/2014/main" val="3882607997"/>
                    </a:ext>
                  </a:extLst>
                </a:gridCol>
                <a:gridCol w="329184">
                  <a:extLst>
                    <a:ext uri="{9D8B030D-6E8A-4147-A177-3AD203B41FA5}">
                      <a16:colId xmlns:a16="http://schemas.microsoft.com/office/drawing/2014/main" val="2830747008"/>
                    </a:ext>
                  </a:extLst>
                </a:gridCol>
                <a:gridCol w="329184">
                  <a:extLst>
                    <a:ext uri="{9D8B030D-6E8A-4147-A177-3AD203B41FA5}">
                      <a16:colId xmlns:a16="http://schemas.microsoft.com/office/drawing/2014/main" val="4045573019"/>
                    </a:ext>
                  </a:extLst>
                </a:gridCol>
                <a:gridCol w="329184">
                  <a:extLst>
                    <a:ext uri="{9D8B030D-6E8A-4147-A177-3AD203B41FA5}">
                      <a16:colId xmlns:a16="http://schemas.microsoft.com/office/drawing/2014/main" val="3480488170"/>
                    </a:ext>
                  </a:extLst>
                </a:gridCol>
                <a:gridCol w="329184">
                  <a:extLst>
                    <a:ext uri="{9D8B030D-6E8A-4147-A177-3AD203B41FA5}">
                      <a16:colId xmlns:a16="http://schemas.microsoft.com/office/drawing/2014/main" val="1985305563"/>
                    </a:ext>
                  </a:extLst>
                </a:gridCol>
                <a:gridCol w="329184">
                  <a:extLst>
                    <a:ext uri="{9D8B030D-6E8A-4147-A177-3AD203B41FA5}">
                      <a16:colId xmlns:a16="http://schemas.microsoft.com/office/drawing/2014/main" val="3808923330"/>
                    </a:ext>
                  </a:extLst>
                </a:gridCol>
                <a:gridCol w="329184">
                  <a:extLst>
                    <a:ext uri="{9D8B030D-6E8A-4147-A177-3AD203B41FA5}">
                      <a16:colId xmlns:a16="http://schemas.microsoft.com/office/drawing/2014/main" val="3181066560"/>
                    </a:ext>
                  </a:extLst>
                </a:gridCol>
                <a:gridCol w="329184">
                  <a:extLst>
                    <a:ext uri="{9D8B030D-6E8A-4147-A177-3AD203B41FA5}">
                      <a16:colId xmlns:a16="http://schemas.microsoft.com/office/drawing/2014/main" val="1197795978"/>
                    </a:ext>
                  </a:extLst>
                </a:gridCol>
                <a:gridCol w="329184">
                  <a:extLst>
                    <a:ext uri="{9D8B030D-6E8A-4147-A177-3AD203B41FA5}">
                      <a16:colId xmlns:a16="http://schemas.microsoft.com/office/drawing/2014/main" val="1211515097"/>
                    </a:ext>
                  </a:extLst>
                </a:gridCol>
                <a:gridCol w="329184">
                  <a:extLst>
                    <a:ext uri="{9D8B030D-6E8A-4147-A177-3AD203B41FA5}">
                      <a16:colId xmlns:a16="http://schemas.microsoft.com/office/drawing/2014/main" val="1625298407"/>
                    </a:ext>
                  </a:extLst>
                </a:gridCol>
                <a:gridCol w="329184">
                  <a:extLst>
                    <a:ext uri="{9D8B030D-6E8A-4147-A177-3AD203B41FA5}">
                      <a16:colId xmlns:a16="http://schemas.microsoft.com/office/drawing/2014/main" val="2831648802"/>
                    </a:ext>
                  </a:extLst>
                </a:gridCol>
                <a:gridCol w="329184">
                  <a:extLst>
                    <a:ext uri="{9D8B030D-6E8A-4147-A177-3AD203B41FA5}">
                      <a16:colId xmlns:a16="http://schemas.microsoft.com/office/drawing/2014/main" val="644206953"/>
                    </a:ext>
                  </a:extLst>
                </a:gridCol>
                <a:gridCol w="329184">
                  <a:extLst>
                    <a:ext uri="{9D8B030D-6E8A-4147-A177-3AD203B41FA5}">
                      <a16:colId xmlns:a16="http://schemas.microsoft.com/office/drawing/2014/main" val="3208708979"/>
                    </a:ext>
                  </a:extLst>
                </a:gridCol>
                <a:gridCol w="329184">
                  <a:extLst>
                    <a:ext uri="{9D8B030D-6E8A-4147-A177-3AD203B41FA5}">
                      <a16:colId xmlns:a16="http://schemas.microsoft.com/office/drawing/2014/main" val="545227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8397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- 2022-08-29 17:11:56</a:t>
                      </a:r>
                      <a:r>
                        <a:rPr kumimoji="0" lang="en-US" sz="1000" b="0" i="0" u="none" strike="noStrike" kern="1200" cap="none" spc="0" normalizeH="0" baseline="0" noProof="0">
                          <a:ln>
                            <a:noFill/>
                          </a:ln>
                          <a:solidFill>
                            <a:prstClr val="black"/>
                          </a:solidFill>
                          <a:effectLst/>
                          <a:uLnTx/>
                          <a:uFillTx/>
                          <a:latin typeface="+mn-lt"/>
                          <a:ea typeface="+mn-ea"/>
                          <a:cs typeface="+mn-cs"/>
                        </a:rPr>
                        <a:t>
 TMA is proud to be recognized in Best Companies Group SoCal's Best Places to Work 2022! This award is based on surveys with direct employee feedback on topics such as corporate culture, training and development, employee satisfaction, benefits, and more. 
We're thrilled to hear that our dedication to recognizing and supporting our employees has been well-received. 
View the list: https://bestcompaniesgroup.com/best-places-to-work-southern-california/winners/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https://quintly-image-storage.s3.amazonaws.com/e33bbb9956bb05844e7317a82c09a400/6032fbfce17a2208cf305219225b7d6e.jpg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55327250"/>
                  </a:ext>
                </a:extLst>
              </a:tr>
            </a:tbl>
          </a:graphicData>
        </a:graphic>
      </p:graphicFrame>
      <p:sp>
        <p:nvSpPr>
          <p:cNvPr id="4" name="Text Placeholder 3">
            <a:extLst>
              <a:ext uri="{FF2B5EF4-FFF2-40B4-BE49-F238E27FC236}">
                <a16:creationId xmlns:a16="http://schemas.microsoft.com/office/drawing/2014/main" id="{0FE70057-4D9C-43F4-B7A1-3FEF32D5EC88}"/>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22406634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117FC-8248-460C-B668-893608371353}"/>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91F0A086-5B3E-45FB-BFED-D218677F80F0}"/>
              </a:ext>
            </a:extLst>
          </p:cNvPr>
          <p:cNvGraphicFramePr>
            <a:graphicFrameLocks noGrp="1"/>
          </p:cNvGraphicFramePr>
          <p:nvPr>
            <p:ph type="tbl" sz="quarter" idx="13"/>
            <p:extLst>
              <p:ext uri="{D42A27DB-BD31-4B8C-83A1-F6EECF244321}">
                <p14:modId xmlns:p14="http://schemas.microsoft.com/office/powerpoint/2010/main" val="3141454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745633860"/>
                    </a:ext>
                  </a:extLst>
                </a:gridCol>
                <a:gridCol w="576072">
                  <a:extLst>
                    <a:ext uri="{9D8B030D-6E8A-4147-A177-3AD203B41FA5}">
                      <a16:colId xmlns:a16="http://schemas.microsoft.com/office/drawing/2014/main" val="716555664"/>
                    </a:ext>
                  </a:extLst>
                </a:gridCol>
                <a:gridCol w="576072">
                  <a:extLst>
                    <a:ext uri="{9D8B030D-6E8A-4147-A177-3AD203B41FA5}">
                      <a16:colId xmlns:a16="http://schemas.microsoft.com/office/drawing/2014/main" val="2617251808"/>
                    </a:ext>
                  </a:extLst>
                </a:gridCol>
                <a:gridCol w="576072">
                  <a:extLst>
                    <a:ext uri="{9D8B030D-6E8A-4147-A177-3AD203B41FA5}">
                      <a16:colId xmlns:a16="http://schemas.microsoft.com/office/drawing/2014/main" val="3243145237"/>
                    </a:ext>
                  </a:extLst>
                </a:gridCol>
                <a:gridCol w="576072">
                  <a:extLst>
                    <a:ext uri="{9D8B030D-6E8A-4147-A177-3AD203B41FA5}">
                      <a16:colId xmlns:a16="http://schemas.microsoft.com/office/drawing/2014/main" val="624163795"/>
                    </a:ext>
                  </a:extLst>
                </a:gridCol>
                <a:gridCol w="576072">
                  <a:extLst>
                    <a:ext uri="{9D8B030D-6E8A-4147-A177-3AD203B41FA5}">
                      <a16:colId xmlns:a16="http://schemas.microsoft.com/office/drawing/2014/main" val="1123170737"/>
                    </a:ext>
                  </a:extLst>
                </a:gridCol>
                <a:gridCol w="576072">
                  <a:extLst>
                    <a:ext uri="{9D8B030D-6E8A-4147-A177-3AD203B41FA5}">
                      <a16:colId xmlns:a16="http://schemas.microsoft.com/office/drawing/2014/main" val="3369582340"/>
                    </a:ext>
                  </a:extLst>
                </a:gridCol>
                <a:gridCol w="576072">
                  <a:extLst>
                    <a:ext uri="{9D8B030D-6E8A-4147-A177-3AD203B41FA5}">
                      <a16:colId xmlns:a16="http://schemas.microsoft.com/office/drawing/2014/main" val="582289447"/>
                    </a:ext>
                  </a:extLst>
                </a:gridCol>
                <a:gridCol w="576072">
                  <a:extLst>
                    <a:ext uri="{9D8B030D-6E8A-4147-A177-3AD203B41FA5}">
                      <a16:colId xmlns:a16="http://schemas.microsoft.com/office/drawing/2014/main" val="2631732909"/>
                    </a:ext>
                  </a:extLst>
                </a:gridCol>
                <a:gridCol w="576072">
                  <a:extLst>
                    <a:ext uri="{9D8B030D-6E8A-4147-A177-3AD203B41FA5}">
                      <a16:colId xmlns:a16="http://schemas.microsoft.com/office/drawing/2014/main" val="191039761"/>
                    </a:ext>
                  </a:extLst>
                </a:gridCol>
                <a:gridCol w="576072">
                  <a:extLst>
                    <a:ext uri="{9D8B030D-6E8A-4147-A177-3AD203B41FA5}">
                      <a16:colId xmlns:a16="http://schemas.microsoft.com/office/drawing/2014/main" val="1968866168"/>
                    </a:ext>
                  </a:extLst>
                </a:gridCol>
                <a:gridCol w="576072">
                  <a:extLst>
                    <a:ext uri="{9D8B030D-6E8A-4147-A177-3AD203B41FA5}">
                      <a16:colId xmlns:a16="http://schemas.microsoft.com/office/drawing/2014/main" val="1798520266"/>
                    </a:ext>
                  </a:extLst>
                </a:gridCol>
                <a:gridCol w="576072">
                  <a:extLst>
                    <a:ext uri="{9D8B030D-6E8A-4147-A177-3AD203B41FA5}">
                      <a16:colId xmlns:a16="http://schemas.microsoft.com/office/drawing/2014/main" val="10419641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61336333"/>
                  </a:ext>
                </a:extLst>
              </a:tr>
              <a:tr h="370840">
                <a:tc>
                  <a:txBody>
                    <a:bodyPr/>
                    <a:lstStyle/>
                    <a:p>
                      <a:r>
                        <a:rPr lang="en-US" sz="1000"/>
                        <a:t>236</a:t>
                      </a:r>
                    </a:p>
                  </a:txBody>
                  <a:tcPr/>
                </a:tc>
                <a:tc>
                  <a:txBody>
                    <a:bodyPr/>
                    <a:lstStyle/>
                    <a:p>
                      <a:r>
                        <a:rPr lang="en-US" sz="1000"/>
                        <a:t>2</a:t>
                      </a:r>
                    </a:p>
                  </a:txBody>
                  <a:tcPr/>
                </a:tc>
                <a:tc>
                  <a:txBody>
                    <a:bodyPr/>
                    <a:lstStyle/>
                    <a:p>
                      <a:r>
                        <a:rPr lang="en-US" sz="1000"/>
                        <a:t>15</a:t>
                      </a:r>
                    </a:p>
                  </a:txBody>
                  <a:tcPr/>
                </a:tc>
                <a:tc>
                  <a:txBody>
                    <a:bodyPr/>
                    <a:lstStyle/>
                    <a:p>
                      <a:r>
                        <a:rPr lang="en-US" sz="1000"/>
                        <a:t>14</a:t>
                      </a:r>
                    </a:p>
                  </a:txBody>
                  <a:tcPr/>
                </a:tc>
                <a:tc>
                  <a:txBody>
                    <a:bodyPr/>
                    <a:lstStyle/>
                    <a:p>
                      <a:r>
                        <a:rPr lang="en-US" sz="1000"/>
                        <a:t>0</a:t>
                      </a:r>
                    </a:p>
                  </a:txBody>
                  <a:tcPr/>
                </a:tc>
                <a:tc>
                  <a:txBody>
                    <a:bodyPr/>
                    <a:lstStyle/>
                    <a:p>
                      <a:r>
                        <a:rPr lang="en-US" sz="1000"/>
                        <a:t>1</a:t>
                      </a:r>
                    </a:p>
                  </a:txBody>
                  <a:tcPr/>
                </a:tc>
                <a:tc>
                  <a:txBody>
                    <a:bodyPr/>
                    <a:lstStyle/>
                    <a:p>
                      <a:r>
                        <a:rPr lang="en-US" sz="1000"/>
                        <a:t>6</a:t>
                      </a:r>
                    </a:p>
                  </a:txBody>
                  <a:tcPr/>
                </a:tc>
                <a:tc>
                  <a:txBody>
                    <a:bodyPr/>
                    <a:lstStyle/>
                    <a:p>
                      <a:r>
                        <a:rPr lang="en-US" sz="1000"/>
                        <a:t>5</a:t>
                      </a:r>
                    </a:p>
                  </a:txBody>
                  <a:tcPr/>
                </a:tc>
                <a:tc>
                  <a:txBody>
                    <a:bodyPr/>
                    <a:lstStyle/>
                    <a:p>
                      <a:r>
                        <a:rPr lang="en-US" sz="1000"/>
                        <a:t>17</a:t>
                      </a:r>
                    </a:p>
                  </a:txBody>
                  <a:tcPr/>
                </a:tc>
                <a:tc>
                  <a:txBody>
                    <a:bodyPr/>
                    <a:lstStyle/>
                    <a:p>
                      <a:r>
                        <a:rPr lang="en-US" sz="1000"/>
                        <a:t>1</a:t>
                      </a:r>
                    </a:p>
                  </a:txBody>
                  <a:tcPr/>
                </a:tc>
                <a:tc>
                  <a:txBody>
                    <a:bodyPr/>
                    <a:lstStyle/>
                    <a:p>
                      <a:r>
                        <a:rPr lang="en-US" sz="1000"/>
                        <a:t>3</a:t>
                      </a:r>
                    </a:p>
                  </a:txBody>
                  <a:tcPr/>
                </a:tc>
                <a:tc>
                  <a:txBody>
                    <a:bodyPr/>
                    <a:lstStyle/>
                    <a:p>
                      <a:r>
                        <a:rPr lang="en-US" sz="1000"/>
                        <a:t>0.6991 %</a:t>
                      </a:r>
                    </a:p>
                  </a:txBody>
                  <a:tcPr/>
                </a:tc>
                <a:tc>
                  <a:txBody>
                    <a:bodyPr/>
                    <a:lstStyle/>
                    <a:p>
                      <a:r>
                        <a:rPr lang="en-US" sz="1000"/>
                        <a:t>0.0 %</a:t>
                      </a:r>
                    </a:p>
                  </a:txBody>
                  <a:tcPr/>
                </a:tc>
                <a:extLst>
                  <a:ext uri="{0D108BD9-81ED-4DB2-BD59-A6C34878D82A}">
                    <a16:rowId xmlns:a16="http://schemas.microsoft.com/office/drawing/2014/main" val="1019465337"/>
                  </a:ext>
                </a:extLst>
              </a:tr>
            </a:tbl>
          </a:graphicData>
        </a:graphic>
      </p:graphicFrame>
      <p:sp>
        <p:nvSpPr>
          <p:cNvPr id="4" name="Text Placeholder 3">
            <a:extLst>
              <a:ext uri="{FF2B5EF4-FFF2-40B4-BE49-F238E27FC236}">
                <a16:creationId xmlns:a16="http://schemas.microsoft.com/office/drawing/2014/main" id="{1DF45B6E-9B73-4704-8529-CF1F8FF78FD6}"/>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30158055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91103-81FC-4288-82B3-28AE5E0464A2}"/>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7D33A5FB-7C33-4A85-805D-21D9DD5D59D1}"/>
              </a:ext>
            </a:extLst>
          </p:cNvPr>
          <p:cNvGraphicFramePr>
            <a:graphicFrameLocks noGrp="1"/>
          </p:cNvGraphicFramePr>
          <p:nvPr>
            <p:ph type="chart" sz="quarter" idx="13"/>
            <p:extLst>
              <p:ext uri="{D42A27DB-BD31-4B8C-83A1-F6EECF244321}">
                <p14:modId xmlns:p14="http://schemas.microsoft.com/office/powerpoint/2010/main" val="4084581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5C7E2E-973A-456D-9D77-5CF3795B67B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FE976F5-3511-4FAB-BF19-6F5125C9A4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60966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09C30-3C99-4BCD-9607-2BD477211AAD}"/>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FD769E18-BE27-4BC3-8F70-E11A821D5432}"/>
              </a:ext>
            </a:extLst>
          </p:cNvPr>
          <p:cNvGraphicFramePr>
            <a:graphicFrameLocks noGrp="1"/>
          </p:cNvGraphicFramePr>
          <p:nvPr>
            <p:ph type="chart" sz="quarter" idx="13"/>
            <p:extLst>
              <p:ext uri="{D42A27DB-BD31-4B8C-83A1-F6EECF244321}">
                <p14:modId xmlns:p14="http://schemas.microsoft.com/office/powerpoint/2010/main" val="33276233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D3D57F-D05F-499E-824F-28F63A9E574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ECD92B5-06DC-4CFF-8C4A-515CC5B469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77981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6A829-BCA4-4EAC-B907-26F0C2F01F16}"/>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97E734A8-A9A1-4228-973D-8F841D03CD64}"/>
              </a:ext>
            </a:extLst>
          </p:cNvPr>
          <p:cNvGraphicFramePr>
            <a:graphicFrameLocks noGrp="1"/>
          </p:cNvGraphicFramePr>
          <p:nvPr>
            <p:ph type="chart" sz="quarter" idx="13"/>
            <p:extLst>
              <p:ext uri="{D42A27DB-BD31-4B8C-83A1-F6EECF244321}">
                <p14:modId xmlns:p14="http://schemas.microsoft.com/office/powerpoint/2010/main" val="34191195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5E1A04-B2BC-457E-95C3-ACF0A3EFA5F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BE69E9E-10B1-4A7C-B707-17CB70A7B3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73242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BFD36-DD1F-4A00-BC71-0BDA75261843}"/>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9574D203-1DAA-437A-A59E-515046031DAE}"/>
              </a:ext>
            </a:extLst>
          </p:cNvPr>
          <p:cNvGraphicFramePr>
            <a:graphicFrameLocks noGrp="1"/>
          </p:cNvGraphicFramePr>
          <p:nvPr>
            <p:ph type="tbl" sz="quarter" idx="13"/>
            <p:extLst>
              <p:ext uri="{D42A27DB-BD31-4B8C-83A1-F6EECF244321}">
                <p14:modId xmlns:p14="http://schemas.microsoft.com/office/powerpoint/2010/main" val="2988855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375890"/>
                    </a:ext>
                  </a:extLst>
                </a:gridCol>
                <a:gridCol w="493776">
                  <a:extLst>
                    <a:ext uri="{9D8B030D-6E8A-4147-A177-3AD203B41FA5}">
                      <a16:colId xmlns:a16="http://schemas.microsoft.com/office/drawing/2014/main" val="2750110533"/>
                    </a:ext>
                  </a:extLst>
                </a:gridCol>
                <a:gridCol w="1069848">
                  <a:extLst>
                    <a:ext uri="{9D8B030D-6E8A-4147-A177-3AD203B41FA5}">
                      <a16:colId xmlns:a16="http://schemas.microsoft.com/office/drawing/2014/main" val="2867078894"/>
                    </a:ext>
                  </a:extLst>
                </a:gridCol>
                <a:gridCol w="1069848">
                  <a:extLst>
                    <a:ext uri="{9D8B030D-6E8A-4147-A177-3AD203B41FA5}">
                      <a16:colId xmlns:a16="http://schemas.microsoft.com/office/drawing/2014/main" val="3349563475"/>
                    </a:ext>
                  </a:extLst>
                </a:gridCol>
                <a:gridCol w="1069848">
                  <a:extLst>
                    <a:ext uri="{9D8B030D-6E8A-4147-A177-3AD203B41FA5}">
                      <a16:colId xmlns:a16="http://schemas.microsoft.com/office/drawing/2014/main" val="1560811937"/>
                    </a:ext>
                  </a:extLst>
                </a:gridCol>
                <a:gridCol w="1069848">
                  <a:extLst>
                    <a:ext uri="{9D8B030D-6E8A-4147-A177-3AD203B41FA5}">
                      <a16:colId xmlns:a16="http://schemas.microsoft.com/office/drawing/2014/main" val="2556773502"/>
                    </a:ext>
                  </a:extLst>
                </a:gridCol>
                <a:gridCol w="1069848">
                  <a:extLst>
                    <a:ext uri="{9D8B030D-6E8A-4147-A177-3AD203B41FA5}">
                      <a16:colId xmlns:a16="http://schemas.microsoft.com/office/drawing/2014/main" val="742071625"/>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986872705"/>
                  </a:ext>
                </a:extLst>
              </a:tr>
              <a:tr h="370840">
                <a:tc>
                  <a:txBody>
                    <a:bodyPr/>
                    <a:lstStyle/>
                    <a:p>
                      <a:r>
                        <a:rPr lang="en-US" sz="1000" b="1"/>
                        <a:t>@TokioMAmerica - 2022-08-19 16:55:22</a:t>
                      </a:r>
                      <a:r>
                        <a:rPr lang="en-US" sz="1000"/>
                        <a:t>
 As part of a larger theme focused on homelessness and food insecurity in the U.S., TMA has coordinated partnerships with organizations local to our office locations. These charities include @UrbanRecipeATL, @LAFoodBank, the @ntfb in Plano, and @NightMinistry in Chicago. https://t.co/JWjQj6yqfb</a:t>
                      </a:r>
                    </a:p>
                  </a:txBody>
                  <a:tcPr/>
                </a:tc>
                <a:tc>
                  <a:txBody>
                    <a:bodyPr/>
                    <a:lstStyle/>
                    <a:p>
                      <a:r>
                        <a:rPr lang="en-US" sz="1000"/>
                        <a:t>08/25/2022 20:07:13</a:t>
                      </a:r>
                    </a:p>
                  </a:txBody>
                  <a:tcPr/>
                </a:tc>
                <a:tc>
                  <a:txBody>
                    <a:bodyPr/>
                    <a:lstStyle/>
                    <a:p>
                      <a:r>
                        <a:rPr lang="en-US" sz="1000"/>
                        <a:t>1</a:t>
                      </a:r>
                    </a:p>
                  </a:txBody>
                  <a:tcPr/>
                </a:tc>
                <a:tc>
                  <a:txBody>
                    <a:bodyPr/>
                    <a:lstStyle/>
                    <a:p>
                      <a:r>
                        <a:rPr lang="en-US" sz="1000"/>
                        <a:t>3</a:t>
                      </a:r>
                    </a:p>
                  </a:txBody>
                  <a:tcPr/>
                </a:tc>
                <a:tc>
                  <a:txBody>
                    <a:bodyPr/>
                    <a:lstStyle/>
                    <a:p>
                      <a:r>
                        <a:rPr lang="en-US" sz="1000"/>
                        <a:t>1</a:t>
                      </a:r>
                    </a:p>
                  </a:txBody>
                  <a:tcPr/>
                </a:tc>
                <a:tc>
                  <a:txBody>
                    <a:bodyPr/>
                    <a:lstStyle/>
                    <a:p>
                      <a:r>
                        <a:rPr lang="en-US" sz="1000"/>
                        <a:t>5</a:t>
                      </a:r>
                    </a:p>
                  </a:txBody>
                  <a:tcPr/>
                </a:tc>
                <a:tc>
                  <a:txBody>
                    <a:bodyPr/>
                    <a:lstStyle/>
                    <a:p>
                      <a:r>
                        <a:rPr lang="en-US" sz="1000"/>
                        <a:t>2.1277 %</a:t>
                      </a:r>
                    </a:p>
                  </a:txBody>
                  <a:tcPr/>
                </a:tc>
                <a:extLst>
                  <a:ext uri="{0D108BD9-81ED-4DB2-BD59-A6C34878D82A}">
                    <a16:rowId xmlns:a16="http://schemas.microsoft.com/office/drawing/2014/main" val="336897666"/>
                  </a:ext>
                </a:extLst>
              </a:tr>
              <a:tr h="370840">
                <a:tc>
                  <a:txBody>
                    <a:bodyPr/>
                    <a:lstStyle/>
                    <a:p>
                      <a:r>
                        <a:rPr lang="en-US" sz="1000" b="1"/>
                        <a:t>@TokioMAmerica - 2022-08-01 16:48:27</a:t>
                      </a:r>
                      <a:r>
                        <a:rPr lang="en-US" sz="1000"/>
                        <a:t>
 Next for our #SummerIntern spotlight, we'd like to introduce Jeffrey! 👋
We're thrilled to hear that he's been inspired by the TMA team and we appreciate the work that he's done so far in the #internship program! https://t.co/A6QXcCqyqE</a:t>
                      </a:r>
                    </a:p>
                  </a:txBody>
                  <a:tcPr/>
                </a:tc>
                <a:tc>
                  <a:txBody>
                    <a:bodyPr/>
                    <a:lstStyle/>
                    <a:p>
                      <a:r>
                        <a:rPr lang="en-US" sz="1000"/>
                        <a:t>08/03/2022 14:08:18</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1.7094 %</a:t>
                      </a:r>
                    </a:p>
                  </a:txBody>
                  <a:tcPr/>
                </a:tc>
                <a:extLst>
                  <a:ext uri="{0D108BD9-81ED-4DB2-BD59-A6C34878D82A}">
                    <a16:rowId xmlns:a16="http://schemas.microsoft.com/office/drawing/2014/main" val="345784886"/>
                  </a:ext>
                </a:extLst>
              </a:tr>
              <a:tr h="370840">
                <a:tc>
                  <a:txBody>
                    <a:bodyPr/>
                    <a:lstStyle/>
                    <a:p>
                      <a:r>
                        <a:rPr lang="en-US" sz="1000" b="1"/>
                        <a:t>@TokioMAmerica - 2022-08-08 15:39:12</a:t>
                      </a:r>
                      <a:r>
                        <a:rPr lang="en-US" sz="1000"/>
                        <a:t>
 Across the nation, authorities are reporting a rise in thefts of catalytic converters. In 2022 so far, there have been around 26,000 catalytic converter thefts.
Read our blog post detailing how YOU can reduce the chance of theft from your vehicle: https://t.co/QMQ59cmzaI https://t.co/8fMJnwiGjz</a:t>
                      </a:r>
                    </a:p>
                  </a:txBody>
                  <a:tcPr/>
                </a:tc>
                <a:tc>
                  <a:txBody>
                    <a:bodyPr/>
                    <a:lstStyle/>
                    <a:p>
                      <a:r>
                        <a:rPr lang="en-US" sz="1000"/>
                        <a:t>08/09/2022 20:09:01</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1.2821 %</a:t>
                      </a:r>
                    </a:p>
                  </a:txBody>
                  <a:tcPr/>
                </a:tc>
                <a:extLst>
                  <a:ext uri="{0D108BD9-81ED-4DB2-BD59-A6C34878D82A}">
                    <a16:rowId xmlns:a16="http://schemas.microsoft.com/office/drawing/2014/main" val="396029898"/>
                  </a:ext>
                </a:extLst>
              </a:tr>
            </a:tbl>
          </a:graphicData>
        </a:graphic>
      </p:graphicFrame>
      <p:sp>
        <p:nvSpPr>
          <p:cNvPr id="4" name="Text Placeholder 3">
            <a:extLst>
              <a:ext uri="{FF2B5EF4-FFF2-40B4-BE49-F238E27FC236}">
                <a16:creationId xmlns:a16="http://schemas.microsoft.com/office/drawing/2014/main" id="{F77E1F21-7288-48E1-887A-1695FDCBD4B7}"/>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42884672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18039-04CD-42AD-B623-18365022196B}"/>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295CDF95-0C76-4C7F-BD4B-3F693052631A}"/>
              </a:ext>
            </a:extLst>
          </p:cNvPr>
          <p:cNvGraphicFramePr>
            <a:graphicFrameLocks noGrp="1"/>
          </p:cNvGraphicFramePr>
          <p:nvPr>
            <p:ph type="tbl" sz="quarter" idx="13"/>
            <p:extLst>
              <p:ext uri="{D42A27DB-BD31-4B8C-83A1-F6EECF244321}">
                <p14:modId xmlns:p14="http://schemas.microsoft.com/office/powerpoint/2010/main" val="4109814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784134118"/>
                    </a:ext>
                  </a:extLst>
                </a:gridCol>
                <a:gridCol w="658368">
                  <a:extLst>
                    <a:ext uri="{9D8B030D-6E8A-4147-A177-3AD203B41FA5}">
                      <a16:colId xmlns:a16="http://schemas.microsoft.com/office/drawing/2014/main" val="1993775772"/>
                    </a:ext>
                  </a:extLst>
                </a:gridCol>
                <a:gridCol w="658368">
                  <a:extLst>
                    <a:ext uri="{9D8B030D-6E8A-4147-A177-3AD203B41FA5}">
                      <a16:colId xmlns:a16="http://schemas.microsoft.com/office/drawing/2014/main" val="2086410969"/>
                    </a:ext>
                  </a:extLst>
                </a:gridCol>
                <a:gridCol w="658368">
                  <a:extLst>
                    <a:ext uri="{9D8B030D-6E8A-4147-A177-3AD203B41FA5}">
                      <a16:colId xmlns:a16="http://schemas.microsoft.com/office/drawing/2014/main" val="1286832067"/>
                    </a:ext>
                  </a:extLst>
                </a:gridCol>
                <a:gridCol w="658368">
                  <a:extLst>
                    <a:ext uri="{9D8B030D-6E8A-4147-A177-3AD203B41FA5}">
                      <a16:colId xmlns:a16="http://schemas.microsoft.com/office/drawing/2014/main" val="2873333502"/>
                    </a:ext>
                  </a:extLst>
                </a:gridCol>
                <a:gridCol w="658368">
                  <a:extLst>
                    <a:ext uri="{9D8B030D-6E8A-4147-A177-3AD203B41FA5}">
                      <a16:colId xmlns:a16="http://schemas.microsoft.com/office/drawing/2014/main" val="595917762"/>
                    </a:ext>
                  </a:extLst>
                </a:gridCol>
                <a:gridCol w="658368">
                  <a:extLst>
                    <a:ext uri="{9D8B030D-6E8A-4147-A177-3AD203B41FA5}">
                      <a16:colId xmlns:a16="http://schemas.microsoft.com/office/drawing/2014/main" val="48261637"/>
                    </a:ext>
                  </a:extLst>
                </a:gridCol>
                <a:gridCol w="658368">
                  <a:extLst>
                    <a:ext uri="{9D8B030D-6E8A-4147-A177-3AD203B41FA5}">
                      <a16:colId xmlns:a16="http://schemas.microsoft.com/office/drawing/2014/main" val="183748223"/>
                    </a:ext>
                  </a:extLst>
                </a:gridCol>
                <a:gridCol w="658368">
                  <a:extLst>
                    <a:ext uri="{9D8B030D-6E8A-4147-A177-3AD203B41FA5}">
                      <a16:colId xmlns:a16="http://schemas.microsoft.com/office/drawing/2014/main" val="4249270410"/>
                    </a:ext>
                  </a:extLst>
                </a:gridCol>
                <a:gridCol w="658368">
                  <a:extLst>
                    <a:ext uri="{9D8B030D-6E8A-4147-A177-3AD203B41FA5}">
                      <a16:colId xmlns:a16="http://schemas.microsoft.com/office/drawing/2014/main" val="2749077157"/>
                    </a:ext>
                  </a:extLst>
                </a:gridCol>
                <a:gridCol w="658368">
                  <a:extLst>
                    <a:ext uri="{9D8B030D-6E8A-4147-A177-3AD203B41FA5}">
                      <a16:colId xmlns:a16="http://schemas.microsoft.com/office/drawing/2014/main" val="313940110"/>
                    </a:ext>
                  </a:extLst>
                </a:gridCol>
                <a:gridCol w="658368">
                  <a:extLst>
                    <a:ext uri="{9D8B030D-6E8A-4147-A177-3AD203B41FA5}">
                      <a16:colId xmlns:a16="http://schemas.microsoft.com/office/drawing/2014/main" val="308673890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845538940"/>
                  </a:ext>
                </a:extLst>
              </a:tr>
              <a:tr h="370840">
                <a:tc>
                  <a:txBody>
                    <a:bodyPr/>
                    <a:lstStyle/>
                    <a:p>
                      <a:r>
                        <a:rPr lang="en-US" sz="1000"/>
                        <a:t>19366</a:t>
                      </a:r>
                    </a:p>
                  </a:txBody>
                  <a:tcPr/>
                </a:tc>
                <a:tc>
                  <a:txBody>
                    <a:bodyPr/>
                    <a:lstStyle/>
                    <a:p>
                      <a:r>
                        <a:rPr lang="en-US" sz="1000"/>
                        <a:t>156</a:t>
                      </a:r>
                    </a:p>
                  </a:txBody>
                  <a:tcPr/>
                </a:tc>
                <a:tc>
                  <a:txBody>
                    <a:bodyPr/>
                    <a:lstStyle/>
                    <a:p>
                      <a:r>
                        <a:rPr lang="en-US" sz="1000"/>
                        <a:t>14</a:t>
                      </a:r>
                    </a:p>
                  </a:txBody>
                  <a:tcPr/>
                </a:tc>
                <a:tc>
                  <a:txBody>
                    <a:bodyPr/>
                    <a:lstStyle/>
                    <a:p>
                      <a:r>
                        <a:rPr lang="en-US" sz="1000"/>
                        <a:t>698</a:t>
                      </a:r>
                    </a:p>
                  </a:txBody>
                  <a:tcPr/>
                </a:tc>
                <a:tc>
                  <a:txBody>
                    <a:bodyPr/>
                    <a:lstStyle/>
                    <a:p>
                      <a:r>
                        <a:rPr lang="en-US" sz="1000"/>
                        <a:t>49.857142857143</a:t>
                      </a:r>
                    </a:p>
                  </a:txBody>
                  <a:tcPr/>
                </a:tc>
                <a:tc>
                  <a:txBody>
                    <a:bodyPr/>
                    <a:lstStyle/>
                    <a:p>
                      <a:r>
                        <a:rPr lang="en-US" sz="1000"/>
                        <a:t>9</a:t>
                      </a:r>
                    </a:p>
                  </a:txBody>
                  <a:tcPr/>
                </a:tc>
                <a:tc>
                  <a:txBody>
                    <a:bodyPr/>
                    <a:lstStyle/>
                    <a:p>
                      <a:r>
                        <a:rPr lang="en-US" sz="1000"/>
                        <a:t>18</a:t>
                      </a:r>
                    </a:p>
                  </a:txBody>
                  <a:tcPr/>
                </a:tc>
                <a:tc>
                  <a:txBody>
                    <a:bodyPr/>
                    <a:lstStyle/>
                    <a:p>
                      <a:r>
                        <a:rPr lang="en-US" sz="1000"/>
                        <a:t>1512</a:t>
                      </a:r>
                    </a:p>
                  </a:txBody>
                  <a:tcPr/>
                </a:tc>
                <a:tc>
                  <a:txBody>
                    <a:bodyPr/>
                    <a:lstStyle/>
                    <a:p>
                      <a:r>
                        <a:rPr lang="en-US" sz="1000"/>
                        <a:t>33972</a:t>
                      </a:r>
                    </a:p>
                  </a:txBody>
                  <a:tcPr/>
                </a:tc>
                <a:tc>
                  <a:txBody>
                    <a:bodyPr/>
                    <a:lstStyle/>
                    <a:p>
                      <a:r>
                        <a:rPr lang="en-US" sz="1000"/>
                        <a:t>2426.5714285714</a:t>
                      </a:r>
                    </a:p>
                  </a:txBody>
                  <a:tcPr/>
                </a:tc>
                <a:tc>
                  <a:txBody>
                    <a:bodyPr/>
                    <a:lstStyle/>
                    <a:p>
                      <a:r>
                        <a:rPr lang="en-US" sz="1000"/>
                        <a:t>4.8347821377078 %</a:t>
                      </a:r>
                    </a:p>
                  </a:txBody>
                  <a:tcPr/>
                </a:tc>
                <a:tc>
                  <a:txBody>
                    <a:bodyPr/>
                    <a:lstStyle/>
                    <a:p>
                      <a:r>
                        <a:rPr lang="en-US" sz="1000"/>
                        <a:t>3789</a:t>
                      </a:r>
                    </a:p>
                  </a:txBody>
                  <a:tcPr/>
                </a:tc>
                <a:extLst>
                  <a:ext uri="{0D108BD9-81ED-4DB2-BD59-A6C34878D82A}">
                    <a16:rowId xmlns:a16="http://schemas.microsoft.com/office/drawing/2014/main" val="756029047"/>
                  </a:ext>
                </a:extLst>
              </a:tr>
            </a:tbl>
          </a:graphicData>
        </a:graphic>
      </p:graphicFrame>
      <p:sp>
        <p:nvSpPr>
          <p:cNvPr id="4" name="Text Placeholder 3">
            <a:extLst>
              <a:ext uri="{FF2B5EF4-FFF2-40B4-BE49-F238E27FC236}">
                <a16:creationId xmlns:a16="http://schemas.microsoft.com/office/drawing/2014/main" id="{8D82F2C6-123E-4217-B14D-5AA935DBC1AC}"/>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37841078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A9C95-98FE-43C3-B589-49B0753DC0F8}"/>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362168F8-4891-432E-BA97-E189DD605D7B}"/>
              </a:ext>
            </a:extLst>
          </p:cNvPr>
          <p:cNvGraphicFramePr>
            <a:graphicFrameLocks noGrp="1"/>
          </p:cNvGraphicFramePr>
          <p:nvPr>
            <p:ph type="chart" sz="quarter" idx="13"/>
            <p:extLst>
              <p:ext uri="{D42A27DB-BD31-4B8C-83A1-F6EECF244321}">
                <p14:modId xmlns:p14="http://schemas.microsoft.com/office/powerpoint/2010/main" val="23324543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224BF9-FCE8-45B5-8F00-72332CFA38C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E01DC78-0C84-4BC2-8F79-92BA306E73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8048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0AF50-9E0C-447B-BEF2-45E40D1FDFD6}"/>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691374DC-9642-41DC-BE47-8997E6D9253B}"/>
              </a:ext>
            </a:extLst>
          </p:cNvPr>
          <p:cNvGraphicFramePr>
            <a:graphicFrameLocks noGrp="1"/>
          </p:cNvGraphicFramePr>
          <p:nvPr>
            <p:ph type="chart" sz="quarter" idx="13"/>
            <p:extLst>
              <p:ext uri="{D42A27DB-BD31-4B8C-83A1-F6EECF244321}">
                <p14:modId xmlns:p14="http://schemas.microsoft.com/office/powerpoint/2010/main" val="5360434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1DE871-89DA-40CB-9EB3-C1A4F427855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C233AEA-DF8C-4BCE-A04E-B9B58336C3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3135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D687C-6EF6-44C2-A057-63B3397CDADD}"/>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2574FE74-E0D2-471E-ABEA-5449E1EC84FE}"/>
              </a:ext>
            </a:extLst>
          </p:cNvPr>
          <p:cNvGraphicFramePr>
            <a:graphicFrameLocks noGrp="1"/>
          </p:cNvGraphicFramePr>
          <p:nvPr>
            <p:ph type="chart" sz="quarter" idx="13"/>
            <p:extLst>
              <p:ext uri="{D42A27DB-BD31-4B8C-83A1-F6EECF244321}">
                <p14:modId xmlns:p14="http://schemas.microsoft.com/office/powerpoint/2010/main" val="3987037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7EC53E-FF8F-46B7-BCB5-10C0CFCD55E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CEB4235-22C3-4DE5-A99A-D99A4709DE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4828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DF4FA-6A8A-4208-869A-7F77847D486A}"/>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FB02731C-D191-41AD-B7BA-175553A102D7}"/>
              </a:ext>
            </a:extLst>
          </p:cNvPr>
          <p:cNvGraphicFramePr>
            <a:graphicFrameLocks noGrp="1"/>
          </p:cNvGraphicFramePr>
          <p:nvPr>
            <p:ph type="chart" sz="quarter" idx="13"/>
            <p:extLst>
              <p:ext uri="{D42A27DB-BD31-4B8C-83A1-F6EECF244321}">
                <p14:modId xmlns:p14="http://schemas.microsoft.com/office/powerpoint/2010/main" val="26064466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6697EE-6183-4CEC-8EF3-71BE4BB93B5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1516441-4E3F-41D2-AEDC-9971212FD4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39272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2C1F4-52AE-49CD-A139-CFEB14CD9F32}"/>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97DC2E19-477A-4AC7-83AB-1AE256702E5F}"/>
              </a:ext>
            </a:extLst>
          </p:cNvPr>
          <p:cNvGraphicFramePr>
            <a:graphicFrameLocks noGrp="1"/>
          </p:cNvGraphicFramePr>
          <p:nvPr>
            <p:ph type="tbl" sz="quarter" idx="13"/>
            <p:extLst>
              <p:ext uri="{D42A27DB-BD31-4B8C-83A1-F6EECF244321}">
                <p14:modId xmlns:p14="http://schemas.microsoft.com/office/powerpoint/2010/main" val="3066066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17468592"/>
                    </a:ext>
                  </a:extLst>
                </a:gridCol>
                <a:gridCol w="740664">
                  <a:extLst>
                    <a:ext uri="{9D8B030D-6E8A-4147-A177-3AD203B41FA5}">
                      <a16:colId xmlns:a16="http://schemas.microsoft.com/office/drawing/2014/main" val="1101891583"/>
                    </a:ext>
                  </a:extLst>
                </a:gridCol>
                <a:gridCol w="740664">
                  <a:extLst>
                    <a:ext uri="{9D8B030D-6E8A-4147-A177-3AD203B41FA5}">
                      <a16:colId xmlns:a16="http://schemas.microsoft.com/office/drawing/2014/main" val="3932513112"/>
                    </a:ext>
                  </a:extLst>
                </a:gridCol>
                <a:gridCol w="740664">
                  <a:extLst>
                    <a:ext uri="{9D8B030D-6E8A-4147-A177-3AD203B41FA5}">
                      <a16:colId xmlns:a16="http://schemas.microsoft.com/office/drawing/2014/main" val="1541467691"/>
                    </a:ext>
                  </a:extLst>
                </a:gridCol>
                <a:gridCol w="740664">
                  <a:extLst>
                    <a:ext uri="{9D8B030D-6E8A-4147-A177-3AD203B41FA5}">
                      <a16:colId xmlns:a16="http://schemas.microsoft.com/office/drawing/2014/main" val="2168392840"/>
                    </a:ext>
                  </a:extLst>
                </a:gridCol>
                <a:gridCol w="740664">
                  <a:extLst>
                    <a:ext uri="{9D8B030D-6E8A-4147-A177-3AD203B41FA5}">
                      <a16:colId xmlns:a16="http://schemas.microsoft.com/office/drawing/2014/main" val="3780704224"/>
                    </a:ext>
                  </a:extLst>
                </a:gridCol>
                <a:gridCol w="740664">
                  <a:extLst>
                    <a:ext uri="{9D8B030D-6E8A-4147-A177-3AD203B41FA5}">
                      <a16:colId xmlns:a16="http://schemas.microsoft.com/office/drawing/2014/main" val="1613764096"/>
                    </a:ext>
                  </a:extLst>
                </a:gridCol>
                <a:gridCol w="740664">
                  <a:extLst>
                    <a:ext uri="{9D8B030D-6E8A-4147-A177-3AD203B41FA5}">
                      <a16:colId xmlns:a16="http://schemas.microsoft.com/office/drawing/2014/main" val="495716632"/>
                    </a:ext>
                  </a:extLst>
                </a:gridCol>
                <a:gridCol w="740664">
                  <a:extLst>
                    <a:ext uri="{9D8B030D-6E8A-4147-A177-3AD203B41FA5}">
                      <a16:colId xmlns:a16="http://schemas.microsoft.com/office/drawing/2014/main" val="545839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721007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- 2022-08-15 16:18:49</a:t>
                      </a:r>
                      <a:r>
                        <a:rPr kumimoji="0" lang="en-US" sz="1000" b="0" i="0" u="none" strike="noStrike" kern="1200" cap="none" spc="0" normalizeH="0" baseline="0" noProof="0">
                          <a:ln>
                            <a:noFill/>
                          </a:ln>
                          <a:solidFill>
                            <a:prstClr val="black"/>
                          </a:solidFill>
                          <a:effectLst/>
                          <a:uLnTx/>
                          <a:uFillTx/>
                          <a:latin typeface="+mn-lt"/>
                          <a:ea typeface="+mn-ea"/>
                          <a:cs typeface="+mn-cs"/>
                        </a:rPr>
                        <a:t>
 TMA is pleased to share some exciting news about the plans for our parent company’s new headquarters in Tokyo! The building will be the world's largest wooden hybrid structure at the time of its completion. Wood emits less CO2 in its manufacturing process compared to steel and also has the ability to absorb and capture it.
The new building aligns with Tokio Marine Group's global mission to reduce our carbon footprint and build a more sustainable, modern environment.
Read here: https://lnkd.in/ggBzF6cn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4.8881955278211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85933492"/>
                  </a:ext>
                </a:extLst>
              </a:tr>
            </a:tbl>
          </a:graphicData>
        </a:graphic>
      </p:graphicFrame>
      <p:sp>
        <p:nvSpPr>
          <p:cNvPr id="4" name="Text Placeholder 3">
            <a:extLst>
              <a:ext uri="{FF2B5EF4-FFF2-40B4-BE49-F238E27FC236}">
                <a16:creationId xmlns:a16="http://schemas.microsoft.com/office/drawing/2014/main" id="{57FD5514-AB6F-4832-8D46-E182E3806C4E}"/>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11487232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EE684-C5A2-4D16-8FD5-9940651C4DAF}"/>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19A07D6C-A8C1-4061-9356-83757D1DB38A}"/>
              </a:ext>
            </a:extLst>
          </p:cNvPr>
          <p:cNvGraphicFramePr>
            <a:graphicFrameLocks noGrp="1"/>
          </p:cNvGraphicFramePr>
          <p:nvPr>
            <p:ph type="tbl" sz="quarter" idx="13"/>
            <p:extLst>
              <p:ext uri="{D42A27DB-BD31-4B8C-83A1-F6EECF244321}">
                <p14:modId xmlns:p14="http://schemas.microsoft.com/office/powerpoint/2010/main" val="1831473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34814166"/>
                    </a:ext>
                  </a:extLst>
                </a:gridCol>
                <a:gridCol w="740664">
                  <a:extLst>
                    <a:ext uri="{9D8B030D-6E8A-4147-A177-3AD203B41FA5}">
                      <a16:colId xmlns:a16="http://schemas.microsoft.com/office/drawing/2014/main" val="2370061454"/>
                    </a:ext>
                  </a:extLst>
                </a:gridCol>
                <a:gridCol w="740664">
                  <a:extLst>
                    <a:ext uri="{9D8B030D-6E8A-4147-A177-3AD203B41FA5}">
                      <a16:colId xmlns:a16="http://schemas.microsoft.com/office/drawing/2014/main" val="3903970014"/>
                    </a:ext>
                  </a:extLst>
                </a:gridCol>
                <a:gridCol w="740664">
                  <a:extLst>
                    <a:ext uri="{9D8B030D-6E8A-4147-A177-3AD203B41FA5}">
                      <a16:colId xmlns:a16="http://schemas.microsoft.com/office/drawing/2014/main" val="995611316"/>
                    </a:ext>
                  </a:extLst>
                </a:gridCol>
                <a:gridCol w="740664">
                  <a:extLst>
                    <a:ext uri="{9D8B030D-6E8A-4147-A177-3AD203B41FA5}">
                      <a16:colId xmlns:a16="http://schemas.microsoft.com/office/drawing/2014/main" val="3608229777"/>
                    </a:ext>
                  </a:extLst>
                </a:gridCol>
                <a:gridCol w="740664">
                  <a:extLst>
                    <a:ext uri="{9D8B030D-6E8A-4147-A177-3AD203B41FA5}">
                      <a16:colId xmlns:a16="http://schemas.microsoft.com/office/drawing/2014/main" val="1785327263"/>
                    </a:ext>
                  </a:extLst>
                </a:gridCol>
                <a:gridCol w="740664">
                  <a:extLst>
                    <a:ext uri="{9D8B030D-6E8A-4147-A177-3AD203B41FA5}">
                      <a16:colId xmlns:a16="http://schemas.microsoft.com/office/drawing/2014/main" val="1790851202"/>
                    </a:ext>
                  </a:extLst>
                </a:gridCol>
                <a:gridCol w="740664">
                  <a:extLst>
                    <a:ext uri="{9D8B030D-6E8A-4147-A177-3AD203B41FA5}">
                      <a16:colId xmlns:a16="http://schemas.microsoft.com/office/drawing/2014/main" val="2365371641"/>
                    </a:ext>
                  </a:extLst>
                </a:gridCol>
                <a:gridCol w="740664">
                  <a:extLst>
                    <a:ext uri="{9D8B030D-6E8A-4147-A177-3AD203B41FA5}">
                      <a16:colId xmlns:a16="http://schemas.microsoft.com/office/drawing/2014/main" val="320364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671700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- 2022-08-05 16:08:32</a:t>
                      </a:r>
                      <a:r>
                        <a:rPr kumimoji="0" lang="en-US" sz="1000" b="0" i="0" u="none" strike="noStrike" kern="1200" cap="none" spc="0" normalizeH="0" baseline="0" noProof="0">
                          <a:ln>
                            <a:noFill/>
                          </a:ln>
                          <a:solidFill>
                            <a:prstClr val="black"/>
                          </a:solidFill>
                          <a:effectLst/>
                          <a:uLnTx/>
                          <a:uFillTx/>
                          <a:latin typeface="+mn-lt"/>
                          <a:ea typeface="+mn-ea"/>
                          <a:cs typeface="+mn-cs"/>
                        </a:rPr>
                        <a:t>
 This week at TMA, we celebrated the 143rd anniversary of Tokio Marine's founding with various Employee Appreciation events! 🎉
Our Plano, TX team was treated to some yummy Texas barbecue, the Pasadena, CA team ate some Hibachi at the beautiful Pasadena Towers, our Chicago team took a trip to the WNDR Museum, and the Jersey City team had an amazing lunch catered by Chipotle and others! 
We appreciate our hardworking employees every day and strive to acknowledge each individual as a piece of our greater mission To Be A Good 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17.221908526256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10880205"/>
                  </a:ext>
                </a:extLst>
              </a:tr>
            </a:tbl>
          </a:graphicData>
        </a:graphic>
      </p:graphicFrame>
      <p:sp>
        <p:nvSpPr>
          <p:cNvPr id="4" name="Text Placeholder 3">
            <a:extLst>
              <a:ext uri="{FF2B5EF4-FFF2-40B4-BE49-F238E27FC236}">
                <a16:creationId xmlns:a16="http://schemas.microsoft.com/office/drawing/2014/main" id="{9D8EBED5-DEF9-4475-B951-4CBAAF5FA4CC}"/>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31948265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DA09B-FFA2-4389-A9E8-122F0B83867D}"/>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C8C741F2-8AFF-4335-97DA-521D2B8F518E}"/>
              </a:ext>
            </a:extLst>
          </p:cNvPr>
          <p:cNvGraphicFramePr>
            <a:graphicFrameLocks noGrp="1"/>
          </p:cNvGraphicFramePr>
          <p:nvPr>
            <p:ph type="tbl" sz="quarter" idx="13"/>
            <p:extLst>
              <p:ext uri="{D42A27DB-BD31-4B8C-83A1-F6EECF244321}">
                <p14:modId xmlns:p14="http://schemas.microsoft.com/office/powerpoint/2010/main" val="3337073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83050145"/>
                    </a:ext>
                  </a:extLst>
                </a:gridCol>
                <a:gridCol w="740664">
                  <a:extLst>
                    <a:ext uri="{9D8B030D-6E8A-4147-A177-3AD203B41FA5}">
                      <a16:colId xmlns:a16="http://schemas.microsoft.com/office/drawing/2014/main" val="4171676249"/>
                    </a:ext>
                  </a:extLst>
                </a:gridCol>
                <a:gridCol w="740664">
                  <a:extLst>
                    <a:ext uri="{9D8B030D-6E8A-4147-A177-3AD203B41FA5}">
                      <a16:colId xmlns:a16="http://schemas.microsoft.com/office/drawing/2014/main" val="2645328966"/>
                    </a:ext>
                  </a:extLst>
                </a:gridCol>
                <a:gridCol w="740664">
                  <a:extLst>
                    <a:ext uri="{9D8B030D-6E8A-4147-A177-3AD203B41FA5}">
                      <a16:colId xmlns:a16="http://schemas.microsoft.com/office/drawing/2014/main" val="4018034426"/>
                    </a:ext>
                  </a:extLst>
                </a:gridCol>
                <a:gridCol w="740664">
                  <a:extLst>
                    <a:ext uri="{9D8B030D-6E8A-4147-A177-3AD203B41FA5}">
                      <a16:colId xmlns:a16="http://schemas.microsoft.com/office/drawing/2014/main" val="460574529"/>
                    </a:ext>
                  </a:extLst>
                </a:gridCol>
                <a:gridCol w="740664">
                  <a:extLst>
                    <a:ext uri="{9D8B030D-6E8A-4147-A177-3AD203B41FA5}">
                      <a16:colId xmlns:a16="http://schemas.microsoft.com/office/drawing/2014/main" val="1178921056"/>
                    </a:ext>
                  </a:extLst>
                </a:gridCol>
                <a:gridCol w="740664">
                  <a:extLst>
                    <a:ext uri="{9D8B030D-6E8A-4147-A177-3AD203B41FA5}">
                      <a16:colId xmlns:a16="http://schemas.microsoft.com/office/drawing/2014/main" val="47182319"/>
                    </a:ext>
                  </a:extLst>
                </a:gridCol>
                <a:gridCol w="740664">
                  <a:extLst>
                    <a:ext uri="{9D8B030D-6E8A-4147-A177-3AD203B41FA5}">
                      <a16:colId xmlns:a16="http://schemas.microsoft.com/office/drawing/2014/main" val="164489749"/>
                    </a:ext>
                  </a:extLst>
                </a:gridCol>
                <a:gridCol w="740664">
                  <a:extLst>
                    <a:ext uri="{9D8B030D-6E8A-4147-A177-3AD203B41FA5}">
                      <a16:colId xmlns:a16="http://schemas.microsoft.com/office/drawing/2014/main" val="2117007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022320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- 2022-08-22 17:15:00</a:t>
                      </a:r>
                      <a:r>
                        <a:rPr kumimoji="0" lang="en-US" sz="1000" b="0" i="0" u="none" strike="noStrike" kern="1200" cap="none" spc="0" normalizeH="0" baseline="0" noProof="0">
                          <a:ln>
                            <a:noFill/>
                          </a:ln>
                          <a:solidFill>
                            <a:prstClr val="black"/>
                          </a:solidFill>
                          <a:effectLst/>
                          <a:uLnTx/>
                          <a:uFillTx/>
                          <a:latin typeface="+mn-lt"/>
                          <a:ea typeface="+mn-ea"/>
                          <a:cs typeface="+mn-cs"/>
                        </a:rPr>
                        <a:t>
 If you haven't heard already, Tokio Marine America's new CEO Daisuke Ugaeri has had a busy summer traveling to all of our national offices and speaking with employees about his vision for TMA moving forward.
In this short clip, Daisuke summarizes his goal to emphasize the "family-like" nature of our company, focusing on key aspects such as trust, harmony, accountability, and respect. We are thrilled to have a passionate, team-oriented leader such as Daisuke!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5.5948061867481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3197</a:t>
                      </a:r>
                    </a:p>
                  </a:txBody>
                  <a:tcPr/>
                </a:tc>
                <a:extLst>
                  <a:ext uri="{0D108BD9-81ED-4DB2-BD59-A6C34878D82A}">
                    <a16:rowId xmlns:a16="http://schemas.microsoft.com/office/drawing/2014/main" val="512805655"/>
                  </a:ext>
                </a:extLst>
              </a:tr>
            </a:tbl>
          </a:graphicData>
        </a:graphic>
      </p:graphicFrame>
      <p:sp>
        <p:nvSpPr>
          <p:cNvPr id="4" name="Text Placeholder 3">
            <a:extLst>
              <a:ext uri="{FF2B5EF4-FFF2-40B4-BE49-F238E27FC236}">
                <a16:creationId xmlns:a16="http://schemas.microsoft.com/office/drawing/2014/main" id="{8531B364-D315-445D-B768-07BAF5189AC8}"/>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28194970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E7659-2930-4E8F-A970-743368F292E8}"/>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B151CC29-3D78-414A-A553-E7DAE12D5C99}"/>
              </a:ext>
            </a:extLst>
          </p:cNvPr>
          <p:cNvGraphicFramePr>
            <a:graphicFrameLocks noGrp="1"/>
          </p:cNvGraphicFramePr>
          <p:nvPr>
            <p:ph type="tbl" sz="quarter" idx="13"/>
            <p:extLst>
              <p:ext uri="{D42A27DB-BD31-4B8C-83A1-F6EECF244321}">
                <p14:modId xmlns:p14="http://schemas.microsoft.com/office/powerpoint/2010/main" val="1596816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307168731"/>
                    </a:ext>
                  </a:extLst>
                </a:gridCol>
                <a:gridCol w="576072">
                  <a:extLst>
                    <a:ext uri="{9D8B030D-6E8A-4147-A177-3AD203B41FA5}">
                      <a16:colId xmlns:a16="http://schemas.microsoft.com/office/drawing/2014/main" val="4197504904"/>
                    </a:ext>
                  </a:extLst>
                </a:gridCol>
                <a:gridCol w="576072">
                  <a:extLst>
                    <a:ext uri="{9D8B030D-6E8A-4147-A177-3AD203B41FA5}">
                      <a16:colId xmlns:a16="http://schemas.microsoft.com/office/drawing/2014/main" val="3076727385"/>
                    </a:ext>
                  </a:extLst>
                </a:gridCol>
                <a:gridCol w="576072">
                  <a:extLst>
                    <a:ext uri="{9D8B030D-6E8A-4147-A177-3AD203B41FA5}">
                      <a16:colId xmlns:a16="http://schemas.microsoft.com/office/drawing/2014/main" val="1525919930"/>
                    </a:ext>
                  </a:extLst>
                </a:gridCol>
                <a:gridCol w="576072">
                  <a:extLst>
                    <a:ext uri="{9D8B030D-6E8A-4147-A177-3AD203B41FA5}">
                      <a16:colId xmlns:a16="http://schemas.microsoft.com/office/drawing/2014/main" val="197779606"/>
                    </a:ext>
                  </a:extLst>
                </a:gridCol>
                <a:gridCol w="576072">
                  <a:extLst>
                    <a:ext uri="{9D8B030D-6E8A-4147-A177-3AD203B41FA5}">
                      <a16:colId xmlns:a16="http://schemas.microsoft.com/office/drawing/2014/main" val="1613954338"/>
                    </a:ext>
                  </a:extLst>
                </a:gridCol>
                <a:gridCol w="576072">
                  <a:extLst>
                    <a:ext uri="{9D8B030D-6E8A-4147-A177-3AD203B41FA5}">
                      <a16:colId xmlns:a16="http://schemas.microsoft.com/office/drawing/2014/main" val="480915867"/>
                    </a:ext>
                  </a:extLst>
                </a:gridCol>
                <a:gridCol w="576072">
                  <a:extLst>
                    <a:ext uri="{9D8B030D-6E8A-4147-A177-3AD203B41FA5}">
                      <a16:colId xmlns:a16="http://schemas.microsoft.com/office/drawing/2014/main" val="1134193202"/>
                    </a:ext>
                  </a:extLst>
                </a:gridCol>
                <a:gridCol w="576072">
                  <a:extLst>
                    <a:ext uri="{9D8B030D-6E8A-4147-A177-3AD203B41FA5}">
                      <a16:colId xmlns:a16="http://schemas.microsoft.com/office/drawing/2014/main" val="2704597076"/>
                    </a:ext>
                  </a:extLst>
                </a:gridCol>
                <a:gridCol w="576072">
                  <a:extLst>
                    <a:ext uri="{9D8B030D-6E8A-4147-A177-3AD203B41FA5}">
                      <a16:colId xmlns:a16="http://schemas.microsoft.com/office/drawing/2014/main" val="2133089368"/>
                    </a:ext>
                  </a:extLst>
                </a:gridCol>
                <a:gridCol w="576072">
                  <a:extLst>
                    <a:ext uri="{9D8B030D-6E8A-4147-A177-3AD203B41FA5}">
                      <a16:colId xmlns:a16="http://schemas.microsoft.com/office/drawing/2014/main" val="363414401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102532069"/>
                  </a:ext>
                </a:extLst>
              </a:tr>
              <a:tr h="370840">
                <a:tc>
                  <a:txBody>
                    <a:bodyPr/>
                    <a:lstStyle/>
                    <a:p>
                      <a:r>
                        <a:rPr lang="en-US" sz="1000"/>
                        <a:t>tmamerica</a:t>
                      </a:r>
                    </a:p>
                  </a:txBody>
                  <a:tcPr/>
                </a:tc>
                <a:tc>
                  <a:txBody>
                    <a:bodyPr/>
                    <a:lstStyle/>
                    <a:p>
                      <a:r>
                        <a:rPr lang="en-US" sz="1000"/>
                        <a:t>463</a:t>
                      </a:r>
                    </a:p>
                  </a:txBody>
                  <a:tcPr/>
                </a:tc>
                <a:tc>
                  <a:txBody>
                    <a:bodyPr/>
                    <a:lstStyle/>
                    <a:p>
                      <a:r>
                        <a:rPr lang="en-US" sz="1000"/>
                        <a:t>4</a:t>
                      </a:r>
                    </a:p>
                  </a:txBody>
                  <a:tcPr/>
                </a:tc>
                <a:tc>
                  <a:txBody>
                    <a:bodyPr/>
                    <a:lstStyle/>
                    <a:p>
                      <a:r>
                        <a:rPr lang="en-US" sz="1000"/>
                        <a:t>10</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tc>
                  <a:txBody>
                    <a:bodyPr/>
                    <a:lstStyle/>
                    <a:p>
                      <a:r>
                        <a:rPr lang="en-US" sz="1000"/>
                        <a:t>14</a:t>
                      </a:r>
                    </a:p>
                  </a:txBody>
                  <a:tcPr/>
                </a:tc>
                <a:tc>
                  <a:txBody>
                    <a:bodyPr/>
                    <a:lstStyle/>
                    <a:p>
                      <a:r>
                        <a:rPr lang="en-US" sz="1000"/>
                        <a:t>119</a:t>
                      </a:r>
                    </a:p>
                  </a:txBody>
                  <a:tcPr/>
                </a:tc>
                <a:tc>
                  <a:txBody>
                    <a:bodyPr/>
                    <a:lstStyle/>
                    <a:p>
                      <a:r>
                        <a:rPr lang="en-US" sz="1000"/>
                        <a:t>5</a:t>
                      </a:r>
                    </a:p>
                  </a:txBody>
                  <a:tcPr/>
                </a:tc>
                <a:tc>
                  <a:txBody>
                    <a:bodyPr/>
                    <a:lstStyle/>
                    <a:p>
                      <a:r>
                        <a:rPr lang="en-US" sz="1000"/>
                        <a:t>1.9213 %</a:t>
                      </a:r>
                    </a:p>
                  </a:txBody>
                  <a:tcPr/>
                </a:tc>
                <a:extLst>
                  <a:ext uri="{0D108BD9-81ED-4DB2-BD59-A6C34878D82A}">
                    <a16:rowId xmlns:a16="http://schemas.microsoft.com/office/drawing/2014/main" val="791792003"/>
                  </a:ext>
                </a:extLst>
              </a:tr>
            </a:tbl>
          </a:graphicData>
        </a:graphic>
      </p:graphicFrame>
      <p:sp>
        <p:nvSpPr>
          <p:cNvPr id="4" name="Text Placeholder 3">
            <a:extLst>
              <a:ext uri="{FF2B5EF4-FFF2-40B4-BE49-F238E27FC236}">
                <a16:creationId xmlns:a16="http://schemas.microsoft.com/office/drawing/2014/main" id="{049B28EE-4D72-4883-9A5E-3C18CCDC975E}"/>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10975465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38443-2C8D-4FC5-82B9-8A06B2BD4783}"/>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B810FB0E-9F36-4D51-B160-D4EBC15C0739}"/>
              </a:ext>
            </a:extLst>
          </p:cNvPr>
          <p:cNvGraphicFramePr>
            <a:graphicFrameLocks noGrp="1"/>
          </p:cNvGraphicFramePr>
          <p:nvPr>
            <p:ph type="chart" sz="quarter" idx="13"/>
            <p:extLst>
              <p:ext uri="{D42A27DB-BD31-4B8C-83A1-F6EECF244321}">
                <p14:modId xmlns:p14="http://schemas.microsoft.com/office/powerpoint/2010/main" val="2363218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ABD9C1-DF86-4DCB-B92C-056AE31E3AD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B13998A-A85B-406C-AB7D-5431A2C242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11818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6B91B-3C80-469E-8B40-224BC95F8D78}"/>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DABA4E65-7E35-4B6B-8D69-6762F03C8527}"/>
              </a:ext>
            </a:extLst>
          </p:cNvPr>
          <p:cNvGraphicFramePr>
            <a:graphicFrameLocks noGrp="1"/>
          </p:cNvGraphicFramePr>
          <p:nvPr>
            <p:ph type="chart" sz="quarter" idx="13"/>
            <p:extLst>
              <p:ext uri="{D42A27DB-BD31-4B8C-83A1-F6EECF244321}">
                <p14:modId xmlns:p14="http://schemas.microsoft.com/office/powerpoint/2010/main" val="5274278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42E209-5F80-458A-8725-CACE21023BB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3E58C42-1836-450E-91D6-3D5ADB0FBB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97986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ADFBF-B013-4F03-8B2E-3CF5F16FC209}"/>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AE525031-E9CA-4815-8740-C78A3F8A569F}"/>
              </a:ext>
            </a:extLst>
          </p:cNvPr>
          <p:cNvGraphicFramePr>
            <a:graphicFrameLocks noGrp="1"/>
          </p:cNvGraphicFramePr>
          <p:nvPr>
            <p:ph type="chart" sz="quarter" idx="13"/>
            <p:extLst>
              <p:ext uri="{D42A27DB-BD31-4B8C-83A1-F6EECF244321}">
                <p14:modId xmlns:p14="http://schemas.microsoft.com/office/powerpoint/2010/main" val="6268434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B7CB16-676F-40A5-BBF0-835B75FDA60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E6D9D87-4488-4CA8-BE25-80E440294B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87771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5F845-29C8-4B74-8FB0-8A7DD2A56BEA}"/>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1C46DDB1-409A-4623-A02E-FAD9B8A79CEF}"/>
              </a:ext>
            </a:extLst>
          </p:cNvPr>
          <p:cNvGraphicFramePr>
            <a:graphicFrameLocks noGrp="1"/>
          </p:cNvGraphicFramePr>
          <p:nvPr>
            <p:ph type="chart" sz="quarter" idx="13"/>
            <p:extLst>
              <p:ext uri="{D42A27DB-BD31-4B8C-83A1-F6EECF244321}">
                <p14:modId xmlns:p14="http://schemas.microsoft.com/office/powerpoint/2010/main" val="3564701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8426E7-E1ED-4AB6-A742-91AD6753819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2B28D17-C217-4136-B369-6AA4E7A8B8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28444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79AC2-6A1E-4786-9E4C-AF66ACBFC7E7}"/>
              </a:ext>
            </a:extLst>
          </p:cNvPr>
          <p:cNvSpPr>
            <a:spLocks noGrp="1"/>
          </p:cNvSpPr>
          <p:nvPr>
            <p:ph type="title"/>
          </p:nvPr>
        </p:nvSpPr>
        <p:spPr/>
        <p:txBody>
          <a:bodyPr/>
          <a:lstStyle/>
          <a:p>
            <a:r>
              <a:rPr lang="en-US"/>
              <a:t>Instagram Instagram Top Posts | Tokio Marine America - 1 of 4</a:t>
            </a:r>
          </a:p>
        </p:txBody>
      </p:sp>
      <p:graphicFrame>
        <p:nvGraphicFramePr>
          <p:cNvPr id="5" name="Table Placeholder 4">
            <a:extLst>
              <a:ext uri="{FF2B5EF4-FFF2-40B4-BE49-F238E27FC236}">
                <a16:creationId xmlns:a16="http://schemas.microsoft.com/office/drawing/2014/main" id="{1A75956C-BD99-4727-A91D-2DAA55BE73E2}"/>
              </a:ext>
            </a:extLst>
          </p:cNvPr>
          <p:cNvGraphicFramePr>
            <a:graphicFrameLocks noGrp="1"/>
          </p:cNvGraphicFramePr>
          <p:nvPr>
            <p:ph type="tbl" sz="quarter" idx="13"/>
            <p:extLst>
              <p:ext uri="{D42A27DB-BD31-4B8C-83A1-F6EECF244321}">
                <p14:modId xmlns:p14="http://schemas.microsoft.com/office/powerpoint/2010/main" val="3138551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04690639"/>
                    </a:ext>
                  </a:extLst>
                </a:gridCol>
                <a:gridCol w="1810512">
                  <a:extLst>
                    <a:ext uri="{9D8B030D-6E8A-4147-A177-3AD203B41FA5}">
                      <a16:colId xmlns:a16="http://schemas.microsoft.com/office/drawing/2014/main" val="2763545900"/>
                    </a:ext>
                  </a:extLst>
                </a:gridCol>
                <a:gridCol w="822960">
                  <a:extLst>
                    <a:ext uri="{9D8B030D-6E8A-4147-A177-3AD203B41FA5}">
                      <a16:colId xmlns:a16="http://schemas.microsoft.com/office/drawing/2014/main" val="4017003802"/>
                    </a:ext>
                  </a:extLst>
                </a:gridCol>
                <a:gridCol w="822960">
                  <a:extLst>
                    <a:ext uri="{9D8B030D-6E8A-4147-A177-3AD203B41FA5}">
                      <a16:colId xmlns:a16="http://schemas.microsoft.com/office/drawing/2014/main" val="2291065546"/>
                    </a:ext>
                  </a:extLst>
                </a:gridCol>
                <a:gridCol w="822960">
                  <a:extLst>
                    <a:ext uri="{9D8B030D-6E8A-4147-A177-3AD203B41FA5}">
                      <a16:colId xmlns:a16="http://schemas.microsoft.com/office/drawing/2014/main" val="1044908931"/>
                    </a:ext>
                  </a:extLst>
                </a:gridCol>
                <a:gridCol w="822960">
                  <a:extLst>
                    <a:ext uri="{9D8B030D-6E8A-4147-A177-3AD203B41FA5}">
                      <a16:colId xmlns:a16="http://schemas.microsoft.com/office/drawing/2014/main" val="1270436194"/>
                    </a:ext>
                  </a:extLst>
                </a:gridCol>
                <a:gridCol w="822960">
                  <a:extLst>
                    <a:ext uri="{9D8B030D-6E8A-4147-A177-3AD203B41FA5}">
                      <a16:colId xmlns:a16="http://schemas.microsoft.com/office/drawing/2014/main" val="3248288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1641243"/>
                  </a:ext>
                </a:extLst>
              </a:tr>
            </a:tbl>
          </a:graphicData>
        </a:graphic>
      </p:graphicFrame>
      <p:sp>
        <p:nvSpPr>
          <p:cNvPr id="4" name="Text Placeholder 3">
            <a:extLst>
              <a:ext uri="{FF2B5EF4-FFF2-40B4-BE49-F238E27FC236}">
                <a16:creationId xmlns:a16="http://schemas.microsoft.com/office/drawing/2014/main" id="{194EE9EF-615A-4E1F-AE9E-5AEE02E7B398}"/>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32729522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D3C48-B164-4B2D-A0D1-BB3F6584E5F7}"/>
              </a:ext>
            </a:extLst>
          </p:cNvPr>
          <p:cNvSpPr>
            <a:spLocks noGrp="1"/>
          </p:cNvSpPr>
          <p:nvPr>
            <p:ph type="title"/>
          </p:nvPr>
        </p:nvSpPr>
        <p:spPr/>
        <p:txBody>
          <a:bodyPr/>
          <a:lstStyle/>
          <a:p>
            <a:r>
              <a:rPr lang="en-US"/>
              <a:t>Instagram Instagram Top Posts | Tokio Marine America - 2 of 4</a:t>
            </a:r>
          </a:p>
        </p:txBody>
      </p:sp>
      <p:graphicFrame>
        <p:nvGraphicFramePr>
          <p:cNvPr id="5" name="Table Placeholder 4">
            <a:extLst>
              <a:ext uri="{FF2B5EF4-FFF2-40B4-BE49-F238E27FC236}">
                <a16:creationId xmlns:a16="http://schemas.microsoft.com/office/drawing/2014/main" id="{86D4326B-AE9A-44CD-8336-5F9626746488}"/>
              </a:ext>
            </a:extLst>
          </p:cNvPr>
          <p:cNvGraphicFramePr>
            <a:graphicFrameLocks noGrp="1"/>
          </p:cNvGraphicFramePr>
          <p:nvPr>
            <p:ph type="tbl" sz="quarter" idx="13"/>
            <p:extLst>
              <p:ext uri="{D42A27DB-BD31-4B8C-83A1-F6EECF244321}">
                <p14:modId xmlns:p14="http://schemas.microsoft.com/office/powerpoint/2010/main" val="3623637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40674215"/>
                    </a:ext>
                  </a:extLst>
                </a:gridCol>
                <a:gridCol w="1810512">
                  <a:extLst>
                    <a:ext uri="{9D8B030D-6E8A-4147-A177-3AD203B41FA5}">
                      <a16:colId xmlns:a16="http://schemas.microsoft.com/office/drawing/2014/main" val="3589194014"/>
                    </a:ext>
                  </a:extLst>
                </a:gridCol>
                <a:gridCol w="822960">
                  <a:extLst>
                    <a:ext uri="{9D8B030D-6E8A-4147-A177-3AD203B41FA5}">
                      <a16:colId xmlns:a16="http://schemas.microsoft.com/office/drawing/2014/main" val="3655647772"/>
                    </a:ext>
                  </a:extLst>
                </a:gridCol>
                <a:gridCol w="822960">
                  <a:extLst>
                    <a:ext uri="{9D8B030D-6E8A-4147-A177-3AD203B41FA5}">
                      <a16:colId xmlns:a16="http://schemas.microsoft.com/office/drawing/2014/main" val="2212691591"/>
                    </a:ext>
                  </a:extLst>
                </a:gridCol>
                <a:gridCol w="822960">
                  <a:extLst>
                    <a:ext uri="{9D8B030D-6E8A-4147-A177-3AD203B41FA5}">
                      <a16:colId xmlns:a16="http://schemas.microsoft.com/office/drawing/2014/main" val="2090284918"/>
                    </a:ext>
                  </a:extLst>
                </a:gridCol>
                <a:gridCol w="822960">
                  <a:extLst>
                    <a:ext uri="{9D8B030D-6E8A-4147-A177-3AD203B41FA5}">
                      <a16:colId xmlns:a16="http://schemas.microsoft.com/office/drawing/2014/main" val="4036090283"/>
                    </a:ext>
                  </a:extLst>
                </a:gridCol>
                <a:gridCol w="822960">
                  <a:extLst>
                    <a:ext uri="{9D8B030D-6E8A-4147-A177-3AD203B41FA5}">
                      <a16:colId xmlns:a16="http://schemas.microsoft.com/office/drawing/2014/main" val="297609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8659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- 2022-08-05 16:21:12</a:t>
                      </a:r>
                      <a:r>
                        <a:rPr kumimoji="0" lang="en-US" sz="1000" b="0" i="0" u="none" strike="noStrike" kern="1200" cap="none" spc="0" normalizeH="0" baseline="0" noProof="0">
                          <a:ln>
                            <a:noFill/>
                          </a:ln>
                          <a:solidFill>
                            <a:prstClr val="black"/>
                          </a:solidFill>
                          <a:effectLst/>
                          <a:uLnTx/>
                          <a:uFillTx/>
                          <a:latin typeface="+mn-lt"/>
                          <a:ea typeface="+mn-ea"/>
                          <a:cs typeface="+mn-cs"/>
                        </a:rPr>
                        <a:t>
 This week at TMA, we celebrated the 143rd anniversary of Tokio Marine's founding with various Employee Appreciation events! 🎉
Our Plano, TX team was treated to some yummy Texas barbecue, the Pasadena, CA team ate some samurai_grill at the beautiful pasadena_towers, our Chicago team took a trip to the WNDR Museum, and the Jersey City team had an amazing lunch catered by Chipotle and others! 
We appreciate our hardworking employees every day and strive to acknowledge each individual as a piece of our greater mission To Be A Good Company. 
#employeeappreciation #companyculture #tma #bbq #pasadena #chicago #planotx #jerseycity #insuranceindustry #insurancejobs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https://quintly-image-storage.s3.amazonaws.com/a8463497d6ac59d9f9b31e3831c67b7f/3e71d7f37d438c02a2a51663a5c1e01b.jpg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09/06/2022 14:07:00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8655858"/>
                  </a:ext>
                </a:extLst>
              </a:tr>
            </a:tbl>
          </a:graphicData>
        </a:graphic>
      </p:graphicFrame>
      <p:sp>
        <p:nvSpPr>
          <p:cNvPr id="4" name="Text Placeholder 3">
            <a:extLst>
              <a:ext uri="{FF2B5EF4-FFF2-40B4-BE49-F238E27FC236}">
                <a16:creationId xmlns:a16="http://schemas.microsoft.com/office/drawing/2014/main" id="{34D48608-AFA4-47D0-9874-E68888B10BF3}"/>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5218116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76D76-115C-4779-855A-61A6A494B319}"/>
              </a:ext>
            </a:extLst>
          </p:cNvPr>
          <p:cNvSpPr>
            <a:spLocks noGrp="1"/>
          </p:cNvSpPr>
          <p:nvPr>
            <p:ph type="title"/>
          </p:nvPr>
        </p:nvSpPr>
        <p:spPr/>
        <p:txBody>
          <a:bodyPr/>
          <a:lstStyle/>
          <a:p>
            <a:r>
              <a:rPr lang="en-US"/>
              <a:t>Instagram Instagram Top Posts | Tokio Marine America - 3 of 4</a:t>
            </a:r>
          </a:p>
        </p:txBody>
      </p:sp>
      <p:graphicFrame>
        <p:nvGraphicFramePr>
          <p:cNvPr id="5" name="Table Placeholder 4">
            <a:extLst>
              <a:ext uri="{FF2B5EF4-FFF2-40B4-BE49-F238E27FC236}">
                <a16:creationId xmlns:a16="http://schemas.microsoft.com/office/drawing/2014/main" id="{6E580918-6E36-486D-819F-4C3BCB2305CD}"/>
              </a:ext>
            </a:extLst>
          </p:cNvPr>
          <p:cNvGraphicFramePr>
            <a:graphicFrameLocks noGrp="1"/>
          </p:cNvGraphicFramePr>
          <p:nvPr>
            <p:ph type="tbl" sz="quarter" idx="13"/>
            <p:extLst>
              <p:ext uri="{D42A27DB-BD31-4B8C-83A1-F6EECF244321}">
                <p14:modId xmlns:p14="http://schemas.microsoft.com/office/powerpoint/2010/main" val="386926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76505275"/>
                    </a:ext>
                  </a:extLst>
                </a:gridCol>
                <a:gridCol w="1810512">
                  <a:extLst>
                    <a:ext uri="{9D8B030D-6E8A-4147-A177-3AD203B41FA5}">
                      <a16:colId xmlns:a16="http://schemas.microsoft.com/office/drawing/2014/main" val="3433701714"/>
                    </a:ext>
                  </a:extLst>
                </a:gridCol>
                <a:gridCol w="822960">
                  <a:extLst>
                    <a:ext uri="{9D8B030D-6E8A-4147-A177-3AD203B41FA5}">
                      <a16:colId xmlns:a16="http://schemas.microsoft.com/office/drawing/2014/main" val="2613398367"/>
                    </a:ext>
                  </a:extLst>
                </a:gridCol>
                <a:gridCol w="822960">
                  <a:extLst>
                    <a:ext uri="{9D8B030D-6E8A-4147-A177-3AD203B41FA5}">
                      <a16:colId xmlns:a16="http://schemas.microsoft.com/office/drawing/2014/main" val="4061211852"/>
                    </a:ext>
                  </a:extLst>
                </a:gridCol>
                <a:gridCol w="822960">
                  <a:extLst>
                    <a:ext uri="{9D8B030D-6E8A-4147-A177-3AD203B41FA5}">
                      <a16:colId xmlns:a16="http://schemas.microsoft.com/office/drawing/2014/main" val="1230624202"/>
                    </a:ext>
                  </a:extLst>
                </a:gridCol>
                <a:gridCol w="822960">
                  <a:extLst>
                    <a:ext uri="{9D8B030D-6E8A-4147-A177-3AD203B41FA5}">
                      <a16:colId xmlns:a16="http://schemas.microsoft.com/office/drawing/2014/main" val="1488315576"/>
                    </a:ext>
                  </a:extLst>
                </a:gridCol>
                <a:gridCol w="822960">
                  <a:extLst>
                    <a:ext uri="{9D8B030D-6E8A-4147-A177-3AD203B41FA5}">
                      <a16:colId xmlns:a16="http://schemas.microsoft.com/office/drawing/2014/main" val="3993875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3784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- 2022-08-12 16:01:32</a:t>
                      </a:r>
                      <a:r>
                        <a:rPr kumimoji="0" lang="en-US" sz="1000" b="0" i="0" u="none" strike="noStrike" kern="1200" cap="none" spc="0" normalizeH="0" baseline="0" noProof="0">
                          <a:ln>
                            <a:noFill/>
                          </a:ln>
                          <a:solidFill>
                            <a:prstClr val="black"/>
                          </a:solidFill>
                          <a:effectLst/>
                          <a:uLnTx/>
                          <a:uFillTx/>
                          <a:latin typeface="+mn-lt"/>
                          <a:ea typeface="+mn-ea"/>
                          <a:cs typeface="+mn-cs"/>
                        </a:rPr>
                        <a:t>
 Our next #SummerIntern Spotlight is for Sean!
We're happy to hear he's been appreciating the unique team culture at TMA, and he's been a great addition to this culture over the past few months!
#insurancecareers #insuranceindustry #interns #intern #internships #internlife #internshipprogram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https://quintly-image-storage.s3.amazonaws.com/a8463497d6ac59d9f9b31e3831c67b7f/d109f459975f92612807ce4cf5c4ae51.jpg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09/06/2022 14:07:00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64544543"/>
                  </a:ext>
                </a:extLst>
              </a:tr>
            </a:tbl>
          </a:graphicData>
        </a:graphic>
      </p:graphicFrame>
      <p:sp>
        <p:nvSpPr>
          <p:cNvPr id="4" name="Text Placeholder 3">
            <a:extLst>
              <a:ext uri="{FF2B5EF4-FFF2-40B4-BE49-F238E27FC236}">
                <a16:creationId xmlns:a16="http://schemas.microsoft.com/office/drawing/2014/main" id="{285ECD18-E2C6-427B-9537-4D4CA9D4AAA8}"/>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32668864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89586-90C0-474C-B4DC-E1685A307CE0}"/>
              </a:ext>
            </a:extLst>
          </p:cNvPr>
          <p:cNvSpPr>
            <a:spLocks noGrp="1"/>
          </p:cNvSpPr>
          <p:nvPr>
            <p:ph type="title"/>
          </p:nvPr>
        </p:nvSpPr>
        <p:spPr/>
        <p:txBody>
          <a:bodyPr/>
          <a:lstStyle/>
          <a:p>
            <a:r>
              <a:rPr lang="en-US"/>
              <a:t>Instagram Instagram Top Posts | Tokio Marine America - 4 of 4</a:t>
            </a:r>
          </a:p>
        </p:txBody>
      </p:sp>
      <p:graphicFrame>
        <p:nvGraphicFramePr>
          <p:cNvPr id="5" name="Table Placeholder 4">
            <a:extLst>
              <a:ext uri="{FF2B5EF4-FFF2-40B4-BE49-F238E27FC236}">
                <a16:creationId xmlns:a16="http://schemas.microsoft.com/office/drawing/2014/main" id="{65B618D7-3365-442A-BBEA-EF19BA19B89A}"/>
              </a:ext>
            </a:extLst>
          </p:cNvPr>
          <p:cNvGraphicFramePr>
            <a:graphicFrameLocks noGrp="1"/>
          </p:cNvGraphicFramePr>
          <p:nvPr>
            <p:ph type="tbl" sz="quarter" idx="13"/>
            <p:extLst>
              <p:ext uri="{D42A27DB-BD31-4B8C-83A1-F6EECF244321}">
                <p14:modId xmlns:p14="http://schemas.microsoft.com/office/powerpoint/2010/main" val="3459700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89456041"/>
                    </a:ext>
                  </a:extLst>
                </a:gridCol>
                <a:gridCol w="1810512">
                  <a:extLst>
                    <a:ext uri="{9D8B030D-6E8A-4147-A177-3AD203B41FA5}">
                      <a16:colId xmlns:a16="http://schemas.microsoft.com/office/drawing/2014/main" val="212314090"/>
                    </a:ext>
                  </a:extLst>
                </a:gridCol>
                <a:gridCol w="822960">
                  <a:extLst>
                    <a:ext uri="{9D8B030D-6E8A-4147-A177-3AD203B41FA5}">
                      <a16:colId xmlns:a16="http://schemas.microsoft.com/office/drawing/2014/main" val="1032497759"/>
                    </a:ext>
                  </a:extLst>
                </a:gridCol>
                <a:gridCol w="822960">
                  <a:extLst>
                    <a:ext uri="{9D8B030D-6E8A-4147-A177-3AD203B41FA5}">
                      <a16:colId xmlns:a16="http://schemas.microsoft.com/office/drawing/2014/main" val="3416883134"/>
                    </a:ext>
                  </a:extLst>
                </a:gridCol>
                <a:gridCol w="822960">
                  <a:extLst>
                    <a:ext uri="{9D8B030D-6E8A-4147-A177-3AD203B41FA5}">
                      <a16:colId xmlns:a16="http://schemas.microsoft.com/office/drawing/2014/main" val="1753589845"/>
                    </a:ext>
                  </a:extLst>
                </a:gridCol>
                <a:gridCol w="822960">
                  <a:extLst>
                    <a:ext uri="{9D8B030D-6E8A-4147-A177-3AD203B41FA5}">
                      <a16:colId xmlns:a16="http://schemas.microsoft.com/office/drawing/2014/main" val="3861513698"/>
                    </a:ext>
                  </a:extLst>
                </a:gridCol>
                <a:gridCol w="822960">
                  <a:extLst>
                    <a:ext uri="{9D8B030D-6E8A-4147-A177-3AD203B41FA5}">
                      <a16:colId xmlns:a16="http://schemas.microsoft.com/office/drawing/2014/main" val="3496717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1312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- 2022-08-22 17:21:33</a:t>
                      </a:r>
                      <a:r>
                        <a:rPr kumimoji="0" lang="en-US" sz="1000" b="0" i="0" u="none" strike="noStrike" kern="1200" cap="none" spc="0" normalizeH="0" baseline="0" noProof="0">
                          <a:ln>
                            <a:noFill/>
                          </a:ln>
                          <a:solidFill>
                            <a:prstClr val="black"/>
                          </a:solidFill>
                          <a:effectLst/>
                          <a:uLnTx/>
                          <a:uFillTx/>
                          <a:latin typeface="+mn-lt"/>
                          <a:ea typeface="+mn-ea"/>
                          <a:cs typeface="+mn-cs"/>
                        </a:rPr>
                        <a:t>
 If you haven't heard already, Tokio Marine America's new CEO Daisuke Ugaeri has had a busy summer traveling to all of our national offices and speaking with employees about his vision for TMA moving forward.
In this short clip, Daisuke summarizes his goal to emphasize the "family-like" nature of our company, focusing on key aspects such as trust, harmony, accountability, and respect. We are thrilled to have a passionate, team-oriented leader such as Daisuke!
#ceo #newceo #leadership #insuance #TMA #tokio #companyculture #companyvalues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https://quintly-image-storage.s3.amazonaws.com/a8463497d6ac59d9f9b31e3831c67b7f/23862a0a9bba87711de0359225085e2c.jpg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09/06/2022 14:07:00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1316988330"/>
                  </a:ext>
                </a:extLst>
              </a:tr>
            </a:tbl>
          </a:graphicData>
        </a:graphic>
      </p:graphicFrame>
      <p:sp>
        <p:nvSpPr>
          <p:cNvPr id="4" name="Text Placeholder 3">
            <a:extLst>
              <a:ext uri="{FF2B5EF4-FFF2-40B4-BE49-F238E27FC236}">
                <a16:creationId xmlns:a16="http://schemas.microsoft.com/office/drawing/2014/main" id="{878ADAF4-B112-4224-BF31-D820A950F18C}"/>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28474503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DE22C-9276-49B9-AE43-B2D63E8A6E68}"/>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E7AD9322-7D5F-4FEF-B261-9FEE10A56711}"/>
              </a:ext>
            </a:extLst>
          </p:cNvPr>
          <p:cNvGraphicFramePr>
            <a:graphicFrameLocks noGrp="1"/>
          </p:cNvGraphicFramePr>
          <p:nvPr>
            <p:ph type="tbl" sz="quarter" idx="13"/>
            <p:extLst>
              <p:ext uri="{D42A27DB-BD31-4B8C-83A1-F6EECF244321}">
                <p14:modId xmlns:p14="http://schemas.microsoft.com/office/powerpoint/2010/main" val="915060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19559901"/>
                    </a:ext>
                  </a:extLst>
                </a:gridCol>
                <a:gridCol w="658368">
                  <a:extLst>
                    <a:ext uri="{9D8B030D-6E8A-4147-A177-3AD203B41FA5}">
                      <a16:colId xmlns:a16="http://schemas.microsoft.com/office/drawing/2014/main" val="1455447297"/>
                    </a:ext>
                  </a:extLst>
                </a:gridCol>
                <a:gridCol w="658368">
                  <a:extLst>
                    <a:ext uri="{9D8B030D-6E8A-4147-A177-3AD203B41FA5}">
                      <a16:colId xmlns:a16="http://schemas.microsoft.com/office/drawing/2014/main" val="630413869"/>
                    </a:ext>
                  </a:extLst>
                </a:gridCol>
                <a:gridCol w="329184">
                  <a:extLst>
                    <a:ext uri="{9D8B030D-6E8A-4147-A177-3AD203B41FA5}">
                      <a16:colId xmlns:a16="http://schemas.microsoft.com/office/drawing/2014/main" val="318954383"/>
                    </a:ext>
                  </a:extLst>
                </a:gridCol>
                <a:gridCol w="329184">
                  <a:extLst>
                    <a:ext uri="{9D8B030D-6E8A-4147-A177-3AD203B41FA5}">
                      <a16:colId xmlns:a16="http://schemas.microsoft.com/office/drawing/2014/main" val="2549392677"/>
                    </a:ext>
                  </a:extLst>
                </a:gridCol>
                <a:gridCol w="658368">
                  <a:extLst>
                    <a:ext uri="{9D8B030D-6E8A-4147-A177-3AD203B41FA5}">
                      <a16:colId xmlns:a16="http://schemas.microsoft.com/office/drawing/2014/main" val="2150123723"/>
                    </a:ext>
                  </a:extLst>
                </a:gridCol>
                <a:gridCol w="658368">
                  <a:extLst>
                    <a:ext uri="{9D8B030D-6E8A-4147-A177-3AD203B41FA5}">
                      <a16:colId xmlns:a16="http://schemas.microsoft.com/office/drawing/2014/main" val="192183489"/>
                    </a:ext>
                  </a:extLst>
                </a:gridCol>
                <a:gridCol w="658368">
                  <a:extLst>
                    <a:ext uri="{9D8B030D-6E8A-4147-A177-3AD203B41FA5}">
                      <a16:colId xmlns:a16="http://schemas.microsoft.com/office/drawing/2014/main" val="2748318470"/>
                    </a:ext>
                  </a:extLst>
                </a:gridCol>
                <a:gridCol w="658368">
                  <a:extLst>
                    <a:ext uri="{9D8B030D-6E8A-4147-A177-3AD203B41FA5}">
                      <a16:colId xmlns:a16="http://schemas.microsoft.com/office/drawing/2014/main" val="3547752165"/>
                    </a:ext>
                  </a:extLst>
                </a:gridCol>
                <a:gridCol w="658368">
                  <a:extLst>
                    <a:ext uri="{9D8B030D-6E8A-4147-A177-3AD203B41FA5}">
                      <a16:colId xmlns:a16="http://schemas.microsoft.com/office/drawing/2014/main" val="3831915122"/>
                    </a:ext>
                  </a:extLst>
                </a:gridCol>
                <a:gridCol w="658368">
                  <a:extLst>
                    <a:ext uri="{9D8B030D-6E8A-4147-A177-3AD203B41FA5}">
                      <a16:colId xmlns:a16="http://schemas.microsoft.com/office/drawing/2014/main" val="842963179"/>
                    </a:ext>
                  </a:extLst>
                </a:gridCol>
                <a:gridCol w="658368">
                  <a:extLst>
                    <a:ext uri="{9D8B030D-6E8A-4147-A177-3AD203B41FA5}">
                      <a16:colId xmlns:a16="http://schemas.microsoft.com/office/drawing/2014/main" val="3815291738"/>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883623201"/>
                  </a:ext>
                </a:extLst>
              </a:tr>
              <a:tr h="370840">
                <a:tc>
                  <a:txBody>
                    <a:bodyPr/>
                    <a:lstStyle/>
                    <a:p>
                      <a:r>
                        <a:rPr lang="en-US" sz="1000"/>
                        <a:t>tmamerica</a:t>
                      </a:r>
                    </a:p>
                  </a:txBody>
                  <a:tcPr/>
                </a:tc>
                <a:tc>
                  <a:txBody>
                    <a:bodyPr/>
                    <a:lstStyle/>
                    <a:p>
                      <a:r>
                        <a:rPr lang="en-US" sz="1000"/>
                        <a:t>2</a:t>
                      </a:r>
                    </a:p>
                  </a:txBody>
                  <a:tcPr/>
                </a:tc>
                <a:tc>
                  <a:txBody>
                    <a:bodyPr/>
                    <a:lstStyle/>
                    <a:p>
                      <a:r>
                        <a:rPr lang="en-US" sz="1000"/>
                        <a:t>0.7169 %</a:t>
                      </a:r>
                    </a:p>
                  </a:txBody>
                  <a:tcPr/>
                </a:tc>
                <a:tc>
                  <a:txBody>
                    <a:bodyPr/>
                    <a:lstStyle/>
                    <a:p>
                      <a:r>
                        <a:rPr lang="en-US" sz="1000"/>
                        <a:t>15.00</a:t>
                      </a:r>
                    </a:p>
                  </a:txBody>
                  <a:tcPr/>
                </a:tc>
                <a:tc>
                  <a:txBody>
                    <a:bodyPr/>
                    <a:lstStyle/>
                    <a:p>
                      <a:r>
                        <a:rPr lang="en-US" sz="1000"/>
                        <a:t>0.00</a:t>
                      </a:r>
                    </a:p>
                  </a:txBody>
                  <a:tcPr/>
                </a:tc>
                <a:tc>
                  <a:txBody>
                    <a:bodyPr/>
                    <a:lstStyle/>
                    <a:p>
                      <a:r>
                        <a:rPr lang="en-US" sz="1000"/>
                        <a:t>97.00</a:t>
                      </a:r>
                    </a:p>
                  </a:txBody>
                  <a:tcPr/>
                </a:tc>
                <a:tc>
                  <a:txBody>
                    <a:bodyPr/>
                    <a:lstStyle/>
                    <a:p>
                      <a:r>
                        <a:rPr lang="en-US" sz="1000"/>
                        <a:t>96.50</a:t>
                      </a:r>
                    </a:p>
                  </a:txBody>
                  <a:tcPr/>
                </a:tc>
                <a:tc>
                  <a:txBody>
                    <a:bodyPr/>
                    <a:lstStyle/>
                    <a:p>
                      <a:r>
                        <a:rPr lang="en-US" sz="1000"/>
                        <a:t>69.00</a:t>
                      </a:r>
                    </a:p>
                  </a:txBody>
                  <a:tcPr/>
                </a:tc>
                <a:tc>
                  <a:txBody>
                    <a:bodyPr/>
                    <a:lstStyle/>
                    <a:p>
                      <a:r>
                        <a:rPr lang="en-US" sz="1000"/>
                        <a:t>69.00</a:t>
                      </a:r>
                    </a:p>
                  </a:txBody>
                  <a:tcPr/>
                </a:tc>
                <a:tc>
                  <a:txBody>
                    <a:bodyPr/>
                    <a:lstStyle/>
                    <a:p>
                      <a:r>
                        <a:rPr lang="en-US" sz="1000"/>
                        <a:t>194</a:t>
                      </a:r>
                    </a:p>
                  </a:txBody>
                  <a:tcPr/>
                </a:tc>
                <a:tc>
                  <a:txBody>
                    <a:bodyPr/>
                    <a:lstStyle/>
                    <a:p>
                      <a:r>
                        <a:rPr lang="en-US" sz="1000"/>
                        <a:t>30</a:t>
                      </a:r>
                    </a:p>
                  </a:txBody>
                  <a:tcPr/>
                </a:tc>
                <a:tc>
                  <a:txBody>
                    <a:bodyPr/>
                    <a:lstStyle/>
                    <a:p>
                      <a:r>
                        <a:rPr lang="en-US" sz="1000"/>
                        <a:t>138</a:t>
                      </a:r>
                    </a:p>
                  </a:txBody>
                  <a:tcPr/>
                </a:tc>
                <a:extLst>
                  <a:ext uri="{0D108BD9-81ED-4DB2-BD59-A6C34878D82A}">
                    <a16:rowId xmlns:a16="http://schemas.microsoft.com/office/drawing/2014/main" val="1800123738"/>
                  </a:ext>
                </a:extLst>
              </a:tr>
            </a:tbl>
          </a:graphicData>
        </a:graphic>
      </p:graphicFrame>
      <p:sp>
        <p:nvSpPr>
          <p:cNvPr id="4" name="Text Placeholder 3">
            <a:extLst>
              <a:ext uri="{FF2B5EF4-FFF2-40B4-BE49-F238E27FC236}">
                <a16:creationId xmlns:a16="http://schemas.microsoft.com/office/drawing/2014/main" id="{8B02FF6A-26CE-42C7-ADDE-5B87A7555432}"/>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29349816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6ECD4-EB65-4C79-94B8-1281B2DFF967}"/>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1A09CD4B-CFA4-49B9-9A57-788E5D4E94C6}"/>
              </a:ext>
            </a:extLst>
          </p:cNvPr>
          <p:cNvGraphicFramePr>
            <a:graphicFrameLocks noGrp="1"/>
          </p:cNvGraphicFramePr>
          <p:nvPr>
            <p:ph type="tbl" sz="quarter" idx="13"/>
            <p:extLst>
              <p:ext uri="{D42A27DB-BD31-4B8C-83A1-F6EECF244321}">
                <p14:modId xmlns:p14="http://schemas.microsoft.com/office/powerpoint/2010/main" val="2410092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26013366"/>
                    </a:ext>
                  </a:extLst>
                </a:gridCol>
                <a:gridCol w="1316736">
                  <a:extLst>
                    <a:ext uri="{9D8B030D-6E8A-4147-A177-3AD203B41FA5}">
                      <a16:colId xmlns:a16="http://schemas.microsoft.com/office/drawing/2014/main" val="1575874399"/>
                    </a:ext>
                  </a:extLst>
                </a:gridCol>
                <a:gridCol w="658368">
                  <a:extLst>
                    <a:ext uri="{9D8B030D-6E8A-4147-A177-3AD203B41FA5}">
                      <a16:colId xmlns:a16="http://schemas.microsoft.com/office/drawing/2014/main" val="2024224501"/>
                    </a:ext>
                  </a:extLst>
                </a:gridCol>
                <a:gridCol w="658368">
                  <a:extLst>
                    <a:ext uri="{9D8B030D-6E8A-4147-A177-3AD203B41FA5}">
                      <a16:colId xmlns:a16="http://schemas.microsoft.com/office/drawing/2014/main" val="4206243959"/>
                    </a:ext>
                  </a:extLst>
                </a:gridCol>
                <a:gridCol w="658368">
                  <a:extLst>
                    <a:ext uri="{9D8B030D-6E8A-4147-A177-3AD203B41FA5}">
                      <a16:colId xmlns:a16="http://schemas.microsoft.com/office/drawing/2014/main" val="3494195274"/>
                    </a:ext>
                  </a:extLst>
                </a:gridCol>
                <a:gridCol w="658368">
                  <a:extLst>
                    <a:ext uri="{9D8B030D-6E8A-4147-A177-3AD203B41FA5}">
                      <a16:colId xmlns:a16="http://schemas.microsoft.com/office/drawing/2014/main" val="3714973613"/>
                    </a:ext>
                  </a:extLst>
                </a:gridCol>
                <a:gridCol w="658368">
                  <a:extLst>
                    <a:ext uri="{9D8B030D-6E8A-4147-A177-3AD203B41FA5}">
                      <a16:colId xmlns:a16="http://schemas.microsoft.com/office/drawing/2014/main" val="3437316370"/>
                    </a:ext>
                  </a:extLst>
                </a:gridCol>
                <a:gridCol w="658368">
                  <a:extLst>
                    <a:ext uri="{9D8B030D-6E8A-4147-A177-3AD203B41FA5}">
                      <a16:colId xmlns:a16="http://schemas.microsoft.com/office/drawing/2014/main" val="2834086614"/>
                    </a:ext>
                  </a:extLst>
                </a:gridCol>
                <a:gridCol w="658368">
                  <a:extLst>
                    <a:ext uri="{9D8B030D-6E8A-4147-A177-3AD203B41FA5}">
                      <a16:colId xmlns:a16="http://schemas.microsoft.com/office/drawing/2014/main" val="691444566"/>
                    </a:ext>
                  </a:extLst>
                </a:gridCol>
                <a:gridCol w="658368">
                  <a:extLst>
                    <a:ext uri="{9D8B030D-6E8A-4147-A177-3AD203B41FA5}">
                      <a16:colId xmlns:a16="http://schemas.microsoft.com/office/drawing/2014/main" val="3503272379"/>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3388195619"/>
                  </a:ext>
                </a:extLst>
              </a:tr>
              <a:tr h="370840">
                <a:tc>
                  <a:txBody>
                    <a:bodyPr/>
                    <a:lstStyle/>
                    <a:p>
                      <a:r>
                        <a:rPr lang="pt-BR" sz="1000" b="1"/>
                        <a:t>tmamerica - 2022-08-08 15:50:15</a:t>
                      </a:r>
                      <a:r>
                        <a:rPr lang="pt-BR" sz="1000"/>
                        <a:t>
 n/a</a:t>
                      </a:r>
                      <a:endParaRPr lang="en-US" sz="1000"/>
                    </a:p>
                  </a:txBody>
                  <a:tcPr/>
                </a:tc>
                <a:tc>
                  <a:txBody>
                    <a:bodyPr/>
                    <a:lstStyle/>
                    <a:p>
                      <a:r>
                        <a:rPr lang="en-US" sz="1000"/>
                        <a:t>https://quintly-image-storage.s3.amazonaws.com/ea0e6a3ca65b01a392bf1b0a36d01601/cae0c1a644241b54b6362209a6a78df4.jpg</a:t>
                      </a:r>
                    </a:p>
                  </a:txBody>
                  <a:tcPr/>
                </a:tc>
                <a:tc>
                  <a:txBody>
                    <a:bodyPr/>
                    <a:lstStyle/>
                    <a:p>
                      <a:r>
                        <a:rPr lang="en-US" sz="1000"/>
                        <a:t>08/09/2022 15:36:01</a:t>
                      </a:r>
                    </a:p>
                  </a:txBody>
                  <a:tcPr/>
                </a:tc>
                <a:tc>
                  <a:txBody>
                    <a:bodyPr/>
                    <a:lstStyle/>
                    <a:p>
                      <a:r>
                        <a:rPr lang="en-US" sz="1000"/>
                        <a:t>Image</a:t>
                      </a:r>
                    </a:p>
                  </a:txBody>
                  <a:tcPr/>
                </a:tc>
                <a:tc>
                  <a:txBody>
                    <a:bodyPr/>
                    <a:lstStyle/>
                    <a:p>
                      <a:r>
                        <a:rPr lang="en-US" sz="1000"/>
                        <a:t>106</a:t>
                      </a:r>
                    </a:p>
                  </a:txBody>
                  <a:tcPr/>
                </a:tc>
                <a:tc>
                  <a:txBody>
                    <a:bodyPr/>
                    <a:lstStyle/>
                    <a:p>
                      <a:r>
                        <a:rPr lang="en-US" sz="1000"/>
                        <a:t>105</a:t>
                      </a:r>
                    </a:p>
                  </a:txBody>
                  <a:tcPr/>
                </a:tc>
                <a:tc>
                  <a:txBody>
                    <a:bodyPr/>
                    <a:lstStyle/>
                    <a:p>
                      <a:r>
                        <a:rPr lang="en-US" sz="1000"/>
                        <a:t>0</a:t>
                      </a:r>
                    </a:p>
                  </a:txBody>
                  <a:tcPr/>
                </a:tc>
                <a:tc>
                  <a:txBody>
                    <a:bodyPr/>
                    <a:lstStyle/>
                    <a:p>
                      <a:r>
                        <a:rPr lang="en-US" sz="1000"/>
                        <a:t>10</a:t>
                      </a:r>
                    </a:p>
                  </a:txBody>
                  <a:tcPr/>
                </a:tc>
                <a:tc>
                  <a:txBody>
                    <a:bodyPr/>
                    <a:lstStyle/>
                    <a:p>
                      <a:r>
                        <a:rPr lang="en-US" sz="1000"/>
                        <a:t>71</a:t>
                      </a:r>
                    </a:p>
                  </a:txBody>
                  <a:tcPr/>
                </a:tc>
                <a:tc>
                  <a:txBody>
                    <a:bodyPr/>
                    <a:lstStyle/>
                    <a:p>
                      <a:r>
                        <a:rPr lang="en-US" sz="1000"/>
                        <a:t>2</a:t>
                      </a:r>
                    </a:p>
                  </a:txBody>
                  <a:tcPr/>
                </a:tc>
                <a:extLst>
                  <a:ext uri="{0D108BD9-81ED-4DB2-BD59-A6C34878D82A}">
                    <a16:rowId xmlns:a16="http://schemas.microsoft.com/office/drawing/2014/main" val="3801609880"/>
                  </a:ext>
                </a:extLst>
              </a:tr>
              <a:tr h="370840">
                <a:tc>
                  <a:txBody>
                    <a:bodyPr/>
                    <a:lstStyle/>
                    <a:p>
                      <a:r>
                        <a:rPr lang="en-US" sz="1000" b="1"/>
                        <a:t>tmamerica - 2022-08-08 15:52:12</a:t>
                      </a:r>
                      <a:r>
                        <a:rPr lang="en-US" sz="1000"/>
                        <a:t>
 New blog post out now!! 📖</a:t>
                      </a:r>
                    </a:p>
                  </a:txBody>
                  <a:tcPr/>
                </a:tc>
                <a:tc>
                  <a:txBody>
                    <a:bodyPr/>
                    <a:lstStyle/>
                    <a:p>
                      <a:r>
                        <a:rPr lang="en-US" sz="1000"/>
                        <a:t>https://quintly-image-storage.s3.amazonaws.com/ea0e6a3ca65b01a392bf1b0a36d01601/888e379fb7311a2043b41256b4f15c67.jpg</a:t>
                      </a:r>
                    </a:p>
                  </a:txBody>
                  <a:tcPr/>
                </a:tc>
                <a:tc>
                  <a:txBody>
                    <a:bodyPr/>
                    <a:lstStyle/>
                    <a:p>
                      <a:r>
                        <a:rPr lang="en-US" sz="1000"/>
                        <a:t>08/09/2022 15:36:01</a:t>
                      </a:r>
                    </a:p>
                  </a:txBody>
                  <a:tcPr/>
                </a:tc>
                <a:tc>
                  <a:txBody>
                    <a:bodyPr/>
                    <a:lstStyle/>
                    <a:p>
                      <a:r>
                        <a:rPr lang="en-US" sz="1000"/>
                        <a:t>Video</a:t>
                      </a:r>
                    </a:p>
                  </a:txBody>
                  <a:tcPr/>
                </a:tc>
                <a:tc>
                  <a:txBody>
                    <a:bodyPr/>
                    <a:lstStyle/>
                    <a:p>
                      <a:r>
                        <a:rPr lang="en-US" sz="1000"/>
                        <a:t>88</a:t>
                      </a:r>
                    </a:p>
                  </a:txBody>
                  <a:tcPr/>
                </a:tc>
                <a:tc>
                  <a:txBody>
                    <a:bodyPr/>
                    <a:lstStyle/>
                    <a:p>
                      <a:r>
                        <a:rPr lang="en-US" sz="1000"/>
                        <a:t>88</a:t>
                      </a:r>
                    </a:p>
                  </a:txBody>
                  <a:tcPr/>
                </a:tc>
                <a:tc>
                  <a:txBody>
                    <a:bodyPr/>
                    <a:lstStyle/>
                    <a:p>
                      <a:r>
                        <a:rPr lang="en-US" sz="1000"/>
                        <a:t>0</a:t>
                      </a:r>
                    </a:p>
                  </a:txBody>
                  <a:tcPr/>
                </a:tc>
                <a:tc>
                  <a:txBody>
                    <a:bodyPr/>
                    <a:lstStyle/>
                    <a:p>
                      <a:r>
                        <a:rPr lang="en-US" sz="1000"/>
                        <a:t>20</a:t>
                      </a:r>
                    </a:p>
                  </a:txBody>
                  <a:tcPr/>
                </a:tc>
                <a:tc>
                  <a:txBody>
                    <a:bodyPr/>
                    <a:lstStyle/>
                    <a:p>
                      <a:r>
                        <a:rPr lang="en-US" sz="1000"/>
                        <a:t>57</a:t>
                      </a:r>
                    </a:p>
                  </a:txBody>
                  <a:tcPr/>
                </a:tc>
                <a:tc>
                  <a:txBody>
                    <a:bodyPr/>
                    <a:lstStyle/>
                    <a:p>
                      <a:r>
                        <a:rPr lang="en-US" sz="1000"/>
                        <a:t>8</a:t>
                      </a:r>
                    </a:p>
                  </a:txBody>
                  <a:tcPr/>
                </a:tc>
                <a:extLst>
                  <a:ext uri="{0D108BD9-81ED-4DB2-BD59-A6C34878D82A}">
                    <a16:rowId xmlns:a16="http://schemas.microsoft.com/office/drawing/2014/main" val="362043165"/>
                  </a:ext>
                </a:extLst>
              </a:tr>
            </a:tbl>
          </a:graphicData>
        </a:graphic>
      </p:graphicFrame>
      <p:sp>
        <p:nvSpPr>
          <p:cNvPr id="4" name="Text Placeholder 3">
            <a:extLst>
              <a:ext uri="{FF2B5EF4-FFF2-40B4-BE49-F238E27FC236}">
                <a16:creationId xmlns:a16="http://schemas.microsoft.com/office/drawing/2014/main" id="{0B60405A-5C66-4A8A-96DF-FA6085E0914E}"/>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40022491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1205</Words>
  <Application>Microsoft Office PowerPoint</Application>
  <PresentationFormat>On-screen Show (4:3)</PresentationFormat>
  <Paragraphs>473</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4</vt:lpstr>
      <vt:lpstr>Instagram Instagram Top Posts | Tokio Marine America - 2 of 4</vt:lpstr>
      <vt:lpstr>Instagram Instagram Top Posts | Tokio Marine America - 3 of 4</vt:lpstr>
      <vt:lpstr>Instagram Instagram Top Posts | Tokio Marine America - 4 of 4</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2022-09-06T18:27:03Z</dcterms:created>
  <dcterms:modified xsi:type="dcterms:W3CDTF">2022-09-06T18:28:25Z</dcterms:modified>
</cp:coreProperties>
</file>