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6" r:id="rId39"/>
    <p:sldId id="298" r:id="rId40"/>
    <p:sldId id="299" r:id="rId41"/>
    <p:sldId id="300" r:id="rId42"/>
    <p:sldId id="301" r:id="rId43"/>
    <p:sldId id="302" r:id="rId44"/>
    <p:sldId id="303" r:id="rId45"/>
    <p:sldId id="305" r:id="rId46"/>
    <p:sldId id="306" r:id="rId47"/>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3.fntdata"/><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font" Target="fonts/font4.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Sheet1!$B$2:$B$44</c:f>
              <c:numCache>
                <c:formatCode>General</c:formatCode>
                <c:ptCount val="43"/>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pt idx="37">
                  <c:v>4689</c:v>
                </c:pt>
                <c:pt idx="38">
                  <c:v>4711</c:v>
                </c:pt>
                <c:pt idx="39">
                  <c:v>4773</c:v>
                </c:pt>
                <c:pt idx="40">
                  <c:v>4793</c:v>
                </c:pt>
                <c:pt idx="41">
                  <c:v>4804</c:v>
                </c:pt>
                <c:pt idx="42">
                  <c:v>4939</c:v>
                </c:pt>
              </c:numCache>
            </c:numRef>
          </c:val>
          <c:smooth val="0"/>
          <c:extLst>
            <c:ext xmlns:c16="http://schemas.microsoft.com/office/drawing/2014/chart" uri="{C3380CC4-5D6E-409C-BE32-E72D297353CC}">
              <c16:uniqueId val="{00000000-B76A-4B01-8F49-A56C5E42E634}"/>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Sheet1!$C$2:$C$44</c:f>
              <c:numCache>
                <c:formatCode>General</c:formatCode>
                <c:ptCount val="43"/>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pt idx="37">
                  <c:v>3795</c:v>
                </c:pt>
                <c:pt idx="38">
                  <c:v>3797</c:v>
                </c:pt>
                <c:pt idx="39">
                  <c:v>3822</c:v>
                </c:pt>
                <c:pt idx="40">
                  <c:v>3823</c:v>
                </c:pt>
                <c:pt idx="41">
                  <c:v>3825</c:v>
                </c:pt>
                <c:pt idx="42">
                  <c:v>3839</c:v>
                </c:pt>
              </c:numCache>
            </c:numRef>
          </c:val>
          <c:smooth val="0"/>
          <c:extLst>
            <c:ext xmlns:c16="http://schemas.microsoft.com/office/drawing/2014/chart" uri="{C3380CC4-5D6E-409C-BE32-E72D297353CC}">
              <c16:uniqueId val="{00000001-B76A-4B01-8F49-A56C5E42E634}"/>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Sheet1!$D$2:$D$44</c:f>
              <c:numCache>
                <c:formatCode>General</c:formatCode>
                <c:ptCount val="4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numCache>
            </c:numRef>
          </c:val>
          <c:smooth val="0"/>
          <c:extLst>
            <c:ext xmlns:c16="http://schemas.microsoft.com/office/drawing/2014/chart" uri="{C3380CC4-5D6E-409C-BE32-E72D297353CC}">
              <c16:uniqueId val="{00000002-B76A-4B01-8F49-A56C5E42E634}"/>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Sheet1!$E$2:$E$44</c:f>
              <c:numCache>
                <c:formatCode>General</c:formatCode>
                <c:ptCount val="43"/>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pt idx="37">
                  <c:v>31029</c:v>
                </c:pt>
                <c:pt idx="38">
                  <c:v>31407</c:v>
                </c:pt>
                <c:pt idx="39">
                  <c:v>31698</c:v>
                </c:pt>
                <c:pt idx="40">
                  <c:v>32016</c:v>
                </c:pt>
                <c:pt idx="41">
                  <c:v>32334</c:v>
                </c:pt>
                <c:pt idx="42">
                  <c:v>32675</c:v>
                </c:pt>
              </c:numCache>
            </c:numRef>
          </c:val>
          <c:smooth val="0"/>
          <c:extLst>
            <c:ext xmlns:c16="http://schemas.microsoft.com/office/drawing/2014/chart" uri="{C3380CC4-5D6E-409C-BE32-E72D297353CC}">
              <c16:uniqueId val="{00000003-B76A-4B01-8F49-A56C5E42E634}"/>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Sheet1!$F$2:$F$44</c:f>
              <c:numCache>
                <c:formatCode>General</c:formatCode>
                <c:ptCount val="43"/>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pt idx="37">
                  <c:v>2577</c:v>
                </c:pt>
                <c:pt idx="38">
                  <c:v>2585</c:v>
                </c:pt>
                <c:pt idx="39">
                  <c:v>2563</c:v>
                </c:pt>
                <c:pt idx="40">
                  <c:v>2578</c:v>
                </c:pt>
                <c:pt idx="41">
                  <c:v>2604</c:v>
                </c:pt>
                <c:pt idx="42">
                  <c:v>2633</c:v>
                </c:pt>
              </c:numCache>
            </c:numRef>
          </c:val>
          <c:smooth val="0"/>
          <c:extLst>
            <c:ext xmlns:c16="http://schemas.microsoft.com/office/drawing/2014/chart" uri="{C3380CC4-5D6E-409C-BE32-E72D297353CC}">
              <c16:uniqueId val="{00000004-B76A-4B01-8F49-A56C5E42E634}"/>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Sheet1!$A$2:$A$44</c:f>
              <c:numCache>
                <c:formatCode>m/d/yyyy</c:formatCode>
                <c:ptCount val="43"/>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numCache>
            </c:numRef>
          </c:cat>
          <c:val>
            <c:numRef>
              <c:f>Sheet1!$G$2:$G$44</c:f>
              <c:numCache>
                <c:formatCode>General</c:formatCode>
                <c:ptCount val="43"/>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numCache>
            </c:numRef>
          </c:val>
          <c:smooth val="0"/>
          <c:extLst>
            <c:ext xmlns:c16="http://schemas.microsoft.com/office/drawing/2014/chart" uri="{C3380CC4-5D6E-409C-BE32-E72D297353CC}">
              <c16:uniqueId val="{00000005-B76A-4B01-8F49-A56C5E42E634}"/>
            </c:ext>
          </c:extLst>
        </c:ser>
        <c:dLbls>
          <c:showLegendKey val="0"/>
          <c:showVal val="0"/>
          <c:showCatName val="0"/>
          <c:showSerName val="0"/>
          <c:showPercent val="0"/>
          <c:showBubbleSize val="0"/>
        </c:dLbls>
        <c:smooth val="0"/>
        <c:axId val="387515624"/>
        <c:axId val="387515952"/>
      </c:lineChart>
      <c:dateAx>
        <c:axId val="387515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15952"/>
        <c:crosses val="autoZero"/>
        <c:auto val="1"/>
        <c:lblOffset val="100"/>
        <c:baseTimeUnit val="months"/>
      </c:dateAx>
      <c:valAx>
        <c:axId val="38751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515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20</c:v>
                </c:pt>
                <c:pt idx="1">
                  <c:v>9</c:v>
                </c:pt>
                <c:pt idx="2">
                  <c:v>20</c:v>
                </c:pt>
                <c:pt idx="3">
                  <c:v>27</c:v>
                </c:pt>
                <c:pt idx="4">
                  <c:v>19</c:v>
                </c:pt>
                <c:pt idx="5">
                  <c:v>17</c:v>
                </c:pt>
                <c:pt idx="6">
                  <c:v>18</c:v>
                </c:pt>
                <c:pt idx="7">
                  <c:v>34</c:v>
                </c:pt>
                <c:pt idx="8">
                  <c:v>8</c:v>
                </c:pt>
                <c:pt idx="9">
                  <c:v>0</c:v>
                </c:pt>
              </c:numCache>
            </c:numRef>
          </c:val>
          <c:extLst>
            <c:ext xmlns:c16="http://schemas.microsoft.com/office/drawing/2014/chart" uri="{C3380CC4-5D6E-409C-BE32-E72D297353CC}">
              <c16:uniqueId val="{00000000-2FE9-421E-A86E-4140F1CCF21C}"/>
            </c:ext>
          </c:extLst>
        </c:ser>
        <c:dLbls>
          <c:showLegendKey val="0"/>
          <c:showVal val="0"/>
          <c:showCatName val="0"/>
          <c:showSerName val="0"/>
          <c:showPercent val="0"/>
          <c:showBubbleSize val="0"/>
        </c:dLbls>
        <c:gapWidth val="219"/>
        <c:overlap val="-27"/>
        <c:axId val="417923632"/>
        <c:axId val="417925928"/>
      </c:barChart>
      <c:dateAx>
        <c:axId val="4179236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25928"/>
        <c:crosses val="autoZero"/>
        <c:auto val="1"/>
        <c:lblOffset val="100"/>
        <c:baseTimeUnit val="months"/>
      </c:dateAx>
      <c:valAx>
        <c:axId val="417925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923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12</c:v>
                </c:pt>
                <c:pt idx="2">
                  <c:v>38</c:v>
                </c:pt>
                <c:pt idx="3">
                  <c:v>29</c:v>
                </c:pt>
                <c:pt idx="4">
                  <c:v>24</c:v>
                </c:pt>
                <c:pt idx="5">
                  <c:v>14</c:v>
                </c:pt>
                <c:pt idx="6">
                  <c:v>19</c:v>
                </c:pt>
                <c:pt idx="7">
                  <c:v>27</c:v>
                </c:pt>
                <c:pt idx="8">
                  <c:v>18</c:v>
                </c:pt>
                <c:pt idx="9">
                  <c:v>0</c:v>
                </c:pt>
                <c:pt idx="10">
                  <c:v>0</c:v>
                </c:pt>
                <c:pt idx="11">
                  <c:v>0</c:v>
                </c:pt>
              </c:numCache>
            </c:numRef>
          </c:val>
          <c:extLst>
            <c:ext xmlns:c16="http://schemas.microsoft.com/office/drawing/2014/chart" uri="{C3380CC4-5D6E-409C-BE32-E72D297353CC}">
              <c16:uniqueId val="{00000000-1626-4578-A95E-25477EF32CF4}"/>
            </c:ext>
          </c:extLst>
        </c:ser>
        <c:dLbls>
          <c:showLegendKey val="0"/>
          <c:showVal val="0"/>
          <c:showCatName val="0"/>
          <c:showSerName val="0"/>
          <c:showPercent val="0"/>
          <c:showBubbleSize val="0"/>
        </c:dLbls>
        <c:gapWidth val="219"/>
        <c:overlap val="-27"/>
        <c:axId val="422607480"/>
        <c:axId val="422604200"/>
      </c:barChart>
      <c:dateAx>
        <c:axId val="422607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04200"/>
        <c:crosses val="autoZero"/>
        <c:auto val="1"/>
        <c:lblOffset val="100"/>
        <c:baseTimeUnit val="months"/>
      </c:dateAx>
      <c:valAx>
        <c:axId val="42260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0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528</c:v>
                </c:pt>
                <c:pt idx="1">
                  <c:v>259</c:v>
                </c:pt>
                <c:pt idx="2">
                  <c:v>920</c:v>
                </c:pt>
                <c:pt idx="3">
                  <c:v>847</c:v>
                </c:pt>
                <c:pt idx="4">
                  <c:v>733</c:v>
                </c:pt>
                <c:pt idx="5">
                  <c:v>391</c:v>
                </c:pt>
                <c:pt idx="6">
                  <c:v>462</c:v>
                </c:pt>
                <c:pt idx="7">
                  <c:v>764</c:v>
                </c:pt>
                <c:pt idx="8">
                  <c:v>37</c:v>
                </c:pt>
                <c:pt idx="9">
                  <c:v>0</c:v>
                </c:pt>
                <c:pt idx="10">
                  <c:v>0</c:v>
                </c:pt>
                <c:pt idx="11">
                  <c:v>0</c:v>
                </c:pt>
              </c:numCache>
            </c:numRef>
          </c:val>
          <c:extLst>
            <c:ext xmlns:c16="http://schemas.microsoft.com/office/drawing/2014/chart" uri="{C3380CC4-5D6E-409C-BE32-E72D297353CC}">
              <c16:uniqueId val="{00000000-798A-42C5-936A-122382B000FB}"/>
            </c:ext>
          </c:extLst>
        </c:ser>
        <c:dLbls>
          <c:showLegendKey val="0"/>
          <c:showVal val="0"/>
          <c:showCatName val="0"/>
          <c:showSerName val="0"/>
          <c:showPercent val="0"/>
          <c:showBubbleSize val="0"/>
        </c:dLbls>
        <c:gapWidth val="219"/>
        <c:overlap val="-27"/>
        <c:axId val="422610432"/>
        <c:axId val="422601576"/>
      </c:barChart>
      <c:catAx>
        <c:axId val="42261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01576"/>
        <c:crosses val="autoZero"/>
        <c:auto val="1"/>
        <c:lblAlgn val="ctr"/>
        <c:lblOffset val="100"/>
        <c:noMultiLvlLbl val="0"/>
      </c:catAx>
      <c:valAx>
        <c:axId val="42260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1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10895</c:v>
                </c:pt>
                <c:pt idx="2">
                  <c:v>14243</c:v>
                </c:pt>
                <c:pt idx="3">
                  <c:v>120489</c:v>
                </c:pt>
                <c:pt idx="4">
                  <c:v>79018</c:v>
                </c:pt>
                <c:pt idx="5">
                  <c:v>154397</c:v>
                </c:pt>
                <c:pt idx="6">
                  <c:v>104561</c:v>
                </c:pt>
                <c:pt idx="7">
                  <c:v>126554</c:v>
                </c:pt>
                <c:pt idx="8">
                  <c:v>17674</c:v>
                </c:pt>
                <c:pt idx="9">
                  <c:v>0</c:v>
                </c:pt>
              </c:numCache>
            </c:numRef>
          </c:val>
          <c:extLst>
            <c:ext xmlns:c16="http://schemas.microsoft.com/office/drawing/2014/chart" uri="{C3380CC4-5D6E-409C-BE32-E72D297353CC}">
              <c16:uniqueId val="{00000000-5C7F-4A53-B6B0-8D40D731F842}"/>
            </c:ext>
          </c:extLst>
        </c:ser>
        <c:dLbls>
          <c:showLegendKey val="0"/>
          <c:showVal val="0"/>
          <c:showCatName val="0"/>
          <c:showSerName val="0"/>
          <c:showPercent val="0"/>
          <c:showBubbleSize val="0"/>
        </c:dLbls>
        <c:gapWidth val="219"/>
        <c:overlap val="-27"/>
        <c:axId val="422614368"/>
        <c:axId val="422614696"/>
      </c:barChart>
      <c:dateAx>
        <c:axId val="422614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14696"/>
        <c:crosses val="autoZero"/>
        <c:auto val="1"/>
        <c:lblOffset val="100"/>
        <c:baseTimeUnit val="months"/>
      </c:dateAx>
      <c:valAx>
        <c:axId val="422614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2614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23</c:v>
                </c:pt>
                <c:pt idx="1">
                  <c:v>305</c:v>
                </c:pt>
                <c:pt idx="2">
                  <c:v>460</c:v>
                </c:pt>
                <c:pt idx="3">
                  <c:v>391</c:v>
                </c:pt>
                <c:pt idx="4">
                  <c:v>370</c:v>
                </c:pt>
                <c:pt idx="5">
                  <c:v>308</c:v>
                </c:pt>
              </c:numCache>
            </c:numRef>
          </c:val>
          <c:extLst>
            <c:ext xmlns:c16="http://schemas.microsoft.com/office/drawing/2014/chart" uri="{C3380CC4-5D6E-409C-BE32-E72D297353CC}">
              <c16:uniqueId val="{00000000-FFE5-4EE4-B3C7-679673076CB0}"/>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26</c:v>
                </c:pt>
                <c:pt idx="1">
                  <c:v>347</c:v>
                </c:pt>
                <c:pt idx="2">
                  <c:v>623</c:v>
                </c:pt>
                <c:pt idx="3">
                  <c:v>677</c:v>
                </c:pt>
                <c:pt idx="4">
                  <c:v>630</c:v>
                </c:pt>
                <c:pt idx="5">
                  <c:v>430</c:v>
                </c:pt>
              </c:numCache>
            </c:numRef>
          </c:val>
          <c:extLst>
            <c:ext xmlns:c16="http://schemas.microsoft.com/office/drawing/2014/chart" uri="{C3380CC4-5D6E-409C-BE32-E72D297353CC}">
              <c16:uniqueId val="{00000001-FFE5-4EE4-B3C7-679673076CB0}"/>
            </c:ext>
          </c:extLst>
        </c:ser>
        <c:dLbls>
          <c:showLegendKey val="0"/>
          <c:showVal val="0"/>
          <c:showCatName val="0"/>
          <c:showSerName val="0"/>
          <c:showPercent val="0"/>
          <c:showBubbleSize val="0"/>
        </c:dLbls>
        <c:gapWidth val="219"/>
        <c:overlap val="-27"/>
        <c:axId val="449503808"/>
        <c:axId val="449505120"/>
      </c:barChart>
      <c:catAx>
        <c:axId val="44950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05120"/>
        <c:crosses val="autoZero"/>
        <c:auto val="1"/>
        <c:lblAlgn val="ctr"/>
        <c:lblOffset val="100"/>
        <c:noMultiLvlLbl val="0"/>
      </c:catAx>
      <c:valAx>
        <c:axId val="449505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0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2</c:v>
                </c:pt>
                <c:pt idx="3">
                  <c:v>25</c:v>
                </c:pt>
                <c:pt idx="4">
                  <c:v>1</c:v>
                </c:pt>
                <c:pt idx="5">
                  <c:v>2</c:v>
                </c:pt>
                <c:pt idx="6">
                  <c:v>14</c:v>
                </c:pt>
                <c:pt idx="7">
                  <c:v>12</c:v>
                </c:pt>
                <c:pt idx="8">
                  <c:v>-3</c:v>
                </c:pt>
              </c:numCache>
            </c:numRef>
          </c:val>
          <c:extLst>
            <c:ext xmlns:c16="http://schemas.microsoft.com/office/drawing/2014/chart" uri="{C3380CC4-5D6E-409C-BE32-E72D297353CC}">
              <c16:uniqueId val="{00000000-6AD5-498D-A4B6-316379B82E52}"/>
            </c:ext>
          </c:extLst>
        </c:ser>
        <c:dLbls>
          <c:showLegendKey val="0"/>
          <c:showVal val="0"/>
          <c:showCatName val="0"/>
          <c:showSerName val="0"/>
          <c:showPercent val="0"/>
          <c:showBubbleSize val="0"/>
        </c:dLbls>
        <c:gapWidth val="219"/>
        <c:overlap val="-27"/>
        <c:axId val="449515288"/>
        <c:axId val="449517584"/>
      </c:barChart>
      <c:dateAx>
        <c:axId val="449515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17584"/>
        <c:crosses val="autoZero"/>
        <c:auto val="1"/>
        <c:lblOffset val="100"/>
        <c:baseTimeUnit val="months"/>
      </c:dateAx>
      <c:valAx>
        <c:axId val="449517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1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3</c:v>
                </c:pt>
                <c:pt idx="3">
                  <c:v>3</c:v>
                </c:pt>
                <c:pt idx="4">
                  <c:v>2</c:v>
                </c:pt>
                <c:pt idx="5">
                  <c:v>3</c:v>
                </c:pt>
                <c:pt idx="6">
                  <c:v>2</c:v>
                </c:pt>
                <c:pt idx="7">
                  <c:v>3</c:v>
                </c:pt>
                <c:pt idx="8">
                  <c:v>0</c:v>
                </c:pt>
                <c:pt idx="9">
                  <c:v>0</c:v>
                </c:pt>
                <c:pt idx="10">
                  <c:v>0</c:v>
                </c:pt>
                <c:pt idx="11">
                  <c:v>0</c:v>
                </c:pt>
              </c:numCache>
            </c:numRef>
          </c:val>
          <c:extLst>
            <c:ext xmlns:c16="http://schemas.microsoft.com/office/drawing/2014/chart" uri="{C3380CC4-5D6E-409C-BE32-E72D297353CC}">
              <c16:uniqueId val="{00000000-63B1-4A76-B63C-A9B079EE5636}"/>
            </c:ext>
          </c:extLst>
        </c:ser>
        <c:dLbls>
          <c:showLegendKey val="0"/>
          <c:showVal val="0"/>
          <c:showCatName val="0"/>
          <c:showSerName val="0"/>
          <c:showPercent val="0"/>
          <c:showBubbleSize val="0"/>
        </c:dLbls>
        <c:gapWidth val="219"/>
        <c:overlap val="-27"/>
        <c:axId val="449526768"/>
        <c:axId val="449529392"/>
      </c:barChart>
      <c:dateAx>
        <c:axId val="449526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29392"/>
        <c:crosses val="autoZero"/>
        <c:auto val="1"/>
        <c:lblOffset val="100"/>
        <c:baseTimeUnit val="months"/>
      </c:dateAx>
      <c:valAx>
        <c:axId val="449529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26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71</c:v>
                </c:pt>
                <c:pt idx="1">
                  <c:v>96</c:v>
                </c:pt>
                <c:pt idx="2">
                  <c:v>97</c:v>
                </c:pt>
                <c:pt idx="3">
                  <c:v>83</c:v>
                </c:pt>
                <c:pt idx="4">
                  <c:v>78</c:v>
                </c:pt>
                <c:pt idx="5">
                  <c:v>84</c:v>
                </c:pt>
                <c:pt idx="6">
                  <c:v>61</c:v>
                </c:pt>
                <c:pt idx="7">
                  <c:v>84</c:v>
                </c:pt>
                <c:pt idx="8">
                  <c:v>0</c:v>
                </c:pt>
                <c:pt idx="9">
                  <c:v>0</c:v>
                </c:pt>
                <c:pt idx="10">
                  <c:v>0</c:v>
                </c:pt>
                <c:pt idx="11">
                  <c:v>0</c:v>
                </c:pt>
              </c:numCache>
            </c:numRef>
          </c:val>
          <c:extLst>
            <c:ext xmlns:c16="http://schemas.microsoft.com/office/drawing/2014/chart" uri="{C3380CC4-5D6E-409C-BE32-E72D297353CC}">
              <c16:uniqueId val="{00000000-6DCE-4E27-8720-278A99CF5D3E}"/>
            </c:ext>
          </c:extLst>
        </c:ser>
        <c:dLbls>
          <c:showLegendKey val="0"/>
          <c:showVal val="0"/>
          <c:showCatName val="0"/>
          <c:showSerName val="0"/>
          <c:showPercent val="0"/>
          <c:showBubbleSize val="0"/>
        </c:dLbls>
        <c:gapWidth val="219"/>
        <c:overlap val="-27"/>
        <c:axId val="449526112"/>
        <c:axId val="449522832"/>
      </c:barChart>
      <c:catAx>
        <c:axId val="449526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22832"/>
        <c:crosses val="autoZero"/>
        <c:auto val="1"/>
        <c:lblAlgn val="ctr"/>
        <c:lblOffset val="100"/>
        <c:noMultiLvlLbl val="0"/>
      </c:catAx>
      <c:valAx>
        <c:axId val="44952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26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7</c:v>
                </c:pt>
                <c:pt idx="2">
                  <c:v>15</c:v>
                </c:pt>
                <c:pt idx="3">
                  <c:v>7</c:v>
                </c:pt>
                <c:pt idx="4">
                  <c:v>23</c:v>
                </c:pt>
                <c:pt idx="5">
                  <c:v>22</c:v>
                </c:pt>
                <c:pt idx="6">
                  <c:v>20</c:v>
                </c:pt>
                <c:pt idx="7">
                  <c:v>28</c:v>
                </c:pt>
                <c:pt idx="8">
                  <c:v>18</c:v>
                </c:pt>
                <c:pt idx="9">
                  <c:v>0</c:v>
                </c:pt>
                <c:pt idx="10">
                  <c:v>0</c:v>
                </c:pt>
                <c:pt idx="11">
                  <c:v>0</c:v>
                </c:pt>
              </c:numCache>
            </c:numRef>
          </c:val>
          <c:extLst>
            <c:ext xmlns:c16="http://schemas.microsoft.com/office/drawing/2014/chart" uri="{C3380CC4-5D6E-409C-BE32-E72D297353CC}">
              <c16:uniqueId val="{00000000-7185-4C63-A243-D97E20EC1257}"/>
            </c:ext>
          </c:extLst>
        </c:ser>
        <c:dLbls>
          <c:showLegendKey val="0"/>
          <c:showVal val="0"/>
          <c:showCatName val="0"/>
          <c:showSerName val="0"/>
          <c:showPercent val="0"/>
          <c:showBubbleSize val="0"/>
        </c:dLbls>
        <c:gapWidth val="219"/>
        <c:overlap val="-27"/>
        <c:axId val="449525784"/>
        <c:axId val="449526440"/>
      </c:barChart>
      <c:dateAx>
        <c:axId val="449525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26440"/>
        <c:crosses val="autoZero"/>
        <c:auto val="1"/>
        <c:lblOffset val="100"/>
        <c:baseTimeUnit val="months"/>
      </c:dateAx>
      <c:valAx>
        <c:axId val="449526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525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344</c:v>
                </c:pt>
                <c:pt idx="2">
                  <c:v>378</c:v>
                </c:pt>
                <c:pt idx="3">
                  <c:v>291</c:v>
                </c:pt>
                <c:pt idx="4">
                  <c:v>318</c:v>
                </c:pt>
                <c:pt idx="5">
                  <c:v>318</c:v>
                </c:pt>
                <c:pt idx="6">
                  <c:v>341</c:v>
                </c:pt>
                <c:pt idx="7">
                  <c:v>417</c:v>
                </c:pt>
                <c:pt idx="8">
                  <c:v>58</c:v>
                </c:pt>
              </c:numCache>
            </c:numRef>
          </c:val>
          <c:extLst>
            <c:ext xmlns:c16="http://schemas.microsoft.com/office/drawing/2014/chart" uri="{C3380CC4-5D6E-409C-BE32-E72D297353CC}">
              <c16:uniqueId val="{00000000-A2B7-40ED-8555-E162358B9A34}"/>
            </c:ext>
          </c:extLst>
        </c:ser>
        <c:dLbls>
          <c:showLegendKey val="0"/>
          <c:showVal val="0"/>
          <c:showCatName val="0"/>
          <c:showSerName val="0"/>
          <c:showPercent val="0"/>
          <c:showBubbleSize val="0"/>
        </c:dLbls>
        <c:gapWidth val="219"/>
        <c:overlap val="-27"/>
        <c:axId val="253116536"/>
        <c:axId val="253114240"/>
      </c:barChart>
      <c:dateAx>
        <c:axId val="253116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14240"/>
        <c:crosses val="autoZero"/>
        <c:auto val="1"/>
        <c:lblOffset val="100"/>
        <c:baseTimeUnit val="months"/>
      </c:dateAx>
      <c:valAx>
        <c:axId val="25311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1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2022-01</c:v>
                </c:pt>
                <c:pt idx="1">
                  <c:v>2022-02</c:v>
                </c:pt>
                <c:pt idx="2">
                  <c:v>2022-03</c:v>
                </c:pt>
                <c:pt idx="3">
                  <c:v>2022-04</c:v>
                </c:pt>
                <c:pt idx="4">
                  <c:v>2022-05</c:v>
                </c:pt>
                <c:pt idx="5">
                  <c:v>2022-06</c:v>
                </c:pt>
                <c:pt idx="6">
                  <c:v>2022-07</c:v>
                </c:pt>
                <c:pt idx="7">
                  <c:v>2022-08</c:v>
                </c:pt>
                <c:pt idx="8">
                  <c:v>2022-09</c:v>
                </c:pt>
              </c:strCache>
            </c:strRef>
          </c:cat>
          <c:val>
            <c:numRef>
              <c:f>Sheet1!$B$2:$B$10</c:f>
              <c:numCache>
                <c:formatCode>General</c:formatCode>
                <c:ptCount val="9"/>
                <c:pt idx="0">
                  <c:v>100</c:v>
                </c:pt>
                <c:pt idx="1">
                  <c:v>51</c:v>
                </c:pt>
                <c:pt idx="2">
                  <c:v>75</c:v>
                </c:pt>
                <c:pt idx="3">
                  <c:v>61</c:v>
                </c:pt>
                <c:pt idx="4">
                  <c:v>100</c:v>
                </c:pt>
                <c:pt idx="5">
                  <c:v>60</c:v>
                </c:pt>
                <c:pt idx="6">
                  <c:v>99</c:v>
                </c:pt>
                <c:pt idx="7">
                  <c:v>101</c:v>
                </c:pt>
                <c:pt idx="8">
                  <c:v>31</c:v>
                </c:pt>
              </c:numCache>
            </c:numRef>
          </c:val>
          <c:extLst>
            <c:ext xmlns:c16="http://schemas.microsoft.com/office/drawing/2014/chart" uri="{C3380CC4-5D6E-409C-BE32-E72D297353CC}">
              <c16:uniqueId val="{00000000-3B9A-43EC-9DBE-594A0B73F7F9}"/>
            </c:ext>
          </c:extLst>
        </c:ser>
        <c:dLbls>
          <c:showLegendKey val="0"/>
          <c:showVal val="0"/>
          <c:showCatName val="0"/>
          <c:showSerName val="0"/>
          <c:showPercent val="0"/>
          <c:showBubbleSize val="0"/>
        </c:dLbls>
        <c:gapWidth val="219"/>
        <c:overlap val="-27"/>
        <c:axId val="253111616"/>
        <c:axId val="253110632"/>
      </c:barChart>
      <c:catAx>
        <c:axId val="25311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10632"/>
        <c:crosses val="autoZero"/>
        <c:auto val="1"/>
        <c:lblAlgn val="ctr"/>
        <c:lblOffset val="100"/>
        <c:noMultiLvlLbl val="0"/>
      </c:catAx>
      <c:valAx>
        <c:axId val="25311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11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Sheet1!$A$2:$A$10</c:f>
              <c:strCache>
                <c:ptCount val="9"/>
                <c:pt idx="0">
                  <c:v>2022-01</c:v>
                </c:pt>
                <c:pt idx="1">
                  <c:v>2022-02</c:v>
                </c:pt>
                <c:pt idx="2">
                  <c:v>2022-03</c:v>
                </c:pt>
                <c:pt idx="3">
                  <c:v>2022-04</c:v>
                </c:pt>
                <c:pt idx="4">
                  <c:v>2022-05</c:v>
                </c:pt>
                <c:pt idx="5">
                  <c:v>2022-06</c:v>
                </c:pt>
                <c:pt idx="6">
                  <c:v>2022-07</c:v>
                </c:pt>
                <c:pt idx="7">
                  <c:v>2022-08</c:v>
                </c:pt>
                <c:pt idx="8">
                  <c:v>2022-09</c:v>
                </c:pt>
              </c:strCache>
            </c:strRef>
          </c:cat>
          <c:val>
            <c:numRef>
              <c:f>Sheet1!$B$2:$B$10</c:f>
              <c:numCache>
                <c:formatCode>General</c:formatCode>
                <c:ptCount val="9"/>
                <c:pt idx="0">
                  <c:v>2012</c:v>
                </c:pt>
                <c:pt idx="1">
                  <c:v>1136</c:v>
                </c:pt>
                <c:pt idx="2">
                  <c:v>1738</c:v>
                </c:pt>
                <c:pt idx="3">
                  <c:v>1658</c:v>
                </c:pt>
                <c:pt idx="4">
                  <c:v>2602</c:v>
                </c:pt>
                <c:pt idx="5">
                  <c:v>1504</c:v>
                </c:pt>
                <c:pt idx="6">
                  <c:v>2286</c:v>
                </c:pt>
                <c:pt idx="7">
                  <c:v>2930</c:v>
                </c:pt>
                <c:pt idx="8">
                  <c:v>93</c:v>
                </c:pt>
              </c:numCache>
            </c:numRef>
          </c:val>
          <c:extLst>
            <c:ext xmlns:c16="http://schemas.microsoft.com/office/drawing/2014/chart" uri="{C3380CC4-5D6E-409C-BE32-E72D297353CC}">
              <c16:uniqueId val="{00000000-C1D4-4B2C-BEBE-60EAA167DF69}"/>
            </c:ext>
          </c:extLst>
        </c:ser>
        <c:dLbls>
          <c:showLegendKey val="0"/>
          <c:showVal val="0"/>
          <c:showCatName val="0"/>
          <c:showSerName val="0"/>
          <c:showPercent val="0"/>
          <c:showBubbleSize val="0"/>
        </c:dLbls>
        <c:gapWidth val="219"/>
        <c:overlap val="-27"/>
        <c:axId val="253123752"/>
        <c:axId val="253123424"/>
      </c:barChart>
      <c:catAx>
        <c:axId val="253123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23424"/>
        <c:crosses val="autoZero"/>
        <c:auto val="1"/>
        <c:lblAlgn val="ctr"/>
        <c:lblOffset val="100"/>
        <c:noMultiLvlLbl val="0"/>
      </c:catAx>
      <c:valAx>
        <c:axId val="25312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23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1307</c:v>
                </c:pt>
                <c:pt idx="1">
                  <c:v>93125</c:v>
                </c:pt>
                <c:pt idx="2">
                  <c:v>70878</c:v>
                </c:pt>
                <c:pt idx="3">
                  <c:v>66744</c:v>
                </c:pt>
                <c:pt idx="4">
                  <c:v>75030</c:v>
                </c:pt>
                <c:pt idx="5">
                  <c:v>86246</c:v>
                </c:pt>
                <c:pt idx="6">
                  <c:v>51593</c:v>
                </c:pt>
                <c:pt idx="7">
                  <c:v>64665</c:v>
                </c:pt>
                <c:pt idx="8">
                  <c:v>98485</c:v>
                </c:pt>
                <c:pt idx="9">
                  <c:v>6241</c:v>
                </c:pt>
              </c:numCache>
            </c:numRef>
          </c:val>
          <c:extLst>
            <c:ext xmlns:c16="http://schemas.microsoft.com/office/drawing/2014/chart" uri="{C3380CC4-5D6E-409C-BE32-E72D297353CC}">
              <c16:uniqueId val="{00000000-16D7-49B4-BF86-A5EB81EADD98}"/>
            </c:ext>
          </c:extLst>
        </c:ser>
        <c:dLbls>
          <c:showLegendKey val="0"/>
          <c:showVal val="0"/>
          <c:showCatName val="0"/>
          <c:showSerName val="0"/>
          <c:showPercent val="0"/>
          <c:showBubbleSize val="0"/>
        </c:dLbls>
        <c:gapWidth val="219"/>
        <c:overlap val="-27"/>
        <c:axId val="253121456"/>
        <c:axId val="253129000"/>
      </c:barChart>
      <c:catAx>
        <c:axId val="253121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29000"/>
        <c:crosses val="autoZero"/>
        <c:auto val="1"/>
        <c:lblAlgn val="ctr"/>
        <c:lblOffset val="100"/>
        <c:noMultiLvlLbl val="0"/>
      </c:catAx>
      <c:valAx>
        <c:axId val="25312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12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c:v>
                </c:pt>
                <c:pt idx="2">
                  <c:v>8</c:v>
                </c:pt>
                <c:pt idx="3">
                  <c:v>-22</c:v>
                </c:pt>
                <c:pt idx="4">
                  <c:v>15</c:v>
                </c:pt>
                <c:pt idx="5">
                  <c:v>26</c:v>
                </c:pt>
                <c:pt idx="6">
                  <c:v>29</c:v>
                </c:pt>
                <c:pt idx="7">
                  <c:v>86</c:v>
                </c:pt>
                <c:pt idx="8">
                  <c:v>2</c:v>
                </c:pt>
              </c:numCache>
            </c:numRef>
          </c:val>
          <c:extLst>
            <c:ext xmlns:c16="http://schemas.microsoft.com/office/drawing/2014/chart" uri="{C3380CC4-5D6E-409C-BE32-E72D297353CC}">
              <c16:uniqueId val="{00000000-D929-4DCD-9F0D-0209F766A9E6}"/>
            </c:ext>
          </c:extLst>
        </c:ser>
        <c:dLbls>
          <c:showLegendKey val="0"/>
          <c:showVal val="0"/>
          <c:showCatName val="0"/>
          <c:showSerName val="0"/>
          <c:showPercent val="0"/>
          <c:showBubbleSize val="0"/>
        </c:dLbls>
        <c:gapWidth val="219"/>
        <c:overlap val="-27"/>
        <c:axId val="293313328"/>
        <c:axId val="293306768"/>
      </c:barChart>
      <c:dateAx>
        <c:axId val="293313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06768"/>
        <c:crosses val="autoZero"/>
        <c:auto val="1"/>
        <c:lblOffset val="100"/>
        <c:baseTimeUnit val="months"/>
      </c:dateAx>
      <c:valAx>
        <c:axId val="29330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1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35</c:v>
                </c:pt>
                <c:pt idx="1">
                  <c:v>23</c:v>
                </c:pt>
                <c:pt idx="2">
                  <c:v>36</c:v>
                </c:pt>
                <c:pt idx="3">
                  <c:v>33</c:v>
                </c:pt>
                <c:pt idx="4">
                  <c:v>32</c:v>
                </c:pt>
                <c:pt idx="5">
                  <c:v>29</c:v>
                </c:pt>
                <c:pt idx="6">
                  <c:v>28</c:v>
                </c:pt>
                <c:pt idx="7">
                  <c:v>31</c:v>
                </c:pt>
                <c:pt idx="8">
                  <c:v>9</c:v>
                </c:pt>
                <c:pt idx="9">
                  <c:v>0</c:v>
                </c:pt>
                <c:pt idx="10">
                  <c:v>0</c:v>
                </c:pt>
                <c:pt idx="11">
                  <c:v>0</c:v>
                </c:pt>
              </c:numCache>
            </c:numRef>
          </c:val>
          <c:extLst>
            <c:ext xmlns:c16="http://schemas.microsoft.com/office/drawing/2014/chart" uri="{C3380CC4-5D6E-409C-BE32-E72D297353CC}">
              <c16:uniqueId val="{00000000-B6C1-4C64-99AC-B9925611F2A9}"/>
            </c:ext>
          </c:extLst>
        </c:ser>
        <c:dLbls>
          <c:showLegendKey val="0"/>
          <c:showVal val="0"/>
          <c:showCatName val="0"/>
          <c:showSerName val="0"/>
          <c:showPercent val="0"/>
          <c:showBubbleSize val="0"/>
        </c:dLbls>
        <c:gapWidth val="219"/>
        <c:overlap val="-27"/>
        <c:axId val="293311360"/>
        <c:axId val="293309064"/>
      </c:barChart>
      <c:dateAx>
        <c:axId val="293311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09064"/>
        <c:crosses val="autoZero"/>
        <c:auto val="1"/>
        <c:lblOffset val="100"/>
        <c:baseTimeUnit val="months"/>
      </c:dateAx>
      <c:valAx>
        <c:axId val="293309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1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676</c:v>
                </c:pt>
                <c:pt idx="1">
                  <c:v>437</c:v>
                </c:pt>
                <c:pt idx="2">
                  <c:v>845</c:v>
                </c:pt>
                <c:pt idx="3">
                  <c:v>771</c:v>
                </c:pt>
                <c:pt idx="4">
                  <c:v>780</c:v>
                </c:pt>
                <c:pt idx="5">
                  <c:v>673</c:v>
                </c:pt>
                <c:pt idx="6">
                  <c:v>560</c:v>
                </c:pt>
                <c:pt idx="7">
                  <c:v>713</c:v>
                </c:pt>
                <c:pt idx="8">
                  <c:v>19</c:v>
                </c:pt>
                <c:pt idx="9">
                  <c:v>0</c:v>
                </c:pt>
                <c:pt idx="10">
                  <c:v>0</c:v>
                </c:pt>
                <c:pt idx="11">
                  <c:v>0</c:v>
                </c:pt>
              </c:numCache>
            </c:numRef>
          </c:val>
          <c:extLst>
            <c:ext xmlns:c16="http://schemas.microsoft.com/office/drawing/2014/chart" uri="{C3380CC4-5D6E-409C-BE32-E72D297353CC}">
              <c16:uniqueId val="{00000000-C159-4B73-B9C3-6BCAD499F00F}"/>
            </c:ext>
          </c:extLst>
        </c:ser>
        <c:dLbls>
          <c:showLegendKey val="0"/>
          <c:showVal val="0"/>
          <c:showCatName val="0"/>
          <c:showSerName val="0"/>
          <c:showPercent val="0"/>
          <c:showBubbleSize val="0"/>
        </c:dLbls>
        <c:gapWidth val="219"/>
        <c:overlap val="-27"/>
        <c:axId val="293324152"/>
        <c:axId val="293318904"/>
      </c:barChart>
      <c:catAx>
        <c:axId val="293324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18904"/>
        <c:crosses val="autoZero"/>
        <c:auto val="1"/>
        <c:lblAlgn val="ctr"/>
        <c:lblOffset val="100"/>
        <c:noMultiLvlLbl val="0"/>
      </c:catAx>
      <c:valAx>
        <c:axId val="29331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2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11564</c:v>
                </c:pt>
                <c:pt idx="1">
                  <c:v>10980</c:v>
                </c:pt>
                <c:pt idx="2">
                  <c:v>13113</c:v>
                </c:pt>
                <c:pt idx="3">
                  <c:v>50603</c:v>
                </c:pt>
                <c:pt idx="4">
                  <c:v>11605</c:v>
                </c:pt>
                <c:pt idx="5">
                  <c:v>55123</c:v>
                </c:pt>
                <c:pt idx="6">
                  <c:v>36785</c:v>
                </c:pt>
                <c:pt idx="7">
                  <c:v>115480</c:v>
                </c:pt>
              </c:numCache>
            </c:numRef>
          </c:val>
          <c:extLst>
            <c:ext xmlns:c16="http://schemas.microsoft.com/office/drawing/2014/chart" uri="{C3380CC4-5D6E-409C-BE32-E72D297353CC}">
              <c16:uniqueId val="{00000000-2A2E-4FD3-A698-39C841C13DA7}"/>
            </c:ext>
          </c:extLst>
        </c:ser>
        <c:dLbls>
          <c:showLegendKey val="0"/>
          <c:showVal val="0"/>
          <c:showCatName val="0"/>
          <c:showSerName val="0"/>
          <c:showPercent val="0"/>
          <c:showBubbleSize val="0"/>
        </c:dLbls>
        <c:gapWidth val="219"/>
        <c:overlap val="-27"/>
        <c:axId val="293317920"/>
        <c:axId val="293315952"/>
      </c:barChart>
      <c:dateAx>
        <c:axId val="293317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15952"/>
        <c:crosses val="autoZero"/>
        <c:auto val="1"/>
        <c:lblOffset val="100"/>
        <c:baseTimeUnit val="months"/>
      </c:dateAx>
      <c:valAx>
        <c:axId val="293315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317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9/6/2022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818F1-1A4F-45B5-A467-7F664EB72EA9}"/>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7D94F3AF-FF58-4F90-B25B-64801629B68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115244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B56B6D-E114-4E9F-85BB-269F71FDE553}"/>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802B668F-8153-4310-85E4-EDA773866FCF}"/>
              </a:ext>
            </a:extLst>
          </p:cNvPr>
          <p:cNvGraphicFramePr>
            <a:graphicFrameLocks noGrp="1"/>
          </p:cNvGraphicFramePr>
          <p:nvPr>
            <p:ph type="chart" sz="quarter" idx="13"/>
            <p:extLst>
              <p:ext uri="{D42A27DB-BD31-4B8C-83A1-F6EECF244321}">
                <p14:modId xmlns:p14="http://schemas.microsoft.com/office/powerpoint/2010/main" val="3576475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A4DF59-60FE-4B62-B061-93A01FAAE5E1}"/>
              </a:ext>
            </a:extLst>
          </p:cNvPr>
          <p:cNvSpPr>
            <a:spLocks noGrp="1"/>
          </p:cNvSpPr>
          <p:nvPr>
            <p:ph type="body" sz="quarter" idx="14"/>
          </p:nvPr>
        </p:nvSpPr>
        <p:spPr/>
        <p:txBody>
          <a:bodyPr/>
          <a:lstStyle/>
          <a:p>
            <a:r>
              <a:rPr lang="en-US"/>
              <a:t>01/01/2019 - 07/31/2022</a:t>
            </a:r>
          </a:p>
        </p:txBody>
      </p:sp>
      <p:sp>
        <p:nvSpPr>
          <p:cNvPr id="5" name="Footer Placeholder 4">
            <a:extLst>
              <a:ext uri="{FF2B5EF4-FFF2-40B4-BE49-F238E27FC236}">
                <a16:creationId xmlns:a16="http://schemas.microsoft.com/office/drawing/2014/main" id="{1E918056-0E99-41E9-8652-8A25E75C1B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4754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9B0D6-B0F2-406E-9CFB-C0F958E02859}"/>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524CE109-9249-4916-8411-65009AE3AD56}"/>
              </a:ext>
            </a:extLst>
          </p:cNvPr>
          <p:cNvGraphicFramePr>
            <a:graphicFrameLocks noGrp="1"/>
          </p:cNvGraphicFramePr>
          <p:nvPr>
            <p:ph type="tbl" sz="quarter" idx="13"/>
            <p:extLst>
              <p:ext uri="{D42A27DB-BD31-4B8C-83A1-F6EECF244321}">
                <p14:modId xmlns:p14="http://schemas.microsoft.com/office/powerpoint/2010/main" val="2751577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351811703"/>
                    </a:ext>
                  </a:extLst>
                </a:gridCol>
                <a:gridCol w="905256">
                  <a:extLst>
                    <a:ext uri="{9D8B030D-6E8A-4147-A177-3AD203B41FA5}">
                      <a16:colId xmlns:a16="http://schemas.microsoft.com/office/drawing/2014/main" val="2091871965"/>
                    </a:ext>
                  </a:extLst>
                </a:gridCol>
                <a:gridCol w="905256">
                  <a:extLst>
                    <a:ext uri="{9D8B030D-6E8A-4147-A177-3AD203B41FA5}">
                      <a16:colId xmlns:a16="http://schemas.microsoft.com/office/drawing/2014/main" val="3079443231"/>
                    </a:ext>
                  </a:extLst>
                </a:gridCol>
                <a:gridCol w="905256">
                  <a:extLst>
                    <a:ext uri="{9D8B030D-6E8A-4147-A177-3AD203B41FA5}">
                      <a16:colId xmlns:a16="http://schemas.microsoft.com/office/drawing/2014/main" val="893105637"/>
                    </a:ext>
                  </a:extLst>
                </a:gridCol>
                <a:gridCol w="905256">
                  <a:extLst>
                    <a:ext uri="{9D8B030D-6E8A-4147-A177-3AD203B41FA5}">
                      <a16:colId xmlns:a16="http://schemas.microsoft.com/office/drawing/2014/main" val="733502542"/>
                    </a:ext>
                  </a:extLst>
                </a:gridCol>
                <a:gridCol w="905256">
                  <a:extLst>
                    <a:ext uri="{9D8B030D-6E8A-4147-A177-3AD203B41FA5}">
                      <a16:colId xmlns:a16="http://schemas.microsoft.com/office/drawing/2014/main" val="2817359116"/>
                    </a:ext>
                  </a:extLst>
                </a:gridCol>
                <a:gridCol w="905256">
                  <a:extLst>
                    <a:ext uri="{9D8B030D-6E8A-4147-A177-3AD203B41FA5}">
                      <a16:colId xmlns:a16="http://schemas.microsoft.com/office/drawing/2014/main" val="605324493"/>
                    </a:ext>
                  </a:extLst>
                </a:gridCol>
                <a:gridCol w="905256">
                  <a:extLst>
                    <a:ext uri="{9D8B030D-6E8A-4147-A177-3AD203B41FA5}">
                      <a16:colId xmlns:a16="http://schemas.microsoft.com/office/drawing/2014/main" val="1750491686"/>
                    </a:ext>
                  </a:extLst>
                </a:gridCol>
                <a:gridCol w="905256">
                  <a:extLst>
                    <a:ext uri="{9D8B030D-6E8A-4147-A177-3AD203B41FA5}">
                      <a16:colId xmlns:a16="http://schemas.microsoft.com/office/drawing/2014/main" val="127794593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55038195"/>
                  </a:ext>
                </a:extLst>
              </a:tr>
              <a:tr h="370840">
                <a:tc>
                  <a:txBody>
                    <a:bodyPr/>
                    <a:lstStyle/>
                    <a:p>
                      <a:r>
                        <a:rPr lang="en-US" sz="1000"/>
                        <a:t>4876</a:t>
                      </a:r>
                    </a:p>
                  </a:txBody>
                  <a:tcPr/>
                </a:tc>
                <a:tc>
                  <a:txBody>
                    <a:bodyPr/>
                    <a:lstStyle/>
                    <a:p>
                      <a:r>
                        <a:rPr lang="en-US" sz="1000"/>
                        <a:t>201</a:t>
                      </a:r>
                    </a:p>
                  </a:txBody>
                  <a:tcPr/>
                </a:tc>
                <a:tc>
                  <a:txBody>
                    <a:bodyPr/>
                    <a:lstStyle/>
                    <a:p>
                      <a:r>
                        <a:rPr lang="en-US" sz="1000"/>
                        <a:t>153</a:t>
                      </a:r>
                    </a:p>
                  </a:txBody>
                  <a:tcPr/>
                </a:tc>
                <a:tc>
                  <a:txBody>
                    <a:bodyPr/>
                    <a:lstStyle/>
                    <a:p>
                      <a:r>
                        <a:rPr lang="en-US" sz="1000"/>
                        <a:t>3647</a:t>
                      </a:r>
                    </a:p>
                  </a:txBody>
                  <a:tcPr/>
                </a:tc>
                <a:tc>
                  <a:txBody>
                    <a:bodyPr/>
                    <a:lstStyle/>
                    <a:p>
                      <a:r>
                        <a:rPr lang="en-US" sz="1000"/>
                        <a:t>115</a:t>
                      </a:r>
                    </a:p>
                  </a:txBody>
                  <a:tcPr/>
                </a:tc>
                <a:tc>
                  <a:txBody>
                    <a:bodyPr/>
                    <a:lstStyle/>
                    <a:p>
                      <a:r>
                        <a:rPr lang="en-US" sz="1000"/>
                        <a:t>146</a:t>
                      </a:r>
                    </a:p>
                  </a:txBody>
                  <a:tcPr/>
                </a:tc>
                <a:tc>
                  <a:txBody>
                    <a:bodyPr/>
                    <a:lstStyle/>
                    <a:p>
                      <a:r>
                        <a:rPr lang="en-US" sz="1000"/>
                        <a:t>0</a:t>
                      </a:r>
                    </a:p>
                  </a:txBody>
                  <a:tcPr/>
                </a:tc>
                <a:tc>
                  <a:txBody>
                    <a:bodyPr/>
                    <a:lstStyle/>
                    <a:p>
                      <a:r>
                        <a:rPr lang="en-US" sz="1000"/>
                        <a:t>0.5349 %</a:t>
                      </a:r>
                    </a:p>
                  </a:txBody>
                  <a:tcPr/>
                </a:tc>
                <a:tc>
                  <a:txBody>
                    <a:bodyPr/>
                    <a:lstStyle/>
                    <a:p>
                      <a:r>
                        <a:rPr lang="en-US" sz="1000"/>
                        <a:t>0.0 %</a:t>
                      </a:r>
                    </a:p>
                  </a:txBody>
                  <a:tcPr/>
                </a:tc>
                <a:extLst>
                  <a:ext uri="{0D108BD9-81ED-4DB2-BD59-A6C34878D82A}">
                    <a16:rowId xmlns:a16="http://schemas.microsoft.com/office/drawing/2014/main" val="625444114"/>
                  </a:ext>
                </a:extLst>
              </a:tr>
            </a:tbl>
          </a:graphicData>
        </a:graphic>
      </p:graphicFrame>
      <p:sp>
        <p:nvSpPr>
          <p:cNvPr id="4" name="Text Placeholder 3">
            <a:extLst>
              <a:ext uri="{FF2B5EF4-FFF2-40B4-BE49-F238E27FC236}">
                <a16:creationId xmlns:a16="http://schemas.microsoft.com/office/drawing/2014/main" id="{EE30B32A-88CB-4E94-BF8F-75F21D9A49E5}"/>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4126342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3DD0E-85F5-42CE-84A2-BC503D8D924A}"/>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315DDBB9-2114-45F7-B6A6-6B40A27AFC12}"/>
              </a:ext>
            </a:extLst>
          </p:cNvPr>
          <p:cNvGraphicFramePr>
            <a:graphicFrameLocks noGrp="1"/>
          </p:cNvGraphicFramePr>
          <p:nvPr>
            <p:ph type="chart" sz="quarter" idx="13"/>
            <p:extLst>
              <p:ext uri="{D42A27DB-BD31-4B8C-83A1-F6EECF244321}">
                <p14:modId xmlns:p14="http://schemas.microsoft.com/office/powerpoint/2010/main" val="570172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041D41-3FA0-48CA-B487-1DA08B3C588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E31FE37-DC8D-453B-A5AE-5252F8259D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169559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48B62-7BEC-4640-B7FF-B03A09AF1B50}"/>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1FFD6B76-9BE4-4269-9733-87711E98E934}"/>
              </a:ext>
            </a:extLst>
          </p:cNvPr>
          <p:cNvGraphicFramePr>
            <a:graphicFrameLocks noGrp="1"/>
          </p:cNvGraphicFramePr>
          <p:nvPr>
            <p:ph type="chart" sz="quarter" idx="13"/>
            <p:extLst>
              <p:ext uri="{D42A27DB-BD31-4B8C-83A1-F6EECF244321}">
                <p14:modId xmlns:p14="http://schemas.microsoft.com/office/powerpoint/2010/main" val="2023132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0DC2E5-1EA5-4AB4-B8A0-F3F9B734F8C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7EB43D7-35BA-44EE-B673-125D31ED79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78000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06ADD0-88AD-45D7-B19A-CF86CDE55D33}"/>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60CE11B6-58AB-431E-9E6F-2E16941EBC0F}"/>
              </a:ext>
            </a:extLst>
          </p:cNvPr>
          <p:cNvGraphicFramePr>
            <a:graphicFrameLocks noGrp="1"/>
          </p:cNvGraphicFramePr>
          <p:nvPr>
            <p:ph type="chart" sz="quarter" idx="13"/>
            <p:extLst>
              <p:ext uri="{D42A27DB-BD31-4B8C-83A1-F6EECF244321}">
                <p14:modId xmlns:p14="http://schemas.microsoft.com/office/powerpoint/2010/main" val="40188563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6A7570-F82F-47C2-9A72-BF52FB38997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63A8065-271B-47EF-99C8-75A5D81AEB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4628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6ED1B-53CD-48F5-8694-0565486EC4CC}"/>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2F6F1321-4F65-483F-A6EA-3BC49F9F9683}"/>
              </a:ext>
            </a:extLst>
          </p:cNvPr>
          <p:cNvGraphicFramePr>
            <a:graphicFrameLocks noGrp="1"/>
          </p:cNvGraphicFramePr>
          <p:nvPr>
            <p:ph type="chart" sz="quarter" idx="13"/>
            <p:extLst>
              <p:ext uri="{D42A27DB-BD31-4B8C-83A1-F6EECF244321}">
                <p14:modId xmlns:p14="http://schemas.microsoft.com/office/powerpoint/2010/main" val="41163806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006362-B528-49D8-882C-878309E6F5A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C83C65C-17A2-4BC3-B3A0-7BC6AEA5EE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3988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8E9C7-A6A0-44A9-8FE1-F7FA700ADE1A}"/>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E400B7C0-9FE6-4AA5-B21C-CA19047ACC6F}"/>
              </a:ext>
            </a:extLst>
          </p:cNvPr>
          <p:cNvGraphicFramePr>
            <a:graphicFrameLocks noGrp="1"/>
          </p:cNvGraphicFramePr>
          <p:nvPr>
            <p:ph type="tbl" sz="quarter" idx="13"/>
            <p:extLst>
              <p:ext uri="{D42A27DB-BD31-4B8C-83A1-F6EECF244321}">
                <p14:modId xmlns:p14="http://schemas.microsoft.com/office/powerpoint/2010/main" val="322122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26743662"/>
                    </a:ext>
                  </a:extLst>
                </a:gridCol>
                <a:gridCol w="1481328">
                  <a:extLst>
                    <a:ext uri="{9D8B030D-6E8A-4147-A177-3AD203B41FA5}">
                      <a16:colId xmlns:a16="http://schemas.microsoft.com/office/drawing/2014/main" val="3979165870"/>
                    </a:ext>
                  </a:extLst>
                </a:gridCol>
                <a:gridCol w="329184">
                  <a:extLst>
                    <a:ext uri="{9D8B030D-6E8A-4147-A177-3AD203B41FA5}">
                      <a16:colId xmlns:a16="http://schemas.microsoft.com/office/drawing/2014/main" val="3871835475"/>
                    </a:ext>
                  </a:extLst>
                </a:gridCol>
                <a:gridCol w="329184">
                  <a:extLst>
                    <a:ext uri="{9D8B030D-6E8A-4147-A177-3AD203B41FA5}">
                      <a16:colId xmlns:a16="http://schemas.microsoft.com/office/drawing/2014/main" val="1651411780"/>
                    </a:ext>
                  </a:extLst>
                </a:gridCol>
                <a:gridCol w="329184">
                  <a:extLst>
                    <a:ext uri="{9D8B030D-6E8A-4147-A177-3AD203B41FA5}">
                      <a16:colId xmlns:a16="http://schemas.microsoft.com/office/drawing/2014/main" val="966135564"/>
                    </a:ext>
                  </a:extLst>
                </a:gridCol>
                <a:gridCol w="329184">
                  <a:extLst>
                    <a:ext uri="{9D8B030D-6E8A-4147-A177-3AD203B41FA5}">
                      <a16:colId xmlns:a16="http://schemas.microsoft.com/office/drawing/2014/main" val="229942557"/>
                    </a:ext>
                  </a:extLst>
                </a:gridCol>
                <a:gridCol w="329184">
                  <a:extLst>
                    <a:ext uri="{9D8B030D-6E8A-4147-A177-3AD203B41FA5}">
                      <a16:colId xmlns:a16="http://schemas.microsoft.com/office/drawing/2014/main" val="415371398"/>
                    </a:ext>
                  </a:extLst>
                </a:gridCol>
                <a:gridCol w="329184">
                  <a:extLst>
                    <a:ext uri="{9D8B030D-6E8A-4147-A177-3AD203B41FA5}">
                      <a16:colId xmlns:a16="http://schemas.microsoft.com/office/drawing/2014/main" val="1237957230"/>
                    </a:ext>
                  </a:extLst>
                </a:gridCol>
                <a:gridCol w="329184">
                  <a:extLst>
                    <a:ext uri="{9D8B030D-6E8A-4147-A177-3AD203B41FA5}">
                      <a16:colId xmlns:a16="http://schemas.microsoft.com/office/drawing/2014/main" val="3105842604"/>
                    </a:ext>
                  </a:extLst>
                </a:gridCol>
                <a:gridCol w="329184">
                  <a:extLst>
                    <a:ext uri="{9D8B030D-6E8A-4147-A177-3AD203B41FA5}">
                      <a16:colId xmlns:a16="http://schemas.microsoft.com/office/drawing/2014/main" val="3642618310"/>
                    </a:ext>
                  </a:extLst>
                </a:gridCol>
                <a:gridCol w="329184">
                  <a:extLst>
                    <a:ext uri="{9D8B030D-6E8A-4147-A177-3AD203B41FA5}">
                      <a16:colId xmlns:a16="http://schemas.microsoft.com/office/drawing/2014/main" val="3419925235"/>
                    </a:ext>
                  </a:extLst>
                </a:gridCol>
                <a:gridCol w="329184">
                  <a:extLst>
                    <a:ext uri="{9D8B030D-6E8A-4147-A177-3AD203B41FA5}">
                      <a16:colId xmlns:a16="http://schemas.microsoft.com/office/drawing/2014/main" val="3194038358"/>
                    </a:ext>
                  </a:extLst>
                </a:gridCol>
                <a:gridCol w="329184">
                  <a:extLst>
                    <a:ext uri="{9D8B030D-6E8A-4147-A177-3AD203B41FA5}">
                      <a16:colId xmlns:a16="http://schemas.microsoft.com/office/drawing/2014/main" val="55121349"/>
                    </a:ext>
                  </a:extLst>
                </a:gridCol>
                <a:gridCol w="329184">
                  <a:extLst>
                    <a:ext uri="{9D8B030D-6E8A-4147-A177-3AD203B41FA5}">
                      <a16:colId xmlns:a16="http://schemas.microsoft.com/office/drawing/2014/main" val="3549960095"/>
                    </a:ext>
                  </a:extLst>
                </a:gridCol>
                <a:gridCol w="329184">
                  <a:extLst>
                    <a:ext uri="{9D8B030D-6E8A-4147-A177-3AD203B41FA5}">
                      <a16:colId xmlns:a16="http://schemas.microsoft.com/office/drawing/2014/main" val="3765115458"/>
                    </a:ext>
                  </a:extLst>
                </a:gridCol>
                <a:gridCol w="329184">
                  <a:extLst>
                    <a:ext uri="{9D8B030D-6E8A-4147-A177-3AD203B41FA5}">
                      <a16:colId xmlns:a16="http://schemas.microsoft.com/office/drawing/2014/main" val="18376135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80295814"/>
                  </a:ext>
                </a:extLst>
              </a:tr>
            </a:tbl>
          </a:graphicData>
        </a:graphic>
      </p:graphicFrame>
      <p:sp>
        <p:nvSpPr>
          <p:cNvPr id="4" name="Text Placeholder 3">
            <a:extLst>
              <a:ext uri="{FF2B5EF4-FFF2-40B4-BE49-F238E27FC236}">
                <a16:creationId xmlns:a16="http://schemas.microsoft.com/office/drawing/2014/main" id="{25E03C80-2BAD-45D0-AEDC-84A265B2786A}"/>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640828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305BC8-2868-434F-A910-2CBDF064656F}"/>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BA469ECE-1B3C-4A13-9BDF-B019760A0C73}"/>
              </a:ext>
            </a:extLst>
          </p:cNvPr>
          <p:cNvGraphicFramePr>
            <a:graphicFrameLocks noGrp="1"/>
          </p:cNvGraphicFramePr>
          <p:nvPr>
            <p:ph type="tbl" sz="quarter" idx="13"/>
            <p:extLst>
              <p:ext uri="{D42A27DB-BD31-4B8C-83A1-F6EECF244321}">
                <p14:modId xmlns:p14="http://schemas.microsoft.com/office/powerpoint/2010/main" val="1556175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61759362"/>
                    </a:ext>
                  </a:extLst>
                </a:gridCol>
                <a:gridCol w="1481328">
                  <a:extLst>
                    <a:ext uri="{9D8B030D-6E8A-4147-A177-3AD203B41FA5}">
                      <a16:colId xmlns:a16="http://schemas.microsoft.com/office/drawing/2014/main" val="2410149309"/>
                    </a:ext>
                  </a:extLst>
                </a:gridCol>
                <a:gridCol w="329184">
                  <a:extLst>
                    <a:ext uri="{9D8B030D-6E8A-4147-A177-3AD203B41FA5}">
                      <a16:colId xmlns:a16="http://schemas.microsoft.com/office/drawing/2014/main" val="2272496167"/>
                    </a:ext>
                  </a:extLst>
                </a:gridCol>
                <a:gridCol w="329184">
                  <a:extLst>
                    <a:ext uri="{9D8B030D-6E8A-4147-A177-3AD203B41FA5}">
                      <a16:colId xmlns:a16="http://schemas.microsoft.com/office/drawing/2014/main" val="3490642608"/>
                    </a:ext>
                  </a:extLst>
                </a:gridCol>
                <a:gridCol w="329184">
                  <a:extLst>
                    <a:ext uri="{9D8B030D-6E8A-4147-A177-3AD203B41FA5}">
                      <a16:colId xmlns:a16="http://schemas.microsoft.com/office/drawing/2014/main" val="2875892184"/>
                    </a:ext>
                  </a:extLst>
                </a:gridCol>
                <a:gridCol w="329184">
                  <a:extLst>
                    <a:ext uri="{9D8B030D-6E8A-4147-A177-3AD203B41FA5}">
                      <a16:colId xmlns:a16="http://schemas.microsoft.com/office/drawing/2014/main" val="1331326856"/>
                    </a:ext>
                  </a:extLst>
                </a:gridCol>
                <a:gridCol w="329184">
                  <a:extLst>
                    <a:ext uri="{9D8B030D-6E8A-4147-A177-3AD203B41FA5}">
                      <a16:colId xmlns:a16="http://schemas.microsoft.com/office/drawing/2014/main" val="208693172"/>
                    </a:ext>
                  </a:extLst>
                </a:gridCol>
                <a:gridCol w="329184">
                  <a:extLst>
                    <a:ext uri="{9D8B030D-6E8A-4147-A177-3AD203B41FA5}">
                      <a16:colId xmlns:a16="http://schemas.microsoft.com/office/drawing/2014/main" val="851441438"/>
                    </a:ext>
                  </a:extLst>
                </a:gridCol>
                <a:gridCol w="329184">
                  <a:extLst>
                    <a:ext uri="{9D8B030D-6E8A-4147-A177-3AD203B41FA5}">
                      <a16:colId xmlns:a16="http://schemas.microsoft.com/office/drawing/2014/main" val="96756819"/>
                    </a:ext>
                  </a:extLst>
                </a:gridCol>
                <a:gridCol w="329184">
                  <a:extLst>
                    <a:ext uri="{9D8B030D-6E8A-4147-A177-3AD203B41FA5}">
                      <a16:colId xmlns:a16="http://schemas.microsoft.com/office/drawing/2014/main" val="912145625"/>
                    </a:ext>
                  </a:extLst>
                </a:gridCol>
                <a:gridCol w="329184">
                  <a:extLst>
                    <a:ext uri="{9D8B030D-6E8A-4147-A177-3AD203B41FA5}">
                      <a16:colId xmlns:a16="http://schemas.microsoft.com/office/drawing/2014/main" val="3534648931"/>
                    </a:ext>
                  </a:extLst>
                </a:gridCol>
                <a:gridCol w="329184">
                  <a:extLst>
                    <a:ext uri="{9D8B030D-6E8A-4147-A177-3AD203B41FA5}">
                      <a16:colId xmlns:a16="http://schemas.microsoft.com/office/drawing/2014/main" val="854655162"/>
                    </a:ext>
                  </a:extLst>
                </a:gridCol>
                <a:gridCol w="329184">
                  <a:extLst>
                    <a:ext uri="{9D8B030D-6E8A-4147-A177-3AD203B41FA5}">
                      <a16:colId xmlns:a16="http://schemas.microsoft.com/office/drawing/2014/main" val="2429585498"/>
                    </a:ext>
                  </a:extLst>
                </a:gridCol>
                <a:gridCol w="329184">
                  <a:extLst>
                    <a:ext uri="{9D8B030D-6E8A-4147-A177-3AD203B41FA5}">
                      <a16:colId xmlns:a16="http://schemas.microsoft.com/office/drawing/2014/main" val="1186998201"/>
                    </a:ext>
                  </a:extLst>
                </a:gridCol>
                <a:gridCol w="329184">
                  <a:extLst>
                    <a:ext uri="{9D8B030D-6E8A-4147-A177-3AD203B41FA5}">
                      <a16:colId xmlns:a16="http://schemas.microsoft.com/office/drawing/2014/main" val="847644066"/>
                    </a:ext>
                  </a:extLst>
                </a:gridCol>
                <a:gridCol w="329184">
                  <a:extLst>
                    <a:ext uri="{9D8B030D-6E8A-4147-A177-3AD203B41FA5}">
                      <a16:colId xmlns:a16="http://schemas.microsoft.com/office/drawing/2014/main" val="2994824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75884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- 2022-08-26 13:13:18</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PHLY ranked #2 on the list of Top Workplaces in Philadelphia (our highest rank ever) and our CEO John Glomb was recognized as the top scoring leader! 🏆👏🏼
PHLY is included on the list of 30 large companies nominated this year, and this is our 13th year in a row receiving this recognition. 
Thanks to #TEAMPHLY for making us a #TopWorkplace! Learn more about careers at PHLY: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https://quintly-image-storage.s3.amazonaws.com/d123f9c23f3abec6e562a564c92f236a/2065ebc997a1d6b6e116df4e55dff112.jpg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1674895"/>
                  </a:ext>
                </a:extLst>
              </a:tr>
            </a:tbl>
          </a:graphicData>
        </a:graphic>
      </p:graphicFrame>
      <p:sp>
        <p:nvSpPr>
          <p:cNvPr id="4" name="Text Placeholder 3">
            <a:extLst>
              <a:ext uri="{FF2B5EF4-FFF2-40B4-BE49-F238E27FC236}">
                <a16:creationId xmlns:a16="http://schemas.microsoft.com/office/drawing/2014/main" id="{F5970872-41A9-43FA-84C0-1F19B2AFECC0}"/>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41224054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235C-3EEB-472D-86B3-444549DDD82C}"/>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8EE565E1-172D-4C53-8BF1-C9DEE0B4247E}"/>
              </a:ext>
            </a:extLst>
          </p:cNvPr>
          <p:cNvGraphicFramePr>
            <a:graphicFrameLocks noGrp="1"/>
          </p:cNvGraphicFramePr>
          <p:nvPr>
            <p:ph type="tbl" sz="quarter" idx="13"/>
            <p:extLst>
              <p:ext uri="{D42A27DB-BD31-4B8C-83A1-F6EECF244321}">
                <p14:modId xmlns:p14="http://schemas.microsoft.com/office/powerpoint/2010/main" val="2529904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394588203"/>
                    </a:ext>
                  </a:extLst>
                </a:gridCol>
                <a:gridCol w="1481328">
                  <a:extLst>
                    <a:ext uri="{9D8B030D-6E8A-4147-A177-3AD203B41FA5}">
                      <a16:colId xmlns:a16="http://schemas.microsoft.com/office/drawing/2014/main" val="2491559299"/>
                    </a:ext>
                  </a:extLst>
                </a:gridCol>
                <a:gridCol w="329184">
                  <a:extLst>
                    <a:ext uri="{9D8B030D-6E8A-4147-A177-3AD203B41FA5}">
                      <a16:colId xmlns:a16="http://schemas.microsoft.com/office/drawing/2014/main" val="1953119100"/>
                    </a:ext>
                  </a:extLst>
                </a:gridCol>
                <a:gridCol w="329184">
                  <a:extLst>
                    <a:ext uri="{9D8B030D-6E8A-4147-A177-3AD203B41FA5}">
                      <a16:colId xmlns:a16="http://schemas.microsoft.com/office/drawing/2014/main" val="4230990293"/>
                    </a:ext>
                  </a:extLst>
                </a:gridCol>
                <a:gridCol w="329184">
                  <a:extLst>
                    <a:ext uri="{9D8B030D-6E8A-4147-A177-3AD203B41FA5}">
                      <a16:colId xmlns:a16="http://schemas.microsoft.com/office/drawing/2014/main" val="3529311960"/>
                    </a:ext>
                  </a:extLst>
                </a:gridCol>
                <a:gridCol w="329184">
                  <a:extLst>
                    <a:ext uri="{9D8B030D-6E8A-4147-A177-3AD203B41FA5}">
                      <a16:colId xmlns:a16="http://schemas.microsoft.com/office/drawing/2014/main" val="2681961475"/>
                    </a:ext>
                  </a:extLst>
                </a:gridCol>
                <a:gridCol w="329184">
                  <a:extLst>
                    <a:ext uri="{9D8B030D-6E8A-4147-A177-3AD203B41FA5}">
                      <a16:colId xmlns:a16="http://schemas.microsoft.com/office/drawing/2014/main" val="2993798564"/>
                    </a:ext>
                  </a:extLst>
                </a:gridCol>
                <a:gridCol w="329184">
                  <a:extLst>
                    <a:ext uri="{9D8B030D-6E8A-4147-A177-3AD203B41FA5}">
                      <a16:colId xmlns:a16="http://schemas.microsoft.com/office/drawing/2014/main" val="752231376"/>
                    </a:ext>
                  </a:extLst>
                </a:gridCol>
                <a:gridCol w="329184">
                  <a:extLst>
                    <a:ext uri="{9D8B030D-6E8A-4147-A177-3AD203B41FA5}">
                      <a16:colId xmlns:a16="http://schemas.microsoft.com/office/drawing/2014/main" val="2126309962"/>
                    </a:ext>
                  </a:extLst>
                </a:gridCol>
                <a:gridCol w="329184">
                  <a:extLst>
                    <a:ext uri="{9D8B030D-6E8A-4147-A177-3AD203B41FA5}">
                      <a16:colId xmlns:a16="http://schemas.microsoft.com/office/drawing/2014/main" val="934941047"/>
                    </a:ext>
                  </a:extLst>
                </a:gridCol>
                <a:gridCol w="329184">
                  <a:extLst>
                    <a:ext uri="{9D8B030D-6E8A-4147-A177-3AD203B41FA5}">
                      <a16:colId xmlns:a16="http://schemas.microsoft.com/office/drawing/2014/main" val="1510058821"/>
                    </a:ext>
                  </a:extLst>
                </a:gridCol>
                <a:gridCol w="329184">
                  <a:extLst>
                    <a:ext uri="{9D8B030D-6E8A-4147-A177-3AD203B41FA5}">
                      <a16:colId xmlns:a16="http://schemas.microsoft.com/office/drawing/2014/main" val="1772990662"/>
                    </a:ext>
                  </a:extLst>
                </a:gridCol>
                <a:gridCol w="329184">
                  <a:extLst>
                    <a:ext uri="{9D8B030D-6E8A-4147-A177-3AD203B41FA5}">
                      <a16:colId xmlns:a16="http://schemas.microsoft.com/office/drawing/2014/main" val="4143822973"/>
                    </a:ext>
                  </a:extLst>
                </a:gridCol>
                <a:gridCol w="329184">
                  <a:extLst>
                    <a:ext uri="{9D8B030D-6E8A-4147-A177-3AD203B41FA5}">
                      <a16:colId xmlns:a16="http://schemas.microsoft.com/office/drawing/2014/main" val="3266161555"/>
                    </a:ext>
                  </a:extLst>
                </a:gridCol>
                <a:gridCol w="329184">
                  <a:extLst>
                    <a:ext uri="{9D8B030D-6E8A-4147-A177-3AD203B41FA5}">
                      <a16:colId xmlns:a16="http://schemas.microsoft.com/office/drawing/2014/main" val="2167187992"/>
                    </a:ext>
                  </a:extLst>
                </a:gridCol>
                <a:gridCol w="329184">
                  <a:extLst>
                    <a:ext uri="{9D8B030D-6E8A-4147-A177-3AD203B41FA5}">
                      <a16:colId xmlns:a16="http://schemas.microsoft.com/office/drawing/2014/main" val="2446514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5732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- 2022-08-29 16:13:29</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enjoyed an evening of music, food, and drinks during a happy hour benefiting the Children's Hospital of Philadelphia (CHOP). Later, #TEAMPHLY sat back in their cars with movie theater snacks to watch Night at the Museum on the big screen. All money raised was donated to CHOP to help children battling #cancer. 
Learn how you can make a difference ➡ parkway.chop.edu #ForBreakThroughs #fundraisingevent #childhoodcancer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https://quintly-image-storage.s3.amazonaws.com/d123f9c23f3abec6e562a564c92f236a/bf465ae8909d8fe959279205ab83bba2.jpg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01147778"/>
                  </a:ext>
                </a:extLst>
              </a:tr>
            </a:tbl>
          </a:graphicData>
        </a:graphic>
      </p:graphicFrame>
      <p:sp>
        <p:nvSpPr>
          <p:cNvPr id="4" name="Text Placeholder 3">
            <a:extLst>
              <a:ext uri="{FF2B5EF4-FFF2-40B4-BE49-F238E27FC236}">
                <a16:creationId xmlns:a16="http://schemas.microsoft.com/office/drawing/2014/main" id="{934DDF66-A7D7-41DC-91B8-E23D0DD83227}"/>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618787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C142B-1DBD-4218-93F4-DE2B357583C5}"/>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23442905-8900-40A3-A6B6-F0D55D563B61}"/>
              </a:ext>
            </a:extLst>
          </p:cNvPr>
          <p:cNvGraphicFramePr>
            <a:graphicFrameLocks noGrp="1"/>
          </p:cNvGraphicFramePr>
          <p:nvPr>
            <p:ph type="tbl" sz="quarter" idx="13"/>
            <p:extLst>
              <p:ext uri="{D42A27DB-BD31-4B8C-83A1-F6EECF244321}">
                <p14:modId xmlns:p14="http://schemas.microsoft.com/office/powerpoint/2010/main" val="3670884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09195878"/>
                    </a:ext>
                  </a:extLst>
                </a:gridCol>
                <a:gridCol w="1481328">
                  <a:extLst>
                    <a:ext uri="{9D8B030D-6E8A-4147-A177-3AD203B41FA5}">
                      <a16:colId xmlns:a16="http://schemas.microsoft.com/office/drawing/2014/main" val="3292972064"/>
                    </a:ext>
                  </a:extLst>
                </a:gridCol>
                <a:gridCol w="329184">
                  <a:extLst>
                    <a:ext uri="{9D8B030D-6E8A-4147-A177-3AD203B41FA5}">
                      <a16:colId xmlns:a16="http://schemas.microsoft.com/office/drawing/2014/main" val="1798028227"/>
                    </a:ext>
                  </a:extLst>
                </a:gridCol>
                <a:gridCol w="329184">
                  <a:extLst>
                    <a:ext uri="{9D8B030D-6E8A-4147-A177-3AD203B41FA5}">
                      <a16:colId xmlns:a16="http://schemas.microsoft.com/office/drawing/2014/main" val="3495578472"/>
                    </a:ext>
                  </a:extLst>
                </a:gridCol>
                <a:gridCol w="329184">
                  <a:extLst>
                    <a:ext uri="{9D8B030D-6E8A-4147-A177-3AD203B41FA5}">
                      <a16:colId xmlns:a16="http://schemas.microsoft.com/office/drawing/2014/main" val="1961317145"/>
                    </a:ext>
                  </a:extLst>
                </a:gridCol>
                <a:gridCol w="329184">
                  <a:extLst>
                    <a:ext uri="{9D8B030D-6E8A-4147-A177-3AD203B41FA5}">
                      <a16:colId xmlns:a16="http://schemas.microsoft.com/office/drawing/2014/main" val="4195130319"/>
                    </a:ext>
                  </a:extLst>
                </a:gridCol>
                <a:gridCol w="329184">
                  <a:extLst>
                    <a:ext uri="{9D8B030D-6E8A-4147-A177-3AD203B41FA5}">
                      <a16:colId xmlns:a16="http://schemas.microsoft.com/office/drawing/2014/main" val="3754193765"/>
                    </a:ext>
                  </a:extLst>
                </a:gridCol>
                <a:gridCol w="329184">
                  <a:extLst>
                    <a:ext uri="{9D8B030D-6E8A-4147-A177-3AD203B41FA5}">
                      <a16:colId xmlns:a16="http://schemas.microsoft.com/office/drawing/2014/main" val="2825655885"/>
                    </a:ext>
                  </a:extLst>
                </a:gridCol>
                <a:gridCol w="329184">
                  <a:extLst>
                    <a:ext uri="{9D8B030D-6E8A-4147-A177-3AD203B41FA5}">
                      <a16:colId xmlns:a16="http://schemas.microsoft.com/office/drawing/2014/main" val="3797506289"/>
                    </a:ext>
                  </a:extLst>
                </a:gridCol>
                <a:gridCol w="329184">
                  <a:extLst>
                    <a:ext uri="{9D8B030D-6E8A-4147-A177-3AD203B41FA5}">
                      <a16:colId xmlns:a16="http://schemas.microsoft.com/office/drawing/2014/main" val="2976980073"/>
                    </a:ext>
                  </a:extLst>
                </a:gridCol>
                <a:gridCol w="329184">
                  <a:extLst>
                    <a:ext uri="{9D8B030D-6E8A-4147-A177-3AD203B41FA5}">
                      <a16:colId xmlns:a16="http://schemas.microsoft.com/office/drawing/2014/main" val="3552588366"/>
                    </a:ext>
                  </a:extLst>
                </a:gridCol>
                <a:gridCol w="329184">
                  <a:extLst>
                    <a:ext uri="{9D8B030D-6E8A-4147-A177-3AD203B41FA5}">
                      <a16:colId xmlns:a16="http://schemas.microsoft.com/office/drawing/2014/main" val="4134799949"/>
                    </a:ext>
                  </a:extLst>
                </a:gridCol>
                <a:gridCol w="329184">
                  <a:extLst>
                    <a:ext uri="{9D8B030D-6E8A-4147-A177-3AD203B41FA5}">
                      <a16:colId xmlns:a16="http://schemas.microsoft.com/office/drawing/2014/main" val="496989823"/>
                    </a:ext>
                  </a:extLst>
                </a:gridCol>
                <a:gridCol w="329184">
                  <a:extLst>
                    <a:ext uri="{9D8B030D-6E8A-4147-A177-3AD203B41FA5}">
                      <a16:colId xmlns:a16="http://schemas.microsoft.com/office/drawing/2014/main" val="2939762871"/>
                    </a:ext>
                  </a:extLst>
                </a:gridCol>
                <a:gridCol w="329184">
                  <a:extLst>
                    <a:ext uri="{9D8B030D-6E8A-4147-A177-3AD203B41FA5}">
                      <a16:colId xmlns:a16="http://schemas.microsoft.com/office/drawing/2014/main" val="1946130435"/>
                    </a:ext>
                  </a:extLst>
                </a:gridCol>
                <a:gridCol w="329184">
                  <a:extLst>
                    <a:ext uri="{9D8B030D-6E8A-4147-A177-3AD203B41FA5}">
                      <a16:colId xmlns:a16="http://schemas.microsoft.com/office/drawing/2014/main" val="417944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6008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- 2022-08-19 15:15:13</a:t>
                      </a:r>
                      <a:r>
                        <a:rPr kumimoji="0" lang="en-US" sz="1000" b="0" i="0" u="none" strike="noStrike" kern="1200" cap="none" spc="0" normalizeH="0" baseline="0" noProof="0">
                          <a:ln>
                            <a:noFill/>
                          </a:ln>
                          <a:solidFill>
                            <a:prstClr val="black"/>
                          </a:solidFill>
                          <a:effectLst/>
                          <a:uLnTx/>
                          <a:uFillTx/>
                          <a:latin typeface="+mn-lt"/>
                          <a:ea typeface="+mn-ea"/>
                          <a:cs typeface="+mn-cs"/>
                        </a:rPr>
                        <a:t>
 After being completely virtual for two years, we welcomed employees from across the U.S. to the Home Office for our annual PHLY Foundations Program! From panel discussions to information sessions, the program incorporates various activities designed to help associates and trainees from Marketing, Underwriting, and Risk Management adjust to their roles. 
Learn more about what it's like to work at PHLY: bit.ly/PHLYCareers #insurancecareers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https://quintly-image-storage.s3.amazonaws.com/d123f9c23f3abec6e562a564c92f236a/11ce133bdcb4d249170f55e266b5aa1c.jpg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83826948"/>
                  </a:ext>
                </a:extLst>
              </a:tr>
            </a:tbl>
          </a:graphicData>
        </a:graphic>
      </p:graphicFrame>
      <p:sp>
        <p:nvSpPr>
          <p:cNvPr id="4" name="Text Placeholder 3">
            <a:extLst>
              <a:ext uri="{FF2B5EF4-FFF2-40B4-BE49-F238E27FC236}">
                <a16:creationId xmlns:a16="http://schemas.microsoft.com/office/drawing/2014/main" id="{7453C4E0-164E-42C4-A768-8ED23916445D}"/>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808427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27174-67E8-474D-91A3-51375325CAD9}"/>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A18403C6-7DF1-4567-AAE1-257065053FE5}"/>
              </a:ext>
            </a:extLst>
          </p:cNvPr>
          <p:cNvGraphicFramePr>
            <a:graphicFrameLocks noGrp="1"/>
          </p:cNvGraphicFramePr>
          <p:nvPr>
            <p:ph type="tbl" sz="quarter" idx="13"/>
            <p:extLst>
              <p:ext uri="{D42A27DB-BD31-4B8C-83A1-F6EECF244321}">
                <p14:modId xmlns:p14="http://schemas.microsoft.com/office/powerpoint/2010/main" val="1466974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1537073"/>
                    </a:ext>
                  </a:extLst>
                </a:gridCol>
                <a:gridCol w="1481328">
                  <a:extLst>
                    <a:ext uri="{9D8B030D-6E8A-4147-A177-3AD203B41FA5}">
                      <a16:colId xmlns:a16="http://schemas.microsoft.com/office/drawing/2014/main" val="3251288620"/>
                    </a:ext>
                  </a:extLst>
                </a:gridCol>
                <a:gridCol w="329184">
                  <a:extLst>
                    <a:ext uri="{9D8B030D-6E8A-4147-A177-3AD203B41FA5}">
                      <a16:colId xmlns:a16="http://schemas.microsoft.com/office/drawing/2014/main" val="108884966"/>
                    </a:ext>
                  </a:extLst>
                </a:gridCol>
                <a:gridCol w="329184">
                  <a:extLst>
                    <a:ext uri="{9D8B030D-6E8A-4147-A177-3AD203B41FA5}">
                      <a16:colId xmlns:a16="http://schemas.microsoft.com/office/drawing/2014/main" val="957469639"/>
                    </a:ext>
                  </a:extLst>
                </a:gridCol>
                <a:gridCol w="329184">
                  <a:extLst>
                    <a:ext uri="{9D8B030D-6E8A-4147-A177-3AD203B41FA5}">
                      <a16:colId xmlns:a16="http://schemas.microsoft.com/office/drawing/2014/main" val="3201319199"/>
                    </a:ext>
                  </a:extLst>
                </a:gridCol>
                <a:gridCol w="329184">
                  <a:extLst>
                    <a:ext uri="{9D8B030D-6E8A-4147-A177-3AD203B41FA5}">
                      <a16:colId xmlns:a16="http://schemas.microsoft.com/office/drawing/2014/main" val="1120993580"/>
                    </a:ext>
                  </a:extLst>
                </a:gridCol>
                <a:gridCol w="329184">
                  <a:extLst>
                    <a:ext uri="{9D8B030D-6E8A-4147-A177-3AD203B41FA5}">
                      <a16:colId xmlns:a16="http://schemas.microsoft.com/office/drawing/2014/main" val="2324340959"/>
                    </a:ext>
                  </a:extLst>
                </a:gridCol>
                <a:gridCol w="329184">
                  <a:extLst>
                    <a:ext uri="{9D8B030D-6E8A-4147-A177-3AD203B41FA5}">
                      <a16:colId xmlns:a16="http://schemas.microsoft.com/office/drawing/2014/main" val="3149902269"/>
                    </a:ext>
                  </a:extLst>
                </a:gridCol>
                <a:gridCol w="329184">
                  <a:extLst>
                    <a:ext uri="{9D8B030D-6E8A-4147-A177-3AD203B41FA5}">
                      <a16:colId xmlns:a16="http://schemas.microsoft.com/office/drawing/2014/main" val="169674260"/>
                    </a:ext>
                  </a:extLst>
                </a:gridCol>
                <a:gridCol w="329184">
                  <a:extLst>
                    <a:ext uri="{9D8B030D-6E8A-4147-A177-3AD203B41FA5}">
                      <a16:colId xmlns:a16="http://schemas.microsoft.com/office/drawing/2014/main" val="1094339852"/>
                    </a:ext>
                  </a:extLst>
                </a:gridCol>
                <a:gridCol w="329184">
                  <a:extLst>
                    <a:ext uri="{9D8B030D-6E8A-4147-A177-3AD203B41FA5}">
                      <a16:colId xmlns:a16="http://schemas.microsoft.com/office/drawing/2014/main" val="4220485717"/>
                    </a:ext>
                  </a:extLst>
                </a:gridCol>
                <a:gridCol w="329184">
                  <a:extLst>
                    <a:ext uri="{9D8B030D-6E8A-4147-A177-3AD203B41FA5}">
                      <a16:colId xmlns:a16="http://schemas.microsoft.com/office/drawing/2014/main" val="2724974321"/>
                    </a:ext>
                  </a:extLst>
                </a:gridCol>
                <a:gridCol w="329184">
                  <a:extLst>
                    <a:ext uri="{9D8B030D-6E8A-4147-A177-3AD203B41FA5}">
                      <a16:colId xmlns:a16="http://schemas.microsoft.com/office/drawing/2014/main" val="3990918377"/>
                    </a:ext>
                  </a:extLst>
                </a:gridCol>
                <a:gridCol w="329184">
                  <a:extLst>
                    <a:ext uri="{9D8B030D-6E8A-4147-A177-3AD203B41FA5}">
                      <a16:colId xmlns:a16="http://schemas.microsoft.com/office/drawing/2014/main" val="330399801"/>
                    </a:ext>
                  </a:extLst>
                </a:gridCol>
                <a:gridCol w="329184">
                  <a:extLst>
                    <a:ext uri="{9D8B030D-6E8A-4147-A177-3AD203B41FA5}">
                      <a16:colId xmlns:a16="http://schemas.microsoft.com/office/drawing/2014/main" val="3944553431"/>
                    </a:ext>
                  </a:extLst>
                </a:gridCol>
                <a:gridCol w="329184">
                  <a:extLst>
                    <a:ext uri="{9D8B030D-6E8A-4147-A177-3AD203B41FA5}">
                      <a16:colId xmlns:a16="http://schemas.microsoft.com/office/drawing/2014/main" val="18472686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295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- 2022-08-12 16:04:46</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2022 Summer Associates on a successful program! 🥳 Yesterday, our young professionals ended their 10-week summer #internship by delivering their final presentations to our senior leadership team. #TEAMPHLY wishes you the best of luck in your future endeavors! 🙌🏼
Learn more about our internship opportunities: bit.ly/PHLYSummerAssociates #PHLYInternLife #internships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https://quintly-image-storage.s3.amazonaws.com/d123f9c23f3abec6e562a564c92f236a/ac1d5be6715de7653bb0bc9625e32c8f.jpg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92729867"/>
                  </a:ext>
                </a:extLst>
              </a:tr>
            </a:tbl>
          </a:graphicData>
        </a:graphic>
      </p:graphicFrame>
      <p:sp>
        <p:nvSpPr>
          <p:cNvPr id="4" name="Text Placeholder 3">
            <a:extLst>
              <a:ext uri="{FF2B5EF4-FFF2-40B4-BE49-F238E27FC236}">
                <a16:creationId xmlns:a16="http://schemas.microsoft.com/office/drawing/2014/main" id="{A239CEAF-887D-4388-8B05-FE1049B0C591}"/>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505587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D26C1-21E9-4906-A099-3448E47447EE}"/>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11EB5E94-D41A-45D1-8F50-043E54987B69}"/>
              </a:ext>
            </a:extLst>
          </p:cNvPr>
          <p:cNvGraphicFramePr>
            <a:graphicFrameLocks noGrp="1"/>
          </p:cNvGraphicFramePr>
          <p:nvPr>
            <p:ph type="tbl" sz="quarter" idx="13"/>
            <p:extLst>
              <p:ext uri="{D42A27DB-BD31-4B8C-83A1-F6EECF244321}">
                <p14:modId xmlns:p14="http://schemas.microsoft.com/office/powerpoint/2010/main" val="542081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555654944"/>
                    </a:ext>
                  </a:extLst>
                </a:gridCol>
                <a:gridCol w="1481328">
                  <a:extLst>
                    <a:ext uri="{9D8B030D-6E8A-4147-A177-3AD203B41FA5}">
                      <a16:colId xmlns:a16="http://schemas.microsoft.com/office/drawing/2014/main" val="2927456564"/>
                    </a:ext>
                  </a:extLst>
                </a:gridCol>
                <a:gridCol w="329184">
                  <a:extLst>
                    <a:ext uri="{9D8B030D-6E8A-4147-A177-3AD203B41FA5}">
                      <a16:colId xmlns:a16="http://schemas.microsoft.com/office/drawing/2014/main" val="310448114"/>
                    </a:ext>
                  </a:extLst>
                </a:gridCol>
                <a:gridCol w="329184">
                  <a:extLst>
                    <a:ext uri="{9D8B030D-6E8A-4147-A177-3AD203B41FA5}">
                      <a16:colId xmlns:a16="http://schemas.microsoft.com/office/drawing/2014/main" val="3116469059"/>
                    </a:ext>
                  </a:extLst>
                </a:gridCol>
                <a:gridCol w="329184">
                  <a:extLst>
                    <a:ext uri="{9D8B030D-6E8A-4147-A177-3AD203B41FA5}">
                      <a16:colId xmlns:a16="http://schemas.microsoft.com/office/drawing/2014/main" val="2348362463"/>
                    </a:ext>
                  </a:extLst>
                </a:gridCol>
                <a:gridCol w="329184">
                  <a:extLst>
                    <a:ext uri="{9D8B030D-6E8A-4147-A177-3AD203B41FA5}">
                      <a16:colId xmlns:a16="http://schemas.microsoft.com/office/drawing/2014/main" val="106824489"/>
                    </a:ext>
                  </a:extLst>
                </a:gridCol>
                <a:gridCol w="329184">
                  <a:extLst>
                    <a:ext uri="{9D8B030D-6E8A-4147-A177-3AD203B41FA5}">
                      <a16:colId xmlns:a16="http://schemas.microsoft.com/office/drawing/2014/main" val="3409711504"/>
                    </a:ext>
                  </a:extLst>
                </a:gridCol>
                <a:gridCol w="329184">
                  <a:extLst>
                    <a:ext uri="{9D8B030D-6E8A-4147-A177-3AD203B41FA5}">
                      <a16:colId xmlns:a16="http://schemas.microsoft.com/office/drawing/2014/main" val="3803017417"/>
                    </a:ext>
                  </a:extLst>
                </a:gridCol>
                <a:gridCol w="329184">
                  <a:extLst>
                    <a:ext uri="{9D8B030D-6E8A-4147-A177-3AD203B41FA5}">
                      <a16:colId xmlns:a16="http://schemas.microsoft.com/office/drawing/2014/main" val="360323842"/>
                    </a:ext>
                  </a:extLst>
                </a:gridCol>
                <a:gridCol w="329184">
                  <a:extLst>
                    <a:ext uri="{9D8B030D-6E8A-4147-A177-3AD203B41FA5}">
                      <a16:colId xmlns:a16="http://schemas.microsoft.com/office/drawing/2014/main" val="438421205"/>
                    </a:ext>
                  </a:extLst>
                </a:gridCol>
                <a:gridCol w="329184">
                  <a:extLst>
                    <a:ext uri="{9D8B030D-6E8A-4147-A177-3AD203B41FA5}">
                      <a16:colId xmlns:a16="http://schemas.microsoft.com/office/drawing/2014/main" val="1563881276"/>
                    </a:ext>
                  </a:extLst>
                </a:gridCol>
                <a:gridCol w="329184">
                  <a:extLst>
                    <a:ext uri="{9D8B030D-6E8A-4147-A177-3AD203B41FA5}">
                      <a16:colId xmlns:a16="http://schemas.microsoft.com/office/drawing/2014/main" val="755068073"/>
                    </a:ext>
                  </a:extLst>
                </a:gridCol>
                <a:gridCol w="329184">
                  <a:extLst>
                    <a:ext uri="{9D8B030D-6E8A-4147-A177-3AD203B41FA5}">
                      <a16:colId xmlns:a16="http://schemas.microsoft.com/office/drawing/2014/main" val="460645466"/>
                    </a:ext>
                  </a:extLst>
                </a:gridCol>
                <a:gridCol w="329184">
                  <a:extLst>
                    <a:ext uri="{9D8B030D-6E8A-4147-A177-3AD203B41FA5}">
                      <a16:colId xmlns:a16="http://schemas.microsoft.com/office/drawing/2014/main" val="3307843114"/>
                    </a:ext>
                  </a:extLst>
                </a:gridCol>
                <a:gridCol w="329184">
                  <a:extLst>
                    <a:ext uri="{9D8B030D-6E8A-4147-A177-3AD203B41FA5}">
                      <a16:colId xmlns:a16="http://schemas.microsoft.com/office/drawing/2014/main" val="1654415401"/>
                    </a:ext>
                  </a:extLst>
                </a:gridCol>
                <a:gridCol w="329184">
                  <a:extLst>
                    <a:ext uri="{9D8B030D-6E8A-4147-A177-3AD203B41FA5}">
                      <a16:colId xmlns:a16="http://schemas.microsoft.com/office/drawing/2014/main" val="3699605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04789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- 2022-08-18 13:50:11</a:t>
                      </a:r>
                      <a:r>
                        <a:rPr kumimoji="0" lang="en-US" sz="1000" b="0" i="0" u="none" strike="noStrike" kern="1200" cap="none" spc="0" normalizeH="0" baseline="0" noProof="0">
                          <a:ln>
                            <a:noFill/>
                          </a:ln>
                          <a:solidFill>
                            <a:prstClr val="black"/>
                          </a:solidFill>
                          <a:effectLst/>
                          <a:uLnTx/>
                          <a:uFillTx/>
                          <a:latin typeface="+mn-lt"/>
                          <a:ea typeface="+mn-ea"/>
                          <a:cs typeface="+mn-cs"/>
                        </a:rPr>
                        <a:t>
 💬 "We are #TEAMPHLY, but we are all now Team Lily!" - this was just one of many sentiments shared by our employees during an inspirational lunch &amp; learn with Children's Hospital of Philadelphia's (CHOP) patient ambassador, Lily, who shared her incredible story about her battle with cancer. 
For the 20th year, we are proud to sponsor the CHOP #ParkwayRun &amp; Walk which raises funds to support life-saving pediatric #cancerresearch and care. Stay tuned for photos from fundraising events over the next month and visit ➡ parkway.chop.edu to learn how you can help. #ForBreakThroughs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https://quintly-image-storage.s3.amazonaws.com/d123f9c23f3abec6e562a564c92f236a/3b8a2602998c99779c1c118761974e49.jpg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1391210"/>
                  </a:ext>
                </a:extLst>
              </a:tr>
            </a:tbl>
          </a:graphicData>
        </a:graphic>
      </p:graphicFrame>
      <p:sp>
        <p:nvSpPr>
          <p:cNvPr id="4" name="Text Placeholder 3">
            <a:extLst>
              <a:ext uri="{FF2B5EF4-FFF2-40B4-BE49-F238E27FC236}">
                <a16:creationId xmlns:a16="http://schemas.microsoft.com/office/drawing/2014/main" id="{D41A2646-13E7-478A-A8E1-633284B599DD}"/>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915403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9006A-9C71-4BE4-BD27-CF90FB759C7C}"/>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BC6B7517-2D2F-40BF-BBC0-1958156823F6}"/>
              </a:ext>
            </a:extLst>
          </p:cNvPr>
          <p:cNvGraphicFramePr>
            <a:graphicFrameLocks noGrp="1"/>
          </p:cNvGraphicFramePr>
          <p:nvPr>
            <p:ph type="chart" sz="quarter" idx="13"/>
            <p:extLst>
              <p:ext uri="{D42A27DB-BD31-4B8C-83A1-F6EECF244321}">
                <p14:modId xmlns:p14="http://schemas.microsoft.com/office/powerpoint/2010/main" val="9947355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164910-3EBD-410C-948C-B8D0CDBF7409}"/>
              </a:ext>
            </a:extLst>
          </p:cNvPr>
          <p:cNvSpPr>
            <a:spLocks noGrp="1"/>
          </p:cNvSpPr>
          <p:nvPr>
            <p:ph type="body" sz="quarter" idx="14"/>
          </p:nvPr>
        </p:nvSpPr>
        <p:spPr/>
        <p:txBody>
          <a:bodyPr/>
          <a:lstStyle/>
          <a:p>
            <a:r>
              <a:rPr lang="en-US"/>
              <a:t>08/01/2022 - 08/31/2022</a:t>
            </a:r>
          </a:p>
        </p:txBody>
      </p:sp>
      <p:sp>
        <p:nvSpPr>
          <p:cNvPr id="5" name="Footer Placeholder 4">
            <a:extLst>
              <a:ext uri="{FF2B5EF4-FFF2-40B4-BE49-F238E27FC236}">
                <a16:creationId xmlns:a16="http://schemas.microsoft.com/office/drawing/2014/main" id="{5940A25D-1F94-443F-A9AF-B372FFBC95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2079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35169-9EAD-4EDC-843F-4424DE05EE55}"/>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4A05C620-82F3-4ACF-930E-22568B973364}"/>
              </a:ext>
            </a:extLst>
          </p:cNvPr>
          <p:cNvGraphicFramePr>
            <a:graphicFrameLocks noGrp="1"/>
          </p:cNvGraphicFramePr>
          <p:nvPr>
            <p:ph type="tbl" sz="quarter" idx="13"/>
            <p:extLst>
              <p:ext uri="{D42A27DB-BD31-4B8C-83A1-F6EECF244321}">
                <p14:modId xmlns:p14="http://schemas.microsoft.com/office/powerpoint/2010/main" val="4151155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26929093"/>
                    </a:ext>
                  </a:extLst>
                </a:gridCol>
                <a:gridCol w="576072">
                  <a:extLst>
                    <a:ext uri="{9D8B030D-6E8A-4147-A177-3AD203B41FA5}">
                      <a16:colId xmlns:a16="http://schemas.microsoft.com/office/drawing/2014/main" val="1676399307"/>
                    </a:ext>
                  </a:extLst>
                </a:gridCol>
                <a:gridCol w="576072">
                  <a:extLst>
                    <a:ext uri="{9D8B030D-6E8A-4147-A177-3AD203B41FA5}">
                      <a16:colId xmlns:a16="http://schemas.microsoft.com/office/drawing/2014/main" val="1973505025"/>
                    </a:ext>
                  </a:extLst>
                </a:gridCol>
                <a:gridCol w="576072">
                  <a:extLst>
                    <a:ext uri="{9D8B030D-6E8A-4147-A177-3AD203B41FA5}">
                      <a16:colId xmlns:a16="http://schemas.microsoft.com/office/drawing/2014/main" val="3193012248"/>
                    </a:ext>
                  </a:extLst>
                </a:gridCol>
                <a:gridCol w="576072">
                  <a:extLst>
                    <a:ext uri="{9D8B030D-6E8A-4147-A177-3AD203B41FA5}">
                      <a16:colId xmlns:a16="http://schemas.microsoft.com/office/drawing/2014/main" val="2583288965"/>
                    </a:ext>
                  </a:extLst>
                </a:gridCol>
                <a:gridCol w="576072">
                  <a:extLst>
                    <a:ext uri="{9D8B030D-6E8A-4147-A177-3AD203B41FA5}">
                      <a16:colId xmlns:a16="http://schemas.microsoft.com/office/drawing/2014/main" val="536008199"/>
                    </a:ext>
                  </a:extLst>
                </a:gridCol>
                <a:gridCol w="576072">
                  <a:extLst>
                    <a:ext uri="{9D8B030D-6E8A-4147-A177-3AD203B41FA5}">
                      <a16:colId xmlns:a16="http://schemas.microsoft.com/office/drawing/2014/main" val="1403483267"/>
                    </a:ext>
                  </a:extLst>
                </a:gridCol>
                <a:gridCol w="576072">
                  <a:extLst>
                    <a:ext uri="{9D8B030D-6E8A-4147-A177-3AD203B41FA5}">
                      <a16:colId xmlns:a16="http://schemas.microsoft.com/office/drawing/2014/main" val="2673829524"/>
                    </a:ext>
                  </a:extLst>
                </a:gridCol>
                <a:gridCol w="576072">
                  <a:extLst>
                    <a:ext uri="{9D8B030D-6E8A-4147-A177-3AD203B41FA5}">
                      <a16:colId xmlns:a16="http://schemas.microsoft.com/office/drawing/2014/main" val="550979481"/>
                    </a:ext>
                  </a:extLst>
                </a:gridCol>
                <a:gridCol w="576072">
                  <a:extLst>
                    <a:ext uri="{9D8B030D-6E8A-4147-A177-3AD203B41FA5}">
                      <a16:colId xmlns:a16="http://schemas.microsoft.com/office/drawing/2014/main" val="3977620227"/>
                    </a:ext>
                  </a:extLst>
                </a:gridCol>
                <a:gridCol w="576072">
                  <a:extLst>
                    <a:ext uri="{9D8B030D-6E8A-4147-A177-3AD203B41FA5}">
                      <a16:colId xmlns:a16="http://schemas.microsoft.com/office/drawing/2014/main" val="2494251550"/>
                    </a:ext>
                  </a:extLst>
                </a:gridCol>
                <a:gridCol w="576072">
                  <a:extLst>
                    <a:ext uri="{9D8B030D-6E8A-4147-A177-3AD203B41FA5}">
                      <a16:colId xmlns:a16="http://schemas.microsoft.com/office/drawing/2014/main" val="3490679675"/>
                    </a:ext>
                  </a:extLst>
                </a:gridCol>
                <a:gridCol w="576072">
                  <a:extLst>
                    <a:ext uri="{9D8B030D-6E8A-4147-A177-3AD203B41FA5}">
                      <a16:colId xmlns:a16="http://schemas.microsoft.com/office/drawing/2014/main" val="4530159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584166769"/>
                  </a:ext>
                </a:extLst>
              </a:tr>
              <a:tr h="370840">
                <a:tc>
                  <a:txBody>
                    <a:bodyPr/>
                    <a:lstStyle/>
                    <a:p>
                      <a:r>
                        <a:rPr lang="en-US" sz="1000"/>
                        <a:t>3831</a:t>
                      </a:r>
                    </a:p>
                  </a:txBody>
                  <a:tcPr/>
                </a:tc>
                <a:tc>
                  <a:txBody>
                    <a:bodyPr/>
                    <a:lstStyle/>
                    <a:p>
                      <a:r>
                        <a:rPr lang="en-US" sz="1000"/>
                        <a:t>35</a:t>
                      </a:r>
                    </a:p>
                  </a:txBody>
                  <a:tcPr/>
                </a:tc>
                <a:tc>
                  <a:txBody>
                    <a:bodyPr/>
                    <a:lstStyle/>
                    <a:p>
                      <a:r>
                        <a:rPr lang="en-US" sz="1000"/>
                        <a:t>178</a:t>
                      </a:r>
                    </a:p>
                  </a:txBody>
                  <a:tcPr/>
                </a:tc>
                <a:tc>
                  <a:txBody>
                    <a:bodyPr/>
                    <a:lstStyle/>
                    <a:p>
                      <a:r>
                        <a:rPr lang="en-US" sz="1000"/>
                        <a:t>164</a:t>
                      </a:r>
                    </a:p>
                  </a:txBody>
                  <a:tcPr/>
                </a:tc>
                <a:tc>
                  <a:txBody>
                    <a:bodyPr/>
                    <a:lstStyle/>
                    <a:p>
                      <a:r>
                        <a:rPr lang="en-US" sz="1000"/>
                        <a:t>8</a:t>
                      </a:r>
                    </a:p>
                  </a:txBody>
                  <a:tcPr/>
                </a:tc>
                <a:tc>
                  <a:txBody>
                    <a:bodyPr/>
                    <a:lstStyle/>
                    <a:p>
                      <a:r>
                        <a:rPr lang="en-US" sz="1000"/>
                        <a:t>6</a:t>
                      </a:r>
                    </a:p>
                  </a:txBody>
                  <a:tcPr/>
                </a:tc>
                <a:tc>
                  <a:txBody>
                    <a:bodyPr/>
                    <a:lstStyle/>
                    <a:p>
                      <a:r>
                        <a:rPr lang="en-US" sz="1000"/>
                        <a:t>74</a:t>
                      </a:r>
                    </a:p>
                  </a:txBody>
                  <a:tcPr/>
                </a:tc>
                <a:tc>
                  <a:txBody>
                    <a:bodyPr/>
                    <a:lstStyle/>
                    <a:p>
                      <a:r>
                        <a:rPr lang="en-US" sz="1000"/>
                        <a:t>74</a:t>
                      </a:r>
                    </a:p>
                  </a:txBody>
                  <a:tcPr/>
                </a:tc>
                <a:tc>
                  <a:txBody>
                    <a:bodyPr/>
                    <a:lstStyle/>
                    <a:p>
                      <a:r>
                        <a:rPr lang="en-US" sz="1000"/>
                        <a:t>455</a:t>
                      </a:r>
                    </a:p>
                  </a:txBody>
                  <a:tcPr/>
                </a:tc>
                <a:tc>
                  <a:txBody>
                    <a:bodyPr/>
                    <a:lstStyle/>
                    <a:p>
                      <a:r>
                        <a:rPr lang="en-US" sz="1000"/>
                        <a:t>7</a:t>
                      </a:r>
                    </a:p>
                  </a:txBody>
                  <a:tcPr/>
                </a:tc>
                <a:tc>
                  <a:txBody>
                    <a:bodyPr/>
                    <a:lstStyle/>
                    <a:p>
                      <a:r>
                        <a:rPr lang="en-US" sz="1000"/>
                        <a:t>90</a:t>
                      </a:r>
                    </a:p>
                  </a:txBody>
                  <a:tcPr/>
                </a:tc>
                <a:tc>
                  <a:txBody>
                    <a:bodyPr/>
                    <a:lstStyle/>
                    <a:p>
                      <a:r>
                        <a:rPr lang="en-US" sz="1000"/>
                        <a:t>0.0857 %</a:t>
                      </a:r>
                    </a:p>
                  </a:txBody>
                  <a:tcPr/>
                </a:tc>
                <a:tc>
                  <a:txBody>
                    <a:bodyPr/>
                    <a:lstStyle/>
                    <a:p>
                      <a:r>
                        <a:rPr lang="en-US" sz="1000"/>
                        <a:t>50.0 %</a:t>
                      </a:r>
                    </a:p>
                  </a:txBody>
                  <a:tcPr/>
                </a:tc>
                <a:extLst>
                  <a:ext uri="{0D108BD9-81ED-4DB2-BD59-A6C34878D82A}">
                    <a16:rowId xmlns:a16="http://schemas.microsoft.com/office/drawing/2014/main" val="1567352183"/>
                  </a:ext>
                </a:extLst>
              </a:tr>
            </a:tbl>
          </a:graphicData>
        </a:graphic>
      </p:graphicFrame>
      <p:sp>
        <p:nvSpPr>
          <p:cNvPr id="4" name="Text Placeholder 3">
            <a:extLst>
              <a:ext uri="{FF2B5EF4-FFF2-40B4-BE49-F238E27FC236}">
                <a16:creationId xmlns:a16="http://schemas.microsoft.com/office/drawing/2014/main" id="{B277F8E9-0398-4F44-8D6C-F2420BE74DE0}"/>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11081112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60E2B-155C-4CFA-86BC-846912DD6240}"/>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1F0EE842-06D0-4E74-A19F-8590570F223C}"/>
              </a:ext>
            </a:extLst>
          </p:cNvPr>
          <p:cNvGraphicFramePr>
            <a:graphicFrameLocks noGrp="1"/>
          </p:cNvGraphicFramePr>
          <p:nvPr>
            <p:ph type="chart" sz="quarter" idx="13"/>
            <p:extLst>
              <p:ext uri="{D42A27DB-BD31-4B8C-83A1-F6EECF244321}">
                <p14:modId xmlns:p14="http://schemas.microsoft.com/office/powerpoint/2010/main" val="17309471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CA9DAF-09BF-4AC3-A688-01E8BEC83D8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6EA569E-3DD8-4F0A-B7FE-01AC0B3734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1909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7EEAF-3290-40C8-8D57-3F6C69F5F686}"/>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A1A0F540-ECD5-4EC5-A7F7-DE1F10F100C2}"/>
              </a:ext>
            </a:extLst>
          </p:cNvPr>
          <p:cNvGraphicFramePr>
            <a:graphicFrameLocks noGrp="1"/>
          </p:cNvGraphicFramePr>
          <p:nvPr>
            <p:ph type="chart" sz="quarter" idx="13"/>
            <p:extLst>
              <p:ext uri="{D42A27DB-BD31-4B8C-83A1-F6EECF244321}">
                <p14:modId xmlns:p14="http://schemas.microsoft.com/office/powerpoint/2010/main" val="3508100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6988C5-E955-4F16-88F1-CE2BC3D0879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7F94BA5-A49E-47B0-A000-EFBF0FCEA0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32997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5A7AF-C439-4E67-A01F-49E33E56E521}"/>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83B76B50-AC8B-4C9E-A677-756B278DD3AC}"/>
              </a:ext>
            </a:extLst>
          </p:cNvPr>
          <p:cNvGraphicFramePr>
            <a:graphicFrameLocks noGrp="1"/>
          </p:cNvGraphicFramePr>
          <p:nvPr>
            <p:ph type="chart" sz="quarter" idx="13"/>
            <p:extLst>
              <p:ext uri="{D42A27DB-BD31-4B8C-83A1-F6EECF244321}">
                <p14:modId xmlns:p14="http://schemas.microsoft.com/office/powerpoint/2010/main" val="37222552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DA1369-7FCD-4CDB-B566-01EFF4C6B94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7A3F344-1BE5-4E38-A22A-DCB2925DBD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32446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11C07-C60E-43A4-81F9-3F84A6379F6D}"/>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6A1203D4-4C60-41A0-98F4-2A614BFABE99}"/>
              </a:ext>
            </a:extLst>
          </p:cNvPr>
          <p:cNvGraphicFramePr>
            <a:graphicFrameLocks noGrp="1"/>
          </p:cNvGraphicFramePr>
          <p:nvPr>
            <p:ph type="chart" sz="quarter" idx="13"/>
            <p:extLst>
              <p:ext uri="{D42A27DB-BD31-4B8C-83A1-F6EECF244321}">
                <p14:modId xmlns:p14="http://schemas.microsoft.com/office/powerpoint/2010/main" val="11541249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A52E53-6089-4A59-88DB-D27800D0130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9EF6AA3-BF05-4F14-BFBF-43B0DBC3F3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5704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0F03D-3732-4505-A362-532BEB3019F2}"/>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D3C38364-8668-4546-A4E2-77D47ED47E2A}"/>
              </a:ext>
            </a:extLst>
          </p:cNvPr>
          <p:cNvGraphicFramePr>
            <a:graphicFrameLocks noGrp="1"/>
          </p:cNvGraphicFramePr>
          <p:nvPr>
            <p:ph type="tbl" sz="quarter" idx="13"/>
            <p:extLst>
              <p:ext uri="{D42A27DB-BD31-4B8C-83A1-F6EECF244321}">
                <p14:modId xmlns:p14="http://schemas.microsoft.com/office/powerpoint/2010/main" val="3253770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050146833"/>
                    </a:ext>
                  </a:extLst>
                </a:gridCol>
                <a:gridCol w="2468880">
                  <a:extLst>
                    <a:ext uri="{9D8B030D-6E8A-4147-A177-3AD203B41FA5}">
                      <a16:colId xmlns:a16="http://schemas.microsoft.com/office/drawing/2014/main" val="20677429"/>
                    </a:ext>
                  </a:extLst>
                </a:gridCol>
                <a:gridCol w="2468880">
                  <a:extLst>
                    <a:ext uri="{9D8B030D-6E8A-4147-A177-3AD203B41FA5}">
                      <a16:colId xmlns:a16="http://schemas.microsoft.com/office/drawing/2014/main" val="1404710569"/>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721301942"/>
                  </a:ext>
                </a:extLst>
              </a:tr>
              <a:tr h="370840">
                <a:tc>
                  <a:txBody>
                    <a:bodyPr/>
                    <a:lstStyle/>
                    <a:p>
                      <a:r>
                        <a:rPr lang="en-US" sz="1000" b="1"/>
                        <a:t>@MargueriteTort</a:t>
                      </a:r>
                    </a:p>
                  </a:txBody>
                  <a:tcPr/>
                </a:tc>
                <a:tc>
                  <a:txBody>
                    <a:bodyPr/>
                    <a:lstStyle/>
                    <a:p>
                      <a:r>
                        <a:rPr lang="en-US" sz="1000"/>
                        <a:t>@PHLYINS (42)</a:t>
                      </a:r>
                    </a:p>
                  </a:txBody>
                  <a:tcPr/>
                </a:tc>
                <a:tc>
                  <a:txBody>
                    <a:bodyPr/>
                    <a:lstStyle/>
                    <a:p>
                      <a:r>
                        <a:rPr lang="en-US" sz="1000"/>
                        <a:t>42</a:t>
                      </a:r>
                    </a:p>
                  </a:txBody>
                  <a:tcPr/>
                </a:tc>
                <a:extLst>
                  <a:ext uri="{0D108BD9-81ED-4DB2-BD59-A6C34878D82A}">
                    <a16:rowId xmlns:a16="http://schemas.microsoft.com/office/drawing/2014/main" val="2784192695"/>
                  </a:ext>
                </a:extLst>
              </a:tr>
              <a:tr h="370840">
                <a:tc>
                  <a:txBody>
                    <a:bodyPr/>
                    <a:lstStyle/>
                    <a:p>
                      <a:r>
                        <a:rPr lang="en-US" sz="1000" b="1"/>
                        <a:t>@EaglesComms</a:t>
                      </a:r>
                    </a:p>
                  </a:txBody>
                  <a:tcPr/>
                </a:tc>
                <a:tc>
                  <a:txBody>
                    <a:bodyPr/>
                    <a:lstStyle/>
                    <a:p>
                      <a:r>
                        <a:rPr lang="en-US" sz="1000"/>
                        <a:t>@PHLYINS (31)</a:t>
                      </a:r>
                    </a:p>
                  </a:txBody>
                  <a:tcPr/>
                </a:tc>
                <a:tc>
                  <a:txBody>
                    <a:bodyPr/>
                    <a:lstStyle/>
                    <a:p>
                      <a:r>
                        <a:rPr lang="en-US" sz="1000"/>
                        <a:t>31</a:t>
                      </a:r>
                    </a:p>
                  </a:txBody>
                  <a:tcPr/>
                </a:tc>
                <a:extLst>
                  <a:ext uri="{0D108BD9-81ED-4DB2-BD59-A6C34878D82A}">
                    <a16:rowId xmlns:a16="http://schemas.microsoft.com/office/drawing/2014/main" val="250304540"/>
                  </a:ext>
                </a:extLst>
              </a:tr>
              <a:tr h="370840">
                <a:tc>
                  <a:txBody>
                    <a:bodyPr/>
                    <a:lstStyle/>
                    <a:p>
                      <a:r>
                        <a:rPr lang="en-US" sz="1000" b="1"/>
                        <a:t>@Jayden31215665</a:t>
                      </a:r>
                    </a:p>
                  </a:txBody>
                  <a:tcPr/>
                </a:tc>
                <a:tc>
                  <a:txBody>
                    <a:bodyPr/>
                    <a:lstStyle/>
                    <a:p>
                      <a:r>
                        <a:rPr lang="en-US" sz="1000"/>
                        <a:t>@PHLYINS (16)</a:t>
                      </a:r>
                    </a:p>
                  </a:txBody>
                  <a:tcPr/>
                </a:tc>
                <a:tc>
                  <a:txBody>
                    <a:bodyPr/>
                    <a:lstStyle/>
                    <a:p>
                      <a:r>
                        <a:rPr lang="en-US" sz="1000"/>
                        <a:t>16</a:t>
                      </a:r>
                    </a:p>
                  </a:txBody>
                  <a:tcPr/>
                </a:tc>
                <a:extLst>
                  <a:ext uri="{0D108BD9-81ED-4DB2-BD59-A6C34878D82A}">
                    <a16:rowId xmlns:a16="http://schemas.microsoft.com/office/drawing/2014/main" val="3836359157"/>
                  </a:ext>
                </a:extLst>
              </a:tr>
              <a:tr h="370840">
                <a:tc>
                  <a:txBody>
                    <a:bodyPr/>
                    <a:lstStyle/>
                    <a:p>
                      <a:r>
                        <a:rPr lang="en-US" sz="1000" b="1"/>
                        <a:t>@C2CPhiladelphia</a:t>
                      </a:r>
                    </a:p>
                  </a:txBody>
                  <a:tcPr/>
                </a:tc>
                <a:tc>
                  <a:txBody>
                    <a:bodyPr/>
                    <a:lstStyle/>
                    <a:p>
                      <a:r>
                        <a:rPr lang="en-US" sz="1000"/>
                        <a:t>@PHLYINS (11)</a:t>
                      </a:r>
                    </a:p>
                  </a:txBody>
                  <a:tcPr/>
                </a:tc>
                <a:tc>
                  <a:txBody>
                    <a:bodyPr/>
                    <a:lstStyle/>
                    <a:p>
                      <a:r>
                        <a:rPr lang="en-US" sz="1000"/>
                        <a:t>11</a:t>
                      </a:r>
                    </a:p>
                  </a:txBody>
                  <a:tcPr/>
                </a:tc>
                <a:extLst>
                  <a:ext uri="{0D108BD9-81ED-4DB2-BD59-A6C34878D82A}">
                    <a16:rowId xmlns:a16="http://schemas.microsoft.com/office/drawing/2014/main" val="1601995169"/>
                  </a:ext>
                </a:extLst>
              </a:tr>
              <a:tr h="370840">
                <a:tc>
                  <a:txBody>
                    <a:bodyPr/>
                    <a:lstStyle/>
                    <a:p>
                      <a:r>
                        <a:rPr lang="en-US" sz="1000" b="1"/>
                        <a:t>@wadt</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387067860"/>
                  </a:ext>
                </a:extLst>
              </a:tr>
              <a:tr h="370840">
                <a:tc>
                  <a:txBody>
                    <a:bodyPr/>
                    <a:lstStyle/>
                    <a:p>
                      <a:r>
                        <a:rPr lang="en-US" sz="1000" b="1"/>
                        <a:t>@RubyFlower16</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4196146211"/>
                  </a:ext>
                </a:extLst>
              </a:tr>
              <a:tr h="370840">
                <a:tc>
                  <a:txBody>
                    <a:bodyPr/>
                    <a:lstStyle/>
                    <a:p>
                      <a:r>
                        <a:rPr lang="en-US" sz="1000" b="1"/>
                        <a:t>@Msminion13</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2158636131"/>
                  </a:ext>
                </a:extLst>
              </a:tr>
              <a:tr h="370840">
                <a:tc>
                  <a:txBody>
                    <a:bodyPr/>
                    <a:lstStyle/>
                    <a:p>
                      <a:r>
                        <a:rPr lang="en-US" sz="1000" b="1"/>
                        <a:t>@Phillies</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189229660"/>
                  </a:ext>
                </a:extLst>
              </a:tr>
              <a:tr h="370840">
                <a:tc>
                  <a:txBody>
                    <a:bodyPr/>
                    <a:lstStyle/>
                    <a:p>
                      <a:r>
                        <a:rPr lang="en-US" sz="1000" b="1"/>
                        <a:t>@DOITFORDOMB</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3971150116"/>
                  </a:ext>
                </a:extLst>
              </a:tr>
              <a:tr h="370840">
                <a:tc>
                  <a:txBody>
                    <a:bodyPr/>
                    <a:lstStyle/>
                    <a:p>
                      <a:r>
                        <a:rPr lang="en-US" sz="1000" b="1"/>
                        <a:t>@ITABaseballPod</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195296276"/>
                  </a:ext>
                </a:extLst>
              </a:tr>
            </a:tbl>
          </a:graphicData>
        </a:graphic>
      </p:graphicFrame>
      <p:sp>
        <p:nvSpPr>
          <p:cNvPr id="4" name="Text Placeholder 3">
            <a:extLst>
              <a:ext uri="{FF2B5EF4-FFF2-40B4-BE49-F238E27FC236}">
                <a16:creationId xmlns:a16="http://schemas.microsoft.com/office/drawing/2014/main" id="{DAF5D45D-1AA1-4E74-986B-069BFFA581EA}"/>
              </a:ext>
            </a:extLst>
          </p:cNvPr>
          <p:cNvSpPr>
            <a:spLocks noGrp="1"/>
          </p:cNvSpPr>
          <p:nvPr>
            <p:ph type="body" sz="quarter" idx="14"/>
          </p:nvPr>
        </p:nvSpPr>
        <p:spPr/>
        <p:txBody>
          <a:bodyPr/>
          <a:lstStyle/>
          <a:p>
            <a:r>
              <a:rPr lang="en-US"/>
              <a:t>09/01/2021 - 12/31/2022</a:t>
            </a:r>
          </a:p>
        </p:txBody>
      </p:sp>
    </p:spTree>
    <p:extLst>
      <p:ext uri="{BB962C8B-B14F-4D97-AF65-F5344CB8AC3E}">
        <p14:creationId xmlns:p14="http://schemas.microsoft.com/office/powerpoint/2010/main" val="16511813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A634D-6DF8-46BC-A88B-8802F66AB5F3}"/>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D24395D2-3EEA-4080-A0BE-88735593AEF2}"/>
              </a:ext>
            </a:extLst>
          </p:cNvPr>
          <p:cNvGraphicFramePr>
            <a:graphicFrameLocks noGrp="1"/>
          </p:cNvGraphicFramePr>
          <p:nvPr>
            <p:ph type="tbl" sz="quarter" idx="13"/>
            <p:extLst>
              <p:ext uri="{D42A27DB-BD31-4B8C-83A1-F6EECF244321}">
                <p14:modId xmlns:p14="http://schemas.microsoft.com/office/powerpoint/2010/main" val="199444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806184894"/>
                    </a:ext>
                  </a:extLst>
                </a:gridCol>
                <a:gridCol w="493776">
                  <a:extLst>
                    <a:ext uri="{9D8B030D-6E8A-4147-A177-3AD203B41FA5}">
                      <a16:colId xmlns:a16="http://schemas.microsoft.com/office/drawing/2014/main" val="4056560625"/>
                    </a:ext>
                  </a:extLst>
                </a:gridCol>
                <a:gridCol w="1069848">
                  <a:extLst>
                    <a:ext uri="{9D8B030D-6E8A-4147-A177-3AD203B41FA5}">
                      <a16:colId xmlns:a16="http://schemas.microsoft.com/office/drawing/2014/main" val="4192999675"/>
                    </a:ext>
                  </a:extLst>
                </a:gridCol>
                <a:gridCol w="1069848">
                  <a:extLst>
                    <a:ext uri="{9D8B030D-6E8A-4147-A177-3AD203B41FA5}">
                      <a16:colId xmlns:a16="http://schemas.microsoft.com/office/drawing/2014/main" val="4007321684"/>
                    </a:ext>
                  </a:extLst>
                </a:gridCol>
                <a:gridCol w="1069848">
                  <a:extLst>
                    <a:ext uri="{9D8B030D-6E8A-4147-A177-3AD203B41FA5}">
                      <a16:colId xmlns:a16="http://schemas.microsoft.com/office/drawing/2014/main" val="3278998491"/>
                    </a:ext>
                  </a:extLst>
                </a:gridCol>
                <a:gridCol w="1069848">
                  <a:extLst>
                    <a:ext uri="{9D8B030D-6E8A-4147-A177-3AD203B41FA5}">
                      <a16:colId xmlns:a16="http://schemas.microsoft.com/office/drawing/2014/main" val="3130414829"/>
                    </a:ext>
                  </a:extLst>
                </a:gridCol>
                <a:gridCol w="1069848">
                  <a:extLst>
                    <a:ext uri="{9D8B030D-6E8A-4147-A177-3AD203B41FA5}">
                      <a16:colId xmlns:a16="http://schemas.microsoft.com/office/drawing/2014/main" val="1534213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1030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- 2022-08-16 16:33:17</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@HEADstrongFnd,
@PhillyASAP, &amp;amp; @C2CPhiladelphia for being highlighted at #NYJvsPHI! 👏 https://t.co/PhYHdkWSl5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09/04/2022 20:06:39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0.4408 %</a:t>
                      </a:r>
                    </a:p>
                  </a:txBody>
                  <a:tcPr/>
                </a:tc>
                <a:extLst>
                  <a:ext uri="{0D108BD9-81ED-4DB2-BD59-A6C34878D82A}">
                    <a16:rowId xmlns:a16="http://schemas.microsoft.com/office/drawing/2014/main" val="1784649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- 2022-08-10 15:55:36</a:t>
                      </a:r>
                      <a:r>
                        <a:rPr kumimoji="0" lang="en-US" sz="1000" b="0" i="0" u="none" strike="noStrike" kern="1200" cap="none" spc="0" normalizeH="0" baseline="0" noProof="0">
                          <a:ln>
                            <a:noFill/>
                          </a:ln>
                          <a:solidFill>
                            <a:prstClr val="black"/>
                          </a:solidFill>
                          <a:effectLst/>
                          <a:uLnTx/>
                          <a:uFillTx/>
                          <a:latin typeface="+mn-lt"/>
                          <a:ea typeface="+mn-ea"/>
                          <a:cs typeface="+mn-cs"/>
                        </a:rPr>
                        <a:t>
 Employees in our Plano, TX office organized a small outdoor cleanup crew to help #makeadifference in their local community. #TEAMPHLY spent their morning picking up trash on the Legacy Trail in Coyote Creek Park to help keep the area litter-free. #volunteering https://t.co/avDXQ5cgNs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08/13/2022 20:06:58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0.1820 %</a:t>
                      </a:r>
                    </a:p>
                  </a:txBody>
                  <a:tcPr/>
                </a:tc>
                <a:extLst>
                  <a:ext uri="{0D108BD9-81ED-4DB2-BD59-A6C34878D82A}">
                    <a16:rowId xmlns:a16="http://schemas.microsoft.com/office/drawing/2014/main" val="2036135583"/>
                  </a:ext>
                </a:extLst>
              </a:tr>
            </a:tbl>
          </a:graphicData>
        </a:graphic>
      </p:graphicFrame>
      <p:sp>
        <p:nvSpPr>
          <p:cNvPr id="4" name="Text Placeholder 3">
            <a:extLst>
              <a:ext uri="{FF2B5EF4-FFF2-40B4-BE49-F238E27FC236}">
                <a16:creationId xmlns:a16="http://schemas.microsoft.com/office/drawing/2014/main" id="{BD6F3B6F-466C-47BA-A4F5-F738082957B6}"/>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8160791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0C5B0-BDD5-441F-9055-DC193A53FF3A}"/>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5B3B9CD3-EEE2-4040-965B-11752FF435C4}"/>
              </a:ext>
            </a:extLst>
          </p:cNvPr>
          <p:cNvGraphicFramePr>
            <a:graphicFrameLocks noGrp="1"/>
          </p:cNvGraphicFramePr>
          <p:nvPr>
            <p:ph type="tbl" sz="quarter" idx="13"/>
            <p:extLst>
              <p:ext uri="{D42A27DB-BD31-4B8C-83A1-F6EECF244321}">
                <p14:modId xmlns:p14="http://schemas.microsoft.com/office/powerpoint/2010/main" val="677499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6235296"/>
                    </a:ext>
                  </a:extLst>
                </a:gridCol>
                <a:gridCol w="493776">
                  <a:extLst>
                    <a:ext uri="{9D8B030D-6E8A-4147-A177-3AD203B41FA5}">
                      <a16:colId xmlns:a16="http://schemas.microsoft.com/office/drawing/2014/main" val="3840626863"/>
                    </a:ext>
                  </a:extLst>
                </a:gridCol>
                <a:gridCol w="1069848">
                  <a:extLst>
                    <a:ext uri="{9D8B030D-6E8A-4147-A177-3AD203B41FA5}">
                      <a16:colId xmlns:a16="http://schemas.microsoft.com/office/drawing/2014/main" val="3358357618"/>
                    </a:ext>
                  </a:extLst>
                </a:gridCol>
                <a:gridCol w="1069848">
                  <a:extLst>
                    <a:ext uri="{9D8B030D-6E8A-4147-A177-3AD203B41FA5}">
                      <a16:colId xmlns:a16="http://schemas.microsoft.com/office/drawing/2014/main" val="2498032863"/>
                    </a:ext>
                  </a:extLst>
                </a:gridCol>
                <a:gridCol w="1069848">
                  <a:extLst>
                    <a:ext uri="{9D8B030D-6E8A-4147-A177-3AD203B41FA5}">
                      <a16:colId xmlns:a16="http://schemas.microsoft.com/office/drawing/2014/main" val="3652782666"/>
                    </a:ext>
                  </a:extLst>
                </a:gridCol>
                <a:gridCol w="1069848">
                  <a:extLst>
                    <a:ext uri="{9D8B030D-6E8A-4147-A177-3AD203B41FA5}">
                      <a16:colId xmlns:a16="http://schemas.microsoft.com/office/drawing/2014/main" val="1584697503"/>
                    </a:ext>
                  </a:extLst>
                </a:gridCol>
                <a:gridCol w="1069848">
                  <a:extLst>
                    <a:ext uri="{9D8B030D-6E8A-4147-A177-3AD203B41FA5}">
                      <a16:colId xmlns:a16="http://schemas.microsoft.com/office/drawing/2014/main" val="2096631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1811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- 2022-08-15 15:16:08</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@C2CPhiladelphia alongside 700+ volunteers at their annual Backpack-A-Thon to help the #charity stuff 40,000 backpacks with new school supplies. The backpacks will be donated to local children in need to prepare them for the upcoming school year. #volunteering https://t.co/LJgNjKiVGP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08/16/2022 14:08:28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0.1555 %</a:t>
                      </a:r>
                    </a:p>
                  </a:txBody>
                  <a:tcPr/>
                </a:tc>
                <a:extLst>
                  <a:ext uri="{0D108BD9-81ED-4DB2-BD59-A6C34878D82A}">
                    <a16:rowId xmlns:a16="http://schemas.microsoft.com/office/drawing/2014/main" val="3850987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- 2022-08-17 15:44:29</a:t>
                      </a:r>
                      <a:r>
                        <a:rPr kumimoji="0" lang="en-US" sz="1000" b="0" i="0" u="none" strike="noStrike" kern="1200" cap="none" spc="0" normalizeH="0" baseline="0" noProof="0">
                          <a:ln>
                            <a:noFill/>
                          </a:ln>
                          <a:solidFill>
                            <a:prstClr val="black"/>
                          </a:solidFill>
                          <a:effectLst/>
                          <a:uLnTx/>
                          <a:uFillTx/>
                          <a:latin typeface="+mn-lt"/>
                          <a:ea typeface="+mn-ea"/>
                          <a:cs typeface="+mn-cs"/>
                        </a:rPr>
                        <a:t>
 As a leading #nonprofit insurer, we see the positive impact non-profits make every day. To celebrate #NationalNonProfitDay, we're sharing some highlights of #TEAMPHLY in the community &amp;amp; encourage you to consider giving back to a non-profit with a mission that's meaningful to you! https://t.co/AJfmQh91Ve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08/19/2022 14:08:19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0.1555 %</a:t>
                      </a:r>
                    </a:p>
                  </a:txBody>
                  <a:tcPr/>
                </a:tc>
                <a:extLst>
                  <a:ext uri="{0D108BD9-81ED-4DB2-BD59-A6C34878D82A}">
                    <a16:rowId xmlns:a16="http://schemas.microsoft.com/office/drawing/2014/main" val="1022487535"/>
                  </a:ext>
                </a:extLst>
              </a:tr>
            </a:tbl>
          </a:graphicData>
        </a:graphic>
      </p:graphicFrame>
      <p:sp>
        <p:nvSpPr>
          <p:cNvPr id="4" name="Text Placeholder 3">
            <a:extLst>
              <a:ext uri="{FF2B5EF4-FFF2-40B4-BE49-F238E27FC236}">
                <a16:creationId xmlns:a16="http://schemas.microsoft.com/office/drawing/2014/main" id="{C5B237EF-E059-4638-AF99-120347994406}"/>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4720408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3AFB2-450C-469A-AC75-A55D205C7619}"/>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E59479C3-4025-4052-92D9-56AA9906F9D2}"/>
              </a:ext>
            </a:extLst>
          </p:cNvPr>
          <p:cNvGraphicFramePr>
            <a:graphicFrameLocks noGrp="1"/>
          </p:cNvGraphicFramePr>
          <p:nvPr>
            <p:ph type="tbl" sz="quarter" idx="13"/>
            <p:extLst>
              <p:ext uri="{D42A27DB-BD31-4B8C-83A1-F6EECF244321}">
                <p14:modId xmlns:p14="http://schemas.microsoft.com/office/powerpoint/2010/main" val="1182235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08647940"/>
                    </a:ext>
                  </a:extLst>
                </a:gridCol>
                <a:gridCol w="493776">
                  <a:extLst>
                    <a:ext uri="{9D8B030D-6E8A-4147-A177-3AD203B41FA5}">
                      <a16:colId xmlns:a16="http://schemas.microsoft.com/office/drawing/2014/main" val="1164514181"/>
                    </a:ext>
                  </a:extLst>
                </a:gridCol>
                <a:gridCol w="1069848">
                  <a:extLst>
                    <a:ext uri="{9D8B030D-6E8A-4147-A177-3AD203B41FA5}">
                      <a16:colId xmlns:a16="http://schemas.microsoft.com/office/drawing/2014/main" val="2779613200"/>
                    </a:ext>
                  </a:extLst>
                </a:gridCol>
                <a:gridCol w="1069848">
                  <a:extLst>
                    <a:ext uri="{9D8B030D-6E8A-4147-A177-3AD203B41FA5}">
                      <a16:colId xmlns:a16="http://schemas.microsoft.com/office/drawing/2014/main" val="3777699478"/>
                    </a:ext>
                  </a:extLst>
                </a:gridCol>
                <a:gridCol w="1069848">
                  <a:extLst>
                    <a:ext uri="{9D8B030D-6E8A-4147-A177-3AD203B41FA5}">
                      <a16:colId xmlns:a16="http://schemas.microsoft.com/office/drawing/2014/main" val="3034354583"/>
                    </a:ext>
                  </a:extLst>
                </a:gridCol>
                <a:gridCol w="1069848">
                  <a:extLst>
                    <a:ext uri="{9D8B030D-6E8A-4147-A177-3AD203B41FA5}">
                      <a16:colId xmlns:a16="http://schemas.microsoft.com/office/drawing/2014/main" val="4079414236"/>
                    </a:ext>
                  </a:extLst>
                </a:gridCol>
                <a:gridCol w="1069848">
                  <a:extLst>
                    <a:ext uri="{9D8B030D-6E8A-4147-A177-3AD203B41FA5}">
                      <a16:colId xmlns:a16="http://schemas.microsoft.com/office/drawing/2014/main" val="1544373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80867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- 2022-08-03 14:07:27</a:t>
                      </a:r>
                      <a:r>
                        <a:rPr kumimoji="0" lang="en-US" sz="1000" b="0" i="0" u="none" strike="noStrike" kern="1200" cap="none" spc="0" normalizeH="0" baseline="0" noProof="0">
                          <a:ln>
                            <a:noFill/>
                          </a:ln>
                          <a:solidFill>
                            <a:prstClr val="black"/>
                          </a:solidFill>
                          <a:effectLst/>
                          <a:uLnTx/>
                          <a:uFillTx/>
                          <a:latin typeface="+mn-lt"/>
                          <a:ea typeface="+mn-ea"/>
                          <a:cs typeface="+mn-cs"/>
                        </a:rPr>
                        <a:t>
 #TEAMPHLY supported @LLSusa by holding a PHLY swag yard sale in the Home Office. Employees had the chance to purchase TEAMPHLY gear &amp;amp; enter a raffle, with all proceeds benefiting the LLS #LightTheNight Walk which raises awareness &amp;amp; funding for #cancer research &amp;amp; treatment. https://t.co/VzjUGK7mPp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08/04/2022 14:09:10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0.1301 %</a:t>
                      </a:r>
                    </a:p>
                  </a:txBody>
                  <a:tcPr/>
                </a:tc>
                <a:extLst>
                  <a:ext uri="{0D108BD9-81ED-4DB2-BD59-A6C34878D82A}">
                    <a16:rowId xmlns:a16="http://schemas.microsoft.com/office/drawing/2014/main" val="4010403618"/>
                  </a:ext>
                </a:extLst>
              </a:tr>
            </a:tbl>
          </a:graphicData>
        </a:graphic>
      </p:graphicFrame>
      <p:sp>
        <p:nvSpPr>
          <p:cNvPr id="4" name="Text Placeholder 3">
            <a:extLst>
              <a:ext uri="{FF2B5EF4-FFF2-40B4-BE49-F238E27FC236}">
                <a16:creationId xmlns:a16="http://schemas.microsoft.com/office/drawing/2014/main" id="{1024D33C-E9D8-451B-B1E1-F0B096916481}"/>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42328661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C8C2D-D09A-4956-A0AA-6ACCBB015CE4}"/>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8D435CA3-C9A8-4595-B91E-C693F93B4782}"/>
              </a:ext>
            </a:extLst>
          </p:cNvPr>
          <p:cNvGraphicFramePr>
            <a:graphicFrameLocks noGrp="1"/>
          </p:cNvGraphicFramePr>
          <p:nvPr>
            <p:ph type="tbl" sz="quarter" idx="13"/>
            <p:extLst>
              <p:ext uri="{D42A27DB-BD31-4B8C-83A1-F6EECF244321}">
                <p14:modId xmlns:p14="http://schemas.microsoft.com/office/powerpoint/2010/main" val="882373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872243835"/>
                    </a:ext>
                  </a:extLst>
                </a:gridCol>
                <a:gridCol w="658368">
                  <a:extLst>
                    <a:ext uri="{9D8B030D-6E8A-4147-A177-3AD203B41FA5}">
                      <a16:colId xmlns:a16="http://schemas.microsoft.com/office/drawing/2014/main" val="3499325826"/>
                    </a:ext>
                  </a:extLst>
                </a:gridCol>
                <a:gridCol w="658368">
                  <a:extLst>
                    <a:ext uri="{9D8B030D-6E8A-4147-A177-3AD203B41FA5}">
                      <a16:colId xmlns:a16="http://schemas.microsoft.com/office/drawing/2014/main" val="1403605930"/>
                    </a:ext>
                  </a:extLst>
                </a:gridCol>
                <a:gridCol w="658368">
                  <a:extLst>
                    <a:ext uri="{9D8B030D-6E8A-4147-A177-3AD203B41FA5}">
                      <a16:colId xmlns:a16="http://schemas.microsoft.com/office/drawing/2014/main" val="2678310299"/>
                    </a:ext>
                  </a:extLst>
                </a:gridCol>
                <a:gridCol w="658368">
                  <a:extLst>
                    <a:ext uri="{9D8B030D-6E8A-4147-A177-3AD203B41FA5}">
                      <a16:colId xmlns:a16="http://schemas.microsoft.com/office/drawing/2014/main" val="3980344334"/>
                    </a:ext>
                  </a:extLst>
                </a:gridCol>
                <a:gridCol w="658368">
                  <a:extLst>
                    <a:ext uri="{9D8B030D-6E8A-4147-A177-3AD203B41FA5}">
                      <a16:colId xmlns:a16="http://schemas.microsoft.com/office/drawing/2014/main" val="2049892084"/>
                    </a:ext>
                  </a:extLst>
                </a:gridCol>
                <a:gridCol w="658368">
                  <a:extLst>
                    <a:ext uri="{9D8B030D-6E8A-4147-A177-3AD203B41FA5}">
                      <a16:colId xmlns:a16="http://schemas.microsoft.com/office/drawing/2014/main" val="3514056754"/>
                    </a:ext>
                  </a:extLst>
                </a:gridCol>
                <a:gridCol w="658368">
                  <a:extLst>
                    <a:ext uri="{9D8B030D-6E8A-4147-A177-3AD203B41FA5}">
                      <a16:colId xmlns:a16="http://schemas.microsoft.com/office/drawing/2014/main" val="2552054517"/>
                    </a:ext>
                  </a:extLst>
                </a:gridCol>
                <a:gridCol w="658368">
                  <a:extLst>
                    <a:ext uri="{9D8B030D-6E8A-4147-A177-3AD203B41FA5}">
                      <a16:colId xmlns:a16="http://schemas.microsoft.com/office/drawing/2014/main" val="3479115041"/>
                    </a:ext>
                  </a:extLst>
                </a:gridCol>
                <a:gridCol w="658368">
                  <a:extLst>
                    <a:ext uri="{9D8B030D-6E8A-4147-A177-3AD203B41FA5}">
                      <a16:colId xmlns:a16="http://schemas.microsoft.com/office/drawing/2014/main" val="3020399104"/>
                    </a:ext>
                  </a:extLst>
                </a:gridCol>
                <a:gridCol w="658368">
                  <a:extLst>
                    <a:ext uri="{9D8B030D-6E8A-4147-A177-3AD203B41FA5}">
                      <a16:colId xmlns:a16="http://schemas.microsoft.com/office/drawing/2014/main" val="3331481615"/>
                    </a:ext>
                  </a:extLst>
                </a:gridCol>
                <a:gridCol w="658368">
                  <a:extLst>
                    <a:ext uri="{9D8B030D-6E8A-4147-A177-3AD203B41FA5}">
                      <a16:colId xmlns:a16="http://schemas.microsoft.com/office/drawing/2014/main" val="249436468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2343458078"/>
                  </a:ext>
                </a:extLst>
              </a:tr>
              <a:tr h="370840">
                <a:tc>
                  <a:txBody>
                    <a:bodyPr/>
                    <a:lstStyle/>
                    <a:p>
                      <a:r>
                        <a:rPr lang="en-US" sz="1000"/>
                        <a:t>32459</a:t>
                      </a:r>
                    </a:p>
                  </a:txBody>
                  <a:tcPr/>
                </a:tc>
                <a:tc>
                  <a:txBody>
                    <a:bodyPr/>
                    <a:lstStyle/>
                    <a:p>
                      <a:r>
                        <a:rPr lang="en-US" sz="1000"/>
                        <a:t>2043</a:t>
                      </a:r>
                    </a:p>
                  </a:txBody>
                  <a:tcPr/>
                </a:tc>
                <a:tc>
                  <a:txBody>
                    <a:bodyPr/>
                    <a:lstStyle/>
                    <a:p>
                      <a:r>
                        <a:rPr lang="en-US" sz="1000"/>
                        <a:t>152</a:t>
                      </a:r>
                    </a:p>
                  </a:txBody>
                  <a:tcPr/>
                </a:tc>
                <a:tc>
                  <a:txBody>
                    <a:bodyPr/>
                    <a:lstStyle/>
                    <a:p>
                      <a:r>
                        <a:rPr lang="en-US" sz="1000"/>
                        <a:t>10752</a:t>
                      </a:r>
                    </a:p>
                  </a:txBody>
                  <a:tcPr/>
                </a:tc>
                <a:tc>
                  <a:txBody>
                    <a:bodyPr/>
                    <a:lstStyle/>
                    <a:p>
                      <a:r>
                        <a:rPr lang="en-US" sz="1000"/>
                        <a:t>70.736842105263</a:t>
                      </a:r>
                    </a:p>
                  </a:txBody>
                  <a:tcPr/>
                </a:tc>
                <a:tc>
                  <a:txBody>
                    <a:bodyPr/>
                    <a:lstStyle/>
                    <a:p>
                      <a:r>
                        <a:rPr lang="en-US" sz="1000"/>
                        <a:t>341</a:t>
                      </a:r>
                    </a:p>
                  </a:txBody>
                  <a:tcPr/>
                </a:tc>
                <a:tc>
                  <a:txBody>
                    <a:bodyPr/>
                    <a:lstStyle/>
                    <a:p>
                      <a:r>
                        <a:rPr lang="en-US" sz="1000"/>
                        <a:t>591</a:t>
                      </a:r>
                    </a:p>
                  </a:txBody>
                  <a:tcPr/>
                </a:tc>
                <a:tc>
                  <a:txBody>
                    <a:bodyPr/>
                    <a:lstStyle/>
                    <a:p>
                      <a:r>
                        <a:rPr lang="en-US" sz="1000"/>
                        <a:t>32610</a:t>
                      </a:r>
                    </a:p>
                  </a:txBody>
                  <a:tcPr/>
                </a:tc>
                <a:tc>
                  <a:txBody>
                    <a:bodyPr/>
                    <a:lstStyle/>
                    <a:p>
                      <a:r>
                        <a:rPr lang="en-US" sz="1000"/>
                        <a:t>214.53947368421</a:t>
                      </a:r>
                    </a:p>
                  </a:txBody>
                  <a:tcPr/>
                </a:tc>
                <a:tc>
                  <a:txBody>
                    <a:bodyPr/>
                    <a:lstStyle/>
                    <a:p>
                      <a:r>
                        <a:rPr lang="en-US" sz="1000"/>
                        <a:t>462482</a:t>
                      </a:r>
                    </a:p>
                  </a:txBody>
                  <a:tcPr/>
                </a:tc>
                <a:tc>
                  <a:txBody>
                    <a:bodyPr/>
                    <a:lstStyle/>
                    <a:p>
                      <a:r>
                        <a:rPr lang="en-US" sz="1000"/>
                        <a:t>3042.6447368421</a:t>
                      </a:r>
                    </a:p>
                  </a:txBody>
                  <a:tcPr/>
                </a:tc>
                <a:tc>
                  <a:txBody>
                    <a:bodyPr/>
                    <a:lstStyle/>
                    <a:p>
                      <a:r>
                        <a:rPr lang="en-US" sz="1000"/>
                        <a:t>7.3196467974193 %</a:t>
                      </a:r>
                    </a:p>
                  </a:txBody>
                  <a:tcPr/>
                </a:tc>
                <a:extLst>
                  <a:ext uri="{0D108BD9-81ED-4DB2-BD59-A6C34878D82A}">
                    <a16:rowId xmlns:a16="http://schemas.microsoft.com/office/drawing/2014/main" val="1152317147"/>
                  </a:ext>
                </a:extLst>
              </a:tr>
            </a:tbl>
          </a:graphicData>
        </a:graphic>
      </p:graphicFrame>
      <p:sp>
        <p:nvSpPr>
          <p:cNvPr id="4" name="Text Placeholder 3">
            <a:extLst>
              <a:ext uri="{FF2B5EF4-FFF2-40B4-BE49-F238E27FC236}">
                <a16:creationId xmlns:a16="http://schemas.microsoft.com/office/drawing/2014/main" id="{518C4C71-8355-4677-A46D-9DC0DDBF7FD8}"/>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9700954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C530D-305C-4D11-A102-2D4A8AD6E30D}"/>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B0859AED-4AE8-4647-BBDC-44762419E157}"/>
              </a:ext>
            </a:extLst>
          </p:cNvPr>
          <p:cNvGraphicFramePr>
            <a:graphicFrameLocks noGrp="1"/>
          </p:cNvGraphicFramePr>
          <p:nvPr>
            <p:ph type="chart" sz="quarter" idx="13"/>
            <p:extLst>
              <p:ext uri="{D42A27DB-BD31-4B8C-83A1-F6EECF244321}">
                <p14:modId xmlns:p14="http://schemas.microsoft.com/office/powerpoint/2010/main" val="3261456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76604C-5C26-4F25-9347-1FFB4F4EE8B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425A28D-7D29-4E0A-ABA8-57CF7DE12D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70382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5C7FF-BEC7-4F6F-BC7C-84174BE15E58}"/>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BB0FC7F7-551D-4547-90E4-CA744B8ED9C3}"/>
              </a:ext>
            </a:extLst>
          </p:cNvPr>
          <p:cNvGraphicFramePr>
            <a:graphicFrameLocks noGrp="1"/>
          </p:cNvGraphicFramePr>
          <p:nvPr>
            <p:ph type="chart" sz="quarter" idx="13"/>
            <p:extLst>
              <p:ext uri="{D42A27DB-BD31-4B8C-83A1-F6EECF244321}">
                <p14:modId xmlns:p14="http://schemas.microsoft.com/office/powerpoint/2010/main" val="32486555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D825E1-4CA3-4A06-A412-1E76254A362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EE5ECB6-0A85-477F-B73F-988178A27A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86433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8C0DD-0C08-44D2-92F9-F8987E1E7985}"/>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C089A770-E47F-45FA-90F3-8771D4BEB128}"/>
              </a:ext>
            </a:extLst>
          </p:cNvPr>
          <p:cNvGraphicFramePr>
            <a:graphicFrameLocks noGrp="1"/>
          </p:cNvGraphicFramePr>
          <p:nvPr>
            <p:ph type="chart" sz="quarter" idx="13"/>
            <p:extLst>
              <p:ext uri="{D42A27DB-BD31-4B8C-83A1-F6EECF244321}">
                <p14:modId xmlns:p14="http://schemas.microsoft.com/office/powerpoint/2010/main" val="3106578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BB3AD2-B9CA-4ABB-BADC-EAD102446E8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FD99EDA-5781-4E9B-93CF-97FF361068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1799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E8ECE-4159-46C4-8402-41D62FEBFC29}"/>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82639928-E3C4-4154-9BBC-428EDEDD50D2}"/>
              </a:ext>
            </a:extLst>
          </p:cNvPr>
          <p:cNvGraphicFramePr>
            <a:graphicFrameLocks noGrp="1"/>
          </p:cNvGraphicFramePr>
          <p:nvPr>
            <p:ph type="chart" sz="quarter" idx="13"/>
            <p:extLst>
              <p:ext uri="{D42A27DB-BD31-4B8C-83A1-F6EECF244321}">
                <p14:modId xmlns:p14="http://schemas.microsoft.com/office/powerpoint/2010/main" val="3552782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F488A6-15EE-4F3E-A924-AF386AD16D5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D3F888E-1C29-4957-96FD-8FD5B9975B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7947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1022D-1208-497A-A866-AB6BDB8868D6}"/>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D0134843-5C2F-48C2-9F58-26F090B0F90D}"/>
              </a:ext>
            </a:extLst>
          </p:cNvPr>
          <p:cNvGraphicFramePr>
            <a:graphicFrameLocks noGrp="1"/>
          </p:cNvGraphicFramePr>
          <p:nvPr>
            <p:ph type="tbl" sz="quarter" idx="13"/>
            <p:extLst>
              <p:ext uri="{D42A27DB-BD31-4B8C-83A1-F6EECF244321}">
                <p14:modId xmlns:p14="http://schemas.microsoft.com/office/powerpoint/2010/main" val="1424247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21493487"/>
                    </a:ext>
                  </a:extLst>
                </a:gridCol>
                <a:gridCol w="740664">
                  <a:extLst>
                    <a:ext uri="{9D8B030D-6E8A-4147-A177-3AD203B41FA5}">
                      <a16:colId xmlns:a16="http://schemas.microsoft.com/office/drawing/2014/main" val="3237278157"/>
                    </a:ext>
                  </a:extLst>
                </a:gridCol>
                <a:gridCol w="740664">
                  <a:extLst>
                    <a:ext uri="{9D8B030D-6E8A-4147-A177-3AD203B41FA5}">
                      <a16:colId xmlns:a16="http://schemas.microsoft.com/office/drawing/2014/main" val="2486189403"/>
                    </a:ext>
                  </a:extLst>
                </a:gridCol>
                <a:gridCol w="740664">
                  <a:extLst>
                    <a:ext uri="{9D8B030D-6E8A-4147-A177-3AD203B41FA5}">
                      <a16:colId xmlns:a16="http://schemas.microsoft.com/office/drawing/2014/main" val="3604627615"/>
                    </a:ext>
                  </a:extLst>
                </a:gridCol>
                <a:gridCol w="740664">
                  <a:extLst>
                    <a:ext uri="{9D8B030D-6E8A-4147-A177-3AD203B41FA5}">
                      <a16:colId xmlns:a16="http://schemas.microsoft.com/office/drawing/2014/main" val="3132633519"/>
                    </a:ext>
                  </a:extLst>
                </a:gridCol>
                <a:gridCol w="740664">
                  <a:extLst>
                    <a:ext uri="{9D8B030D-6E8A-4147-A177-3AD203B41FA5}">
                      <a16:colId xmlns:a16="http://schemas.microsoft.com/office/drawing/2014/main" val="313639018"/>
                    </a:ext>
                  </a:extLst>
                </a:gridCol>
                <a:gridCol w="740664">
                  <a:extLst>
                    <a:ext uri="{9D8B030D-6E8A-4147-A177-3AD203B41FA5}">
                      <a16:colId xmlns:a16="http://schemas.microsoft.com/office/drawing/2014/main" val="306269830"/>
                    </a:ext>
                  </a:extLst>
                </a:gridCol>
                <a:gridCol w="740664">
                  <a:extLst>
                    <a:ext uri="{9D8B030D-6E8A-4147-A177-3AD203B41FA5}">
                      <a16:colId xmlns:a16="http://schemas.microsoft.com/office/drawing/2014/main" val="3590646122"/>
                    </a:ext>
                  </a:extLst>
                </a:gridCol>
                <a:gridCol w="740664">
                  <a:extLst>
                    <a:ext uri="{9D8B030D-6E8A-4147-A177-3AD203B41FA5}">
                      <a16:colId xmlns:a16="http://schemas.microsoft.com/office/drawing/2014/main" val="1478279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71378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- 2022-08-26 13:08:58</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PHLY ranked #2 on the list of Top Workplaces in Philadelphia (our highest rank ever) and our CEO John W. Glomb, Jr. was recognized as the top scoring leader! 🏆👏🏼
PHLY is included on the list of 30 large companies nominated this year, and this is our 13th year in a row receiving this recognition. 
Thanks to #TEAMPHLY for making us a #TopWorkplace! Learn more about careers at PHLY: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8.4890463917526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27826978"/>
                  </a:ext>
                </a:extLst>
              </a:tr>
            </a:tbl>
          </a:graphicData>
        </a:graphic>
      </p:graphicFrame>
      <p:sp>
        <p:nvSpPr>
          <p:cNvPr id="4" name="Text Placeholder 3">
            <a:extLst>
              <a:ext uri="{FF2B5EF4-FFF2-40B4-BE49-F238E27FC236}">
                <a16:creationId xmlns:a16="http://schemas.microsoft.com/office/drawing/2014/main" id="{142F976D-EB9A-4E0B-BDCC-3314B735DDBF}"/>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8588656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90B19-B002-4CC1-B364-CFF1240C044F}"/>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F5DBB6BB-594E-471C-9FC8-2BE598CED022}"/>
              </a:ext>
            </a:extLst>
          </p:cNvPr>
          <p:cNvGraphicFramePr>
            <a:graphicFrameLocks noGrp="1"/>
          </p:cNvGraphicFramePr>
          <p:nvPr>
            <p:ph type="tbl" sz="quarter" idx="13"/>
            <p:extLst>
              <p:ext uri="{D42A27DB-BD31-4B8C-83A1-F6EECF244321}">
                <p14:modId xmlns:p14="http://schemas.microsoft.com/office/powerpoint/2010/main" val="3730852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60580045"/>
                    </a:ext>
                  </a:extLst>
                </a:gridCol>
                <a:gridCol w="740664">
                  <a:extLst>
                    <a:ext uri="{9D8B030D-6E8A-4147-A177-3AD203B41FA5}">
                      <a16:colId xmlns:a16="http://schemas.microsoft.com/office/drawing/2014/main" val="1067278228"/>
                    </a:ext>
                  </a:extLst>
                </a:gridCol>
                <a:gridCol w="740664">
                  <a:extLst>
                    <a:ext uri="{9D8B030D-6E8A-4147-A177-3AD203B41FA5}">
                      <a16:colId xmlns:a16="http://schemas.microsoft.com/office/drawing/2014/main" val="535500713"/>
                    </a:ext>
                  </a:extLst>
                </a:gridCol>
                <a:gridCol w="740664">
                  <a:extLst>
                    <a:ext uri="{9D8B030D-6E8A-4147-A177-3AD203B41FA5}">
                      <a16:colId xmlns:a16="http://schemas.microsoft.com/office/drawing/2014/main" val="516928764"/>
                    </a:ext>
                  </a:extLst>
                </a:gridCol>
                <a:gridCol w="740664">
                  <a:extLst>
                    <a:ext uri="{9D8B030D-6E8A-4147-A177-3AD203B41FA5}">
                      <a16:colId xmlns:a16="http://schemas.microsoft.com/office/drawing/2014/main" val="528320619"/>
                    </a:ext>
                  </a:extLst>
                </a:gridCol>
                <a:gridCol w="740664">
                  <a:extLst>
                    <a:ext uri="{9D8B030D-6E8A-4147-A177-3AD203B41FA5}">
                      <a16:colId xmlns:a16="http://schemas.microsoft.com/office/drawing/2014/main" val="1459798752"/>
                    </a:ext>
                  </a:extLst>
                </a:gridCol>
                <a:gridCol w="740664">
                  <a:extLst>
                    <a:ext uri="{9D8B030D-6E8A-4147-A177-3AD203B41FA5}">
                      <a16:colId xmlns:a16="http://schemas.microsoft.com/office/drawing/2014/main" val="2494639009"/>
                    </a:ext>
                  </a:extLst>
                </a:gridCol>
                <a:gridCol w="740664">
                  <a:extLst>
                    <a:ext uri="{9D8B030D-6E8A-4147-A177-3AD203B41FA5}">
                      <a16:colId xmlns:a16="http://schemas.microsoft.com/office/drawing/2014/main" val="1634889523"/>
                    </a:ext>
                  </a:extLst>
                </a:gridCol>
                <a:gridCol w="740664">
                  <a:extLst>
                    <a:ext uri="{9D8B030D-6E8A-4147-A177-3AD203B41FA5}">
                      <a16:colId xmlns:a16="http://schemas.microsoft.com/office/drawing/2014/main" val="1617772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28590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- 2022-08-29 16:07:03</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enjoyed an evening of music, food, and drinks during a happy hour benefiting the Children's Hospital of Philadelphia (CHOP). Later, #TEAMPHLY sat back in their cars with movie theater snacks to watch Night at the Museum on the big screen. All money raised was donated to CHOP to help children battling #cancer. 
Learn how you can make a difference: parkway.chop.edu #ForBreakThroughs #fundraising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58.052948805982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6553566"/>
                  </a:ext>
                </a:extLst>
              </a:tr>
            </a:tbl>
          </a:graphicData>
        </a:graphic>
      </p:graphicFrame>
      <p:sp>
        <p:nvSpPr>
          <p:cNvPr id="4" name="Text Placeholder 3">
            <a:extLst>
              <a:ext uri="{FF2B5EF4-FFF2-40B4-BE49-F238E27FC236}">
                <a16:creationId xmlns:a16="http://schemas.microsoft.com/office/drawing/2014/main" id="{6D5BCE62-08F9-4363-A6F4-C83876A3CF42}"/>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3592257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6456E-D765-43F1-8E7D-0EE63E4248D3}"/>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DC577060-62DA-43A6-9431-5A23CBF86F97}"/>
              </a:ext>
            </a:extLst>
          </p:cNvPr>
          <p:cNvGraphicFramePr>
            <a:graphicFrameLocks noGrp="1"/>
          </p:cNvGraphicFramePr>
          <p:nvPr>
            <p:ph type="tbl" sz="quarter" idx="13"/>
            <p:extLst>
              <p:ext uri="{D42A27DB-BD31-4B8C-83A1-F6EECF244321}">
                <p14:modId xmlns:p14="http://schemas.microsoft.com/office/powerpoint/2010/main" val="1702089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94388439"/>
                    </a:ext>
                  </a:extLst>
                </a:gridCol>
                <a:gridCol w="740664">
                  <a:extLst>
                    <a:ext uri="{9D8B030D-6E8A-4147-A177-3AD203B41FA5}">
                      <a16:colId xmlns:a16="http://schemas.microsoft.com/office/drawing/2014/main" val="2635796053"/>
                    </a:ext>
                  </a:extLst>
                </a:gridCol>
                <a:gridCol w="740664">
                  <a:extLst>
                    <a:ext uri="{9D8B030D-6E8A-4147-A177-3AD203B41FA5}">
                      <a16:colId xmlns:a16="http://schemas.microsoft.com/office/drawing/2014/main" val="3761568485"/>
                    </a:ext>
                  </a:extLst>
                </a:gridCol>
                <a:gridCol w="740664">
                  <a:extLst>
                    <a:ext uri="{9D8B030D-6E8A-4147-A177-3AD203B41FA5}">
                      <a16:colId xmlns:a16="http://schemas.microsoft.com/office/drawing/2014/main" val="3282652985"/>
                    </a:ext>
                  </a:extLst>
                </a:gridCol>
                <a:gridCol w="740664">
                  <a:extLst>
                    <a:ext uri="{9D8B030D-6E8A-4147-A177-3AD203B41FA5}">
                      <a16:colId xmlns:a16="http://schemas.microsoft.com/office/drawing/2014/main" val="4106054645"/>
                    </a:ext>
                  </a:extLst>
                </a:gridCol>
                <a:gridCol w="740664">
                  <a:extLst>
                    <a:ext uri="{9D8B030D-6E8A-4147-A177-3AD203B41FA5}">
                      <a16:colId xmlns:a16="http://schemas.microsoft.com/office/drawing/2014/main" val="671806384"/>
                    </a:ext>
                  </a:extLst>
                </a:gridCol>
                <a:gridCol w="740664">
                  <a:extLst>
                    <a:ext uri="{9D8B030D-6E8A-4147-A177-3AD203B41FA5}">
                      <a16:colId xmlns:a16="http://schemas.microsoft.com/office/drawing/2014/main" val="2354665892"/>
                    </a:ext>
                  </a:extLst>
                </a:gridCol>
                <a:gridCol w="740664">
                  <a:extLst>
                    <a:ext uri="{9D8B030D-6E8A-4147-A177-3AD203B41FA5}">
                      <a16:colId xmlns:a16="http://schemas.microsoft.com/office/drawing/2014/main" val="2903655267"/>
                    </a:ext>
                  </a:extLst>
                </a:gridCol>
                <a:gridCol w="740664">
                  <a:extLst>
                    <a:ext uri="{9D8B030D-6E8A-4147-A177-3AD203B41FA5}">
                      <a16:colId xmlns:a16="http://schemas.microsoft.com/office/drawing/2014/main" val="850837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4146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- 2022-08-15 15:14:34</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Cradles to Crayons Philadelphia alongside 700+ volunteers at their annual Backpack-A-Thon to help the #charity stuff 40,000 backpacks with new school supplies. The backpacks will be donated to local children in need to prepare them for the upcoming school year. #givingback #volunteering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26.552277496605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67064389"/>
                  </a:ext>
                </a:extLst>
              </a:tr>
            </a:tbl>
          </a:graphicData>
        </a:graphic>
      </p:graphicFrame>
      <p:sp>
        <p:nvSpPr>
          <p:cNvPr id="4" name="Text Placeholder 3">
            <a:extLst>
              <a:ext uri="{FF2B5EF4-FFF2-40B4-BE49-F238E27FC236}">
                <a16:creationId xmlns:a16="http://schemas.microsoft.com/office/drawing/2014/main" id="{99FE3E27-2116-4F79-AB8E-44E6CD3C4CDC}"/>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8271453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0C513-C285-46C8-A8D2-7903100A97D8}"/>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42487262-DA56-48C7-86BE-A6F8A6E4D41C}"/>
              </a:ext>
            </a:extLst>
          </p:cNvPr>
          <p:cNvGraphicFramePr>
            <a:graphicFrameLocks noGrp="1"/>
          </p:cNvGraphicFramePr>
          <p:nvPr>
            <p:ph type="tbl" sz="quarter" idx="13"/>
            <p:extLst>
              <p:ext uri="{D42A27DB-BD31-4B8C-83A1-F6EECF244321}">
                <p14:modId xmlns:p14="http://schemas.microsoft.com/office/powerpoint/2010/main" val="1012975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88284073"/>
                    </a:ext>
                  </a:extLst>
                </a:gridCol>
                <a:gridCol w="740664">
                  <a:extLst>
                    <a:ext uri="{9D8B030D-6E8A-4147-A177-3AD203B41FA5}">
                      <a16:colId xmlns:a16="http://schemas.microsoft.com/office/drawing/2014/main" val="3607752465"/>
                    </a:ext>
                  </a:extLst>
                </a:gridCol>
                <a:gridCol w="740664">
                  <a:extLst>
                    <a:ext uri="{9D8B030D-6E8A-4147-A177-3AD203B41FA5}">
                      <a16:colId xmlns:a16="http://schemas.microsoft.com/office/drawing/2014/main" val="287991106"/>
                    </a:ext>
                  </a:extLst>
                </a:gridCol>
                <a:gridCol w="740664">
                  <a:extLst>
                    <a:ext uri="{9D8B030D-6E8A-4147-A177-3AD203B41FA5}">
                      <a16:colId xmlns:a16="http://schemas.microsoft.com/office/drawing/2014/main" val="3041208958"/>
                    </a:ext>
                  </a:extLst>
                </a:gridCol>
                <a:gridCol w="740664">
                  <a:extLst>
                    <a:ext uri="{9D8B030D-6E8A-4147-A177-3AD203B41FA5}">
                      <a16:colId xmlns:a16="http://schemas.microsoft.com/office/drawing/2014/main" val="2320953064"/>
                    </a:ext>
                  </a:extLst>
                </a:gridCol>
                <a:gridCol w="740664">
                  <a:extLst>
                    <a:ext uri="{9D8B030D-6E8A-4147-A177-3AD203B41FA5}">
                      <a16:colId xmlns:a16="http://schemas.microsoft.com/office/drawing/2014/main" val="1274556177"/>
                    </a:ext>
                  </a:extLst>
                </a:gridCol>
                <a:gridCol w="740664">
                  <a:extLst>
                    <a:ext uri="{9D8B030D-6E8A-4147-A177-3AD203B41FA5}">
                      <a16:colId xmlns:a16="http://schemas.microsoft.com/office/drawing/2014/main" val="3647936585"/>
                    </a:ext>
                  </a:extLst>
                </a:gridCol>
                <a:gridCol w="740664">
                  <a:extLst>
                    <a:ext uri="{9D8B030D-6E8A-4147-A177-3AD203B41FA5}">
                      <a16:colId xmlns:a16="http://schemas.microsoft.com/office/drawing/2014/main" val="3882823359"/>
                    </a:ext>
                  </a:extLst>
                </a:gridCol>
                <a:gridCol w="740664">
                  <a:extLst>
                    <a:ext uri="{9D8B030D-6E8A-4147-A177-3AD203B41FA5}">
                      <a16:colId xmlns:a16="http://schemas.microsoft.com/office/drawing/2014/main" val="2519839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910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- 2022-08-12 15:56:05</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2022 Summer Associates on a successful program! Yesterday, our young professionals ended their 10-week summer #internship by delivering their final presentations to our senior leadership team. #TEAMPHLY wishes you the best of luck in your future endeavors! 
Learn more about our internship opportunities: https://www.phly.com/Careers/students.aspx?utm_source=Instagram+Facebook+LinkedIn+Twitter&amp;utm_medium=Social&amp;utm_campaign=HR+-+PHLY+Summer+Associates #PHLYInternLife #internships #insurancecareers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31.050808314088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95394877"/>
                  </a:ext>
                </a:extLst>
              </a:tr>
            </a:tbl>
          </a:graphicData>
        </a:graphic>
      </p:graphicFrame>
      <p:sp>
        <p:nvSpPr>
          <p:cNvPr id="4" name="Text Placeholder 3">
            <a:extLst>
              <a:ext uri="{FF2B5EF4-FFF2-40B4-BE49-F238E27FC236}">
                <a16:creationId xmlns:a16="http://schemas.microsoft.com/office/drawing/2014/main" id="{A4C84035-1E1A-4FD1-9400-71B6769EB5D1}"/>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4256722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268A34-2FFB-4139-A062-6B9E465448BD}"/>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003A50FB-B316-4114-A1B0-3BF29477E761}"/>
              </a:ext>
            </a:extLst>
          </p:cNvPr>
          <p:cNvGraphicFramePr>
            <a:graphicFrameLocks noGrp="1"/>
          </p:cNvGraphicFramePr>
          <p:nvPr>
            <p:ph type="tbl" sz="quarter" idx="13"/>
            <p:extLst>
              <p:ext uri="{D42A27DB-BD31-4B8C-83A1-F6EECF244321}">
                <p14:modId xmlns:p14="http://schemas.microsoft.com/office/powerpoint/2010/main" val="1118147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315874680"/>
                    </a:ext>
                  </a:extLst>
                </a:gridCol>
                <a:gridCol w="740664">
                  <a:extLst>
                    <a:ext uri="{9D8B030D-6E8A-4147-A177-3AD203B41FA5}">
                      <a16:colId xmlns:a16="http://schemas.microsoft.com/office/drawing/2014/main" val="1446990700"/>
                    </a:ext>
                  </a:extLst>
                </a:gridCol>
                <a:gridCol w="740664">
                  <a:extLst>
                    <a:ext uri="{9D8B030D-6E8A-4147-A177-3AD203B41FA5}">
                      <a16:colId xmlns:a16="http://schemas.microsoft.com/office/drawing/2014/main" val="192761517"/>
                    </a:ext>
                  </a:extLst>
                </a:gridCol>
                <a:gridCol w="740664">
                  <a:extLst>
                    <a:ext uri="{9D8B030D-6E8A-4147-A177-3AD203B41FA5}">
                      <a16:colId xmlns:a16="http://schemas.microsoft.com/office/drawing/2014/main" val="1332476861"/>
                    </a:ext>
                  </a:extLst>
                </a:gridCol>
                <a:gridCol w="740664">
                  <a:extLst>
                    <a:ext uri="{9D8B030D-6E8A-4147-A177-3AD203B41FA5}">
                      <a16:colId xmlns:a16="http://schemas.microsoft.com/office/drawing/2014/main" val="533628623"/>
                    </a:ext>
                  </a:extLst>
                </a:gridCol>
                <a:gridCol w="740664">
                  <a:extLst>
                    <a:ext uri="{9D8B030D-6E8A-4147-A177-3AD203B41FA5}">
                      <a16:colId xmlns:a16="http://schemas.microsoft.com/office/drawing/2014/main" val="2052778776"/>
                    </a:ext>
                  </a:extLst>
                </a:gridCol>
                <a:gridCol w="740664">
                  <a:extLst>
                    <a:ext uri="{9D8B030D-6E8A-4147-A177-3AD203B41FA5}">
                      <a16:colId xmlns:a16="http://schemas.microsoft.com/office/drawing/2014/main" val="1308014149"/>
                    </a:ext>
                  </a:extLst>
                </a:gridCol>
                <a:gridCol w="740664">
                  <a:extLst>
                    <a:ext uri="{9D8B030D-6E8A-4147-A177-3AD203B41FA5}">
                      <a16:colId xmlns:a16="http://schemas.microsoft.com/office/drawing/2014/main" val="1340641623"/>
                    </a:ext>
                  </a:extLst>
                </a:gridCol>
                <a:gridCol w="740664">
                  <a:extLst>
                    <a:ext uri="{9D8B030D-6E8A-4147-A177-3AD203B41FA5}">
                      <a16:colId xmlns:a16="http://schemas.microsoft.com/office/drawing/2014/main" val="728188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78410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- 2022-08-03 14:14:10</a:t>
                      </a:r>
                      <a:r>
                        <a:rPr kumimoji="0" lang="en-US" sz="1000" b="0" i="0" u="none" strike="noStrike" kern="1200" cap="none" spc="0" normalizeH="0" baseline="0" noProof="0">
                          <a:ln>
                            <a:noFill/>
                          </a:ln>
                          <a:solidFill>
                            <a:prstClr val="black"/>
                          </a:solidFill>
                          <a:effectLst/>
                          <a:uLnTx/>
                          <a:uFillTx/>
                          <a:latin typeface="+mn-lt"/>
                          <a:ea typeface="+mn-ea"/>
                          <a:cs typeface="+mn-cs"/>
                        </a:rPr>
                        <a:t>
 #TEAMPHLY supported the The Leukemia &amp; Lymphoma Society by holding a PHLY swag yard sale in the Home Office. Employees had the chance to purchase TEAMPHLY gear and enter a raffle, with all proceeds benefiting the non-profit's #LightTheNight Walk which raises awareness and funding for #cancer research and treatment.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25.39197448844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93391146"/>
                  </a:ext>
                </a:extLst>
              </a:tr>
            </a:tbl>
          </a:graphicData>
        </a:graphic>
      </p:graphicFrame>
      <p:sp>
        <p:nvSpPr>
          <p:cNvPr id="4" name="Text Placeholder 3">
            <a:extLst>
              <a:ext uri="{FF2B5EF4-FFF2-40B4-BE49-F238E27FC236}">
                <a16:creationId xmlns:a16="http://schemas.microsoft.com/office/drawing/2014/main" id="{D5752778-56C5-4005-85FA-75397573B4D9}"/>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6304633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83AAD-1E00-407A-92D3-306B6290C365}"/>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59182DE0-C16A-43AA-9069-0DA8FDF42C77}"/>
              </a:ext>
            </a:extLst>
          </p:cNvPr>
          <p:cNvGraphicFramePr>
            <a:graphicFrameLocks noGrp="1"/>
          </p:cNvGraphicFramePr>
          <p:nvPr>
            <p:ph type="tbl" sz="quarter" idx="13"/>
            <p:extLst>
              <p:ext uri="{D42A27DB-BD31-4B8C-83A1-F6EECF244321}">
                <p14:modId xmlns:p14="http://schemas.microsoft.com/office/powerpoint/2010/main" val="1284662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94312028"/>
                    </a:ext>
                  </a:extLst>
                </a:gridCol>
                <a:gridCol w="576072">
                  <a:extLst>
                    <a:ext uri="{9D8B030D-6E8A-4147-A177-3AD203B41FA5}">
                      <a16:colId xmlns:a16="http://schemas.microsoft.com/office/drawing/2014/main" val="289556122"/>
                    </a:ext>
                  </a:extLst>
                </a:gridCol>
                <a:gridCol w="576072">
                  <a:extLst>
                    <a:ext uri="{9D8B030D-6E8A-4147-A177-3AD203B41FA5}">
                      <a16:colId xmlns:a16="http://schemas.microsoft.com/office/drawing/2014/main" val="1674477624"/>
                    </a:ext>
                  </a:extLst>
                </a:gridCol>
                <a:gridCol w="576072">
                  <a:extLst>
                    <a:ext uri="{9D8B030D-6E8A-4147-A177-3AD203B41FA5}">
                      <a16:colId xmlns:a16="http://schemas.microsoft.com/office/drawing/2014/main" val="4221759622"/>
                    </a:ext>
                  </a:extLst>
                </a:gridCol>
                <a:gridCol w="576072">
                  <a:extLst>
                    <a:ext uri="{9D8B030D-6E8A-4147-A177-3AD203B41FA5}">
                      <a16:colId xmlns:a16="http://schemas.microsoft.com/office/drawing/2014/main" val="1776735127"/>
                    </a:ext>
                  </a:extLst>
                </a:gridCol>
                <a:gridCol w="576072">
                  <a:extLst>
                    <a:ext uri="{9D8B030D-6E8A-4147-A177-3AD203B41FA5}">
                      <a16:colId xmlns:a16="http://schemas.microsoft.com/office/drawing/2014/main" val="3106797426"/>
                    </a:ext>
                  </a:extLst>
                </a:gridCol>
                <a:gridCol w="576072">
                  <a:extLst>
                    <a:ext uri="{9D8B030D-6E8A-4147-A177-3AD203B41FA5}">
                      <a16:colId xmlns:a16="http://schemas.microsoft.com/office/drawing/2014/main" val="2954031365"/>
                    </a:ext>
                  </a:extLst>
                </a:gridCol>
                <a:gridCol w="576072">
                  <a:extLst>
                    <a:ext uri="{9D8B030D-6E8A-4147-A177-3AD203B41FA5}">
                      <a16:colId xmlns:a16="http://schemas.microsoft.com/office/drawing/2014/main" val="1046509104"/>
                    </a:ext>
                  </a:extLst>
                </a:gridCol>
                <a:gridCol w="576072">
                  <a:extLst>
                    <a:ext uri="{9D8B030D-6E8A-4147-A177-3AD203B41FA5}">
                      <a16:colId xmlns:a16="http://schemas.microsoft.com/office/drawing/2014/main" val="742432704"/>
                    </a:ext>
                  </a:extLst>
                </a:gridCol>
                <a:gridCol w="576072">
                  <a:extLst>
                    <a:ext uri="{9D8B030D-6E8A-4147-A177-3AD203B41FA5}">
                      <a16:colId xmlns:a16="http://schemas.microsoft.com/office/drawing/2014/main" val="1854768371"/>
                    </a:ext>
                  </a:extLst>
                </a:gridCol>
                <a:gridCol w="576072">
                  <a:extLst>
                    <a:ext uri="{9D8B030D-6E8A-4147-A177-3AD203B41FA5}">
                      <a16:colId xmlns:a16="http://schemas.microsoft.com/office/drawing/2014/main" val="312904193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723539119"/>
                  </a:ext>
                </a:extLst>
              </a:tr>
              <a:tr h="370840">
                <a:tc>
                  <a:txBody>
                    <a:bodyPr/>
                    <a:lstStyle/>
                    <a:p>
                      <a:r>
                        <a:rPr lang="en-US" sz="1000"/>
                        <a:t>phlyinsurance</a:t>
                      </a:r>
                    </a:p>
                  </a:txBody>
                  <a:tcPr/>
                </a:tc>
                <a:tc>
                  <a:txBody>
                    <a:bodyPr/>
                    <a:lstStyle/>
                    <a:p>
                      <a:r>
                        <a:rPr lang="en-US" sz="1000"/>
                        <a:t>2607</a:t>
                      </a:r>
                    </a:p>
                  </a:txBody>
                  <a:tcPr/>
                </a:tc>
                <a:tc>
                  <a:txBody>
                    <a:bodyPr/>
                    <a:lstStyle/>
                    <a:p>
                      <a:r>
                        <a:rPr lang="en-US" sz="1000"/>
                        <a:t>36</a:t>
                      </a:r>
                    </a:p>
                  </a:txBody>
                  <a:tcPr/>
                </a:tc>
                <a:tc>
                  <a:txBody>
                    <a:bodyPr/>
                    <a:lstStyle/>
                    <a:p>
                      <a:r>
                        <a:rPr lang="en-US" sz="1000"/>
                        <a:t>82</a:t>
                      </a:r>
                    </a:p>
                  </a:txBody>
                  <a:tcPr/>
                </a:tc>
                <a:tc>
                  <a:txBody>
                    <a:bodyPr/>
                    <a:lstStyle/>
                    <a:p>
                      <a:r>
                        <a:rPr lang="en-US" sz="1000"/>
                        <a:t>21</a:t>
                      </a:r>
                    </a:p>
                  </a:txBody>
                  <a:tcPr/>
                </a:tc>
                <a:tc>
                  <a:txBody>
                    <a:bodyPr/>
                    <a:lstStyle/>
                    <a:p>
                      <a:r>
                        <a:rPr lang="en-US" sz="1000"/>
                        <a:t>36</a:t>
                      </a:r>
                    </a:p>
                  </a:txBody>
                  <a:tcPr/>
                </a:tc>
                <a:tc>
                  <a:txBody>
                    <a:bodyPr/>
                    <a:lstStyle/>
                    <a:p>
                      <a:r>
                        <a:rPr lang="en-US" sz="1000"/>
                        <a:t>2</a:t>
                      </a:r>
                    </a:p>
                  </a:txBody>
                  <a:tcPr/>
                </a:tc>
                <a:tc>
                  <a:txBody>
                    <a:bodyPr/>
                    <a:lstStyle/>
                    <a:p>
                      <a:r>
                        <a:rPr lang="en-US" sz="1000"/>
                        <a:t>141</a:t>
                      </a:r>
                    </a:p>
                  </a:txBody>
                  <a:tcPr/>
                </a:tc>
                <a:tc>
                  <a:txBody>
                    <a:bodyPr/>
                    <a:lstStyle/>
                    <a:p>
                      <a:r>
                        <a:rPr lang="en-US" sz="1000"/>
                        <a:t>4501</a:t>
                      </a:r>
                    </a:p>
                  </a:txBody>
                  <a:tcPr/>
                </a:tc>
                <a:tc>
                  <a:txBody>
                    <a:bodyPr/>
                    <a:lstStyle/>
                    <a:p>
                      <a:r>
                        <a:rPr lang="en-US" sz="1000"/>
                        <a:t>66</a:t>
                      </a:r>
                    </a:p>
                  </a:txBody>
                  <a:tcPr/>
                </a:tc>
                <a:tc>
                  <a:txBody>
                    <a:bodyPr/>
                    <a:lstStyle/>
                    <a:p>
                      <a:r>
                        <a:rPr lang="en-US" sz="1000"/>
                        <a:t>1.2511 %</a:t>
                      </a:r>
                    </a:p>
                  </a:txBody>
                  <a:tcPr/>
                </a:tc>
                <a:extLst>
                  <a:ext uri="{0D108BD9-81ED-4DB2-BD59-A6C34878D82A}">
                    <a16:rowId xmlns:a16="http://schemas.microsoft.com/office/drawing/2014/main" val="2364880637"/>
                  </a:ext>
                </a:extLst>
              </a:tr>
            </a:tbl>
          </a:graphicData>
        </a:graphic>
      </p:graphicFrame>
      <p:sp>
        <p:nvSpPr>
          <p:cNvPr id="4" name="Text Placeholder 3">
            <a:extLst>
              <a:ext uri="{FF2B5EF4-FFF2-40B4-BE49-F238E27FC236}">
                <a16:creationId xmlns:a16="http://schemas.microsoft.com/office/drawing/2014/main" id="{884F677C-4068-4480-840B-60D1F19CC1D8}"/>
              </a:ext>
            </a:extLst>
          </p:cNvPr>
          <p:cNvSpPr>
            <a:spLocks noGrp="1"/>
          </p:cNvSpPr>
          <p:nvPr>
            <p:ph type="body" sz="quarter" idx="14"/>
          </p:nvPr>
        </p:nvSpPr>
        <p:spPr/>
        <p:txBody>
          <a:bodyPr/>
          <a:lstStyle/>
          <a:p>
            <a:r>
              <a:rPr lang="en-US"/>
              <a:t>01/01/2022 - 07/13/2022</a:t>
            </a:r>
          </a:p>
        </p:txBody>
      </p:sp>
    </p:spTree>
    <p:extLst>
      <p:ext uri="{BB962C8B-B14F-4D97-AF65-F5344CB8AC3E}">
        <p14:creationId xmlns:p14="http://schemas.microsoft.com/office/powerpoint/2010/main" val="4019343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21DB0-EDF9-4024-A126-72ADF1D8D184}"/>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4017579E-1784-4E25-99B9-EC7077E7EC93}"/>
              </a:ext>
            </a:extLst>
          </p:cNvPr>
          <p:cNvGraphicFramePr>
            <a:graphicFrameLocks noGrp="1"/>
          </p:cNvGraphicFramePr>
          <p:nvPr>
            <p:ph type="chart" sz="quarter" idx="13"/>
            <p:extLst>
              <p:ext uri="{D42A27DB-BD31-4B8C-83A1-F6EECF244321}">
                <p14:modId xmlns:p14="http://schemas.microsoft.com/office/powerpoint/2010/main" val="297957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A244AC-83C6-40C1-8A57-7F4C81CF9A2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16EA711-D31F-43FC-9195-B522E4AB08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39515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119AD-831E-4836-93E8-CED463BAB377}"/>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946D8907-3E22-426D-9BF8-E1C71F35F437}"/>
              </a:ext>
            </a:extLst>
          </p:cNvPr>
          <p:cNvGraphicFramePr>
            <a:graphicFrameLocks noGrp="1"/>
          </p:cNvGraphicFramePr>
          <p:nvPr>
            <p:ph type="chart" sz="quarter" idx="13"/>
            <p:extLst>
              <p:ext uri="{D42A27DB-BD31-4B8C-83A1-F6EECF244321}">
                <p14:modId xmlns:p14="http://schemas.microsoft.com/office/powerpoint/2010/main" val="3545859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86C50A-58CB-4971-9C59-3290038FCE7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488429B-129F-4DA4-A7D9-C29B64EBCB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72753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C0809-4775-4782-9FD2-3C03BDB8BEC5}"/>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B8781880-66F7-4DA1-9340-2BDEE8CABAE8}"/>
              </a:ext>
            </a:extLst>
          </p:cNvPr>
          <p:cNvGraphicFramePr>
            <a:graphicFrameLocks noGrp="1"/>
          </p:cNvGraphicFramePr>
          <p:nvPr>
            <p:ph type="chart" sz="quarter" idx="13"/>
            <p:extLst>
              <p:ext uri="{D42A27DB-BD31-4B8C-83A1-F6EECF244321}">
                <p14:modId xmlns:p14="http://schemas.microsoft.com/office/powerpoint/2010/main" val="26091525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636869-3F37-447C-B4BA-9E28E25559B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F75A71E-A9F3-4BCC-9842-516B984957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94172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C2320-C4FE-4B61-8E84-747684CDCD1F}"/>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4491B6F3-51C3-4678-B2FE-CB63C2F890D0}"/>
              </a:ext>
            </a:extLst>
          </p:cNvPr>
          <p:cNvGraphicFramePr>
            <a:graphicFrameLocks noGrp="1"/>
          </p:cNvGraphicFramePr>
          <p:nvPr>
            <p:ph type="chart" sz="quarter" idx="13"/>
            <p:extLst>
              <p:ext uri="{D42A27DB-BD31-4B8C-83A1-F6EECF244321}">
                <p14:modId xmlns:p14="http://schemas.microsoft.com/office/powerpoint/2010/main" val="17842922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D7EFA83-4832-457D-868E-355EAB5A631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D93E25B-041A-4A01-A763-6A6B3C0D28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72722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3B24B-1A25-45FA-828B-2B48E0BFB82D}"/>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D380820E-CA5A-44A0-932C-31AA6B844366}"/>
              </a:ext>
            </a:extLst>
          </p:cNvPr>
          <p:cNvGraphicFramePr>
            <a:graphicFrameLocks noGrp="1"/>
          </p:cNvGraphicFramePr>
          <p:nvPr>
            <p:ph type="tbl" sz="quarter" idx="13"/>
            <p:extLst>
              <p:ext uri="{D42A27DB-BD31-4B8C-83A1-F6EECF244321}">
                <p14:modId xmlns:p14="http://schemas.microsoft.com/office/powerpoint/2010/main" val="34164815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11739510"/>
                    </a:ext>
                  </a:extLst>
                </a:gridCol>
                <a:gridCol w="987552">
                  <a:extLst>
                    <a:ext uri="{9D8B030D-6E8A-4147-A177-3AD203B41FA5}">
                      <a16:colId xmlns:a16="http://schemas.microsoft.com/office/drawing/2014/main" val="2492385733"/>
                    </a:ext>
                  </a:extLst>
                </a:gridCol>
                <a:gridCol w="987552">
                  <a:extLst>
                    <a:ext uri="{9D8B030D-6E8A-4147-A177-3AD203B41FA5}">
                      <a16:colId xmlns:a16="http://schemas.microsoft.com/office/drawing/2014/main" val="3288967"/>
                    </a:ext>
                  </a:extLst>
                </a:gridCol>
                <a:gridCol w="987552">
                  <a:extLst>
                    <a:ext uri="{9D8B030D-6E8A-4147-A177-3AD203B41FA5}">
                      <a16:colId xmlns:a16="http://schemas.microsoft.com/office/drawing/2014/main" val="1980604410"/>
                    </a:ext>
                  </a:extLst>
                </a:gridCol>
                <a:gridCol w="987552">
                  <a:extLst>
                    <a:ext uri="{9D8B030D-6E8A-4147-A177-3AD203B41FA5}">
                      <a16:colId xmlns:a16="http://schemas.microsoft.com/office/drawing/2014/main" val="631213192"/>
                    </a:ext>
                  </a:extLst>
                </a:gridCol>
                <a:gridCol w="987552">
                  <a:extLst>
                    <a:ext uri="{9D8B030D-6E8A-4147-A177-3AD203B41FA5}">
                      <a16:colId xmlns:a16="http://schemas.microsoft.com/office/drawing/2014/main" val="127247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37469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- 2022-08-29 16:22:57</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enjoyed an evening of music, food, and drinks during a happy hour benefiting the childrensphila. Later, #TEAMPHLY sat back in their cars with movie theater snacks to watch Night at the Museum on the big screen. All money raised was donated to CHOP to help children battling cancer. 🚘🎥🍿
Learn how you can make a difference ➡parkway.chop.edu⬅️ #ForBreakThroughs
#childrenshospitalofphiladelphia #pediatriccanerawareness #childrenshospital #fightcancer #childhoodcancer #cancerfundraiser #cancersucks #childhoodcancerresearch #findacure #runwalk #charityevent #givingbacktothecommunity #goodcauses #donatetoday #fundraisingevent #insurancegivesback #insurancecareers #specialtyinsurance #insuranceindustry #insurancework #commercialinsurance #insurancecompany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09/06/2022 14:07:42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1134170"/>
                  </a:ext>
                </a:extLst>
              </a:tr>
            </a:tbl>
          </a:graphicData>
        </a:graphic>
      </p:graphicFrame>
      <p:sp>
        <p:nvSpPr>
          <p:cNvPr id="4" name="Text Placeholder 3">
            <a:extLst>
              <a:ext uri="{FF2B5EF4-FFF2-40B4-BE49-F238E27FC236}">
                <a16:creationId xmlns:a16="http://schemas.microsoft.com/office/drawing/2014/main" id="{9070C979-34AB-45F6-83FD-986487642711}"/>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36043925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CB76F-7C27-4048-B606-5D1431489A12}"/>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8DC87153-8BE4-420C-A98A-BF6B293CDF6E}"/>
              </a:ext>
            </a:extLst>
          </p:cNvPr>
          <p:cNvGraphicFramePr>
            <a:graphicFrameLocks noGrp="1"/>
          </p:cNvGraphicFramePr>
          <p:nvPr>
            <p:ph type="tbl" sz="quarter" idx="13"/>
            <p:extLst>
              <p:ext uri="{D42A27DB-BD31-4B8C-83A1-F6EECF244321}">
                <p14:modId xmlns:p14="http://schemas.microsoft.com/office/powerpoint/2010/main" val="1413730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82286495"/>
                    </a:ext>
                  </a:extLst>
                </a:gridCol>
                <a:gridCol w="987552">
                  <a:extLst>
                    <a:ext uri="{9D8B030D-6E8A-4147-A177-3AD203B41FA5}">
                      <a16:colId xmlns:a16="http://schemas.microsoft.com/office/drawing/2014/main" val="3857160230"/>
                    </a:ext>
                  </a:extLst>
                </a:gridCol>
                <a:gridCol w="987552">
                  <a:extLst>
                    <a:ext uri="{9D8B030D-6E8A-4147-A177-3AD203B41FA5}">
                      <a16:colId xmlns:a16="http://schemas.microsoft.com/office/drawing/2014/main" val="1721316978"/>
                    </a:ext>
                  </a:extLst>
                </a:gridCol>
                <a:gridCol w="987552">
                  <a:extLst>
                    <a:ext uri="{9D8B030D-6E8A-4147-A177-3AD203B41FA5}">
                      <a16:colId xmlns:a16="http://schemas.microsoft.com/office/drawing/2014/main" val="2114201462"/>
                    </a:ext>
                  </a:extLst>
                </a:gridCol>
                <a:gridCol w="987552">
                  <a:extLst>
                    <a:ext uri="{9D8B030D-6E8A-4147-A177-3AD203B41FA5}">
                      <a16:colId xmlns:a16="http://schemas.microsoft.com/office/drawing/2014/main" val="1363716804"/>
                    </a:ext>
                  </a:extLst>
                </a:gridCol>
                <a:gridCol w="987552">
                  <a:extLst>
                    <a:ext uri="{9D8B030D-6E8A-4147-A177-3AD203B41FA5}">
                      <a16:colId xmlns:a16="http://schemas.microsoft.com/office/drawing/2014/main" val="3999705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7667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- 2022-08-12 16:07:46</a:t>
                      </a:r>
                      <a:r>
                        <a:rPr kumimoji="0" lang="en-US" sz="1000" b="0" i="0" u="none" strike="noStrike" kern="1200" cap="none" spc="0" normalizeH="0" baseline="0" noProof="0">
                          <a:ln>
                            <a:noFill/>
                          </a:ln>
                          <a:solidFill>
                            <a:prstClr val="black"/>
                          </a:solidFill>
                          <a:effectLst/>
                          <a:uLnTx/>
                          <a:uFillTx/>
                          <a:latin typeface="+mn-lt"/>
                          <a:ea typeface="+mn-ea"/>
                          <a:cs typeface="+mn-cs"/>
                        </a:rPr>
                        <a:t>
 A big congratulations to our Class of 2022 Summer Associates on a successful program! 🥳👏🏼 
Yesterday, our young professionals ended their 10-week summer internship by delivering their final presentations to our senior leadership team. #TEAMPHLY wishes you the best of luck in your future endeavors! 🙌🏼
➡ Learn more about our internship opportunities 🔗 𝐛𝐢𝐭.𝐥𝐲/𝐏𝐇𝐋𝐘𝐒𝐮𝐦𝐦𝐞𝐫𝐀𝐬𝐬𝐨𝐜𝐢𝐚𝐭𝐞𝐬
#PHLYInternLife #summerintern #summerinternship #internships #internshipopportunity #youngprofessional #internlife #undergrad #futureleaders #interning #insurancework #insuranceservices #insurancejobs #insurancecareers  #insurancecompany #commercialinsurance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09/06/2022 14:07:42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77353199"/>
                  </a:ext>
                </a:extLst>
              </a:tr>
            </a:tbl>
          </a:graphicData>
        </a:graphic>
      </p:graphicFrame>
      <p:sp>
        <p:nvSpPr>
          <p:cNvPr id="4" name="Text Placeholder 3">
            <a:extLst>
              <a:ext uri="{FF2B5EF4-FFF2-40B4-BE49-F238E27FC236}">
                <a16:creationId xmlns:a16="http://schemas.microsoft.com/office/drawing/2014/main" id="{7CED9B40-59B3-4A5F-B7A2-C1324DD05703}"/>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86255168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081C2-E534-4EE4-9F2D-C1CF86E29A84}"/>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2E187998-6A68-4C3D-BE88-DD8D84FB2CC0}"/>
              </a:ext>
            </a:extLst>
          </p:cNvPr>
          <p:cNvGraphicFramePr>
            <a:graphicFrameLocks noGrp="1"/>
          </p:cNvGraphicFramePr>
          <p:nvPr>
            <p:ph type="tbl" sz="quarter" idx="13"/>
            <p:extLst>
              <p:ext uri="{D42A27DB-BD31-4B8C-83A1-F6EECF244321}">
                <p14:modId xmlns:p14="http://schemas.microsoft.com/office/powerpoint/2010/main" val="2618526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04539283"/>
                    </a:ext>
                  </a:extLst>
                </a:gridCol>
                <a:gridCol w="987552">
                  <a:extLst>
                    <a:ext uri="{9D8B030D-6E8A-4147-A177-3AD203B41FA5}">
                      <a16:colId xmlns:a16="http://schemas.microsoft.com/office/drawing/2014/main" val="719591428"/>
                    </a:ext>
                  </a:extLst>
                </a:gridCol>
                <a:gridCol w="987552">
                  <a:extLst>
                    <a:ext uri="{9D8B030D-6E8A-4147-A177-3AD203B41FA5}">
                      <a16:colId xmlns:a16="http://schemas.microsoft.com/office/drawing/2014/main" val="256626964"/>
                    </a:ext>
                  </a:extLst>
                </a:gridCol>
                <a:gridCol w="987552">
                  <a:extLst>
                    <a:ext uri="{9D8B030D-6E8A-4147-A177-3AD203B41FA5}">
                      <a16:colId xmlns:a16="http://schemas.microsoft.com/office/drawing/2014/main" val="3573780159"/>
                    </a:ext>
                  </a:extLst>
                </a:gridCol>
                <a:gridCol w="987552">
                  <a:extLst>
                    <a:ext uri="{9D8B030D-6E8A-4147-A177-3AD203B41FA5}">
                      <a16:colId xmlns:a16="http://schemas.microsoft.com/office/drawing/2014/main" val="721436925"/>
                    </a:ext>
                  </a:extLst>
                </a:gridCol>
                <a:gridCol w="987552">
                  <a:extLst>
                    <a:ext uri="{9D8B030D-6E8A-4147-A177-3AD203B41FA5}">
                      <a16:colId xmlns:a16="http://schemas.microsoft.com/office/drawing/2014/main" val="3863436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3107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- 2022-08-26 14:30:05</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announce that PHLY ranked #2 on the list of Top Workplaces in Philadelphia (our highest rank ever) and our CEO John Glomb was recognized as the top scoring leader! 🏆👏🏼
PHLY is included on the list of 30 large companies nominated this year, and this is our 13th year in a row receiving this recognition. 
Thanks to #TEAMPHLY for making us a #TopWorkplace! Learn more about careers at PHLY: bit.ly/PHLYCareers
#insurance #insurancecompany #insuranceindustry #insurancework #businessgoals #philadelphiainquirer #philadelphiapa #insurancecareers #insurancebusiness #companyculture #insurancelife #workenvironment #bestcompanies #workplaceculture #employeeengagement #happyemployees #employeeappreciation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09/06/2022 14:07:42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18576250"/>
                  </a:ext>
                </a:extLst>
              </a:tr>
            </a:tbl>
          </a:graphicData>
        </a:graphic>
      </p:graphicFrame>
      <p:sp>
        <p:nvSpPr>
          <p:cNvPr id="4" name="Text Placeholder 3">
            <a:extLst>
              <a:ext uri="{FF2B5EF4-FFF2-40B4-BE49-F238E27FC236}">
                <a16:creationId xmlns:a16="http://schemas.microsoft.com/office/drawing/2014/main" id="{C7CF23D3-5C4F-4003-A0E2-FEFFE4B97CCB}"/>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1985401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2A2B-6FF1-43DE-BBE3-BF3CC7E47688}"/>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CBD45235-176D-4B7E-93B7-146925FD9980}"/>
              </a:ext>
            </a:extLst>
          </p:cNvPr>
          <p:cNvGraphicFramePr>
            <a:graphicFrameLocks noGrp="1"/>
          </p:cNvGraphicFramePr>
          <p:nvPr>
            <p:ph type="tbl" sz="quarter" idx="13"/>
            <p:extLst>
              <p:ext uri="{D42A27DB-BD31-4B8C-83A1-F6EECF244321}">
                <p14:modId xmlns:p14="http://schemas.microsoft.com/office/powerpoint/2010/main" val="2733256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72109080"/>
                    </a:ext>
                  </a:extLst>
                </a:gridCol>
                <a:gridCol w="987552">
                  <a:extLst>
                    <a:ext uri="{9D8B030D-6E8A-4147-A177-3AD203B41FA5}">
                      <a16:colId xmlns:a16="http://schemas.microsoft.com/office/drawing/2014/main" val="1336702328"/>
                    </a:ext>
                  </a:extLst>
                </a:gridCol>
                <a:gridCol w="987552">
                  <a:extLst>
                    <a:ext uri="{9D8B030D-6E8A-4147-A177-3AD203B41FA5}">
                      <a16:colId xmlns:a16="http://schemas.microsoft.com/office/drawing/2014/main" val="1215412398"/>
                    </a:ext>
                  </a:extLst>
                </a:gridCol>
                <a:gridCol w="987552">
                  <a:extLst>
                    <a:ext uri="{9D8B030D-6E8A-4147-A177-3AD203B41FA5}">
                      <a16:colId xmlns:a16="http://schemas.microsoft.com/office/drawing/2014/main" val="2969232034"/>
                    </a:ext>
                  </a:extLst>
                </a:gridCol>
                <a:gridCol w="987552">
                  <a:extLst>
                    <a:ext uri="{9D8B030D-6E8A-4147-A177-3AD203B41FA5}">
                      <a16:colId xmlns:a16="http://schemas.microsoft.com/office/drawing/2014/main" val="3704813449"/>
                    </a:ext>
                  </a:extLst>
                </a:gridCol>
                <a:gridCol w="987552">
                  <a:extLst>
                    <a:ext uri="{9D8B030D-6E8A-4147-A177-3AD203B41FA5}">
                      <a16:colId xmlns:a16="http://schemas.microsoft.com/office/drawing/2014/main" val="3920107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1298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- 2022-08-03 14:23:36</a:t>
                      </a:r>
                      <a:r>
                        <a:rPr kumimoji="0" lang="en-US" sz="1000" b="0" i="0" u="none" strike="noStrike" kern="1200" cap="none" spc="0" normalizeH="0" baseline="0" noProof="0">
                          <a:ln>
                            <a:noFill/>
                          </a:ln>
                          <a:solidFill>
                            <a:prstClr val="black"/>
                          </a:solidFill>
                          <a:effectLst/>
                          <a:uLnTx/>
                          <a:uFillTx/>
                          <a:latin typeface="+mn-lt"/>
                          <a:ea typeface="+mn-ea"/>
                          <a:cs typeface="+mn-cs"/>
                        </a:rPr>
                        <a:t>
 #TEAMPHLY supported llsusa by holding a PHLY swag yard sale in the Home Office. Employees had the chance to purchase TEAMPHLY gear and enter a raffle, with all proceeds benefiting the non-profit's #LightTheNight Walk which raises awareness and funding for cancer research and treatment. 🩸⚕️🏥
#bloodcancerawareness #cancelbloodcancer #leukemiaandlymphomasociety #leukemia #lymphoma #fundraisingevent #communitysupport #supportnonprofits #fundraisingforacause #nonprofitsofinstagram #nonprofitorg #insurancebusiness #specialtyinsurance #insuranceindustry #propertyandcasualty #commercialinsurance #insurancecompany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09/06/2022 14:07:42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70198347"/>
                  </a:ext>
                </a:extLst>
              </a:tr>
            </a:tbl>
          </a:graphicData>
        </a:graphic>
      </p:graphicFrame>
      <p:sp>
        <p:nvSpPr>
          <p:cNvPr id="4" name="Text Placeholder 3">
            <a:extLst>
              <a:ext uri="{FF2B5EF4-FFF2-40B4-BE49-F238E27FC236}">
                <a16:creationId xmlns:a16="http://schemas.microsoft.com/office/drawing/2014/main" id="{26DD2B2A-36A3-4108-AF30-4062A9488DE0}"/>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42855074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C556F-7DEB-4249-9FB1-648A4C609DAC}"/>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42CCFCA1-6AD0-46C5-B743-A227896DFBCD}"/>
              </a:ext>
            </a:extLst>
          </p:cNvPr>
          <p:cNvGraphicFramePr>
            <a:graphicFrameLocks noGrp="1"/>
          </p:cNvGraphicFramePr>
          <p:nvPr>
            <p:ph type="tbl" sz="quarter" idx="13"/>
            <p:extLst>
              <p:ext uri="{D42A27DB-BD31-4B8C-83A1-F6EECF244321}">
                <p14:modId xmlns:p14="http://schemas.microsoft.com/office/powerpoint/2010/main" val="40208985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90145704"/>
                    </a:ext>
                  </a:extLst>
                </a:gridCol>
                <a:gridCol w="987552">
                  <a:extLst>
                    <a:ext uri="{9D8B030D-6E8A-4147-A177-3AD203B41FA5}">
                      <a16:colId xmlns:a16="http://schemas.microsoft.com/office/drawing/2014/main" val="2162497137"/>
                    </a:ext>
                  </a:extLst>
                </a:gridCol>
                <a:gridCol w="987552">
                  <a:extLst>
                    <a:ext uri="{9D8B030D-6E8A-4147-A177-3AD203B41FA5}">
                      <a16:colId xmlns:a16="http://schemas.microsoft.com/office/drawing/2014/main" val="541816796"/>
                    </a:ext>
                  </a:extLst>
                </a:gridCol>
                <a:gridCol w="987552">
                  <a:extLst>
                    <a:ext uri="{9D8B030D-6E8A-4147-A177-3AD203B41FA5}">
                      <a16:colId xmlns:a16="http://schemas.microsoft.com/office/drawing/2014/main" val="4218118082"/>
                    </a:ext>
                  </a:extLst>
                </a:gridCol>
                <a:gridCol w="987552">
                  <a:extLst>
                    <a:ext uri="{9D8B030D-6E8A-4147-A177-3AD203B41FA5}">
                      <a16:colId xmlns:a16="http://schemas.microsoft.com/office/drawing/2014/main" val="3506371447"/>
                    </a:ext>
                  </a:extLst>
                </a:gridCol>
                <a:gridCol w="987552">
                  <a:extLst>
                    <a:ext uri="{9D8B030D-6E8A-4147-A177-3AD203B41FA5}">
                      <a16:colId xmlns:a16="http://schemas.microsoft.com/office/drawing/2014/main" val="4006200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3398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- 2022-08-15 16:34:14</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c2cphiladelphia alongside 700+ volunteers at their annual Backpack-A-Thon to help the charity stuff 40,000 backpacks with new school supplies. The backpacks will be donated to local children in need to prepare them for the upcoming school year. 🎒📓✏️🍎
#TEAMPHLY #backtoschool2022 #cradlestocrayons #communitypartner #charitable #philadelphiapa #communitysupport #supportnonprofits #instavolunteer #volunteerism #volunteerwork #501c3 #insurancecareers #insuranceindustry #insurancework #propertyandcasualty #commercialinsurance #insurancecompany #insurancelife #insuranceservices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09/06/2022 14:07:42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58477234"/>
                  </a:ext>
                </a:extLst>
              </a:tr>
            </a:tbl>
          </a:graphicData>
        </a:graphic>
      </p:graphicFrame>
      <p:sp>
        <p:nvSpPr>
          <p:cNvPr id="4" name="Text Placeholder 3">
            <a:extLst>
              <a:ext uri="{FF2B5EF4-FFF2-40B4-BE49-F238E27FC236}">
                <a16:creationId xmlns:a16="http://schemas.microsoft.com/office/drawing/2014/main" id="{44D56186-A19D-4669-A427-7C2759A1DCBA}"/>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80953921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ABB9E-AACE-4E5D-A326-DFC2CC935412}"/>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801F1B1D-BA5B-42F1-871F-01B96BC8E48E}"/>
              </a:ext>
            </a:extLst>
          </p:cNvPr>
          <p:cNvGraphicFramePr>
            <a:graphicFrameLocks noGrp="1"/>
          </p:cNvGraphicFramePr>
          <p:nvPr>
            <p:ph type="tbl" sz="quarter" idx="13"/>
            <p:extLst>
              <p:ext uri="{D42A27DB-BD31-4B8C-83A1-F6EECF244321}">
                <p14:modId xmlns:p14="http://schemas.microsoft.com/office/powerpoint/2010/main" val="3713290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167365227"/>
                    </a:ext>
                  </a:extLst>
                </a:gridCol>
                <a:gridCol w="905256">
                  <a:extLst>
                    <a:ext uri="{9D8B030D-6E8A-4147-A177-3AD203B41FA5}">
                      <a16:colId xmlns:a16="http://schemas.microsoft.com/office/drawing/2014/main" val="355486235"/>
                    </a:ext>
                  </a:extLst>
                </a:gridCol>
                <a:gridCol w="411480">
                  <a:extLst>
                    <a:ext uri="{9D8B030D-6E8A-4147-A177-3AD203B41FA5}">
                      <a16:colId xmlns:a16="http://schemas.microsoft.com/office/drawing/2014/main" val="2038985887"/>
                    </a:ext>
                  </a:extLst>
                </a:gridCol>
                <a:gridCol w="905256">
                  <a:extLst>
                    <a:ext uri="{9D8B030D-6E8A-4147-A177-3AD203B41FA5}">
                      <a16:colId xmlns:a16="http://schemas.microsoft.com/office/drawing/2014/main" val="1801523807"/>
                    </a:ext>
                  </a:extLst>
                </a:gridCol>
                <a:gridCol w="905256">
                  <a:extLst>
                    <a:ext uri="{9D8B030D-6E8A-4147-A177-3AD203B41FA5}">
                      <a16:colId xmlns:a16="http://schemas.microsoft.com/office/drawing/2014/main" val="1455414087"/>
                    </a:ext>
                  </a:extLst>
                </a:gridCol>
                <a:gridCol w="905256">
                  <a:extLst>
                    <a:ext uri="{9D8B030D-6E8A-4147-A177-3AD203B41FA5}">
                      <a16:colId xmlns:a16="http://schemas.microsoft.com/office/drawing/2014/main" val="3957911658"/>
                    </a:ext>
                  </a:extLst>
                </a:gridCol>
                <a:gridCol w="905256">
                  <a:extLst>
                    <a:ext uri="{9D8B030D-6E8A-4147-A177-3AD203B41FA5}">
                      <a16:colId xmlns:a16="http://schemas.microsoft.com/office/drawing/2014/main" val="4291119466"/>
                    </a:ext>
                  </a:extLst>
                </a:gridCol>
                <a:gridCol w="905256">
                  <a:extLst>
                    <a:ext uri="{9D8B030D-6E8A-4147-A177-3AD203B41FA5}">
                      <a16:colId xmlns:a16="http://schemas.microsoft.com/office/drawing/2014/main" val="2582346785"/>
                    </a:ext>
                  </a:extLst>
                </a:gridCol>
                <a:gridCol w="905256">
                  <a:extLst>
                    <a:ext uri="{9D8B030D-6E8A-4147-A177-3AD203B41FA5}">
                      <a16:colId xmlns:a16="http://schemas.microsoft.com/office/drawing/2014/main" val="291418354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000181614"/>
                  </a:ext>
                </a:extLst>
              </a:tr>
              <a:tr h="370840">
                <a:tc>
                  <a:txBody>
                    <a:bodyPr/>
                    <a:lstStyle/>
                    <a:p>
                      <a:r>
                        <a:rPr lang="en-US" sz="1000"/>
                        <a:t>14</a:t>
                      </a:r>
                    </a:p>
                  </a:txBody>
                  <a:tcPr/>
                </a:tc>
                <a:tc>
                  <a:txBody>
                    <a:bodyPr/>
                    <a:lstStyle/>
                    <a:p>
                      <a:r>
                        <a:rPr lang="en-US" sz="1000"/>
                        <a:t>0.7749 %</a:t>
                      </a:r>
                    </a:p>
                  </a:txBody>
                  <a:tcPr/>
                </a:tc>
                <a:tc>
                  <a:txBody>
                    <a:bodyPr/>
                    <a:lstStyle/>
                    <a:p>
                      <a:r>
                        <a:rPr lang="en-US" sz="1000"/>
                        <a:t>0.00</a:t>
                      </a:r>
                    </a:p>
                  </a:txBody>
                  <a:tcPr/>
                </a:tc>
                <a:tc>
                  <a:txBody>
                    <a:bodyPr/>
                    <a:lstStyle/>
                    <a:p>
                      <a:r>
                        <a:rPr lang="en-US" sz="1000"/>
                        <a:t>128.93</a:t>
                      </a:r>
                    </a:p>
                  </a:txBody>
                  <a:tcPr/>
                </a:tc>
                <a:tc>
                  <a:txBody>
                    <a:bodyPr/>
                    <a:lstStyle/>
                    <a:p>
                      <a:r>
                        <a:rPr lang="en-US" sz="1000"/>
                        <a:t>115.86</a:t>
                      </a:r>
                    </a:p>
                  </a:txBody>
                  <a:tcPr/>
                </a:tc>
                <a:tc>
                  <a:txBody>
                    <a:bodyPr/>
                    <a:lstStyle/>
                    <a:p>
                      <a:r>
                        <a:rPr lang="en-US" sz="1000"/>
                        <a:t>88.71</a:t>
                      </a:r>
                    </a:p>
                  </a:txBody>
                  <a:tcPr/>
                </a:tc>
                <a:tc>
                  <a:txBody>
                    <a:bodyPr/>
                    <a:lstStyle/>
                    <a:p>
                      <a:r>
                        <a:rPr lang="en-US" sz="1000"/>
                        <a:t>88.71</a:t>
                      </a:r>
                    </a:p>
                  </a:txBody>
                  <a:tcPr/>
                </a:tc>
                <a:tc>
                  <a:txBody>
                    <a:bodyPr/>
                    <a:lstStyle/>
                    <a:p>
                      <a:r>
                        <a:rPr lang="en-US" sz="1000"/>
                        <a:t>1805</a:t>
                      </a:r>
                    </a:p>
                  </a:txBody>
                  <a:tcPr/>
                </a:tc>
                <a:tc>
                  <a:txBody>
                    <a:bodyPr/>
                    <a:lstStyle/>
                    <a:p>
                      <a:r>
                        <a:rPr lang="en-US" sz="1000"/>
                        <a:t>1242</a:t>
                      </a:r>
                    </a:p>
                  </a:txBody>
                  <a:tcPr/>
                </a:tc>
                <a:extLst>
                  <a:ext uri="{0D108BD9-81ED-4DB2-BD59-A6C34878D82A}">
                    <a16:rowId xmlns:a16="http://schemas.microsoft.com/office/drawing/2014/main" val="3034349801"/>
                  </a:ext>
                </a:extLst>
              </a:tr>
            </a:tbl>
          </a:graphicData>
        </a:graphic>
      </p:graphicFrame>
      <p:sp>
        <p:nvSpPr>
          <p:cNvPr id="4" name="Text Placeholder 3">
            <a:extLst>
              <a:ext uri="{FF2B5EF4-FFF2-40B4-BE49-F238E27FC236}">
                <a16:creationId xmlns:a16="http://schemas.microsoft.com/office/drawing/2014/main" id="{1A2444BA-AD1E-4B3A-B767-D271DD027702}"/>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9711737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33146-5404-45C2-9A81-56AFAE8C0643}"/>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F6D8B331-8FC3-46B7-8B25-AF457E5AC298}"/>
              </a:ext>
            </a:extLst>
          </p:cNvPr>
          <p:cNvGraphicFramePr>
            <a:graphicFrameLocks noGrp="1"/>
          </p:cNvGraphicFramePr>
          <p:nvPr>
            <p:ph type="tbl" sz="quarter" idx="13"/>
            <p:extLst>
              <p:ext uri="{D42A27DB-BD31-4B8C-83A1-F6EECF244321}">
                <p14:modId xmlns:p14="http://schemas.microsoft.com/office/powerpoint/2010/main" val="2838223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352821948"/>
                    </a:ext>
                  </a:extLst>
                </a:gridCol>
                <a:gridCol w="1316736">
                  <a:extLst>
                    <a:ext uri="{9D8B030D-6E8A-4147-A177-3AD203B41FA5}">
                      <a16:colId xmlns:a16="http://schemas.microsoft.com/office/drawing/2014/main" val="2866572971"/>
                    </a:ext>
                  </a:extLst>
                </a:gridCol>
                <a:gridCol w="658368">
                  <a:extLst>
                    <a:ext uri="{9D8B030D-6E8A-4147-A177-3AD203B41FA5}">
                      <a16:colId xmlns:a16="http://schemas.microsoft.com/office/drawing/2014/main" val="2184072480"/>
                    </a:ext>
                  </a:extLst>
                </a:gridCol>
                <a:gridCol w="658368">
                  <a:extLst>
                    <a:ext uri="{9D8B030D-6E8A-4147-A177-3AD203B41FA5}">
                      <a16:colId xmlns:a16="http://schemas.microsoft.com/office/drawing/2014/main" val="1782849123"/>
                    </a:ext>
                  </a:extLst>
                </a:gridCol>
                <a:gridCol w="658368">
                  <a:extLst>
                    <a:ext uri="{9D8B030D-6E8A-4147-A177-3AD203B41FA5}">
                      <a16:colId xmlns:a16="http://schemas.microsoft.com/office/drawing/2014/main" val="4069387014"/>
                    </a:ext>
                  </a:extLst>
                </a:gridCol>
                <a:gridCol w="658368">
                  <a:extLst>
                    <a:ext uri="{9D8B030D-6E8A-4147-A177-3AD203B41FA5}">
                      <a16:colId xmlns:a16="http://schemas.microsoft.com/office/drawing/2014/main" val="3224585815"/>
                    </a:ext>
                  </a:extLst>
                </a:gridCol>
                <a:gridCol w="658368">
                  <a:extLst>
                    <a:ext uri="{9D8B030D-6E8A-4147-A177-3AD203B41FA5}">
                      <a16:colId xmlns:a16="http://schemas.microsoft.com/office/drawing/2014/main" val="542445200"/>
                    </a:ext>
                  </a:extLst>
                </a:gridCol>
                <a:gridCol w="658368">
                  <a:extLst>
                    <a:ext uri="{9D8B030D-6E8A-4147-A177-3AD203B41FA5}">
                      <a16:colId xmlns:a16="http://schemas.microsoft.com/office/drawing/2014/main" val="463598050"/>
                    </a:ext>
                  </a:extLst>
                </a:gridCol>
                <a:gridCol w="658368">
                  <a:extLst>
                    <a:ext uri="{9D8B030D-6E8A-4147-A177-3AD203B41FA5}">
                      <a16:colId xmlns:a16="http://schemas.microsoft.com/office/drawing/2014/main" val="3021147637"/>
                    </a:ext>
                  </a:extLst>
                </a:gridCol>
                <a:gridCol w="658368">
                  <a:extLst>
                    <a:ext uri="{9D8B030D-6E8A-4147-A177-3AD203B41FA5}">
                      <a16:colId xmlns:a16="http://schemas.microsoft.com/office/drawing/2014/main" val="2192087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19847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- 2022-08-31 12:58:42</a:t>
                      </a:r>
                      <a:r>
                        <a:rPr kumimoji="0" lang="pt-BR" sz="1000" b="0" i="0" u="none" strike="noStrike" kern="1200" cap="none" spc="0" normalizeH="0" baseline="0" noProof="0">
                          <a:ln>
                            <a:noFill/>
                          </a:ln>
                          <a:solidFill>
                            <a:prstClr val="black"/>
                          </a:solidFill>
                          <a:effectLst/>
                          <a:uLnTx/>
                          <a:uFillTx/>
                          <a:latin typeface="+mn-lt"/>
                          <a:ea typeface="+mn-ea"/>
                          <a:cs typeface="+mn-cs"/>
                        </a:rPr>
                        <a:t>
 N E W  P O S T  #TEAMPHLY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https://quintly-image-storage.s3.amazonaws.com/c303562b672a3318c686cfcc37b7e67a/c2193099f863356d2ca12cfd15b20573.jpg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09/01/2022 12:36:19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117315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- 2022-08-29 16:32:03</a:t>
                      </a:r>
                      <a:r>
                        <a:rPr kumimoji="0" lang="en-US" sz="1000" b="0" i="0" u="none" strike="noStrike" kern="1200" cap="none" spc="0" normalizeH="0" baseline="0" noProof="0">
                          <a:ln>
                            <a:noFill/>
                          </a:ln>
                          <a:solidFill>
                            <a:prstClr val="black"/>
                          </a:solidFill>
                          <a:effectLst/>
                          <a:uLnTx/>
                          <a:uFillTx/>
                          <a:latin typeface="+mn-lt"/>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https://quintly-image-storage.s3.amazonaws.com/c303562b672a3318c686cfcc37b7e67a/682dabeb049f51c46ff879b1177f59d9.jpg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08/30/2022 16:06:28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354396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- 2022-08-29 16:28:03</a:t>
                      </a:r>
                      <a:r>
                        <a:rPr kumimoji="0" lang="en-US" sz="1000" b="0" i="0" u="none" strike="noStrike" kern="1200" cap="none" spc="0" normalizeH="0" baseline="0" noProof="0">
                          <a:ln>
                            <a:noFill/>
                          </a:ln>
                          <a:solidFill>
                            <a:prstClr val="black"/>
                          </a:solidFill>
                          <a:effectLst/>
                          <a:uLnTx/>
                          <a:uFillTx/>
                          <a:latin typeface="+mn-lt"/>
                          <a:ea typeface="+mn-ea"/>
                          <a:cs typeface="+mn-cs"/>
                        </a:rPr>
                        <a:t>
 tap to see pictures from our latest fundraising event!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https://quintly-image-storage.s3.amazonaws.com/c303562b672a3318c686cfcc37b7e67a/47cd4996f95c388a425a0d8cee7bf7aa.jpg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08/30/2022 16:06:28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105949773"/>
                  </a:ext>
                </a:extLst>
              </a:tr>
            </a:tbl>
          </a:graphicData>
        </a:graphic>
      </p:graphicFrame>
      <p:sp>
        <p:nvSpPr>
          <p:cNvPr id="4" name="Text Placeholder 3">
            <a:extLst>
              <a:ext uri="{FF2B5EF4-FFF2-40B4-BE49-F238E27FC236}">
                <a16:creationId xmlns:a16="http://schemas.microsoft.com/office/drawing/2014/main" id="{105818DE-3E99-4533-AC97-A0F3F0722736}"/>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12181674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2B6D1-071A-4CE7-9077-A11954D2D122}"/>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879B090F-2A03-4B4F-801B-94CB9A34BE57}"/>
              </a:ext>
            </a:extLst>
          </p:cNvPr>
          <p:cNvGraphicFramePr>
            <a:graphicFrameLocks noGrp="1"/>
          </p:cNvGraphicFramePr>
          <p:nvPr>
            <p:ph type="tbl" sz="quarter" idx="13"/>
            <p:extLst>
              <p:ext uri="{D42A27DB-BD31-4B8C-83A1-F6EECF244321}">
                <p14:modId xmlns:p14="http://schemas.microsoft.com/office/powerpoint/2010/main" val="1400679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75617158"/>
                    </a:ext>
                  </a:extLst>
                </a:gridCol>
                <a:gridCol w="1316736">
                  <a:extLst>
                    <a:ext uri="{9D8B030D-6E8A-4147-A177-3AD203B41FA5}">
                      <a16:colId xmlns:a16="http://schemas.microsoft.com/office/drawing/2014/main" val="4108549317"/>
                    </a:ext>
                  </a:extLst>
                </a:gridCol>
                <a:gridCol w="658368">
                  <a:extLst>
                    <a:ext uri="{9D8B030D-6E8A-4147-A177-3AD203B41FA5}">
                      <a16:colId xmlns:a16="http://schemas.microsoft.com/office/drawing/2014/main" val="1635041812"/>
                    </a:ext>
                  </a:extLst>
                </a:gridCol>
                <a:gridCol w="658368">
                  <a:extLst>
                    <a:ext uri="{9D8B030D-6E8A-4147-A177-3AD203B41FA5}">
                      <a16:colId xmlns:a16="http://schemas.microsoft.com/office/drawing/2014/main" val="3718732182"/>
                    </a:ext>
                  </a:extLst>
                </a:gridCol>
                <a:gridCol w="658368">
                  <a:extLst>
                    <a:ext uri="{9D8B030D-6E8A-4147-A177-3AD203B41FA5}">
                      <a16:colId xmlns:a16="http://schemas.microsoft.com/office/drawing/2014/main" val="1116567348"/>
                    </a:ext>
                  </a:extLst>
                </a:gridCol>
                <a:gridCol w="658368">
                  <a:extLst>
                    <a:ext uri="{9D8B030D-6E8A-4147-A177-3AD203B41FA5}">
                      <a16:colId xmlns:a16="http://schemas.microsoft.com/office/drawing/2014/main" val="2017989762"/>
                    </a:ext>
                  </a:extLst>
                </a:gridCol>
                <a:gridCol w="658368">
                  <a:extLst>
                    <a:ext uri="{9D8B030D-6E8A-4147-A177-3AD203B41FA5}">
                      <a16:colId xmlns:a16="http://schemas.microsoft.com/office/drawing/2014/main" val="3294852940"/>
                    </a:ext>
                  </a:extLst>
                </a:gridCol>
                <a:gridCol w="658368">
                  <a:extLst>
                    <a:ext uri="{9D8B030D-6E8A-4147-A177-3AD203B41FA5}">
                      <a16:colId xmlns:a16="http://schemas.microsoft.com/office/drawing/2014/main" val="429897378"/>
                    </a:ext>
                  </a:extLst>
                </a:gridCol>
                <a:gridCol w="658368">
                  <a:extLst>
                    <a:ext uri="{9D8B030D-6E8A-4147-A177-3AD203B41FA5}">
                      <a16:colId xmlns:a16="http://schemas.microsoft.com/office/drawing/2014/main" val="1491245060"/>
                    </a:ext>
                  </a:extLst>
                </a:gridCol>
                <a:gridCol w="658368">
                  <a:extLst>
                    <a:ext uri="{9D8B030D-6E8A-4147-A177-3AD203B41FA5}">
                      <a16:colId xmlns:a16="http://schemas.microsoft.com/office/drawing/2014/main" val="3934136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12198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- 2022-08-19 15:43:16</a:t>
                      </a:r>
                      <a:r>
                        <a:rPr kumimoji="0" lang="en-US" sz="1000" b="0" i="0" u="none" strike="noStrike" kern="1200" cap="none" spc="0" normalizeH="0" baseline="0" noProof="0">
                          <a:ln>
                            <a:noFill/>
                          </a:ln>
                          <a:solidFill>
                            <a:prstClr val="black"/>
                          </a:solidFill>
                          <a:effectLst/>
                          <a:uLnTx/>
                          <a:uFillTx/>
                          <a:latin typeface="+mn-lt"/>
                          <a:ea typeface="+mn-ea"/>
                          <a:cs typeface="+mn-cs"/>
                        </a:rPr>
                        <a:t>
 After being completely virtual for two years… tap to see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https://quintly-image-storage.s3.amazonaws.com/c303562b672a3318c686cfcc37b7e67a/dcc08ccf1022a6be75c87bdc26a9e4fd.jpg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08/20/2022 15:36:09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00169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- 2022-08-18 16:18:54</a:t>
                      </a:r>
                      <a:r>
                        <a:rPr kumimoji="0" lang="en-US" sz="1000" b="0" i="0" u="none" strike="noStrike" kern="1200" cap="none" spc="0" normalizeH="0" baseline="0" noProof="0">
                          <a:ln>
                            <a:noFill/>
                          </a:ln>
                          <a:solidFill>
                            <a:prstClr val="black"/>
                          </a:solidFill>
                          <a:effectLst/>
                          <a:uLnTx/>
                          <a:uFillTx/>
                          <a:latin typeface="+mn-lt"/>
                          <a:ea typeface="+mn-ea"/>
                          <a:cs typeface="+mn-cs"/>
                        </a:rPr>
                        <a:t>
 💬 "We are #TEAMPHLY, but we are all now Team Lily!" This was just one of many sentiments shared by our employees during an inspirational lunch &amp; learn with CHOP patient ambassador, Lily, who shared her incredible story about her battle with cancer.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https://quintly-image-storage.s3.amazonaws.com/c303562b672a3318c686cfcc37b7e67a/1961330e21750169b0ab203b96095eee.jpg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08/19/2022 16:06:21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71486669"/>
                  </a:ext>
                </a:extLst>
              </a:tr>
            </a:tbl>
          </a:graphicData>
        </a:graphic>
      </p:graphicFrame>
      <p:sp>
        <p:nvSpPr>
          <p:cNvPr id="4" name="Text Placeholder 3">
            <a:extLst>
              <a:ext uri="{FF2B5EF4-FFF2-40B4-BE49-F238E27FC236}">
                <a16:creationId xmlns:a16="http://schemas.microsoft.com/office/drawing/2014/main" id="{ED545621-4CED-437A-9B0E-0193DB7F3AB6}"/>
              </a:ext>
            </a:extLst>
          </p:cNvPr>
          <p:cNvSpPr>
            <a:spLocks noGrp="1"/>
          </p:cNvSpPr>
          <p:nvPr>
            <p:ph type="body" sz="quarter" idx="14"/>
          </p:nvPr>
        </p:nvSpPr>
        <p:spPr/>
        <p:txBody>
          <a:bodyPr/>
          <a:lstStyle/>
          <a:p>
            <a:r>
              <a:rPr lang="en-US"/>
              <a:t>08/01/2022 - 08/31/2022</a:t>
            </a:r>
          </a:p>
        </p:txBody>
      </p:sp>
    </p:spTree>
    <p:extLst>
      <p:ext uri="{BB962C8B-B14F-4D97-AF65-F5344CB8AC3E}">
        <p14:creationId xmlns:p14="http://schemas.microsoft.com/office/powerpoint/2010/main" val="24276445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1712</Words>
  <Application>Microsoft Office PowerPoint</Application>
  <PresentationFormat>On-screen Show (4:3)</PresentationFormat>
  <Paragraphs>703</Paragraphs>
  <Slides>46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46</vt:i4>
      </vt:variant>
    </vt:vector>
  </HeadingPairs>
  <TitlesOfParts>
    <vt:vector size="49" baseType="lpstr">
      <vt:lpstr>Arial</vt:lpstr>
      <vt:lpstr>Calibri</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2022-09-06T18:23:06Z</dcterms:created>
  <dcterms:modified xsi:type="dcterms:W3CDTF">2022-09-06T18:24:39Z</dcterms:modified>
</cp:coreProperties>
</file>