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Sheet1!$B$2:$B$44</c:f>
              <c:numCache>
                <c:formatCode>General</c:formatCode>
                <c:ptCount val="43"/>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numCache>
            </c:numRef>
          </c:val>
          <c:smooth val="0"/>
          <c:extLst>
            <c:ext xmlns:c16="http://schemas.microsoft.com/office/drawing/2014/chart" uri="{C3380CC4-5D6E-409C-BE32-E72D297353CC}">
              <c16:uniqueId val="{00000000-BB03-4876-B7B9-4AC7F80F4F2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Sheet1!$C$2:$C$44</c:f>
              <c:numCache>
                <c:formatCode>General</c:formatCode>
                <c:ptCount val="43"/>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numCache>
            </c:numRef>
          </c:val>
          <c:smooth val="0"/>
          <c:extLst>
            <c:ext xmlns:c16="http://schemas.microsoft.com/office/drawing/2014/chart" uri="{C3380CC4-5D6E-409C-BE32-E72D297353CC}">
              <c16:uniqueId val="{00000001-BB03-4876-B7B9-4AC7F80F4F2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Sheet1!$D$2:$D$44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2-BB03-4876-B7B9-4AC7F80F4F2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Sheet1!$E$2:$E$44</c:f>
              <c:numCache>
                <c:formatCode>General</c:formatCode>
                <c:ptCount val="43"/>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numCache>
            </c:numRef>
          </c:val>
          <c:smooth val="0"/>
          <c:extLst>
            <c:ext xmlns:c16="http://schemas.microsoft.com/office/drawing/2014/chart" uri="{C3380CC4-5D6E-409C-BE32-E72D297353CC}">
              <c16:uniqueId val="{00000003-BB03-4876-B7B9-4AC7F80F4F2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Sheet1!$F$2:$F$44</c:f>
              <c:numCache>
                <c:formatCode>General</c:formatCode>
                <c:ptCount val="43"/>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numCache>
            </c:numRef>
          </c:val>
          <c:smooth val="0"/>
          <c:extLst>
            <c:ext xmlns:c16="http://schemas.microsoft.com/office/drawing/2014/chart" uri="{C3380CC4-5D6E-409C-BE32-E72D297353CC}">
              <c16:uniqueId val="{00000004-BB03-4876-B7B9-4AC7F80F4F2C}"/>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Sheet1!$G$2:$G$44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5-BB03-4876-B7B9-4AC7F80F4F2C}"/>
            </c:ext>
          </c:extLst>
        </c:ser>
        <c:dLbls>
          <c:showLegendKey val="0"/>
          <c:showVal val="0"/>
          <c:showCatName val="0"/>
          <c:showSerName val="0"/>
          <c:showPercent val="0"/>
          <c:showBubbleSize val="0"/>
        </c:dLbls>
        <c:smooth val="0"/>
        <c:axId val="377271136"/>
        <c:axId val="377267528"/>
      </c:lineChart>
      <c:dateAx>
        <c:axId val="37727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67528"/>
        <c:crosses val="autoZero"/>
        <c:auto val="1"/>
        <c:lblOffset val="100"/>
        <c:baseTimeUnit val="months"/>
      </c:dateAx>
      <c:valAx>
        <c:axId val="37726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7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8</c:v>
                </c:pt>
                <c:pt idx="9">
                  <c:v>0</c:v>
                </c:pt>
              </c:numCache>
            </c:numRef>
          </c:val>
          <c:extLst>
            <c:ext xmlns:c16="http://schemas.microsoft.com/office/drawing/2014/chart" uri="{C3380CC4-5D6E-409C-BE32-E72D297353CC}">
              <c16:uniqueId val="{00000000-353E-4C65-B737-F60B55D4ED56}"/>
            </c:ext>
          </c:extLst>
        </c:ser>
        <c:dLbls>
          <c:showLegendKey val="0"/>
          <c:showVal val="0"/>
          <c:showCatName val="0"/>
          <c:showSerName val="0"/>
          <c:showPercent val="0"/>
          <c:showBubbleSize val="0"/>
        </c:dLbls>
        <c:gapWidth val="219"/>
        <c:overlap val="-27"/>
        <c:axId val="378457144"/>
        <c:axId val="378462720"/>
      </c:barChart>
      <c:dateAx>
        <c:axId val="37845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62720"/>
        <c:crosses val="autoZero"/>
        <c:auto val="1"/>
        <c:lblOffset val="100"/>
        <c:baseTimeUnit val="months"/>
      </c:dateAx>
      <c:valAx>
        <c:axId val="37846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5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18</c:v>
                </c:pt>
                <c:pt idx="9">
                  <c:v>0</c:v>
                </c:pt>
                <c:pt idx="10">
                  <c:v>0</c:v>
                </c:pt>
                <c:pt idx="11">
                  <c:v>0</c:v>
                </c:pt>
              </c:numCache>
            </c:numRef>
          </c:val>
          <c:extLst>
            <c:ext xmlns:c16="http://schemas.microsoft.com/office/drawing/2014/chart" uri="{C3380CC4-5D6E-409C-BE32-E72D297353CC}">
              <c16:uniqueId val="{00000000-66B1-4FF3-85A3-E81B5F0DF4E1}"/>
            </c:ext>
          </c:extLst>
        </c:ser>
        <c:dLbls>
          <c:showLegendKey val="0"/>
          <c:showVal val="0"/>
          <c:showCatName val="0"/>
          <c:showSerName val="0"/>
          <c:showPercent val="0"/>
          <c:showBubbleSize val="0"/>
        </c:dLbls>
        <c:gapWidth val="219"/>
        <c:overlap val="-27"/>
        <c:axId val="410385968"/>
        <c:axId val="410386952"/>
      </c:barChart>
      <c:dateAx>
        <c:axId val="41038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86952"/>
        <c:crosses val="autoZero"/>
        <c:auto val="1"/>
        <c:lblOffset val="100"/>
        <c:baseTimeUnit val="months"/>
      </c:dateAx>
      <c:valAx>
        <c:axId val="41038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8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764</c:v>
                </c:pt>
                <c:pt idx="8">
                  <c:v>37</c:v>
                </c:pt>
                <c:pt idx="9">
                  <c:v>0</c:v>
                </c:pt>
                <c:pt idx="10">
                  <c:v>0</c:v>
                </c:pt>
                <c:pt idx="11">
                  <c:v>0</c:v>
                </c:pt>
              </c:numCache>
            </c:numRef>
          </c:val>
          <c:extLst>
            <c:ext xmlns:c16="http://schemas.microsoft.com/office/drawing/2014/chart" uri="{C3380CC4-5D6E-409C-BE32-E72D297353CC}">
              <c16:uniqueId val="{00000000-69B1-444C-85B0-57A414CAD64A}"/>
            </c:ext>
          </c:extLst>
        </c:ser>
        <c:dLbls>
          <c:showLegendKey val="0"/>
          <c:showVal val="0"/>
          <c:showCatName val="0"/>
          <c:showSerName val="0"/>
          <c:showPercent val="0"/>
          <c:showBubbleSize val="0"/>
        </c:dLbls>
        <c:gapWidth val="219"/>
        <c:overlap val="-27"/>
        <c:axId val="410389248"/>
        <c:axId val="410391872"/>
      </c:barChart>
      <c:catAx>
        <c:axId val="41038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91872"/>
        <c:crosses val="autoZero"/>
        <c:auto val="1"/>
        <c:lblAlgn val="ctr"/>
        <c:lblOffset val="100"/>
        <c:noMultiLvlLbl val="0"/>
      </c:catAx>
      <c:valAx>
        <c:axId val="41039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8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17674</c:v>
                </c:pt>
                <c:pt idx="9">
                  <c:v>0</c:v>
                </c:pt>
              </c:numCache>
            </c:numRef>
          </c:val>
          <c:extLst>
            <c:ext xmlns:c16="http://schemas.microsoft.com/office/drawing/2014/chart" uri="{C3380CC4-5D6E-409C-BE32-E72D297353CC}">
              <c16:uniqueId val="{00000000-D02C-44C1-951D-53F40BB375DD}"/>
            </c:ext>
          </c:extLst>
        </c:ser>
        <c:dLbls>
          <c:showLegendKey val="0"/>
          <c:showVal val="0"/>
          <c:showCatName val="0"/>
          <c:showSerName val="0"/>
          <c:showPercent val="0"/>
          <c:showBubbleSize val="0"/>
        </c:dLbls>
        <c:gapWidth val="219"/>
        <c:overlap val="-27"/>
        <c:axId val="410403352"/>
        <c:axId val="410400072"/>
      </c:barChart>
      <c:dateAx>
        <c:axId val="41040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0072"/>
        <c:crosses val="autoZero"/>
        <c:auto val="1"/>
        <c:lblOffset val="100"/>
        <c:baseTimeUnit val="months"/>
      </c:dateAx>
      <c:valAx>
        <c:axId val="41040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23</c:v>
                </c:pt>
                <c:pt idx="1">
                  <c:v>305</c:v>
                </c:pt>
                <c:pt idx="2">
                  <c:v>460</c:v>
                </c:pt>
                <c:pt idx="3">
                  <c:v>391</c:v>
                </c:pt>
                <c:pt idx="4">
                  <c:v>370</c:v>
                </c:pt>
                <c:pt idx="5">
                  <c:v>308</c:v>
                </c:pt>
              </c:numCache>
            </c:numRef>
          </c:val>
          <c:extLst>
            <c:ext xmlns:c16="http://schemas.microsoft.com/office/drawing/2014/chart" uri="{C3380CC4-5D6E-409C-BE32-E72D297353CC}">
              <c16:uniqueId val="{00000000-2F51-4013-82D7-7E6086E6056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26</c:v>
                </c:pt>
                <c:pt idx="1">
                  <c:v>347</c:v>
                </c:pt>
                <c:pt idx="2">
                  <c:v>623</c:v>
                </c:pt>
                <c:pt idx="3">
                  <c:v>677</c:v>
                </c:pt>
                <c:pt idx="4">
                  <c:v>630</c:v>
                </c:pt>
                <c:pt idx="5">
                  <c:v>430</c:v>
                </c:pt>
              </c:numCache>
            </c:numRef>
          </c:val>
          <c:extLst>
            <c:ext xmlns:c16="http://schemas.microsoft.com/office/drawing/2014/chart" uri="{C3380CC4-5D6E-409C-BE32-E72D297353CC}">
              <c16:uniqueId val="{00000001-2F51-4013-82D7-7E6086E60560}"/>
            </c:ext>
          </c:extLst>
        </c:ser>
        <c:dLbls>
          <c:showLegendKey val="0"/>
          <c:showVal val="0"/>
          <c:showCatName val="0"/>
          <c:showSerName val="0"/>
          <c:showPercent val="0"/>
          <c:showBubbleSize val="0"/>
        </c:dLbls>
        <c:gapWidth val="219"/>
        <c:overlap val="-27"/>
        <c:axId val="234439752"/>
        <c:axId val="234440408"/>
      </c:barChart>
      <c:catAx>
        <c:axId val="23443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40408"/>
        <c:crosses val="autoZero"/>
        <c:auto val="1"/>
        <c:lblAlgn val="ctr"/>
        <c:lblOffset val="100"/>
        <c:noMultiLvlLbl val="0"/>
      </c:catAx>
      <c:valAx>
        <c:axId val="23444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3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-3</c:v>
                </c:pt>
              </c:numCache>
            </c:numRef>
          </c:val>
          <c:extLst>
            <c:ext xmlns:c16="http://schemas.microsoft.com/office/drawing/2014/chart" uri="{C3380CC4-5D6E-409C-BE32-E72D297353CC}">
              <c16:uniqueId val="{00000000-2E06-4402-8E2A-BEBD8A28BCD1}"/>
            </c:ext>
          </c:extLst>
        </c:ser>
        <c:dLbls>
          <c:showLegendKey val="0"/>
          <c:showVal val="0"/>
          <c:showCatName val="0"/>
          <c:showSerName val="0"/>
          <c:showPercent val="0"/>
          <c:showBubbleSize val="0"/>
        </c:dLbls>
        <c:gapWidth val="219"/>
        <c:overlap val="-27"/>
        <c:axId val="234457792"/>
        <c:axId val="234455168"/>
      </c:barChart>
      <c:dateAx>
        <c:axId val="23445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55168"/>
        <c:crosses val="autoZero"/>
        <c:auto val="1"/>
        <c:lblOffset val="100"/>
        <c:baseTimeUnit val="months"/>
      </c:dateAx>
      <c:valAx>
        <c:axId val="23445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5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0</c:v>
                </c:pt>
                <c:pt idx="9">
                  <c:v>0</c:v>
                </c:pt>
                <c:pt idx="10">
                  <c:v>0</c:v>
                </c:pt>
                <c:pt idx="11">
                  <c:v>0</c:v>
                </c:pt>
              </c:numCache>
            </c:numRef>
          </c:val>
          <c:extLst>
            <c:ext xmlns:c16="http://schemas.microsoft.com/office/drawing/2014/chart" uri="{C3380CC4-5D6E-409C-BE32-E72D297353CC}">
              <c16:uniqueId val="{00000000-4A5C-4EFB-BCFB-03BA17F7F1C4}"/>
            </c:ext>
          </c:extLst>
        </c:ser>
        <c:dLbls>
          <c:showLegendKey val="0"/>
          <c:showVal val="0"/>
          <c:showCatName val="0"/>
          <c:showSerName val="0"/>
          <c:showPercent val="0"/>
          <c:showBubbleSize val="0"/>
        </c:dLbls>
        <c:gapWidth val="219"/>
        <c:overlap val="-27"/>
        <c:axId val="234459432"/>
        <c:axId val="234459760"/>
      </c:barChart>
      <c:dateAx>
        <c:axId val="23445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59760"/>
        <c:crosses val="autoZero"/>
        <c:auto val="1"/>
        <c:lblOffset val="100"/>
        <c:baseTimeUnit val="months"/>
      </c:dateAx>
      <c:valAx>
        <c:axId val="23445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5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61</c:v>
                </c:pt>
                <c:pt idx="7">
                  <c:v>84</c:v>
                </c:pt>
                <c:pt idx="8">
                  <c:v>0</c:v>
                </c:pt>
                <c:pt idx="9">
                  <c:v>0</c:v>
                </c:pt>
                <c:pt idx="10">
                  <c:v>0</c:v>
                </c:pt>
                <c:pt idx="11">
                  <c:v>0</c:v>
                </c:pt>
              </c:numCache>
            </c:numRef>
          </c:val>
          <c:extLst>
            <c:ext xmlns:c16="http://schemas.microsoft.com/office/drawing/2014/chart" uri="{C3380CC4-5D6E-409C-BE32-E72D297353CC}">
              <c16:uniqueId val="{00000000-38A2-4EF5-9723-08FDCAD0CD9D}"/>
            </c:ext>
          </c:extLst>
        </c:ser>
        <c:dLbls>
          <c:showLegendKey val="0"/>
          <c:showVal val="0"/>
          <c:showCatName val="0"/>
          <c:showSerName val="0"/>
          <c:showPercent val="0"/>
          <c:showBubbleSize val="0"/>
        </c:dLbls>
        <c:gapWidth val="219"/>
        <c:overlap val="-27"/>
        <c:axId val="234462712"/>
        <c:axId val="234460744"/>
      </c:barChart>
      <c:catAx>
        <c:axId val="23446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60744"/>
        <c:crosses val="autoZero"/>
        <c:auto val="1"/>
        <c:lblAlgn val="ctr"/>
        <c:lblOffset val="100"/>
        <c:noMultiLvlLbl val="0"/>
      </c:catAx>
      <c:valAx>
        <c:axId val="23446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6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18</c:v>
                </c:pt>
                <c:pt idx="9">
                  <c:v>0</c:v>
                </c:pt>
                <c:pt idx="10">
                  <c:v>0</c:v>
                </c:pt>
                <c:pt idx="11">
                  <c:v>0</c:v>
                </c:pt>
              </c:numCache>
            </c:numRef>
          </c:val>
          <c:extLst>
            <c:ext xmlns:c16="http://schemas.microsoft.com/office/drawing/2014/chart" uri="{C3380CC4-5D6E-409C-BE32-E72D297353CC}">
              <c16:uniqueId val="{00000000-A6C8-44CA-AB13-961FD60D41A3}"/>
            </c:ext>
          </c:extLst>
        </c:ser>
        <c:dLbls>
          <c:showLegendKey val="0"/>
          <c:showVal val="0"/>
          <c:showCatName val="0"/>
          <c:showSerName val="0"/>
          <c:showPercent val="0"/>
          <c:showBubbleSize val="0"/>
        </c:dLbls>
        <c:gapWidth val="219"/>
        <c:overlap val="-27"/>
        <c:axId val="234398096"/>
        <c:axId val="234403344"/>
      </c:barChart>
      <c:dateAx>
        <c:axId val="23439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403344"/>
        <c:crosses val="autoZero"/>
        <c:auto val="1"/>
        <c:lblOffset val="100"/>
        <c:baseTimeUnit val="months"/>
      </c:dateAx>
      <c:valAx>
        <c:axId val="23440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39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58</c:v>
                </c:pt>
              </c:numCache>
            </c:numRef>
          </c:val>
          <c:extLst>
            <c:ext xmlns:c16="http://schemas.microsoft.com/office/drawing/2014/chart" uri="{C3380CC4-5D6E-409C-BE32-E72D297353CC}">
              <c16:uniqueId val="{00000000-11B9-48C5-9D5D-3106294EB511}"/>
            </c:ext>
          </c:extLst>
        </c:ser>
        <c:dLbls>
          <c:showLegendKey val="0"/>
          <c:showVal val="0"/>
          <c:showCatName val="0"/>
          <c:showSerName val="0"/>
          <c:showPercent val="0"/>
          <c:showBubbleSize val="0"/>
        </c:dLbls>
        <c:gapWidth val="219"/>
        <c:overlap val="-27"/>
        <c:axId val="245673896"/>
        <c:axId val="245669960"/>
      </c:barChart>
      <c:dateAx>
        <c:axId val="24567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69960"/>
        <c:crosses val="autoZero"/>
        <c:auto val="1"/>
        <c:lblOffset val="100"/>
        <c:baseTimeUnit val="months"/>
      </c:dateAx>
      <c:valAx>
        <c:axId val="24566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100</c:v>
                </c:pt>
                <c:pt idx="1">
                  <c:v>51</c:v>
                </c:pt>
                <c:pt idx="2">
                  <c:v>75</c:v>
                </c:pt>
                <c:pt idx="3">
                  <c:v>61</c:v>
                </c:pt>
                <c:pt idx="4">
                  <c:v>100</c:v>
                </c:pt>
                <c:pt idx="5">
                  <c:v>60</c:v>
                </c:pt>
                <c:pt idx="6">
                  <c:v>99</c:v>
                </c:pt>
                <c:pt idx="7">
                  <c:v>101</c:v>
                </c:pt>
                <c:pt idx="8">
                  <c:v>31</c:v>
                </c:pt>
              </c:numCache>
            </c:numRef>
          </c:val>
          <c:extLst>
            <c:ext xmlns:c16="http://schemas.microsoft.com/office/drawing/2014/chart" uri="{C3380CC4-5D6E-409C-BE32-E72D297353CC}">
              <c16:uniqueId val="{00000000-1A9E-4DC4-A6F9-93DD6F2C2DE8}"/>
            </c:ext>
          </c:extLst>
        </c:ser>
        <c:dLbls>
          <c:showLegendKey val="0"/>
          <c:showVal val="0"/>
          <c:showCatName val="0"/>
          <c:showSerName val="0"/>
          <c:showPercent val="0"/>
          <c:showBubbleSize val="0"/>
        </c:dLbls>
        <c:gapWidth val="219"/>
        <c:overlap val="-27"/>
        <c:axId val="245671272"/>
        <c:axId val="245678488"/>
      </c:barChart>
      <c:catAx>
        <c:axId val="24567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8488"/>
        <c:crosses val="autoZero"/>
        <c:auto val="1"/>
        <c:lblAlgn val="ctr"/>
        <c:lblOffset val="100"/>
        <c:noMultiLvlLbl val="0"/>
      </c:catAx>
      <c:valAx>
        <c:axId val="24567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2012</c:v>
                </c:pt>
                <c:pt idx="1">
                  <c:v>1136</c:v>
                </c:pt>
                <c:pt idx="2">
                  <c:v>1738</c:v>
                </c:pt>
                <c:pt idx="3">
                  <c:v>1658</c:v>
                </c:pt>
                <c:pt idx="4">
                  <c:v>2602</c:v>
                </c:pt>
                <c:pt idx="5">
                  <c:v>1504</c:v>
                </c:pt>
                <c:pt idx="6">
                  <c:v>2286</c:v>
                </c:pt>
                <c:pt idx="7">
                  <c:v>2930</c:v>
                </c:pt>
                <c:pt idx="8">
                  <c:v>93</c:v>
                </c:pt>
              </c:numCache>
            </c:numRef>
          </c:val>
          <c:extLst>
            <c:ext xmlns:c16="http://schemas.microsoft.com/office/drawing/2014/chart" uri="{C3380CC4-5D6E-409C-BE32-E72D297353CC}">
              <c16:uniqueId val="{00000000-AE15-4B7D-A76C-8021F4CBF2E6}"/>
            </c:ext>
          </c:extLst>
        </c:ser>
        <c:dLbls>
          <c:showLegendKey val="0"/>
          <c:showVal val="0"/>
          <c:showCatName val="0"/>
          <c:showSerName val="0"/>
          <c:showPercent val="0"/>
          <c:showBubbleSize val="0"/>
        </c:dLbls>
        <c:gapWidth val="219"/>
        <c:overlap val="-27"/>
        <c:axId val="245679472"/>
        <c:axId val="245686032"/>
      </c:barChart>
      <c:catAx>
        <c:axId val="24567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86032"/>
        <c:crosses val="autoZero"/>
        <c:auto val="1"/>
        <c:lblAlgn val="ctr"/>
        <c:lblOffset val="100"/>
        <c:noMultiLvlLbl val="0"/>
      </c:catAx>
      <c:valAx>
        <c:axId val="24568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75030</c:v>
                </c:pt>
                <c:pt idx="5">
                  <c:v>86246</c:v>
                </c:pt>
                <c:pt idx="6">
                  <c:v>51593</c:v>
                </c:pt>
                <c:pt idx="7">
                  <c:v>64665</c:v>
                </c:pt>
                <c:pt idx="8">
                  <c:v>98485</c:v>
                </c:pt>
                <c:pt idx="9">
                  <c:v>6241</c:v>
                </c:pt>
              </c:numCache>
            </c:numRef>
          </c:val>
          <c:extLst>
            <c:ext xmlns:c16="http://schemas.microsoft.com/office/drawing/2014/chart" uri="{C3380CC4-5D6E-409C-BE32-E72D297353CC}">
              <c16:uniqueId val="{00000000-52E4-4F7D-94A4-B8D8403BA08C}"/>
            </c:ext>
          </c:extLst>
        </c:ser>
        <c:dLbls>
          <c:showLegendKey val="0"/>
          <c:showVal val="0"/>
          <c:showCatName val="0"/>
          <c:showSerName val="0"/>
          <c:showPercent val="0"/>
          <c:showBubbleSize val="0"/>
        </c:dLbls>
        <c:gapWidth val="219"/>
        <c:overlap val="-27"/>
        <c:axId val="245685704"/>
        <c:axId val="245682096"/>
      </c:barChart>
      <c:catAx>
        <c:axId val="24568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82096"/>
        <c:crosses val="autoZero"/>
        <c:auto val="1"/>
        <c:lblAlgn val="ctr"/>
        <c:lblOffset val="100"/>
        <c:noMultiLvlLbl val="0"/>
      </c:catAx>
      <c:valAx>
        <c:axId val="24568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2</c:v>
                </c:pt>
              </c:numCache>
            </c:numRef>
          </c:val>
          <c:extLst>
            <c:ext xmlns:c16="http://schemas.microsoft.com/office/drawing/2014/chart" uri="{C3380CC4-5D6E-409C-BE32-E72D297353CC}">
              <c16:uniqueId val="{00000000-644D-4859-BD08-DC9B4570D004}"/>
            </c:ext>
          </c:extLst>
        </c:ser>
        <c:dLbls>
          <c:showLegendKey val="0"/>
          <c:showVal val="0"/>
          <c:showCatName val="0"/>
          <c:showSerName val="0"/>
          <c:showPercent val="0"/>
          <c:showBubbleSize val="0"/>
        </c:dLbls>
        <c:gapWidth val="219"/>
        <c:overlap val="-27"/>
        <c:axId val="281172440"/>
        <c:axId val="281184576"/>
      </c:barChart>
      <c:dateAx>
        <c:axId val="28117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4576"/>
        <c:crosses val="autoZero"/>
        <c:auto val="1"/>
        <c:lblOffset val="100"/>
        <c:baseTimeUnit val="months"/>
      </c:dateAx>
      <c:valAx>
        <c:axId val="28118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7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31</c:v>
                </c:pt>
                <c:pt idx="8">
                  <c:v>9</c:v>
                </c:pt>
                <c:pt idx="9">
                  <c:v>0</c:v>
                </c:pt>
                <c:pt idx="10">
                  <c:v>0</c:v>
                </c:pt>
                <c:pt idx="11">
                  <c:v>0</c:v>
                </c:pt>
              </c:numCache>
            </c:numRef>
          </c:val>
          <c:extLst>
            <c:ext xmlns:c16="http://schemas.microsoft.com/office/drawing/2014/chart" uri="{C3380CC4-5D6E-409C-BE32-E72D297353CC}">
              <c16:uniqueId val="{00000000-E651-4DFF-A610-4659A75434A4}"/>
            </c:ext>
          </c:extLst>
        </c:ser>
        <c:dLbls>
          <c:showLegendKey val="0"/>
          <c:showVal val="0"/>
          <c:showCatName val="0"/>
          <c:showSerName val="0"/>
          <c:showPercent val="0"/>
          <c:showBubbleSize val="0"/>
        </c:dLbls>
        <c:gapWidth val="219"/>
        <c:overlap val="-27"/>
        <c:axId val="281183592"/>
        <c:axId val="281188184"/>
      </c:barChart>
      <c:dateAx>
        <c:axId val="28118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8184"/>
        <c:crosses val="autoZero"/>
        <c:auto val="1"/>
        <c:lblOffset val="100"/>
        <c:baseTimeUnit val="months"/>
      </c:dateAx>
      <c:valAx>
        <c:axId val="28118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713</c:v>
                </c:pt>
                <c:pt idx="8">
                  <c:v>19</c:v>
                </c:pt>
                <c:pt idx="9">
                  <c:v>0</c:v>
                </c:pt>
                <c:pt idx="10">
                  <c:v>0</c:v>
                </c:pt>
                <c:pt idx="11">
                  <c:v>0</c:v>
                </c:pt>
              </c:numCache>
            </c:numRef>
          </c:val>
          <c:extLst>
            <c:ext xmlns:c16="http://schemas.microsoft.com/office/drawing/2014/chart" uri="{C3380CC4-5D6E-409C-BE32-E72D297353CC}">
              <c16:uniqueId val="{00000000-260D-4D39-950B-6677A47F533D}"/>
            </c:ext>
          </c:extLst>
        </c:ser>
        <c:dLbls>
          <c:showLegendKey val="0"/>
          <c:showVal val="0"/>
          <c:showCatName val="0"/>
          <c:showSerName val="0"/>
          <c:showPercent val="0"/>
          <c:showBubbleSize val="0"/>
        </c:dLbls>
        <c:gapWidth val="219"/>
        <c:overlap val="-27"/>
        <c:axId val="281185888"/>
        <c:axId val="281186872"/>
      </c:barChart>
      <c:catAx>
        <c:axId val="28118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6872"/>
        <c:crosses val="autoZero"/>
        <c:auto val="1"/>
        <c:lblAlgn val="ctr"/>
        <c:lblOffset val="100"/>
        <c:noMultiLvlLbl val="0"/>
      </c:catAx>
      <c:valAx>
        <c:axId val="28118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numCache>
            </c:numRef>
          </c:val>
          <c:extLst>
            <c:ext xmlns:c16="http://schemas.microsoft.com/office/drawing/2014/chart" uri="{C3380CC4-5D6E-409C-BE32-E72D297353CC}">
              <c16:uniqueId val="{00000000-B84C-46A4-84AC-4CF3CD48B975}"/>
            </c:ext>
          </c:extLst>
        </c:ser>
        <c:dLbls>
          <c:showLegendKey val="0"/>
          <c:showVal val="0"/>
          <c:showCatName val="0"/>
          <c:showSerName val="0"/>
          <c:showPercent val="0"/>
          <c:showBubbleSize val="0"/>
        </c:dLbls>
        <c:gapWidth val="219"/>
        <c:overlap val="-27"/>
        <c:axId val="281195072"/>
        <c:axId val="281193760"/>
      </c:barChart>
      <c:dateAx>
        <c:axId val="28119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93760"/>
        <c:crosses val="autoZero"/>
        <c:auto val="1"/>
        <c:lblOffset val="100"/>
        <c:baseTimeUnit val="months"/>
      </c:dateAx>
      <c:valAx>
        <c:axId val="28119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9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EAFA5-4203-4BEB-9F7A-8F82C4B22B27}"/>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4FB6882-69B0-4524-B8C4-BB376332D58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68564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D10EE-D16E-4344-BC7D-53A791B4F13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0EE8C93-05C3-4519-A86F-EF9C2234DC02}"/>
              </a:ext>
            </a:extLst>
          </p:cNvPr>
          <p:cNvGraphicFramePr>
            <a:graphicFrameLocks noGrp="1"/>
          </p:cNvGraphicFramePr>
          <p:nvPr>
            <p:ph type="chart" sz="quarter" idx="13"/>
            <p:extLst>
              <p:ext uri="{D42A27DB-BD31-4B8C-83A1-F6EECF244321}">
                <p14:modId xmlns:p14="http://schemas.microsoft.com/office/powerpoint/2010/main" val="1525133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E865E-7CA8-451F-9DE6-1A0FCCBC7A68}"/>
              </a:ext>
            </a:extLst>
          </p:cNvPr>
          <p:cNvSpPr>
            <a:spLocks noGrp="1"/>
          </p:cNvSpPr>
          <p:nvPr>
            <p:ph type="body" sz="quarter" idx="14"/>
          </p:nvPr>
        </p:nvSpPr>
        <p:spPr/>
        <p:txBody>
          <a:bodyPr/>
          <a:lstStyle/>
          <a:p>
            <a:r>
              <a:rPr lang="en-US"/>
              <a:t>01/01/2019 - 07/31/2022</a:t>
            </a:r>
          </a:p>
        </p:txBody>
      </p:sp>
      <p:sp>
        <p:nvSpPr>
          <p:cNvPr id="5" name="Footer Placeholder 4">
            <a:extLst>
              <a:ext uri="{FF2B5EF4-FFF2-40B4-BE49-F238E27FC236}">
                <a16:creationId xmlns:a16="http://schemas.microsoft.com/office/drawing/2014/main" id="{C0ADE3FE-B440-4EF2-BDFB-4BD80524A5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364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011F-E934-4C11-965D-7C1509B0E568}"/>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092D3511-1B76-4CA4-90D9-09555C09901F}"/>
              </a:ext>
            </a:extLst>
          </p:cNvPr>
          <p:cNvGraphicFramePr>
            <a:graphicFrameLocks noGrp="1"/>
          </p:cNvGraphicFramePr>
          <p:nvPr>
            <p:ph type="tbl" sz="quarter" idx="13"/>
            <p:extLst>
              <p:ext uri="{D42A27DB-BD31-4B8C-83A1-F6EECF244321}">
                <p14:modId xmlns:p14="http://schemas.microsoft.com/office/powerpoint/2010/main" val="253510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89624255"/>
                    </a:ext>
                  </a:extLst>
                </a:gridCol>
                <a:gridCol w="905256">
                  <a:extLst>
                    <a:ext uri="{9D8B030D-6E8A-4147-A177-3AD203B41FA5}">
                      <a16:colId xmlns:a16="http://schemas.microsoft.com/office/drawing/2014/main" val="236953768"/>
                    </a:ext>
                  </a:extLst>
                </a:gridCol>
                <a:gridCol w="905256">
                  <a:extLst>
                    <a:ext uri="{9D8B030D-6E8A-4147-A177-3AD203B41FA5}">
                      <a16:colId xmlns:a16="http://schemas.microsoft.com/office/drawing/2014/main" val="210031775"/>
                    </a:ext>
                  </a:extLst>
                </a:gridCol>
                <a:gridCol w="905256">
                  <a:extLst>
                    <a:ext uri="{9D8B030D-6E8A-4147-A177-3AD203B41FA5}">
                      <a16:colId xmlns:a16="http://schemas.microsoft.com/office/drawing/2014/main" val="3627004175"/>
                    </a:ext>
                  </a:extLst>
                </a:gridCol>
                <a:gridCol w="905256">
                  <a:extLst>
                    <a:ext uri="{9D8B030D-6E8A-4147-A177-3AD203B41FA5}">
                      <a16:colId xmlns:a16="http://schemas.microsoft.com/office/drawing/2014/main" val="1303661358"/>
                    </a:ext>
                  </a:extLst>
                </a:gridCol>
                <a:gridCol w="905256">
                  <a:extLst>
                    <a:ext uri="{9D8B030D-6E8A-4147-A177-3AD203B41FA5}">
                      <a16:colId xmlns:a16="http://schemas.microsoft.com/office/drawing/2014/main" val="385072417"/>
                    </a:ext>
                  </a:extLst>
                </a:gridCol>
                <a:gridCol w="905256">
                  <a:extLst>
                    <a:ext uri="{9D8B030D-6E8A-4147-A177-3AD203B41FA5}">
                      <a16:colId xmlns:a16="http://schemas.microsoft.com/office/drawing/2014/main" val="3121744394"/>
                    </a:ext>
                  </a:extLst>
                </a:gridCol>
                <a:gridCol w="905256">
                  <a:extLst>
                    <a:ext uri="{9D8B030D-6E8A-4147-A177-3AD203B41FA5}">
                      <a16:colId xmlns:a16="http://schemas.microsoft.com/office/drawing/2014/main" val="1991200022"/>
                    </a:ext>
                  </a:extLst>
                </a:gridCol>
                <a:gridCol w="905256">
                  <a:extLst>
                    <a:ext uri="{9D8B030D-6E8A-4147-A177-3AD203B41FA5}">
                      <a16:colId xmlns:a16="http://schemas.microsoft.com/office/drawing/2014/main" val="45050698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10915526"/>
                  </a:ext>
                </a:extLst>
              </a:tr>
              <a:tr h="370840">
                <a:tc>
                  <a:txBody>
                    <a:bodyPr/>
                    <a:lstStyle/>
                    <a:p>
                      <a:r>
                        <a:rPr lang="en-US" sz="1000"/>
                        <a:t>4876</a:t>
                      </a:r>
                    </a:p>
                  </a:txBody>
                  <a:tcPr/>
                </a:tc>
                <a:tc>
                  <a:txBody>
                    <a:bodyPr/>
                    <a:lstStyle/>
                    <a:p>
                      <a:r>
                        <a:rPr lang="en-US" sz="1000"/>
                        <a:t>201</a:t>
                      </a:r>
                    </a:p>
                  </a:txBody>
                  <a:tcPr/>
                </a:tc>
                <a:tc>
                  <a:txBody>
                    <a:bodyPr/>
                    <a:lstStyle/>
                    <a:p>
                      <a:r>
                        <a:rPr lang="en-US" sz="1000"/>
                        <a:t>153</a:t>
                      </a:r>
                    </a:p>
                  </a:txBody>
                  <a:tcPr/>
                </a:tc>
                <a:tc>
                  <a:txBody>
                    <a:bodyPr/>
                    <a:lstStyle/>
                    <a:p>
                      <a:r>
                        <a:rPr lang="en-US" sz="1000"/>
                        <a:t>3647</a:t>
                      </a:r>
                    </a:p>
                  </a:txBody>
                  <a:tcPr/>
                </a:tc>
                <a:tc>
                  <a:txBody>
                    <a:bodyPr/>
                    <a:lstStyle/>
                    <a:p>
                      <a:r>
                        <a:rPr lang="en-US" sz="1000"/>
                        <a:t>115</a:t>
                      </a:r>
                    </a:p>
                  </a:txBody>
                  <a:tcPr/>
                </a:tc>
                <a:tc>
                  <a:txBody>
                    <a:bodyPr/>
                    <a:lstStyle/>
                    <a:p>
                      <a:r>
                        <a:rPr lang="en-US" sz="1000"/>
                        <a:t>146</a:t>
                      </a:r>
                    </a:p>
                  </a:txBody>
                  <a:tcPr/>
                </a:tc>
                <a:tc>
                  <a:txBody>
                    <a:bodyPr/>
                    <a:lstStyle/>
                    <a:p>
                      <a:r>
                        <a:rPr lang="en-US" sz="1000"/>
                        <a:t>0</a:t>
                      </a:r>
                    </a:p>
                  </a:txBody>
                  <a:tcPr/>
                </a:tc>
                <a:tc>
                  <a:txBody>
                    <a:bodyPr/>
                    <a:lstStyle/>
                    <a:p>
                      <a:r>
                        <a:rPr lang="en-US" sz="1000"/>
                        <a:t>0.5349 %</a:t>
                      </a:r>
                    </a:p>
                  </a:txBody>
                  <a:tcPr/>
                </a:tc>
                <a:tc>
                  <a:txBody>
                    <a:bodyPr/>
                    <a:lstStyle/>
                    <a:p>
                      <a:r>
                        <a:rPr lang="en-US" sz="1000"/>
                        <a:t>0.0 %</a:t>
                      </a:r>
                    </a:p>
                  </a:txBody>
                  <a:tcPr/>
                </a:tc>
                <a:extLst>
                  <a:ext uri="{0D108BD9-81ED-4DB2-BD59-A6C34878D82A}">
                    <a16:rowId xmlns:a16="http://schemas.microsoft.com/office/drawing/2014/main" val="1712078714"/>
                  </a:ext>
                </a:extLst>
              </a:tr>
            </a:tbl>
          </a:graphicData>
        </a:graphic>
      </p:graphicFrame>
      <p:sp>
        <p:nvSpPr>
          <p:cNvPr id="4" name="Text Placeholder 3">
            <a:extLst>
              <a:ext uri="{FF2B5EF4-FFF2-40B4-BE49-F238E27FC236}">
                <a16:creationId xmlns:a16="http://schemas.microsoft.com/office/drawing/2014/main" id="{E82F00A4-95B3-4D76-8058-FD83B0A031C2}"/>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46135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80A67-9611-406C-BB12-F8E4396219C7}"/>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F3ECD28D-D97F-4B4D-BDF4-B77FE9A0DFB6}"/>
              </a:ext>
            </a:extLst>
          </p:cNvPr>
          <p:cNvGraphicFramePr>
            <a:graphicFrameLocks noGrp="1"/>
          </p:cNvGraphicFramePr>
          <p:nvPr>
            <p:ph type="chart" sz="quarter" idx="13"/>
            <p:extLst>
              <p:ext uri="{D42A27DB-BD31-4B8C-83A1-F6EECF244321}">
                <p14:modId xmlns:p14="http://schemas.microsoft.com/office/powerpoint/2010/main" val="1246882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DE828-7418-4099-B3B1-D3EE456F50C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D4F08D-BB19-4FA5-9D58-B63AE09F36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9800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1FF49-63D1-4F18-BBF1-D72F88B0E8D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FDE0972-7D22-4334-8521-122342DC6CDE}"/>
              </a:ext>
            </a:extLst>
          </p:cNvPr>
          <p:cNvGraphicFramePr>
            <a:graphicFrameLocks noGrp="1"/>
          </p:cNvGraphicFramePr>
          <p:nvPr>
            <p:ph type="chart" sz="quarter" idx="13"/>
            <p:extLst>
              <p:ext uri="{D42A27DB-BD31-4B8C-83A1-F6EECF244321}">
                <p14:modId xmlns:p14="http://schemas.microsoft.com/office/powerpoint/2010/main" val="3170887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5C48BF-EE5D-4DB7-92DF-7A94D28E652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9A2C7C1-3BF2-4523-AA47-6CB198E1A9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829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F720-86D0-43E6-BF04-C68C1119FF60}"/>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95E43C5-D6B9-4441-8A2B-79497D695674}"/>
              </a:ext>
            </a:extLst>
          </p:cNvPr>
          <p:cNvGraphicFramePr>
            <a:graphicFrameLocks noGrp="1"/>
          </p:cNvGraphicFramePr>
          <p:nvPr>
            <p:ph type="chart" sz="quarter" idx="13"/>
            <p:extLst>
              <p:ext uri="{D42A27DB-BD31-4B8C-83A1-F6EECF244321}">
                <p14:modId xmlns:p14="http://schemas.microsoft.com/office/powerpoint/2010/main" val="1750132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A2CB0-1C45-4A2F-A992-8C5D66A5A94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15A54D-6DFF-462A-A595-692B75F365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93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CD443-DC36-4A7F-8DB4-60A5985F9AD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4887FEA-29C7-4537-B95C-937A7CED8702}"/>
              </a:ext>
            </a:extLst>
          </p:cNvPr>
          <p:cNvGraphicFramePr>
            <a:graphicFrameLocks noGrp="1"/>
          </p:cNvGraphicFramePr>
          <p:nvPr>
            <p:ph type="chart" sz="quarter" idx="13"/>
            <p:extLst>
              <p:ext uri="{D42A27DB-BD31-4B8C-83A1-F6EECF244321}">
                <p14:modId xmlns:p14="http://schemas.microsoft.com/office/powerpoint/2010/main" val="174112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D2EB6D-CCC5-4668-82F5-F424D735FEE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56B7A5D-1BE9-4593-9708-1AC9D7268B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658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70B23-9C08-490B-BD4B-0208A60FC33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0BB7562A-42FE-4343-8190-A7F5C1AA86A1}"/>
              </a:ext>
            </a:extLst>
          </p:cNvPr>
          <p:cNvGraphicFramePr>
            <a:graphicFrameLocks noGrp="1"/>
          </p:cNvGraphicFramePr>
          <p:nvPr>
            <p:ph type="tbl" sz="quarter" idx="13"/>
            <p:extLst>
              <p:ext uri="{D42A27DB-BD31-4B8C-83A1-F6EECF244321}">
                <p14:modId xmlns:p14="http://schemas.microsoft.com/office/powerpoint/2010/main" val="2653278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64361579"/>
                    </a:ext>
                  </a:extLst>
                </a:gridCol>
                <a:gridCol w="1481328">
                  <a:extLst>
                    <a:ext uri="{9D8B030D-6E8A-4147-A177-3AD203B41FA5}">
                      <a16:colId xmlns:a16="http://schemas.microsoft.com/office/drawing/2014/main" val="633390118"/>
                    </a:ext>
                  </a:extLst>
                </a:gridCol>
                <a:gridCol w="329184">
                  <a:extLst>
                    <a:ext uri="{9D8B030D-6E8A-4147-A177-3AD203B41FA5}">
                      <a16:colId xmlns:a16="http://schemas.microsoft.com/office/drawing/2014/main" val="1796763518"/>
                    </a:ext>
                  </a:extLst>
                </a:gridCol>
                <a:gridCol w="329184">
                  <a:extLst>
                    <a:ext uri="{9D8B030D-6E8A-4147-A177-3AD203B41FA5}">
                      <a16:colId xmlns:a16="http://schemas.microsoft.com/office/drawing/2014/main" val="4249063633"/>
                    </a:ext>
                  </a:extLst>
                </a:gridCol>
                <a:gridCol w="329184">
                  <a:extLst>
                    <a:ext uri="{9D8B030D-6E8A-4147-A177-3AD203B41FA5}">
                      <a16:colId xmlns:a16="http://schemas.microsoft.com/office/drawing/2014/main" val="1802878460"/>
                    </a:ext>
                  </a:extLst>
                </a:gridCol>
                <a:gridCol w="329184">
                  <a:extLst>
                    <a:ext uri="{9D8B030D-6E8A-4147-A177-3AD203B41FA5}">
                      <a16:colId xmlns:a16="http://schemas.microsoft.com/office/drawing/2014/main" val="1982909038"/>
                    </a:ext>
                  </a:extLst>
                </a:gridCol>
                <a:gridCol w="329184">
                  <a:extLst>
                    <a:ext uri="{9D8B030D-6E8A-4147-A177-3AD203B41FA5}">
                      <a16:colId xmlns:a16="http://schemas.microsoft.com/office/drawing/2014/main" val="1878878660"/>
                    </a:ext>
                  </a:extLst>
                </a:gridCol>
                <a:gridCol w="329184">
                  <a:extLst>
                    <a:ext uri="{9D8B030D-6E8A-4147-A177-3AD203B41FA5}">
                      <a16:colId xmlns:a16="http://schemas.microsoft.com/office/drawing/2014/main" val="2099120868"/>
                    </a:ext>
                  </a:extLst>
                </a:gridCol>
                <a:gridCol w="329184">
                  <a:extLst>
                    <a:ext uri="{9D8B030D-6E8A-4147-A177-3AD203B41FA5}">
                      <a16:colId xmlns:a16="http://schemas.microsoft.com/office/drawing/2014/main" val="2539747501"/>
                    </a:ext>
                  </a:extLst>
                </a:gridCol>
                <a:gridCol w="329184">
                  <a:extLst>
                    <a:ext uri="{9D8B030D-6E8A-4147-A177-3AD203B41FA5}">
                      <a16:colId xmlns:a16="http://schemas.microsoft.com/office/drawing/2014/main" val="1170139490"/>
                    </a:ext>
                  </a:extLst>
                </a:gridCol>
                <a:gridCol w="329184">
                  <a:extLst>
                    <a:ext uri="{9D8B030D-6E8A-4147-A177-3AD203B41FA5}">
                      <a16:colId xmlns:a16="http://schemas.microsoft.com/office/drawing/2014/main" val="3795552986"/>
                    </a:ext>
                  </a:extLst>
                </a:gridCol>
                <a:gridCol w="329184">
                  <a:extLst>
                    <a:ext uri="{9D8B030D-6E8A-4147-A177-3AD203B41FA5}">
                      <a16:colId xmlns:a16="http://schemas.microsoft.com/office/drawing/2014/main" val="3124393334"/>
                    </a:ext>
                  </a:extLst>
                </a:gridCol>
                <a:gridCol w="329184">
                  <a:extLst>
                    <a:ext uri="{9D8B030D-6E8A-4147-A177-3AD203B41FA5}">
                      <a16:colId xmlns:a16="http://schemas.microsoft.com/office/drawing/2014/main" val="2203181010"/>
                    </a:ext>
                  </a:extLst>
                </a:gridCol>
                <a:gridCol w="329184">
                  <a:extLst>
                    <a:ext uri="{9D8B030D-6E8A-4147-A177-3AD203B41FA5}">
                      <a16:colId xmlns:a16="http://schemas.microsoft.com/office/drawing/2014/main" val="366482415"/>
                    </a:ext>
                  </a:extLst>
                </a:gridCol>
                <a:gridCol w="329184">
                  <a:extLst>
                    <a:ext uri="{9D8B030D-6E8A-4147-A177-3AD203B41FA5}">
                      <a16:colId xmlns:a16="http://schemas.microsoft.com/office/drawing/2014/main" val="252470742"/>
                    </a:ext>
                  </a:extLst>
                </a:gridCol>
                <a:gridCol w="329184">
                  <a:extLst>
                    <a:ext uri="{9D8B030D-6E8A-4147-A177-3AD203B41FA5}">
                      <a16:colId xmlns:a16="http://schemas.microsoft.com/office/drawing/2014/main" val="177644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8972531"/>
                  </a:ext>
                </a:extLst>
              </a:tr>
            </a:tbl>
          </a:graphicData>
        </a:graphic>
      </p:graphicFrame>
      <p:sp>
        <p:nvSpPr>
          <p:cNvPr id="4" name="Text Placeholder 3">
            <a:extLst>
              <a:ext uri="{FF2B5EF4-FFF2-40B4-BE49-F238E27FC236}">
                <a16:creationId xmlns:a16="http://schemas.microsoft.com/office/drawing/2014/main" id="{7C2304D4-4324-4CCB-AD40-2D0387613427}"/>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118688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4BD14-3EB5-4F01-9234-A22F21AA7FB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479F2787-0172-4A98-88F9-0DE932C0A29D}"/>
              </a:ext>
            </a:extLst>
          </p:cNvPr>
          <p:cNvGraphicFramePr>
            <a:graphicFrameLocks noGrp="1"/>
          </p:cNvGraphicFramePr>
          <p:nvPr>
            <p:ph type="tbl" sz="quarter" idx="13"/>
            <p:extLst>
              <p:ext uri="{D42A27DB-BD31-4B8C-83A1-F6EECF244321}">
                <p14:modId xmlns:p14="http://schemas.microsoft.com/office/powerpoint/2010/main" val="408628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830038"/>
                    </a:ext>
                  </a:extLst>
                </a:gridCol>
                <a:gridCol w="1481328">
                  <a:extLst>
                    <a:ext uri="{9D8B030D-6E8A-4147-A177-3AD203B41FA5}">
                      <a16:colId xmlns:a16="http://schemas.microsoft.com/office/drawing/2014/main" val="2702708552"/>
                    </a:ext>
                  </a:extLst>
                </a:gridCol>
                <a:gridCol w="329184">
                  <a:extLst>
                    <a:ext uri="{9D8B030D-6E8A-4147-A177-3AD203B41FA5}">
                      <a16:colId xmlns:a16="http://schemas.microsoft.com/office/drawing/2014/main" val="2518205981"/>
                    </a:ext>
                  </a:extLst>
                </a:gridCol>
                <a:gridCol w="329184">
                  <a:extLst>
                    <a:ext uri="{9D8B030D-6E8A-4147-A177-3AD203B41FA5}">
                      <a16:colId xmlns:a16="http://schemas.microsoft.com/office/drawing/2014/main" val="2094478384"/>
                    </a:ext>
                  </a:extLst>
                </a:gridCol>
                <a:gridCol w="329184">
                  <a:extLst>
                    <a:ext uri="{9D8B030D-6E8A-4147-A177-3AD203B41FA5}">
                      <a16:colId xmlns:a16="http://schemas.microsoft.com/office/drawing/2014/main" val="778456875"/>
                    </a:ext>
                  </a:extLst>
                </a:gridCol>
                <a:gridCol w="329184">
                  <a:extLst>
                    <a:ext uri="{9D8B030D-6E8A-4147-A177-3AD203B41FA5}">
                      <a16:colId xmlns:a16="http://schemas.microsoft.com/office/drawing/2014/main" val="1685592966"/>
                    </a:ext>
                  </a:extLst>
                </a:gridCol>
                <a:gridCol w="329184">
                  <a:extLst>
                    <a:ext uri="{9D8B030D-6E8A-4147-A177-3AD203B41FA5}">
                      <a16:colId xmlns:a16="http://schemas.microsoft.com/office/drawing/2014/main" val="4191306101"/>
                    </a:ext>
                  </a:extLst>
                </a:gridCol>
                <a:gridCol w="329184">
                  <a:extLst>
                    <a:ext uri="{9D8B030D-6E8A-4147-A177-3AD203B41FA5}">
                      <a16:colId xmlns:a16="http://schemas.microsoft.com/office/drawing/2014/main" val="5861719"/>
                    </a:ext>
                  </a:extLst>
                </a:gridCol>
                <a:gridCol w="329184">
                  <a:extLst>
                    <a:ext uri="{9D8B030D-6E8A-4147-A177-3AD203B41FA5}">
                      <a16:colId xmlns:a16="http://schemas.microsoft.com/office/drawing/2014/main" val="487168642"/>
                    </a:ext>
                  </a:extLst>
                </a:gridCol>
                <a:gridCol w="329184">
                  <a:extLst>
                    <a:ext uri="{9D8B030D-6E8A-4147-A177-3AD203B41FA5}">
                      <a16:colId xmlns:a16="http://schemas.microsoft.com/office/drawing/2014/main" val="889910651"/>
                    </a:ext>
                  </a:extLst>
                </a:gridCol>
                <a:gridCol w="329184">
                  <a:extLst>
                    <a:ext uri="{9D8B030D-6E8A-4147-A177-3AD203B41FA5}">
                      <a16:colId xmlns:a16="http://schemas.microsoft.com/office/drawing/2014/main" val="921682473"/>
                    </a:ext>
                  </a:extLst>
                </a:gridCol>
                <a:gridCol w="329184">
                  <a:extLst>
                    <a:ext uri="{9D8B030D-6E8A-4147-A177-3AD203B41FA5}">
                      <a16:colId xmlns:a16="http://schemas.microsoft.com/office/drawing/2014/main" val="1512472281"/>
                    </a:ext>
                  </a:extLst>
                </a:gridCol>
                <a:gridCol w="329184">
                  <a:extLst>
                    <a:ext uri="{9D8B030D-6E8A-4147-A177-3AD203B41FA5}">
                      <a16:colId xmlns:a16="http://schemas.microsoft.com/office/drawing/2014/main" val="3837804889"/>
                    </a:ext>
                  </a:extLst>
                </a:gridCol>
                <a:gridCol w="329184">
                  <a:extLst>
                    <a:ext uri="{9D8B030D-6E8A-4147-A177-3AD203B41FA5}">
                      <a16:colId xmlns:a16="http://schemas.microsoft.com/office/drawing/2014/main" val="1764108643"/>
                    </a:ext>
                  </a:extLst>
                </a:gridCol>
                <a:gridCol w="329184">
                  <a:extLst>
                    <a:ext uri="{9D8B030D-6E8A-4147-A177-3AD203B41FA5}">
                      <a16:colId xmlns:a16="http://schemas.microsoft.com/office/drawing/2014/main" val="3383362976"/>
                    </a:ext>
                  </a:extLst>
                </a:gridCol>
                <a:gridCol w="329184">
                  <a:extLst>
                    <a:ext uri="{9D8B030D-6E8A-4147-A177-3AD203B41FA5}">
                      <a16:colId xmlns:a16="http://schemas.microsoft.com/office/drawing/2014/main" val="34210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35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- 2022-08-26 13:13:18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Glomb was recognized as the top scoring leader! 🏆👏🏼
PHLY is included on the list of 30 large companies nominated this year, and this is our 13th year in a row receiving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https://quintly-image-storage.s3.amazonaws.com/d123f9c23f3abec6e562a564c92f236a/2065ebc997a1d6b6e116df4e55dff112.jpg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5242648"/>
                  </a:ext>
                </a:extLst>
              </a:tr>
            </a:tbl>
          </a:graphicData>
        </a:graphic>
      </p:graphicFrame>
      <p:sp>
        <p:nvSpPr>
          <p:cNvPr id="4" name="Text Placeholder 3">
            <a:extLst>
              <a:ext uri="{FF2B5EF4-FFF2-40B4-BE49-F238E27FC236}">
                <a16:creationId xmlns:a16="http://schemas.microsoft.com/office/drawing/2014/main" id="{C0CF19AC-5EB2-4512-94EB-1366A8E24CE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14291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21094-B727-4F7B-B35C-2F2EB267AE15}"/>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939A12EA-1E7F-47A2-93BA-F5535CE8F857}"/>
              </a:ext>
            </a:extLst>
          </p:cNvPr>
          <p:cNvGraphicFramePr>
            <a:graphicFrameLocks noGrp="1"/>
          </p:cNvGraphicFramePr>
          <p:nvPr>
            <p:ph type="tbl" sz="quarter" idx="13"/>
            <p:extLst>
              <p:ext uri="{D42A27DB-BD31-4B8C-83A1-F6EECF244321}">
                <p14:modId xmlns:p14="http://schemas.microsoft.com/office/powerpoint/2010/main" val="1529562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1365782"/>
                    </a:ext>
                  </a:extLst>
                </a:gridCol>
                <a:gridCol w="1481328">
                  <a:extLst>
                    <a:ext uri="{9D8B030D-6E8A-4147-A177-3AD203B41FA5}">
                      <a16:colId xmlns:a16="http://schemas.microsoft.com/office/drawing/2014/main" val="3963320068"/>
                    </a:ext>
                  </a:extLst>
                </a:gridCol>
                <a:gridCol w="329184">
                  <a:extLst>
                    <a:ext uri="{9D8B030D-6E8A-4147-A177-3AD203B41FA5}">
                      <a16:colId xmlns:a16="http://schemas.microsoft.com/office/drawing/2014/main" val="2472117485"/>
                    </a:ext>
                  </a:extLst>
                </a:gridCol>
                <a:gridCol w="329184">
                  <a:extLst>
                    <a:ext uri="{9D8B030D-6E8A-4147-A177-3AD203B41FA5}">
                      <a16:colId xmlns:a16="http://schemas.microsoft.com/office/drawing/2014/main" val="667866166"/>
                    </a:ext>
                  </a:extLst>
                </a:gridCol>
                <a:gridCol w="329184">
                  <a:extLst>
                    <a:ext uri="{9D8B030D-6E8A-4147-A177-3AD203B41FA5}">
                      <a16:colId xmlns:a16="http://schemas.microsoft.com/office/drawing/2014/main" val="3361249939"/>
                    </a:ext>
                  </a:extLst>
                </a:gridCol>
                <a:gridCol w="329184">
                  <a:extLst>
                    <a:ext uri="{9D8B030D-6E8A-4147-A177-3AD203B41FA5}">
                      <a16:colId xmlns:a16="http://schemas.microsoft.com/office/drawing/2014/main" val="4284976746"/>
                    </a:ext>
                  </a:extLst>
                </a:gridCol>
                <a:gridCol w="329184">
                  <a:extLst>
                    <a:ext uri="{9D8B030D-6E8A-4147-A177-3AD203B41FA5}">
                      <a16:colId xmlns:a16="http://schemas.microsoft.com/office/drawing/2014/main" val="2334615427"/>
                    </a:ext>
                  </a:extLst>
                </a:gridCol>
                <a:gridCol w="329184">
                  <a:extLst>
                    <a:ext uri="{9D8B030D-6E8A-4147-A177-3AD203B41FA5}">
                      <a16:colId xmlns:a16="http://schemas.microsoft.com/office/drawing/2014/main" val="374122080"/>
                    </a:ext>
                  </a:extLst>
                </a:gridCol>
                <a:gridCol w="329184">
                  <a:extLst>
                    <a:ext uri="{9D8B030D-6E8A-4147-A177-3AD203B41FA5}">
                      <a16:colId xmlns:a16="http://schemas.microsoft.com/office/drawing/2014/main" val="431822990"/>
                    </a:ext>
                  </a:extLst>
                </a:gridCol>
                <a:gridCol w="329184">
                  <a:extLst>
                    <a:ext uri="{9D8B030D-6E8A-4147-A177-3AD203B41FA5}">
                      <a16:colId xmlns:a16="http://schemas.microsoft.com/office/drawing/2014/main" val="3781890010"/>
                    </a:ext>
                  </a:extLst>
                </a:gridCol>
                <a:gridCol w="329184">
                  <a:extLst>
                    <a:ext uri="{9D8B030D-6E8A-4147-A177-3AD203B41FA5}">
                      <a16:colId xmlns:a16="http://schemas.microsoft.com/office/drawing/2014/main" val="75576239"/>
                    </a:ext>
                  </a:extLst>
                </a:gridCol>
                <a:gridCol w="329184">
                  <a:extLst>
                    <a:ext uri="{9D8B030D-6E8A-4147-A177-3AD203B41FA5}">
                      <a16:colId xmlns:a16="http://schemas.microsoft.com/office/drawing/2014/main" val="2058740175"/>
                    </a:ext>
                  </a:extLst>
                </a:gridCol>
                <a:gridCol w="329184">
                  <a:extLst>
                    <a:ext uri="{9D8B030D-6E8A-4147-A177-3AD203B41FA5}">
                      <a16:colId xmlns:a16="http://schemas.microsoft.com/office/drawing/2014/main" val="1805902665"/>
                    </a:ext>
                  </a:extLst>
                </a:gridCol>
                <a:gridCol w="329184">
                  <a:extLst>
                    <a:ext uri="{9D8B030D-6E8A-4147-A177-3AD203B41FA5}">
                      <a16:colId xmlns:a16="http://schemas.microsoft.com/office/drawing/2014/main" val="1246412737"/>
                    </a:ext>
                  </a:extLst>
                </a:gridCol>
                <a:gridCol w="329184">
                  <a:extLst>
                    <a:ext uri="{9D8B030D-6E8A-4147-A177-3AD203B41FA5}">
                      <a16:colId xmlns:a16="http://schemas.microsoft.com/office/drawing/2014/main" val="3467895321"/>
                    </a:ext>
                  </a:extLst>
                </a:gridCol>
                <a:gridCol w="329184">
                  <a:extLst>
                    <a:ext uri="{9D8B030D-6E8A-4147-A177-3AD203B41FA5}">
                      <a16:colId xmlns:a16="http://schemas.microsoft.com/office/drawing/2014/main" val="286574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249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- 2022-08-29 16:13:29</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 Hospital of Philadelphia (CHOP). Later, #TEAMPHLY sat back in their cars with movie theater snacks to watch Night at the Museum on the big screen. All money raised was donated to CHOP to help children battling #cancer. 
Learn how you can make a difference ➡ parkway.chop.edu #ForBreakThroughs #fundraisingevent #childhoodcancer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https://quintly-image-storage.s3.amazonaws.com/d123f9c23f3abec6e562a564c92f236a/bf465ae8909d8fe959279205ab83bba2.jpg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8999444"/>
                  </a:ext>
                </a:extLst>
              </a:tr>
            </a:tbl>
          </a:graphicData>
        </a:graphic>
      </p:graphicFrame>
      <p:sp>
        <p:nvSpPr>
          <p:cNvPr id="4" name="Text Placeholder 3">
            <a:extLst>
              <a:ext uri="{FF2B5EF4-FFF2-40B4-BE49-F238E27FC236}">
                <a16:creationId xmlns:a16="http://schemas.microsoft.com/office/drawing/2014/main" id="{50A84D90-F9D8-4BE1-9F11-0F19155831EB}"/>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61481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2560-8876-468E-9AE8-EE1C3EAE0572}"/>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56F47A90-AAD5-4520-AD06-24E03EED88B5}"/>
              </a:ext>
            </a:extLst>
          </p:cNvPr>
          <p:cNvGraphicFramePr>
            <a:graphicFrameLocks noGrp="1"/>
          </p:cNvGraphicFramePr>
          <p:nvPr>
            <p:ph type="tbl" sz="quarter" idx="13"/>
            <p:extLst>
              <p:ext uri="{D42A27DB-BD31-4B8C-83A1-F6EECF244321}">
                <p14:modId xmlns:p14="http://schemas.microsoft.com/office/powerpoint/2010/main" val="69403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66604498"/>
                    </a:ext>
                  </a:extLst>
                </a:gridCol>
                <a:gridCol w="1481328">
                  <a:extLst>
                    <a:ext uri="{9D8B030D-6E8A-4147-A177-3AD203B41FA5}">
                      <a16:colId xmlns:a16="http://schemas.microsoft.com/office/drawing/2014/main" val="37208579"/>
                    </a:ext>
                  </a:extLst>
                </a:gridCol>
                <a:gridCol w="329184">
                  <a:extLst>
                    <a:ext uri="{9D8B030D-6E8A-4147-A177-3AD203B41FA5}">
                      <a16:colId xmlns:a16="http://schemas.microsoft.com/office/drawing/2014/main" val="3493835368"/>
                    </a:ext>
                  </a:extLst>
                </a:gridCol>
                <a:gridCol w="329184">
                  <a:extLst>
                    <a:ext uri="{9D8B030D-6E8A-4147-A177-3AD203B41FA5}">
                      <a16:colId xmlns:a16="http://schemas.microsoft.com/office/drawing/2014/main" val="3579107204"/>
                    </a:ext>
                  </a:extLst>
                </a:gridCol>
                <a:gridCol w="329184">
                  <a:extLst>
                    <a:ext uri="{9D8B030D-6E8A-4147-A177-3AD203B41FA5}">
                      <a16:colId xmlns:a16="http://schemas.microsoft.com/office/drawing/2014/main" val="190513173"/>
                    </a:ext>
                  </a:extLst>
                </a:gridCol>
                <a:gridCol w="329184">
                  <a:extLst>
                    <a:ext uri="{9D8B030D-6E8A-4147-A177-3AD203B41FA5}">
                      <a16:colId xmlns:a16="http://schemas.microsoft.com/office/drawing/2014/main" val="257662761"/>
                    </a:ext>
                  </a:extLst>
                </a:gridCol>
                <a:gridCol w="329184">
                  <a:extLst>
                    <a:ext uri="{9D8B030D-6E8A-4147-A177-3AD203B41FA5}">
                      <a16:colId xmlns:a16="http://schemas.microsoft.com/office/drawing/2014/main" val="2778337350"/>
                    </a:ext>
                  </a:extLst>
                </a:gridCol>
                <a:gridCol w="329184">
                  <a:extLst>
                    <a:ext uri="{9D8B030D-6E8A-4147-A177-3AD203B41FA5}">
                      <a16:colId xmlns:a16="http://schemas.microsoft.com/office/drawing/2014/main" val="676703034"/>
                    </a:ext>
                  </a:extLst>
                </a:gridCol>
                <a:gridCol w="329184">
                  <a:extLst>
                    <a:ext uri="{9D8B030D-6E8A-4147-A177-3AD203B41FA5}">
                      <a16:colId xmlns:a16="http://schemas.microsoft.com/office/drawing/2014/main" val="313078415"/>
                    </a:ext>
                  </a:extLst>
                </a:gridCol>
                <a:gridCol w="329184">
                  <a:extLst>
                    <a:ext uri="{9D8B030D-6E8A-4147-A177-3AD203B41FA5}">
                      <a16:colId xmlns:a16="http://schemas.microsoft.com/office/drawing/2014/main" val="798528046"/>
                    </a:ext>
                  </a:extLst>
                </a:gridCol>
                <a:gridCol w="329184">
                  <a:extLst>
                    <a:ext uri="{9D8B030D-6E8A-4147-A177-3AD203B41FA5}">
                      <a16:colId xmlns:a16="http://schemas.microsoft.com/office/drawing/2014/main" val="1531750219"/>
                    </a:ext>
                  </a:extLst>
                </a:gridCol>
                <a:gridCol w="329184">
                  <a:extLst>
                    <a:ext uri="{9D8B030D-6E8A-4147-A177-3AD203B41FA5}">
                      <a16:colId xmlns:a16="http://schemas.microsoft.com/office/drawing/2014/main" val="2324069541"/>
                    </a:ext>
                  </a:extLst>
                </a:gridCol>
                <a:gridCol w="329184">
                  <a:extLst>
                    <a:ext uri="{9D8B030D-6E8A-4147-A177-3AD203B41FA5}">
                      <a16:colId xmlns:a16="http://schemas.microsoft.com/office/drawing/2014/main" val="2352032094"/>
                    </a:ext>
                  </a:extLst>
                </a:gridCol>
                <a:gridCol w="329184">
                  <a:extLst>
                    <a:ext uri="{9D8B030D-6E8A-4147-A177-3AD203B41FA5}">
                      <a16:colId xmlns:a16="http://schemas.microsoft.com/office/drawing/2014/main" val="2497976993"/>
                    </a:ext>
                  </a:extLst>
                </a:gridCol>
                <a:gridCol w="329184">
                  <a:extLst>
                    <a:ext uri="{9D8B030D-6E8A-4147-A177-3AD203B41FA5}">
                      <a16:colId xmlns:a16="http://schemas.microsoft.com/office/drawing/2014/main" val="163393044"/>
                    </a:ext>
                  </a:extLst>
                </a:gridCol>
                <a:gridCol w="329184">
                  <a:extLst>
                    <a:ext uri="{9D8B030D-6E8A-4147-A177-3AD203B41FA5}">
                      <a16:colId xmlns:a16="http://schemas.microsoft.com/office/drawing/2014/main" val="29614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765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- 2022-08-19 15:15:13</a:t>
                      </a:r>
                      <a:r>
                        <a:rPr kumimoji="0" lang="en-US" sz="1000" b="0" i="0" u="none" strike="noStrike" kern="1200" cap="none" spc="0" normalizeH="0" baseline="0" noProof="0">
                          <a:ln>
                            <a:noFill/>
                          </a:ln>
                          <a:solidFill>
                            <a:prstClr val="black"/>
                          </a:solidFill>
                          <a:effectLst/>
                          <a:uLnTx/>
                          <a:uFillTx/>
                          <a:latin typeface="+mn-lt"/>
                          <a:ea typeface="+mn-ea"/>
                          <a:cs typeface="+mn-cs"/>
                        </a:rPr>
                        <a:t>
 After being completely virtual for two years, we welcomed employees from across the U.S. to the Home Office for our annual PHLY Foundations Program! From panel discussions to information sessions, the program incorporates various activities designed to help associates and trainees from Marketing, Underwriting, and Risk Management adjust to their roles. 
Learn more about what it's like to work at PHLY: bit.ly/PHLYCareers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https://quintly-image-storage.s3.amazonaws.com/d123f9c23f3abec6e562a564c92f236a/11ce133bdcb4d249170f55e266b5aa1c.jpg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34855140"/>
                  </a:ext>
                </a:extLst>
              </a:tr>
            </a:tbl>
          </a:graphicData>
        </a:graphic>
      </p:graphicFrame>
      <p:sp>
        <p:nvSpPr>
          <p:cNvPr id="4" name="Text Placeholder 3">
            <a:extLst>
              <a:ext uri="{FF2B5EF4-FFF2-40B4-BE49-F238E27FC236}">
                <a16:creationId xmlns:a16="http://schemas.microsoft.com/office/drawing/2014/main" id="{12E7B31E-E143-480D-9D59-B2B4D34735B3}"/>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05653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E397E-F23A-48AF-80C2-3C379E236ECD}"/>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5DE9A9CA-392F-402A-8526-B5A645A3CBB8}"/>
              </a:ext>
            </a:extLst>
          </p:cNvPr>
          <p:cNvGraphicFramePr>
            <a:graphicFrameLocks noGrp="1"/>
          </p:cNvGraphicFramePr>
          <p:nvPr>
            <p:ph type="tbl" sz="quarter" idx="13"/>
            <p:extLst>
              <p:ext uri="{D42A27DB-BD31-4B8C-83A1-F6EECF244321}">
                <p14:modId xmlns:p14="http://schemas.microsoft.com/office/powerpoint/2010/main" val="424997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64533292"/>
                    </a:ext>
                  </a:extLst>
                </a:gridCol>
                <a:gridCol w="1481328">
                  <a:extLst>
                    <a:ext uri="{9D8B030D-6E8A-4147-A177-3AD203B41FA5}">
                      <a16:colId xmlns:a16="http://schemas.microsoft.com/office/drawing/2014/main" val="3468877184"/>
                    </a:ext>
                  </a:extLst>
                </a:gridCol>
                <a:gridCol w="329184">
                  <a:extLst>
                    <a:ext uri="{9D8B030D-6E8A-4147-A177-3AD203B41FA5}">
                      <a16:colId xmlns:a16="http://schemas.microsoft.com/office/drawing/2014/main" val="764686116"/>
                    </a:ext>
                  </a:extLst>
                </a:gridCol>
                <a:gridCol w="329184">
                  <a:extLst>
                    <a:ext uri="{9D8B030D-6E8A-4147-A177-3AD203B41FA5}">
                      <a16:colId xmlns:a16="http://schemas.microsoft.com/office/drawing/2014/main" val="3259374016"/>
                    </a:ext>
                  </a:extLst>
                </a:gridCol>
                <a:gridCol w="329184">
                  <a:extLst>
                    <a:ext uri="{9D8B030D-6E8A-4147-A177-3AD203B41FA5}">
                      <a16:colId xmlns:a16="http://schemas.microsoft.com/office/drawing/2014/main" val="3124902294"/>
                    </a:ext>
                  </a:extLst>
                </a:gridCol>
                <a:gridCol w="329184">
                  <a:extLst>
                    <a:ext uri="{9D8B030D-6E8A-4147-A177-3AD203B41FA5}">
                      <a16:colId xmlns:a16="http://schemas.microsoft.com/office/drawing/2014/main" val="424606046"/>
                    </a:ext>
                  </a:extLst>
                </a:gridCol>
                <a:gridCol w="329184">
                  <a:extLst>
                    <a:ext uri="{9D8B030D-6E8A-4147-A177-3AD203B41FA5}">
                      <a16:colId xmlns:a16="http://schemas.microsoft.com/office/drawing/2014/main" val="3467681933"/>
                    </a:ext>
                  </a:extLst>
                </a:gridCol>
                <a:gridCol w="329184">
                  <a:extLst>
                    <a:ext uri="{9D8B030D-6E8A-4147-A177-3AD203B41FA5}">
                      <a16:colId xmlns:a16="http://schemas.microsoft.com/office/drawing/2014/main" val="3627966357"/>
                    </a:ext>
                  </a:extLst>
                </a:gridCol>
                <a:gridCol w="329184">
                  <a:extLst>
                    <a:ext uri="{9D8B030D-6E8A-4147-A177-3AD203B41FA5}">
                      <a16:colId xmlns:a16="http://schemas.microsoft.com/office/drawing/2014/main" val="2872732061"/>
                    </a:ext>
                  </a:extLst>
                </a:gridCol>
                <a:gridCol w="329184">
                  <a:extLst>
                    <a:ext uri="{9D8B030D-6E8A-4147-A177-3AD203B41FA5}">
                      <a16:colId xmlns:a16="http://schemas.microsoft.com/office/drawing/2014/main" val="1213111714"/>
                    </a:ext>
                  </a:extLst>
                </a:gridCol>
                <a:gridCol w="329184">
                  <a:extLst>
                    <a:ext uri="{9D8B030D-6E8A-4147-A177-3AD203B41FA5}">
                      <a16:colId xmlns:a16="http://schemas.microsoft.com/office/drawing/2014/main" val="16794131"/>
                    </a:ext>
                  </a:extLst>
                </a:gridCol>
                <a:gridCol w="329184">
                  <a:extLst>
                    <a:ext uri="{9D8B030D-6E8A-4147-A177-3AD203B41FA5}">
                      <a16:colId xmlns:a16="http://schemas.microsoft.com/office/drawing/2014/main" val="485209810"/>
                    </a:ext>
                  </a:extLst>
                </a:gridCol>
                <a:gridCol w="329184">
                  <a:extLst>
                    <a:ext uri="{9D8B030D-6E8A-4147-A177-3AD203B41FA5}">
                      <a16:colId xmlns:a16="http://schemas.microsoft.com/office/drawing/2014/main" val="335371861"/>
                    </a:ext>
                  </a:extLst>
                </a:gridCol>
                <a:gridCol w="329184">
                  <a:extLst>
                    <a:ext uri="{9D8B030D-6E8A-4147-A177-3AD203B41FA5}">
                      <a16:colId xmlns:a16="http://schemas.microsoft.com/office/drawing/2014/main" val="2247587233"/>
                    </a:ext>
                  </a:extLst>
                </a:gridCol>
                <a:gridCol w="329184">
                  <a:extLst>
                    <a:ext uri="{9D8B030D-6E8A-4147-A177-3AD203B41FA5}">
                      <a16:colId xmlns:a16="http://schemas.microsoft.com/office/drawing/2014/main" val="2593588994"/>
                    </a:ext>
                  </a:extLst>
                </a:gridCol>
                <a:gridCol w="329184">
                  <a:extLst>
                    <a:ext uri="{9D8B030D-6E8A-4147-A177-3AD203B41FA5}">
                      <a16:colId xmlns:a16="http://schemas.microsoft.com/office/drawing/2014/main" val="2818084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991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- 2022-08-12 16:04:46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 Yesterday, our young professionals ended their 10-week summer #internship by delivering their final presentations to our senior leadership team. #TEAMPHLY wishes you the best of luck in your future endeavors! 🙌🏼
Learn more about our internship opportunities: bit.ly/PHLYSummerAssociates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https://quintly-image-storage.s3.amazonaws.com/d123f9c23f3abec6e562a564c92f236a/ac1d5be6715de7653bb0bc9625e32c8f.jpg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4738245"/>
                  </a:ext>
                </a:extLst>
              </a:tr>
            </a:tbl>
          </a:graphicData>
        </a:graphic>
      </p:graphicFrame>
      <p:sp>
        <p:nvSpPr>
          <p:cNvPr id="4" name="Text Placeholder 3">
            <a:extLst>
              <a:ext uri="{FF2B5EF4-FFF2-40B4-BE49-F238E27FC236}">
                <a16:creationId xmlns:a16="http://schemas.microsoft.com/office/drawing/2014/main" id="{7C722A58-4FC5-4FF2-9F32-FF6DF508D04A}"/>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049499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CABCA-B77D-467C-A2ED-A66C5FB724BC}"/>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90D80376-C25A-4B62-842F-184F0D1A476E}"/>
              </a:ext>
            </a:extLst>
          </p:cNvPr>
          <p:cNvGraphicFramePr>
            <a:graphicFrameLocks noGrp="1"/>
          </p:cNvGraphicFramePr>
          <p:nvPr>
            <p:ph type="tbl" sz="quarter" idx="13"/>
            <p:extLst>
              <p:ext uri="{D42A27DB-BD31-4B8C-83A1-F6EECF244321}">
                <p14:modId xmlns:p14="http://schemas.microsoft.com/office/powerpoint/2010/main" val="4773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406184"/>
                    </a:ext>
                  </a:extLst>
                </a:gridCol>
                <a:gridCol w="1481328">
                  <a:extLst>
                    <a:ext uri="{9D8B030D-6E8A-4147-A177-3AD203B41FA5}">
                      <a16:colId xmlns:a16="http://schemas.microsoft.com/office/drawing/2014/main" val="3969082429"/>
                    </a:ext>
                  </a:extLst>
                </a:gridCol>
                <a:gridCol w="329184">
                  <a:extLst>
                    <a:ext uri="{9D8B030D-6E8A-4147-A177-3AD203B41FA5}">
                      <a16:colId xmlns:a16="http://schemas.microsoft.com/office/drawing/2014/main" val="3025185520"/>
                    </a:ext>
                  </a:extLst>
                </a:gridCol>
                <a:gridCol w="329184">
                  <a:extLst>
                    <a:ext uri="{9D8B030D-6E8A-4147-A177-3AD203B41FA5}">
                      <a16:colId xmlns:a16="http://schemas.microsoft.com/office/drawing/2014/main" val="3375346850"/>
                    </a:ext>
                  </a:extLst>
                </a:gridCol>
                <a:gridCol w="329184">
                  <a:extLst>
                    <a:ext uri="{9D8B030D-6E8A-4147-A177-3AD203B41FA5}">
                      <a16:colId xmlns:a16="http://schemas.microsoft.com/office/drawing/2014/main" val="7465379"/>
                    </a:ext>
                  </a:extLst>
                </a:gridCol>
                <a:gridCol w="329184">
                  <a:extLst>
                    <a:ext uri="{9D8B030D-6E8A-4147-A177-3AD203B41FA5}">
                      <a16:colId xmlns:a16="http://schemas.microsoft.com/office/drawing/2014/main" val="3131776942"/>
                    </a:ext>
                  </a:extLst>
                </a:gridCol>
                <a:gridCol w="329184">
                  <a:extLst>
                    <a:ext uri="{9D8B030D-6E8A-4147-A177-3AD203B41FA5}">
                      <a16:colId xmlns:a16="http://schemas.microsoft.com/office/drawing/2014/main" val="1188163165"/>
                    </a:ext>
                  </a:extLst>
                </a:gridCol>
                <a:gridCol w="329184">
                  <a:extLst>
                    <a:ext uri="{9D8B030D-6E8A-4147-A177-3AD203B41FA5}">
                      <a16:colId xmlns:a16="http://schemas.microsoft.com/office/drawing/2014/main" val="2407493032"/>
                    </a:ext>
                  </a:extLst>
                </a:gridCol>
                <a:gridCol w="329184">
                  <a:extLst>
                    <a:ext uri="{9D8B030D-6E8A-4147-A177-3AD203B41FA5}">
                      <a16:colId xmlns:a16="http://schemas.microsoft.com/office/drawing/2014/main" val="2105238520"/>
                    </a:ext>
                  </a:extLst>
                </a:gridCol>
                <a:gridCol w="329184">
                  <a:extLst>
                    <a:ext uri="{9D8B030D-6E8A-4147-A177-3AD203B41FA5}">
                      <a16:colId xmlns:a16="http://schemas.microsoft.com/office/drawing/2014/main" val="3090612945"/>
                    </a:ext>
                  </a:extLst>
                </a:gridCol>
                <a:gridCol w="329184">
                  <a:extLst>
                    <a:ext uri="{9D8B030D-6E8A-4147-A177-3AD203B41FA5}">
                      <a16:colId xmlns:a16="http://schemas.microsoft.com/office/drawing/2014/main" val="4002029606"/>
                    </a:ext>
                  </a:extLst>
                </a:gridCol>
                <a:gridCol w="329184">
                  <a:extLst>
                    <a:ext uri="{9D8B030D-6E8A-4147-A177-3AD203B41FA5}">
                      <a16:colId xmlns:a16="http://schemas.microsoft.com/office/drawing/2014/main" val="3761883233"/>
                    </a:ext>
                  </a:extLst>
                </a:gridCol>
                <a:gridCol w="329184">
                  <a:extLst>
                    <a:ext uri="{9D8B030D-6E8A-4147-A177-3AD203B41FA5}">
                      <a16:colId xmlns:a16="http://schemas.microsoft.com/office/drawing/2014/main" val="4060940808"/>
                    </a:ext>
                  </a:extLst>
                </a:gridCol>
                <a:gridCol w="329184">
                  <a:extLst>
                    <a:ext uri="{9D8B030D-6E8A-4147-A177-3AD203B41FA5}">
                      <a16:colId xmlns:a16="http://schemas.microsoft.com/office/drawing/2014/main" val="220818908"/>
                    </a:ext>
                  </a:extLst>
                </a:gridCol>
                <a:gridCol w="329184">
                  <a:extLst>
                    <a:ext uri="{9D8B030D-6E8A-4147-A177-3AD203B41FA5}">
                      <a16:colId xmlns:a16="http://schemas.microsoft.com/office/drawing/2014/main" val="1956094613"/>
                    </a:ext>
                  </a:extLst>
                </a:gridCol>
                <a:gridCol w="329184">
                  <a:extLst>
                    <a:ext uri="{9D8B030D-6E8A-4147-A177-3AD203B41FA5}">
                      <a16:colId xmlns:a16="http://schemas.microsoft.com/office/drawing/2014/main" val="1227741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878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- 2022-08-18 13:50:11</a:t>
                      </a:r>
                      <a:r>
                        <a:rPr kumimoji="0" lang="en-US" sz="1000" b="0" i="0" u="none" strike="noStrike" kern="1200" cap="none" spc="0" normalizeH="0" baseline="0" noProof="0">
                          <a:ln>
                            <a:noFill/>
                          </a:ln>
                          <a:solidFill>
                            <a:prstClr val="black"/>
                          </a:solidFill>
                          <a:effectLst/>
                          <a:uLnTx/>
                          <a:uFillTx/>
                          <a:latin typeface="+mn-lt"/>
                          <a:ea typeface="+mn-ea"/>
                          <a:cs typeface="+mn-cs"/>
                        </a:rPr>
                        <a:t>
 💬 "We are #TEAMPHLY, but we are all now Team Lily!" - this was just one of many sentiments shared by our employees during an inspirational lunch &amp; learn with Children's Hospital of Philadelphia's (CHOP) patient ambassador, Lily, who shared her incredible story about her battle with cancer. 
For the 20th year, we are proud to sponsor the CHOP #ParkwayRun &amp; Walk which raises funds to support life-saving pediatric #cancerresearch and care. Stay tuned for photos from fundraising events over the next month and visit ➡ parkway.chop.edu to learn how you can help.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https://quintly-image-storage.s3.amazonaws.com/d123f9c23f3abec6e562a564c92f236a/3b8a2602998c99779c1c118761974e49.jpg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3100365"/>
                  </a:ext>
                </a:extLst>
              </a:tr>
            </a:tbl>
          </a:graphicData>
        </a:graphic>
      </p:graphicFrame>
      <p:sp>
        <p:nvSpPr>
          <p:cNvPr id="4" name="Text Placeholder 3">
            <a:extLst>
              <a:ext uri="{FF2B5EF4-FFF2-40B4-BE49-F238E27FC236}">
                <a16:creationId xmlns:a16="http://schemas.microsoft.com/office/drawing/2014/main" id="{44A62E5C-ECD7-4ABC-B412-8AC313B8EB1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91396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8932-E8C3-466A-8A6B-3C9E146AE58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8A353F7-F7F9-4D0C-A06E-9A39A1DC2711}"/>
              </a:ext>
            </a:extLst>
          </p:cNvPr>
          <p:cNvGraphicFramePr>
            <a:graphicFrameLocks noGrp="1"/>
          </p:cNvGraphicFramePr>
          <p:nvPr>
            <p:ph type="chart" sz="quarter" idx="13"/>
            <p:extLst>
              <p:ext uri="{D42A27DB-BD31-4B8C-83A1-F6EECF244321}">
                <p14:modId xmlns:p14="http://schemas.microsoft.com/office/powerpoint/2010/main" val="1811348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8B22F-0A60-426B-B02C-03FB18241FB4}"/>
              </a:ext>
            </a:extLst>
          </p:cNvPr>
          <p:cNvSpPr>
            <a:spLocks noGrp="1"/>
          </p:cNvSpPr>
          <p:nvPr>
            <p:ph type="body" sz="quarter" idx="14"/>
          </p:nvPr>
        </p:nvSpPr>
        <p:spPr/>
        <p:txBody>
          <a:bodyPr/>
          <a:lstStyle/>
          <a:p>
            <a:r>
              <a:rPr lang="en-US"/>
              <a:t>08/01/2022 - 08/31/2022</a:t>
            </a:r>
          </a:p>
        </p:txBody>
      </p:sp>
      <p:sp>
        <p:nvSpPr>
          <p:cNvPr id="5" name="Footer Placeholder 4">
            <a:extLst>
              <a:ext uri="{FF2B5EF4-FFF2-40B4-BE49-F238E27FC236}">
                <a16:creationId xmlns:a16="http://schemas.microsoft.com/office/drawing/2014/main" id="{8310B619-1CF1-4145-8542-3DE94C9034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3554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7182-6981-44BC-A19E-BC0A3FB439EA}"/>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A938CD9-0BA2-4BA0-B7FD-F3EFAEB78E95}"/>
              </a:ext>
            </a:extLst>
          </p:cNvPr>
          <p:cNvGraphicFramePr>
            <a:graphicFrameLocks noGrp="1"/>
          </p:cNvGraphicFramePr>
          <p:nvPr>
            <p:ph type="tbl" sz="quarter" idx="13"/>
            <p:extLst>
              <p:ext uri="{D42A27DB-BD31-4B8C-83A1-F6EECF244321}">
                <p14:modId xmlns:p14="http://schemas.microsoft.com/office/powerpoint/2010/main" val="228873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9351096"/>
                    </a:ext>
                  </a:extLst>
                </a:gridCol>
                <a:gridCol w="576072">
                  <a:extLst>
                    <a:ext uri="{9D8B030D-6E8A-4147-A177-3AD203B41FA5}">
                      <a16:colId xmlns:a16="http://schemas.microsoft.com/office/drawing/2014/main" val="992798459"/>
                    </a:ext>
                  </a:extLst>
                </a:gridCol>
                <a:gridCol w="576072">
                  <a:extLst>
                    <a:ext uri="{9D8B030D-6E8A-4147-A177-3AD203B41FA5}">
                      <a16:colId xmlns:a16="http://schemas.microsoft.com/office/drawing/2014/main" val="3803361804"/>
                    </a:ext>
                  </a:extLst>
                </a:gridCol>
                <a:gridCol w="576072">
                  <a:extLst>
                    <a:ext uri="{9D8B030D-6E8A-4147-A177-3AD203B41FA5}">
                      <a16:colId xmlns:a16="http://schemas.microsoft.com/office/drawing/2014/main" val="190715849"/>
                    </a:ext>
                  </a:extLst>
                </a:gridCol>
                <a:gridCol w="576072">
                  <a:extLst>
                    <a:ext uri="{9D8B030D-6E8A-4147-A177-3AD203B41FA5}">
                      <a16:colId xmlns:a16="http://schemas.microsoft.com/office/drawing/2014/main" val="864137662"/>
                    </a:ext>
                  </a:extLst>
                </a:gridCol>
                <a:gridCol w="576072">
                  <a:extLst>
                    <a:ext uri="{9D8B030D-6E8A-4147-A177-3AD203B41FA5}">
                      <a16:colId xmlns:a16="http://schemas.microsoft.com/office/drawing/2014/main" val="151350972"/>
                    </a:ext>
                  </a:extLst>
                </a:gridCol>
                <a:gridCol w="576072">
                  <a:extLst>
                    <a:ext uri="{9D8B030D-6E8A-4147-A177-3AD203B41FA5}">
                      <a16:colId xmlns:a16="http://schemas.microsoft.com/office/drawing/2014/main" val="1431519969"/>
                    </a:ext>
                  </a:extLst>
                </a:gridCol>
                <a:gridCol w="576072">
                  <a:extLst>
                    <a:ext uri="{9D8B030D-6E8A-4147-A177-3AD203B41FA5}">
                      <a16:colId xmlns:a16="http://schemas.microsoft.com/office/drawing/2014/main" val="4125693095"/>
                    </a:ext>
                  </a:extLst>
                </a:gridCol>
                <a:gridCol w="576072">
                  <a:extLst>
                    <a:ext uri="{9D8B030D-6E8A-4147-A177-3AD203B41FA5}">
                      <a16:colId xmlns:a16="http://schemas.microsoft.com/office/drawing/2014/main" val="1455219366"/>
                    </a:ext>
                  </a:extLst>
                </a:gridCol>
                <a:gridCol w="576072">
                  <a:extLst>
                    <a:ext uri="{9D8B030D-6E8A-4147-A177-3AD203B41FA5}">
                      <a16:colId xmlns:a16="http://schemas.microsoft.com/office/drawing/2014/main" val="3527519187"/>
                    </a:ext>
                  </a:extLst>
                </a:gridCol>
                <a:gridCol w="576072">
                  <a:extLst>
                    <a:ext uri="{9D8B030D-6E8A-4147-A177-3AD203B41FA5}">
                      <a16:colId xmlns:a16="http://schemas.microsoft.com/office/drawing/2014/main" val="3118842113"/>
                    </a:ext>
                  </a:extLst>
                </a:gridCol>
                <a:gridCol w="576072">
                  <a:extLst>
                    <a:ext uri="{9D8B030D-6E8A-4147-A177-3AD203B41FA5}">
                      <a16:colId xmlns:a16="http://schemas.microsoft.com/office/drawing/2014/main" val="3179297473"/>
                    </a:ext>
                  </a:extLst>
                </a:gridCol>
                <a:gridCol w="576072">
                  <a:extLst>
                    <a:ext uri="{9D8B030D-6E8A-4147-A177-3AD203B41FA5}">
                      <a16:colId xmlns:a16="http://schemas.microsoft.com/office/drawing/2014/main" val="36030090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18191797"/>
                  </a:ext>
                </a:extLst>
              </a:tr>
              <a:tr h="370840">
                <a:tc>
                  <a:txBody>
                    <a:bodyPr/>
                    <a:lstStyle/>
                    <a:p>
                      <a:r>
                        <a:rPr lang="en-US" sz="1000"/>
                        <a:t>3831</a:t>
                      </a:r>
                    </a:p>
                  </a:txBody>
                  <a:tcPr/>
                </a:tc>
                <a:tc>
                  <a:txBody>
                    <a:bodyPr/>
                    <a:lstStyle/>
                    <a:p>
                      <a:r>
                        <a:rPr lang="en-US" sz="1000"/>
                        <a:t>35</a:t>
                      </a:r>
                    </a:p>
                  </a:txBody>
                  <a:tcPr/>
                </a:tc>
                <a:tc>
                  <a:txBody>
                    <a:bodyPr/>
                    <a:lstStyle/>
                    <a:p>
                      <a:r>
                        <a:rPr lang="en-US" sz="1000"/>
                        <a:t>178</a:t>
                      </a:r>
                    </a:p>
                  </a:txBody>
                  <a:tcPr/>
                </a:tc>
                <a:tc>
                  <a:txBody>
                    <a:bodyPr/>
                    <a:lstStyle/>
                    <a:p>
                      <a:r>
                        <a:rPr lang="en-US" sz="1000"/>
                        <a:t>164</a:t>
                      </a:r>
                    </a:p>
                  </a:txBody>
                  <a:tcPr/>
                </a:tc>
                <a:tc>
                  <a:txBody>
                    <a:bodyPr/>
                    <a:lstStyle/>
                    <a:p>
                      <a:r>
                        <a:rPr lang="en-US" sz="1000"/>
                        <a:t>8</a:t>
                      </a:r>
                    </a:p>
                  </a:txBody>
                  <a:tcPr/>
                </a:tc>
                <a:tc>
                  <a:txBody>
                    <a:bodyPr/>
                    <a:lstStyle/>
                    <a:p>
                      <a:r>
                        <a:rPr lang="en-US" sz="1000"/>
                        <a:t>6</a:t>
                      </a:r>
                    </a:p>
                  </a:txBody>
                  <a:tcPr/>
                </a:tc>
                <a:tc>
                  <a:txBody>
                    <a:bodyPr/>
                    <a:lstStyle/>
                    <a:p>
                      <a:r>
                        <a:rPr lang="en-US" sz="1000"/>
                        <a:t>74</a:t>
                      </a:r>
                    </a:p>
                  </a:txBody>
                  <a:tcPr/>
                </a:tc>
                <a:tc>
                  <a:txBody>
                    <a:bodyPr/>
                    <a:lstStyle/>
                    <a:p>
                      <a:r>
                        <a:rPr lang="en-US" sz="1000"/>
                        <a:t>74</a:t>
                      </a:r>
                    </a:p>
                  </a:txBody>
                  <a:tcPr/>
                </a:tc>
                <a:tc>
                  <a:txBody>
                    <a:bodyPr/>
                    <a:lstStyle/>
                    <a:p>
                      <a:r>
                        <a:rPr lang="en-US" sz="1000"/>
                        <a:t>455</a:t>
                      </a:r>
                    </a:p>
                  </a:txBody>
                  <a:tcPr/>
                </a:tc>
                <a:tc>
                  <a:txBody>
                    <a:bodyPr/>
                    <a:lstStyle/>
                    <a:p>
                      <a:r>
                        <a:rPr lang="en-US" sz="1000"/>
                        <a:t>7</a:t>
                      </a:r>
                    </a:p>
                  </a:txBody>
                  <a:tcPr/>
                </a:tc>
                <a:tc>
                  <a:txBody>
                    <a:bodyPr/>
                    <a:lstStyle/>
                    <a:p>
                      <a:r>
                        <a:rPr lang="en-US" sz="1000"/>
                        <a:t>90</a:t>
                      </a:r>
                    </a:p>
                  </a:txBody>
                  <a:tcPr/>
                </a:tc>
                <a:tc>
                  <a:txBody>
                    <a:bodyPr/>
                    <a:lstStyle/>
                    <a:p>
                      <a:r>
                        <a:rPr lang="en-US" sz="1000"/>
                        <a:t>0.0857 %</a:t>
                      </a:r>
                    </a:p>
                  </a:txBody>
                  <a:tcPr/>
                </a:tc>
                <a:tc>
                  <a:txBody>
                    <a:bodyPr/>
                    <a:lstStyle/>
                    <a:p>
                      <a:r>
                        <a:rPr lang="en-US" sz="1000"/>
                        <a:t>50.0 %</a:t>
                      </a:r>
                    </a:p>
                  </a:txBody>
                  <a:tcPr/>
                </a:tc>
                <a:extLst>
                  <a:ext uri="{0D108BD9-81ED-4DB2-BD59-A6C34878D82A}">
                    <a16:rowId xmlns:a16="http://schemas.microsoft.com/office/drawing/2014/main" val="4282359311"/>
                  </a:ext>
                </a:extLst>
              </a:tr>
            </a:tbl>
          </a:graphicData>
        </a:graphic>
      </p:graphicFrame>
      <p:sp>
        <p:nvSpPr>
          <p:cNvPr id="4" name="Text Placeholder 3">
            <a:extLst>
              <a:ext uri="{FF2B5EF4-FFF2-40B4-BE49-F238E27FC236}">
                <a16:creationId xmlns:a16="http://schemas.microsoft.com/office/drawing/2014/main" id="{538917D1-8E70-41F1-B097-093E4BA6D2EB}"/>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2126209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C7CF-D8F6-4626-AB80-E5454E25F4A5}"/>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C5A5585B-2F3B-417D-BC8E-3E49F92CB806}"/>
              </a:ext>
            </a:extLst>
          </p:cNvPr>
          <p:cNvGraphicFramePr>
            <a:graphicFrameLocks noGrp="1"/>
          </p:cNvGraphicFramePr>
          <p:nvPr>
            <p:ph type="chart" sz="quarter" idx="13"/>
            <p:extLst>
              <p:ext uri="{D42A27DB-BD31-4B8C-83A1-F6EECF244321}">
                <p14:modId xmlns:p14="http://schemas.microsoft.com/office/powerpoint/2010/main" val="3911354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1058BF-3E41-4359-9E66-1AC6FB10CB4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9920A1B-23A7-4796-9CA7-2EDEF41666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021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AB11-A51B-4DFA-8BB7-A358C8CD937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226A0CF-EFA5-4587-870C-D751F7A1F889}"/>
              </a:ext>
            </a:extLst>
          </p:cNvPr>
          <p:cNvGraphicFramePr>
            <a:graphicFrameLocks noGrp="1"/>
          </p:cNvGraphicFramePr>
          <p:nvPr>
            <p:ph type="chart" sz="quarter" idx="13"/>
            <p:extLst>
              <p:ext uri="{D42A27DB-BD31-4B8C-83A1-F6EECF244321}">
                <p14:modId xmlns:p14="http://schemas.microsoft.com/office/powerpoint/2010/main" val="15676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13959-0920-4160-9ECF-61ED69CE6AA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ABD7E57-17D0-4DF2-A48A-198708E16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766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84946-7737-4763-A07F-DDF4924C1714}"/>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F097BC86-5ADD-4916-97CE-7D120D1DE696}"/>
              </a:ext>
            </a:extLst>
          </p:cNvPr>
          <p:cNvGraphicFramePr>
            <a:graphicFrameLocks noGrp="1"/>
          </p:cNvGraphicFramePr>
          <p:nvPr>
            <p:ph type="chart" sz="quarter" idx="13"/>
            <p:extLst>
              <p:ext uri="{D42A27DB-BD31-4B8C-83A1-F6EECF244321}">
                <p14:modId xmlns:p14="http://schemas.microsoft.com/office/powerpoint/2010/main" val="2527158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97F48C-4585-4832-8713-D9487437308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1AE9838-26D3-4488-960F-0F73EDC9F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880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CC2A2-2315-4446-A6A4-E9ADD14BFEE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9361C6A-754B-4603-8C30-151AA01A9997}"/>
              </a:ext>
            </a:extLst>
          </p:cNvPr>
          <p:cNvGraphicFramePr>
            <a:graphicFrameLocks noGrp="1"/>
          </p:cNvGraphicFramePr>
          <p:nvPr>
            <p:ph type="chart" sz="quarter" idx="13"/>
            <p:extLst>
              <p:ext uri="{D42A27DB-BD31-4B8C-83A1-F6EECF244321}">
                <p14:modId xmlns:p14="http://schemas.microsoft.com/office/powerpoint/2010/main" val="2779661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B4AB4-3C07-4275-9E8F-66F00146AE1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82CC212-DE6D-4D14-9BF8-62DF0AA406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500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DFF6-5F37-424C-A46E-5C6289279CF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30EE3994-06CB-469D-9F29-EF7E96CBD542}"/>
              </a:ext>
            </a:extLst>
          </p:cNvPr>
          <p:cNvGraphicFramePr>
            <a:graphicFrameLocks noGrp="1"/>
          </p:cNvGraphicFramePr>
          <p:nvPr>
            <p:ph type="tbl" sz="quarter" idx="13"/>
            <p:extLst>
              <p:ext uri="{D42A27DB-BD31-4B8C-83A1-F6EECF244321}">
                <p14:modId xmlns:p14="http://schemas.microsoft.com/office/powerpoint/2010/main" val="1692923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965621990"/>
                    </a:ext>
                  </a:extLst>
                </a:gridCol>
                <a:gridCol w="2468880">
                  <a:extLst>
                    <a:ext uri="{9D8B030D-6E8A-4147-A177-3AD203B41FA5}">
                      <a16:colId xmlns:a16="http://schemas.microsoft.com/office/drawing/2014/main" val="2085465469"/>
                    </a:ext>
                  </a:extLst>
                </a:gridCol>
                <a:gridCol w="2468880">
                  <a:extLst>
                    <a:ext uri="{9D8B030D-6E8A-4147-A177-3AD203B41FA5}">
                      <a16:colId xmlns:a16="http://schemas.microsoft.com/office/drawing/2014/main" val="319270738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808055367"/>
                  </a:ext>
                </a:extLst>
              </a:tr>
              <a:tr h="370840">
                <a:tc>
                  <a:txBody>
                    <a:bodyPr/>
                    <a:lstStyle/>
                    <a:p>
                      <a:r>
                        <a:rPr lang="en-US" sz="1000" b="1"/>
                        <a:t>@MargueriteTort</a:t>
                      </a:r>
                    </a:p>
                  </a:txBody>
                  <a:tcPr/>
                </a:tc>
                <a:tc>
                  <a:txBody>
                    <a:bodyPr/>
                    <a:lstStyle/>
                    <a:p>
                      <a:r>
                        <a:rPr lang="en-US" sz="1000"/>
                        <a:t>@PHLYINS (42)</a:t>
                      </a:r>
                    </a:p>
                  </a:txBody>
                  <a:tcPr/>
                </a:tc>
                <a:tc>
                  <a:txBody>
                    <a:bodyPr/>
                    <a:lstStyle/>
                    <a:p>
                      <a:r>
                        <a:rPr lang="en-US" sz="1000"/>
                        <a:t>42</a:t>
                      </a:r>
                    </a:p>
                  </a:txBody>
                  <a:tcPr/>
                </a:tc>
                <a:extLst>
                  <a:ext uri="{0D108BD9-81ED-4DB2-BD59-A6C34878D82A}">
                    <a16:rowId xmlns:a16="http://schemas.microsoft.com/office/drawing/2014/main" val="4237416385"/>
                  </a:ext>
                </a:extLst>
              </a:tr>
              <a:tr h="370840">
                <a:tc>
                  <a:txBody>
                    <a:bodyPr/>
                    <a:lstStyle/>
                    <a:p>
                      <a:r>
                        <a:rPr lang="en-US" sz="1000" b="1"/>
                        <a:t>@EaglesComms</a:t>
                      </a:r>
                    </a:p>
                  </a:txBody>
                  <a:tcPr/>
                </a:tc>
                <a:tc>
                  <a:txBody>
                    <a:bodyPr/>
                    <a:lstStyle/>
                    <a:p>
                      <a:r>
                        <a:rPr lang="en-US" sz="1000"/>
                        <a:t>@PHLYINS (31)</a:t>
                      </a:r>
                    </a:p>
                  </a:txBody>
                  <a:tcPr/>
                </a:tc>
                <a:tc>
                  <a:txBody>
                    <a:bodyPr/>
                    <a:lstStyle/>
                    <a:p>
                      <a:r>
                        <a:rPr lang="en-US" sz="1000"/>
                        <a:t>31</a:t>
                      </a:r>
                    </a:p>
                  </a:txBody>
                  <a:tcPr/>
                </a:tc>
                <a:extLst>
                  <a:ext uri="{0D108BD9-81ED-4DB2-BD59-A6C34878D82A}">
                    <a16:rowId xmlns:a16="http://schemas.microsoft.com/office/drawing/2014/main" val="691870185"/>
                  </a:ext>
                </a:extLst>
              </a:tr>
              <a:tr h="370840">
                <a:tc>
                  <a:txBody>
                    <a:bodyPr/>
                    <a:lstStyle/>
                    <a:p>
                      <a:r>
                        <a:rPr lang="en-US" sz="1000" b="1"/>
                        <a:t>@Jayden31215665</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1605509728"/>
                  </a:ext>
                </a:extLst>
              </a:tr>
              <a:tr h="370840">
                <a:tc>
                  <a:txBody>
                    <a:bodyPr/>
                    <a:lstStyle/>
                    <a:p>
                      <a:r>
                        <a:rPr lang="en-US" sz="1000" b="1"/>
                        <a:t>@C2CPhiladelphia</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882897792"/>
                  </a:ext>
                </a:extLst>
              </a:tr>
              <a:tr h="370840">
                <a:tc>
                  <a:txBody>
                    <a:bodyPr/>
                    <a:lstStyle/>
                    <a:p>
                      <a:r>
                        <a:rPr lang="en-US" sz="1000" b="1"/>
                        <a:t>@wadt</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510007575"/>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205019201"/>
                  </a:ext>
                </a:extLst>
              </a:tr>
              <a:tr h="370840">
                <a:tc>
                  <a:txBody>
                    <a:bodyPr/>
                    <a:lstStyle/>
                    <a:p>
                      <a:r>
                        <a:rPr lang="en-US" sz="1000" b="1"/>
                        <a:t>@Msminion13</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654836095"/>
                  </a:ext>
                </a:extLst>
              </a:tr>
              <a:tr h="370840">
                <a:tc>
                  <a:txBody>
                    <a:bodyPr/>
                    <a:lstStyle/>
                    <a:p>
                      <a:r>
                        <a:rPr lang="en-US" sz="1000" b="1"/>
                        <a:t>@Phillies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002170118"/>
                  </a:ext>
                </a:extLst>
              </a:tr>
              <a:tr h="370840">
                <a:tc>
                  <a:txBody>
                    <a:bodyPr/>
                    <a:lstStyle/>
                    <a:p>
                      <a:r>
                        <a:rPr lang="en-US" sz="1000" b="1"/>
                        <a:t>@DOITFORDOMB</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605416264"/>
                  </a:ext>
                </a:extLst>
              </a:tr>
              <a:tr h="370840">
                <a:tc>
                  <a:txBody>
                    <a:bodyPr/>
                    <a:lstStyle/>
                    <a:p>
                      <a:r>
                        <a:rPr lang="en-US" sz="1000" b="1"/>
                        <a:t>@ITABaseballPod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198555248"/>
                  </a:ext>
                </a:extLst>
              </a:tr>
            </a:tbl>
          </a:graphicData>
        </a:graphic>
      </p:graphicFrame>
      <p:sp>
        <p:nvSpPr>
          <p:cNvPr id="4" name="Text Placeholder 3">
            <a:extLst>
              <a:ext uri="{FF2B5EF4-FFF2-40B4-BE49-F238E27FC236}">
                <a16:creationId xmlns:a16="http://schemas.microsoft.com/office/drawing/2014/main" id="{E31ED318-334C-42F4-8383-9FF70C51096D}"/>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2957773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4113-C58A-40A4-8C2D-2371F01ACCFC}"/>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3AF3094-A69E-4908-AFC2-E4BA0A67FD7C}"/>
              </a:ext>
            </a:extLst>
          </p:cNvPr>
          <p:cNvGraphicFramePr>
            <a:graphicFrameLocks noGrp="1"/>
          </p:cNvGraphicFramePr>
          <p:nvPr>
            <p:ph type="tbl" sz="quarter" idx="13"/>
            <p:extLst>
              <p:ext uri="{D42A27DB-BD31-4B8C-83A1-F6EECF244321}">
                <p14:modId xmlns:p14="http://schemas.microsoft.com/office/powerpoint/2010/main" val="3326643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96322904"/>
                    </a:ext>
                  </a:extLst>
                </a:gridCol>
                <a:gridCol w="493776">
                  <a:extLst>
                    <a:ext uri="{9D8B030D-6E8A-4147-A177-3AD203B41FA5}">
                      <a16:colId xmlns:a16="http://schemas.microsoft.com/office/drawing/2014/main" val="1117176849"/>
                    </a:ext>
                  </a:extLst>
                </a:gridCol>
                <a:gridCol w="1069848">
                  <a:extLst>
                    <a:ext uri="{9D8B030D-6E8A-4147-A177-3AD203B41FA5}">
                      <a16:colId xmlns:a16="http://schemas.microsoft.com/office/drawing/2014/main" val="1813177689"/>
                    </a:ext>
                  </a:extLst>
                </a:gridCol>
                <a:gridCol w="1069848">
                  <a:extLst>
                    <a:ext uri="{9D8B030D-6E8A-4147-A177-3AD203B41FA5}">
                      <a16:colId xmlns:a16="http://schemas.microsoft.com/office/drawing/2014/main" val="1409945056"/>
                    </a:ext>
                  </a:extLst>
                </a:gridCol>
                <a:gridCol w="1069848">
                  <a:extLst>
                    <a:ext uri="{9D8B030D-6E8A-4147-A177-3AD203B41FA5}">
                      <a16:colId xmlns:a16="http://schemas.microsoft.com/office/drawing/2014/main" val="2569664637"/>
                    </a:ext>
                  </a:extLst>
                </a:gridCol>
                <a:gridCol w="1069848">
                  <a:extLst>
                    <a:ext uri="{9D8B030D-6E8A-4147-A177-3AD203B41FA5}">
                      <a16:colId xmlns:a16="http://schemas.microsoft.com/office/drawing/2014/main" val="1126834338"/>
                    </a:ext>
                  </a:extLst>
                </a:gridCol>
                <a:gridCol w="1069848">
                  <a:extLst>
                    <a:ext uri="{9D8B030D-6E8A-4147-A177-3AD203B41FA5}">
                      <a16:colId xmlns:a16="http://schemas.microsoft.com/office/drawing/2014/main" val="2920712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3935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- 2022-08-16 16:33:17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@HEADstrongFnd,
@PhillyASAP, &amp;amp; @C2CPhiladelphia for being highlighted at #NYJvsPHI! 👏 https://t.co/PhYHdkWSl5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09/04/2022 20:06:39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0.4408 %</a:t>
                      </a:r>
                    </a:p>
                  </a:txBody>
                  <a:tcPr/>
                </a:tc>
                <a:extLst>
                  <a:ext uri="{0D108BD9-81ED-4DB2-BD59-A6C34878D82A}">
                    <a16:rowId xmlns:a16="http://schemas.microsoft.com/office/drawing/2014/main" val="275947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- 2022-08-10 15:55:36</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organized a small outdoor cleanup crew to help #makeadifference in their local community. #TEAMPHLY spent their morning picking up trash on the Legacy Trail in Coyote Creek Park to help keep the area litter-free. #volunteering https://t.co/avDXQ5cgNs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08/13/2022 20:06:58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extLst>
                  <a:ext uri="{0D108BD9-81ED-4DB2-BD59-A6C34878D82A}">
                    <a16:rowId xmlns:a16="http://schemas.microsoft.com/office/drawing/2014/main" val="2333918142"/>
                  </a:ext>
                </a:extLst>
              </a:tr>
            </a:tbl>
          </a:graphicData>
        </a:graphic>
      </p:graphicFrame>
      <p:sp>
        <p:nvSpPr>
          <p:cNvPr id="4" name="Text Placeholder 3">
            <a:extLst>
              <a:ext uri="{FF2B5EF4-FFF2-40B4-BE49-F238E27FC236}">
                <a16:creationId xmlns:a16="http://schemas.microsoft.com/office/drawing/2014/main" id="{8665E968-D9AB-420E-AC5F-1F7B1A1AD6C0}"/>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761927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A8009-77E3-436E-AD99-B6A2A2D626B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524E5D78-811D-4806-B59E-21A2504875D4}"/>
              </a:ext>
            </a:extLst>
          </p:cNvPr>
          <p:cNvGraphicFramePr>
            <a:graphicFrameLocks noGrp="1"/>
          </p:cNvGraphicFramePr>
          <p:nvPr>
            <p:ph type="tbl" sz="quarter" idx="13"/>
            <p:extLst>
              <p:ext uri="{D42A27DB-BD31-4B8C-83A1-F6EECF244321}">
                <p14:modId xmlns:p14="http://schemas.microsoft.com/office/powerpoint/2010/main" val="269553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66112416"/>
                    </a:ext>
                  </a:extLst>
                </a:gridCol>
                <a:gridCol w="493776">
                  <a:extLst>
                    <a:ext uri="{9D8B030D-6E8A-4147-A177-3AD203B41FA5}">
                      <a16:colId xmlns:a16="http://schemas.microsoft.com/office/drawing/2014/main" val="2998967483"/>
                    </a:ext>
                  </a:extLst>
                </a:gridCol>
                <a:gridCol w="1069848">
                  <a:extLst>
                    <a:ext uri="{9D8B030D-6E8A-4147-A177-3AD203B41FA5}">
                      <a16:colId xmlns:a16="http://schemas.microsoft.com/office/drawing/2014/main" val="3095068542"/>
                    </a:ext>
                  </a:extLst>
                </a:gridCol>
                <a:gridCol w="1069848">
                  <a:extLst>
                    <a:ext uri="{9D8B030D-6E8A-4147-A177-3AD203B41FA5}">
                      <a16:colId xmlns:a16="http://schemas.microsoft.com/office/drawing/2014/main" val="4256604605"/>
                    </a:ext>
                  </a:extLst>
                </a:gridCol>
                <a:gridCol w="1069848">
                  <a:extLst>
                    <a:ext uri="{9D8B030D-6E8A-4147-A177-3AD203B41FA5}">
                      <a16:colId xmlns:a16="http://schemas.microsoft.com/office/drawing/2014/main" val="139623331"/>
                    </a:ext>
                  </a:extLst>
                </a:gridCol>
                <a:gridCol w="1069848">
                  <a:extLst>
                    <a:ext uri="{9D8B030D-6E8A-4147-A177-3AD203B41FA5}">
                      <a16:colId xmlns:a16="http://schemas.microsoft.com/office/drawing/2014/main" val="1226243797"/>
                    </a:ext>
                  </a:extLst>
                </a:gridCol>
                <a:gridCol w="1069848">
                  <a:extLst>
                    <a:ext uri="{9D8B030D-6E8A-4147-A177-3AD203B41FA5}">
                      <a16:colId xmlns:a16="http://schemas.microsoft.com/office/drawing/2014/main" val="218010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9733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- 2022-08-15 15:16:08</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700+ volunteers at their annual Backpack-A-Thon to help the #charity stuff 40,000 backpacks with new school supplies. The backpacks will be donated to local children in need to prepare them for the upcoming school year. #volunteering https://t.co/LJgNjKiVGP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08/16/2022 14:08:28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extLst>
                  <a:ext uri="{0D108BD9-81ED-4DB2-BD59-A6C34878D82A}">
                    <a16:rowId xmlns:a16="http://schemas.microsoft.com/office/drawing/2014/main" val="66433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- 2022-08-17 15:44:29</a:t>
                      </a:r>
                      <a:r>
                        <a:rPr kumimoji="0" lang="en-US" sz="1000" b="0" i="0" u="none" strike="noStrike" kern="1200" cap="none" spc="0" normalizeH="0" baseline="0" noProof="0">
                          <a:ln>
                            <a:noFill/>
                          </a:ln>
                          <a:solidFill>
                            <a:prstClr val="black"/>
                          </a:solidFill>
                          <a:effectLst/>
                          <a:uLnTx/>
                          <a:uFillTx/>
                          <a:latin typeface="+mn-lt"/>
                          <a:ea typeface="+mn-ea"/>
                          <a:cs typeface="+mn-cs"/>
                        </a:rPr>
                        <a:t>
 As a leading #nonprofit insurer, we see the positive impact non-profits make every day. To celebrate #NationalNonProfitDay, we're sharing some highlights of #TEAMPHLY in the community &amp;amp; encourage you to consider giving back to a non-profit with a mission that's meaningful to you! https://t.co/AJfmQh91Ve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08/19/2022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extLst>
                  <a:ext uri="{0D108BD9-81ED-4DB2-BD59-A6C34878D82A}">
                    <a16:rowId xmlns:a16="http://schemas.microsoft.com/office/drawing/2014/main" val="831021299"/>
                  </a:ext>
                </a:extLst>
              </a:tr>
            </a:tbl>
          </a:graphicData>
        </a:graphic>
      </p:graphicFrame>
      <p:sp>
        <p:nvSpPr>
          <p:cNvPr id="4" name="Text Placeholder 3">
            <a:extLst>
              <a:ext uri="{FF2B5EF4-FFF2-40B4-BE49-F238E27FC236}">
                <a16:creationId xmlns:a16="http://schemas.microsoft.com/office/drawing/2014/main" id="{3C0FC949-BBC2-451A-BBF5-1D987B1D6244}"/>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345464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FDE41-EFB1-4337-AF84-2E19886D43D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C2070833-BAF9-4A44-9730-69335CC7E546}"/>
              </a:ext>
            </a:extLst>
          </p:cNvPr>
          <p:cNvGraphicFramePr>
            <a:graphicFrameLocks noGrp="1"/>
          </p:cNvGraphicFramePr>
          <p:nvPr>
            <p:ph type="tbl" sz="quarter" idx="13"/>
            <p:extLst>
              <p:ext uri="{D42A27DB-BD31-4B8C-83A1-F6EECF244321}">
                <p14:modId xmlns:p14="http://schemas.microsoft.com/office/powerpoint/2010/main" val="3787930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43587104"/>
                    </a:ext>
                  </a:extLst>
                </a:gridCol>
                <a:gridCol w="493776">
                  <a:extLst>
                    <a:ext uri="{9D8B030D-6E8A-4147-A177-3AD203B41FA5}">
                      <a16:colId xmlns:a16="http://schemas.microsoft.com/office/drawing/2014/main" val="1846958568"/>
                    </a:ext>
                  </a:extLst>
                </a:gridCol>
                <a:gridCol w="1069848">
                  <a:extLst>
                    <a:ext uri="{9D8B030D-6E8A-4147-A177-3AD203B41FA5}">
                      <a16:colId xmlns:a16="http://schemas.microsoft.com/office/drawing/2014/main" val="3238687868"/>
                    </a:ext>
                  </a:extLst>
                </a:gridCol>
                <a:gridCol w="1069848">
                  <a:extLst>
                    <a:ext uri="{9D8B030D-6E8A-4147-A177-3AD203B41FA5}">
                      <a16:colId xmlns:a16="http://schemas.microsoft.com/office/drawing/2014/main" val="2663509856"/>
                    </a:ext>
                  </a:extLst>
                </a:gridCol>
                <a:gridCol w="1069848">
                  <a:extLst>
                    <a:ext uri="{9D8B030D-6E8A-4147-A177-3AD203B41FA5}">
                      <a16:colId xmlns:a16="http://schemas.microsoft.com/office/drawing/2014/main" val="840827559"/>
                    </a:ext>
                  </a:extLst>
                </a:gridCol>
                <a:gridCol w="1069848">
                  <a:extLst>
                    <a:ext uri="{9D8B030D-6E8A-4147-A177-3AD203B41FA5}">
                      <a16:colId xmlns:a16="http://schemas.microsoft.com/office/drawing/2014/main" val="2215357174"/>
                    </a:ext>
                  </a:extLst>
                </a:gridCol>
                <a:gridCol w="1069848">
                  <a:extLst>
                    <a:ext uri="{9D8B030D-6E8A-4147-A177-3AD203B41FA5}">
                      <a16:colId xmlns:a16="http://schemas.microsoft.com/office/drawing/2014/main" val="299109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3514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- 2022-08-03 14:07:27</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@LLSusa by holding a PHLY swag yard sale in the Home Office. Employees had the chance to purchase TEAMPHLY gear &amp;amp; enter a raffle, with all proceeds benefiting the LLS #LightTheNight Walk which raises awareness &amp;amp; funding for #cancer research &amp;amp; treatment. https://t.co/VzjUGK7mPp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0.1301 %</a:t>
                      </a:r>
                    </a:p>
                  </a:txBody>
                  <a:tcPr/>
                </a:tc>
                <a:extLst>
                  <a:ext uri="{0D108BD9-81ED-4DB2-BD59-A6C34878D82A}">
                    <a16:rowId xmlns:a16="http://schemas.microsoft.com/office/drawing/2014/main" val="3963376178"/>
                  </a:ext>
                </a:extLst>
              </a:tr>
            </a:tbl>
          </a:graphicData>
        </a:graphic>
      </p:graphicFrame>
      <p:sp>
        <p:nvSpPr>
          <p:cNvPr id="4" name="Text Placeholder 3">
            <a:extLst>
              <a:ext uri="{FF2B5EF4-FFF2-40B4-BE49-F238E27FC236}">
                <a16:creationId xmlns:a16="http://schemas.microsoft.com/office/drawing/2014/main" id="{DD83615F-DFD6-4E66-ABC9-BEF862685E2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061851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9F041-A501-4870-84B1-DD5140836AF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FA38FB07-91D8-4301-ADF8-67C636114989}"/>
              </a:ext>
            </a:extLst>
          </p:cNvPr>
          <p:cNvGraphicFramePr>
            <a:graphicFrameLocks noGrp="1"/>
          </p:cNvGraphicFramePr>
          <p:nvPr>
            <p:ph type="tbl" sz="quarter" idx="13"/>
            <p:extLst>
              <p:ext uri="{D42A27DB-BD31-4B8C-83A1-F6EECF244321}">
                <p14:modId xmlns:p14="http://schemas.microsoft.com/office/powerpoint/2010/main" val="90009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75073240"/>
                    </a:ext>
                  </a:extLst>
                </a:gridCol>
                <a:gridCol w="658368">
                  <a:extLst>
                    <a:ext uri="{9D8B030D-6E8A-4147-A177-3AD203B41FA5}">
                      <a16:colId xmlns:a16="http://schemas.microsoft.com/office/drawing/2014/main" val="419817939"/>
                    </a:ext>
                  </a:extLst>
                </a:gridCol>
                <a:gridCol w="658368">
                  <a:extLst>
                    <a:ext uri="{9D8B030D-6E8A-4147-A177-3AD203B41FA5}">
                      <a16:colId xmlns:a16="http://schemas.microsoft.com/office/drawing/2014/main" val="960986244"/>
                    </a:ext>
                  </a:extLst>
                </a:gridCol>
                <a:gridCol w="658368">
                  <a:extLst>
                    <a:ext uri="{9D8B030D-6E8A-4147-A177-3AD203B41FA5}">
                      <a16:colId xmlns:a16="http://schemas.microsoft.com/office/drawing/2014/main" val="410167398"/>
                    </a:ext>
                  </a:extLst>
                </a:gridCol>
                <a:gridCol w="658368">
                  <a:extLst>
                    <a:ext uri="{9D8B030D-6E8A-4147-A177-3AD203B41FA5}">
                      <a16:colId xmlns:a16="http://schemas.microsoft.com/office/drawing/2014/main" val="2329212442"/>
                    </a:ext>
                  </a:extLst>
                </a:gridCol>
                <a:gridCol w="658368">
                  <a:extLst>
                    <a:ext uri="{9D8B030D-6E8A-4147-A177-3AD203B41FA5}">
                      <a16:colId xmlns:a16="http://schemas.microsoft.com/office/drawing/2014/main" val="7551106"/>
                    </a:ext>
                  </a:extLst>
                </a:gridCol>
                <a:gridCol w="658368">
                  <a:extLst>
                    <a:ext uri="{9D8B030D-6E8A-4147-A177-3AD203B41FA5}">
                      <a16:colId xmlns:a16="http://schemas.microsoft.com/office/drawing/2014/main" val="1549476097"/>
                    </a:ext>
                  </a:extLst>
                </a:gridCol>
                <a:gridCol w="658368">
                  <a:extLst>
                    <a:ext uri="{9D8B030D-6E8A-4147-A177-3AD203B41FA5}">
                      <a16:colId xmlns:a16="http://schemas.microsoft.com/office/drawing/2014/main" val="1251420541"/>
                    </a:ext>
                  </a:extLst>
                </a:gridCol>
                <a:gridCol w="658368">
                  <a:extLst>
                    <a:ext uri="{9D8B030D-6E8A-4147-A177-3AD203B41FA5}">
                      <a16:colId xmlns:a16="http://schemas.microsoft.com/office/drawing/2014/main" val="3721941652"/>
                    </a:ext>
                  </a:extLst>
                </a:gridCol>
                <a:gridCol w="658368">
                  <a:extLst>
                    <a:ext uri="{9D8B030D-6E8A-4147-A177-3AD203B41FA5}">
                      <a16:colId xmlns:a16="http://schemas.microsoft.com/office/drawing/2014/main" val="4065042058"/>
                    </a:ext>
                  </a:extLst>
                </a:gridCol>
                <a:gridCol w="658368">
                  <a:extLst>
                    <a:ext uri="{9D8B030D-6E8A-4147-A177-3AD203B41FA5}">
                      <a16:colId xmlns:a16="http://schemas.microsoft.com/office/drawing/2014/main" val="3306486243"/>
                    </a:ext>
                  </a:extLst>
                </a:gridCol>
                <a:gridCol w="658368">
                  <a:extLst>
                    <a:ext uri="{9D8B030D-6E8A-4147-A177-3AD203B41FA5}">
                      <a16:colId xmlns:a16="http://schemas.microsoft.com/office/drawing/2014/main" val="27580505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929044490"/>
                  </a:ext>
                </a:extLst>
              </a:tr>
              <a:tr h="370840">
                <a:tc>
                  <a:txBody>
                    <a:bodyPr/>
                    <a:lstStyle/>
                    <a:p>
                      <a:r>
                        <a:rPr lang="en-US" sz="1000"/>
                        <a:t>32459</a:t>
                      </a:r>
                    </a:p>
                  </a:txBody>
                  <a:tcPr/>
                </a:tc>
                <a:tc>
                  <a:txBody>
                    <a:bodyPr/>
                    <a:lstStyle/>
                    <a:p>
                      <a:r>
                        <a:rPr lang="en-US" sz="1000"/>
                        <a:t>2043</a:t>
                      </a:r>
                    </a:p>
                  </a:txBody>
                  <a:tcPr/>
                </a:tc>
                <a:tc>
                  <a:txBody>
                    <a:bodyPr/>
                    <a:lstStyle/>
                    <a:p>
                      <a:r>
                        <a:rPr lang="en-US" sz="1000"/>
                        <a:t>152</a:t>
                      </a:r>
                    </a:p>
                  </a:txBody>
                  <a:tcPr/>
                </a:tc>
                <a:tc>
                  <a:txBody>
                    <a:bodyPr/>
                    <a:lstStyle/>
                    <a:p>
                      <a:r>
                        <a:rPr lang="en-US" sz="1000"/>
                        <a:t>10752</a:t>
                      </a:r>
                    </a:p>
                  </a:txBody>
                  <a:tcPr/>
                </a:tc>
                <a:tc>
                  <a:txBody>
                    <a:bodyPr/>
                    <a:lstStyle/>
                    <a:p>
                      <a:r>
                        <a:rPr lang="en-US" sz="1000"/>
                        <a:t>70.736842105263</a:t>
                      </a:r>
                    </a:p>
                  </a:txBody>
                  <a:tcPr/>
                </a:tc>
                <a:tc>
                  <a:txBody>
                    <a:bodyPr/>
                    <a:lstStyle/>
                    <a:p>
                      <a:r>
                        <a:rPr lang="en-US" sz="1000"/>
                        <a:t>341</a:t>
                      </a:r>
                    </a:p>
                  </a:txBody>
                  <a:tcPr/>
                </a:tc>
                <a:tc>
                  <a:txBody>
                    <a:bodyPr/>
                    <a:lstStyle/>
                    <a:p>
                      <a:r>
                        <a:rPr lang="en-US" sz="1000"/>
                        <a:t>591</a:t>
                      </a:r>
                    </a:p>
                  </a:txBody>
                  <a:tcPr/>
                </a:tc>
                <a:tc>
                  <a:txBody>
                    <a:bodyPr/>
                    <a:lstStyle/>
                    <a:p>
                      <a:r>
                        <a:rPr lang="en-US" sz="1000"/>
                        <a:t>32610</a:t>
                      </a:r>
                    </a:p>
                  </a:txBody>
                  <a:tcPr/>
                </a:tc>
                <a:tc>
                  <a:txBody>
                    <a:bodyPr/>
                    <a:lstStyle/>
                    <a:p>
                      <a:r>
                        <a:rPr lang="en-US" sz="1000"/>
                        <a:t>214.53947368421</a:t>
                      </a:r>
                    </a:p>
                  </a:txBody>
                  <a:tcPr/>
                </a:tc>
                <a:tc>
                  <a:txBody>
                    <a:bodyPr/>
                    <a:lstStyle/>
                    <a:p>
                      <a:r>
                        <a:rPr lang="en-US" sz="1000"/>
                        <a:t>462482</a:t>
                      </a:r>
                    </a:p>
                  </a:txBody>
                  <a:tcPr/>
                </a:tc>
                <a:tc>
                  <a:txBody>
                    <a:bodyPr/>
                    <a:lstStyle/>
                    <a:p>
                      <a:r>
                        <a:rPr lang="en-US" sz="1000"/>
                        <a:t>3042.6447368421</a:t>
                      </a:r>
                    </a:p>
                  </a:txBody>
                  <a:tcPr/>
                </a:tc>
                <a:tc>
                  <a:txBody>
                    <a:bodyPr/>
                    <a:lstStyle/>
                    <a:p>
                      <a:r>
                        <a:rPr lang="en-US" sz="1000"/>
                        <a:t>7.3196467974193 %</a:t>
                      </a:r>
                    </a:p>
                  </a:txBody>
                  <a:tcPr/>
                </a:tc>
                <a:extLst>
                  <a:ext uri="{0D108BD9-81ED-4DB2-BD59-A6C34878D82A}">
                    <a16:rowId xmlns:a16="http://schemas.microsoft.com/office/drawing/2014/main" val="415281398"/>
                  </a:ext>
                </a:extLst>
              </a:tr>
            </a:tbl>
          </a:graphicData>
        </a:graphic>
      </p:graphicFrame>
      <p:sp>
        <p:nvSpPr>
          <p:cNvPr id="4" name="Text Placeholder 3">
            <a:extLst>
              <a:ext uri="{FF2B5EF4-FFF2-40B4-BE49-F238E27FC236}">
                <a16:creationId xmlns:a16="http://schemas.microsoft.com/office/drawing/2014/main" id="{38BB5923-A348-4B2E-8878-F9AB8FB323C6}"/>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2769269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DAD34-0468-4CC2-BE83-E0D6D6920F5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80097B64-D356-4B5F-8201-4C9E6DCCC34D}"/>
              </a:ext>
            </a:extLst>
          </p:cNvPr>
          <p:cNvGraphicFramePr>
            <a:graphicFrameLocks noGrp="1"/>
          </p:cNvGraphicFramePr>
          <p:nvPr>
            <p:ph type="chart" sz="quarter" idx="13"/>
            <p:extLst>
              <p:ext uri="{D42A27DB-BD31-4B8C-83A1-F6EECF244321}">
                <p14:modId xmlns:p14="http://schemas.microsoft.com/office/powerpoint/2010/main" val="1039519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839EA-E486-4F9E-BE67-B8DCEF5DADD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114D014-9DC7-4318-8A6F-B76D46DA5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669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E1CC-3EF1-4171-9C11-E5D08CF1406E}"/>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4F9B1C07-395B-405A-9A74-8FA44AECD644}"/>
              </a:ext>
            </a:extLst>
          </p:cNvPr>
          <p:cNvGraphicFramePr>
            <a:graphicFrameLocks noGrp="1"/>
          </p:cNvGraphicFramePr>
          <p:nvPr>
            <p:ph type="chart" sz="quarter" idx="13"/>
            <p:extLst>
              <p:ext uri="{D42A27DB-BD31-4B8C-83A1-F6EECF244321}">
                <p14:modId xmlns:p14="http://schemas.microsoft.com/office/powerpoint/2010/main" val="3316005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D2129-D086-49A4-AE29-077DBB536CD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40B5B58-F1EB-4067-83EF-29EA66F5E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1467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6965-988F-4ADA-9780-B1BE1E7419D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2FD420D7-82EC-4C37-85FF-667DE3BA6BCD}"/>
              </a:ext>
            </a:extLst>
          </p:cNvPr>
          <p:cNvGraphicFramePr>
            <a:graphicFrameLocks noGrp="1"/>
          </p:cNvGraphicFramePr>
          <p:nvPr>
            <p:ph type="chart" sz="quarter" idx="13"/>
            <p:extLst>
              <p:ext uri="{D42A27DB-BD31-4B8C-83A1-F6EECF244321}">
                <p14:modId xmlns:p14="http://schemas.microsoft.com/office/powerpoint/2010/main" val="977767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35CC0-62C4-42AA-B746-A523C0EB376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A1EA258-3105-4147-9965-D8C092E54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761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57F7F-32A4-4016-B753-938A9EDA2ACC}"/>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E62BB789-237B-4977-8869-25F0DF1E0172}"/>
              </a:ext>
            </a:extLst>
          </p:cNvPr>
          <p:cNvGraphicFramePr>
            <a:graphicFrameLocks noGrp="1"/>
          </p:cNvGraphicFramePr>
          <p:nvPr>
            <p:ph type="chart" sz="quarter" idx="13"/>
            <p:extLst>
              <p:ext uri="{D42A27DB-BD31-4B8C-83A1-F6EECF244321}">
                <p14:modId xmlns:p14="http://schemas.microsoft.com/office/powerpoint/2010/main" val="2065558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63C861-B19A-41B9-9772-355345F41C6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166AAB8-1C05-48A9-B19F-841391E9F9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456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BB99C-6FFD-47C0-B3F5-27DF511F7FCA}"/>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E554FEC9-2B4E-463F-8A5D-05F1968696FC}"/>
              </a:ext>
            </a:extLst>
          </p:cNvPr>
          <p:cNvGraphicFramePr>
            <a:graphicFrameLocks noGrp="1"/>
          </p:cNvGraphicFramePr>
          <p:nvPr>
            <p:ph type="tbl" sz="quarter" idx="13"/>
            <p:extLst>
              <p:ext uri="{D42A27DB-BD31-4B8C-83A1-F6EECF244321}">
                <p14:modId xmlns:p14="http://schemas.microsoft.com/office/powerpoint/2010/main" val="221036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21859930"/>
                    </a:ext>
                  </a:extLst>
                </a:gridCol>
                <a:gridCol w="740664">
                  <a:extLst>
                    <a:ext uri="{9D8B030D-6E8A-4147-A177-3AD203B41FA5}">
                      <a16:colId xmlns:a16="http://schemas.microsoft.com/office/drawing/2014/main" val="1614696936"/>
                    </a:ext>
                  </a:extLst>
                </a:gridCol>
                <a:gridCol w="740664">
                  <a:extLst>
                    <a:ext uri="{9D8B030D-6E8A-4147-A177-3AD203B41FA5}">
                      <a16:colId xmlns:a16="http://schemas.microsoft.com/office/drawing/2014/main" val="3034584175"/>
                    </a:ext>
                  </a:extLst>
                </a:gridCol>
                <a:gridCol w="740664">
                  <a:extLst>
                    <a:ext uri="{9D8B030D-6E8A-4147-A177-3AD203B41FA5}">
                      <a16:colId xmlns:a16="http://schemas.microsoft.com/office/drawing/2014/main" val="1139015173"/>
                    </a:ext>
                  </a:extLst>
                </a:gridCol>
                <a:gridCol w="740664">
                  <a:extLst>
                    <a:ext uri="{9D8B030D-6E8A-4147-A177-3AD203B41FA5}">
                      <a16:colId xmlns:a16="http://schemas.microsoft.com/office/drawing/2014/main" val="3859412963"/>
                    </a:ext>
                  </a:extLst>
                </a:gridCol>
                <a:gridCol w="740664">
                  <a:extLst>
                    <a:ext uri="{9D8B030D-6E8A-4147-A177-3AD203B41FA5}">
                      <a16:colId xmlns:a16="http://schemas.microsoft.com/office/drawing/2014/main" val="1583153998"/>
                    </a:ext>
                  </a:extLst>
                </a:gridCol>
                <a:gridCol w="740664">
                  <a:extLst>
                    <a:ext uri="{9D8B030D-6E8A-4147-A177-3AD203B41FA5}">
                      <a16:colId xmlns:a16="http://schemas.microsoft.com/office/drawing/2014/main" val="1132054187"/>
                    </a:ext>
                  </a:extLst>
                </a:gridCol>
                <a:gridCol w="740664">
                  <a:extLst>
                    <a:ext uri="{9D8B030D-6E8A-4147-A177-3AD203B41FA5}">
                      <a16:colId xmlns:a16="http://schemas.microsoft.com/office/drawing/2014/main" val="1931347049"/>
                    </a:ext>
                  </a:extLst>
                </a:gridCol>
                <a:gridCol w="740664">
                  <a:extLst>
                    <a:ext uri="{9D8B030D-6E8A-4147-A177-3AD203B41FA5}">
                      <a16:colId xmlns:a16="http://schemas.microsoft.com/office/drawing/2014/main" val="166638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8639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- 2022-08-26 13:08:58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W. Glomb, Jr. was recognized as the top scoring leader! 🏆👏🏼
PHLY is included on the list of 30 large companies nominated this year, and this is our 13th year in a row receiving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8.4890463917526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2232752"/>
                  </a:ext>
                </a:extLst>
              </a:tr>
            </a:tbl>
          </a:graphicData>
        </a:graphic>
      </p:graphicFrame>
      <p:sp>
        <p:nvSpPr>
          <p:cNvPr id="4" name="Text Placeholder 3">
            <a:extLst>
              <a:ext uri="{FF2B5EF4-FFF2-40B4-BE49-F238E27FC236}">
                <a16:creationId xmlns:a16="http://schemas.microsoft.com/office/drawing/2014/main" id="{C6D27259-7C49-425B-ADA2-BC23D4A5EC4D}"/>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335994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43480-5F9E-447C-9A37-1DA49D5F14F5}"/>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702F6732-CFD6-40C2-B1ED-AD428F4942DC}"/>
              </a:ext>
            </a:extLst>
          </p:cNvPr>
          <p:cNvGraphicFramePr>
            <a:graphicFrameLocks noGrp="1"/>
          </p:cNvGraphicFramePr>
          <p:nvPr>
            <p:ph type="tbl" sz="quarter" idx="13"/>
            <p:extLst>
              <p:ext uri="{D42A27DB-BD31-4B8C-83A1-F6EECF244321}">
                <p14:modId xmlns:p14="http://schemas.microsoft.com/office/powerpoint/2010/main" val="1477951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9451373"/>
                    </a:ext>
                  </a:extLst>
                </a:gridCol>
                <a:gridCol w="740664">
                  <a:extLst>
                    <a:ext uri="{9D8B030D-6E8A-4147-A177-3AD203B41FA5}">
                      <a16:colId xmlns:a16="http://schemas.microsoft.com/office/drawing/2014/main" val="4267562618"/>
                    </a:ext>
                  </a:extLst>
                </a:gridCol>
                <a:gridCol w="740664">
                  <a:extLst>
                    <a:ext uri="{9D8B030D-6E8A-4147-A177-3AD203B41FA5}">
                      <a16:colId xmlns:a16="http://schemas.microsoft.com/office/drawing/2014/main" val="1710782691"/>
                    </a:ext>
                  </a:extLst>
                </a:gridCol>
                <a:gridCol w="740664">
                  <a:extLst>
                    <a:ext uri="{9D8B030D-6E8A-4147-A177-3AD203B41FA5}">
                      <a16:colId xmlns:a16="http://schemas.microsoft.com/office/drawing/2014/main" val="1625530141"/>
                    </a:ext>
                  </a:extLst>
                </a:gridCol>
                <a:gridCol w="740664">
                  <a:extLst>
                    <a:ext uri="{9D8B030D-6E8A-4147-A177-3AD203B41FA5}">
                      <a16:colId xmlns:a16="http://schemas.microsoft.com/office/drawing/2014/main" val="35331954"/>
                    </a:ext>
                  </a:extLst>
                </a:gridCol>
                <a:gridCol w="740664">
                  <a:extLst>
                    <a:ext uri="{9D8B030D-6E8A-4147-A177-3AD203B41FA5}">
                      <a16:colId xmlns:a16="http://schemas.microsoft.com/office/drawing/2014/main" val="96694115"/>
                    </a:ext>
                  </a:extLst>
                </a:gridCol>
                <a:gridCol w="740664">
                  <a:extLst>
                    <a:ext uri="{9D8B030D-6E8A-4147-A177-3AD203B41FA5}">
                      <a16:colId xmlns:a16="http://schemas.microsoft.com/office/drawing/2014/main" val="1874521132"/>
                    </a:ext>
                  </a:extLst>
                </a:gridCol>
                <a:gridCol w="740664">
                  <a:extLst>
                    <a:ext uri="{9D8B030D-6E8A-4147-A177-3AD203B41FA5}">
                      <a16:colId xmlns:a16="http://schemas.microsoft.com/office/drawing/2014/main" val="3418573119"/>
                    </a:ext>
                  </a:extLst>
                </a:gridCol>
                <a:gridCol w="740664">
                  <a:extLst>
                    <a:ext uri="{9D8B030D-6E8A-4147-A177-3AD203B41FA5}">
                      <a16:colId xmlns:a16="http://schemas.microsoft.com/office/drawing/2014/main" val="379564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1925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- 2022-08-29 16:07:03</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 Hospital of Philadelphia (CHOP). Later, #TEAMPHLY sat back in their cars with movie theater snacks to watch Night at the Museum on the big screen. All money raised was donated to CHOP to help children battling #cancer. 
Learn how you can make a difference: parkway.chop.edu #ForBreakThroughs #fundraising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58.052948805982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3726429"/>
                  </a:ext>
                </a:extLst>
              </a:tr>
            </a:tbl>
          </a:graphicData>
        </a:graphic>
      </p:graphicFrame>
      <p:sp>
        <p:nvSpPr>
          <p:cNvPr id="4" name="Text Placeholder 3">
            <a:extLst>
              <a:ext uri="{FF2B5EF4-FFF2-40B4-BE49-F238E27FC236}">
                <a16:creationId xmlns:a16="http://schemas.microsoft.com/office/drawing/2014/main" id="{E07C0ADC-7DBB-48D0-ADAC-594B989748C4}"/>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396174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BFF92-9D59-4FBE-86C4-033125E1D349}"/>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654C85B3-B646-48AF-B611-5148C0A96C48}"/>
              </a:ext>
            </a:extLst>
          </p:cNvPr>
          <p:cNvGraphicFramePr>
            <a:graphicFrameLocks noGrp="1"/>
          </p:cNvGraphicFramePr>
          <p:nvPr>
            <p:ph type="tbl" sz="quarter" idx="13"/>
            <p:extLst>
              <p:ext uri="{D42A27DB-BD31-4B8C-83A1-F6EECF244321}">
                <p14:modId xmlns:p14="http://schemas.microsoft.com/office/powerpoint/2010/main" val="419983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85378230"/>
                    </a:ext>
                  </a:extLst>
                </a:gridCol>
                <a:gridCol w="740664">
                  <a:extLst>
                    <a:ext uri="{9D8B030D-6E8A-4147-A177-3AD203B41FA5}">
                      <a16:colId xmlns:a16="http://schemas.microsoft.com/office/drawing/2014/main" val="4240694220"/>
                    </a:ext>
                  </a:extLst>
                </a:gridCol>
                <a:gridCol w="740664">
                  <a:extLst>
                    <a:ext uri="{9D8B030D-6E8A-4147-A177-3AD203B41FA5}">
                      <a16:colId xmlns:a16="http://schemas.microsoft.com/office/drawing/2014/main" val="4152765706"/>
                    </a:ext>
                  </a:extLst>
                </a:gridCol>
                <a:gridCol w="740664">
                  <a:extLst>
                    <a:ext uri="{9D8B030D-6E8A-4147-A177-3AD203B41FA5}">
                      <a16:colId xmlns:a16="http://schemas.microsoft.com/office/drawing/2014/main" val="292736533"/>
                    </a:ext>
                  </a:extLst>
                </a:gridCol>
                <a:gridCol w="740664">
                  <a:extLst>
                    <a:ext uri="{9D8B030D-6E8A-4147-A177-3AD203B41FA5}">
                      <a16:colId xmlns:a16="http://schemas.microsoft.com/office/drawing/2014/main" val="3688885964"/>
                    </a:ext>
                  </a:extLst>
                </a:gridCol>
                <a:gridCol w="740664">
                  <a:extLst>
                    <a:ext uri="{9D8B030D-6E8A-4147-A177-3AD203B41FA5}">
                      <a16:colId xmlns:a16="http://schemas.microsoft.com/office/drawing/2014/main" val="1346644572"/>
                    </a:ext>
                  </a:extLst>
                </a:gridCol>
                <a:gridCol w="740664">
                  <a:extLst>
                    <a:ext uri="{9D8B030D-6E8A-4147-A177-3AD203B41FA5}">
                      <a16:colId xmlns:a16="http://schemas.microsoft.com/office/drawing/2014/main" val="1620314738"/>
                    </a:ext>
                  </a:extLst>
                </a:gridCol>
                <a:gridCol w="740664">
                  <a:extLst>
                    <a:ext uri="{9D8B030D-6E8A-4147-A177-3AD203B41FA5}">
                      <a16:colId xmlns:a16="http://schemas.microsoft.com/office/drawing/2014/main" val="1115534416"/>
                    </a:ext>
                  </a:extLst>
                </a:gridCol>
                <a:gridCol w="740664">
                  <a:extLst>
                    <a:ext uri="{9D8B030D-6E8A-4147-A177-3AD203B41FA5}">
                      <a16:colId xmlns:a16="http://schemas.microsoft.com/office/drawing/2014/main" val="264855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6800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- 2022-08-15 15:14:34</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Cradles to Crayons Philadelphia alongside 700+ volunteers at their annual Backpack-A-Thon to help the #charity stuff 40,000 backpacks with new school supplies. The backpacks will be donated to local children in need to prepare them for the upcoming school year. #givingback #volunteering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26.552277496605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9329309"/>
                  </a:ext>
                </a:extLst>
              </a:tr>
            </a:tbl>
          </a:graphicData>
        </a:graphic>
      </p:graphicFrame>
      <p:sp>
        <p:nvSpPr>
          <p:cNvPr id="4" name="Text Placeholder 3">
            <a:extLst>
              <a:ext uri="{FF2B5EF4-FFF2-40B4-BE49-F238E27FC236}">
                <a16:creationId xmlns:a16="http://schemas.microsoft.com/office/drawing/2014/main" id="{8631CC70-C0D1-4992-AB95-D4E994D348D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583913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271AD-B7CD-4D4F-8986-13A5226D3898}"/>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418D60DC-C2C6-446A-88E3-82028A2611EF}"/>
              </a:ext>
            </a:extLst>
          </p:cNvPr>
          <p:cNvGraphicFramePr>
            <a:graphicFrameLocks noGrp="1"/>
          </p:cNvGraphicFramePr>
          <p:nvPr>
            <p:ph type="tbl" sz="quarter" idx="13"/>
            <p:extLst>
              <p:ext uri="{D42A27DB-BD31-4B8C-83A1-F6EECF244321}">
                <p14:modId xmlns:p14="http://schemas.microsoft.com/office/powerpoint/2010/main" val="163910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60090303"/>
                    </a:ext>
                  </a:extLst>
                </a:gridCol>
                <a:gridCol w="740664">
                  <a:extLst>
                    <a:ext uri="{9D8B030D-6E8A-4147-A177-3AD203B41FA5}">
                      <a16:colId xmlns:a16="http://schemas.microsoft.com/office/drawing/2014/main" val="1388803898"/>
                    </a:ext>
                  </a:extLst>
                </a:gridCol>
                <a:gridCol w="740664">
                  <a:extLst>
                    <a:ext uri="{9D8B030D-6E8A-4147-A177-3AD203B41FA5}">
                      <a16:colId xmlns:a16="http://schemas.microsoft.com/office/drawing/2014/main" val="3667564703"/>
                    </a:ext>
                  </a:extLst>
                </a:gridCol>
                <a:gridCol w="740664">
                  <a:extLst>
                    <a:ext uri="{9D8B030D-6E8A-4147-A177-3AD203B41FA5}">
                      <a16:colId xmlns:a16="http://schemas.microsoft.com/office/drawing/2014/main" val="3860251113"/>
                    </a:ext>
                  </a:extLst>
                </a:gridCol>
                <a:gridCol w="740664">
                  <a:extLst>
                    <a:ext uri="{9D8B030D-6E8A-4147-A177-3AD203B41FA5}">
                      <a16:colId xmlns:a16="http://schemas.microsoft.com/office/drawing/2014/main" val="3910355351"/>
                    </a:ext>
                  </a:extLst>
                </a:gridCol>
                <a:gridCol w="740664">
                  <a:extLst>
                    <a:ext uri="{9D8B030D-6E8A-4147-A177-3AD203B41FA5}">
                      <a16:colId xmlns:a16="http://schemas.microsoft.com/office/drawing/2014/main" val="1947355495"/>
                    </a:ext>
                  </a:extLst>
                </a:gridCol>
                <a:gridCol w="740664">
                  <a:extLst>
                    <a:ext uri="{9D8B030D-6E8A-4147-A177-3AD203B41FA5}">
                      <a16:colId xmlns:a16="http://schemas.microsoft.com/office/drawing/2014/main" val="55741500"/>
                    </a:ext>
                  </a:extLst>
                </a:gridCol>
                <a:gridCol w="740664">
                  <a:extLst>
                    <a:ext uri="{9D8B030D-6E8A-4147-A177-3AD203B41FA5}">
                      <a16:colId xmlns:a16="http://schemas.microsoft.com/office/drawing/2014/main" val="3493467888"/>
                    </a:ext>
                  </a:extLst>
                </a:gridCol>
                <a:gridCol w="740664">
                  <a:extLst>
                    <a:ext uri="{9D8B030D-6E8A-4147-A177-3AD203B41FA5}">
                      <a16:colId xmlns:a16="http://schemas.microsoft.com/office/drawing/2014/main" val="330297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1072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- 2022-08-12 15:56:05</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Yesterday, our young professionals ended their 10-week summer #internship by delivering their final presentations to our senior leadership team. #TEAMPHLY wishes you the best of luck in your future endeavors! 
Learn more about our internship opportunities: https://www.phly.com/Careers/students.aspx?utm_source=Instagram+Facebook+LinkedIn+Twitter&amp;utm_medium=Social&amp;utm_campaign=HR+-+PHLY+Summer+Associates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31.050808314088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1787573"/>
                  </a:ext>
                </a:extLst>
              </a:tr>
            </a:tbl>
          </a:graphicData>
        </a:graphic>
      </p:graphicFrame>
      <p:sp>
        <p:nvSpPr>
          <p:cNvPr id="4" name="Text Placeholder 3">
            <a:extLst>
              <a:ext uri="{FF2B5EF4-FFF2-40B4-BE49-F238E27FC236}">
                <a16:creationId xmlns:a16="http://schemas.microsoft.com/office/drawing/2014/main" id="{BAACF77A-DCF2-4414-8685-B7CCA4ED5E4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746287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90C9-BA4E-45AE-8537-0EAA1C6E78F4}"/>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DC0EE84B-49D7-4BC2-8FF6-12190DF87C12}"/>
              </a:ext>
            </a:extLst>
          </p:cNvPr>
          <p:cNvGraphicFramePr>
            <a:graphicFrameLocks noGrp="1"/>
          </p:cNvGraphicFramePr>
          <p:nvPr>
            <p:ph type="tbl" sz="quarter" idx="13"/>
            <p:extLst>
              <p:ext uri="{D42A27DB-BD31-4B8C-83A1-F6EECF244321}">
                <p14:modId xmlns:p14="http://schemas.microsoft.com/office/powerpoint/2010/main" val="93065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95427021"/>
                    </a:ext>
                  </a:extLst>
                </a:gridCol>
                <a:gridCol w="740664">
                  <a:extLst>
                    <a:ext uri="{9D8B030D-6E8A-4147-A177-3AD203B41FA5}">
                      <a16:colId xmlns:a16="http://schemas.microsoft.com/office/drawing/2014/main" val="176319130"/>
                    </a:ext>
                  </a:extLst>
                </a:gridCol>
                <a:gridCol w="740664">
                  <a:extLst>
                    <a:ext uri="{9D8B030D-6E8A-4147-A177-3AD203B41FA5}">
                      <a16:colId xmlns:a16="http://schemas.microsoft.com/office/drawing/2014/main" val="2330399031"/>
                    </a:ext>
                  </a:extLst>
                </a:gridCol>
                <a:gridCol w="740664">
                  <a:extLst>
                    <a:ext uri="{9D8B030D-6E8A-4147-A177-3AD203B41FA5}">
                      <a16:colId xmlns:a16="http://schemas.microsoft.com/office/drawing/2014/main" val="352357887"/>
                    </a:ext>
                  </a:extLst>
                </a:gridCol>
                <a:gridCol w="740664">
                  <a:extLst>
                    <a:ext uri="{9D8B030D-6E8A-4147-A177-3AD203B41FA5}">
                      <a16:colId xmlns:a16="http://schemas.microsoft.com/office/drawing/2014/main" val="777258363"/>
                    </a:ext>
                  </a:extLst>
                </a:gridCol>
                <a:gridCol w="740664">
                  <a:extLst>
                    <a:ext uri="{9D8B030D-6E8A-4147-A177-3AD203B41FA5}">
                      <a16:colId xmlns:a16="http://schemas.microsoft.com/office/drawing/2014/main" val="2895423011"/>
                    </a:ext>
                  </a:extLst>
                </a:gridCol>
                <a:gridCol w="740664">
                  <a:extLst>
                    <a:ext uri="{9D8B030D-6E8A-4147-A177-3AD203B41FA5}">
                      <a16:colId xmlns:a16="http://schemas.microsoft.com/office/drawing/2014/main" val="2559175279"/>
                    </a:ext>
                  </a:extLst>
                </a:gridCol>
                <a:gridCol w="740664">
                  <a:extLst>
                    <a:ext uri="{9D8B030D-6E8A-4147-A177-3AD203B41FA5}">
                      <a16:colId xmlns:a16="http://schemas.microsoft.com/office/drawing/2014/main" val="3142755112"/>
                    </a:ext>
                  </a:extLst>
                </a:gridCol>
                <a:gridCol w="740664">
                  <a:extLst>
                    <a:ext uri="{9D8B030D-6E8A-4147-A177-3AD203B41FA5}">
                      <a16:colId xmlns:a16="http://schemas.microsoft.com/office/drawing/2014/main" val="360182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8720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- 2022-08-03 14:14:10</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the The Leukemia &amp; Lymphoma Society by holding a PHLY swag yard sale in the Home Office. Employees had the chance to purchase TEAMPHLY gear and enter a raffle, with all proceeds benefiting the non-profit's #LightTheNight Walk which raises awareness and funding for #cancer research and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25.39197448844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7830868"/>
                  </a:ext>
                </a:extLst>
              </a:tr>
            </a:tbl>
          </a:graphicData>
        </a:graphic>
      </p:graphicFrame>
      <p:sp>
        <p:nvSpPr>
          <p:cNvPr id="4" name="Text Placeholder 3">
            <a:extLst>
              <a:ext uri="{FF2B5EF4-FFF2-40B4-BE49-F238E27FC236}">
                <a16:creationId xmlns:a16="http://schemas.microsoft.com/office/drawing/2014/main" id="{6AEA37C9-62D6-496F-AD1C-3EAFB03807A9}"/>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594217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D66E-345B-4B01-9B20-81441E836EE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A9216F24-996F-40AE-9CA1-E3CB15B54E75}"/>
              </a:ext>
            </a:extLst>
          </p:cNvPr>
          <p:cNvGraphicFramePr>
            <a:graphicFrameLocks noGrp="1"/>
          </p:cNvGraphicFramePr>
          <p:nvPr>
            <p:ph type="tbl" sz="quarter" idx="13"/>
            <p:extLst>
              <p:ext uri="{D42A27DB-BD31-4B8C-83A1-F6EECF244321}">
                <p14:modId xmlns:p14="http://schemas.microsoft.com/office/powerpoint/2010/main" val="328855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66636157"/>
                    </a:ext>
                  </a:extLst>
                </a:gridCol>
                <a:gridCol w="576072">
                  <a:extLst>
                    <a:ext uri="{9D8B030D-6E8A-4147-A177-3AD203B41FA5}">
                      <a16:colId xmlns:a16="http://schemas.microsoft.com/office/drawing/2014/main" val="2051977255"/>
                    </a:ext>
                  </a:extLst>
                </a:gridCol>
                <a:gridCol w="576072">
                  <a:extLst>
                    <a:ext uri="{9D8B030D-6E8A-4147-A177-3AD203B41FA5}">
                      <a16:colId xmlns:a16="http://schemas.microsoft.com/office/drawing/2014/main" val="2720904997"/>
                    </a:ext>
                  </a:extLst>
                </a:gridCol>
                <a:gridCol w="576072">
                  <a:extLst>
                    <a:ext uri="{9D8B030D-6E8A-4147-A177-3AD203B41FA5}">
                      <a16:colId xmlns:a16="http://schemas.microsoft.com/office/drawing/2014/main" val="380688376"/>
                    </a:ext>
                  </a:extLst>
                </a:gridCol>
                <a:gridCol w="576072">
                  <a:extLst>
                    <a:ext uri="{9D8B030D-6E8A-4147-A177-3AD203B41FA5}">
                      <a16:colId xmlns:a16="http://schemas.microsoft.com/office/drawing/2014/main" val="2079830356"/>
                    </a:ext>
                  </a:extLst>
                </a:gridCol>
                <a:gridCol w="576072">
                  <a:extLst>
                    <a:ext uri="{9D8B030D-6E8A-4147-A177-3AD203B41FA5}">
                      <a16:colId xmlns:a16="http://schemas.microsoft.com/office/drawing/2014/main" val="1446728344"/>
                    </a:ext>
                  </a:extLst>
                </a:gridCol>
                <a:gridCol w="576072">
                  <a:extLst>
                    <a:ext uri="{9D8B030D-6E8A-4147-A177-3AD203B41FA5}">
                      <a16:colId xmlns:a16="http://schemas.microsoft.com/office/drawing/2014/main" val="4078642734"/>
                    </a:ext>
                  </a:extLst>
                </a:gridCol>
                <a:gridCol w="576072">
                  <a:extLst>
                    <a:ext uri="{9D8B030D-6E8A-4147-A177-3AD203B41FA5}">
                      <a16:colId xmlns:a16="http://schemas.microsoft.com/office/drawing/2014/main" val="3812556482"/>
                    </a:ext>
                  </a:extLst>
                </a:gridCol>
                <a:gridCol w="576072">
                  <a:extLst>
                    <a:ext uri="{9D8B030D-6E8A-4147-A177-3AD203B41FA5}">
                      <a16:colId xmlns:a16="http://schemas.microsoft.com/office/drawing/2014/main" val="3550605134"/>
                    </a:ext>
                  </a:extLst>
                </a:gridCol>
                <a:gridCol w="576072">
                  <a:extLst>
                    <a:ext uri="{9D8B030D-6E8A-4147-A177-3AD203B41FA5}">
                      <a16:colId xmlns:a16="http://schemas.microsoft.com/office/drawing/2014/main" val="1815681107"/>
                    </a:ext>
                  </a:extLst>
                </a:gridCol>
                <a:gridCol w="576072">
                  <a:extLst>
                    <a:ext uri="{9D8B030D-6E8A-4147-A177-3AD203B41FA5}">
                      <a16:colId xmlns:a16="http://schemas.microsoft.com/office/drawing/2014/main" val="19552300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18056157"/>
                  </a:ext>
                </a:extLst>
              </a:tr>
              <a:tr h="370840">
                <a:tc>
                  <a:txBody>
                    <a:bodyPr/>
                    <a:lstStyle/>
                    <a:p>
                      <a:r>
                        <a:rPr lang="en-US" sz="1000"/>
                        <a:t>phlyinsurance</a:t>
                      </a:r>
                    </a:p>
                  </a:txBody>
                  <a:tcPr/>
                </a:tc>
                <a:tc>
                  <a:txBody>
                    <a:bodyPr/>
                    <a:lstStyle/>
                    <a:p>
                      <a:r>
                        <a:rPr lang="en-US" sz="1000"/>
                        <a:t>2607</a:t>
                      </a:r>
                    </a:p>
                  </a:txBody>
                  <a:tcPr/>
                </a:tc>
                <a:tc>
                  <a:txBody>
                    <a:bodyPr/>
                    <a:lstStyle/>
                    <a:p>
                      <a:r>
                        <a:rPr lang="en-US" sz="1000"/>
                        <a:t>36</a:t>
                      </a:r>
                    </a:p>
                  </a:txBody>
                  <a:tcPr/>
                </a:tc>
                <a:tc>
                  <a:txBody>
                    <a:bodyPr/>
                    <a:lstStyle/>
                    <a:p>
                      <a:r>
                        <a:rPr lang="en-US" sz="1000"/>
                        <a:t>82</a:t>
                      </a:r>
                    </a:p>
                  </a:txBody>
                  <a:tcPr/>
                </a:tc>
                <a:tc>
                  <a:txBody>
                    <a:bodyPr/>
                    <a:lstStyle/>
                    <a:p>
                      <a:r>
                        <a:rPr lang="en-US" sz="1000"/>
                        <a:t>21</a:t>
                      </a:r>
                    </a:p>
                  </a:txBody>
                  <a:tcPr/>
                </a:tc>
                <a:tc>
                  <a:txBody>
                    <a:bodyPr/>
                    <a:lstStyle/>
                    <a:p>
                      <a:r>
                        <a:rPr lang="en-US" sz="1000"/>
                        <a:t>36</a:t>
                      </a:r>
                    </a:p>
                  </a:txBody>
                  <a:tcPr/>
                </a:tc>
                <a:tc>
                  <a:txBody>
                    <a:bodyPr/>
                    <a:lstStyle/>
                    <a:p>
                      <a:r>
                        <a:rPr lang="en-US" sz="1000"/>
                        <a:t>2</a:t>
                      </a:r>
                    </a:p>
                  </a:txBody>
                  <a:tcPr/>
                </a:tc>
                <a:tc>
                  <a:txBody>
                    <a:bodyPr/>
                    <a:lstStyle/>
                    <a:p>
                      <a:r>
                        <a:rPr lang="en-US" sz="1000"/>
                        <a:t>141</a:t>
                      </a:r>
                    </a:p>
                  </a:txBody>
                  <a:tcPr/>
                </a:tc>
                <a:tc>
                  <a:txBody>
                    <a:bodyPr/>
                    <a:lstStyle/>
                    <a:p>
                      <a:r>
                        <a:rPr lang="en-US" sz="1000"/>
                        <a:t>4501</a:t>
                      </a:r>
                    </a:p>
                  </a:txBody>
                  <a:tcPr/>
                </a:tc>
                <a:tc>
                  <a:txBody>
                    <a:bodyPr/>
                    <a:lstStyle/>
                    <a:p>
                      <a:r>
                        <a:rPr lang="en-US" sz="1000"/>
                        <a:t>66</a:t>
                      </a:r>
                    </a:p>
                  </a:txBody>
                  <a:tcPr/>
                </a:tc>
                <a:tc>
                  <a:txBody>
                    <a:bodyPr/>
                    <a:lstStyle/>
                    <a:p>
                      <a:r>
                        <a:rPr lang="en-US" sz="1000"/>
                        <a:t>1.2511 %</a:t>
                      </a:r>
                    </a:p>
                  </a:txBody>
                  <a:tcPr/>
                </a:tc>
                <a:extLst>
                  <a:ext uri="{0D108BD9-81ED-4DB2-BD59-A6C34878D82A}">
                    <a16:rowId xmlns:a16="http://schemas.microsoft.com/office/drawing/2014/main" val="786426483"/>
                  </a:ext>
                </a:extLst>
              </a:tr>
            </a:tbl>
          </a:graphicData>
        </a:graphic>
      </p:graphicFrame>
      <p:sp>
        <p:nvSpPr>
          <p:cNvPr id="4" name="Text Placeholder 3">
            <a:extLst>
              <a:ext uri="{FF2B5EF4-FFF2-40B4-BE49-F238E27FC236}">
                <a16:creationId xmlns:a16="http://schemas.microsoft.com/office/drawing/2014/main" id="{4EF89822-FB9C-47DF-A122-A222FFA12261}"/>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346201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6AC42-EF88-4EA1-BA2A-2090758997D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D588428-996B-4667-818D-2156EB0F72C0}"/>
              </a:ext>
            </a:extLst>
          </p:cNvPr>
          <p:cNvGraphicFramePr>
            <a:graphicFrameLocks noGrp="1"/>
          </p:cNvGraphicFramePr>
          <p:nvPr>
            <p:ph type="chart" sz="quarter" idx="13"/>
            <p:extLst>
              <p:ext uri="{D42A27DB-BD31-4B8C-83A1-F6EECF244321}">
                <p14:modId xmlns:p14="http://schemas.microsoft.com/office/powerpoint/2010/main" val="2343044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D95054-1606-46A7-B462-76382836B57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535843F-67C1-43FB-A389-9CE2554033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337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EA77-5897-4245-A166-05E32396620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10D6E21-9369-4F25-B653-6607CD98388C}"/>
              </a:ext>
            </a:extLst>
          </p:cNvPr>
          <p:cNvGraphicFramePr>
            <a:graphicFrameLocks noGrp="1"/>
          </p:cNvGraphicFramePr>
          <p:nvPr>
            <p:ph type="chart" sz="quarter" idx="13"/>
            <p:extLst>
              <p:ext uri="{D42A27DB-BD31-4B8C-83A1-F6EECF244321}">
                <p14:modId xmlns:p14="http://schemas.microsoft.com/office/powerpoint/2010/main" val="1247240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ABA823-B2F8-43DD-80DE-108C5F9F57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7B96EF7-36B1-4E08-9719-306D6DEE9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578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45F3-5F7D-48D4-AFAB-A9D431A64E5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62442F25-C3F6-4D0A-8FC7-089242448227}"/>
              </a:ext>
            </a:extLst>
          </p:cNvPr>
          <p:cNvGraphicFramePr>
            <a:graphicFrameLocks noGrp="1"/>
          </p:cNvGraphicFramePr>
          <p:nvPr>
            <p:ph type="chart" sz="quarter" idx="13"/>
            <p:extLst>
              <p:ext uri="{D42A27DB-BD31-4B8C-83A1-F6EECF244321}">
                <p14:modId xmlns:p14="http://schemas.microsoft.com/office/powerpoint/2010/main" val="1588544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8D15FF-4454-4654-8F87-210906C2FB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3D0769B-A687-487F-8466-20B5107B5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1659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CA56-61A7-431F-87EB-3D27A6332B6C}"/>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B530039F-7FB2-4F83-B2FA-65269C518E9F}"/>
              </a:ext>
            </a:extLst>
          </p:cNvPr>
          <p:cNvGraphicFramePr>
            <a:graphicFrameLocks noGrp="1"/>
          </p:cNvGraphicFramePr>
          <p:nvPr>
            <p:ph type="chart" sz="quarter" idx="13"/>
            <p:extLst>
              <p:ext uri="{D42A27DB-BD31-4B8C-83A1-F6EECF244321}">
                <p14:modId xmlns:p14="http://schemas.microsoft.com/office/powerpoint/2010/main" val="2597008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252FA-9782-4C07-AA7F-8ACA6759417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86FC27F-5040-473F-B82F-9CB7F3F893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248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DD92C-E407-4EB6-9907-BC055DBDE4CD}"/>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F8585A8-980B-4822-A80B-6FA1E81FBF09}"/>
              </a:ext>
            </a:extLst>
          </p:cNvPr>
          <p:cNvGraphicFramePr>
            <a:graphicFrameLocks noGrp="1"/>
          </p:cNvGraphicFramePr>
          <p:nvPr>
            <p:ph type="tbl" sz="quarter" idx="13"/>
            <p:extLst>
              <p:ext uri="{D42A27DB-BD31-4B8C-83A1-F6EECF244321}">
                <p14:modId xmlns:p14="http://schemas.microsoft.com/office/powerpoint/2010/main" val="298733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07567099"/>
                    </a:ext>
                  </a:extLst>
                </a:gridCol>
                <a:gridCol w="987552">
                  <a:extLst>
                    <a:ext uri="{9D8B030D-6E8A-4147-A177-3AD203B41FA5}">
                      <a16:colId xmlns:a16="http://schemas.microsoft.com/office/drawing/2014/main" val="4205852231"/>
                    </a:ext>
                  </a:extLst>
                </a:gridCol>
                <a:gridCol w="987552">
                  <a:extLst>
                    <a:ext uri="{9D8B030D-6E8A-4147-A177-3AD203B41FA5}">
                      <a16:colId xmlns:a16="http://schemas.microsoft.com/office/drawing/2014/main" val="2791331290"/>
                    </a:ext>
                  </a:extLst>
                </a:gridCol>
                <a:gridCol w="987552">
                  <a:extLst>
                    <a:ext uri="{9D8B030D-6E8A-4147-A177-3AD203B41FA5}">
                      <a16:colId xmlns:a16="http://schemas.microsoft.com/office/drawing/2014/main" val="4075516207"/>
                    </a:ext>
                  </a:extLst>
                </a:gridCol>
                <a:gridCol w="987552">
                  <a:extLst>
                    <a:ext uri="{9D8B030D-6E8A-4147-A177-3AD203B41FA5}">
                      <a16:colId xmlns:a16="http://schemas.microsoft.com/office/drawing/2014/main" val="3071729645"/>
                    </a:ext>
                  </a:extLst>
                </a:gridCol>
                <a:gridCol w="987552">
                  <a:extLst>
                    <a:ext uri="{9D8B030D-6E8A-4147-A177-3AD203B41FA5}">
                      <a16:colId xmlns:a16="http://schemas.microsoft.com/office/drawing/2014/main" val="59249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9419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16:22:57</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childrensphila. Later, #TEAMPHLY sat back in their cars with movie theater snacks to watch Night at the Museum on the big screen. All money raised was donated to CHOP to help children battling cancer. 🚘🎥🍿
Learn how you can make a difference ➡parkway.chop.edu⬅️ #ForBreakThroughs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#specialtyinsurance #insuranceindustry #insurancework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357372"/>
                  </a:ext>
                </a:extLst>
              </a:tr>
            </a:tbl>
          </a:graphicData>
        </a:graphic>
      </p:graphicFrame>
      <p:sp>
        <p:nvSpPr>
          <p:cNvPr id="4" name="Text Placeholder 3">
            <a:extLst>
              <a:ext uri="{FF2B5EF4-FFF2-40B4-BE49-F238E27FC236}">
                <a16:creationId xmlns:a16="http://schemas.microsoft.com/office/drawing/2014/main" id="{403C08C4-241E-4031-9447-E19BA69D481B}"/>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008161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60EC4-455F-4E61-98EE-8B89CE4FE166}"/>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B73FDE11-C7B4-4BA2-BA92-9944C208851B}"/>
              </a:ext>
            </a:extLst>
          </p:cNvPr>
          <p:cNvGraphicFramePr>
            <a:graphicFrameLocks noGrp="1"/>
          </p:cNvGraphicFramePr>
          <p:nvPr>
            <p:ph type="tbl" sz="quarter" idx="13"/>
            <p:extLst>
              <p:ext uri="{D42A27DB-BD31-4B8C-83A1-F6EECF244321}">
                <p14:modId xmlns:p14="http://schemas.microsoft.com/office/powerpoint/2010/main" val="4036278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4801542"/>
                    </a:ext>
                  </a:extLst>
                </a:gridCol>
                <a:gridCol w="987552">
                  <a:extLst>
                    <a:ext uri="{9D8B030D-6E8A-4147-A177-3AD203B41FA5}">
                      <a16:colId xmlns:a16="http://schemas.microsoft.com/office/drawing/2014/main" val="1468949510"/>
                    </a:ext>
                  </a:extLst>
                </a:gridCol>
                <a:gridCol w="987552">
                  <a:extLst>
                    <a:ext uri="{9D8B030D-6E8A-4147-A177-3AD203B41FA5}">
                      <a16:colId xmlns:a16="http://schemas.microsoft.com/office/drawing/2014/main" val="1380864124"/>
                    </a:ext>
                  </a:extLst>
                </a:gridCol>
                <a:gridCol w="987552">
                  <a:extLst>
                    <a:ext uri="{9D8B030D-6E8A-4147-A177-3AD203B41FA5}">
                      <a16:colId xmlns:a16="http://schemas.microsoft.com/office/drawing/2014/main" val="859131215"/>
                    </a:ext>
                  </a:extLst>
                </a:gridCol>
                <a:gridCol w="987552">
                  <a:extLst>
                    <a:ext uri="{9D8B030D-6E8A-4147-A177-3AD203B41FA5}">
                      <a16:colId xmlns:a16="http://schemas.microsoft.com/office/drawing/2014/main" val="3781579639"/>
                    </a:ext>
                  </a:extLst>
                </a:gridCol>
                <a:gridCol w="987552">
                  <a:extLst>
                    <a:ext uri="{9D8B030D-6E8A-4147-A177-3AD203B41FA5}">
                      <a16:colId xmlns:a16="http://schemas.microsoft.com/office/drawing/2014/main" val="249233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930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- 2022-08-12 16:07:46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 
Yesterday, our young professionals ended their 10-week summer internship by delivering their final presentations to our senior leadership team. #TEAMPHLY wishes you the best of luck in your future endeavors! 🙌🏼
➡ Learn more about our internship opportunities 🔗 𝐛𝐢𝐭.𝐥𝐲/𝐏𝐇𝐋𝐘𝐒𝐮𝐦𝐦𝐞𝐫𝐀𝐬𝐬𝐨𝐜𝐢𝐚𝐭𝐞𝐬
#PHLYInternLife #summerintern #summerinternship #internships #internshipopportunity #youngprofessional #internlife #undergrad #futureleaders #interning #insurancework #insuranceservices #insurancejobs #insurancecareers  #insurancecompany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8373170"/>
                  </a:ext>
                </a:extLst>
              </a:tr>
            </a:tbl>
          </a:graphicData>
        </a:graphic>
      </p:graphicFrame>
      <p:sp>
        <p:nvSpPr>
          <p:cNvPr id="4" name="Text Placeholder 3">
            <a:extLst>
              <a:ext uri="{FF2B5EF4-FFF2-40B4-BE49-F238E27FC236}">
                <a16:creationId xmlns:a16="http://schemas.microsoft.com/office/drawing/2014/main" id="{E62D702A-68B5-4984-ADD4-BC57AE791042}"/>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34261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7051-75C3-4269-A4A9-3D107728DB6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A74DAEAB-BD37-4E83-9C6A-CAFAC80FFE13}"/>
              </a:ext>
            </a:extLst>
          </p:cNvPr>
          <p:cNvGraphicFramePr>
            <a:graphicFrameLocks noGrp="1"/>
          </p:cNvGraphicFramePr>
          <p:nvPr>
            <p:ph type="tbl" sz="quarter" idx="13"/>
            <p:extLst>
              <p:ext uri="{D42A27DB-BD31-4B8C-83A1-F6EECF244321}">
                <p14:modId xmlns:p14="http://schemas.microsoft.com/office/powerpoint/2010/main" val="385549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8680721"/>
                    </a:ext>
                  </a:extLst>
                </a:gridCol>
                <a:gridCol w="987552">
                  <a:extLst>
                    <a:ext uri="{9D8B030D-6E8A-4147-A177-3AD203B41FA5}">
                      <a16:colId xmlns:a16="http://schemas.microsoft.com/office/drawing/2014/main" val="833454564"/>
                    </a:ext>
                  </a:extLst>
                </a:gridCol>
                <a:gridCol w="987552">
                  <a:extLst>
                    <a:ext uri="{9D8B030D-6E8A-4147-A177-3AD203B41FA5}">
                      <a16:colId xmlns:a16="http://schemas.microsoft.com/office/drawing/2014/main" val="3829477097"/>
                    </a:ext>
                  </a:extLst>
                </a:gridCol>
                <a:gridCol w="987552">
                  <a:extLst>
                    <a:ext uri="{9D8B030D-6E8A-4147-A177-3AD203B41FA5}">
                      <a16:colId xmlns:a16="http://schemas.microsoft.com/office/drawing/2014/main" val="2668317837"/>
                    </a:ext>
                  </a:extLst>
                </a:gridCol>
                <a:gridCol w="987552">
                  <a:extLst>
                    <a:ext uri="{9D8B030D-6E8A-4147-A177-3AD203B41FA5}">
                      <a16:colId xmlns:a16="http://schemas.microsoft.com/office/drawing/2014/main" val="1637889776"/>
                    </a:ext>
                  </a:extLst>
                </a:gridCol>
                <a:gridCol w="987552">
                  <a:extLst>
                    <a:ext uri="{9D8B030D-6E8A-4147-A177-3AD203B41FA5}">
                      <a16:colId xmlns:a16="http://schemas.microsoft.com/office/drawing/2014/main" val="108047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662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- 2022-08-26 14:30:05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Glomb was recognized as the top scoring leader! 🏆👏🏼
PHLY is included on the list of 30 large companies nominated this year, and this is our 13th year in a row receiving this recognition. 
Thanks to #TEAMPHLY for making us a #TopWorkplace! Learn more about careers at PHLY: bit.ly/PHLYCareers
#insurance #insurancecompany #insuranceindustry #insurancework #businessgoals #philadelphiainquirer #philadelphiapa #insurancecareers #insurancebusiness #companyculture #insurancelife #workenvironment #bestcompanies #workplaceculture #employeeengagement #happyemployees #employeeappreciation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0030360"/>
                  </a:ext>
                </a:extLst>
              </a:tr>
            </a:tbl>
          </a:graphicData>
        </a:graphic>
      </p:graphicFrame>
      <p:sp>
        <p:nvSpPr>
          <p:cNvPr id="4" name="Text Placeholder 3">
            <a:extLst>
              <a:ext uri="{FF2B5EF4-FFF2-40B4-BE49-F238E27FC236}">
                <a16:creationId xmlns:a16="http://schemas.microsoft.com/office/drawing/2014/main" id="{DCA47BD1-23F2-46AF-BA4A-48F52852698E}"/>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285925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167B-0510-462F-B5AD-6161615F2CFC}"/>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A58BBEE-75EC-4C8D-AF34-A4507C0EE748}"/>
              </a:ext>
            </a:extLst>
          </p:cNvPr>
          <p:cNvGraphicFramePr>
            <a:graphicFrameLocks noGrp="1"/>
          </p:cNvGraphicFramePr>
          <p:nvPr>
            <p:ph type="tbl" sz="quarter" idx="13"/>
            <p:extLst>
              <p:ext uri="{D42A27DB-BD31-4B8C-83A1-F6EECF244321}">
                <p14:modId xmlns:p14="http://schemas.microsoft.com/office/powerpoint/2010/main" val="195862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01408898"/>
                    </a:ext>
                  </a:extLst>
                </a:gridCol>
                <a:gridCol w="987552">
                  <a:extLst>
                    <a:ext uri="{9D8B030D-6E8A-4147-A177-3AD203B41FA5}">
                      <a16:colId xmlns:a16="http://schemas.microsoft.com/office/drawing/2014/main" val="3475333261"/>
                    </a:ext>
                  </a:extLst>
                </a:gridCol>
                <a:gridCol w="987552">
                  <a:extLst>
                    <a:ext uri="{9D8B030D-6E8A-4147-A177-3AD203B41FA5}">
                      <a16:colId xmlns:a16="http://schemas.microsoft.com/office/drawing/2014/main" val="2171655723"/>
                    </a:ext>
                  </a:extLst>
                </a:gridCol>
                <a:gridCol w="987552">
                  <a:extLst>
                    <a:ext uri="{9D8B030D-6E8A-4147-A177-3AD203B41FA5}">
                      <a16:colId xmlns:a16="http://schemas.microsoft.com/office/drawing/2014/main" val="3085323029"/>
                    </a:ext>
                  </a:extLst>
                </a:gridCol>
                <a:gridCol w="987552">
                  <a:extLst>
                    <a:ext uri="{9D8B030D-6E8A-4147-A177-3AD203B41FA5}">
                      <a16:colId xmlns:a16="http://schemas.microsoft.com/office/drawing/2014/main" val="358773239"/>
                    </a:ext>
                  </a:extLst>
                </a:gridCol>
                <a:gridCol w="987552">
                  <a:extLst>
                    <a:ext uri="{9D8B030D-6E8A-4147-A177-3AD203B41FA5}">
                      <a16:colId xmlns:a16="http://schemas.microsoft.com/office/drawing/2014/main" val="3262582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641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- 2022-08-03 14:23:36</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llsusa by holding a PHLY swag yard sale in the Home Office. Employees had the chance to purchase TEAMPHLY gear and enter a raffle, with all proceeds benefiting the non-profit's #LightTheNight Walk which raises awareness and funding for cancer research and treatment. 🩸⚕️🏥
#bloodcancerawareness #cancelbloodcancer #leukemiaandlymphomasociety #leukemia #lymphoma #fundraisingevent #communitysupport #supportnonprofits #fundraisingforacause #nonprofitsofinstagram #nonprofitorg #insurancebusiness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74377144"/>
                  </a:ext>
                </a:extLst>
              </a:tr>
            </a:tbl>
          </a:graphicData>
        </a:graphic>
      </p:graphicFrame>
      <p:sp>
        <p:nvSpPr>
          <p:cNvPr id="4" name="Text Placeholder 3">
            <a:extLst>
              <a:ext uri="{FF2B5EF4-FFF2-40B4-BE49-F238E27FC236}">
                <a16:creationId xmlns:a16="http://schemas.microsoft.com/office/drawing/2014/main" id="{F0F02E84-D036-4890-AD36-09EA9C99379F}"/>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766300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4E438-D285-47EC-B53A-EEB3B1112C38}"/>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81AC65A9-779A-45EB-84DD-ED12FACEFC27}"/>
              </a:ext>
            </a:extLst>
          </p:cNvPr>
          <p:cNvGraphicFramePr>
            <a:graphicFrameLocks noGrp="1"/>
          </p:cNvGraphicFramePr>
          <p:nvPr>
            <p:ph type="tbl" sz="quarter" idx="13"/>
            <p:extLst>
              <p:ext uri="{D42A27DB-BD31-4B8C-83A1-F6EECF244321}">
                <p14:modId xmlns:p14="http://schemas.microsoft.com/office/powerpoint/2010/main" val="3296441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60053146"/>
                    </a:ext>
                  </a:extLst>
                </a:gridCol>
                <a:gridCol w="987552">
                  <a:extLst>
                    <a:ext uri="{9D8B030D-6E8A-4147-A177-3AD203B41FA5}">
                      <a16:colId xmlns:a16="http://schemas.microsoft.com/office/drawing/2014/main" val="107324443"/>
                    </a:ext>
                  </a:extLst>
                </a:gridCol>
                <a:gridCol w="987552">
                  <a:extLst>
                    <a:ext uri="{9D8B030D-6E8A-4147-A177-3AD203B41FA5}">
                      <a16:colId xmlns:a16="http://schemas.microsoft.com/office/drawing/2014/main" val="701936336"/>
                    </a:ext>
                  </a:extLst>
                </a:gridCol>
                <a:gridCol w="987552">
                  <a:extLst>
                    <a:ext uri="{9D8B030D-6E8A-4147-A177-3AD203B41FA5}">
                      <a16:colId xmlns:a16="http://schemas.microsoft.com/office/drawing/2014/main" val="995111668"/>
                    </a:ext>
                  </a:extLst>
                </a:gridCol>
                <a:gridCol w="987552">
                  <a:extLst>
                    <a:ext uri="{9D8B030D-6E8A-4147-A177-3AD203B41FA5}">
                      <a16:colId xmlns:a16="http://schemas.microsoft.com/office/drawing/2014/main" val="1129214065"/>
                    </a:ext>
                  </a:extLst>
                </a:gridCol>
                <a:gridCol w="987552">
                  <a:extLst>
                    <a:ext uri="{9D8B030D-6E8A-4147-A177-3AD203B41FA5}">
                      <a16:colId xmlns:a16="http://schemas.microsoft.com/office/drawing/2014/main" val="324460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923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- 2022-08-15 16:34:14</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700+ volunteers at their annual Backpack-A-Thon to help the charity stuff 40,000 backpacks with new school supplies. The backpacks will be donated to local children in need to prepare them for the upcoming school year. 🎒📓✏️🍎
#TEAMPHLY #backtoschool2022 #cradlestocrayons #communitypartner #charitable #philadelphiapa #communitysupport #supportnonprofits #instavolunteer #volunteerism #volunteerwork #501c3 #insurancecareers #insuranceindustry #insurancework #propertyandcasualty #commercialinsurance #insurancecompany #insurancelife #insuranceservices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5155714"/>
                  </a:ext>
                </a:extLst>
              </a:tr>
            </a:tbl>
          </a:graphicData>
        </a:graphic>
      </p:graphicFrame>
      <p:sp>
        <p:nvSpPr>
          <p:cNvPr id="4" name="Text Placeholder 3">
            <a:extLst>
              <a:ext uri="{FF2B5EF4-FFF2-40B4-BE49-F238E27FC236}">
                <a16:creationId xmlns:a16="http://schemas.microsoft.com/office/drawing/2014/main" id="{5B08896F-3646-4144-A238-366255781ECB}"/>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191627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74A15-C33F-43C0-BF3F-D77347B9906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E4AC5BB-303C-4760-B1F1-D835112BDB19}"/>
              </a:ext>
            </a:extLst>
          </p:cNvPr>
          <p:cNvGraphicFramePr>
            <a:graphicFrameLocks noGrp="1"/>
          </p:cNvGraphicFramePr>
          <p:nvPr>
            <p:ph type="tbl" sz="quarter" idx="13"/>
            <p:extLst>
              <p:ext uri="{D42A27DB-BD31-4B8C-83A1-F6EECF244321}">
                <p14:modId xmlns:p14="http://schemas.microsoft.com/office/powerpoint/2010/main" val="3874898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72638163"/>
                    </a:ext>
                  </a:extLst>
                </a:gridCol>
                <a:gridCol w="905256">
                  <a:extLst>
                    <a:ext uri="{9D8B030D-6E8A-4147-A177-3AD203B41FA5}">
                      <a16:colId xmlns:a16="http://schemas.microsoft.com/office/drawing/2014/main" val="2194288790"/>
                    </a:ext>
                  </a:extLst>
                </a:gridCol>
                <a:gridCol w="411480">
                  <a:extLst>
                    <a:ext uri="{9D8B030D-6E8A-4147-A177-3AD203B41FA5}">
                      <a16:colId xmlns:a16="http://schemas.microsoft.com/office/drawing/2014/main" val="2520184849"/>
                    </a:ext>
                  </a:extLst>
                </a:gridCol>
                <a:gridCol w="905256">
                  <a:extLst>
                    <a:ext uri="{9D8B030D-6E8A-4147-A177-3AD203B41FA5}">
                      <a16:colId xmlns:a16="http://schemas.microsoft.com/office/drawing/2014/main" val="1142351829"/>
                    </a:ext>
                  </a:extLst>
                </a:gridCol>
                <a:gridCol w="905256">
                  <a:extLst>
                    <a:ext uri="{9D8B030D-6E8A-4147-A177-3AD203B41FA5}">
                      <a16:colId xmlns:a16="http://schemas.microsoft.com/office/drawing/2014/main" val="311717627"/>
                    </a:ext>
                  </a:extLst>
                </a:gridCol>
                <a:gridCol w="905256">
                  <a:extLst>
                    <a:ext uri="{9D8B030D-6E8A-4147-A177-3AD203B41FA5}">
                      <a16:colId xmlns:a16="http://schemas.microsoft.com/office/drawing/2014/main" val="2869979217"/>
                    </a:ext>
                  </a:extLst>
                </a:gridCol>
                <a:gridCol w="905256">
                  <a:extLst>
                    <a:ext uri="{9D8B030D-6E8A-4147-A177-3AD203B41FA5}">
                      <a16:colId xmlns:a16="http://schemas.microsoft.com/office/drawing/2014/main" val="1878367225"/>
                    </a:ext>
                  </a:extLst>
                </a:gridCol>
                <a:gridCol w="905256">
                  <a:extLst>
                    <a:ext uri="{9D8B030D-6E8A-4147-A177-3AD203B41FA5}">
                      <a16:colId xmlns:a16="http://schemas.microsoft.com/office/drawing/2014/main" val="2535869212"/>
                    </a:ext>
                  </a:extLst>
                </a:gridCol>
                <a:gridCol w="905256">
                  <a:extLst>
                    <a:ext uri="{9D8B030D-6E8A-4147-A177-3AD203B41FA5}">
                      <a16:colId xmlns:a16="http://schemas.microsoft.com/office/drawing/2014/main" val="290352383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080389853"/>
                  </a:ext>
                </a:extLst>
              </a:tr>
              <a:tr h="370840">
                <a:tc>
                  <a:txBody>
                    <a:bodyPr/>
                    <a:lstStyle/>
                    <a:p>
                      <a:r>
                        <a:rPr lang="en-US" sz="1000"/>
                        <a:t>14</a:t>
                      </a:r>
                    </a:p>
                  </a:txBody>
                  <a:tcPr/>
                </a:tc>
                <a:tc>
                  <a:txBody>
                    <a:bodyPr/>
                    <a:lstStyle/>
                    <a:p>
                      <a:r>
                        <a:rPr lang="en-US" sz="1000"/>
                        <a:t>0.7749 %</a:t>
                      </a:r>
                    </a:p>
                  </a:txBody>
                  <a:tcPr/>
                </a:tc>
                <a:tc>
                  <a:txBody>
                    <a:bodyPr/>
                    <a:lstStyle/>
                    <a:p>
                      <a:r>
                        <a:rPr lang="en-US" sz="1000"/>
                        <a:t>0.00</a:t>
                      </a:r>
                    </a:p>
                  </a:txBody>
                  <a:tcPr/>
                </a:tc>
                <a:tc>
                  <a:txBody>
                    <a:bodyPr/>
                    <a:lstStyle/>
                    <a:p>
                      <a:r>
                        <a:rPr lang="en-US" sz="1000"/>
                        <a:t>128.93</a:t>
                      </a:r>
                    </a:p>
                  </a:txBody>
                  <a:tcPr/>
                </a:tc>
                <a:tc>
                  <a:txBody>
                    <a:bodyPr/>
                    <a:lstStyle/>
                    <a:p>
                      <a:r>
                        <a:rPr lang="en-US" sz="1000"/>
                        <a:t>115.86</a:t>
                      </a:r>
                    </a:p>
                  </a:txBody>
                  <a:tcPr/>
                </a:tc>
                <a:tc>
                  <a:txBody>
                    <a:bodyPr/>
                    <a:lstStyle/>
                    <a:p>
                      <a:r>
                        <a:rPr lang="en-US" sz="1000"/>
                        <a:t>88.71</a:t>
                      </a:r>
                    </a:p>
                  </a:txBody>
                  <a:tcPr/>
                </a:tc>
                <a:tc>
                  <a:txBody>
                    <a:bodyPr/>
                    <a:lstStyle/>
                    <a:p>
                      <a:r>
                        <a:rPr lang="en-US" sz="1000"/>
                        <a:t>88.71</a:t>
                      </a:r>
                    </a:p>
                  </a:txBody>
                  <a:tcPr/>
                </a:tc>
                <a:tc>
                  <a:txBody>
                    <a:bodyPr/>
                    <a:lstStyle/>
                    <a:p>
                      <a:r>
                        <a:rPr lang="en-US" sz="1000"/>
                        <a:t>1805</a:t>
                      </a:r>
                    </a:p>
                  </a:txBody>
                  <a:tcPr/>
                </a:tc>
                <a:tc>
                  <a:txBody>
                    <a:bodyPr/>
                    <a:lstStyle/>
                    <a:p>
                      <a:r>
                        <a:rPr lang="en-US" sz="1000"/>
                        <a:t>1242</a:t>
                      </a:r>
                    </a:p>
                  </a:txBody>
                  <a:tcPr/>
                </a:tc>
                <a:extLst>
                  <a:ext uri="{0D108BD9-81ED-4DB2-BD59-A6C34878D82A}">
                    <a16:rowId xmlns:a16="http://schemas.microsoft.com/office/drawing/2014/main" val="3916440493"/>
                  </a:ext>
                </a:extLst>
              </a:tr>
            </a:tbl>
          </a:graphicData>
        </a:graphic>
      </p:graphicFrame>
      <p:sp>
        <p:nvSpPr>
          <p:cNvPr id="4" name="Text Placeholder 3">
            <a:extLst>
              <a:ext uri="{FF2B5EF4-FFF2-40B4-BE49-F238E27FC236}">
                <a16:creationId xmlns:a16="http://schemas.microsoft.com/office/drawing/2014/main" id="{D0BE4E29-EBD0-4A66-AAB4-FC3F5F57ECF7}"/>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8318469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37AA-A3B3-41D3-AF4B-80C4E0810C8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E9CEAED3-51BE-4C48-8C64-4F2BBE9C05C0}"/>
              </a:ext>
            </a:extLst>
          </p:cNvPr>
          <p:cNvGraphicFramePr>
            <a:graphicFrameLocks noGrp="1"/>
          </p:cNvGraphicFramePr>
          <p:nvPr>
            <p:ph type="tbl" sz="quarter" idx="13"/>
            <p:extLst>
              <p:ext uri="{D42A27DB-BD31-4B8C-83A1-F6EECF244321}">
                <p14:modId xmlns:p14="http://schemas.microsoft.com/office/powerpoint/2010/main" val="307745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0851583"/>
                    </a:ext>
                  </a:extLst>
                </a:gridCol>
                <a:gridCol w="1316736">
                  <a:extLst>
                    <a:ext uri="{9D8B030D-6E8A-4147-A177-3AD203B41FA5}">
                      <a16:colId xmlns:a16="http://schemas.microsoft.com/office/drawing/2014/main" val="3235179534"/>
                    </a:ext>
                  </a:extLst>
                </a:gridCol>
                <a:gridCol w="658368">
                  <a:extLst>
                    <a:ext uri="{9D8B030D-6E8A-4147-A177-3AD203B41FA5}">
                      <a16:colId xmlns:a16="http://schemas.microsoft.com/office/drawing/2014/main" val="3537202507"/>
                    </a:ext>
                  </a:extLst>
                </a:gridCol>
                <a:gridCol w="658368">
                  <a:extLst>
                    <a:ext uri="{9D8B030D-6E8A-4147-A177-3AD203B41FA5}">
                      <a16:colId xmlns:a16="http://schemas.microsoft.com/office/drawing/2014/main" val="1916549217"/>
                    </a:ext>
                  </a:extLst>
                </a:gridCol>
                <a:gridCol w="658368">
                  <a:extLst>
                    <a:ext uri="{9D8B030D-6E8A-4147-A177-3AD203B41FA5}">
                      <a16:colId xmlns:a16="http://schemas.microsoft.com/office/drawing/2014/main" val="166016386"/>
                    </a:ext>
                  </a:extLst>
                </a:gridCol>
                <a:gridCol w="658368">
                  <a:extLst>
                    <a:ext uri="{9D8B030D-6E8A-4147-A177-3AD203B41FA5}">
                      <a16:colId xmlns:a16="http://schemas.microsoft.com/office/drawing/2014/main" val="2300910890"/>
                    </a:ext>
                  </a:extLst>
                </a:gridCol>
                <a:gridCol w="658368">
                  <a:extLst>
                    <a:ext uri="{9D8B030D-6E8A-4147-A177-3AD203B41FA5}">
                      <a16:colId xmlns:a16="http://schemas.microsoft.com/office/drawing/2014/main" val="2201306890"/>
                    </a:ext>
                  </a:extLst>
                </a:gridCol>
                <a:gridCol w="658368">
                  <a:extLst>
                    <a:ext uri="{9D8B030D-6E8A-4147-A177-3AD203B41FA5}">
                      <a16:colId xmlns:a16="http://schemas.microsoft.com/office/drawing/2014/main" val="1005029006"/>
                    </a:ext>
                  </a:extLst>
                </a:gridCol>
                <a:gridCol w="658368">
                  <a:extLst>
                    <a:ext uri="{9D8B030D-6E8A-4147-A177-3AD203B41FA5}">
                      <a16:colId xmlns:a16="http://schemas.microsoft.com/office/drawing/2014/main" val="1022115721"/>
                    </a:ext>
                  </a:extLst>
                </a:gridCol>
                <a:gridCol w="658368">
                  <a:extLst>
                    <a:ext uri="{9D8B030D-6E8A-4147-A177-3AD203B41FA5}">
                      <a16:colId xmlns:a16="http://schemas.microsoft.com/office/drawing/2014/main" val="1972490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1592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- 2022-08-31 12:58:42</a:t>
                      </a:r>
                      <a:r>
                        <a:rPr kumimoji="0" lang="pt-BR" sz="1000" b="0" i="0" u="none" strike="noStrike" kern="1200" cap="none" spc="0" normalizeH="0" baseline="0" noProof="0">
                          <a:ln>
                            <a:noFill/>
                          </a:ln>
                          <a:solidFill>
                            <a:prstClr val="black"/>
                          </a:solidFill>
                          <a:effectLst/>
                          <a:uLnTx/>
                          <a:uFillTx/>
                          <a:latin typeface="+mn-lt"/>
                          <a:ea typeface="+mn-ea"/>
                          <a:cs typeface="+mn-cs"/>
                        </a:rPr>
                        <a:t>
 N E W  P O S T  #TEAMPHLY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https://quintly-image-storage.s3.amazonaws.com/c303562b672a3318c686cfcc37b7e67a/c2193099f863356d2ca12cfd15b20573.jpg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09/01/2022 12:36:19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95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16:32:03</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https://quintly-image-storage.s3.amazonaws.com/c303562b672a3318c686cfcc37b7e67a/682dabeb049f51c46ff879b1177f59d9.jpg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08/30/2022 16:06:28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72346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16:28:03</a:t>
                      </a:r>
                      <a:r>
                        <a:rPr kumimoji="0" lang="en-US" sz="1000" b="0" i="0" u="none" strike="noStrike" kern="1200" cap="none" spc="0" normalizeH="0" baseline="0" noProof="0">
                          <a:ln>
                            <a:noFill/>
                          </a:ln>
                          <a:solidFill>
                            <a:prstClr val="black"/>
                          </a:solidFill>
                          <a:effectLst/>
                          <a:uLnTx/>
                          <a:uFillTx/>
                          <a:latin typeface="+mn-lt"/>
                          <a:ea typeface="+mn-ea"/>
                          <a:cs typeface="+mn-cs"/>
                        </a:rPr>
                        <a:t>
 tap to see pictures from our latest fundraising event!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https://quintly-image-storage.s3.amazonaws.com/c303562b672a3318c686cfcc37b7e67a/47cd4996f95c388a425a0d8cee7bf7aa.jpg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08/30/2022 16:06:28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70905309"/>
                  </a:ext>
                </a:extLst>
              </a:tr>
            </a:tbl>
          </a:graphicData>
        </a:graphic>
      </p:graphicFrame>
      <p:sp>
        <p:nvSpPr>
          <p:cNvPr id="4" name="Text Placeholder 3">
            <a:extLst>
              <a:ext uri="{FF2B5EF4-FFF2-40B4-BE49-F238E27FC236}">
                <a16:creationId xmlns:a16="http://schemas.microsoft.com/office/drawing/2014/main" id="{72598E90-7843-49F9-A9D3-A4D1B64BFB04}"/>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685707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AA50E-5774-49FD-A791-406A63FD96DE}"/>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279FC360-2A29-4949-8480-722F670C8A8C}"/>
              </a:ext>
            </a:extLst>
          </p:cNvPr>
          <p:cNvGraphicFramePr>
            <a:graphicFrameLocks noGrp="1"/>
          </p:cNvGraphicFramePr>
          <p:nvPr>
            <p:ph type="tbl" sz="quarter" idx="13"/>
            <p:extLst>
              <p:ext uri="{D42A27DB-BD31-4B8C-83A1-F6EECF244321}">
                <p14:modId xmlns:p14="http://schemas.microsoft.com/office/powerpoint/2010/main" val="174610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59092302"/>
                    </a:ext>
                  </a:extLst>
                </a:gridCol>
                <a:gridCol w="1316736">
                  <a:extLst>
                    <a:ext uri="{9D8B030D-6E8A-4147-A177-3AD203B41FA5}">
                      <a16:colId xmlns:a16="http://schemas.microsoft.com/office/drawing/2014/main" val="2603749697"/>
                    </a:ext>
                  </a:extLst>
                </a:gridCol>
                <a:gridCol w="658368">
                  <a:extLst>
                    <a:ext uri="{9D8B030D-6E8A-4147-A177-3AD203B41FA5}">
                      <a16:colId xmlns:a16="http://schemas.microsoft.com/office/drawing/2014/main" val="3185166384"/>
                    </a:ext>
                  </a:extLst>
                </a:gridCol>
                <a:gridCol w="658368">
                  <a:extLst>
                    <a:ext uri="{9D8B030D-6E8A-4147-A177-3AD203B41FA5}">
                      <a16:colId xmlns:a16="http://schemas.microsoft.com/office/drawing/2014/main" val="3087502506"/>
                    </a:ext>
                  </a:extLst>
                </a:gridCol>
                <a:gridCol w="658368">
                  <a:extLst>
                    <a:ext uri="{9D8B030D-6E8A-4147-A177-3AD203B41FA5}">
                      <a16:colId xmlns:a16="http://schemas.microsoft.com/office/drawing/2014/main" val="892544503"/>
                    </a:ext>
                  </a:extLst>
                </a:gridCol>
                <a:gridCol w="658368">
                  <a:extLst>
                    <a:ext uri="{9D8B030D-6E8A-4147-A177-3AD203B41FA5}">
                      <a16:colId xmlns:a16="http://schemas.microsoft.com/office/drawing/2014/main" val="2426164194"/>
                    </a:ext>
                  </a:extLst>
                </a:gridCol>
                <a:gridCol w="658368">
                  <a:extLst>
                    <a:ext uri="{9D8B030D-6E8A-4147-A177-3AD203B41FA5}">
                      <a16:colId xmlns:a16="http://schemas.microsoft.com/office/drawing/2014/main" val="939668379"/>
                    </a:ext>
                  </a:extLst>
                </a:gridCol>
                <a:gridCol w="658368">
                  <a:extLst>
                    <a:ext uri="{9D8B030D-6E8A-4147-A177-3AD203B41FA5}">
                      <a16:colId xmlns:a16="http://schemas.microsoft.com/office/drawing/2014/main" val="1585379009"/>
                    </a:ext>
                  </a:extLst>
                </a:gridCol>
                <a:gridCol w="658368">
                  <a:extLst>
                    <a:ext uri="{9D8B030D-6E8A-4147-A177-3AD203B41FA5}">
                      <a16:colId xmlns:a16="http://schemas.microsoft.com/office/drawing/2014/main" val="2401885334"/>
                    </a:ext>
                  </a:extLst>
                </a:gridCol>
                <a:gridCol w="658368">
                  <a:extLst>
                    <a:ext uri="{9D8B030D-6E8A-4147-A177-3AD203B41FA5}">
                      <a16:colId xmlns:a16="http://schemas.microsoft.com/office/drawing/2014/main" val="338478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2974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- 2022-08-19 15:43:16</a:t>
                      </a:r>
                      <a:r>
                        <a:rPr kumimoji="0" lang="en-US" sz="1000" b="0" i="0" u="none" strike="noStrike" kern="1200" cap="none" spc="0" normalizeH="0" baseline="0" noProof="0">
                          <a:ln>
                            <a:noFill/>
                          </a:ln>
                          <a:solidFill>
                            <a:prstClr val="black"/>
                          </a:solidFill>
                          <a:effectLst/>
                          <a:uLnTx/>
                          <a:uFillTx/>
                          <a:latin typeface="+mn-lt"/>
                          <a:ea typeface="+mn-ea"/>
                          <a:cs typeface="+mn-cs"/>
                        </a:rPr>
                        <a:t>
 After being completely virtual for two years… tap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https://quintly-image-storage.s3.amazonaws.com/c303562b672a3318c686cfcc37b7e67a/dcc08ccf1022a6be75c87bdc26a9e4fd.jpg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08/20/2022 15:36:09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876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- 2022-08-18 16:18:54</a:t>
                      </a:r>
                      <a:r>
                        <a:rPr kumimoji="0" lang="en-US" sz="1000" b="0" i="0" u="none" strike="noStrike" kern="1200" cap="none" spc="0" normalizeH="0" baseline="0" noProof="0">
                          <a:ln>
                            <a:noFill/>
                          </a:ln>
                          <a:solidFill>
                            <a:prstClr val="black"/>
                          </a:solidFill>
                          <a:effectLst/>
                          <a:uLnTx/>
                          <a:uFillTx/>
                          <a:latin typeface="+mn-lt"/>
                          <a:ea typeface="+mn-ea"/>
                          <a:cs typeface="+mn-cs"/>
                        </a:rPr>
                        <a:t>
 💬 "We are #TEAMPHLY, but we are all now Team Lily!" This was just one of many sentiments shared by our employees during an inspirational lunch &amp; learn with CHOP patient ambassador, Lily, who shared her incredible story about her battle with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https://quintly-image-storage.s3.amazonaws.com/c303562b672a3318c686cfcc37b7e67a/1961330e21750169b0ab203b96095eee.jpg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08/19/2022 16:06:21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31924716"/>
                  </a:ext>
                </a:extLst>
              </a:tr>
            </a:tbl>
          </a:graphicData>
        </a:graphic>
      </p:graphicFrame>
      <p:sp>
        <p:nvSpPr>
          <p:cNvPr id="4" name="Text Placeholder 3">
            <a:extLst>
              <a:ext uri="{FF2B5EF4-FFF2-40B4-BE49-F238E27FC236}">
                <a16:creationId xmlns:a16="http://schemas.microsoft.com/office/drawing/2014/main" id="{BE2A9463-A49A-4F22-A6AF-D292FD41B76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2887141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1712</Words>
  <Application>Microsoft Office PowerPoint</Application>
  <PresentationFormat>On-screen Show (4:3)</PresentationFormat>
  <Paragraphs>703</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2022-09-06T18:20:47Z</dcterms:created>
  <dcterms:modified xsi:type="dcterms:W3CDTF">2022-09-06T18:22:26Z</dcterms:modified>
</cp:coreProperties>
</file>