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44774</c:v>
                </c:pt>
              </c:numCache>
            </c:numRef>
          </c:cat>
          <c:val>
            <c:numRef>
              <c:f>Sheet1!$B$2</c:f>
              <c:numCache>
                <c:formatCode>General</c:formatCode>
                <c:ptCount val="1"/>
                <c:pt idx="0">
                  <c:v>1786</c:v>
                </c:pt>
              </c:numCache>
            </c:numRef>
          </c:val>
          <c:extLst>
            <c:ext xmlns:c16="http://schemas.microsoft.com/office/drawing/2014/chart" uri="{C3380CC4-5D6E-409C-BE32-E72D297353CC}">
              <c16:uniqueId val="{00000000-F512-4389-A82B-E55DDFDFA87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44774</c:v>
                </c:pt>
              </c:numCache>
            </c:numRef>
          </c:cat>
          <c:val>
            <c:numRef>
              <c:f>Sheet1!$C$2</c:f>
              <c:numCache>
                <c:formatCode>General</c:formatCode>
                <c:ptCount val="1"/>
                <c:pt idx="0">
                  <c:v>2747</c:v>
                </c:pt>
              </c:numCache>
            </c:numRef>
          </c:val>
          <c:extLst>
            <c:ext xmlns:c16="http://schemas.microsoft.com/office/drawing/2014/chart" uri="{C3380CC4-5D6E-409C-BE32-E72D297353CC}">
              <c16:uniqueId val="{00000001-F512-4389-A82B-E55DDFDFA87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44774</c:v>
                </c:pt>
              </c:numCache>
            </c:numRef>
          </c:cat>
          <c:val>
            <c:numRef>
              <c:f>Sheet1!$D$2</c:f>
              <c:numCache>
                <c:formatCode>General</c:formatCode>
                <c:ptCount val="1"/>
                <c:pt idx="0">
                  <c:v>3741</c:v>
                </c:pt>
              </c:numCache>
            </c:numRef>
          </c:val>
          <c:extLst>
            <c:ext xmlns:c16="http://schemas.microsoft.com/office/drawing/2014/chart" uri="{C3380CC4-5D6E-409C-BE32-E72D297353CC}">
              <c16:uniqueId val="{00000002-F512-4389-A82B-E55DDFDFA87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44774</c:v>
                </c:pt>
              </c:numCache>
            </c:numRef>
          </c:cat>
          <c:val>
            <c:numRef>
              <c:f>Sheet1!$E$2</c:f>
              <c:numCache>
                <c:formatCode>General</c:formatCode>
                <c:ptCount val="1"/>
                <c:pt idx="0">
                  <c:v>1202</c:v>
                </c:pt>
              </c:numCache>
            </c:numRef>
          </c:val>
          <c:extLst>
            <c:ext xmlns:c16="http://schemas.microsoft.com/office/drawing/2014/chart" uri="{C3380CC4-5D6E-409C-BE32-E72D297353CC}">
              <c16:uniqueId val="{00000003-F512-4389-A82B-E55DDFDFA878}"/>
            </c:ext>
          </c:extLst>
        </c:ser>
        <c:dLbls>
          <c:showLegendKey val="0"/>
          <c:showVal val="0"/>
          <c:showCatName val="0"/>
          <c:showSerName val="0"/>
          <c:showPercent val="0"/>
          <c:showBubbleSize val="0"/>
        </c:dLbls>
        <c:gapWidth val="219"/>
        <c:overlap val="-27"/>
        <c:axId val="323883184"/>
        <c:axId val="66108512"/>
      </c:barChart>
      <c:dateAx>
        <c:axId val="323883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108512"/>
        <c:crosses val="autoZero"/>
        <c:auto val="1"/>
        <c:lblOffset val="100"/>
        <c:baseTimeUnit val="days"/>
      </c:dateAx>
      <c:valAx>
        <c:axId val="6610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8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0</c:v>
                </c:pt>
                <c:pt idx="5">
                  <c:v>-4</c:v>
                </c:pt>
                <c:pt idx="6">
                  <c:v>15</c:v>
                </c:pt>
                <c:pt idx="7">
                  <c:v>16</c:v>
                </c:pt>
                <c:pt idx="8">
                  <c:v>3</c:v>
                </c:pt>
              </c:numCache>
            </c:numRef>
          </c:val>
          <c:extLst>
            <c:ext xmlns:c16="http://schemas.microsoft.com/office/drawing/2014/chart" uri="{C3380CC4-5D6E-409C-BE32-E72D297353CC}">
              <c16:uniqueId val="{00000000-0FD0-4F1C-B34A-9289227A5583}"/>
            </c:ext>
          </c:extLst>
        </c:ser>
        <c:dLbls>
          <c:showLegendKey val="0"/>
          <c:showVal val="0"/>
          <c:showCatName val="0"/>
          <c:showSerName val="0"/>
          <c:showPercent val="0"/>
          <c:showBubbleSize val="0"/>
        </c:dLbls>
        <c:gapWidth val="219"/>
        <c:overlap val="-27"/>
        <c:axId val="409967576"/>
        <c:axId val="409966264"/>
      </c:barChart>
      <c:dateAx>
        <c:axId val="40996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66264"/>
        <c:crosses val="autoZero"/>
        <c:auto val="1"/>
        <c:lblOffset val="100"/>
        <c:baseTimeUnit val="months"/>
      </c:dateAx>
      <c:valAx>
        <c:axId val="40996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6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10</c:v>
                </c:pt>
                <c:pt idx="5">
                  <c:v>7</c:v>
                </c:pt>
                <c:pt idx="6">
                  <c:v>9</c:v>
                </c:pt>
                <c:pt idx="7">
                  <c:v>10</c:v>
                </c:pt>
                <c:pt idx="8">
                  <c:v>0</c:v>
                </c:pt>
                <c:pt idx="9">
                  <c:v>0</c:v>
                </c:pt>
                <c:pt idx="10">
                  <c:v>0</c:v>
                </c:pt>
                <c:pt idx="11">
                  <c:v>0</c:v>
                </c:pt>
              </c:numCache>
            </c:numRef>
          </c:val>
          <c:extLst>
            <c:ext xmlns:c16="http://schemas.microsoft.com/office/drawing/2014/chart" uri="{C3380CC4-5D6E-409C-BE32-E72D297353CC}">
              <c16:uniqueId val="{00000000-89E4-4FB4-9AA1-A8E1137D1484}"/>
            </c:ext>
          </c:extLst>
        </c:ser>
        <c:dLbls>
          <c:showLegendKey val="0"/>
          <c:showVal val="0"/>
          <c:showCatName val="0"/>
          <c:showSerName val="0"/>
          <c:showPercent val="0"/>
          <c:showBubbleSize val="0"/>
        </c:dLbls>
        <c:gapWidth val="219"/>
        <c:overlap val="-27"/>
        <c:axId val="409968560"/>
        <c:axId val="409958720"/>
      </c:barChart>
      <c:dateAx>
        <c:axId val="409968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58720"/>
        <c:crosses val="autoZero"/>
        <c:auto val="1"/>
        <c:lblOffset val="100"/>
        <c:baseTimeUnit val="months"/>
      </c:dateAx>
      <c:valAx>
        <c:axId val="40995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6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185</c:v>
                </c:pt>
                <c:pt idx="4">
                  <c:v>111</c:v>
                </c:pt>
                <c:pt idx="5">
                  <c:v>115</c:v>
                </c:pt>
                <c:pt idx="6">
                  <c:v>137</c:v>
                </c:pt>
                <c:pt idx="7">
                  <c:v>168</c:v>
                </c:pt>
                <c:pt idx="8">
                  <c:v>0</c:v>
                </c:pt>
                <c:pt idx="9">
                  <c:v>0</c:v>
                </c:pt>
                <c:pt idx="10">
                  <c:v>0</c:v>
                </c:pt>
                <c:pt idx="11">
                  <c:v>0</c:v>
                </c:pt>
              </c:numCache>
            </c:numRef>
          </c:val>
          <c:extLst>
            <c:ext xmlns:c16="http://schemas.microsoft.com/office/drawing/2014/chart" uri="{C3380CC4-5D6E-409C-BE32-E72D297353CC}">
              <c16:uniqueId val="{00000000-981E-4C12-BB2C-C5257C4B2036}"/>
            </c:ext>
          </c:extLst>
        </c:ser>
        <c:dLbls>
          <c:showLegendKey val="0"/>
          <c:showVal val="0"/>
          <c:showCatName val="0"/>
          <c:showSerName val="0"/>
          <c:showPercent val="0"/>
          <c:showBubbleSize val="0"/>
        </c:dLbls>
        <c:gapWidth val="219"/>
        <c:overlap val="-27"/>
        <c:axId val="409969544"/>
        <c:axId val="409973152"/>
      </c:barChart>
      <c:catAx>
        <c:axId val="409969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73152"/>
        <c:crosses val="autoZero"/>
        <c:auto val="1"/>
        <c:lblAlgn val="ctr"/>
        <c:lblOffset val="100"/>
        <c:noMultiLvlLbl val="0"/>
      </c:catAx>
      <c:valAx>
        <c:axId val="40997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6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7464</c:v>
                </c:pt>
                <c:pt idx="5">
                  <c:v>7208</c:v>
                </c:pt>
                <c:pt idx="6">
                  <c:v>9890</c:v>
                </c:pt>
                <c:pt idx="7">
                  <c:v>9657</c:v>
                </c:pt>
                <c:pt idx="8">
                  <c:v>107</c:v>
                </c:pt>
                <c:pt idx="9">
                  <c:v>0</c:v>
                </c:pt>
              </c:numCache>
            </c:numRef>
          </c:val>
          <c:extLst>
            <c:ext xmlns:c16="http://schemas.microsoft.com/office/drawing/2014/chart" uri="{C3380CC4-5D6E-409C-BE32-E72D297353CC}">
              <c16:uniqueId val="{00000000-E53C-4A45-9645-7D9B1408997D}"/>
            </c:ext>
          </c:extLst>
        </c:ser>
        <c:dLbls>
          <c:showLegendKey val="0"/>
          <c:showVal val="0"/>
          <c:showCatName val="0"/>
          <c:showSerName val="0"/>
          <c:showPercent val="0"/>
          <c:showBubbleSize val="0"/>
        </c:dLbls>
        <c:gapWidth val="219"/>
        <c:overlap val="-27"/>
        <c:axId val="409971184"/>
        <c:axId val="409976432"/>
      </c:barChart>
      <c:dateAx>
        <c:axId val="40997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76432"/>
        <c:crosses val="autoZero"/>
        <c:auto val="1"/>
        <c:lblOffset val="100"/>
        <c:baseTimeUnit val="months"/>
      </c:dateAx>
      <c:valAx>
        <c:axId val="40997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7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-1</c:v>
                </c:pt>
                <c:pt idx="5">
                  <c:v>0</c:v>
                </c:pt>
                <c:pt idx="6">
                  <c:v>2</c:v>
                </c:pt>
                <c:pt idx="7">
                  <c:v>0</c:v>
                </c:pt>
                <c:pt idx="8">
                  <c:v>0</c:v>
                </c:pt>
              </c:numCache>
            </c:numRef>
          </c:val>
          <c:extLst>
            <c:ext xmlns:c16="http://schemas.microsoft.com/office/drawing/2014/chart" uri="{C3380CC4-5D6E-409C-BE32-E72D297353CC}">
              <c16:uniqueId val="{00000000-9623-4AB9-B867-4FBBA41B4D5A}"/>
            </c:ext>
          </c:extLst>
        </c:ser>
        <c:dLbls>
          <c:showLegendKey val="0"/>
          <c:showVal val="0"/>
          <c:showCatName val="0"/>
          <c:showSerName val="0"/>
          <c:showPercent val="0"/>
          <c:showBubbleSize val="0"/>
        </c:dLbls>
        <c:gapWidth val="219"/>
        <c:overlap val="-27"/>
        <c:axId val="249717784"/>
        <c:axId val="249723032"/>
      </c:barChart>
      <c:dateAx>
        <c:axId val="249717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23032"/>
        <c:crosses val="autoZero"/>
        <c:auto val="1"/>
        <c:lblOffset val="100"/>
        <c:baseTimeUnit val="months"/>
      </c:dateAx>
      <c:valAx>
        <c:axId val="24972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1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1</c:v>
                </c:pt>
                <c:pt idx="6">
                  <c:v>0</c:v>
                </c:pt>
                <c:pt idx="7">
                  <c:v>1</c:v>
                </c:pt>
                <c:pt idx="8">
                  <c:v>0</c:v>
                </c:pt>
                <c:pt idx="9">
                  <c:v>0</c:v>
                </c:pt>
                <c:pt idx="10">
                  <c:v>0</c:v>
                </c:pt>
                <c:pt idx="11">
                  <c:v>0</c:v>
                </c:pt>
              </c:numCache>
            </c:numRef>
          </c:val>
          <c:extLst>
            <c:ext xmlns:c16="http://schemas.microsoft.com/office/drawing/2014/chart" uri="{C3380CC4-5D6E-409C-BE32-E72D297353CC}">
              <c16:uniqueId val="{00000000-BEBE-471D-9EBF-554D121CBB6C}"/>
            </c:ext>
          </c:extLst>
        </c:ser>
        <c:dLbls>
          <c:showLegendKey val="0"/>
          <c:showVal val="0"/>
          <c:showCatName val="0"/>
          <c:showSerName val="0"/>
          <c:showPercent val="0"/>
          <c:showBubbleSize val="0"/>
        </c:dLbls>
        <c:gapWidth val="219"/>
        <c:overlap val="-27"/>
        <c:axId val="249715160"/>
        <c:axId val="249718768"/>
      </c:barChart>
      <c:dateAx>
        <c:axId val="24971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18768"/>
        <c:crosses val="autoZero"/>
        <c:auto val="1"/>
        <c:lblOffset val="100"/>
        <c:baseTimeUnit val="months"/>
      </c:dateAx>
      <c:valAx>
        <c:axId val="24971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1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4</c:v>
                </c:pt>
                <c:pt idx="5">
                  <c:v>22</c:v>
                </c:pt>
                <c:pt idx="6">
                  <c:v>8</c:v>
                </c:pt>
                <c:pt idx="7">
                  <c:v>24</c:v>
                </c:pt>
                <c:pt idx="8">
                  <c:v>0</c:v>
                </c:pt>
                <c:pt idx="9">
                  <c:v>0</c:v>
                </c:pt>
                <c:pt idx="10">
                  <c:v>0</c:v>
                </c:pt>
                <c:pt idx="11">
                  <c:v>0</c:v>
                </c:pt>
              </c:numCache>
            </c:numRef>
          </c:val>
          <c:extLst>
            <c:ext xmlns:c16="http://schemas.microsoft.com/office/drawing/2014/chart" uri="{C3380CC4-5D6E-409C-BE32-E72D297353CC}">
              <c16:uniqueId val="{00000000-3B87-4544-A8E4-2C266AD499A3}"/>
            </c:ext>
          </c:extLst>
        </c:ser>
        <c:dLbls>
          <c:showLegendKey val="0"/>
          <c:showVal val="0"/>
          <c:showCatName val="0"/>
          <c:showSerName val="0"/>
          <c:showPercent val="0"/>
          <c:showBubbleSize val="0"/>
        </c:dLbls>
        <c:gapWidth val="219"/>
        <c:overlap val="-27"/>
        <c:axId val="249729920"/>
        <c:axId val="249726640"/>
      </c:barChart>
      <c:catAx>
        <c:axId val="24972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26640"/>
        <c:crosses val="autoZero"/>
        <c:auto val="1"/>
        <c:lblAlgn val="ctr"/>
        <c:lblOffset val="100"/>
        <c:noMultiLvlLbl val="0"/>
      </c:catAx>
      <c:valAx>
        <c:axId val="24972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2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30</c:v>
                </c:pt>
                <c:pt idx="5">
                  <c:v>26</c:v>
                </c:pt>
                <c:pt idx="6">
                  <c:v>44</c:v>
                </c:pt>
                <c:pt idx="7">
                  <c:v>35</c:v>
                </c:pt>
                <c:pt idx="8">
                  <c:v>6</c:v>
                </c:pt>
              </c:numCache>
            </c:numRef>
          </c:val>
          <c:extLst>
            <c:ext xmlns:c16="http://schemas.microsoft.com/office/drawing/2014/chart" uri="{C3380CC4-5D6E-409C-BE32-E72D297353CC}">
              <c16:uniqueId val="{00000000-2180-48F9-8EA3-60C15562DE46}"/>
            </c:ext>
          </c:extLst>
        </c:ser>
        <c:dLbls>
          <c:showLegendKey val="0"/>
          <c:showVal val="0"/>
          <c:showCatName val="0"/>
          <c:showSerName val="0"/>
          <c:showPercent val="0"/>
          <c:showBubbleSize val="0"/>
        </c:dLbls>
        <c:gapWidth val="219"/>
        <c:overlap val="-27"/>
        <c:axId val="268696976"/>
        <c:axId val="268691072"/>
      </c:barChart>
      <c:dateAx>
        <c:axId val="26869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91072"/>
        <c:crosses val="autoZero"/>
        <c:auto val="1"/>
        <c:lblOffset val="100"/>
        <c:baseTimeUnit val="months"/>
      </c:dateAx>
      <c:valAx>
        <c:axId val="26869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9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2022-01</c:v>
                </c:pt>
                <c:pt idx="1">
                  <c:v>2022-02</c:v>
                </c:pt>
                <c:pt idx="2">
                  <c:v>2022-03</c:v>
                </c:pt>
                <c:pt idx="3">
                  <c:v>2022-04</c:v>
                </c:pt>
                <c:pt idx="4">
                  <c:v>2022-05</c:v>
                </c:pt>
                <c:pt idx="5">
                  <c:v>2022-06</c:v>
                </c:pt>
                <c:pt idx="6">
                  <c:v>2022-07</c:v>
                </c:pt>
                <c:pt idx="7">
                  <c:v>2022-08</c:v>
                </c:pt>
              </c:strCache>
            </c:strRef>
          </c:cat>
          <c:val>
            <c:numRef>
              <c:f>Sheet1!$B$2:$B$9</c:f>
              <c:numCache>
                <c:formatCode>General</c:formatCode>
                <c:ptCount val="8"/>
                <c:pt idx="0">
                  <c:v>75</c:v>
                </c:pt>
                <c:pt idx="1">
                  <c:v>72</c:v>
                </c:pt>
                <c:pt idx="2">
                  <c:v>43</c:v>
                </c:pt>
                <c:pt idx="3">
                  <c:v>32</c:v>
                </c:pt>
                <c:pt idx="4">
                  <c:v>41</c:v>
                </c:pt>
                <c:pt idx="5">
                  <c:v>36</c:v>
                </c:pt>
                <c:pt idx="6">
                  <c:v>29</c:v>
                </c:pt>
                <c:pt idx="7">
                  <c:v>37</c:v>
                </c:pt>
              </c:numCache>
            </c:numRef>
          </c:val>
          <c:extLst>
            <c:ext xmlns:c16="http://schemas.microsoft.com/office/drawing/2014/chart" uri="{C3380CC4-5D6E-409C-BE32-E72D297353CC}">
              <c16:uniqueId val="{00000000-6F2E-434D-BBFE-B119EF9D2BE4}"/>
            </c:ext>
          </c:extLst>
        </c:ser>
        <c:dLbls>
          <c:showLegendKey val="0"/>
          <c:showVal val="0"/>
          <c:showCatName val="0"/>
          <c:showSerName val="0"/>
          <c:showPercent val="0"/>
          <c:showBubbleSize val="0"/>
        </c:dLbls>
        <c:gapWidth val="219"/>
        <c:overlap val="-27"/>
        <c:axId val="268697960"/>
        <c:axId val="268698288"/>
      </c:barChart>
      <c:catAx>
        <c:axId val="26869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98288"/>
        <c:crosses val="autoZero"/>
        <c:auto val="1"/>
        <c:lblAlgn val="ctr"/>
        <c:lblOffset val="100"/>
        <c:noMultiLvlLbl val="0"/>
      </c:catAx>
      <c:valAx>
        <c:axId val="26869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9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2022-01</c:v>
                </c:pt>
                <c:pt idx="1">
                  <c:v>2022-02</c:v>
                </c:pt>
                <c:pt idx="2">
                  <c:v>2022-03</c:v>
                </c:pt>
                <c:pt idx="3">
                  <c:v>2022-04</c:v>
                </c:pt>
                <c:pt idx="4">
                  <c:v>2022-05</c:v>
                </c:pt>
                <c:pt idx="5">
                  <c:v>2022-06</c:v>
                </c:pt>
                <c:pt idx="6">
                  <c:v>2022-07</c:v>
                </c:pt>
                <c:pt idx="7">
                  <c:v>2022-08</c:v>
                </c:pt>
              </c:strCache>
            </c:strRef>
          </c:cat>
          <c:val>
            <c:numRef>
              <c:f>Sheet1!$B$2:$B$9</c:f>
              <c:numCache>
                <c:formatCode>General</c:formatCode>
                <c:ptCount val="8"/>
                <c:pt idx="0">
                  <c:v>531</c:v>
                </c:pt>
                <c:pt idx="1">
                  <c:v>361</c:v>
                </c:pt>
                <c:pt idx="2">
                  <c:v>562</c:v>
                </c:pt>
                <c:pt idx="3">
                  <c:v>258</c:v>
                </c:pt>
                <c:pt idx="4">
                  <c:v>287</c:v>
                </c:pt>
                <c:pt idx="5">
                  <c:v>180</c:v>
                </c:pt>
                <c:pt idx="6">
                  <c:v>353</c:v>
                </c:pt>
                <c:pt idx="7">
                  <c:v>482</c:v>
                </c:pt>
              </c:numCache>
            </c:numRef>
          </c:val>
          <c:extLst>
            <c:ext xmlns:c16="http://schemas.microsoft.com/office/drawing/2014/chart" uri="{C3380CC4-5D6E-409C-BE32-E72D297353CC}">
              <c16:uniqueId val="{00000000-EC0F-4D9C-BADA-B0477F1E925C}"/>
            </c:ext>
          </c:extLst>
        </c:ser>
        <c:dLbls>
          <c:showLegendKey val="0"/>
          <c:showVal val="0"/>
          <c:showCatName val="0"/>
          <c:showSerName val="0"/>
          <c:showPercent val="0"/>
          <c:showBubbleSize val="0"/>
        </c:dLbls>
        <c:gapWidth val="219"/>
        <c:overlap val="-27"/>
        <c:axId val="268700256"/>
        <c:axId val="268699272"/>
      </c:barChart>
      <c:catAx>
        <c:axId val="26870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99272"/>
        <c:crosses val="autoZero"/>
        <c:auto val="1"/>
        <c:lblAlgn val="ctr"/>
        <c:lblOffset val="100"/>
        <c:noMultiLvlLbl val="0"/>
      </c:catAx>
      <c:valAx>
        <c:axId val="26869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0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309</c:v>
                </c:pt>
                <c:pt idx="1">
                  <c:v>22889</c:v>
                </c:pt>
                <c:pt idx="2">
                  <c:v>14124</c:v>
                </c:pt>
                <c:pt idx="3">
                  <c:v>19501</c:v>
                </c:pt>
                <c:pt idx="4">
                  <c:v>8519</c:v>
                </c:pt>
                <c:pt idx="5">
                  <c:v>11543</c:v>
                </c:pt>
                <c:pt idx="6">
                  <c:v>4771</c:v>
                </c:pt>
                <c:pt idx="7">
                  <c:v>12031</c:v>
                </c:pt>
                <c:pt idx="8">
                  <c:v>17644</c:v>
                </c:pt>
                <c:pt idx="9">
                  <c:v>741</c:v>
                </c:pt>
              </c:numCache>
            </c:numRef>
          </c:val>
          <c:extLst>
            <c:ext xmlns:c16="http://schemas.microsoft.com/office/drawing/2014/chart" uri="{C3380CC4-5D6E-409C-BE32-E72D297353CC}">
              <c16:uniqueId val="{00000000-7DFD-48D6-96C1-6C224B3BC793}"/>
            </c:ext>
          </c:extLst>
        </c:ser>
        <c:dLbls>
          <c:showLegendKey val="0"/>
          <c:showVal val="0"/>
          <c:showCatName val="0"/>
          <c:showSerName val="0"/>
          <c:showPercent val="0"/>
          <c:showBubbleSize val="0"/>
        </c:dLbls>
        <c:gapWidth val="219"/>
        <c:overlap val="-27"/>
        <c:axId val="268702552"/>
        <c:axId val="268703536"/>
      </c:barChart>
      <c:catAx>
        <c:axId val="26870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03536"/>
        <c:crosses val="autoZero"/>
        <c:auto val="1"/>
        <c:lblAlgn val="ctr"/>
        <c:lblOffset val="100"/>
        <c:noMultiLvlLbl val="0"/>
      </c:catAx>
      <c:valAx>
        <c:axId val="26870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0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18</c:v>
                </c:pt>
                <c:pt idx="5">
                  <c:v>45</c:v>
                </c:pt>
                <c:pt idx="6">
                  <c:v>12</c:v>
                </c:pt>
                <c:pt idx="7">
                  <c:v>3</c:v>
                </c:pt>
                <c:pt idx="8">
                  <c:v>1</c:v>
                </c:pt>
              </c:numCache>
            </c:numRef>
          </c:val>
          <c:extLst>
            <c:ext xmlns:c16="http://schemas.microsoft.com/office/drawing/2014/chart" uri="{C3380CC4-5D6E-409C-BE32-E72D297353CC}">
              <c16:uniqueId val="{00000000-C8F5-4730-8719-0419E24D3BDE}"/>
            </c:ext>
          </c:extLst>
        </c:ser>
        <c:dLbls>
          <c:showLegendKey val="0"/>
          <c:showVal val="0"/>
          <c:showCatName val="0"/>
          <c:showSerName val="0"/>
          <c:showPercent val="0"/>
          <c:showBubbleSize val="0"/>
        </c:dLbls>
        <c:gapWidth val="219"/>
        <c:overlap val="-27"/>
        <c:axId val="268682872"/>
        <c:axId val="268680904"/>
      </c:barChart>
      <c:dateAx>
        <c:axId val="26868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80904"/>
        <c:crosses val="autoZero"/>
        <c:auto val="1"/>
        <c:lblOffset val="100"/>
        <c:baseTimeUnit val="months"/>
      </c:dateAx>
      <c:valAx>
        <c:axId val="26868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8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108</c:v>
                </c:pt>
                <c:pt idx="5">
                  <c:v>99</c:v>
                </c:pt>
                <c:pt idx="6">
                  <c:v>99</c:v>
                </c:pt>
                <c:pt idx="7">
                  <c:v>36</c:v>
                </c:pt>
                <c:pt idx="8">
                  <c:v>26</c:v>
                </c:pt>
                <c:pt idx="9">
                  <c:v>0</c:v>
                </c:pt>
                <c:pt idx="10">
                  <c:v>0</c:v>
                </c:pt>
                <c:pt idx="11">
                  <c:v>0</c:v>
                </c:pt>
              </c:numCache>
            </c:numRef>
          </c:val>
          <c:extLst>
            <c:ext xmlns:c16="http://schemas.microsoft.com/office/drawing/2014/chart" uri="{C3380CC4-5D6E-409C-BE32-E72D297353CC}">
              <c16:uniqueId val="{00000000-6D68-42C7-9B22-672436361BD0}"/>
            </c:ext>
          </c:extLst>
        </c:ser>
        <c:dLbls>
          <c:showLegendKey val="0"/>
          <c:showVal val="0"/>
          <c:showCatName val="0"/>
          <c:showSerName val="0"/>
          <c:showPercent val="0"/>
          <c:showBubbleSize val="0"/>
        </c:dLbls>
        <c:gapWidth val="219"/>
        <c:overlap val="-27"/>
        <c:axId val="268715672"/>
        <c:axId val="268716000"/>
      </c:barChart>
      <c:dateAx>
        <c:axId val="268715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16000"/>
        <c:crosses val="autoZero"/>
        <c:auto val="1"/>
        <c:lblOffset val="100"/>
        <c:baseTimeUnit val="months"/>
      </c:dateAx>
      <c:valAx>
        <c:axId val="26871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1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458</c:v>
                </c:pt>
                <c:pt idx="3">
                  <c:v>336</c:v>
                </c:pt>
                <c:pt idx="4">
                  <c:v>1197</c:v>
                </c:pt>
                <c:pt idx="5">
                  <c:v>1495</c:v>
                </c:pt>
                <c:pt idx="6">
                  <c:v>1786</c:v>
                </c:pt>
                <c:pt idx="7">
                  <c:v>654</c:v>
                </c:pt>
                <c:pt idx="8">
                  <c:v>26</c:v>
                </c:pt>
                <c:pt idx="9">
                  <c:v>0</c:v>
                </c:pt>
                <c:pt idx="10">
                  <c:v>0</c:v>
                </c:pt>
                <c:pt idx="11">
                  <c:v>0</c:v>
                </c:pt>
              </c:numCache>
            </c:numRef>
          </c:val>
          <c:extLst>
            <c:ext xmlns:c16="http://schemas.microsoft.com/office/drawing/2014/chart" uri="{C3380CC4-5D6E-409C-BE32-E72D297353CC}">
              <c16:uniqueId val="{00000000-9328-41FE-B396-9A0275C8889C}"/>
            </c:ext>
          </c:extLst>
        </c:ser>
        <c:dLbls>
          <c:showLegendKey val="0"/>
          <c:showVal val="0"/>
          <c:showCatName val="0"/>
          <c:showSerName val="0"/>
          <c:showPercent val="0"/>
          <c:showBubbleSize val="0"/>
        </c:dLbls>
        <c:gapWidth val="219"/>
        <c:overlap val="-27"/>
        <c:axId val="411686104"/>
        <c:axId val="411685776"/>
      </c:barChart>
      <c:catAx>
        <c:axId val="41168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685776"/>
        <c:crosses val="autoZero"/>
        <c:auto val="1"/>
        <c:lblAlgn val="ctr"/>
        <c:lblOffset val="100"/>
        <c:noMultiLvlLbl val="0"/>
      </c:catAx>
      <c:valAx>
        <c:axId val="41168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68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pt idx="4">
                  <c:v>12228</c:v>
                </c:pt>
                <c:pt idx="5">
                  <c:v>10718</c:v>
                </c:pt>
                <c:pt idx="6">
                  <c:v>12692</c:v>
                </c:pt>
                <c:pt idx="7">
                  <c:v>17414</c:v>
                </c:pt>
              </c:numCache>
            </c:numRef>
          </c:val>
          <c:extLst>
            <c:ext xmlns:c16="http://schemas.microsoft.com/office/drawing/2014/chart" uri="{C3380CC4-5D6E-409C-BE32-E72D297353CC}">
              <c16:uniqueId val="{00000000-1797-4B9E-8C75-012D6CD55991}"/>
            </c:ext>
          </c:extLst>
        </c:ser>
        <c:dLbls>
          <c:showLegendKey val="0"/>
          <c:showVal val="0"/>
          <c:showCatName val="0"/>
          <c:showSerName val="0"/>
          <c:showPercent val="0"/>
          <c:showBubbleSize val="0"/>
        </c:dLbls>
        <c:gapWidth val="219"/>
        <c:overlap val="-27"/>
        <c:axId val="411683152"/>
        <c:axId val="411683808"/>
      </c:barChart>
      <c:dateAx>
        <c:axId val="411683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683808"/>
        <c:crosses val="autoZero"/>
        <c:auto val="1"/>
        <c:lblOffset val="100"/>
        <c:baseTimeUnit val="months"/>
      </c:dateAx>
      <c:valAx>
        <c:axId val="41168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68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87158-B8A8-4D7A-A682-A46A1F5011F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0559C1A2-9EA2-43F2-B08E-A667D581B47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90782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416D8-9025-42D6-B5ED-F32D1DA47EE9}"/>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BE8E6BF6-D35D-43ED-A947-F1096298C8AF}"/>
              </a:ext>
            </a:extLst>
          </p:cNvPr>
          <p:cNvGraphicFramePr>
            <a:graphicFrameLocks noGrp="1"/>
          </p:cNvGraphicFramePr>
          <p:nvPr>
            <p:ph type="chart" sz="quarter" idx="13"/>
            <p:extLst>
              <p:ext uri="{D42A27DB-BD31-4B8C-83A1-F6EECF244321}">
                <p14:modId xmlns:p14="http://schemas.microsoft.com/office/powerpoint/2010/main" val="530794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49DC88-77FF-446C-B748-1EC8C0BD60F4}"/>
              </a:ext>
            </a:extLst>
          </p:cNvPr>
          <p:cNvSpPr>
            <a:spLocks noGrp="1"/>
          </p:cNvSpPr>
          <p:nvPr>
            <p:ph type="body" sz="quarter" idx="14"/>
          </p:nvPr>
        </p:nvSpPr>
        <p:spPr/>
        <p:txBody>
          <a:bodyPr/>
          <a:lstStyle/>
          <a:p>
            <a:r>
              <a:rPr lang="en-US"/>
              <a:t>08/01/2022 - 08/31/2022</a:t>
            </a:r>
          </a:p>
        </p:txBody>
      </p:sp>
      <p:sp>
        <p:nvSpPr>
          <p:cNvPr id="5" name="Footer Placeholder 4">
            <a:extLst>
              <a:ext uri="{FF2B5EF4-FFF2-40B4-BE49-F238E27FC236}">
                <a16:creationId xmlns:a16="http://schemas.microsoft.com/office/drawing/2014/main" id="{B4CC86DC-577C-4EEA-8F52-12F82E82C1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2114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EEEAD-4C0D-4F18-9B47-C1E23754B4E5}"/>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CE913D06-BDD6-4B4E-8477-645571268CB0}"/>
              </a:ext>
            </a:extLst>
          </p:cNvPr>
          <p:cNvGraphicFramePr>
            <a:graphicFrameLocks noGrp="1"/>
          </p:cNvGraphicFramePr>
          <p:nvPr>
            <p:ph type="tbl" sz="quarter" idx="13"/>
            <p:extLst>
              <p:ext uri="{D42A27DB-BD31-4B8C-83A1-F6EECF244321}">
                <p14:modId xmlns:p14="http://schemas.microsoft.com/office/powerpoint/2010/main" val="197990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10386297"/>
                    </a:ext>
                  </a:extLst>
                </a:gridCol>
                <a:gridCol w="905256">
                  <a:extLst>
                    <a:ext uri="{9D8B030D-6E8A-4147-A177-3AD203B41FA5}">
                      <a16:colId xmlns:a16="http://schemas.microsoft.com/office/drawing/2014/main" val="3651036435"/>
                    </a:ext>
                  </a:extLst>
                </a:gridCol>
                <a:gridCol w="905256">
                  <a:extLst>
                    <a:ext uri="{9D8B030D-6E8A-4147-A177-3AD203B41FA5}">
                      <a16:colId xmlns:a16="http://schemas.microsoft.com/office/drawing/2014/main" val="774443726"/>
                    </a:ext>
                  </a:extLst>
                </a:gridCol>
                <a:gridCol w="905256">
                  <a:extLst>
                    <a:ext uri="{9D8B030D-6E8A-4147-A177-3AD203B41FA5}">
                      <a16:colId xmlns:a16="http://schemas.microsoft.com/office/drawing/2014/main" val="82850623"/>
                    </a:ext>
                  </a:extLst>
                </a:gridCol>
                <a:gridCol w="905256">
                  <a:extLst>
                    <a:ext uri="{9D8B030D-6E8A-4147-A177-3AD203B41FA5}">
                      <a16:colId xmlns:a16="http://schemas.microsoft.com/office/drawing/2014/main" val="1626389586"/>
                    </a:ext>
                  </a:extLst>
                </a:gridCol>
                <a:gridCol w="905256">
                  <a:extLst>
                    <a:ext uri="{9D8B030D-6E8A-4147-A177-3AD203B41FA5}">
                      <a16:colId xmlns:a16="http://schemas.microsoft.com/office/drawing/2014/main" val="4055859584"/>
                    </a:ext>
                  </a:extLst>
                </a:gridCol>
                <a:gridCol w="905256">
                  <a:extLst>
                    <a:ext uri="{9D8B030D-6E8A-4147-A177-3AD203B41FA5}">
                      <a16:colId xmlns:a16="http://schemas.microsoft.com/office/drawing/2014/main" val="3945301260"/>
                    </a:ext>
                  </a:extLst>
                </a:gridCol>
                <a:gridCol w="905256">
                  <a:extLst>
                    <a:ext uri="{9D8B030D-6E8A-4147-A177-3AD203B41FA5}">
                      <a16:colId xmlns:a16="http://schemas.microsoft.com/office/drawing/2014/main" val="2455650416"/>
                    </a:ext>
                  </a:extLst>
                </a:gridCol>
                <a:gridCol w="905256">
                  <a:extLst>
                    <a:ext uri="{9D8B030D-6E8A-4147-A177-3AD203B41FA5}">
                      <a16:colId xmlns:a16="http://schemas.microsoft.com/office/drawing/2014/main" val="165217706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53184125"/>
                  </a:ext>
                </a:extLst>
              </a:tr>
              <a:tr h="370840">
                <a:tc>
                  <a:txBody>
                    <a:bodyPr/>
                    <a:lstStyle/>
                    <a:p>
                      <a:r>
                        <a:rPr lang="en-US" sz="1000"/>
                        <a:t>1786</a:t>
                      </a:r>
                    </a:p>
                  </a:txBody>
                  <a:tcPr/>
                </a:tc>
                <a:tc>
                  <a:txBody>
                    <a:bodyPr/>
                    <a:lstStyle/>
                    <a:p>
                      <a:r>
                        <a:rPr lang="en-US" sz="1000"/>
                        <a:t>16</a:t>
                      </a:r>
                    </a:p>
                  </a:txBody>
                  <a:tcPr/>
                </a:tc>
                <a:tc>
                  <a:txBody>
                    <a:bodyPr/>
                    <a:lstStyle/>
                    <a:p>
                      <a:r>
                        <a:rPr lang="en-US" sz="1000"/>
                        <a:t>15</a:t>
                      </a:r>
                    </a:p>
                  </a:txBody>
                  <a:tcPr/>
                </a:tc>
                <a:tc>
                  <a:txBody>
                    <a:bodyPr/>
                    <a:lstStyle/>
                    <a:p>
                      <a:r>
                        <a:rPr lang="en-US" sz="1000"/>
                        <a:t>157</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0.6299 %</a:t>
                      </a:r>
                    </a:p>
                  </a:txBody>
                  <a:tcPr/>
                </a:tc>
                <a:tc>
                  <a:txBody>
                    <a:bodyPr/>
                    <a:lstStyle/>
                    <a:p>
                      <a:r>
                        <a:rPr lang="en-US" sz="1000"/>
                        <a:t>0.0 %</a:t>
                      </a:r>
                    </a:p>
                  </a:txBody>
                  <a:tcPr/>
                </a:tc>
                <a:extLst>
                  <a:ext uri="{0D108BD9-81ED-4DB2-BD59-A6C34878D82A}">
                    <a16:rowId xmlns:a16="http://schemas.microsoft.com/office/drawing/2014/main" val="3991040388"/>
                  </a:ext>
                </a:extLst>
              </a:tr>
            </a:tbl>
          </a:graphicData>
        </a:graphic>
      </p:graphicFrame>
      <p:sp>
        <p:nvSpPr>
          <p:cNvPr id="4" name="Text Placeholder 3">
            <a:extLst>
              <a:ext uri="{FF2B5EF4-FFF2-40B4-BE49-F238E27FC236}">
                <a16:creationId xmlns:a16="http://schemas.microsoft.com/office/drawing/2014/main" id="{6F19D440-7EE8-4DE6-BFD7-8592C46A7AC5}"/>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330032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71E99-5F23-4445-A307-B0724283EDAC}"/>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FA4F03F3-69BA-4D6B-88EA-8F6493428AEC}"/>
              </a:ext>
            </a:extLst>
          </p:cNvPr>
          <p:cNvGraphicFramePr>
            <a:graphicFrameLocks noGrp="1"/>
          </p:cNvGraphicFramePr>
          <p:nvPr>
            <p:ph type="chart" sz="quarter" idx="13"/>
            <p:extLst>
              <p:ext uri="{D42A27DB-BD31-4B8C-83A1-F6EECF244321}">
                <p14:modId xmlns:p14="http://schemas.microsoft.com/office/powerpoint/2010/main" val="2613304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A18CE9-434E-4160-A76B-CC998ECEE6A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296C965-53EB-4413-9E38-1DE4AA9CA3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6933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BE987-2797-458D-8025-276B8039CF1B}"/>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83892B1-485D-40A7-A3D1-862D035357DB}"/>
              </a:ext>
            </a:extLst>
          </p:cNvPr>
          <p:cNvGraphicFramePr>
            <a:graphicFrameLocks noGrp="1"/>
          </p:cNvGraphicFramePr>
          <p:nvPr>
            <p:ph type="chart" sz="quarter" idx="13"/>
            <p:extLst>
              <p:ext uri="{D42A27DB-BD31-4B8C-83A1-F6EECF244321}">
                <p14:modId xmlns:p14="http://schemas.microsoft.com/office/powerpoint/2010/main" val="4219866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44B97B-D133-4E9A-A003-9B98F0585EC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0A0B7E9-77C5-4D46-9DC3-8FBA287451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6034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7BBE3-2549-4CC2-98B1-7EF5398F339F}"/>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CB0C480-6CE1-411C-9241-3913BDBB5A95}"/>
              </a:ext>
            </a:extLst>
          </p:cNvPr>
          <p:cNvGraphicFramePr>
            <a:graphicFrameLocks noGrp="1"/>
          </p:cNvGraphicFramePr>
          <p:nvPr>
            <p:ph type="chart" sz="quarter" idx="13"/>
            <p:extLst>
              <p:ext uri="{D42A27DB-BD31-4B8C-83A1-F6EECF244321}">
                <p14:modId xmlns:p14="http://schemas.microsoft.com/office/powerpoint/2010/main" val="2331016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5CDFB8-9648-4745-A76F-87A7EDC01B9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932526A-CFBE-4927-B527-8799491A6F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8096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B78C4-8957-4BC6-8E6D-6E20CF619717}"/>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EF73D53-7EF5-4103-9A8C-E4F3262DC052}"/>
              </a:ext>
            </a:extLst>
          </p:cNvPr>
          <p:cNvGraphicFramePr>
            <a:graphicFrameLocks noGrp="1"/>
          </p:cNvGraphicFramePr>
          <p:nvPr>
            <p:ph type="chart" sz="quarter" idx="13"/>
            <p:extLst>
              <p:ext uri="{D42A27DB-BD31-4B8C-83A1-F6EECF244321}">
                <p14:modId xmlns:p14="http://schemas.microsoft.com/office/powerpoint/2010/main" val="1507311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31A043-6689-45B6-89B2-ADA35B4BDBC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013C18F-278E-426E-9867-ED6241CD04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8970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5A024-FCAB-49B3-BD64-B32DBF1C5D37}"/>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C0A4E4D3-6D32-4808-8648-A9A3EF25CCE5}"/>
              </a:ext>
            </a:extLst>
          </p:cNvPr>
          <p:cNvGraphicFramePr>
            <a:graphicFrameLocks noGrp="1"/>
          </p:cNvGraphicFramePr>
          <p:nvPr>
            <p:ph type="tbl" sz="quarter" idx="13"/>
            <p:extLst>
              <p:ext uri="{D42A27DB-BD31-4B8C-83A1-F6EECF244321}">
                <p14:modId xmlns:p14="http://schemas.microsoft.com/office/powerpoint/2010/main" val="910424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2087634"/>
                    </a:ext>
                  </a:extLst>
                </a:gridCol>
                <a:gridCol w="1316737">
                  <a:extLst>
                    <a:ext uri="{9D8B030D-6E8A-4147-A177-3AD203B41FA5}">
                      <a16:colId xmlns:a16="http://schemas.microsoft.com/office/drawing/2014/main" val="273397497"/>
                    </a:ext>
                  </a:extLst>
                </a:gridCol>
                <a:gridCol w="329184">
                  <a:extLst>
                    <a:ext uri="{9D8B030D-6E8A-4147-A177-3AD203B41FA5}">
                      <a16:colId xmlns:a16="http://schemas.microsoft.com/office/drawing/2014/main" val="3008202220"/>
                    </a:ext>
                  </a:extLst>
                </a:gridCol>
                <a:gridCol w="329184">
                  <a:extLst>
                    <a:ext uri="{9D8B030D-6E8A-4147-A177-3AD203B41FA5}">
                      <a16:colId xmlns:a16="http://schemas.microsoft.com/office/drawing/2014/main" val="377562982"/>
                    </a:ext>
                  </a:extLst>
                </a:gridCol>
                <a:gridCol w="329184">
                  <a:extLst>
                    <a:ext uri="{9D8B030D-6E8A-4147-A177-3AD203B41FA5}">
                      <a16:colId xmlns:a16="http://schemas.microsoft.com/office/drawing/2014/main" val="4033696121"/>
                    </a:ext>
                  </a:extLst>
                </a:gridCol>
                <a:gridCol w="329184">
                  <a:extLst>
                    <a:ext uri="{9D8B030D-6E8A-4147-A177-3AD203B41FA5}">
                      <a16:colId xmlns:a16="http://schemas.microsoft.com/office/drawing/2014/main" val="3760385130"/>
                    </a:ext>
                  </a:extLst>
                </a:gridCol>
                <a:gridCol w="329184">
                  <a:extLst>
                    <a:ext uri="{9D8B030D-6E8A-4147-A177-3AD203B41FA5}">
                      <a16:colId xmlns:a16="http://schemas.microsoft.com/office/drawing/2014/main" val="3237430461"/>
                    </a:ext>
                  </a:extLst>
                </a:gridCol>
                <a:gridCol w="329184">
                  <a:extLst>
                    <a:ext uri="{9D8B030D-6E8A-4147-A177-3AD203B41FA5}">
                      <a16:colId xmlns:a16="http://schemas.microsoft.com/office/drawing/2014/main" val="1009597218"/>
                    </a:ext>
                  </a:extLst>
                </a:gridCol>
                <a:gridCol w="329184">
                  <a:extLst>
                    <a:ext uri="{9D8B030D-6E8A-4147-A177-3AD203B41FA5}">
                      <a16:colId xmlns:a16="http://schemas.microsoft.com/office/drawing/2014/main" val="2249498613"/>
                    </a:ext>
                  </a:extLst>
                </a:gridCol>
                <a:gridCol w="329184">
                  <a:extLst>
                    <a:ext uri="{9D8B030D-6E8A-4147-A177-3AD203B41FA5}">
                      <a16:colId xmlns:a16="http://schemas.microsoft.com/office/drawing/2014/main" val="2646591800"/>
                    </a:ext>
                  </a:extLst>
                </a:gridCol>
                <a:gridCol w="329184">
                  <a:extLst>
                    <a:ext uri="{9D8B030D-6E8A-4147-A177-3AD203B41FA5}">
                      <a16:colId xmlns:a16="http://schemas.microsoft.com/office/drawing/2014/main" val="1851646198"/>
                    </a:ext>
                  </a:extLst>
                </a:gridCol>
                <a:gridCol w="329184">
                  <a:extLst>
                    <a:ext uri="{9D8B030D-6E8A-4147-A177-3AD203B41FA5}">
                      <a16:colId xmlns:a16="http://schemas.microsoft.com/office/drawing/2014/main" val="3462953786"/>
                    </a:ext>
                  </a:extLst>
                </a:gridCol>
                <a:gridCol w="329184">
                  <a:extLst>
                    <a:ext uri="{9D8B030D-6E8A-4147-A177-3AD203B41FA5}">
                      <a16:colId xmlns:a16="http://schemas.microsoft.com/office/drawing/2014/main" val="727254760"/>
                    </a:ext>
                  </a:extLst>
                </a:gridCol>
                <a:gridCol w="329184">
                  <a:extLst>
                    <a:ext uri="{9D8B030D-6E8A-4147-A177-3AD203B41FA5}">
                      <a16:colId xmlns:a16="http://schemas.microsoft.com/office/drawing/2014/main" val="2538628025"/>
                    </a:ext>
                  </a:extLst>
                </a:gridCol>
                <a:gridCol w="329184">
                  <a:extLst>
                    <a:ext uri="{9D8B030D-6E8A-4147-A177-3AD203B41FA5}">
                      <a16:colId xmlns:a16="http://schemas.microsoft.com/office/drawing/2014/main" val="2803290697"/>
                    </a:ext>
                  </a:extLst>
                </a:gridCol>
                <a:gridCol w="329184">
                  <a:extLst>
                    <a:ext uri="{9D8B030D-6E8A-4147-A177-3AD203B41FA5}">
                      <a16:colId xmlns:a16="http://schemas.microsoft.com/office/drawing/2014/main" val="1965631939"/>
                    </a:ext>
                  </a:extLst>
                </a:gridCol>
                <a:gridCol w="329184">
                  <a:extLst>
                    <a:ext uri="{9D8B030D-6E8A-4147-A177-3AD203B41FA5}">
                      <a16:colId xmlns:a16="http://schemas.microsoft.com/office/drawing/2014/main" val="315809498"/>
                    </a:ext>
                  </a:extLst>
                </a:gridCol>
                <a:gridCol w="329184">
                  <a:extLst>
                    <a:ext uri="{9D8B030D-6E8A-4147-A177-3AD203B41FA5}">
                      <a16:colId xmlns:a16="http://schemas.microsoft.com/office/drawing/2014/main" val="3477217000"/>
                    </a:ext>
                  </a:extLst>
                </a:gridCol>
                <a:gridCol w="329184">
                  <a:extLst>
                    <a:ext uri="{9D8B030D-6E8A-4147-A177-3AD203B41FA5}">
                      <a16:colId xmlns:a16="http://schemas.microsoft.com/office/drawing/2014/main" val="397616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2828632"/>
                  </a:ext>
                </a:extLst>
              </a:tr>
            </a:tbl>
          </a:graphicData>
        </a:graphic>
      </p:graphicFrame>
      <p:sp>
        <p:nvSpPr>
          <p:cNvPr id="4" name="Text Placeholder 3">
            <a:extLst>
              <a:ext uri="{FF2B5EF4-FFF2-40B4-BE49-F238E27FC236}">
                <a16:creationId xmlns:a16="http://schemas.microsoft.com/office/drawing/2014/main" id="{F9C699B5-1520-4D4D-9AC0-99C5C1B87AFA}"/>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587808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1414F-43DA-48C9-BB12-D0E70CF217DF}"/>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9D02515A-8BF5-4B27-BAF9-C62EE0EF654F}"/>
              </a:ext>
            </a:extLst>
          </p:cNvPr>
          <p:cNvGraphicFramePr>
            <a:graphicFrameLocks noGrp="1"/>
          </p:cNvGraphicFramePr>
          <p:nvPr>
            <p:ph type="tbl" sz="quarter" idx="13"/>
            <p:extLst>
              <p:ext uri="{D42A27DB-BD31-4B8C-83A1-F6EECF244321}">
                <p14:modId xmlns:p14="http://schemas.microsoft.com/office/powerpoint/2010/main" val="4292373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08960164"/>
                    </a:ext>
                  </a:extLst>
                </a:gridCol>
                <a:gridCol w="1316737">
                  <a:extLst>
                    <a:ext uri="{9D8B030D-6E8A-4147-A177-3AD203B41FA5}">
                      <a16:colId xmlns:a16="http://schemas.microsoft.com/office/drawing/2014/main" val="1216525937"/>
                    </a:ext>
                  </a:extLst>
                </a:gridCol>
                <a:gridCol w="329184">
                  <a:extLst>
                    <a:ext uri="{9D8B030D-6E8A-4147-A177-3AD203B41FA5}">
                      <a16:colId xmlns:a16="http://schemas.microsoft.com/office/drawing/2014/main" val="862901316"/>
                    </a:ext>
                  </a:extLst>
                </a:gridCol>
                <a:gridCol w="329184">
                  <a:extLst>
                    <a:ext uri="{9D8B030D-6E8A-4147-A177-3AD203B41FA5}">
                      <a16:colId xmlns:a16="http://schemas.microsoft.com/office/drawing/2014/main" val="3849396919"/>
                    </a:ext>
                  </a:extLst>
                </a:gridCol>
                <a:gridCol w="329184">
                  <a:extLst>
                    <a:ext uri="{9D8B030D-6E8A-4147-A177-3AD203B41FA5}">
                      <a16:colId xmlns:a16="http://schemas.microsoft.com/office/drawing/2014/main" val="4117218663"/>
                    </a:ext>
                  </a:extLst>
                </a:gridCol>
                <a:gridCol w="329184">
                  <a:extLst>
                    <a:ext uri="{9D8B030D-6E8A-4147-A177-3AD203B41FA5}">
                      <a16:colId xmlns:a16="http://schemas.microsoft.com/office/drawing/2014/main" val="399353251"/>
                    </a:ext>
                  </a:extLst>
                </a:gridCol>
                <a:gridCol w="329184">
                  <a:extLst>
                    <a:ext uri="{9D8B030D-6E8A-4147-A177-3AD203B41FA5}">
                      <a16:colId xmlns:a16="http://schemas.microsoft.com/office/drawing/2014/main" val="1312210845"/>
                    </a:ext>
                  </a:extLst>
                </a:gridCol>
                <a:gridCol w="329184">
                  <a:extLst>
                    <a:ext uri="{9D8B030D-6E8A-4147-A177-3AD203B41FA5}">
                      <a16:colId xmlns:a16="http://schemas.microsoft.com/office/drawing/2014/main" val="635634494"/>
                    </a:ext>
                  </a:extLst>
                </a:gridCol>
                <a:gridCol w="329184">
                  <a:extLst>
                    <a:ext uri="{9D8B030D-6E8A-4147-A177-3AD203B41FA5}">
                      <a16:colId xmlns:a16="http://schemas.microsoft.com/office/drawing/2014/main" val="1458272268"/>
                    </a:ext>
                  </a:extLst>
                </a:gridCol>
                <a:gridCol w="329184">
                  <a:extLst>
                    <a:ext uri="{9D8B030D-6E8A-4147-A177-3AD203B41FA5}">
                      <a16:colId xmlns:a16="http://schemas.microsoft.com/office/drawing/2014/main" val="3115306430"/>
                    </a:ext>
                  </a:extLst>
                </a:gridCol>
                <a:gridCol w="329184">
                  <a:extLst>
                    <a:ext uri="{9D8B030D-6E8A-4147-A177-3AD203B41FA5}">
                      <a16:colId xmlns:a16="http://schemas.microsoft.com/office/drawing/2014/main" val="4183969057"/>
                    </a:ext>
                  </a:extLst>
                </a:gridCol>
                <a:gridCol w="329184">
                  <a:extLst>
                    <a:ext uri="{9D8B030D-6E8A-4147-A177-3AD203B41FA5}">
                      <a16:colId xmlns:a16="http://schemas.microsoft.com/office/drawing/2014/main" val="2180699287"/>
                    </a:ext>
                  </a:extLst>
                </a:gridCol>
                <a:gridCol w="329184">
                  <a:extLst>
                    <a:ext uri="{9D8B030D-6E8A-4147-A177-3AD203B41FA5}">
                      <a16:colId xmlns:a16="http://schemas.microsoft.com/office/drawing/2014/main" val="2106253897"/>
                    </a:ext>
                  </a:extLst>
                </a:gridCol>
                <a:gridCol w="329184">
                  <a:extLst>
                    <a:ext uri="{9D8B030D-6E8A-4147-A177-3AD203B41FA5}">
                      <a16:colId xmlns:a16="http://schemas.microsoft.com/office/drawing/2014/main" val="1082886320"/>
                    </a:ext>
                  </a:extLst>
                </a:gridCol>
                <a:gridCol w="329184">
                  <a:extLst>
                    <a:ext uri="{9D8B030D-6E8A-4147-A177-3AD203B41FA5}">
                      <a16:colId xmlns:a16="http://schemas.microsoft.com/office/drawing/2014/main" val="2168036475"/>
                    </a:ext>
                  </a:extLst>
                </a:gridCol>
                <a:gridCol w="329184">
                  <a:extLst>
                    <a:ext uri="{9D8B030D-6E8A-4147-A177-3AD203B41FA5}">
                      <a16:colId xmlns:a16="http://schemas.microsoft.com/office/drawing/2014/main" val="3269927565"/>
                    </a:ext>
                  </a:extLst>
                </a:gridCol>
                <a:gridCol w="329184">
                  <a:extLst>
                    <a:ext uri="{9D8B030D-6E8A-4147-A177-3AD203B41FA5}">
                      <a16:colId xmlns:a16="http://schemas.microsoft.com/office/drawing/2014/main" val="3524476672"/>
                    </a:ext>
                  </a:extLst>
                </a:gridCol>
                <a:gridCol w="329184">
                  <a:extLst>
                    <a:ext uri="{9D8B030D-6E8A-4147-A177-3AD203B41FA5}">
                      <a16:colId xmlns:a16="http://schemas.microsoft.com/office/drawing/2014/main" val="2865657328"/>
                    </a:ext>
                  </a:extLst>
                </a:gridCol>
                <a:gridCol w="329184">
                  <a:extLst>
                    <a:ext uri="{9D8B030D-6E8A-4147-A177-3AD203B41FA5}">
                      <a16:colId xmlns:a16="http://schemas.microsoft.com/office/drawing/2014/main" val="486901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056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- 2022-08-15 18:01:19</a:t>
                      </a:r>
                      <a:r>
                        <a:rPr kumimoji="0" lang="en-US" sz="1000" b="0" i="0" u="none" strike="noStrike" kern="1200" cap="none" spc="0" normalizeH="0" baseline="0" noProof="0">
                          <a:ln>
                            <a:noFill/>
                          </a:ln>
                          <a:solidFill>
                            <a:prstClr val="black"/>
                          </a:solidFill>
                          <a:effectLst/>
                          <a:uLnTx/>
                          <a:uFillTx/>
                          <a:latin typeface="+mn-lt"/>
                          <a:ea typeface="+mn-ea"/>
                          <a:cs typeface="+mn-cs"/>
                        </a:rPr>
                        <a:t>
 Last week, associates and agency partners reunited at our 111th anniversary celebration on the Great Lawn at Bishop Museum. In honor of our three "1's", here are three facts about our celebration:
1. Our event gave us an opportunity to REUNITE with fellow associates and valued agency partners, some of whom hadn’t seen each other in two-plus years.
2. Guests enjoyed food from an incredible line-up of local restaurants and caterers – all of them First Insurance insureds or nonprofit partners. Mahalo, Kupu , MW Restaurant , Kapa Hale , Sansei Waikiki , and UBAE !
3. During our program, three associates whose years of service total 111 held three maile lei with our CEO Mark Yoda and Senior VP Todd Takayama, symbolizing friendship, respect and connection. 
#FICOH111 #Celebrating111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https://quintly-image-storage.s3.amazonaws.com/17ae3836335657ff0a83f20c7d11e5e8/59f7204e99129f5b9f973117060be9bb.jpg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46897364"/>
                  </a:ext>
                </a:extLst>
              </a:tr>
            </a:tbl>
          </a:graphicData>
        </a:graphic>
      </p:graphicFrame>
      <p:sp>
        <p:nvSpPr>
          <p:cNvPr id="4" name="Text Placeholder 3">
            <a:extLst>
              <a:ext uri="{FF2B5EF4-FFF2-40B4-BE49-F238E27FC236}">
                <a16:creationId xmlns:a16="http://schemas.microsoft.com/office/drawing/2014/main" id="{B57CC629-261E-4032-B7AF-60E65635CC42}"/>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563231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E9689-16D5-40A6-8CB5-0A99B3E5BCD5}"/>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25F1759D-641B-4173-8E17-6DA1E13FB550}"/>
              </a:ext>
            </a:extLst>
          </p:cNvPr>
          <p:cNvGraphicFramePr>
            <a:graphicFrameLocks noGrp="1"/>
          </p:cNvGraphicFramePr>
          <p:nvPr>
            <p:ph type="tbl" sz="quarter" idx="13"/>
            <p:extLst>
              <p:ext uri="{D42A27DB-BD31-4B8C-83A1-F6EECF244321}">
                <p14:modId xmlns:p14="http://schemas.microsoft.com/office/powerpoint/2010/main" val="3098932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75107041"/>
                    </a:ext>
                  </a:extLst>
                </a:gridCol>
                <a:gridCol w="1316737">
                  <a:extLst>
                    <a:ext uri="{9D8B030D-6E8A-4147-A177-3AD203B41FA5}">
                      <a16:colId xmlns:a16="http://schemas.microsoft.com/office/drawing/2014/main" val="1740565632"/>
                    </a:ext>
                  </a:extLst>
                </a:gridCol>
                <a:gridCol w="329184">
                  <a:extLst>
                    <a:ext uri="{9D8B030D-6E8A-4147-A177-3AD203B41FA5}">
                      <a16:colId xmlns:a16="http://schemas.microsoft.com/office/drawing/2014/main" val="4265229404"/>
                    </a:ext>
                  </a:extLst>
                </a:gridCol>
                <a:gridCol w="329184">
                  <a:extLst>
                    <a:ext uri="{9D8B030D-6E8A-4147-A177-3AD203B41FA5}">
                      <a16:colId xmlns:a16="http://schemas.microsoft.com/office/drawing/2014/main" val="421403343"/>
                    </a:ext>
                  </a:extLst>
                </a:gridCol>
                <a:gridCol w="329184">
                  <a:extLst>
                    <a:ext uri="{9D8B030D-6E8A-4147-A177-3AD203B41FA5}">
                      <a16:colId xmlns:a16="http://schemas.microsoft.com/office/drawing/2014/main" val="3524460876"/>
                    </a:ext>
                  </a:extLst>
                </a:gridCol>
                <a:gridCol w="329184">
                  <a:extLst>
                    <a:ext uri="{9D8B030D-6E8A-4147-A177-3AD203B41FA5}">
                      <a16:colId xmlns:a16="http://schemas.microsoft.com/office/drawing/2014/main" val="1567145787"/>
                    </a:ext>
                  </a:extLst>
                </a:gridCol>
                <a:gridCol w="329184">
                  <a:extLst>
                    <a:ext uri="{9D8B030D-6E8A-4147-A177-3AD203B41FA5}">
                      <a16:colId xmlns:a16="http://schemas.microsoft.com/office/drawing/2014/main" val="1268365492"/>
                    </a:ext>
                  </a:extLst>
                </a:gridCol>
                <a:gridCol w="329184">
                  <a:extLst>
                    <a:ext uri="{9D8B030D-6E8A-4147-A177-3AD203B41FA5}">
                      <a16:colId xmlns:a16="http://schemas.microsoft.com/office/drawing/2014/main" val="4204758377"/>
                    </a:ext>
                  </a:extLst>
                </a:gridCol>
                <a:gridCol w="329184">
                  <a:extLst>
                    <a:ext uri="{9D8B030D-6E8A-4147-A177-3AD203B41FA5}">
                      <a16:colId xmlns:a16="http://schemas.microsoft.com/office/drawing/2014/main" val="3400544604"/>
                    </a:ext>
                  </a:extLst>
                </a:gridCol>
                <a:gridCol w="329184">
                  <a:extLst>
                    <a:ext uri="{9D8B030D-6E8A-4147-A177-3AD203B41FA5}">
                      <a16:colId xmlns:a16="http://schemas.microsoft.com/office/drawing/2014/main" val="1996338474"/>
                    </a:ext>
                  </a:extLst>
                </a:gridCol>
                <a:gridCol w="329184">
                  <a:extLst>
                    <a:ext uri="{9D8B030D-6E8A-4147-A177-3AD203B41FA5}">
                      <a16:colId xmlns:a16="http://schemas.microsoft.com/office/drawing/2014/main" val="2968613900"/>
                    </a:ext>
                  </a:extLst>
                </a:gridCol>
                <a:gridCol w="329184">
                  <a:extLst>
                    <a:ext uri="{9D8B030D-6E8A-4147-A177-3AD203B41FA5}">
                      <a16:colId xmlns:a16="http://schemas.microsoft.com/office/drawing/2014/main" val="842699020"/>
                    </a:ext>
                  </a:extLst>
                </a:gridCol>
                <a:gridCol w="329184">
                  <a:extLst>
                    <a:ext uri="{9D8B030D-6E8A-4147-A177-3AD203B41FA5}">
                      <a16:colId xmlns:a16="http://schemas.microsoft.com/office/drawing/2014/main" val="4081378794"/>
                    </a:ext>
                  </a:extLst>
                </a:gridCol>
                <a:gridCol w="329184">
                  <a:extLst>
                    <a:ext uri="{9D8B030D-6E8A-4147-A177-3AD203B41FA5}">
                      <a16:colId xmlns:a16="http://schemas.microsoft.com/office/drawing/2014/main" val="1418957973"/>
                    </a:ext>
                  </a:extLst>
                </a:gridCol>
                <a:gridCol w="329184">
                  <a:extLst>
                    <a:ext uri="{9D8B030D-6E8A-4147-A177-3AD203B41FA5}">
                      <a16:colId xmlns:a16="http://schemas.microsoft.com/office/drawing/2014/main" val="856223012"/>
                    </a:ext>
                  </a:extLst>
                </a:gridCol>
                <a:gridCol w="329184">
                  <a:extLst>
                    <a:ext uri="{9D8B030D-6E8A-4147-A177-3AD203B41FA5}">
                      <a16:colId xmlns:a16="http://schemas.microsoft.com/office/drawing/2014/main" val="3696256672"/>
                    </a:ext>
                  </a:extLst>
                </a:gridCol>
                <a:gridCol w="329184">
                  <a:extLst>
                    <a:ext uri="{9D8B030D-6E8A-4147-A177-3AD203B41FA5}">
                      <a16:colId xmlns:a16="http://schemas.microsoft.com/office/drawing/2014/main" val="3906075897"/>
                    </a:ext>
                  </a:extLst>
                </a:gridCol>
                <a:gridCol w="329184">
                  <a:extLst>
                    <a:ext uri="{9D8B030D-6E8A-4147-A177-3AD203B41FA5}">
                      <a16:colId xmlns:a16="http://schemas.microsoft.com/office/drawing/2014/main" val="83290457"/>
                    </a:ext>
                  </a:extLst>
                </a:gridCol>
                <a:gridCol w="329184">
                  <a:extLst>
                    <a:ext uri="{9D8B030D-6E8A-4147-A177-3AD203B41FA5}">
                      <a16:colId xmlns:a16="http://schemas.microsoft.com/office/drawing/2014/main" val="2555267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8021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- 2022-08-09 18:01:38</a:t>
                      </a:r>
                      <a:r>
                        <a:rPr kumimoji="0" lang="en-US" sz="1000" b="0" i="0" u="none" strike="noStrike" kern="1200" cap="none" spc="0" normalizeH="0" baseline="0" noProof="0">
                          <a:ln>
                            <a:noFill/>
                          </a:ln>
                          <a:solidFill>
                            <a:prstClr val="black"/>
                          </a:solidFill>
                          <a:effectLst/>
                          <a:uLnTx/>
                          <a:uFillTx/>
                          <a:latin typeface="+mn-lt"/>
                          <a:ea typeface="+mn-ea"/>
                          <a:cs typeface="+mn-cs"/>
                        </a:rPr>
                        <a:t>
 This past Saturday, FICOH associates got their hearts pumping at the O'ahu Heart Walk in support of American Heart Association - Hawaii and American Heart Association. Mahalo to our associates, their friends and family members, and all those who donated to help us exceed our fundraising goal of ,000! The Heart Walk was a great way to get moving, get some vitamin D, and raise awareness about heart health. #TeamFICOH #HeartWalk2022 #HIHeartWalk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https://quintly-image-storage.s3.amazonaws.com/17ae3836335657ff0a83f20c7d11e5e8/57321191d22d27cac38a8b571ca9d801.jpg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68139758"/>
                  </a:ext>
                </a:extLst>
              </a:tr>
            </a:tbl>
          </a:graphicData>
        </a:graphic>
      </p:graphicFrame>
      <p:sp>
        <p:nvSpPr>
          <p:cNvPr id="4" name="Text Placeholder 3">
            <a:extLst>
              <a:ext uri="{FF2B5EF4-FFF2-40B4-BE49-F238E27FC236}">
                <a16:creationId xmlns:a16="http://schemas.microsoft.com/office/drawing/2014/main" id="{0C6AC182-07B4-4A0A-A1D1-3D304B248ECE}"/>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425865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7ADA4-4B09-4738-A469-2D18F2F093F4}"/>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38FE60F5-0D5E-42C0-87FD-27F214130C85}"/>
              </a:ext>
            </a:extLst>
          </p:cNvPr>
          <p:cNvGraphicFramePr>
            <a:graphicFrameLocks noGrp="1"/>
          </p:cNvGraphicFramePr>
          <p:nvPr>
            <p:ph type="tbl" sz="quarter" idx="13"/>
            <p:extLst>
              <p:ext uri="{D42A27DB-BD31-4B8C-83A1-F6EECF244321}">
                <p14:modId xmlns:p14="http://schemas.microsoft.com/office/powerpoint/2010/main" val="4260995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23677434"/>
                    </a:ext>
                  </a:extLst>
                </a:gridCol>
                <a:gridCol w="1316737">
                  <a:extLst>
                    <a:ext uri="{9D8B030D-6E8A-4147-A177-3AD203B41FA5}">
                      <a16:colId xmlns:a16="http://schemas.microsoft.com/office/drawing/2014/main" val="2409269903"/>
                    </a:ext>
                  </a:extLst>
                </a:gridCol>
                <a:gridCol w="329184">
                  <a:extLst>
                    <a:ext uri="{9D8B030D-6E8A-4147-A177-3AD203B41FA5}">
                      <a16:colId xmlns:a16="http://schemas.microsoft.com/office/drawing/2014/main" val="621052916"/>
                    </a:ext>
                  </a:extLst>
                </a:gridCol>
                <a:gridCol w="329184">
                  <a:extLst>
                    <a:ext uri="{9D8B030D-6E8A-4147-A177-3AD203B41FA5}">
                      <a16:colId xmlns:a16="http://schemas.microsoft.com/office/drawing/2014/main" val="4162528742"/>
                    </a:ext>
                  </a:extLst>
                </a:gridCol>
                <a:gridCol w="329184">
                  <a:extLst>
                    <a:ext uri="{9D8B030D-6E8A-4147-A177-3AD203B41FA5}">
                      <a16:colId xmlns:a16="http://schemas.microsoft.com/office/drawing/2014/main" val="4004893691"/>
                    </a:ext>
                  </a:extLst>
                </a:gridCol>
                <a:gridCol w="329184">
                  <a:extLst>
                    <a:ext uri="{9D8B030D-6E8A-4147-A177-3AD203B41FA5}">
                      <a16:colId xmlns:a16="http://schemas.microsoft.com/office/drawing/2014/main" val="4016933702"/>
                    </a:ext>
                  </a:extLst>
                </a:gridCol>
                <a:gridCol w="329184">
                  <a:extLst>
                    <a:ext uri="{9D8B030D-6E8A-4147-A177-3AD203B41FA5}">
                      <a16:colId xmlns:a16="http://schemas.microsoft.com/office/drawing/2014/main" val="4258495669"/>
                    </a:ext>
                  </a:extLst>
                </a:gridCol>
                <a:gridCol w="329184">
                  <a:extLst>
                    <a:ext uri="{9D8B030D-6E8A-4147-A177-3AD203B41FA5}">
                      <a16:colId xmlns:a16="http://schemas.microsoft.com/office/drawing/2014/main" val="2061630171"/>
                    </a:ext>
                  </a:extLst>
                </a:gridCol>
                <a:gridCol w="329184">
                  <a:extLst>
                    <a:ext uri="{9D8B030D-6E8A-4147-A177-3AD203B41FA5}">
                      <a16:colId xmlns:a16="http://schemas.microsoft.com/office/drawing/2014/main" val="2279861260"/>
                    </a:ext>
                  </a:extLst>
                </a:gridCol>
                <a:gridCol w="329184">
                  <a:extLst>
                    <a:ext uri="{9D8B030D-6E8A-4147-A177-3AD203B41FA5}">
                      <a16:colId xmlns:a16="http://schemas.microsoft.com/office/drawing/2014/main" val="738353340"/>
                    </a:ext>
                  </a:extLst>
                </a:gridCol>
                <a:gridCol w="329184">
                  <a:extLst>
                    <a:ext uri="{9D8B030D-6E8A-4147-A177-3AD203B41FA5}">
                      <a16:colId xmlns:a16="http://schemas.microsoft.com/office/drawing/2014/main" val="830695379"/>
                    </a:ext>
                  </a:extLst>
                </a:gridCol>
                <a:gridCol w="329184">
                  <a:extLst>
                    <a:ext uri="{9D8B030D-6E8A-4147-A177-3AD203B41FA5}">
                      <a16:colId xmlns:a16="http://schemas.microsoft.com/office/drawing/2014/main" val="759045567"/>
                    </a:ext>
                  </a:extLst>
                </a:gridCol>
                <a:gridCol w="329184">
                  <a:extLst>
                    <a:ext uri="{9D8B030D-6E8A-4147-A177-3AD203B41FA5}">
                      <a16:colId xmlns:a16="http://schemas.microsoft.com/office/drawing/2014/main" val="1859639872"/>
                    </a:ext>
                  </a:extLst>
                </a:gridCol>
                <a:gridCol w="329184">
                  <a:extLst>
                    <a:ext uri="{9D8B030D-6E8A-4147-A177-3AD203B41FA5}">
                      <a16:colId xmlns:a16="http://schemas.microsoft.com/office/drawing/2014/main" val="2786972283"/>
                    </a:ext>
                  </a:extLst>
                </a:gridCol>
                <a:gridCol w="329184">
                  <a:extLst>
                    <a:ext uri="{9D8B030D-6E8A-4147-A177-3AD203B41FA5}">
                      <a16:colId xmlns:a16="http://schemas.microsoft.com/office/drawing/2014/main" val="2448989228"/>
                    </a:ext>
                  </a:extLst>
                </a:gridCol>
                <a:gridCol w="329184">
                  <a:extLst>
                    <a:ext uri="{9D8B030D-6E8A-4147-A177-3AD203B41FA5}">
                      <a16:colId xmlns:a16="http://schemas.microsoft.com/office/drawing/2014/main" val="3525556728"/>
                    </a:ext>
                  </a:extLst>
                </a:gridCol>
                <a:gridCol w="329184">
                  <a:extLst>
                    <a:ext uri="{9D8B030D-6E8A-4147-A177-3AD203B41FA5}">
                      <a16:colId xmlns:a16="http://schemas.microsoft.com/office/drawing/2014/main" val="1244441597"/>
                    </a:ext>
                  </a:extLst>
                </a:gridCol>
                <a:gridCol w="329184">
                  <a:extLst>
                    <a:ext uri="{9D8B030D-6E8A-4147-A177-3AD203B41FA5}">
                      <a16:colId xmlns:a16="http://schemas.microsoft.com/office/drawing/2014/main" val="433513903"/>
                    </a:ext>
                  </a:extLst>
                </a:gridCol>
                <a:gridCol w="329184">
                  <a:extLst>
                    <a:ext uri="{9D8B030D-6E8A-4147-A177-3AD203B41FA5}">
                      <a16:colId xmlns:a16="http://schemas.microsoft.com/office/drawing/2014/main" val="213491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614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- 2022-08-03 18:09:27</a:t>
                      </a:r>
                      <a:r>
                        <a:rPr kumimoji="0" lang="en-US" sz="1000" b="0" i="0" u="none" strike="noStrike" kern="1200" cap="none" spc="0" normalizeH="0" baseline="0" noProof="0">
                          <a:ln>
                            <a:noFill/>
                          </a:ln>
                          <a:solidFill>
                            <a:prstClr val="black"/>
                          </a:solidFill>
                          <a:effectLst/>
                          <a:uLnTx/>
                          <a:uFillTx/>
                          <a:latin typeface="+mn-lt"/>
                          <a:ea typeface="+mn-ea"/>
                          <a:cs typeface="+mn-cs"/>
                        </a:rPr>
                        <a:t>
 Can you think of a better way for us to celebrate our 111th anniversary than to donate 1,000 to local nonprofits dedicated to protecting and preserving Hawaii's natural resources? Yeah, neither could we. See which nonprofits we are supporting that focus on ocean and coastline stewardship. To learn more, click on the link below. #FICOH111 #luckyweliveHI Nā Kama Kai Sustainable Coastlines Hawaii and Oahu Waterkeeper
https://www.ficoh.com/about-us/news/first-insurance-celebrates-111th-anniversary-and-announces-111-000-in-grants-to-environmental-nonprofits/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https://quintly-image-storage.s3.amazonaws.com/17ae3836335657ff0a83f20c7d11e5e8/004165f258648c7cf203a95c9fc6480f.jpg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5939662"/>
                  </a:ext>
                </a:extLst>
              </a:tr>
            </a:tbl>
          </a:graphicData>
        </a:graphic>
      </p:graphicFrame>
      <p:sp>
        <p:nvSpPr>
          <p:cNvPr id="4" name="Text Placeholder 3">
            <a:extLst>
              <a:ext uri="{FF2B5EF4-FFF2-40B4-BE49-F238E27FC236}">
                <a16:creationId xmlns:a16="http://schemas.microsoft.com/office/drawing/2014/main" id="{6637B4CF-E1AA-4B44-A84E-1C54AA136EFF}"/>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326343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97F09-0C9C-422E-B2F1-DB947DD99AAB}"/>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F2A5906A-29DB-466E-A21E-AD19316C0309}"/>
              </a:ext>
            </a:extLst>
          </p:cNvPr>
          <p:cNvGraphicFramePr>
            <a:graphicFrameLocks noGrp="1"/>
          </p:cNvGraphicFramePr>
          <p:nvPr>
            <p:ph type="tbl" sz="quarter" idx="13"/>
            <p:extLst>
              <p:ext uri="{D42A27DB-BD31-4B8C-83A1-F6EECF244321}">
                <p14:modId xmlns:p14="http://schemas.microsoft.com/office/powerpoint/2010/main" val="1034774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55678815"/>
                    </a:ext>
                  </a:extLst>
                </a:gridCol>
                <a:gridCol w="576072">
                  <a:extLst>
                    <a:ext uri="{9D8B030D-6E8A-4147-A177-3AD203B41FA5}">
                      <a16:colId xmlns:a16="http://schemas.microsoft.com/office/drawing/2014/main" val="1411961081"/>
                    </a:ext>
                  </a:extLst>
                </a:gridCol>
                <a:gridCol w="576072">
                  <a:extLst>
                    <a:ext uri="{9D8B030D-6E8A-4147-A177-3AD203B41FA5}">
                      <a16:colId xmlns:a16="http://schemas.microsoft.com/office/drawing/2014/main" val="1210656670"/>
                    </a:ext>
                  </a:extLst>
                </a:gridCol>
                <a:gridCol w="576072">
                  <a:extLst>
                    <a:ext uri="{9D8B030D-6E8A-4147-A177-3AD203B41FA5}">
                      <a16:colId xmlns:a16="http://schemas.microsoft.com/office/drawing/2014/main" val="511185837"/>
                    </a:ext>
                  </a:extLst>
                </a:gridCol>
                <a:gridCol w="576072">
                  <a:extLst>
                    <a:ext uri="{9D8B030D-6E8A-4147-A177-3AD203B41FA5}">
                      <a16:colId xmlns:a16="http://schemas.microsoft.com/office/drawing/2014/main" val="2131371792"/>
                    </a:ext>
                  </a:extLst>
                </a:gridCol>
                <a:gridCol w="576072">
                  <a:extLst>
                    <a:ext uri="{9D8B030D-6E8A-4147-A177-3AD203B41FA5}">
                      <a16:colId xmlns:a16="http://schemas.microsoft.com/office/drawing/2014/main" val="362433870"/>
                    </a:ext>
                  </a:extLst>
                </a:gridCol>
                <a:gridCol w="576072">
                  <a:extLst>
                    <a:ext uri="{9D8B030D-6E8A-4147-A177-3AD203B41FA5}">
                      <a16:colId xmlns:a16="http://schemas.microsoft.com/office/drawing/2014/main" val="1495839452"/>
                    </a:ext>
                  </a:extLst>
                </a:gridCol>
                <a:gridCol w="576072">
                  <a:extLst>
                    <a:ext uri="{9D8B030D-6E8A-4147-A177-3AD203B41FA5}">
                      <a16:colId xmlns:a16="http://schemas.microsoft.com/office/drawing/2014/main" val="4268525418"/>
                    </a:ext>
                  </a:extLst>
                </a:gridCol>
                <a:gridCol w="576072">
                  <a:extLst>
                    <a:ext uri="{9D8B030D-6E8A-4147-A177-3AD203B41FA5}">
                      <a16:colId xmlns:a16="http://schemas.microsoft.com/office/drawing/2014/main" val="2003861561"/>
                    </a:ext>
                  </a:extLst>
                </a:gridCol>
                <a:gridCol w="576072">
                  <a:extLst>
                    <a:ext uri="{9D8B030D-6E8A-4147-A177-3AD203B41FA5}">
                      <a16:colId xmlns:a16="http://schemas.microsoft.com/office/drawing/2014/main" val="1574656585"/>
                    </a:ext>
                  </a:extLst>
                </a:gridCol>
                <a:gridCol w="576072">
                  <a:extLst>
                    <a:ext uri="{9D8B030D-6E8A-4147-A177-3AD203B41FA5}">
                      <a16:colId xmlns:a16="http://schemas.microsoft.com/office/drawing/2014/main" val="4150547852"/>
                    </a:ext>
                  </a:extLst>
                </a:gridCol>
                <a:gridCol w="576072">
                  <a:extLst>
                    <a:ext uri="{9D8B030D-6E8A-4147-A177-3AD203B41FA5}">
                      <a16:colId xmlns:a16="http://schemas.microsoft.com/office/drawing/2014/main" val="757452319"/>
                    </a:ext>
                  </a:extLst>
                </a:gridCol>
                <a:gridCol w="576072">
                  <a:extLst>
                    <a:ext uri="{9D8B030D-6E8A-4147-A177-3AD203B41FA5}">
                      <a16:colId xmlns:a16="http://schemas.microsoft.com/office/drawing/2014/main" val="313512783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7556375"/>
                  </a:ext>
                </a:extLst>
              </a:tr>
              <a:tr h="370840">
                <a:tc>
                  <a:txBody>
                    <a:bodyPr/>
                    <a:lstStyle/>
                    <a:p>
                      <a:r>
                        <a:rPr lang="en-US" sz="1000"/>
                        <a:t>1202</a:t>
                      </a:r>
                    </a:p>
                  </a:txBody>
                  <a:tcPr/>
                </a:tc>
                <a:tc>
                  <a:txBody>
                    <a:bodyPr/>
                    <a:lstStyle/>
                    <a:p>
                      <a:r>
                        <a:rPr lang="en-US" sz="1000"/>
                        <a:t>0</a:t>
                      </a:r>
                    </a:p>
                  </a:txBody>
                  <a:tcPr/>
                </a:tc>
                <a:tc>
                  <a:txBody>
                    <a:bodyPr/>
                    <a:lstStyle/>
                    <a:p>
                      <a:r>
                        <a:rPr lang="en-US" sz="1000"/>
                        <a:t>17</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23</a:t>
                      </a:r>
                    </a:p>
                  </a:txBody>
                  <a:tcPr/>
                </a:tc>
                <a:tc>
                  <a:txBody>
                    <a:bodyPr/>
                    <a:lstStyle/>
                    <a:p>
                      <a:r>
                        <a:rPr lang="en-US" sz="1000"/>
                        <a:t>0</a:t>
                      </a:r>
                    </a:p>
                  </a:txBody>
                  <a:tcPr/>
                </a:tc>
                <a:tc>
                  <a:txBody>
                    <a:bodyPr/>
                    <a:lstStyle/>
                    <a:p>
                      <a:r>
                        <a:rPr lang="en-US" sz="1000"/>
                        <a:t>1</a:t>
                      </a:r>
                    </a:p>
                  </a:txBody>
                  <a:tcPr/>
                </a:tc>
                <a:tc>
                  <a:txBody>
                    <a:bodyPr/>
                    <a:lstStyle/>
                    <a:p>
                      <a:r>
                        <a:rPr lang="en-US" sz="1000"/>
                        <a:t>0.1175 %</a:t>
                      </a:r>
                    </a:p>
                  </a:txBody>
                  <a:tcPr/>
                </a:tc>
                <a:tc>
                  <a:txBody>
                    <a:bodyPr/>
                    <a:lstStyle/>
                    <a:p>
                      <a:r>
                        <a:rPr lang="en-US" sz="1000"/>
                        <a:t>0.0 %</a:t>
                      </a:r>
                    </a:p>
                  </a:txBody>
                  <a:tcPr/>
                </a:tc>
                <a:extLst>
                  <a:ext uri="{0D108BD9-81ED-4DB2-BD59-A6C34878D82A}">
                    <a16:rowId xmlns:a16="http://schemas.microsoft.com/office/drawing/2014/main" val="2023970635"/>
                  </a:ext>
                </a:extLst>
              </a:tr>
            </a:tbl>
          </a:graphicData>
        </a:graphic>
      </p:graphicFrame>
      <p:sp>
        <p:nvSpPr>
          <p:cNvPr id="4" name="Text Placeholder 3">
            <a:extLst>
              <a:ext uri="{FF2B5EF4-FFF2-40B4-BE49-F238E27FC236}">
                <a16:creationId xmlns:a16="http://schemas.microsoft.com/office/drawing/2014/main" id="{28E46F16-5A52-40BC-9D5B-B9120DB59381}"/>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672407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B0D1A-ABAD-4B3F-A409-89DCD4E74232}"/>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57D8422E-BF4B-4982-AB5B-0F131F3EDD99}"/>
              </a:ext>
            </a:extLst>
          </p:cNvPr>
          <p:cNvGraphicFramePr>
            <a:graphicFrameLocks noGrp="1"/>
          </p:cNvGraphicFramePr>
          <p:nvPr>
            <p:ph type="chart" sz="quarter" idx="13"/>
            <p:extLst>
              <p:ext uri="{D42A27DB-BD31-4B8C-83A1-F6EECF244321}">
                <p14:modId xmlns:p14="http://schemas.microsoft.com/office/powerpoint/2010/main" val="3354093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098ABF-1B28-40FA-A842-F45B62B931A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FE49684-2B92-4951-9003-7C33EC3E17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0999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A781C-5DD5-44BA-98BB-4503A63ADE8C}"/>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27EA0F89-DE50-4256-AFEF-E75CE3AAC4DD}"/>
              </a:ext>
            </a:extLst>
          </p:cNvPr>
          <p:cNvGraphicFramePr>
            <a:graphicFrameLocks noGrp="1"/>
          </p:cNvGraphicFramePr>
          <p:nvPr>
            <p:ph type="chart" sz="quarter" idx="13"/>
            <p:extLst>
              <p:ext uri="{D42A27DB-BD31-4B8C-83A1-F6EECF244321}">
                <p14:modId xmlns:p14="http://schemas.microsoft.com/office/powerpoint/2010/main" val="1556496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B68440-5B31-44E7-B73B-5810F5DC410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5B609BF-BE9A-4BBA-8750-01BE23247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057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42459-CFB5-4DAB-99CD-970A4E3618A5}"/>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8AB0C3FE-9A22-4DD3-8EFC-320F807A69CC}"/>
              </a:ext>
            </a:extLst>
          </p:cNvPr>
          <p:cNvGraphicFramePr>
            <a:graphicFrameLocks noGrp="1"/>
          </p:cNvGraphicFramePr>
          <p:nvPr>
            <p:ph type="chart" sz="quarter" idx="13"/>
            <p:extLst>
              <p:ext uri="{D42A27DB-BD31-4B8C-83A1-F6EECF244321}">
                <p14:modId xmlns:p14="http://schemas.microsoft.com/office/powerpoint/2010/main" val="1304388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605DE8-3076-467A-8BB5-819801C902D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E3385C8-98A2-42B6-BEF0-913D7CF5E8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739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B370-94B5-4CFF-9F78-979710B89E5F}"/>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78C96F9D-8019-495C-9CE5-3A8ACD7F54FA}"/>
              </a:ext>
            </a:extLst>
          </p:cNvPr>
          <p:cNvGraphicFramePr>
            <a:graphicFrameLocks noGrp="1"/>
          </p:cNvGraphicFramePr>
          <p:nvPr>
            <p:ph type="tbl" sz="quarter" idx="13"/>
            <p:extLst>
              <p:ext uri="{D42A27DB-BD31-4B8C-83A1-F6EECF244321}">
                <p14:modId xmlns:p14="http://schemas.microsoft.com/office/powerpoint/2010/main" val="2131699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00524149"/>
                    </a:ext>
                  </a:extLst>
                </a:gridCol>
                <a:gridCol w="493776">
                  <a:extLst>
                    <a:ext uri="{9D8B030D-6E8A-4147-A177-3AD203B41FA5}">
                      <a16:colId xmlns:a16="http://schemas.microsoft.com/office/drawing/2014/main" val="664265140"/>
                    </a:ext>
                  </a:extLst>
                </a:gridCol>
                <a:gridCol w="1069848">
                  <a:extLst>
                    <a:ext uri="{9D8B030D-6E8A-4147-A177-3AD203B41FA5}">
                      <a16:colId xmlns:a16="http://schemas.microsoft.com/office/drawing/2014/main" val="2502711134"/>
                    </a:ext>
                  </a:extLst>
                </a:gridCol>
                <a:gridCol w="1069848">
                  <a:extLst>
                    <a:ext uri="{9D8B030D-6E8A-4147-A177-3AD203B41FA5}">
                      <a16:colId xmlns:a16="http://schemas.microsoft.com/office/drawing/2014/main" val="1482623862"/>
                    </a:ext>
                  </a:extLst>
                </a:gridCol>
                <a:gridCol w="1069848">
                  <a:extLst>
                    <a:ext uri="{9D8B030D-6E8A-4147-A177-3AD203B41FA5}">
                      <a16:colId xmlns:a16="http://schemas.microsoft.com/office/drawing/2014/main" val="996508134"/>
                    </a:ext>
                  </a:extLst>
                </a:gridCol>
                <a:gridCol w="1069848">
                  <a:extLst>
                    <a:ext uri="{9D8B030D-6E8A-4147-A177-3AD203B41FA5}">
                      <a16:colId xmlns:a16="http://schemas.microsoft.com/office/drawing/2014/main" val="1733534095"/>
                    </a:ext>
                  </a:extLst>
                </a:gridCol>
                <a:gridCol w="1069848">
                  <a:extLst>
                    <a:ext uri="{9D8B030D-6E8A-4147-A177-3AD203B41FA5}">
                      <a16:colId xmlns:a16="http://schemas.microsoft.com/office/drawing/2014/main" val="2288782387"/>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039918361"/>
                  </a:ext>
                </a:extLst>
              </a:tr>
              <a:tr h="370840">
                <a:tc>
                  <a:txBody>
                    <a:bodyPr/>
                    <a:lstStyle/>
                    <a:p>
                      <a:r>
                        <a:rPr lang="en-US" sz="1000" b="1"/>
                        <a:t>@FirstInsHI - 2022-08-19 18:01:24</a:t>
                      </a:r>
                      <a:r>
                        <a:rPr lang="en-US" sz="1000"/>
                        <a:t>
 After a busy week, who’s ready for some cool, calm &amp;amp; tranquility? Mahalo to Malia W. of our Marketing department for this photo. #AlohaFriday #calmingwaters https://t.co/T1WachlI4I</a:t>
                      </a:r>
                    </a:p>
                  </a:txBody>
                  <a:tcPr/>
                </a:tc>
                <a:tc>
                  <a:txBody>
                    <a:bodyPr/>
                    <a:lstStyle/>
                    <a:p>
                      <a:r>
                        <a:rPr lang="en-US" sz="1000"/>
                        <a:t>08/22/2022 14:05:44</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6</a:t>
                      </a:r>
                    </a:p>
                  </a:txBody>
                  <a:tcPr/>
                </a:tc>
                <a:tc>
                  <a:txBody>
                    <a:bodyPr/>
                    <a:lstStyle/>
                    <a:p>
                      <a:r>
                        <a:rPr lang="en-US" sz="1000"/>
                        <a:t>0.4992 %</a:t>
                      </a:r>
                    </a:p>
                  </a:txBody>
                  <a:tcPr/>
                </a:tc>
                <a:extLst>
                  <a:ext uri="{0D108BD9-81ED-4DB2-BD59-A6C34878D82A}">
                    <a16:rowId xmlns:a16="http://schemas.microsoft.com/office/drawing/2014/main" val="33527728"/>
                  </a:ext>
                </a:extLst>
              </a:tr>
              <a:tr h="370840">
                <a:tc>
                  <a:txBody>
                    <a:bodyPr/>
                    <a:lstStyle/>
                    <a:p>
                      <a:r>
                        <a:rPr lang="en-US" sz="1000" b="1"/>
                        <a:t>@FirstInsHI - 2022-08-01 18:01:39</a:t>
                      </a:r>
                      <a:r>
                        <a:rPr lang="en-US" sz="1000"/>
                        <a:t>
 Welcome to week 11 of our 11 weeks of giveaways! Our final giveaway is a FICOH Prize Pack, including a 26 oz. Yeti Bottle with Chug Cap, Reversa Inverted Folding Umbrella, and a Canberra Backpack. Enter to win by heading to our Instagram (@firstinshi) https://t.co/AUu2VXPlcS</a:t>
                      </a:r>
                    </a:p>
                  </a:txBody>
                  <a:tcPr/>
                </a:tc>
                <a:tc>
                  <a:txBody>
                    <a:bodyPr/>
                    <a:lstStyle/>
                    <a:p>
                      <a:r>
                        <a:rPr lang="en-US" sz="1000"/>
                        <a:t>08/02/2022 14:07:27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0.2496 %</a:t>
                      </a:r>
                    </a:p>
                  </a:txBody>
                  <a:tcPr/>
                </a:tc>
                <a:extLst>
                  <a:ext uri="{0D108BD9-81ED-4DB2-BD59-A6C34878D82A}">
                    <a16:rowId xmlns:a16="http://schemas.microsoft.com/office/drawing/2014/main" val="1601051758"/>
                  </a:ext>
                </a:extLst>
              </a:tr>
              <a:tr h="370840">
                <a:tc>
                  <a:txBody>
                    <a:bodyPr/>
                    <a:lstStyle/>
                    <a:p>
                      <a:r>
                        <a:rPr lang="en-US" sz="1000" b="1"/>
                        <a:t>@FirstInsHI - 2022-08-02 18:01:26</a:t>
                      </a:r>
                      <a:r>
                        <a:rPr lang="en-US" sz="1000"/>
                        <a:t>
 FICOH is a longtime supporter of @American_Heart and the work they do. We can't wait to get moving and join them in person for the upcoming Heart Walk on Saturday. Head to our Instagram page to see how you can support (@firstinshi) 
#TeamFICOH #HeartWalk2022  @HeartHawaii https://t.co/5tgnnHkZAZ</a:t>
                      </a:r>
                    </a:p>
                  </a:txBody>
                  <a:tcPr/>
                </a:tc>
                <a:tc>
                  <a:txBody>
                    <a:bodyPr/>
                    <a:lstStyle/>
                    <a:p>
                      <a:r>
                        <a:rPr lang="en-US" sz="1000"/>
                        <a:t>08/03/2022 14:07:07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0.2496 %</a:t>
                      </a:r>
                    </a:p>
                  </a:txBody>
                  <a:tcPr/>
                </a:tc>
                <a:extLst>
                  <a:ext uri="{0D108BD9-81ED-4DB2-BD59-A6C34878D82A}">
                    <a16:rowId xmlns:a16="http://schemas.microsoft.com/office/drawing/2014/main" val="1981642434"/>
                  </a:ext>
                </a:extLst>
              </a:tr>
            </a:tbl>
          </a:graphicData>
        </a:graphic>
      </p:graphicFrame>
      <p:sp>
        <p:nvSpPr>
          <p:cNvPr id="4" name="Text Placeholder 3">
            <a:extLst>
              <a:ext uri="{FF2B5EF4-FFF2-40B4-BE49-F238E27FC236}">
                <a16:creationId xmlns:a16="http://schemas.microsoft.com/office/drawing/2014/main" id="{98ED0D74-E5BC-4F3F-B6AA-67C60186CAB8}"/>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707608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B0CD0-E7D2-4F11-A63E-5DFF297F5A14}"/>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67B6E309-A78F-4F54-B41B-43416A367F8D}"/>
              </a:ext>
            </a:extLst>
          </p:cNvPr>
          <p:cNvGraphicFramePr>
            <a:graphicFrameLocks noGrp="1"/>
          </p:cNvGraphicFramePr>
          <p:nvPr>
            <p:ph type="tbl" sz="quarter" idx="13"/>
            <p:extLst>
              <p:ext uri="{D42A27DB-BD31-4B8C-83A1-F6EECF244321}">
                <p14:modId xmlns:p14="http://schemas.microsoft.com/office/powerpoint/2010/main" val="3506995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65310090"/>
                    </a:ext>
                  </a:extLst>
                </a:gridCol>
                <a:gridCol w="576072">
                  <a:extLst>
                    <a:ext uri="{9D8B030D-6E8A-4147-A177-3AD203B41FA5}">
                      <a16:colId xmlns:a16="http://schemas.microsoft.com/office/drawing/2014/main" val="2179644798"/>
                    </a:ext>
                  </a:extLst>
                </a:gridCol>
                <a:gridCol w="576072">
                  <a:extLst>
                    <a:ext uri="{9D8B030D-6E8A-4147-A177-3AD203B41FA5}">
                      <a16:colId xmlns:a16="http://schemas.microsoft.com/office/drawing/2014/main" val="2461512171"/>
                    </a:ext>
                  </a:extLst>
                </a:gridCol>
                <a:gridCol w="576072">
                  <a:extLst>
                    <a:ext uri="{9D8B030D-6E8A-4147-A177-3AD203B41FA5}">
                      <a16:colId xmlns:a16="http://schemas.microsoft.com/office/drawing/2014/main" val="234339290"/>
                    </a:ext>
                  </a:extLst>
                </a:gridCol>
                <a:gridCol w="576072">
                  <a:extLst>
                    <a:ext uri="{9D8B030D-6E8A-4147-A177-3AD203B41FA5}">
                      <a16:colId xmlns:a16="http://schemas.microsoft.com/office/drawing/2014/main" val="2898738473"/>
                    </a:ext>
                  </a:extLst>
                </a:gridCol>
                <a:gridCol w="576072">
                  <a:extLst>
                    <a:ext uri="{9D8B030D-6E8A-4147-A177-3AD203B41FA5}">
                      <a16:colId xmlns:a16="http://schemas.microsoft.com/office/drawing/2014/main" val="2907223957"/>
                    </a:ext>
                  </a:extLst>
                </a:gridCol>
                <a:gridCol w="576072">
                  <a:extLst>
                    <a:ext uri="{9D8B030D-6E8A-4147-A177-3AD203B41FA5}">
                      <a16:colId xmlns:a16="http://schemas.microsoft.com/office/drawing/2014/main" val="2444585184"/>
                    </a:ext>
                  </a:extLst>
                </a:gridCol>
                <a:gridCol w="576072">
                  <a:extLst>
                    <a:ext uri="{9D8B030D-6E8A-4147-A177-3AD203B41FA5}">
                      <a16:colId xmlns:a16="http://schemas.microsoft.com/office/drawing/2014/main" val="330578906"/>
                    </a:ext>
                  </a:extLst>
                </a:gridCol>
                <a:gridCol w="576072">
                  <a:extLst>
                    <a:ext uri="{9D8B030D-6E8A-4147-A177-3AD203B41FA5}">
                      <a16:colId xmlns:a16="http://schemas.microsoft.com/office/drawing/2014/main" val="600741683"/>
                    </a:ext>
                  </a:extLst>
                </a:gridCol>
                <a:gridCol w="576072">
                  <a:extLst>
                    <a:ext uri="{9D8B030D-6E8A-4147-A177-3AD203B41FA5}">
                      <a16:colId xmlns:a16="http://schemas.microsoft.com/office/drawing/2014/main" val="2320641928"/>
                    </a:ext>
                  </a:extLst>
                </a:gridCol>
                <a:gridCol w="576072">
                  <a:extLst>
                    <a:ext uri="{9D8B030D-6E8A-4147-A177-3AD203B41FA5}">
                      <a16:colId xmlns:a16="http://schemas.microsoft.com/office/drawing/2014/main" val="2050451349"/>
                    </a:ext>
                  </a:extLst>
                </a:gridCol>
                <a:gridCol w="576072">
                  <a:extLst>
                    <a:ext uri="{9D8B030D-6E8A-4147-A177-3AD203B41FA5}">
                      <a16:colId xmlns:a16="http://schemas.microsoft.com/office/drawing/2014/main" val="3382602759"/>
                    </a:ext>
                  </a:extLst>
                </a:gridCol>
                <a:gridCol w="576072">
                  <a:extLst>
                    <a:ext uri="{9D8B030D-6E8A-4147-A177-3AD203B41FA5}">
                      <a16:colId xmlns:a16="http://schemas.microsoft.com/office/drawing/2014/main" val="677291309"/>
                    </a:ext>
                  </a:extLst>
                </a:gridCol>
                <a:gridCol w="576072">
                  <a:extLst>
                    <a:ext uri="{9D8B030D-6E8A-4147-A177-3AD203B41FA5}">
                      <a16:colId xmlns:a16="http://schemas.microsoft.com/office/drawing/2014/main" val="419956643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122818589"/>
                  </a:ext>
                </a:extLst>
              </a:tr>
              <a:tr h="370840">
                <a:tc>
                  <a:txBody>
                    <a:bodyPr/>
                    <a:lstStyle/>
                    <a:p>
                      <a:r>
                        <a:rPr lang="en-US" sz="1000"/>
                        <a:t>3741</a:t>
                      </a:r>
                    </a:p>
                  </a:txBody>
                  <a:tcPr/>
                </a:tc>
                <a:tc>
                  <a:txBody>
                    <a:bodyPr/>
                    <a:lstStyle/>
                    <a:p>
                      <a:r>
                        <a:rPr lang="en-US" sz="1000"/>
                        <a:t>35</a:t>
                      </a:r>
                    </a:p>
                  </a:txBody>
                  <a:tcPr/>
                </a:tc>
                <a:tc>
                  <a:txBody>
                    <a:bodyPr/>
                    <a:lstStyle/>
                    <a:p>
                      <a:r>
                        <a:rPr lang="en-US" sz="1000"/>
                        <a:t>13</a:t>
                      </a:r>
                    </a:p>
                  </a:txBody>
                  <a:tcPr/>
                </a:tc>
                <a:tc>
                  <a:txBody>
                    <a:bodyPr/>
                    <a:lstStyle/>
                    <a:p>
                      <a:r>
                        <a:rPr lang="en-US" sz="1000"/>
                        <a:t>476</a:t>
                      </a:r>
                    </a:p>
                  </a:txBody>
                  <a:tcPr/>
                </a:tc>
                <a:tc>
                  <a:txBody>
                    <a:bodyPr/>
                    <a:lstStyle/>
                    <a:p>
                      <a:r>
                        <a:rPr lang="en-US" sz="1000"/>
                        <a:t>36.615384615385</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3570</a:t>
                      </a:r>
                    </a:p>
                  </a:txBody>
                  <a:tcPr/>
                </a:tc>
                <a:tc>
                  <a:txBody>
                    <a:bodyPr/>
                    <a:lstStyle/>
                    <a:p>
                      <a:r>
                        <a:rPr lang="en-US" sz="1000"/>
                        <a:t>274.61538461538</a:t>
                      </a:r>
                    </a:p>
                  </a:txBody>
                  <a:tcPr/>
                </a:tc>
                <a:tc>
                  <a:txBody>
                    <a:bodyPr/>
                    <a:lstStyle/>
                    <a:p>
                      <a:r>
                        <a:rPr lang="en-US" sz="1000"/>
                        <a:t>16549</a:t>
                      </a:r>
                    </a:p>
                  </a:txBody>
                  <a:tcPr/>
                </a:tc>
                <a:tc>
                  <a:txBody>
                    <a:bodyPr/>
                    <a:lstStyle/>
                    <a:p>
                      <a:r>
                        <a:rPr lang="en-US" sz="1000"/>
                        <a:t>1273</a:t>
                      </a:r>
                    </a:p>
                  </a:txBody>
                  <a:tcPr/>
                </a:tc>
                <a:tc>
                  <a:txBody>
                    <a:bodyPr/>
                    <a:lstStyle/>
                    <a:p>
                      <a:r>
                        <a:rPr lang="en-US" sz="1000"/>
                        <a:t>16.115867185598 %</a:t>
                      </a:r>
                    </a:p>
                  </a:txBody>
                  <a:tcPr/>
                </a:tc>
                <a:tc>
                  <a:txBody>
                    <a:bodyPr/>
                    <a:lstStyle/>
                    <a:p>
                      <a:r>
                        <a:rPr lang="en-US" sz="1000"/>
                        <a:t>748</a:t>
                      </a:r>
                    </a:p>
                  </a:txBody>
                  <a:tcPr/>
                </a:tc>
                <a:extLst>
                  <a:ext uri="{0D108BD9-81ED-4DB2-BD59-A6C34878D82A}">
                    <a16:rowId xmlns:a16="http://schemas.microsoft.com/office/drawing/2014/main" val="3180735039"/>
                  </a:ext>
                </a:extLst>
              </a:tr>
            </a:tbl>
          </a:graphicData>
        </a:graphic>
      </p:graphicFrame>
      <p:sp>
        <p:nvSpPr>
          <p:cNvPr id="4" name="Text Placeholder 3">
            <a:extLst>
              <a:ext uri="{FF2B5EF4-FFF2-40B4-BE49-F238E27FC236}">
                <a16:creationId xmlns:a16="http://schemas.microsoft.com/office/drawing/2014/main" id="{CCB629D9-E29A-4EE0-8F65-4203DA1A9EE3}"/>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192500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694E-7A82-4FDC-BA2C-F923A4921ABF}"/>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D027BA1F-9D25-4723-B502-54CB2D5F6ECF}"/>
              </a:ext>
            </a:extLst>
          </p:cNvPr>
          <p:cNvGraphicFramePr>
            <a:graphicFrameLocks noGrp="1"/>
          </p:cNvGraphicFramePr>
          <p:nvPr>
            <p:ph type="chart" sz="quarter" idx="13"/>
            <p:extLst>
              <p:ext uri="{D42A27DB-BD31-4B8C-83A1-F6EECF244321}">
                <p14:modId xmlns:p14="http://schemas.microsoft.com/office/powerpoint/2010/main" val="759233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B9D435-9DDB-4DBF-B455-909D9771F8F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78D4BBB-52C8-4D6E-A23F-1A48CA56B0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370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9DD67-50C1-4232-A79B-5B53238D54C0}"/>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A8250D1B-DF1C-462F-917D-63D5B0ACEFDE}"/>
              </a:ext>
            </a:extLst>
          </p:cNvPr>
          <p:cNvGraphicFramePr>
            <a:graphicFrameLocks noGrp="1"/>
          </p:cNvGraphicFramePr>
          <p:nvPr>
            <p:ph type="chart" sz="quarter" idx="13"/>
            <p:extLst>
              <p:ext uri="{D42A27DB-BD31-4B8C-83A1-F6EECF244321}">
                <p14:modId xmlns:p14="http://schemas.microsoft.com/office/powerpoint/2010/main" val="3087178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690A77-B629-44C8-B92E-23A0A332726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6B75BD6-06DD-4E31-B33E-D9DD8BAC9D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9951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A3FED-7046-4A2D-904D-4124DDECF15A}"/>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2D4AEA65-1109-48B6-8E4C-DB424DA58250}"/>
              </a:ext>
            </a:extLst>
          </p:cNvPr>
          <p:cNvGraphicFramePr>
            <a:graphicFrameLocks noGrp="1"/>
          </p:cNvGraphicFramePr>
          <p:nvPr>
            <p:ph type="chart" sz="quarter" idx="13"/>
            <p:extLst>
              <p:ext uri="{D42A27DB-BD31-4B8C-83A1-F6EECF244321}">
                <p14:modId xmlns:p14="http://schemas.microsoft.com/office/powerpoint/2010/main" val="2401740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1D3D32-16AB-499F-A99F-46590ADE2D4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1FF8425-39D2-4AF0-9DC4-0DAA5C408A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689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4B5CF-9CEF-4C2E-8A73-2088969CC326}"/>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F9EE9C84-6E33-4887-9881-1786BAFBE1E8}"/>
              </a:ext>
            </a:extLst>
          </p:cNvPr>
          <p:cNvGraphicFramePr>
            <a:graphicFrameLocks noGrp="1"/>
          </p:cNvGraphicFramePr>
          <p:nvPr>
            <p:ph type="chart" sz="quarter" idx="13"/>
            <p:extLst>
              <p:ext uri="{D42A27DB-BD31-4B8C-83A1-F6EECF244321}">
                <p14:modId xmlns:p14="http://schemas.microsoft.com/office/powerpoint/2010/main" val="198740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112A7-580D-4E7B-8F44-6D33158DD87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AD05B6E-CB63-428C-8CBD-9EDDFA0163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2486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75C02-1AE1-4996-A4B1-057A30BBBEA1}"/>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D7400905-ED9D-4A4C-B678-63AD0C695AFD}"/>
              </a:ext>
            </a:extLst>
          </p:cNvPr>
          <p:cNvGraphicFramePr>
            <a:graphicFrameLocks noGrp="1"/>
          </p:cNvGraphicFramePr>
          <p:nvPr>
            <p:ph type="tbl" sz="quarter" idx="13"/>
            <p:extLst>
              <p:ext uri="{D42A27DB-BD31-4B8C-83A1-F6EECF244321}">
                <p14:modId xmlns:p14="http://schemas.microsoft.com/office/powerpoint/2010/main" val="2563409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46451679"/>
                    </a:ext>
                  </a:extLst>
                </a:gridCol>
                <a:gridCol w="740664">
                  <a:extLst>
                    <a:ext uri="{9D8B030D-6E8A-4147-A177-3AD203B41FA5}">
                      <a16:colId xmlns:a16="http://schemas.microsoft.com/office/drawing/2014/main" val="366276466"/>
                    </a:ext>
                  </a:extLst>
                </a:gridCol>
                <a:gridCol w="740664">
                  <a:extLst>
                    <a:ext uri="{9D8B030D-6E8A-4147-A177-3AD203B41FA5}">
                      <a16:colId xmlns:a16="http://schemas.microsoft.com/office/drawing/2014/main" val="2925785407"/>
                    </a:ext>
                  </a:extLst>
                </a:gridCol>
                <a:gridCol w="740664">
                  <a:extLst>
                    <a:ext uri="{9D8B030D-6E8A-4147-A177-3AD203B41FA5}">
                      <a16:colId xmlns:a16="http://schemas.microsoft.com/office/drawing/2014/main" val="448159781"/>
                    </a:ext>
                  </a:extLst>
                </a:gridCol>
                <a:gridCol w="740664">
                  <a:extLst>
                    <a:ext uri="{9D8B030D-6E8A-4147-A177-3AD203B41FA5}">
                      <a16:colId xmlns:a16="http://schemas.microsoft.com/office/drawing/2014/main" val="2251325856"/>
                    </a:ext>
                  </a:extLst>
                </a:gridCol>
                <a:gridCol w="740664">
                  <a:extLst>
                    <a:ext uri="{9D8B030D-6E8A-4147-A177-3AD203B41FA5}">
                      <a16:colId xmlns:a16="http://schemas.microsoft.com/office/drawing/2014/main" val="2627960062"/>
                    </a:ext>
                  </a:extLst>
                </a:gridCol>
                <a:gridCol w="740664">
                  <a:extLst>
                    <a:ext uri="{9D8B030D-6E8A-4147-A177-3AD203B41FA5}">
                      <a16:colId xmlns:a16="http://schemas.microsoft.com/office/drawing/2014/main" val="431118657"/>
                    </a:ext>
                  </a:extLst>
                </a:gridCol>
                <a:gridCol w="740664">
                  <a:extLst>
                    <a:ext uri="{9D8B030D-6E8A-4147-A177-3AD203B41FA5}">
                      <a16:colId xmlns:a16="http://schemas.microsoft.com/office/drawing/2014/main" val="465387756"/>
                    </a:ext>
                  </a:extLst>
                </a:gridCol>
                <a:gridCol w="740664">
                  <a:extLst>
                    <a:ext uri="{9D8B030D-6E8A-4147-A177-3AD203B41FA5}">
                      <a16:colId xmlns:a16="http://schemas.microsoft.com/office/drawing/2014/main" val="1918424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621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- 2022-08-18 18:41:00</a:t>
                      </a:r>
                      <a:r>
                        <a:rPr kumimoji="0" lang="en-US" sz="1000" b="0" i="0" u="none" strike="noStrike" kern="1200" cap="none" spc="0" normalizeH="0" baseline="0" noProof="0">
                          <a:ln>
                            <a:noFill/>
                          </a:ln>
                          <a:solidFill>
                            <a:prstClr val="black"/>
                          </a:solidFill>
                          <a:effectLst/>
                          <a:uLnTx/>
                          <a:uFillTx/>
                          <a:latin typeface="+mn-lt"/>
                          <a:ea typeface="+mn-ea"/>
                          <a:cs typeface="+mn-cs"/>
                        </a:rPr>
                        <a:t>
 We are still reliving special moments from our 111th anniversary gala last week. We reunited with fellow associates and valued agency partners, some of whom hadn’t seen each other in more than two years. Hosted by Guy Hagi, our program included remarks from our CEO Mark Yoda and Human Resources VP Janis Kushimi about FICOH's rich history in Hawaii and our long-standing commitment to the environment and community. Our headline performer was none other than Maunalua, whose renditions of traditional Hawaiian classics inspired several of our associates to dance hula. At the end of the evening, a few lucky associates walked away with prize packs, including 1 gift cards and FICOH logo items.
#FICOH111 #Celebrating111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43.304130162703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7590641"/>
                  </a:ext>
                </a:extLst>
              </a:tr>
            </a:tbl>
          </a:graphicData>
        </a:graphic>
      </p:graphicFrame>
      <p:sp>
        <p:nvSpPr>
          <p:cNvPr id="4" name="Text Placeholder 3">
            <a:extLst>
              <a:ext uri="{FF2B5EF4-FFF2-40B4-BE49-F238E27FC236}">
                <a16:creationId xmlns:a16="http://schemas.microsoft.com/office/drawing/2014/main" id="{DFB1A910-004A-427E-9DB1-509F896328BE}"/>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7292595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D5027-011C-46BD-A60F-F00BB4CE2FED}"/>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55B175BE-2AC1-45D8-8650-CAC9541257CE}"/>
              </a:ext>
            </a:extLst>
          </p:cNvPr>
          <p:cNvGraphicFramePr>
            <a:graphicFrameLocks noGrp="1"/>
          </p:cNvGraphicFramePr>
          <p:nvPr>
            <p:ph type="tbl" sz="quarter" idx="13"/>
            <p:extLst>
              <p:ext uri="{D42A27DB-BD31-4B8C-83A1-F6EECF244321}">
                <p14:modId xmlns:p14="http://schemas.microsoft.com/office/powerpoint/2010/main" val="314556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82106271"/>
                    </a:ext>
                  </a:extLst>
                </a:gridCol>
                <a:gridCol w="740664">
                  <a:extLst>
                    <a:ext uri="{9D8B030D-6E8A-4147-A177-3AD203B41FA5}">
                      <a16:colId xmlns:a16="http://schemas.microsoft.com/office/drawing/2014/main" val="3427194157"/>
                    </a:ext>
                  </a:extLst>
                </a:gridCol>
                <a:gridCol w="740664">
                  <a:extLst>
                    <a:ext uri="{9D8B030D-6E8A-4147-A177-3AD203B41FA5}">
                      <a16:colId xmlns:a16="http://schemas.microsoft.com/office/drawing/2014/main" val="3632494773"/>
                    </a:ext>
                  </a:extLst>
                </a:gridCol>
                <a:gridCol w="740664">
                  <a:extLst>
                    <a:ext uri="{9D8B030D-6E8A-4147-A177-3AD203B41FA5}">
                      <a16:colId xmlns:a16="http://schemas.microsoft.com/office/drawing/2014/main" val="2360568777"/>
                    </a:ext>
                  </a:extLst>
                </a:gridCol>
                <a:gridCol w="740664">
                  <a:extLst>
                    <a:ext uri="{9D8B030D-6E8A-4147-A177-3AD203B41FA5}">
                      <a16:colId xmlns:a16="http://schemas.microsoft.com/office/drawing/2014/main" val="2506709253"/>
                    </a:ext>
                  </a:extLst>
                </a:gridCol>
                <a:gridCol w="740664">
                  <a:extLst>
                    <a:ext uri="{9D8B030D-6E8A-4147-A177-3AD203B41FA5}">
                      <a16:colId xmlns:a16="http://schemas.microsoft.com/office/drawing/2014/main" val="1461588053"/>
                    </a:ext>
                  </a:extLst>
                </a:gridCol>
                <a:gridCol w="740664">
                  <a:extLst>
                    <a:ext uri="{9D8B030D-6E8A-4147-A177-3AD203B41FA5}">
                      <a16:colId xmlns:a16="http://schemas.microsoft.com/office/drawing/2014/main" val="996586948"/>
                    </a:ext>
                  </a:extLst>
                </a:gridCol>
                <a:gridCol w="740664">
                  <a:extLst>
                    <a:ext uri="{9D8B030D-6E8A-4147-A177-3AD203B41FA5}">
                      <a16:colId xmlns:a16="http://schemas.microsoft.com/office/drawing/2014/main" val="675740287"/>
                    </a:ext>
                  </a:extLst>
                </a:gridCol>
                <a:gridCol w="740664">
                  <a:extLst>
                    <a:ext uri="{9D8B030D-6E8A-4147-A177-3AD203B41FA5}">
                      <a16:colId xmlns:a16="http://schemas.microsoft.com/office/drawing/2014/main" val="2914862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2817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- 2022-08-04 17:07:46</a:t>
                      </a:r>
                      <a:r>
                        <a:rPr kumimoji="0" lang="en-US" sz="1000" b="0" i="0" u="none" strike="noStrike" kern="1200" cap="none" spc="0" normalizeH="0" baseline="0" noProof="0">
                          <a:ln>
                            <a:noFill/>
                          </a:ln>
                          <a:solidFill>
                            <a:prstClr val="black"/>
                          </a:solidFill>
                          <a:effectLst/>
                          <a:uLnTx/>
                          <a:uFillTx/>
                          <a:latin typeface="+mn-lt"/>
                          <a:ea typeface="+mn-ea"/>
                          <a:cs typeface="+mn-cs"/>
                        </a:rPr>
                        <a:t>
 Last month, Tokio Marine announced its 2022 Good Company Award winners, honoring those who exemplify the Good Company vision through their efforts and actions. Among them is our very own Anna S. of Commercial Underwriting Support! 
Her technical expertise has made her an indispensable resource to her teammates in Commercial Underwriting Support, as well as to our commercial underwriters and independent agents. No matter the challenge, she continues to deliver excellent service to her customers and exhibit an unbreakable loyalty to FICOH. Congratulations Anna!
#TokioMarine #ToBeAGoodCompany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5.5940594059406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8125363"/>
                  </a:ext>
                </a:extLst>
              </a:tr>
            </a:tbl>
          </a:graphicData>
        </a:graphic>
      </p:graphicFrame>
      <p:sp>
        <p:nvSpPr>
          <p:cNvPr id="4" name="Text Placeholder 3">
            <a:extLst>
              <a:ext uri="{FF2B5EF4-FFF2-40B4-BE49-F238E27FC236}">
                <a16:creationId xmlns:a16="http://schemas.microsoft.com/office/drawing/2014/main" id="{9E93F736-7B31-412E-B025-31796FC77180}"/>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625335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4A9FF-967F-4DBA-9679-F44340C7E841}"/>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C451AEF4-845C-4B65-AC4B-603EBED68229}"/>
              </a:ext>
            </a:extLst>
          </p:cNvPr>
          <p:cNvGraphicFramePr>
            <a:graphicFrameLocks noGrp="1"/>
          </p:cNvGraphicFramePr>
          <p:nvPr>
            <p:ph type="tbl" sz="quarter" idx="13"/>
            <p:extLst>
              <p:ext uri="{D42A27DB-BD31-4B8C-83A1-F6EECF244321}">
                <p14:modId xmlns:p14="http://schemas.microsoft.com/office/powerpoint/2010/main" val="3023557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83217737"/>
                    </a:ext>
                  </a:extLst>
                </a:gridCol>
                <a:gridCol w="740664">
                  <a:extLst>
                    <a:ext uri="{9D8B030D-6E8A-4147-A177-3AD203B41FA5}">
                      <a16:colId xmlns:a16="http://schemas.microsoft.com/office/drawing/2014/main" val="2463788945"/>
                    </a:ext>
                  </a:extLst>
                </a:gridCol>
                <a:gridCol w="740664">
                  <a:extLst>
                    <a:ext uri="{9D8B030D-6E8A-4147-A177-3AD203B41FA5}">
                      <a16:colId xmlns:a16="http://schemas.microsoft.com/office/drawing/2014/main" val="899899948"/>
                    </a:ext>
                  </a:extLst>
                </a:gridCol>
                <a:gridCol w="740664">
                  <a:extLst>
                    <a:ext uri="{9D8B030D-6E8A-4147-A177-3AD203B41FA5}">
                      <a16:colId xmlns:a16="http://schemas.microsoft.com/office/drawing/2014/main" val="3237624165"/>
                    </a:ext>
                  </a:extLst>
                </a:gridCol>
                <a:gridCol w="740664">
                  <a:extLst>
                    <a:ext uri="{9D8B030D-6E8A-4147-A177-3AD203B41FA5}">
                      <a16:colId xmlns:a16="http://schemas.microsoft.com/office/drawing/2014/main" val="911126300"/>
                    </a:ext>
                  </a:extLst>
                </a:gridCol>
                <a:gridCol w="740664">
                  <a:extLst>
                    <a:ext uri="{9D8B030D-6E8A-4147-A177-3AD203B41FA5}">
                      <a16:colId xmlns:a16="http://schemas.microsoft.com/office/drawing/2014/main" val="1170895790"/>
                    </a:ext>
                  </a:extLst>
                </a:gridCol>
                <a:gridCol w="740664">
                  <a:extLst>
                    <a:ext uri="{9D8B030D-6E8A-4147-A177-3AD203B41FA5}">
                      <a16:colId xmlns:a16="http://schemas.microsoft.com/office/drawing/2014/main" val="3531788411"/>
                    </a:ext>
                  </a:extLst>
                </a:gridCol>
                <a:gridCol w="740664">
                  <a:extLst>
                    <a:ext uri="{9D8B030D-6E8A-4147-A177-3AD203B41FA5}">
                      <a16:colId xmlns:a16="http://schemas.microsoft.com/office/drawing/2014/main" val="2391677298"/>
                    </a:ext>
                  </a:extLst>
                </a:gridCol>
                <a:gridCol w="740664">
                  <a:extLst>
                    <a:ext uri="{9D8B030D-6E8A-4147-A177-3AD203B41FA5}">
                      <a16:colId xmlns:a16="http://schemas.microsoft.com/office/drawing/2014/main" val="2969526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1628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- 2022-08-17 17:01:17</a:t>
                      </a:r>
                      <a:r>
                        <a:rPr kumimoji="0" lang="en-US" sz="1000" b="0" i="0" u="none" strike="noStrike" kern="1200" cap="none" spc="0" normalizeH="0" baseline="0" noProof="0">
                          <a:ln>
                            <a:noFill/>
                          </a:ln>
                          <a:solidFill>
                            <a:prstClr val="black"/>
                          </a:solidFill>
                          <a:effectLst/>
                          <a:uLnTx/>
                          <a:uFillTx/>
                          <a:latin typeface="+mn-lt"/>
                          <a:ea typeface="+mn-ea"/>
                          <a:cs typeface="+mn-cs"/>
                        </a:rPr>
                        <a:t>
 Last week, associates and agency partners reunited at our 111th anniversary celebration on the Great Lawn at Bishop Museum. In honor of our three "1's", here are three facts about our celebration:
1. Our event gave us an opportunity to REUNITE with fellow associates and valued agency partners, some of whom hadn’t seen each other in two-plus years.
2. Guests enjoyed food from an incredible line-up of local restaurants and caterers – all of them First Insurance insureds or nonprofit partners. Mahalo, Kupu, MW Restaurant, Kapa Hale, Sansei Seafood Restaurant &amp; Sushi Bar, and Ubae Hawaii!
3. During our program, three associates whose years of service total 111 held three maile lei with our CEO Mark Yoda and Senior VP Todd Takayama, symbolizing friendship, respect and connection.
#FICOH111 #Celebrating111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57.176581680831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2906894"/>
                  </a:ext>
                </a:extLst>
              </a:tr>
            </a:tbl>
          </a:graphicData>
        </a:graphic>
      </p:graphicFrame>
      <p:sp>
        <p:nvSpPr>
          <p:cNvPr id="4" name="Text Placeholder 3">
            <a:extLst>
              <a:ext uri="{FF2B5EF4-FFF2-40B4-BE49-F238E27FC236}">
                <a16:creationId xmlns:a16="http://schemas.microsoft.com/office/drawing/2014/main" id="{8160F31B-7E65-4364-841E-403B43897114}"/>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830379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7AFCC-E26C-4D39-B8D0-6A7C298ACA21}"/>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8E24C961-1E12-4465-846F-1F2D8962E949}"/>
              </a:ext>
            </a:extLst>
          </p:cNvPr>
          <p:cNvGraphicFramePr>
            <a:graphicFrameLocks noGrp="1"/>
          </p:cNvGraphicFramePr>
          <p:nvPr>
            <p:ph type="tbl" sz="quarter" idx="13"/>
            <p:extLst>
              <p:ext uri="{D42A27DB-BD31-4B8C-83A1-F6EECF244321}">
                <p14:modId xmlns:p14="http://schemas.microsoft.com/office/powerpoint/2010/main" val="4174627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7024306"/>
                    </a:ext>
                  </a:extLst>
                </a:gridCol>
                <a:gridCol w="658368">
                  <a:extLst>
                    <a:ext uri="{9D8B030D-6E8A-4147-A177-3AD203B41FA5}">
                      <a16:colId xmlns:a16="http://schemas.microsoft.com/office/drawing/2014/main" val="1788088286"/>
                    </a:ext>
                  </a:extLst>
                </a:gridCol>
                <a:gridCol w="658368">
                  <a:extLst>
                    <a:ext uri="{9D8B030D-6E8A-4147-A177-3AD203B41FA5}">
                      <a16:colId xmlns:a16="http://schemas.microsoft.com/office/drawing/2014/main" val="2349237882"/>
                    </a:ext>
                  </a:extLst>
                </a:gridCol>
                <a:gridCol w="658368">
                  <a:extLst>
                    <a:ext uri="{9D8B030D-6E8A-4147-A177-3AD203B41FA5}">
                      <a16:colId xmlns:a16="http://schemas.microsoft.com/office/drawing/2014/main" val="2706088714"/>
                    </a:ext>
                  </a:extLst>
                </a:gridCol>
                <a:gridCol w="658368">
                  <a:extLst>
                    <a:ext uri="{9D8B030D-6E8A-4147-A177-3AD203B41FA5}">
                      <a16:colId xmlns:a16="http://schemas.microsoft.com/office/drawing/2014/main" val="2695208311"/>
                    </a:ext>
                  </a:extLst>
                </a:gridCol>
                <a:gridCol w="658368">
                  <a:extLst>
                    <a:ext uri="{9D8B030D-6E8A-4147-A177-3AD203B41FA5}">
                      <a16:colId xmlns:a16="http://schemas.microsoft.com/office/drawing/2014/main" val="1329713632"/>
                    </a:ext>
                  </a:extLst>
                </a:gridCol>
                <a:gridCol w="658368">
                  <a:extLst>
                    <a:ext uri="{9D8B030D-6E8A-4147-A177-3AD203B41FA5}">
                      <a16:colId xmlns:a16="http://schemas.microsoft.com/office/drawing/2014/main" val="2539085743"/>
                    </a:ext>
                  </a:extLst>
                </a:gridCol>
                <a:gridCol w="658368">
                  <a:extLst>
                    <a:ext uri="{9D8B030D-6E8A-4147-A177-3AD203B41FA5}">
                      <a16:colId xmlns:a16="http://schemas.microsoft.com/office/drawing/2014/main" val="74337805"/>
                    </a:ext>
                  </a:extLst>
                </a:gridCol>
                <a:gridCol w="658368">
                  <a:extLst>
                    <a:ext uri="{9D8B030D-6E8A-4147-A177-3AD203B41FA5}">
                      <a16:colId xmlns:a16="http://schemas.microsoft.com/office/drawing/2014/main" val="58993454"/>
                    </a:ext>
                  </a:extLst>
                </a:gridCol>
                <a:gridCol w="658368">
                  <a:extLst>
                    <a:ext uri="{9D8B030D-6E8A-4147-A177-3AD203B41FA5}">
                      <a16:colId xmlns:a16="http://schemas.microsoft.com/office/drawing/2014/main" val="23764922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064460878"/>
                  </a:ext>
                </a:extLst>
              </a:tr>
              <a:tr h="370840">
                <a:tc>
                  <a:txBody>
                    <a:bodyPr/>
                    <a:lstStyle/>
                    <a:p>
                      <a:r>
                        <a:rPr lang="en-US" sz="1000"/>
                        <a:t>firstinshi</a:t>
                      </a:r>
                    </a:p>
                  </a:txBody>
                  <a:tcPr/>
                </a:tc>
                <a:tc>
                  <a:txBody>
                    <a:bodyPr/>
                    <a:lstStyle/>
                    <a:p>
                      <a:r>
                        <a:rPr lang="en-US" sz="1000"/>
                        <a:t>2747</a:t>
                      </a:r>
                    </a:p>
                  </a:txBody>
                  <a:tcPr/>
                </a:tc>
                <a:tc>
                  <a:txBody>
                    <a:bodyPr/>
                    <a:lstStyle/>
                    <a:p>
                      <a:r>
                        <a:rPr lang="en-US" sz="1000"/>
                        <a:t>3</a:t>
                      </a:r>
                    </a:p>
                  </a:txBody>
                  <a:tcPr/>
                </a:tc>
                <a:tc>
                  <a:txBody>
                    <a:bodyPr/>
                    <a:lstStyle/>
                    <a:p>
                      <a:r>
                        <a:rPr lang="en-US" sz="1000"/>
                        <a:t>4</a:t>
                      </a:r>
                    </a:p>
                  </a:txBody>
                  <a:tcPr/>
                </a:tc>
                <a:tc>
                  <a:txBody>
                    <a:bodyPr/>
                    <a:lstStyle/>
                    <a:p>
                      <a:r>
                        <a:rPr lang="en-US" sz="1000"/>
                        <a:t>8</a:t>
                      </a:r>
                    </a:p>
                  </a:txBody>
                  <a:tcPr/>
                </a:tc>
                <a:tc>
                  <a:txBody>
                    <a:bodyPr/>
                    <a:lstStyle/>
                    <a:p>
                      <a:r>
                        <a:rPr lang="en-US" sz="1000"/>
                        <a:t>6</a:t>
                      </a:r>
                    </a:p>
                  </a:txBody>
                  <a:tcPr/>
                </a:tc>
                <a:tc>
                  <a:txBody>
                    <a:bodyPr/>
                    <a:lstStyle/>
                    <a:p>
                      <a:r>
                        <a:rPr lang="en-US" sz="1000"/>
                        <a:t>0</a:t>
                      </a:r>
                    </a:p>
                  </a:txBody>
                  <a:tcPr/>
                </a:tc>
                <a:tc>
                  <a:txBody>
                    <a:bodyPr/>
                    <a:lstStyle/>
                    <a:p>
                      <a:r>
                        <a:rPr lang="en-US" sz="1000"/>
                        <a:t>18</a:t>
                      </a:r>
                    </a:p>
                  </a:txBody>
                  <a:tcPr/>
                </a:tc>
                <a:tc>
                  <a:txBody>
                    <a:bodyPr/>
                    <a:lstStyle/>
                    <a:p>
                      <a:r>
                        <a:rPr lang="en-US" sz="1000"/>
                        <a:t>461</a:t>
                      </a:r>
                    </a:p>
                  </a:txBody>
                  <a:tcPr/>
                </a:tc>
                <a:tc>
                  <a:txBody>
                    <a:bodyPr/>
                    <a:lstStyle/>
                    <a:p>
                      <a:r>
                        <a:rPr lang="en-US" sz="1000"/>
                        <a:t>193</a:t>
                      </a:r>
                    </a:p>
                  </a:txBody>
                  <a:tcPr/>
                </a:tc>
                <a:extLst>
                  <a:ext uri="{0D108BD9-81ED-4DB2-BD59-A6C34878D82A}">
                    <a16:rowId xmlns:a16="http://schemas.microsoft.com/office/drawing/2014/main" val="3401029305"/>
                  </a:ext>
                </a:extLst>
              </a:tr>
            </a:tbl>
          </a:graphicData>
        </a:graphic>
      </p:graphicFrame>
      <p:sp>
        <p:nvSpPr>
          <p:cNvPr id="4" name="Text Placeholder 3">
            <a:extLst>
              <a:ext uri="{FF2B5EF4-FFF2-40B4-BE49-F238E27FC236}">
                <a16:creationId xmlns:a16="http://schemas.microsoft.com/office/drawing/2014/main" id="{31E31E40-5685-47C3-89C6-167A6D042C17}"/>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320047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33555-E762-4E9C-A827-010EE42F8EC1}"/>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236E8EA4-DA6A-4E8A-A106-6702C92F2F9A}"/>
              </a:ext>
            </a:extLst>
          </p:cNvPr>
          <p:cNvGraphicFramePr>
            <a:graphicFrameLocks noGrp="1"/>
          </p:cNvGraphicFramePr>
          <p:nvPr>
            <p:ph type="chart" sz="quarter" idx="13"/>
            <p:extLst>
              <p:ext uri="{D42A27DB-BD31-4B8C-83A1-F6EECF244321}">
                <p14:modId xmlns:p14="http://schemas.microsoft.com/office/powerpoint/2010/main" val="217408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D8793A-1600-4665-99F4-944FA295ACE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C7C3872-C092-4AA3-81FA-42FA1CDB7F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05867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21266-A61D-4E8E-B70B-EBDD4C3A4F30}"/>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DDBDFCD4-4DCC-422E-9D04-0814BD4481FB}"/>
              </a:ext>
            </a:extLst>
          </p:cNvPr>
          <p:cNvGraphicFramePr>
            <a:graphicFrameLocks noGrp="1"/>
          </p:cNvGraphicFramePr>
          <p:nvPr>
            <p:ph type="chart" sz="quarter" idx="13"/>
            <p:extLst>
              <p:ext uri="{D42A27DB-BD31-4B8C-83A1-F6EECF244321}">
                <p14:modId xmlns:p14="http://schemas.microsoft.com/office/powerpoint/2010/main" val="2057341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B35D4E-53BB-472C-A0E7-B832923E480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86F65D2-894C-460C-9C90-F82EBAB752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0312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3008A-BAE6-423F-AE3B-97E699A9076D}"/>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41642214-7146-4CA3-B2C6-29630D5922D1}"/>
              </a:ext>
            </a:extLst>
          </p:cNvPr>
          <p:cNvGraphicFramePr>
            <a:graphicFrameLocks noGrp="1"/>
          </p:cNvGraphicFramePr>
          <p:nvPr>
            <p:ph type="chart" sz="quarter" idx="13"/>
            <p:extLst>
              <p:ext uri="{D42A27DB-BD31-4B8C-83A1-F6EECF244321}">
                <p14:modId xmlns:p14="http://schemas.microsoft.com/office/powerpoint/2010/main" val="3387955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47ED90-BF02-4E4C-8114-1EFB4109E34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0A89A25-188D-4F5F-B2DB-1081F25AB3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9075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2857B-37D0-4538-97B6-CDAB18356D83}"/>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02C15E26-209C-40C7-A4E4-E1DB12ACA452}"/>
              </a:ext>
            </a:extLst>
          </p:cNvPr>
          <p:cNvGraphicFramePr>
            <a:graphicFrameLocks noGrp="1"/>
          </p:cNvGraphicFramePr>
          <p:nvPr>
            <p:ph type="chart" sz="quarter" idx="13"/>
            <p:extLst>
              <p:ext uri="{D42A27DB-BD31-4B8C-83A1-F6EECF244321}">
                <p14:modId xmlns:p14="http://schemas.microsoft.com/office/powerpoint/2010/main" val="883333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A92ECE-AB84-4E21-9F94-0027DF30199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9CA9767-AB6C-46F0-9543-E950CCA990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1206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610C0-E146-42C1-8975-A5F0B0840F83}"/>
              </a:ext>
            </a:extLst>
          </p:cNvPr>
          <p:cNvSpPr>
            <a:spLocks noGrp="1"/>
          </p:cNvSpPr>
          <p:nvPr>
            <p:ph type="title"/>
          </p:nvPr>
        </p:nvSpPr>
        <p:spPr/>
        <p:txBody>
          <a:bodyPr/>
          <a:lstStyle/>
          <a:p>
            <a:r>
              <a:rPr lang="en-US"/>
              <a:t>Instagram Top Instagram Posts Table | FICOH - 1 of 3</a:t>
            </a:r>
          </a:p>
        </p:txBody>
      </p:sp>
      <p:graphicFrame>
        <p:nvGraphicFramePr>
          <p:cNvPr id="5" name="Table Placeholder 4">
            <a:extLst>
              <a:ext uri="{FF2B5EF4-FFF2-40B4-BE49-F238E27FC236}">
                <a16:creationId xmlns:a16="http://schemas.microsoft.com/office/drawing/2014/main" id="{1A6F25FD-B59A-40E4-B4F8-45B1472BD1BA}"/>
              </a:ext>
            </a:extLst>
          </p:cNvPr>
          <p:cNvGraphicFramePr>
            <a:graphicFrameLocks noGrp="1"/>
          </p:cNvGraphicFramePr>
          <p:nvPr>
            <p:ph type="tbl" sz="quarter" idx="13"/>
            <p:extLst>
              <p:ext uri="{D42A27DB-BD31-4B8C-83A1-F6EECF244321}">
                <p14:modId xmlns:p14="http://schemas.microsoft.com/office/powerpoint/2010/main" val="1013597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09736477"/>
                    </a:ext>
                  </a:extLst>
                </a:gridCol>
                <a:gridCol w="987552">
                  <a:extLst>
                    <a:ext uri="{9D8B030D-6E8A-4147-A177-3AD203B41FA5}">
                      <a16:colId xmlns:a16="http://schemas.microsoft.com/office/drawing/2014/main" val="770138838"/>
                    </a:ext>
                  </a:extLst>
                </a:gridCol>
                <a:gridCol w="987552">
                  <a:extLst>
                    <a:ext uri="{9D8B030D-6E8A-4147-A177-3AD203B41FA5}">
                      <a16:colId xmlns:a16="http://schemas.microsoft.com/office/drawing/2014/main" val="2641822791"/>
                    </a:ext>
                  </a:extLst>
                </a:gridCol>
                <a:gridCol w="987552">
                  <a:extLst>
                    <a:ext uri="{9D8B030D-6E8A-4147-A177-3AD203B41FA5}">
                      <a16:colId xmlns:a16="http://schemas.microsoft.com/office/drawing/2014/main" val="109284839"/>
                    </a:ext>
                  </a:extLst>
                </a:gridCol>
                <a:gridCol w="987552">
                  <a:extLst>
                    <a:ext uri="{9D8B030D-6E8A-4147-A177-3AD203B41FA5}">
                      <a16:colId xmlns:a16="http://schemas.microsoft.com/office/drawing/2014/main" val="2166661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2242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- 2022-08-01 18:00:50</a:t>
                      </a:r>
                      <a:r>
                        <a:rPr kumimoji="0" lang="en-US" sz="1000" b="0" i="0" u="none" strike="noStrike" kern="1200" cap="none" spc="0" normalizeH="0" baseline="0" noProof="0">
                          <a:ln>
                            <a:noFill/>
                          </a:ln>
                          <a:solidFill>
                            <a:prstClr val="black"/>
                          </a:solidFill>
                          <a:effectLst/>
                          <a:uLnTx/>
                          <a:uFillTx/>
                          <a:latin typeface="+mn-lt"/>
                          <a:ea typeface="+mn-ea"/>
                          <a:cs typeface="+mn-cs"/>
                        </a:rPr>
                        <a:t>
 *WEEK 11 GIVEAWAY CLOSED* Congratulations to our winner, alohatacoma17 
Thanks for joining us for our 11-week countdown to our 111th anniversary, and welcome to week 11 of our 11 weeks of giveaways!
Our final giveaway is a FICOH Prize Pack, including a 26 oz. Yeti Bottle with Chug Cap, Reversa Inverted Folding Umbrella, and a Canberra Backpack.
HERE’S HOW TO ENTER: 
1) Like this post
2) Follow firstinshi
3) Tag a friend in the comments
We will randomly select our winner on Monday, August 8, 2022. The winner will be contacted via Direct Message and have 48 hours to claim their prize. Multiple entries are welcomed, limit one tag per comment.
Click on the link in our profile for complete contest 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0885036"/>
                  </a:ext>
                </a:extLst>
              </a:tr>
            </a:tbl>
          </a:graphicData>
        </a:graphic>
      </p:graphicFrame>
      <p:sp>
        <p:nvSpPr>
          <p:cNvPr id="4" name="Text Placeholder 3">
            <a:extLst>
              <a:ext uri="{FF2B5EF4-FFF2-40B4-BE49-F238E27FC236}">
                <a16:creationId xmlns:a16="http://schemas.microsoft.com/office/drawing/2014/main" id="{129A691B-CEC9-4A6E-AF53-7C476CE91E5A}"/>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4217182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94EB-96BC-409F-95F0-FF78CA617B26}"/>
              </a:ext>
            </a:extLst>
          </p:cNvPr>
          <p:cNvSpPr>
            <a:spLocks noGrp="1"/>
          </p:cNvSpPr>
          <p:nvPr>
            <p:ph type="title"/>
          </p:nvPr>
        </p:nvSpPr>
        <p:spPr/>
        <p:txBody>
          <a:bodyPr/>
          <a:lstStyle/>
          <a:p>
            <a:r>
              <a:rPr lang="en-US"/>
              <a:t>Instagram Top Instagram Posts Table | FICOH - 2 of 3</a:t>
            </a:r>
          </a:p>
        </p:txBody>
      </p:sp>
      <p:graphicFrame>
        <p:nvGraphicFramePr>
          <p:cNvPr id="5" name="Table Placeholder 4">
            <a:extLst>
              <a:ext uri="{FF2B5EF4-FFF2-40B4-BE49-F238E27FC236}">
                <a16:creationId xmlns:a16="http://schemas.microsoft.com/office/drawing/2014/main" id="{698A8DB0-4749-4C44-95C5-783DC5EF6350}"/>
              </a:ext>
            </a:extLst>
          </p:cNvPr>
          <p:cNvGraphicFramePr>
            <a:graphicFrameLocks noGrp="1"/>
          </p:cNvGraphicFramePr>
          <p:nvPr>
            <p:ph type="tbl" sz="quarter" idx="13"/>
            <p:extLst>
              <p:ext uri="{D42A27DB-BD31-4B8C-83A1-F6EECF244321}">
                <p14:modId xmlns:p14="http://schemas.microsoft.com/office/powerpoint/2010/main" val="2514402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70113623"/>
                    </a:ext>
                  </a:extLst>
                </a:gridCol>
                <a:gridCol w="987552">
                  <a:extLst>
                    <a:ext uri="{9D8B030D-6E8A-4147-A177-3AD203B41FA5}">
                      <a16:colId xmlns:a16="http://schemas.microsoft.com/office/drawing/2014/main" val="678101091"/>
                    </a:ext>
                  </a:extLst>
                </a:gridCol>
                <a:gridCol w="987552">
                  <a:extLst>
                    <a:ext uri="{9D8B030D-6E8A-4147-A177-3AD203B41FA5}">
                      <a16:colId xmlns:a16="http://schemas.microsoft.com/office/drawing/2014/main" val="1867243971"/>
                    </a:ext>
                  </a:extLst>
                </a:gridCol>
                <a:gridCol w="987552">
                  <a:extLst>
                    <a:ext uri="{9D8B030D-6E8A-4147-A177-3AD203B41FA5}">
                      <a16:colId xmlns:a16="http://schemas.microsoft.com/office/drawing/2014/main" val="2034883677"/>
                    </a:ext>
                  </a:extLst>
                </a:gridCol>
                <a:gridCol w="987552">
                  <a:extLst>
                    <a:ext uri="{9D8B030D-6E8A-4147-A177-3AD203B41FA5}">
                      <a16:colId xmlns:a16="http://schemas.microsoft.com/office/drawing/2014/main" val="1820667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0484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- 2022-08-18 18:00:53</a:t>
                      </a:r>
                      <a:r>
                        <a:rPr kumimoji="0" lang="en-US" sz="1000" b="0" i="0" u="none" strike="noStrike" kern="1200" cap="none" spc="0" normalizeH="0" baseline="0" noProof="0">
                          <a:ln>
                            <a:noFill/>
                          </a:ln>
                          <a:solidFill>
                            <a:prstClr val="black"/>
                          </a:solidFill>
                          <a:effectLst/>
                          <a:uLnTx/>
                          <a:uFillTx/>
                          <a:latin typeface="+mn-lt"/>
                          <a:ea typeface="+mn-ea"/>
                          <a:cs typeface="+mn-cs"/>
                        </a:rPr>
                        <a:t>
 We are still reliving special moments from our 111th anniversary gala last week. We reunited with fellow associates and valued agency partners, some of whom hadn’t seen each other in more than two years. Hosted by hnn.guyhagi, our program included remarks from our CEO Mark Yoda and Human Resources VP Janis Kushimi about FICOH's rich history in Hawaii and our long-standing commitment to the environment and community. Our headline performer was none other than maunaluamusic , whose renditions of traditional Hawaiian classics inspired several of our associates to dance hula. At the end of the evening, a few lucky associates walked away with prize packs, including 1 gift cards and FICOH logo items. #FICOH111 #Celebrating111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4030094"/>
                  </a:ext>
                </a:extLst>
              </a:tr>
            </a:tbl>
          </a:graphicData>
        </a:graphic>
      </p:graphicFrame>
      <p:sp>
        <p:nvSpPr>
          <p:cNvPr id="4" name="Text Placeholder 3">
            <a:extLst>
              <a:ext uri="{FF2B5EF4-FFF2-40B4-BE49-F238E27FC236}">
                <a16:creationId xmlns:a16="http://schemas.microsoft.com/office/drawing/2014/main" id="{B9E3040E-378A-45F3-8C17-BB0726B3190C}"/>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4243251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3974F-4232-4261-8057-3338E97E3C3F}"/>
              </a:ext>
            </a:extLst>
          </p:cNvPr>
          <p:cNvSpPr>
            <a:spLocks noGrp="1"/>
          </p:cNvSpPr>
          <p:nvPr>
            <p:ph type="title"/>
          </p:nvPr>
        </p:nvSpPr>
        <p:spPr/>
        <p:txBody>
          <a:bodyPr/>
          <a:lstStyle/>
          <a:p>
            <a:r>
              <a:rPr lang="en-US"/>
              <a:t>Instagram Top Instagram Posts Table | FICOH - 3 of 3</a:t>
            </a:r>
          </a:p>
        </p:txBody>
      </p:sp>
      <p:graphicFrame>
        <p:nvGraphicFramePr>
          <p:cNvPr id="5" name="Table Placeholder 4">
            <a:extLst>
              <a:ext uri="{FF2B5EF4-FFF2-40B4-BE49-F238E27FC236}">
                <a16:creationId xmlns:a16="http://schemas.microsoft.com/office/drawing/2014/main" id="{43D5E24D-1E37-403C-A02D-8AAD5CC035A4}"/>
              </a:ext>
            </a:extLst>
          </p:cNvPr>
          <p:cNvGraphicFramePr>
            <a:graphicFrameLocks noGrp="1"/>
          </p:cNvGraphicFramePr>
          <p:nvPr>
            <p:ph type="tbl" sz="quarter" idx="13"/>
            <p:extLst>
              <p:ext uri="{D42A27DB-BD31-4B8C-83A1-F6EECF244321}">
                <p14:modId xmlns:p14="http://schemas.microsoft.com/office/powerpoint/2010/main" val="2584027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08192898"/>
                    </a:ext>
                  </a:extLst>
                </a:gridCol>
                <a:gridCol w="987552">
                  <a:extLst>
                    <a:ext uri="{9D8B030D-6E8A-4147-A177-3AD203B41FA5}">
                      <a16:colId xmlns:a16="http://schemas.microsoft.com/office/drawing/2014/main" val="3577040596"/>
                    </a:ext>
                  </a:extLst>
                </a:gridCol>
                <a:gridCol w="987552">
                  <a:extLst>
                    <a:ext uri="{9D8B030D-6E8A-4147-A177-3AD203B41FA5}">
                      <a16:colId xmlns:a16="http://schemas.microsoft.com/office/drawing/2014/main" val="3213061573"/>
                    </a:ext>
                  </a:extLst>
                </a:gridCol>
                <a:gridCol w="987552">
                  <a:extLst>
                    <a:ext uri="{9D8B030D-6E8A-4147-A177-3AD203B41FA5}">
                      <a16:colId xmlns:a16="http://schemas.microsoft.com/office/drawing/2014/main" val="404311662"/>
                    </a:ext>
                  </a:extLst>
                </a:gridCol>
                <a:gridCol w="987552">
                  <a:extLst>
                    <a:ext uri="{9D8B030D-6E8A-4147-A177-3AD203B41FA5}">
                      <a16:colId xmlns:a16="http://schemas.microsoft.com/office/drawing/2014/main" val="163542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251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- 2022-08-15 18:00:43</a:t>
                      </a:r>
                      <a:r>
                        <a:rPr kumimoji="0" lang="en-US" sz="1000" b="0" i="0" u="none" strike="noStrike" kern="1200" cap="none" spc="0" normalizeH="0" baseline="0" noProof="0">
                          <a:ln>
                            <a:noFill/>
                          </a:ln>
                          <a:solidFill>
                            <a:prstClr val="black"/>
                          </a:solidFill>
                          <a:effectLst/>
                          <a:uLnTx/>
                          <a:uFillTx/>
                          <a:latin typeface="+mn-lt"/>
                          <a:ea typeface="+mn-ea"/>
                          <a:cs typeface="+mn-cs"/>
                        </a:rPr>
                        <a:t>
 Last week, associates and agency partners reunited at our 111th anniversary celebration on the Great Lawn at Bishop Museum. In honor of our three "1's", here are three facts about our celebration:
1.	Our event gave us an opportunity to REUNITE with fellow associates and valued agency partners, some of whom hadn’t seen each other in two-plus years.
2.	Guests enjoyed food from an incredible line-up of local restaurants and caterers – all of them First Insurance insureds or nonprofit partners. Mahalo, kupuhawaii, mwrestaurant, 4614kapahale, sansei.hawaii, and ubae_hawaii !
3.	During our program, three associates whose years of service total 111 held three maile lei with our CEO Mark Yoda and Senior VP Todd Takayama, symbolizing friendship, respect and connection. 
#FICOH111 #Celebrating111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30845426"/>
                  </a:ext>
                </a:extLst>
              </a:tr>
            </a:tbl>
          </a:graphicData>
        </a:graphic>
      </p:graphicFrame>
      <p:sp>
        <p:nvSpPr>
          <p:cNvPr id="4" name="Text Placeholder 3">
            <a:extLst>
              <a:ext uri="{FF2B5EF4-FFF2-40B4-BE49-F238E27FC236}">
                <a16:creationId xmlns:a16="http://schemas.microsoft.com/office/drawing/2014/main" id="{DD46F931-4581-4726-959C-6758DCEF6093}"/>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965118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E912C-5E74-4674-8B0A-E3D7EB59F4D7}"/>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12BBE699-D4DB-460F-AD36-4D7786DEAC86}"/>
              </a:ext>
            </a:extLst>
          </p:cNvPr>
          <p:cNvGraphicFramePr>
            <a:graphicFrameLocks noGrp="1"/>
          </p:cNvGraphicFramePr>
          <p:nvPr>
            <p:ph type="tbl" sz="quarter" idx="13"/>
            <p:extLst>
              <p:ext uri="{D42A27DB-BD31-4B8C-83A1-F6EECF244321}">
                <p14:modId xmlns:p14="http://schemas.microsoft.com/office/powerpoint/2010/main" val="62534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83024029"/>
                    </a:ext>
                  </a:extLst>
                </a:gridCol>
                <a:gridCol w="1069848">
                  <a:extLst>
                    <a:ext uri="{9D8B030D-6E8A-4147-A177-3AD203B41FA5}">
                      <a16:colId xmlns:a16="http://schemas.microsoft.com/office/drawing/2014/main" val="3960269281"/>
                    </a:ext>
                  </a:extLst>
                </a:gridCol>
                <a:gridCol w="493776">
                  <a:extLst>
                    <a:ext uri="{9D8B030D-6E8A-4147-A177-3AD203B41FA5}">
                      <a16:colId xmlns:a16="http://schemas.microsoft.com/office/drawing/2014/main" val="2474413043"/>
                    </a:ext>
                  </a:extLst>
                </a:gridCol>
                <a:gridCol w="1069848">
                  <a:extLst>
                    <a:ext uri="{9D8B030D-6E8A-4147-A177-3AD203B41FA5}">
                      <a16:colId xmlns:a16="http://schemas.microsoft.com/office/drawing/2014/main" val="2824063188"/>
                    </a:ext>
                  </a:extLst>
                </a:gridCol>
                <a:gridCol w="1069848">
                  <a:extLst>
                    <a:ext uri="{9D8B030D-6E8A-4147-A177-3AD203B41FA5}">
                      <a16:colId xmlns:a16="http://schemas.microsoft.com/office/drawing/2014/main" val="3789458429"/>
                    </a:ext>
                  </a:extLst>
                </a:gridCol>
                <a:gridCol w="1069848">
                  <a:extLst>
                    <a:ext uri="{9D8B030D-6E8A-4147-A177-3AD203B41FA5}">
                      <a16:colId xmlns:a16="http://schemas.microsoft.com/office/drawing/2014/main" val="828578587"/>
                    </a:ext>
                  </a:extLst>
                </a:gridCol>
                <a:gridCol w="1069848">
                  <a:extLst>
                    <a:ext uri="{9D8B030D-6E8A-4147-A177-3AD203B41FA5}">
                      <a16:colId xmlns:a16="http://schemas.microsoft.com/office/drawing/2014/main" val="3529030159"/>
                    </a:ext>
                  </a:extLst>
                </a:gridCol>
                <a:gridCol w="1069848">
                  <a:extLst>
                    <a:ext uri="{9D8B030D-6E8A-4147-A177-3AD203B41FA5}">
                      <a16:colId xmlns:a16="http://schemas.microsoft.com/office/drawing/2014/main" val="347427711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34419046"/>
                  </a:ext>
                </a:extLst>
              </a:tr>
              <a:tr h="370840">
                <a:tc>
                  <a:txBody>
                    <a:bodyPr/>
                    <a:lstStyle/>
                    <a:p>
                      <a:r>
                        <a:rPr lang="en-US" sz="1000"/>
                        <a:t>198</a:t>
                      </a:r>
                    </a:p>
                  </a:txBody>
                  <a:tcPr/>
                </a:tc>
                <a:tc>
                  <a:txBody>
                    <a:bodyPr/>
                    <a:lstStyle/>
                    <a:p>
                      <a:r>
                        <a:rPr lang="en-US" sz="1000"/>
                        <a:t>0.8090 %</a:t>
                      </a:r>
                    </a:p>
                  </a:txBody>
                  <a:tcPr/>
                </a:tc>
                <a:tc>
                  <a:txBody>
                    <a:bodyPr/>
                    <a:lstStyle/>
                    <a:p>
                      <a:r>
                        <a:rPr lang="en-US" sz="1000"/>
                        <a:t>0.23</a:t>
                      </a:r>
                    </a:p>
                  </a:txBody>
                  <a:tcPr/>
                </a:tc>
                <a:tc>
                  <a:txBody>
                    <a:bodyPr/>
                    <a:lstStyle/>
                    <a:p>
                      <a:r>
                        <a:rPr lang="en-US" sz="1000"/>
                        <a:t>87.57</a:t>
                      </a:r>
                    </a:p>
                  </a:txBody>
                  <a:tcPr/>
                </a:tc>
                <a:tc>
                  <a:txBody>
                    <a:bodyPr/>
                    <a:lstStyle/>
                    <a:p>
                      <a:r>
                        <a:rPr lang="en-US" sz="1000"/>
                        <a:t>84.99</a:t>
                      </a:r>
                    </a:p>
                  </a:txBody>
                  <a:tcPr/>
                </a:tc>
                <a:tc>
                  <a:txBody>
                    <a:bodyPr/>
                    <a:lstStyle/>
                    <a:p>
                      <a:r>
                        <a:rPr lang="en-US" sz="1000"/>
                        <a:t>71.40</a:t>
                      </a:r>
                    </a:p>
                  </a:txBody>
                  <a:tcPr/>
                </a:tc>
                <a:tc>
                  <a:txBody>
                    <a:bodyPr/>
                    <a:lstStyle/>
                    <a:p>
                      <a:r>
                        <a:rPr lang="en-US" sz="1000"/>
                        <a:t>17338</a:t>
                      </a:r>
                    </a:p>
                  </a:txBody>
                  <a:tcPr/>
                </a:tc>
                <a:tc>
                  <a:txBody>
                    <a:bodyPr/>
                    <a:lstStyle/>
                    <a:p>
                      <a:r>
                        <a:rPr lang="en-US" sz="1000"/>
                        <a:t>14138</a:t>
                      </a:r>
                    </a:p>
                  </a:txBody>
                  <a:tcPr/>
                </a:tc>
                <a:extLst>
                  <a:ext uri="{0D108BD9-81ED-4DB2-BD59-A6C34878D82A}">
                    <a16:rowId xmlns:a16="http://schemas.microsoft.com/office/drawing/2014/main" val="366317472"/>
                  </a:ext>
                </a:extLst>
              </a:tr>
            </a:tbl>
          </a:graphicData>
        </a:graphic>
      </p:graphicFrame>
      <p:sp>
        <p:nvSpPr>
          <p:cNvPr id="4" name="Text Placeholder 3">
            <a:extLst>
              <a:ext uri="{FF2B5EF4-FFF2-40B4-BE49-F238E27FC236}">
                <a16:creationId xmlns:a16="http://schemas.microsoft.com/office/drawing/2014/main" id="{4BFA1797-336B-4CB3-A061-C08BF4FAE530}"/>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2643794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9DD0E-0C22-4A58-844F-40155771AB5C}"/>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387373EA-3CD3-4ADD-97B8-6ECCC0B218EC}"/>
              </a:ext>
            </a:extLst>
          </p:cNvPr>
          <p:cNvGraphicFramePr>
            <a:graphicFrameLocks noGrp="1"/>
          </p:cNvGraphicFramePr>
          <p:nvPr>
            <p:ph type="tbl" sz="quarter" idx="13"/>
            <p:extLst>
              <p:ext uri="{D42A27DB-BD31-4B8C-83A1-F6EECF244321}">
                <p14:modId xmlns:p14="http://schemas.microsoft.com/office/powerpoint/2010/main" val="4038347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43561802"/>
                    </a:ext>
                  </a:extLst>
                </a:gridCol>
                <a:gridCol w="905256">
                  <a:extLst>
                    <a:ext uri="{9D8B030D-6E8A-4147-A177-3AD203B41FA5}">
                      <a16:colId xmlns:a16="http://schemas.microsoft.com/office/drawing/2014/main" val="3867578241"/>
                    </a:ext>
                  </a:extLst>
                </a:gridCol>
                <a:gridCol w="411480">
                  <a:extLst>
                    <a:ext uri="{9D8B030D-6E8A-4147-A177-3AD203B41FA5}">
                      <a16:colId xmlns:a16="http://schemas.microsoft.com/office/drawing/2014/main" val="115254809"/>
                    </a:ext>
                  </a:extLst>
                </a:gridCol>
                <a:gridCol w="905256">
                  <a:extLst>
                    <a:ext uri="{9D8B030D-6E8A-4147-A177-3AD203B41FA5}">
                      <a16:colId xmlns:a16="http://schemas.microsoft.com/office/drawing/2014/main" val="1468253607"/>
                    </a:ext>
                  </a:extLst>
                </a:gridCol>
                <a:gridCol w="905256">
                  <a:extLst>
                    <a:ext uri="{9D8B030D-6E8A-4147-A177-3AD203B41FA5}">
                      <a16:colId xmlns:a16="http://schemas.microsoft.com/office/drawing/2014/main" val="2902107906"/>
                    </a:ext>
                  </a:extLst>
                </a:gridCol>
                <a:gridCol w="905256">
                  <a:extLst>
                    <a:ext uri="{9D8B030D-6E8A-4147-A177-3AD203B41FA5}">
                      <a16:colId xmlns:a16="http://schemas.microsoft.com/office/drawing/2014/main" val="747325037"/>
                    </a:ext>
                  </a:extLst>
                </a:gridCol>
                <a:gridCol w="905256">
                  <a:extLst>
                    <a:ext uri="{9D8B030D-6E8A-4147-A177-3AD203B41FA5}">
                      <a16:colId xmlns:a16="http://schemas.microsoft.com/office/drawing/2014/main" val="1813297386"/>
                    </a:ext>
                  </a:extLst>
                </a:gridCol>
                <a:gridCol w="905256">
                  <a:extLst>
                    <a:ext uri="{9D8B030D-6E8A-4147-A177-3AD203B41FA5}">
                      <a16:colId xmlns:a16="http://schemas.microsoft.com/office/drawing/2014/main" val="900850840"/>
                    </a:ext>
                  </a:extLst>
                </a:gridCol>
                <a:gridCol w="905256">
                  <a:extLst>
                    <a:ext uri="{9D8B030D-6E8A-4147-A177-3AD203B41FA5}">
                      <a16:colId xmlns:a16="http://schemas.microsoft.com/office/drawing/2014/main" val="348867775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281951786"/>
                  </a:ext>
                </a:extLst>
              </a:tr>
              <a:tr h="370840">
                <a:tc>
                  <a:txBody>
                    <a:bodyPr/>
                    <a:lstStyle/>
                    <a:p>
                      <a:r>
                        <a:rPr lang="en-US" sz="1000"/>
                        <a:t>43</a:t>
                      </a:r>
                    </a:p>
                  </a:txBody>
                  <a:tcPr/>
                </a:tc>
                <a:tc>
                  <a:txBody>
                    <a:bodyPr/>
                    <a:lstStyle/>
                    <a:p>
                      <a:r>
                        <a:rPr lang="en-US" sz="1000"/>
                        <a:t>1.0125 %</a:t>
                      </a:r>
                    </a:p>
                  </a:txBody>
                  <a:tcPr/>
                </a:tc>
                <a:tc>
                  <a:txBody>
                    <a:bodyPr/>
                    <a:lstStyle/>
                    <a:p>
                      <a:r>
                        <a:rPr lang="en-US" sz="1000"/>
                        <a:t>0.33</a:t>
                      </a:r>
                    </a:p>
                  </a:txBody>
                  <a:tcPr/>
                </a:tc>
                <a:tc>
                  <a:txBody>
                    <a:bodyPr/>
                    <a:lstStyle/>
                    <a:p>
                      <a:r>
                        <a:rPr lang="en-US" sz="1000"/>
                        <a:t>129.44</a:t>
                      </a:r>
                    </a:p>
                  </a:txBody>
                  <a:tcPr/>
                </a:tc>
                <a:tc>
                  <a:txBody>
                    <a:bodyPr/>
                    <a:lstStyle/>
                    <a:p>
                      <a:r>
                        <a:rPr lang="en-US" sz="1000"/>
                        <a:t>120.72</a:t>
                      </a:r>
                    </a:p>
                  </a:txBody>
                  <a:tcPr/>
                </a:tc>
                <a:tc>
                  <a:txBody>
                    <a:bodyPr/>
                    <a:lstStyle/>
                    <a:p>
                      <a:r>
                        <a:rPr lang="en-US" sz="1000"/>
                        <a:t>127.65</a:t>
                      </a:r>
                    </a:p>
                  </a:txBody>
                  <a:tcPr/>
                </a:tc>
                <a:tc>
                  <a:txBody>
                    <a:bodyPr/>
                    <a:lstStyle/>
                    <a:p>
                      <a:r>
                        <a:rPr lang="en-US" sz="1000"/>
                        <a:t>127.33</a:t>
                      </a:r>
                    </a:p>
                  </a:txBody>
                  <a:tcPr/>
                </a:tc>
                <a:tc>
                  <a:txBody>
                    <a:bodyPr/>
                    <a:lstStyle/>
                    <a:p>
                      <a:r>
                        <a:rPr lang="en-US" sz="1000"/>
                        <a:t>5566</a:t>
                      </a:r>
                    </a:p>
                  </a:txBody>
                  <a:tcPr/>
                </a:tc>
                <a:tc>
                  <a:txBody>
                    <a:bodyPr/>
                    <a:lstStyle/>
                    <a:p>
                      <a:r>
                        <a:rPr lang="en-US" sz="1000"/>
                        <a:t>5489</a:t>
                      </a:r>
                    </a:p>
                  </a:txBody>
                  <a:tcPr/>
                </a:tc>
                <a:extLst>
                  <a:ext uri="{0D108BD9-81ED-4DB2-BD59-A6C34878D82A}">
                    <a16:rowId xmlns:a16="http://schemas.microsoft.com/office/drawing/2014/main" val="1134067289"/>
                  </a:ext>
                </a:extLst>
              </a:tr>
            </a:tbl>
          </a:graphicData>
        </a:graphic>
      </p:graphicFrame>
      <p:sp>
        <p:nvSpPr>
          <p:cNvPr id="4" name="Text Placeholder 3">
            <a:extLst>
              <a:ext uri="{FF2B5EF4-FFF2-40B4-BE49-F238E27FC236}">
                <a16:creationId xmlns:a16="http://schemas.microsoft.com/office/drawing/2014/main" id="{374F4BBE-B23E-4CD3-A1A9-2843E0DB2899}"/>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018204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F882C-9B78-4B1B-87A0-FDA6A3F8A1B9}"/>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0C0ABB4F-82B6-49FF-AFC8-AC5690C2DF1D}"/>
              </a:ext>
            </a:extLst>
          </p:cNvPr>
          <p:cNvGraphicFramePr>
            <a:graphicFrameLocks noGrp="1"/>
          </p:cNvGraphicFramePr>
          <p:nvPr>
            <p:ph type="tbl" sz="quarter" idx="13"/>
            <p:extLst>
              <p:ext uri="{D42A27DB-BD31-4B8C-83A1-F6EECF244321}">
                <p14:modId xmlns:p14="http://schemas.microsoft.com/office/powerpoint/2010/main" val="297320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7455742"/>
                    </a:ext>
                  </a:extLst>
                </a:gridCol>
                <a:gridCol w="1316736">
                  <a:extLst>
                    <a:ext uri="{9D8B030D-6E8A-4147-A177-3AD203B41FA5}">
                      <a16:colId xmlns:a16="http://schemas.microsoft.com/office/drawing/2014/main" val="2336963551"/>
                    </a:ext>
                  </a:extLst>
                </a:gridCol>
                <a:gridCol w="658368">
                  <a:extLst>
                    <a:ext uri="{9D8B030D-6E8A-4147-A177-3AD203B41FA5}">
                      <a16:colId xmlns:a16="http://schemas.microsoft.com/office/drawing/2014/main" val="1646314725"/>
                    </a:ext>
                  </a:extLst>
                </a:gridCol>
                <a:gridCol w="658368">
                  <a:extLst>
                    <a:ext uri="{9D8B030D-6E8A-4147-A177-3AD203B41FA5}">
                      <a16:colId xmlns:a16="http://schemas.microsoft.com/office/drawing/2014/main" val="1797694090"/>
                    </a:ext>
                  </a:extLst>
                </a:gridCol>
                <a:gridCol w="658368">
                  <a:extLst>
                    <a:ext uri="{9D8B030D-6E8A-4147-A177-3AD203B41FA5}">
                      <a16:colId xmlns:a16="http://schemas.microsoft.com/office/drawing/2014/main" val="4273051655"/>
                    </a:ext>
                  </a:extLst>
                </a:gridCol>
                <a:gridCol w="658368">
                  <a:extLst>
                    <a:ext uri="{9D8B030D-6E8A-4147-A177-3AD203B41FA5}">
                      <a16:colId xmlns:a16="http://schemas.microsoft.com/office/drawing/2014/main" val="1038826845"/>
                    </a:ext>
                  </a:extLst>
                </a:gridCol>
                <a:gridCol w="658368">
                  <a:extLst>
                    <a:ext uri="{9D8B030D-6E8A-4147-A177-3AD203B41FA5}">
                      <a16:colId xmlns:a16="http://schemas.microsoft.com/office/drawing/2014/main" val="3274648755"/>
                    </a:ext>
                  </a:extLst>
                </a:gridCol>
                <a:gridCol w="658368">
                  <a:extLst>
                    <a:ext uri="{9D8B030D-6E8A-4147-A177-3AD203B41FA5}">
                      <a16:colId xmlns:a16="http://schemas.microsoft.com/office/drawing/2014/main" val="465849237"/>
                    </a:ext>
                  </a:extLst>
                </a:gridCol>
                <a:gridCol w="658368">
                  <a:extLst>
                    <a:ext uri="{9D8B030D-6E8A-4147-A177-3AD203B41FA5}">
                      <a16:colId xmlns:a16="http://schemas.microsoft.com/office/drawing/2014/main" val="1358338301"/>
                    </a:ext>
                  </a:extLst>
                </a:gridCol>
                <a:gridCol w="658368">
                  <a:extLst>
                    <a:ext uri="{9D8B030D-6E8A-4147-A177-3AD203B41FA5}">
                      <a16:colId xmlns:a16="http://schemas.microsoft.com/office/drawing/2014/main" val="1044812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7025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- 2022-08-30 18:30:40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https://quintly-image-storage.s3.amazonaws.com/42a5b893a9726451877e4ab7634db126/7c19e906695bc6043d2e4e9b4a86dc05.jpg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08/31/2022 18:06:23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4828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- 2022-08-26 18:08:29</a:t>
                      </a:r>
                      <a:r>
                        <a:rPr kumimoji="0" lang="en-US" sz="1000" b="0" i="0" u="none" strike="noStrike" kern="1200" cap="none" spc="0" normalizeH="0" baseline="0" noProof="0">
                          <a:ln>
                            <a:noFill/>
                          </a:ln>
                          <a:solidFill>
                            <a:prstClr val="black"/>
                          </a:solidFill>
                          <a:effectLst/>
                          <a:uLnTx/>
                          <a:uFillTx/>
                          <a:latin typeface="+mn-lt"/>
                          <a:ea typeface="+mn-ea"/>
                          <a:cs typeface="+mn-cs"/>
                        </a:rPr>
                        <a:t>
 PART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https://quintly-image-storage.s3.amazonaws.com/42a5b893a9726451877e4ab7634db126/e591159e90941193945c9cb5f585c52e.jpg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08/27/2022 18:06:18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6210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- 2022-08-26 18:07:13</a:t>
                      </a:r>
                      <a:r>
                        <a:rPr kumimoji="0" lang="en-US" sz="1000" b="0" i="0" u="none" strike="noStrike" kern="1200" cap="none" spc="0" normalizeH="0" baseline="0" noProof="0">
                          <a:ln>
                            <a:noFill/>
                          </a:ln>
                          <a:solidFill>
                            <a:prstClr val="black"/>
                          </a:solidFill>
                          <a:effectLst/>
                          <a:uLnTx/>
                          <a:uFillTx/>
                          <a:latin typeface="+mn-lt"/>
                          <a:ea typeface="+mn-ea"/>
                          <a:cs typeface="+mn-cs"/>
                        </a:rPr>
                        <a:t>
 PART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https://quintly-image-storage.s3.amazonaws.com/42a5b893a9726451877e4ab7634db126/827758365668d3a83cc2f0460d2cd070.jpg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08/27/2022 18:06:18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90373512"/>
                  </a:ext>
                </a:extLst>
              </a:tr>
            </a:tbl>
          </a:graphicData>
        </a:graphic>
      </p:graphicFrame>
      <p:sp>
        <p:nvSpPr>
          <p:cNvPr id="4" name="Text Placeholder 3">
            <a:extLst>
              <a:ext uri="{FF2B5EF4-FFF2-40B4-BE49-F238E27FC236}">
                <a16:creationId xmlns:a16="http://schemas.microsoft.com/office/drawing/2014/main" id="{F36928AE-839E-4020-8A6F-1D32653EFCB4}"/>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898992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F8FE1-14FD-483E-BC15-5346767B31FE}"/>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9296329A-AACA-409C-BBB8-E3304B3642E0}"/>
              </a:ext>
            </a:extLst>
          </p:cNvPr>
          <p:cNvGraphicFramePr>
            <a:graphicFrameLocks noGrp="1"/>
          </p:cNvGraphicFramePr>
          <p:nvPr>
            <p:ph type="tbl" sz="quarter" idx="13"/>
            <p:extLst>
              <p:ext uri="{D42A27DB-BD31-4B8C-83A1-F6EECF244321}">
                <p14:modId xmlns:p14="http://schemas.microsoft.com/office/powerpoint/2010/main" val="3107436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46870662"/>
                    </a:ext>
                  </a:extLst>
                </a:gridCol>
                <a:gridCol w="1316736">
                  <a:extLst>
                    <a:ext uri="{9D8B030D-6E8A-4147-A177-3AD203B41FA5}">
                      <a16:colId xmlns:a16="http://schemas.microsoft.com/office/drawing/2014/main" val="2727151072"/>
                    </a:ext>
                  </a:extLst>
                </a:gridCol>
                <a:gridCol w="658368">
                  <a:extLst>
                    <a:ext uri="{9D8B030D-6E8A-4147-A177-3AD203B41FA5}">
                      <a16:colId xmlns:a16="http://schemas.microsoft.com/office/drawing/2014/main" val="3633352762"/>
                    </a:ext>
                  </a:extLst>
                </a:gridCol>
                <a:gridCol w="658368">
                  <a:extLst>
                    <a:ext uri="{9D8B030D-6E8A-4147-A177-3AD203B41FA5}">
                      <a16:colId xmlns:a16="http://schemas.microsoft.com/office/drawing/2014/main" val="2041355319"/>
                    </a:ext>
                  </a:extLst>
                </a:gridCol>
                <a:gridCol w="658368">
                  <a:extLst>
                    <a:ext uri="{9D8B030D-6E8A-4147-A177-3AD203B41FA5}">
                      <a16:colId xmlns:a16="http://schemas.microsoft.com/office/drawing/2014/main" val="2632114835"/>
                    </a:ext>
                  </a:extLst>
                </a:gridCol>
                <a:gridCol w="658368">
                  <a:extLst>
                    <a:ext uri="{9D8B030D-6E8A-4147-A177-3AD203B41FA5}">
                      <a16:colId xmlns:a16="http://schemas.microsoft.com/office/drawing/2014/main" val="4198533492"/>
                    </a:ext>
                  </a:extLst>
                </a:gridCol>
                <a:gridCol w="658368">
                  <a:extLst>
                    <a:ext uri="{9D8B030D-6E8A-4147-A177-3AD203B41FA5}">
                      <a16:colId xmlns:a16="http://schemas.microsoft.com/office/drawing/2014/main" val="3627288118"/>
                    </a:ext>
                  </a:extLst>
                </a:gridCol>
                <a:gridCol w="658368">
                  <a:extLst>
                    <a:ext uri="{9D8B030D-6E8A-4147-A177-3AD203B41FA5}">
                      <a16:colId xmlns:a16="http://schemas.microsoft.com/office/drawing/2014/main" val="3811534085"/>
                    </a:ext>
                  </a:extLst>
                </a:gridCol>
                <a:gridCol w="658368">
                  <a:extLst>
                    <a:ext uri="{9D8B030D-6E8A-4147-A177-3AD203B41FA5}">
                      <a16:colId xmlns:a16="http://schemas.microsoft.com/office/drawing/2014/main" val="3839199562"/>
                    </a:ext>
                  </a:extLst>
                </a:gridCol>
                <a:gridCol w="658368">
                  <a:extLst>
                    <a:ext uri="{9D8B030D-6E8A-4147-A177-3AD203B41FA5}">
                      <a16:colId xmlns:a16="http://schemas.microsoft.com/office/drawing/2014/main" val="398751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21139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- 2022-08-22 18:47:01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https://quintly-image-storage.s3.amazonaws.com/42a5b893a9726451877e4ab7634db126/42451222489c6dce2f71e3461a4cacaa.jpg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08/23/2022 18:36:07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72213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- 2022-08-22 18:46:56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https://quintly-image-storage.s3.amazonaws.com/42a5b893a9726451877e4ab7634db126/d5939f9d4c86668b7801154520e53498.jpg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08/23/2022 18:36:07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45372096"/>
                  </a:ext>
                </a:extLst>
              </a:tr>
            </a:tbl>
          </a:graphicData>
        </a:graphic>
      </p:graphicFrame>
      <p:sp>
        <p:nvSpPr>
          <p:cNvPr id="4" name="Text Placeholder 3">
            <a:extLst>
              <a:ext uri="{FF2B5EF4-FFF2-40B4-BE49-F238E27FC236}">
                <a16:creationId xmlns:a16="http://schemas.microsoft.com/office/drawing/2014/main" id="{44361086-DFCC-4BBE-97F1-2B8F5A285E27}"/>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9146449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1226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3</vt:lpstr>
      <vt:lpstr>Instagram Top Instagram Posts Table | FICOH - 2 of 3</vt:lpstr>
      <vt:lpstr>Instagram Top Instagram Posts Table | FICOH - 3 of 3</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2022-09-06T18:14:23Z</dcterms:created>
  <dcterms:modified xsi:type="dcterms:W3CDTF">2022-09-06T18:15:42Z</dcterms:modified>
</cp:coreProperties>
</file>