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44743</c:v>
                </c:pt>
              </c:numCache>
            </c:numRef>
          </c:cat>
          <c:val>
            <c:numRef>
              <c:f>Sheet1!$B$2</c:f>
              <c:numCache>
                <c:formatCode>General</c:formatCode>
                <c:ptCount val="1"/>
                <c:pt idx="0">
                  <c:v>465</c:v>
                </c:pt>
              </c:numCache>
            </c:numRef>
          </c:val>
          <c:extLst>
            <c:ext xmlns:c16="http://schemas.microsoft.com/office/drawing/2014/chart" uri="{C3380CC4-5D6E-409C-BE32-E72D297353CC}">
              <c16:uniqueId val="{00000000-54B2-4657-8392-9850AF6189F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44743</c:v>
                </c:pt>
              </c:numCache>
            </c:numRef>
          </c:cat>
          <c:val>
            <c:numRef>
              <c:f>Sheet1!$C$2</c:f>
              <c:numCache>
                <c:formatCode>General</c:formatCode>
                <c:ptCount val="1"/>
                <c:pt idx="0">
                  <c:v>459</c:v>
                </c:pt>
              </c:numCache>
            </c:numRef>
          </c:val>
          <c:extLst>
            <c:ext xmlns:c16="http://schemas.microsoft.com/office/drawing/2014/chart" uri="{C3380CC4-5D6E-409C-BE32-E72D297353CC}">
              <c16:uniqueId val="{00000001-54B2-4657-8392-9850AF6189F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44743</c:v>
                </c:pt>
              </c:numCache>
            </c:numRef>
          </c:cat>
          <c:val>
            <c:numRef>
              <c:f>Sheet1!$D$2</c:f>
              <c:numCache>
                <c:formatCode>General</c:formatCode>
                <c:ptCount val="1"/>
                <c:pt idx="0">
                  <c:v>19210</c:v>
                </c:pt>
              </c:numCache>
            </c:numRef>
          </c:val>
          <c:extLst>
            <c:ext xmlns:c16="http://schemas.microsoft.com/office/drawing/2014/chart" uri="{C3380CC4-5D6E-409C-BE32-E72D297353CC}">
              <c16:uniqueId val="{00000002-54B2-4657-8392-9850AF6189F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44743</c:v>
                </c:pt>
              </c:numCache>
            </c:numRef>
          </c:cat>
          <c:val>
            <c:numRef>
              <c:f>Sheet1!$E$2</c:f>
              <c:numCache>
                <c:formatCode>General</c:formatCode>
                <c:ptCount val="1"/>
                <c:pt idx="0">
                  <c:v>234</c:v>
                </c:pt>
              </c:numCache>
            </c:numRef>
          </c:val>
          <c:extLst>
            <c:ext xmlns:c16="http://schemas.microsoft.com/office/drawing/2014/chart" uri="{C3380CC4-5D6E-409C-BE32-E72D297353CC}">
              <c16:uniqueId val="{00000003-54B2-4657-8392-9850AF6189F4}"/>
            </c:ext>
          </c:extLst>
        </c:ser>
        <c:dLbls>
          <c:showLegendKey val="0"/>
          <c:showVal val="0"/>
          <c:showCatName val="0"/>
          <c:showSerName val="0"/>
          <c:showPercent val="0"/>
          <c:showBubbleSize val="0"/>
        </c:dLbls>
        <c:gapWidth val="219"/>
        <c:overlap val="-27"/>
        <c:axId val="379721520"/>
        <c:axId val="379724800"/>
      </c:barChart>
      <c:dateAx>
        <c:axId val="37972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24800"/>
        <c:crosses val="autoZero"/>
        <c:auto val="1"/>
        <c:lblOffset val="100"/>
        <c:baseTimeUnit val="days"/>
      </c:dateAx>
      <c:valAx>
        <c:axId val="37972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2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c:v>
                </c:pt>
              </c:numCache>
            </c:numRef>
          </c:val>
          <c:extLst>
            <c:ext xmlns:c16="http://schemas.microsoft.com/office/drawing/2014/chart" uri="{C3380CC4-5D6E-409C-BE32-E72D297353CC}">
              <c16:uniqueId val="{00000000-D500-4193-A2E8-B243EDD89135}"/>
            </c:ext>
          </c:extLst>
        </c:ser>
        <c:dLbls>
          <c:showLegendKey val="0"/>
          <c:showVal val="0"/>
          <c:showCatName val="0"/>
          <c:showSerName val="0"/>
          <c:showPercent val="0"/>
          <c:showBubbleSize val="0"/>
        </c:dLbls>
        <c:gapWidth val="219"/>
        <c:overlap val="-27"/>
        <c:axId val="379331760"/>
        <c:axId val="379329464"/>
      </c:barChart>
      <c:dateAx>
        <c:axId val="37933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29464"/>
        <c:crosses val="autoZero"/>
        <c:auto val="1"/>
        <c:lblOffset val="100"/>
        <c:baseTimeUnit val="months"/>
      </c:dateAx>
      <c:valAx>
        <c:axId val="37932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3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3</c:v>
                </c:pt>
                <c:pt idx="8">
                  <c:v>0</c:v>
                </c:pt>
                <c:pt idx="9">
                  <c:v>0</c:v>
                </c:pt>
                <c:pt idx="10">
                  <c:v>0</c:v>
                </c:pt>
                <c:pt idx="11">
                  <c:v>0</c:v>
                </c:pt>
              </c:numCache>
            </c:numRef>
          </c:val>
          <c:extLst>
            <c:ext xmlns:c16="http://schemas.microsoft.com/office/drawing/2014/chart" uri="{C3380CC4-5D6E-409C-BE32-E72D297353CC}">
              <c16:uniqueId val="{00000000-7704-4244-BFE6-7D420A161E51}"/>
            </c:ext>
          </c:extLst>
        </c:ser>
        <c:dLbls>
          <c:showLegendKey val="0"/>
          <c:showVal val="0"/>
          <c:showCatName val="0"/>
          <c:showSerName val="0"/>
          <c:showPercent val="0"/>
          <c:showBubbleSize val="0"/>
        </c:dLbls>
        <c:gapWidth val="219"/>
        <c:overlap val="-27"/>
        <c:axId val="418906280"/>
        <c:axId val="418907592"/>
      </c:barChart>
      <c:dateAx>
        <c:axId val="41890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07592"/>
        <c:crosses val="autoZero"/>
        <c:auto val="1"/>
        <c:lblOffset val="100"/>
        <c:baseTimeUnit val="months"/>
      </c:dateAx>
      <c:valAx>
        <c:axId val="41890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0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c:v>
                </c:pt>
                <c:pt idx="8">
                  <c:v>0</c:v>
                </c:pt>
                <c:pt idx="9">
                  <c:v>0</c:v>
                </c:pt>
                <c:pt idx="10">
                  <c:v>0</c:v>
                </c:pt>
                <c:pt idx="11">
                  <c:v>0</c:v>
                </c:pt>
              </c:numCache>
            </c:numRef>
          </c:val>
          <c:extLst>
            <c:ext xmlns:c16="http://schemas.microsoft.com/office/drawing/2014/chart" uri="{C3380CC4-5D6E-409C-BE32-E72D297353CC}">
              <c16:uniqueId val="{00000000-BB79-45F1-B95B-E9079BE5CBD5}"/>
            </c:ext>
          </c:extLst>
        </c:ser>
        <c:dLbls>
          <c:showLegendKey val="0"/>
          <c:showVal val="0"/>
          <c:showCatName val="0"/>
          <c:showSerName val="0"/>
          <c:showPercent val="0"/>
          <c:showBubbleSize val="0"/>
        </c:dLbls>
        <c:gapWidth val="219"/>
        <c:overlap val="-27"/>
        <c:axId val="418903328"/>
        <c:axId val="418904312"/>
      </c:barChart>
      <c:catAx>
        <c:axId val="41890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04312"/>
        <c:crosses val="autoZero"/>
        <c:auto val="1"/>
        <c:lblAlgn val="ctr"/>
        <c:lblOffset val="100"/>
        <c:noMultiLvlLbl val="0"/>
      </c:catAx>
      <c:valAx>
        <c:axId val="41890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0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59</c:v>
                </c:pt>
                <c:pt idx="8">
                  <c:v>0</c:v>
                </c:pt>
              </c:numCache>
            </c:numRef>
          </c:val>
          <c:extLst>
            <c:ext xmlns:c16="http://schemas.microsoft.com/office/drawing/2014/chart" uri="{C3380CC4-5D6E-409C-BE32-E72D297353CC}">
              <c16:uniqueId val="{00000000-EDB2-4DB4-9479-CB2758BAEADD}"/>
            </c:ext>
          </c:extLst>
        </c:ser>
        <c:dLbls>
          <c:showLegendKey val="0"/>
          <c:showVal val="0"/>
          <c:showCatName val="0"/>
          <c:showSerName val="0"/>
          <c:showPercent val="0"/>
          <c:showBubbleSize val="0"/>
        </c:dLbls>
        <c:gapWidth val="219"/>
        <c:overlap val="-27"/>
        <c:axId val="418910216"/>
        <c:axId val="418910544"/>
      </c:barChart>
      <c:dateAx>
        <c:axId val="41891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10544"/>
        <c:crosses val="autoZero"/>
        <c:auto val="1"/>
        <c:lblOffset val="100"/>
        <c:baseTimeUnit val="months"/>
      </c:dateAx>
      <c:valAx>
        <c:axId val="41891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1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1</c:v>
                </c:pt>
              </c:numCache>
            </c:numRef>
          </c:val>
          <c:extLst>
            <c:ext xmlns:c16="http://schemas.microsoft.com/office/drawing/2014/chart" uri="{C3380CC4-5D6E-409C-BE32-E72D297353CC}">
              <c16:uniqueId val="{00000000-CFBA-4F01-8BBE-3E16DE6C263B}"/>
            </c:ext>
          </c:extLst>
        </c:ser>
        <c:dLbls>
          <c:showLegendKey val="0"/>
          <c:showVal val="0"/>
          <c:showCatName val="0"/>
          <c:showSerName val="0"/>
          <c:showPercent val="0"/>
          <c:showBubbleSize val="0"/>
        </c:dLbls>
        <c:gapWidth val="219"/>
        <c:overlap val="-27"/>
        <c:axId val="438663176"/>
        <c:axId val="438661864"/>
      </c:barChart>
      <c:dateAx>
        <c:axId val="43866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61864"/>
        <c:crosses val="autoZero"/>
        <c:auto val="1"/>
        <c:lblOffset val="100"/>
        <c:baseTimeUnit val="months"/>
      </c:dateAx>
      <c:valAx>
        <c:axId val="43866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6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2</c:v>
                </c:pt>
                <c:pt idx="8">
                  <c:v>0</c:v>
                </c:pt>
                <c:pt idx="9">
                  <c:v>0</c:v>
                </c:pt>
                <c:pt idx="10">
                  <c:v>0</c:v>
                </c:pt>
                <c:pt idx="11">
                  <c:v>0</c:v>
                </c:pt>
              </c:numCache>
            </c:numRef>
          </c:val>
          <c:extLst>
            <c:ext xmlns:c16="http://schemas.microsoft.com/office/drawing/2014/chart" uri="{C3380CC4-5D6E-409C-BE32-E72D297353CC}">
              <c16:uniqueId val="{00000000-C56B-47F1-B416-DEBE7BFD9EAD}"/>
            </c:ext>
          </c:extLst>
        </c:ser>
        <c:dLbls>
          <c:showLegendKey val="0"/>
          <c:showVal val="0"/>
          <c:showCatName val="0"/>
          <c:showSerName val="0"/>
          <c:showPercent val="0"/>
          <c:showBubbleSize val="0"/>
        </c:dLbls>
        <c:gapWidth val="219"/>
        <c:overlap val="-27"/>
        <c:axId val="438658912"/>
        <c:axId val="438659896"/>
      </c:barChart>
      <c:dateAx>
        <c:axId val="43865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59896"/>
        <c:crosses val="autoZero"/>
        <c:auto val="1"/>
        <c:lblOffset val="100"/>
        <c:baseTimeUnit val="months"/>
      </c:dateAx>
      <c:valAx>
        <c:axId val="43865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5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30</c:v>
                </c:pt>
                <c:pt idx="5">
                  <c:v>9</c:v>
                </c:pt>
                <c:pt idx="6">
                  <c:v>28</c:v>
                </c:pt>
                <c:pt idx="7">
                  <c:v>4</c:v>
                </c:pt>
                <c:pt idx="8">
                  <c:v>0</c:v>
                </c:pt>
                <c:pt idx="9">
                  <c:v>0</c:v>
                </c:pt>
                <c:pt idx="10">
                  <c:v>0</c:v>
                </c:pt>
                <c:pt idx="11">
                  <c:v>0</c:v>
                </c:pt>
              </c:numCache>
            </c:numRef>
          </c:val>
          <c:extLst>
            <c:ext xmlns:c16="http://schemas.microsoft.com/office/drawing/2014/chart" uri="{C3380CC4-5D6E-409C-BE32-E72D297353CC}">
              <c16:uniqueId val="{00000000-26AE-4A41-BEBE-D8414159D498}"/>
            </c:ext>
          </c:extLst>
        </c:ser>
        <c:dLbls>
          <c:showLegendKey val="0"/>
          <c:showVal val="0"/>
          <c:showCatName val="0"/>
          <c:showSerName val="0"/>
          <c:showPercent val="0"/>
          <c:showBubbleSize val="0"/>
        </c:dLbls>
        <c:gapWidth val="219"/>
        <c:overlap val="-27"/>
        <c:axId val="438663832"/>
        <c:axId val="438668752"/>
      </c:barChart>
      <c:catAx>
        <c:axId val="43866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68752"/>
        <c:crosses val="autoZero"/>
        <c:auto val="1"/>
        <c:lblAlgn val="ctr"/>
        <c:lblOffset val="100"/>
        <c:noMultiLvlLbl val="0"/>
      </c:catAx>
      <c:valAx>
        <c:axId val="43866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6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24</c:v>
                </c:pt>
              </c:numCache>
            </c:numRef>
          </c:val>
          <c:extLst>
            <c:ext xmlns:c16="http://schemas.microsoft.com/office/drawing/2014/chart" uri="{C3380CC4-5D6E-409C-BE32-E72D297353CC}">
              <c16:uniqueId val="{00000000-6C05-443E-8B3D-AB3AC01D0D57}"/>
            </c:ext>
          </c:extLst>
        </c:ser>
        <c:dLbls>
          <c:showLegendKey val="0"/>
          <c:showVal val="0"/>
          <c:showCatName val="0"/>
          <c:showSerName val="0"/>
          <c:showPercent val="0"/>
          <c:showBubbleSize val="0"/>
        </c:dLbls>
        <c:gapWidth val="219"/>
        <c:overlap val="-27"/>
        <c:axId val="438693024"/>
        <c:axId val="438691384"/>
      </c:barChart>
      <c:dateAx>
        <c:axId val="43869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91384"/>
        <c:crosses val="autoZero"/>
        <c:auto val="1"/>
        <c:lblOffset val="100"/>
        <c:baseTimeUnit val="months"/>
      </c:dateAx>
      <c:valAx>
        <c:axId val="43869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9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23</c:v>
                </c:pt>
                <c:pt idx="1">
                  <c:v>44</c:v>
                </c:pt>
                <c:pt idx="2">
                  <c:v>41</c:v>
                </c:pt>
                <c:pt idx="3">
                  <c:v>68</c:v>
                </c:pt>
                <c:pt idx="4">
                  <c:v>63</c:v>
                </c:pt>
                <c:pt idx="5">
                  <c:v>40</c:v>
                </c:pt>
                <c:pt idx="6">
                  <c:v>24</c:v>
                </c:pt>
                <c:pt idx="7">
                  <c:v>21</c:v>
                </c:pt>
              </c:numCache>
            </c:numRef>
          </c:val>
          <c:extLst>
            <c:ext xmlns:c16="http://schemas.microsoft.com/office/drawing/2014/chart" uri="{C3380CC4-5D6E-409C-BE32-E72D297353CC}">
              <c16:uniqueId val="{00000000-E402-4CA1-A51B-A0C4920B94D2}"/>
            </c:ext>
          </c:extLst>
        </c:ser>
        <c:dLbls>
          <c:showLegendKey val="0"/>
          <c:showVal val="0"/>
          <c:showCatName val="0"/>
          <c:showSerName val="0"/>
          <c:showPercent val="0"/>
          <c:showBubbleSize val="0"/>
        </c:dLbls>
        <c:gapWidth val="219"/>
        <c:overlap val="-27"/>
        <c:axId val="438692696"/>
        <c:axId val="438696304"/>
      </c:barChart>
      <c:catAx>
        <c:axId val="43869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96304"/>
        <c:crosses val="autoZero"/>
        <c:auto val="1"/>
        <c:lblAlgn val="ctr"/>
        <c:lblOffset val="100"/>
        <c:noMultiLvlLbl val="0"/>
      </c:catAx>
      <c:valAx>
        <c:axId val="43869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9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279</c:v>
                </c:pt>
                <c:pt idx="1">
                  <c:v>490</c:v>
                </c:pt>
                <c:pt idx="2">
                  <c:v>533</c:v>
                </c:pt>
                <c:pt idx="3">
                  <c:v>884</c:v>
                </c:pt>
                <c:pt idx="4">
                  <c:v>885</c:v>
                </c:pt>
                <c:pt idx="5">
                  <c:v>566</c:v>
                </c:pt>
                <c:pt idx="6">
                  <c:v>322</c:v>
                </c:pt>
                <c:pt idx="7">
                  <c:v>42</c:v>
                </c:pt>
              </c:numCache>
            </c:numRef>
          </c:val>
          <c:extLst>
            <c:ext xmlns:c16="http://schemas.microsoft.com/office/drawing/2014/chart" uri="{C3380CC4-5D6E-409C-BE32-E72D297353CC}">
              <c16:uniqueId val="{00000000-A355-4BA4-BEC1-D9B945075900}"/>
            </c:ext>
          </c:extLst>
        </c:ser>
        <c:dLbls>
          <c:showLegendKey val="0"/>
          <c:showVal val="0"/>
          <c:showCatName val="0"/>
          <c:showSerName val="0"/>
          <c:showPercent val="0"/>
          <c:showBubbleSize val="0"/>
        </c:dLbls>
        <c:gapWidth val="219"/>
        <c:overlap val="-27"/>
        <c:axId val="438636608"/>
        <c:axId val="438637592"/>
      </c:barChart>
      <c:catAx>
        <c:axId val="43863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37592"/>
        <c:crosses val="autoZero"/>
        <c:auto val="1"/>
        <c:lblAlgn val="ctr"/>
        <c:lblOffset val="100"/>
        <c:noMultiLvlLbl val="0"/>
      </c:catAx>
      <c:valAx>
        <c:axId val="43863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34820</c:v>
                </c:pt>
                <c:pt idx="5">
                  <c:v>41449</c:v>
                </c:pt>
                <c:pt idx="6">
                  <c:v>27192</c:v>
                </c:pt>
                <c:pt idx="7">
                  <c:v>19661</c:v>
                </c:pt>
                <c:pt idx="8">
                  <c:v>1051</c:v>
                </c:pt>
              </c:numCache>
            </c:numRef>
          </c:val>
          <c:extLst>
            <c:ext xmlns:c16="http://schemas.microsoft.com/office/drawing/2014/chart" uri="{C3380CC4-5D6E-409C-BE32-E72D297353CC}">
              <c16:uniqueId val="{00000000-0E57-4AAF-B25B-EB14C0E6BE55}"/>
            </c:ext>
          </c:extLst>
        </c:ser>
        <c:dLbls>
          <c:showLegendKey val="0"/>
          <c:showVal val="0"/>
          <c:showCatName val="0"/>
          <c:showSerName val="0"/>
          <c:showPercent val="0"/>
          <c:showBubbleSize val="0"/>
        </c:dLbls>
        <c:gapWidth val="219"/>
        <c:overlap val="-27"/>
        <c:axId val="438633984"/>
        <c:axId val="438634968"/>
      </c:barChart>
      <c:catAx>
        <c:axId val="4386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34968"/>
        <c:crosses val="autoZero"/>
        <c:auto val="1"/>
        <c:lblAlgn val="ctr"/>
        <c:lblOffset val="100"/>
        <c:noMultiLvlLbl val="0"/>
      </c:catAx>
      <c:valAx>
        <c:axId val="43863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2</c:v>
                </c:pt>
              </c:numCache>
            </c:numRef>
          </c:val>
          <c:extLst>
            <c:ext xmlns:c16="http://schemas.microsoft.com/office/drawing/2014/chart" uri="{C3380CC4-5D6E-409C-BE32-E72D297353CC}">
              <c16:uniqueId val="{00000000-1C05-40E3-BEE5-5EE4C468104A}"/>
            </c:ext>
          </c:extLst>
        </c:ser>
        <c:dLbls>
          <c:showLegendKey val="0"/>
          <c:showVal val="0"/>
          <c:showCatName val="0"/>
          <c:showSerName val="0"/>
          <c:showPercent val="0"/>
          <c:showBubbleSize val="0"/>
        </c:dLbls>
        <c:gapWidth val="219"/>
        <c:overlap val="-27"/>
        <c:axId val="418891848"/>
        <c:axId val="418889552"/>
      </c:barChart>
      <c:dateAx>
        <c:axId val="41889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89552"/>
        <c:crosses val="autoZero"/>
        <c:auto val="1"/>
        <c:lblOffset val="100"/>
        <c:baseTimeUnit val="months"/>
      </c:dateAx>
      <c:valAx>
        <c:axId val="41888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9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5</c:v>
                </c:pt>
                <c:pt idx="7">
                  <c:v>5</c:v>
                </c:pt>
                <c:pt idx="8">
                  <c:v>0</c:v>
                </c:pt>
                <c:pt idx="9">
                  <c:v>0</c:v>
                </c:pt>
                <c:pt idx="10">
                  <c:v>0</c:v>
                </c:pt>
                <c:pt idx="11">
                  <c:v>0</c:v>
                </c:pt>
              </c:numCache>
            </c:numRef>
          </c:val>
          <c:extLst>
            <c:ext xmlns:c16="http://schemas.microsoft.com/office/drawing/2014/chart" uri="{C3380CC4-5D6E-409C-BE32-E72D297353CC}">
              <c16:uniqueId val="{00000000-60B5-4192-9F59-19CACEEBBE72}"/>
            </c:ext>
          </c:extLst>
        </c:ser>
        <c:dLbls>
          <c:showLegendKey val="0"/>
          <c:showVal val="0"/>
          <c:showCatName val="0"/>
          <c:showSerName val="0"/>
          <c:showPercent val="0"/>
          <c:showBubbleSize val="0"/>
        </c:dLbls>
        <c:gapWidth val="219"/>
        <c:overlap val="-27"/>
        <c:axId val="418892832"/>
        <c:axId val="418883648"/>
      </c:barChart>
      <c:dateAx>
        <c:axId val="41889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83648"/>
        <c:crosses val="autoZero"/>
        <c:auto val="1"/>
        <c:lblOffset val="100"/>
        <c:baseTimeUnit val="months"/>
      </c:dateAx>
      <c:valAx>
        <c:axId val="41888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9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114</c:v>
                </c:pt>
                <c:pt idx="5">
                  <c:v>74</c:v>
                </c:pt>
                <c:pt idx="6">
                  <c:v>71</c:v>
                </c:pt>
                <c:pt idx="7">
                  <c:v>9</c:v>
                </c:pt>
                <c:pt idx="8">
                  <c:v>0</c:v>
                </c:pt>
                <c:pt idx="9">
                  <c:v>0</c:v>
                </c:pt>
                <c:pt idx="10">
                  <c:v>0</c:v>
                </c:pt>
                <c:pt idx="11">
                  <c:v>0</c:v>
                </c:pt>
              </c:numCache>
            </c:numRef>
          </c:val>
          <c:extLst>
            <c:ext xmlns:c16="http://schemas.microsoft.com/office/drawing/2014/chart" uri="{C3380CC4-5D6E-409C-BE32-E72D297353CC}">
              <c16:uniqueId val="{00000000-04BE-4791-BAF2-0450ADB51479}"/>
            </c:ext>
          </c:extLst>
        </c:ser>
        <c:dLbls>
          <c:showLegendKey val="0"/>
          <c:showVal val="0"/>
          <c:showCatName val="0"/>
          <c:showSerName val="0"/>
          <c:showPercent val="0"/>
          <c:showBubbleSize val="0"/>
        </c:dLbls>
        <c:gapWidth val="219"/>
        <c:overlap val="-27"/>
        <c:axId val="418897752"/>
        <c:axId val="418899720"/>
      </c:barChart>
      <c:catAx>
        <c:axId val="41889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99720"/>
        <c:crosses val="autoZero"/>
        <c:auto val="1"/>
        <c:lblAlgn val="ctr"/>
        <c:lblOffset val="100"/>
        <c:noMultiLvlLbl val="0"/>
      </c:catAx>
      <c:valAx>
        <c:axId val="41889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9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numCache>
            </c:numRef>
          </c:val>
          <c:extLst>
            <c:ext xmlns:c16="http://schemas.microsoft.com/office/drawing/2014/chart" uri="{C3380CC4-5D6E-409C-BE32-E72D297353CC}">
              <c16:uniqueId val="{00000000-0460-4B87-BA70-1FC2FAEBC588}"/>
            </c:ext>
          </c:extLst>
        </c:ser>
        <c:dLbls>
          <c:showLegendKey val="0"/>
          <c:showVal val="0"/>
          <c:showCatName val="0"/>
          <c:showSerName val="0"/>
          <c:showPercent val="0"/>
          <c:showBubbleSize val="0"/>
        </c:dLbls>
        <c:gapWidth val="219"/>
        <c:overlap val="-27"/>
        <c:axId val="438664488"/>
        <c:axId val="438654648"/>
      </c:barChart>
      <c:dateAx>
        <c:axId val="43866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54648"/>
        <c:crosses val="autoZero"/>
        <c:auto val="1"/>
        <c:lblOffset val="100"/>
        <c:baseTimeUnit val="months"/>
      </c:dateAx>
      <c:valAx>
        <c:axId val="43865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6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5410-EC12-4D60-84CC-C90440D6E81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21B3B48-BFBA-4652-91DF-36125D87F6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40212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4F3A-B13E-4982-AF36-1B8BE15F962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BD86130-4F0A-4E17-AC93-5391EFB2A7C9}"/>
              </a:ext>
            </a:extLst>
          </p:cNvPr>
          <p:cNvGraphicFramePr>
            <a:graphicFrameLocks noGrp="1"/>
          </p:cNvGraphicFramePr>
          <p:nvPr>
            <p:ph type="chart" sz="quarter" idx="13"/>
            <p:extLst>
              <p:ext uri="{D42A27DB-BD31-4B8C-83A1-F6EECF244321}">
                <p14:modId xmlns:p14="http://schemas.microsoft.com/office/powerpoint/2010/main" val="352103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2FC1F6-CD1D-4A0E-AEBD-2A578CD17B2F}"/>
              </a:ext>
            </a:extLst>
          </p:cNvPr>
          <p:cNvSpPr>
            <a:spLocks noGrp="1"/>
          </p:cNvSpPr>
          <p:nvPr>
            <p:ph type="body" sz="quarter" idx="14"/>
          </p:nvPr>
        </p:nvSpPr>
        <p:spPr/>
        <p:txBody>
          <a:bodyPr/>
          <a:lstStyle/>
          <a:p>
            <a:r>
              <a:rPr lang="en-US"/>
              <a:t>07/01/2022 - 07/31/2022</a:t>
            </a:r>
          </a:p>
        </p:txBody>
      </p:sp>
      <p:sp>
        <p:nvSpPr>
          <p:cNvPr id="5" name="Footer Placeholder 4">
            <a:extLst>
              <a:ext uri="{FF2B5EF4-FFF2-40B4-BE49-F238E27FC236}">
                <a16:creationId xmlns:a16="http://schemas.microsoft.com/office/drawing/2014/main" id="{854AE8DE-66DA-4A6A-AD7C-AAE4146CF6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084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E3B00-3DBF-4D02-BDE0-5CCCC3B0B3E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94C16B7-1AE2-401C-8BDA-25E5E22A35C3}"/>
              </a:ext>
            </a:extLst>
          </p:cNvPr>
          <p:cNvGraphicFramePr>
            <a:graphicFrameLocks noGrp="1"/>
          </p:cNvGraphicFramePr>
          <p:nvPr>
            <p:ph type="tbl" sz="quarter" idx="13"/>
            <p:extLst>
              <p:ext uri="{D42A27DB-BD31-4B8C-83A1-F6EECF244321}">
                <p14:modId xmlns:p14="http://schemas.microsoft.com/office/powerpoint/2010/main" val="288059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4074330"/>
                    </a:ext>
                  </a:extLst>
                </a:gridCol>
                <a:gridCol w="905256">
                  <a:extLst>
                    <a:ext uri="{9D8B030D-6E8A-4147-A177-3AD203B41FA5}">
                      <a16:colId xmlns:a16="http://schemas.microsoft.com/office/drawing/2014/main" val="3376749330"/>
                    </a:ext>
                  </a:extLst>
                </a:gridCol>
                <a:gridCol w="905256">
                  <a:extLst>
                    <a:ext uri="{9D8B030D-6E8A-4147-A177-3AD203B41FA5}">
                      <a16:colId xmlns:a16="http://schemas.microsoft.com/office/drawing/2014/main" val="251155925"/>
                    </a:ext>
                  </a:extLst>
                </a:gridCol>
                <a:gridCol w="905256">
                  <a:extLst>
                    <a:ext uri="{9D8B030D-6E8A-4147-A177-3AD203B41FA5}">
                      <a16:colId xmlns:a16="http://schemas.microsoft.com/office/drawing/2014/main" val="1087608755"/>
                    </a:ext>
                  </a:extLst>
                </a:gridCol>
                <a:gridCol w="905256">
                  <a:extLst>
                    <a:ext uri="{9D8B030D-6E8A-4147-A177-3AD203B41FA5}">
                      <a16:colId xmlns:a16="http://schemas.microsoft.com/office/drawing/2014/main" val="926441290"/>
                    </a:ext>
                  </a:extLst>
                </a:gridCol>
                <a:gridCol w="905256">
                  <a:extLst>
                    <a:ext uri="{9D8B030D-6E8A-4147-A177-3AD203B41FA5}">
                      <a16:colId xmlns:a16="http://schemas.microsoft.com/office/drawing/2014/main" val="125268089"/>
                    </a:ext>
                  </a:extLst>
                </a:gridCol>
                <a:gridCol w="905256">
                  <a:extLst>
                    <a:ext uri="{9D8B030D-6E8A-4147-A177-3AD203B41FA5}">
                      <a16:colId xmlns:a16="http://schemas.microsoft.com/office/drawing/2014/main" val="89191099"/>
                    </a:ext>
                  </a:extLst>
                </a:gridCol>
                <a:gridCol w="905256">
                  <a:extLst>
                    <a:ext uri="{9D8B030D-6E8A-4147-A177-3AD203B41FA5}">
                      <a16:colId xmlns:a16="http://schemas.microsoft.com/office/drawing/2014/main" val="2377638969"/>
                    </a:ext>
                  </a:extLst>
                </a:gridCol>
                <a:gridCol w="905256">
                  <a:extLst>
                    <a:ext uri="{9D8B030D-6E8A-4147-A177-3AD203B41FA5}">
                      <a16:colId xmlns:a16="http://schemas.microsoft.com/office/drawing/2014/main" val="18294997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54756647"/>
                  </a:ext>
                </a:extLst>
              </a:tr>
              <a:tr h="370840">
                <a:tc>
                  <a:txBody>
                    <a:bodyPr/>
                    <a:lstStyle/>
                    <a:p>
                      <a:r>
                        <a:rPr lang="en-US" sz="1000"/>
                        <a:t>465</a:t>
                      </a:r>
                    </a:p>
                  </a:txBody>
                  <a:tcPr/>
                </a:tc>
                <a:tc>
                  <a:txBody>
                    <a:bodyPr/>
                    <a:lstStyle/>
                    <a:p>
                      <a:r>
                        <a:rPr lang="en-US" sz="1000"/>
                        <a:t>4</a:t>
                      </a:r>
                    </a:p>
                  </a:txBody>
                  <a:tcPr/>
                </a:tc>
                <a:tc>
                  <a:txBody>
                    <a:bodyPr/>
                    <a:lstStyle/>
                    <a:p>
                      <a:r>
                        <a:rPr lang="en-US" sz="1000"/>
                        <a:t>13</a:t>
                      </a:r>
                    </a:p>
                  </a:txBody>
                  <a:tcPr/>
                </a:tc>
                <a:tc>
                  <a:txBody>
                    <a:bodyPr/>
                    <a:lstStyle/>
                    <a:p>
                      <a:r>
                        <a:rPr lang="en-US" sz="1000"/>
                        <a:t>39</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0.7476 %</a:t>
                      </a:r>
                    </a:p>
                  </a:txBody>
                  <a:tcPr/>
                </a:tc>
                <a:tc>
                  <a:txBody>
                    <a:bodyPr/>
                    <a:lstStyle/>
                    <a:p>
                      <a:r>
                        <a:rPr lang="en-US" sz="1000"/>
                        <a:t>0.0 %</a:t>
                      </a:r>
                    </a:p>
                  </a:txBody>
                  <a:tcPr/>
                </a:tc>
                <a:extLst>
                  <a:ext uri="{0D108BD9-81ED-4DB2-BD59-A6C34878D82A}">
                    <a16:rowId xmlns:a16="http://schemas.microsoft.com/office/drawing/2014/main" val="536181767"/>
                  </a:ext>
                </a:extLst>
              </a:tr>
            </a:tbl>
          </a:graphicData>
        </a:graphic>
      </p:graphicFrame>
      <p:sp>
        <p:nvSpPr>
          <p:cNvPr id="4" name="Text Placeholder 3">
            <a:extLst>
              <a:ext uri="{FF2B5EF4-FFF2-40B4-BE49-F238E27FC236}">
                <a16:creationId xmlns:a16="http://schemas.microsoft.com/office/drawing/2014/main" id="{9F54D793-3ABC-40AF-BC33-90DD7BC0F6CA}"/>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74862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7872C-C156-49C9-9B7A-ADAAEE65285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C7B6AE4A-44B9-4E4D-94D0-D63E69C3FE21}"/>
              </a:ext>
            </a:extLst>
          </p:cNvPr>
          <p:cNvGraphicFramePr>
            <a:graphicFrameLocks noGrp="1"/>
          </p:cNvGraphicFramePr>
          <p:nvPr>
            <p:ph type="chart" sz="quarter" idx="13"/>
            <p:extLst>
              <p:ext uri="{D42A27DB-BD31-4B8C-83A1-F6EECF244321}">
                <p14:modId xmlns:p14="http://schemas.microsoft.com/office/powerpoint/2010/main" val="4274994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A37B6-80F6-485F-BA42-1A3940BA499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9C02A00-DC60-4AA1-84F0-465DC4282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76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3664-DE62-42A8-9505-55D8A3982D9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0493B4D-2837-428C-B730-CC1641CA154A}"/>
              </a:ext>
            </a:extLst>
          </p:cNvPr>
          <p:cNvGraphicFramePr>
            <a:graphicFrameLocks noGrp="1"/>
          </p:cNvGraphicFramePr>
          <p:nvPr>
            <p:ph type="chart" sz="quarter" idx="13"/>
            <p:extLst>
              <p:ext uri="{D42A27DB-BD31-4B8C-83A1-F6EECF244321}">
                <p14:modId xmlns:p14="http://schemas.microsoft.com/office/powerpoint/2010/main" val="2860755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E0885-7955-427E-877B-DA992E7CD70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AD8293E-B0AB-455B-AFA4-13305CAB88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046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C0032-0148-47AC-8D37-3859F5E1F85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E9C56A6A-55C8-4EFF-9789-5DC8E21AB000}"/>
              </a:ext>
            </a:extLst>
          </p:cNvPr>
          <p:cNvGraphicFramePr>
            <a:graphicFrameLocks noGrp="1"/>
          </p:cNvGraphicFramePr>
          <p:nvPr>
            <p:ph type="chart" sz="quarter" idx="13"/>
            <p:extLst>
              <p:ext uri="{D42A27DB-BD31-4B8C-83A1-F6EECF244321}">
                <p14:modId xmlns:p14="http://schemas.microsoft.com/office/powerpoint/2010/main" val="217700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F900CF-A7A3-4D36-9ABA-593BCC00F9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1DC95FC-1B65-4818-9B40-C3F9B5F23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58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8D02-D5CE-44A1-BB77-34C9D6F6E81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E74CE3D-1A0A-4D17-B5E6-8E7E254C0DA2}"/>
              </a:ext>
            </a:extLst>
          </p:cNvPr>
          <p:cNvGraphicFramePr>
            <a:graphicFrameLocks noGrp="1"/>
          </p:cNvGraphicFramePr>
          <p:nvPr>
            <p:ph type="chart" sz="quarter" idx="13"/>
            <p:extLst>
              <p:ext uri="{D42A27DB-BD31-4B8C-83A1-F6EECF244321}">
                <p14:modId xmlns:p14="http://schemas.microsoft.com/office/powerpoint/2010/main" val="3625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2D3DD-4779-4E28-AA44-22D10AD9679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9A07289-905C-4A0A-8AA4-0DEA2786B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242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FBBB-EF82-49DC-8B43-D7F83BDEDAC2}"/>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D07F4F84-0990-40CA-94BF-B96F808613B0}"/>
              </a:ext>
            </a:extLst>
          </p:cNvPr>
          <p:cNvGraphicFramePr>
            <a:graphicFrameLocks noGrp="1"/>
          </p:cNvGraphicFramePr>
          <p:nvPr>
            <p:ph type="tbl" sz="quarter" idx="13"/>
            <p:extLst>
              <p:ext uri="{D42A27DB-BD31-4B8C-83A1-F6EECF244321}">
                <p14:modId xmlns:p14="http://schemas.microsoft.com/office/powerpoint/2010/main" val="179650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15624217"/>
                    </a:ext>
                  </a:extLst>
                </a:gridCol>
                <a:gridCol w="1645921">
                  <a:extLst>
                    <a:ext uri="{9D8B030D-6E8A-4147-A177-3AD203B41FA5}">
                      <a16:colId xmlns:a16="http://schemas.microsoft.com/office/drawing/2014/main" val="1164680980"/>
                    </a:ext>
                  </a:extLst>
                </a:gridCol>
                <a:gridCol w="411480">
                  <a:extLst>
                    <a:ext uri="{9D8B030D-6E8A-4147-A177-3AD203B41FA5}">
                      <a16:colId xmlns:a16="http://schemas.microsoft.com/office/drawing/2014/main" val="3138233846"/>
                    </a:ext>
                  </a:extLst>
                </a:gridCol>
                <a:gridCol w="411480">
                  <a:extLst>
                    <a:ext uri="{9D8B030D-6E8A-4147-A177-3AD203B41FA5}">
                      <a16:colId xmlns:a16="http://schemas.microsoft.com/office/drawing/2014/main" val="2307166908"/>
                    </a:ext>
                  </a:extLst>
                </a:gridCol>
                <a:gridCol w="411480">
                  <a:extLst>
                    <a:ext uri="{9D8B030D-6E8A-4147-A177-3AD203B41FA5}">
                      <a16:colId xmlns:a16="http://schemas.microsoft.com/office/drawing/2014/main" val="3567483920"/>
                    </a:ext>
                  </a:extLst>
                </a:gridCol>
                <a:gridCol w="411480">
                  <a:extLst>
                    <a:ext uri="{9D8B030D-6E8A-4147-A177-3AD203B41FA5}">
                      <a16:colId xmlns:a16="http://schemas.microsoft.com/office/drawing/2014/main" val="2011270264"/>
                    </a:ext>
                  </a:extLst>
                </a:gridCol>
                <a:gridCol w="411480">
                  <a:extLst>
                    <a:ext uri="{9D8B030D-6E8A-4147-A177-3AD203B41FA5}">
                      <a16:colId xmlns:a16="http://schemas.microsoft.com/office/drawing/2014/main" val="2418550493"/>
                    </a:ext>
                  </a:extLst>
                </a:gridCol>
                <a:gridCol w="411480">
                  <a:extLst>
                    <a:ext uri="{9D8B030D-6E8A-4147-A177-3AD203B41FA5}">
                      <a16:colId xmlns:a16="http://schemas.microsoft.com/office/drawing/2014/main" val="3780631431"/>
                    </a:ext>
                  </a:extLst>
                </a:gridCol>
                <a:gridCol w="411480">
                  <a:extLst>
                    <a:ext uri="{9D8B030D-6E8A-4147-A177-3AD203B41FA5}">
                      <a16:colId xmlns:a16="http://schemas.microsoft.com/office/drawing/2014/main" val="3542164494"/>
                    </a:ext>
                  </a:extLst>
                </a:gridCol>
                <a:gridCol w="411480">
                  <a:extLst>
                    <a:ext uri="{9D8B030D-6E8A-4147-A177-3AD203B41FA5}">
                      <a16:colId xmlns:a16="http://schemas.microsoft.com/office/drawing/2014/main" val="554784925"/>
                    </a:ext>
                  </a:extLst>
                </a:gridCol>
                <a:gridCol w="411480">
                  <a:extLst>
                    <a:ext uri="{9D8B030D-6E8A-4147-A177-3AD203B41FA5}">
                      <a16:colId xmlns:a16="http://schemas.microsoft.com/office/drawing/2014/main" val="3746820620"/>
                    </a:ext>
                  </a:extLst>
                </a:gridCol>
                <a:gridCol w="411480">
                  <a:extLst>
                    <a:ext uri="{9D8B030D-6E8A-4147-A177-3AD203B41FA5}">
                      <a16:colId xmlns:a16="http://schemas.microsoft.com/office/drawing/2014/main" val="4109264879"/>
                    </a:ext>
                  </a:extLst>
                </a:gridCol>
                <a:gridCol w="411480">
                  <a:extLst>
                    <a:ext uri="{9D8B030D-6E8A-4147-A177-3AD203B41FA5}">
                      <a16:colId xmlns:a16="http://schemas.microsoft.com/office/drawing/2014/main" val="476837628"/>
                    </a:ext>
                  </a:extLst>
                </a:gridCol>
                <a:gridCol w="411480">
                  <a:extLst>
                    <a:ext uri="{9D8B030D-6E8A-4147-A177-3AD203B41FA5}">
                      <a16:colId xmlns:a16="http://schemas.microsoft.com/office/drawing/2014/main" val="303350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849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- 2022-07-26 15:50:53</a:t>
                      </a:r>
                      <a:r>
                        <a:rPr kumimoji="0" lang="en-US" sz="1000" b="0" i="0" u="none" strike="noStrike" kern="1200" cap="none" spc="0" normalizeH="0" baseline="0" noProof="0">
                          <a:ln>
                            <a:noFill/>
                          </a:ln>
                          <a:solidFill>
                            <a:prstClr val="black"/>
                          </a:solidFill>
                          <a:effectLst/>
                          <a:uLnTx/>
                          <a:uFillTx/>
                          <a:latin typeface="+mn-lt"/>
                          <a:ea typeface="+mn-ea"/>
                          <a:cs typeface="+mn-cs"/>
                        </a:rPr>
                        <a:t>
 TMA is always excited to bring in a new crew of #summerinterns!  
Join us in welcoming Cecilia, who's earning her MBA in Risk Management from St. John's University! We're thrilled to have Cecilia as part of our team this summer and to provide her with some first-hand insurance industry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https://quintly-image-storage.s3.amazonaws.com/e33bbb9956bb05844e7317a82c09a400/bf211bd3c62f0f531b9d4164d2e2edd0.jpg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9304312"/>
                  </a:ext>
                </a:extLst>
              </a:tr>
            </a:tbl>
          </a:graphicData>
        </a:graphic>
      </p:graphicFrame>
      <p:sp>
        <p:nvSpPr>
          <p:cNvPr id="4" name="Text Placeholder 3">
            <a:extLst>
              <a:ext uri="{FF2B5EF4-FFF2-40B4-BE49-F238E27FC236}">
                <a16:creationId xmlns:a16="http://schemas.microsoft.com/office/drawing/2014/main" id="{E4A99BBB-170B-4991-A851-2FA68E5F1FC8}"/>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35679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C5B46-BCF3-441B-A660-E53862197760}"/>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454B0940-44A7-48CE-8FB2-2D7C9602AB1F}"/>
              </a:ext>
            </a:extLst>
          </p:cNvPr>
          <p:cNvGraphicFramePr>
            <a:graphicFrameLocks noGrp="1"/>
          </p:cNvGraphicFramePr>
          <p:nvPr>
            <p:ph type="tbl" sz="quarter" idx="13"/>
            <p:extLst>
              <p:ext uri="{D42A27DB-BD31-4B8C-83A1-F6EECF244321}">
                <p14:modId xmlns:p14="http://schemas.microsoft.com/office/powerpoint/2010/main" val="67124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77122366"/>
                    </a:ext>
                  </a:extLst>
                </a:gridCol>
                <a:gridCol w="1645921">
                  <a:extLst>
                    <a:ext uri="{9D8B030D-6E8A-4147-A177-3AD203B41FA5}">
                      <a16:colId xmlns:a16="http://schemas.microsoft.com/office/drawing/2014/main" val="1751526109"/>
                    </a:ext>
                  </a:extLst>
                </a:gridCol>
                <a:gridCol w="411480">
                  <a:extLst>
                    <a:ext uri="{9D8B030D-6E8A-4147-A177-3AD203B41FA5}">
                      <a16:colId xmlns:a16="http://schemas.microsoft.com/office/drawing/2014/main" val="3406295579"/>
                    </a:ext>
                  </a:extLst>
                </a:gridCol>
                <a:gridCol w="411480">
                  <a:extLst>
                    <a:ext uri="{9D8B030D-6E8A-4147-A177-3AD203B41FA5}">
                      <a16:colId xmlns:a16="http://schemas.microsoft.com/office/drawing/2014/main" val="3753902160"/>
                    </a:ext>
                  </a:extLst>
                </a:gridCol>
                <a:gridCol w="411480">
                  <a:extLst>
                    <a:ext uri="{9D8B030D-6E8A-4147-A177-3AD203B41FA5}">
                      <a16:colId xmlns:a16="http://schemas.microsoft.com/office/drawing/2014/main" val="2216127744"/>
                    </a:ext>
                  </a:extLst>
                </a:gridCol>
                <a:gridCol w="411480">
                  <a:extLst>
                    <a:ext uri="{9D8B030D-6E8A-4147-A177-3AD203B41FA5}">
                      <a16:colId xmlns:a16="http://schemas.microsoft.com/office/drawing/2014/main" val="1557148192"/>
                    </a:ext>
                  </a:extLst>
                </a:gridCol>
                <a:gridCol w="411480">
                  <a:extLst>
                    <a:ext uri="{9D8B030D-6E8A-4147-A177-3AD203B41FA5}">
                      <a16:colId xmlns:a16="http://schemas.microsoft.com/office/drawing/2014/main" val="3566298999"/>
                    </a:ext>
                  </a:extLst>
                </a:gridCol>
                <a:gridCol w="411480">
                  <a:extLst>
                    <a:ext uri="{9D8B030D-6E8A-4147-A177-3AD203B41FA5}">
                      <a16:colId xmlns:a16="http://schemas.microsoft.com/office/drawing/2014/main" val="4220496221"/>
                    </a:ext>
                  </a:extLst>
                </a:gridCol>
                <a:gridCol w="411480">
                  <a:extLst>
                    <a:ext uri="{9D8B030D-6E8A-4147-A177-3AD203B41FA5}">
                      <a16:colId xmlns:a16="http://schemas.microsoft.com/office/drawing/2014/main" val="3811355411"/>
                    </a:ext>
                  </a:extLst>
                </a:gridCol>
                <a:gridCol w="411480">
                  <a:extLst>
                    <a:ext uri="{9D8B030D-6E8A-4147-A177-3AD203B41FA5}">
                      <a16:colId xmlns:a16="http://schemas.microsoft.com/office/drawing/2014/main" val="1075123368"/>
                    </a:ext>
                  </a:extLst>
                </a:gridCol>
                <a:gridCol w="411480">
                  <a:extLst>
                    <a:ext uri="{9D8B030D-6E8A-4147-A177-3AD203B41FA5}">
                      <a16:colId xmlns:a16="http://schemas.microsoft.com/office/drawing/2014/main" val="1989876978"/>
                    </a:ext>
                  </a:extLst>
                </a:gridCol>
                <a:gridCol w="411480">
                  <a:extLst>
                    <a:ext uri="{9D8B030D-6E8A-4147-A177-3AD203B41FA5}">
                      <a16:colId xmlns:a16="http://schemas.microsoft.com/office/drawing/2014/main" val="3210664720"/>
                    </a:ext>
                  </a:extLst>
                </a:gridCol>
                <a:gridCol w="411480">
                  <a:extLst>
                    <a:ext uri="{9D8B030D-6E8A-4147-A177-3AD203B41FA5}">
                      <a16:colId xmlns:a16="http://schemas.microsoft.com/office/drawing/2014/main" val="2041718478"/>
                    </a:ext>
                  </a:extLst>
                </a:gridCol>
                <a:gridCol w="411480">
                  <a:extLst>
                    <a:ext uri="{9D8B030D-6E8A-4147-A177-3AD203B41FA5}">
                      <a16:colId xmlns:a16="http://schemas.microsoft.com/office/drawing/2014/main" val="122078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81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- 2022-07-01 12:23:14</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close early today for #FourthOfJuly weekend! We will close at 3:00 p.m. local time, and reopen on Tuesday, July 5th.
Enjoy the time off and maybe some fireworks!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https://quintly-image-storage.s3.amazonaws.com/e33bbb9956bb05844e7317a82c09a400/c93dcbb2dea97a3777c444bf3bcba1d0.jpg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3711333"/>
                  </a:ext>
                </a:extLst>
              </a:tr>
            </a:tbl>
          </a:graphicData>
        </a:graphic>
      </p:graphicFrame>
      <p:sp>
        <p:nvSpPr>
          <p:cNvPr id="4" name="Text Placeholder 3">
            <a:extLst>
              <a:ext uri="{FF2B5EF4-FFF2-40B4-BE49-F238E27FC236}">
                <a16:creationId xmlns:a16="http://schemas.microsoft.com/office/drawing/2014/main" id="{C801D75E-7372-4CCC-BF48-08FA7600E08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87671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F3E5-07AE-4BC0-9425-10D9A45C2FB8}"/>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CAD26A3A-43DD-4371-AE1A-F3DAFEAC8798}"/>
              </a:ext>
            </a:extLst>
          </p:cNvPr>
          <p:cNvGraphicFramePr>
            <a:graphicFrameLocks noGrp="1"/>
          </p:cNvGraphicFramePr>
          <p:nvPr>
            <p:ph type="tbl" sz="quarter" idx="13"/>
            <p:extLst>
              <p:ext uri="{D42A27DB-BD31-4B8C-83A1-F6EECF244321}">
                <p14:modId xmlns:p14="http://schemas.microsoft.com/office/powerpoint/2010/main" val="324084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7688282"/>
                    </a:ext>
                  </a:extLst>
                </a:gridCol>
                <a:gridCol w="1645921">
                  <a:extLst>
                    <a:ext uri="{9D8B030D-6E8A-4147-A177-3AD203B41FA5}">
                      <a16:colId xmlns:a16="http://schemas.microsoft.com/office/drawing/2014/main" val="3336236162"/>
                    </a:ext>
                  </a:extLst>
                </a:gridCol>
                <a:gridCol w="411480">
                  <a:extLst>
                    <a:ext uri="{9D8B030D-6E8A-4147-A177-3AD203B41FA5}">
                      <a16:colId xmlns:a16="http://schemas.microsoft.com/office/drawing/2014/main" val="1329156081"/>
                    </a:ext>
                  </a:extLst>
                </a:gridCol>
                <a:gridCol w="411480">
                  <a:extLst>
                    <a:ext uri="{9D8B030D-6E8A-4147-A177-3AD203B41FA5}">
                      <a16:colId xmlns:a16="http://schemas.microsoft.com/office/drawing/2014/main" val="3028848309"/>
                    </a:ext>
                  </a:extLst>
                </a:gridCol>
                <a:gridCol w="411480">
                  <a:extLst>
                    <a:ext uri="{9D8B030D-6E8A-4147-A177-3AD203B41FA5}">
                      <a16:colId xmlns:a16="http://schemas.microsoft.com/office/drawing/2014/main" val="1452292223"/>
                    </a:ext>
                  </a:extLst>
                </a:gridCol>
                <a:gridCol w="411480">
                  <a:extLst>
                    <a:ext uri="{9D8B030D-6E8A-4147-A177-3AD203B41FA5}">
                      <a16:colId xmlns:a16="http://schemas.microsoft.com/office/drawing/2014/main" val="1064581721"/>
                    </a:ext>
                  </a:extLst>
                </a:gridCol>
                <a:gridCol w="411480">
                  <a:extLst>
                    <a:ext uri="{9D8B030D-6E8A-4147-A177-3AD203B41FA5}">
                      <a16:colId xmlns:a16="http://schemas.microsoft.com/office/drawing/2014/main" val="77609734"/>
                    </a:ext>
                  </a:extLst>
                </a:gridCol>
                <a:gridCol w="411480">
                  <a:extLst>
                    <a:ext uri="{9D8B030D-6E8A-4147-A177-3AD203B41FA5}">
                      <a16:colId xmlns:a16="http://schemas.microsoft.com/office/drawing/2014/main" val="501354563"/>
                    </a:ext>
                  </a:extLst>
                </a:gridCol>
                <a:gridCol w="411480">
                  <a:extLst>
                    <a:ext uri="{9D8B030D-6E8A-4147-A177-3AD203B41FA5}">
                      <a16:colId xmlns:a16="http://schemas.microsoft.com/office/drawing/2014/main" val="1724013899"/>
                    </a:ext>
                  </a:extLst>
                </a:gridCol>
                <a:gridCol w="411480">
                  <a:extLst>
                    <a:ext uri="{9D8B030D-6E8A-4147-A177-3AD203B41FA5}">
                      <a16:colId xmlns:a16="http://schemas.microsoft.com/office/drawing/2014/main" val="2974351508"/>
                    </a:ext>
                  </a:extLst>
                </a:gridCol>
                <a:gridCol w="411480">
                  <a:extLst>
                    <a:ext uri="{9D8B030D-6E8A-4147-A177-3AD203B41FA5}">
                      <a16:colId xmlns:a16="http://schemas.microsoft.com/office/drawing/2014/main" val="919163461"/>
                    </a:ext>
                  </a:extLst>
                </a:gridCol>
                <a:gridCol w="411480">
                  <a:extLst>
                    <a:ext uri="{9D8B030D-6E8A-4147-A177-3AD203B41FA5}">
                      <a16:colId xmlns:a16="http://schemas.microsoft.com/office/drawing/2014/main" val="2284974288"/>
                    </a:ext>
                  </a:extLst>
                </a:gridCol>
                <a:gridCol w="411480">
                  <a:extLst>
                    <a:ext uri="{9D8B030D-6E8A-4147-A177-3AD203B41FA5}">
                      <a16:colId xmlns:a16="http://schemas.microsoft.com/office/drawing/2014/main" val="1877436249"/>
                    </a:ext>
                  </a:extLst>
                </a:gridCol>
                <a:gridCol w="411480">
                  <a:extLst>
                    <a:ext uri="{9D8B030D-6E8A-4147-A177-3AD203B41FA5}">
                      <a16:colId xmlns:a16="http://schemas.microsoft.com/office/drawing/2014/main" val="374490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52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- 2022-07-15 15:42:50</a:t>
                      </a:r>
                      <a:r>
                        <a:rPr kumimoji="0" lang="en-US" sz="1000" b="0" i="0" u="none" strike="noStrike" kern="1200" cap="none" spc="0" normalizeH="0" baseline="0" noProof="0">
                          <a:ln>
                            <a:noFill/>
                          </a:ln>
                          <a:solidFill>
                            <a:prstClr val="black"/>
                          </a:solidFill>
                          <a:effectLst/>
                          <a:uLnTx/>
                          <a:uFillTx/>
                          <a:latin typeface="+mn-lt"/>
                          <a:ea typeface="+mn-ea"/>
                          <a:cs typeface="+mn-cs"/>
                        </a:rPr>
                        <a:t>
 TMA is thrilled to once again be named one of New Jersey's Best Places to Work by NJBIZ!
This award serves as recognition for our culture of collaboration and togetherness, and more so, our commitment to employee well-being.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https://quintly-image-storage.s3.amazonaws.com/e33bbb9956bb05844e7317a82c09a400/18b4936a17e274979462f45381c73b7d.jpg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8780124"/>
                  </a:ext>
                </a:extLst>
              </a:tr>
            </a:tbl>
          </a:graphicData>
        </a:graphic>
      </p:graphicFrame>
      <p:sp>
        <p:nvSpPr>
          <p:cNvPr id="4" name="Text Placeholder 3">
            <a:extLst>
              <a:ext uri="{FF2B5EF4-FFF2-40B4-BE49-F238E27FC236}">
                <a16:creationId xmlns:a16="http://schemas.microsoft.com/office/drawing/2014/main" id="{83C796F8-58AE-4594-A915-4E7E9177353A}"/>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771277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F9783-D448-4E8C-BBDD-FE75186B5AC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79CEC3D6-9799-4974-BC2E-3FF115985DE8}"/>
              </a:ext>
            </a:extLst>
          </p:cNvPr>
          <p:cNvGraphicFramePr>
            <a:graphicFrameLocks noGrp="1"/>
          </p:cNvGraphicFramePr>
          <p:nvPr>
            <p:ph type="tbl" sz="quarter" idx="13"/>
            <p:extLst>
              <p:ext uri="{D42A27DB-BD31-4B8C-83A1-F6EECF244321}">
                <p14:modId xmlns:p14="http://schemas.microsoft.com/office/powerpoint/2010/main" val="262406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4100158"/>
                    </a:ext>
                  </a:extLst>
                </a:gridCol>
                <a:gridCol w="576072">
                  <a:extLst>
                    <a:ext uri="{9D8B030D-6E8A-4147-A177-3AD203B41FA5}">
                      <a16:colId xmlns:a16="http://schemas.microsoft.com/office/drawing/2014/main" val="1106123924"/>
                    </a:ext>
                  </a:extLst>
                </a:gridCol>
                <a:gridCol w="576072">
                  <a:extLst>
                    <a:ext uri="{9D8B030D-6E8A-4147-A177-3AD203B41FA5}">
                      <a16:colId xmlns:a16="http://schemas.microsoft.com/office/drawing/2014/main" val="443994123"/>
                    </a:ext>
                  </a:extLst>
                </a:gridCol>
                <a:gridCol w="576072">
                  <a:extLst>
                    <a:ext uri="{9D8B030D-6E8A-4147-A177-3AD203B41FA5}">
                      <a16:colId xmlns:a16="http://schemas.microsoft.com/office/drawing/2014/main" val="2633678959"/>
                    </a:ext>
                  </a:extLst>
                </a:gridCol>
                <a:gridCol w="576072">
                  <a:extLst>
                    <a:ext uri="{9D8B030D-6E8A-4147-A177-3AD203B41FA5}">
                      <a16:colId xmlns:a16="http://schemas.microsoft.com/office/drawing/2014/main" val="1936260161"/>
                    </a:ext>
                  </a:extLst>
                </a:gridCol>
                <a:gridCol w="576072">
                  <a:extLst>
                    <a:ext uri="{9D8B030D-6E8A-4147-A177-3AD203B41FA5}">
                      <a16:colId xmlns:a16="http://schemas.microsoft.com/office/drawing/2014/main" val="819969811"/>
                    </a:ext>
                  </a:extLst>
                </a:gridCol>
                <a:gridCol w="576072">
                  <a:extLst>
                    <a:ext uri="{9D8B030D-6E8A-4147-A177-3AD203B41FA5}">
                      <a16:colId xmlns:a16="http://schemas.microsoft.com/office/drawing/2014/main" val="3101461735"/>
                    </a:ext>
                  </a:extLst>
                </a:gridCol>
                <a:gridCol w="576072">
                  <a:extLst>
                    <a:ext uri="{9D8B030D-6E8A-4147-A177-3AD203B41FA5}">
                      <a16:colId xmlns:a16="http://schemas.microsoft.com/office/drawing/2014/main" val="1294683200"/>
                    </a:ext>
                  </a:extLst>
                </a:gridCol>
                <a:gridCol w="576072">
                  <a:extLst>
                    <a:ext uri="{9D8B030D-6E8A-4147-A177-3AD203B41FA5}">
                      <a16:colId xmlns:a16="http://schemas.microsoft.com/office/drawing/2014/main" val="1724976081"/>
                    </a:ext>
                  </a:extLst>
                </a:gridCol>
                <a:gridCol w="576072">
                  <a:extLst>
                    <a:ext uri="{9D8B030D-6E8A-4147-A177-3AD203B41FA5}">
                      <a16:colId xmlns:a16="http://schemas.microsoft.com/office/drawing/2014/main" val="1151067885"/>
                    </a:ext>
                  </a:extLst>
                </a:gridCol>
                <a:gridCol w="576072">
                  <a:extLst>
                    <a:ext uri="{9D8B030D-6E8A-4147-A177-3AD203B41FA5}">
                      <a16:colId xmlns:a16="http://schemas.microsoft.com/office/drawing/2014/main" val="2782738523"/>
                    </a:ext>
                  </a:extLst>
                </a:gridCol>
                <a:gridCol w="576072">
                  <a:extLst>
                    <a:ext uri="{9D8B030D-6E8A-4147-A177-3AD203B41FA5}">
                      <a16:colId xmlns:a16="http://schemas.microsoft.com/office/drawing/2014/main" val="1115198112"/>
                    </a:ext>
                  </a:extLst>
                </a:gridCol>
                <a:gridCol w="576072">
                  <a:extLst>
                    <a:ext uri="{9D8B030D-6E8A-4147-A177-3AD203B41FA5}">
                      <a16:colId xmlns:a16="http://schemas.microsoft.com/office/drawing/2014/main" val="145072884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7534247"/>
                  </a:ext>
                </a:extLst>
              </a:tr>
              <a:tr h="370840">
                <a:tc>
                  <a:txBody>
                    <a:bodyPr/>
                    <a:lstStyle/>
                    <a:p>
                      <a:r>
                        <a:rPr lang="en-US" sz="1000"/>
                        <a:t>234</a:t>
                      </a:r>
                    </a:p>
                  </a:txBody>
                  <a:tcPr/>
                </a:tc>
                <a:tc>
                  <a:txBody>
                    <a:bodyPr/>
                    <a:lstStyle/>
                    <a:p>
                      <a:r>
                        <a:rPr lang="en-US" sz="1000"/>
                        <a:t>0</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11</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0.9204 %</a:t>
                      </a:r>
                    </a:p>
                  </a:txBody>
                  <a:tcPr/>
                </a:tc>
                <a:tc>
                  <a:txBody>
                    <a:bodyPr/>
                    <a:lstStyle/>
                    <a:p>
                      <a:r>
                        <a:rPr lang="en-US" sz="1000"/>
                        <a:t>0.0 %</a:t>
                      </a:r>
                    </a:p>
                  </a:txBody>
                  <a:tcPr/>
                </a:tc>
                <a:extLst>
                  <a:ext uri="{0D108BD9-81ED-4DB2-BD59-A6C34878D82A}">
                    <a16:rowId xmlns:a16="http://schemas.microsoft.com/office/drawing/2014/main" val="1433094296"/>
                  </a:ext>
                </a:extLst>
              </a:tr>
            </a:tbl>
          </a:graphicData>
        </a:graphic>
      </p:graphicFrame>
      <p:sp>
        <p:nvSpPr>
          <p:cNvPr id="4" name="Text Placeholder 3">
            <a:extLst>
              <a:ext uri="{FF2B5EF4-FFF2-40B4-BE49-F238E27FC236}">
                <a16:creationId xmlns:a16="http://schemas.microsoft.com/office/drawing/2014/main" id="{160927B2-63AE-44E6-8D1D-8949C4C14AB2}"/>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457532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70384-A263-41CE-86E2-516F6DDFC9C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DE583CB6-48B5-4EEF-9B45-2CE2A56EB4F0}"/>
              </a:ext>
            </a:extLst>
          </p:cNvPr>
          <p:cNvGraphicFramePr>
            <a:graphicFrameLocks noGrp="1"/>
          </p:cNvGraphicFramePr>
          <p:nvPr>
            <p:ph type="chart" sz="quarter" idx="13"/>
            <p:extLst>
              <p:ext uri="{D42A27DB-BD31-4B8C-83A1-F6EECF244321}">
                <p14:modId xmlns:p14="http://schemas.microsoft.com/office/powerpoint/2010/main" val="368057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37931-5C5B-4F82-AA9B-F0AE9BA74F2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4D5AC3-EE2F-4EF7-BA5E-5793CC4EA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64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0EEE-E67B-42A5-AC79-E1A9CA4B9D5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76639AB-487B-40F8-992D-E1FE0C807164}"/>
              </a:ext>
            </a:extLst>
          </p:cNvPr>
          <p:cNvGraphicFramePr>
            <a:graphicFrameLocks noGrp="1"/>
          </p:cNvGraphicFramePr>
          <p:nvPr>
            <p:ph type="chart" sz="quarter" idx="13"/>
            <p:extLst>
              <p:ext uri="{D42A27DB-BD31-4B8C-83A1-F6EECF244321}">
                <p14:modId xmlns:p14="http://schemas.microsoft.com/office/powerpoint/2010/main" val="2606891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3169F-C9BB-4E45-9432-8B649134664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25F8E01-C166-4B03-BA60-7B20AC196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379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213A2-F4B8-478B-A4E2-30718157EF2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6C91539-4A1D-4387-A0BC-258CD6116529}"/>
              </a:ext>
            </a:extLst>
          </p:cNvPr>
          <p:cNvGraphicFramePr>
            <a:graphicFrameLocks noGrp="1"/>
          </p:cNvGraphicFramePr>
          <p:nvPr>
            <p:ph type="chart" sz="quarter" idx="13"/>
            <p:extLst>
              <p:ext uri="{D42A27DB-BD31-4B8C-83A1-F6EECF244321}">
                <p14:modId xmlns:p14="http://schemas.microsoft.com/office/powerpoint/2010/main" val="1029984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F196B6-8CF7-44E6-877C-ECE421A4EA1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39BE85-0CDE-4A70-9E81-466B5EA59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82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D9072-E206-4C05-AEDE-1493AFE76D8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4A330EB5-C08A-44F3-9F5D-049FEA1E7B5F}"/>
              </a:ext>
            </a:extLst>
          </p:cNvPr>
          <p:cNvGraphicFramePr>
            <a:graphicFrameLocks noGrp="1"/>
          </p:cNvGraphicFramePr>
          <p:nvPr>
            <p:ph type="tbl" sz="quarter" idx="13"/>
            <p:extLst>
              <p:ext uri="{D42A27DB-BD31-4B8C-83A1-F6EECF244321}">
                <p14:modId xmlns:p14="http://schemas.microsoft.com/office/powerpoint/2010/main" val="2693695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97499178"/>
                    </a:ext>
                  </a:extLst>
                </a:gridCol>
                <a:gridCol w="493776">
                  <a:extLst>
                    <a:ext uri="{9D8B030D-6E8A-4147-A177-3AD203B41FA5}">
                      <a16:colId xmlns:a16="http://schemas.microsoft.com/office/drawing/2014/main" val="1950345133"/>
                    </a:ext>
                  </a:extLst>
                </a:gridCol>
                <a:gridCol w="1069848">
                  <a:extLst>
                    <a:ext uri="{9D8B030D-6E8A-4147-A177-3AD203B41FA5}">
                      <a16:colId xmlns:a16="http://schemas.microsoft.com/office/drawing/2014/main" val="709930440"/>
                    </a:ext>
                  </a:extLst>
                </a:gridCol>
                <a:gridCol w="1069848">
                  <a:extLst>
                    <a:ext uri="{9D8B030D-6E8A-4147-A177-3AD203B41FA5}">
                      <a16:colId xmlns:a16="http://schemas.microsoft.com/office/drawing/2014/main" val="2854852862"/>
                    </a:ext>
                  </a:extLst>
                </a:gridCol>
                <a:gridCol w="1069848">
                  <a:extLst>
                    <a:ext uri="{9D8B030D-6E8A-4147-A177-3AD203B41FA5}">
                      <a16:colId xmlns:a16="http://schemas.microsoft.com/office/drawing/2014/main" val="3165830233"/>
                    </a:ext>
                  </a:extLst>
                </a:gridCol>
                <a:gridCol w="1069848">
                  <a:extLst>
                    <a:ext uri="{9D8B030D-6E8A-4147-A177-3AD203B41FA5}">
                      <a16:colId xmlns:a16="http://schemas.microsoft.com/office/drawing/2014/main" val="1861981612"/>
                    </a:ext>
                  </a:extLst>
                </a:gridCol>
                <a:gridCol w="1069848">
                  <a:extLst>
                    <a:ext uri="{9D8B030D-6E8A-4147-A177-3AD203B41FA5}">
                      <a16:colId xmlns:a16="http://schemas.microsoft.com/office/drawing/2014/main" val="341355350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37879024"/>
                  </a:ext>
                </a:extLst>
              </a:tr>
              <a:tr h="370840">
                <a:tc>
                  <a:txBody>
                    <a:bodyPr/>
                    <a:lstStyle/>
                    <a:p>
                      <a:r>
                        <a:rPr lang="en-US" sz="1000" b="1"/>
                        <a:t>@TokioMAmerica - 2022-07-15 15:40:19</a:t>
                      </a:r>
                      <a:r>
                        <a:rPr lang="en-US" sz="1000"/>
                        <a:t>
 TMA is thrilled to once again be named one of New Jersey's Best Places to Work by @NJBIZ! 
This award serves as recognition for our culture of collaboration and togetherness, and more so, our commitment to employee well-being. https://t.co/WdfVtzsY1P</a:t>
                      </a:r>
                    </a:p>
                  </a:txBody>
                  <a:tcPr/>
                </a:tc>
                <a:tc>
                  <a:txBody>
                    <a:bodyPr/>
                    <a:lstStyle/>
                    <a:p>
                      <a:r>
                        <a:rPr lang="en-US" sz="1000"/>
                        <a:t>07/28/2022 14:09:25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1.2876 %</a:t>
                      </a:r>
                    </a:p>
                  </a:txBody>
                  <a:tcPr/>
                </a:tc>
                <a:extLst>
                  <a:ext uri="{0D108BD9-81ED-4DB2-BD59-A6C34878D82A}">
                    <a16:rowId xmlns:a16="http://schemas.microsoft.com/office/drawing/2014/main" val="1746944405"/>
                  </a:ext>
                </a:extLst>
              </a:tr>
              <a:tr h="370840">
                <a:tc>
                  <a:txBody>
                    <a:bodyPr/>
                    <a:lstStyle/>
                    <a:p>
                      <a:r>
                        <a:rPr lang="en-US" sz="1000" b="1"/>
                        <a:t>@TokioMAmerica - 2022-07-05 16:15:09</a:t>
                      </a:r>
                      <a:r>
                        <a:rPr lang="en-US" sz="1000"/>
                        <a:t>
 For the seventh year, the National Oceanic and Atmospheric Administration forecasts above-average hurricane activity. 
Are you prepared for a hurricane or windstorm? Read the latest TMA blog for safety precautions, pre-storm actions, and more here: https://t.co/zvIXdrJ0Ms https://t.co/A1fMVtaKas</a:t>
                      </a:r>
                    </a:p>
                  </a:txBody>
                  <a:tcPr/>
                </a:tc>
                <a:tc>
                  <a:txBody>
                    <a:bodyPr/>
                    <a:lstStyle/>
                    <a:p>
                      <a:r>
                        <a:rPr lang="en-US" sz="1000"/>
                        <a:t>07/28/2022 14:09:25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1.2821 %</a:t>
                      </a:r>
                    </a:p>
                  </a:txBody>
                  <a:tcPr/>
                </a:tc>
                <a:extLst>
                  <a:ext uri="{0D108BD9-81ED-4DB2-BD59-A6C34878D82A}">
                    <a16:rowId xmlns:a16="http://schemas.microsoft.com/office/drawing/2014/main" val="4061829729"/>
                  </a:ext>
                </a:extLst>
              </a:tr>
              <a:tr h="370840">
                <a:tc>
                  <a:txBody>
                    <a:bodyPr/>
                    <a:lstStyle/>
                    <a:p>
                      <a:r>
                        <a:rPr lang="en-US" sz="1000" b="1"/>
                        <a:t>@TokioMAmerica - 2022-07-18 15:41:41</a:t>
                      </a:r>
                      <a:r>
                        <a:rPr lang="en-US" sz="1000"/>
                        <a:t>
 There's been a whole lot of traveling this summer for some TMA employees! 
From Hawaii to Alaska, Red Rocks to Washington Square Park, take a look at some TMA Summer Vacation pictures our employees shared with us. https://t.co/ZfK9L7nR2g</a:t>
                      </a:r>
                    </a:p>
                  </a:txBody>
                  <a:tcPr/>
                </a:tc>
                <a:tc>
                  <a:txBody>
                    <a:bodyPr/>
                    <a:lstStyle/>
                    <a:p>
                      <a:r>
                        <a:rPr lang="en-US" sz="1000"/>
                        <a:t>07/28/2022 14:09:25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1.2821 %</a:t>
                      </a:r>
                    </a:p>
                  </a:txBody>
                  <a:tcPr/>
                </a:tc>
                <a:extLst>
                  <a:ext uri="{0D108BD9-81ED-4DB2-BD59-A6C34878D82A}">
                    <a16:rowId xmlns:a16="http://schemas.microsoft.com/office/drawing/2014/main" val="1593926642"/>
                  </a:ext>
                </a:extLst>
              </a:tr>
            </a:tbl>
          </a:graphicData>
        </a:graphic>
      </p:graphicFrame>
      <p:sp>
        <p:nvSpPr>
          <p:cNvPr id="4" name="Text Placeholder 3">
            <a:extLst>
              <a:ext uri="{FF2B5EF4-FFF2-40B4-BE49-F238E27FC236}">
                <a16:creationId xmlns:a16="http://schemas.microsoft.com/office/drawing/2014/main" id="{85CB73D2-8208-48EA-A1D7-967CEFE6EBA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2599280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83D44-FE64-475C-90A1-59291A8E9F0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A82485F-C1B6-41F5-B4C2-FFA5BE159D34}"/>
              </a:ext>
            </a:extLst>
          </p:cNvPr>
          <p:cNvGraphicFramePr>
            <a:graphicFrameLocks noGrp="1"/>
          </p:cNvGraphicFramePr>
          <p:nvPr>
            <p:ph type="tbl" sz="quarter" idx="13"/>
            <p:extLst>
              <p:ext uri="{D42A27DB-BD31-4B8C-83A1-F6EECF244321}">
                <p14:modId xmlns:p14="http://schemas.microsoft.com/office/powerpoint/2010/main" val="409927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23964736"/>
                    </a:ext>
                  </a:extLst>
                </a:gridCol>
                <a:gridCol w="658368">
                  <a:extLst>
                    <a:ext uri="{9D8B030D-6E8A-4147-A177-3AD203B41FA5}">
                      <a16:colId xmlns:a16="http://schemas.microsoft.com/office/drawing/2014/main" val="1659763262"/>
                    </a:ext>
                  </a:extLst>
                </a:gridCol>
                <a:gridCol w="658368">
                  <a:extLst>
                    <a:ext uri="{9D8B030D-6E8A-4147-A177-3AD203B41FA5}">
                      <a16:colId xmlns:a16="http://schemas.microsoft.com/office/drawing/2014/main" val="798720895"/>
                    </a:ext>
                  </a:extLst>
                </a:gridCol>
                <a:gridCol w="658368">
                  <a:extLst>
                    <a:ext uri="{9D8B030D-6E8A-4147-A177-3AD203B41FA5}">
                      <a16:colId xmlns:a16="http://schemas.microsoft.com/office/drawing/2014/main" val="860023284"/>
                    </a:ext>
                  </a:extLst>
                </a:gridCol>
                <a:gridCol w="658368">
                  <a:extLst>
                    <a:ext uri="{9D8B030D-6E8A-4147-A177-3AD203B41FA5}">
                      <a16:colId xmlns:a16="http://schemas.microsoft.com/office/drawing/2014/main" val="3321168815"/>
                    </a:ext>
                  </a:extLst>
                </a:gridCol>
                <a:gridCol w="658368">
                  <a:extLst>
                    <a:ext uri="{9D8B030D-6E8A-4147-A177-3AD203B41FA5}">
                      <a16:colId xmlns:a16="http://schemas.microsoft.com/office/drawing/2014/main" val="3409229638"/>
                    </a:ext>
                  </a:extLst>
                </a:gridCol>
                <a:gridCol w="658368">
                  <a:extLst>
                    <a:ext uri="{9D8B030D-6E8A-4147-A177-3AD203B41FA5}">
                      <a16:colId xmlns:a16="http://schemas.microsoft.com/office/drawing/2014/main" val="2562322343"/>
                    </a:ext>
                  </a:extLst>
                </a:gridCol>
                <a:gridCol w="658368">
                  <a:extLst>
                    <a:ext uri="{9D8B030D-6E8A-4147-A177-3AD203B41FA5}">
                      <a16:colId xmlns:a16="http://schemas.microsoft.com/office/drawing/2014/main" val="1801578930"/>
                    </a:ext>
                  </a:extLst>
                </a:gridCol>
                <a:gridCol w="658368">
                  <a:extLst>
                    <a:ext uri="{9D8B030D-6E8A-4147-A177-3AD203B41FA5}">
                      <a16:colId xmlns:a16="http://schemas.microsoft.com/office/drawing/2014/main" val="429362035"/>
                    </a:ext>
                  </a:extLst>
                </a:gridCol>
                <a:gridCol w="658368">
                  <a:extLst>
                    <a:ext uri="{9D8B030D-6E8A-4147-A177-3AD203B41FA5}">
                      <a16:colId xmlns:a16="http://schemas.microsoft.com/office/drawing/2014/main" val="2794568028"/>
                    </a:ext>
                  </a:extLst>
                </a:gridCol>
                <a:gridCol w="658368">
                  <a:extLst>
                    <a:ext uri="{9D8B030D-6E8A-4147-A177-3AD203B41FA5}">
                      <a16:colId xmlns:a16="http://schemas.microsoft.com/office/drawing/2014/main" val="2999156748"/>
                    </a:ext>
                  </a:extLst>
                </a:gridCol>
                <a:gridCol w="658368">
                  <a:extLst>
                    <a:ext uri="{9D8B030D-6E8A-4147-A177-3AD203B41FA5}">
                      <a16:colId xmlns:a16="http://schemas.microsoft.com/office/drawing/2014/main" val="399994216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210557071"/>
                  </a:ext>
                </a:extLst>
              </a:tr>
              <a:tr h="370840">
                <a:tc>
                  <a:txBody>
                    <a:bodyPr/>
                    <a:lstStyle/>
                    <a:p>
                      <a:r>
                        <a:rPr lang="en-US" sz="1000"/>
                        <a:t>19210</a:t>
                      </a:r>
                    </a:p>
                  </a:txBody>
                  <a:tcPr/>
                </a:tc>
                <a:tc>
                  <a:txBody>
                    <a:bodyPr/>
                    <a:lstStyle/>
                    <a:p>
                      <a:r>
                        <a:rPr lang="en-US" sz="1000"/>
                        <a:t>107</a:t>
                      </a:r>
                    </a:p>
                  </a:txBody>
                  <a:tcPr/>
                </a:tc>
                <a:tc>
                  <a:txBody>
                    <a:bodyPr/>
                    <a:lstStyle/>
                    <a:p>
                      <a:r>
                        <a:rPr lang="en-US" sz="1000"/>
                        <a:t>13</a:t>
                      </a:r>
                    </a:p>
                  </a:txBody>
                  <a:tcPr/>
                </a:tc>
                <a:tc>
                  <a:txBody>
                    <a:bodyPr/>
                    <a:lstStyle/>
                    <a:p>
                      <a:r>
                        <a:rPr lang="en-US" sz="1000"/>
                        <a:t>307</a:t>
                      </a:r>
                    </a:p>
                  </a:txBody>
                  <a:tcPr/>
                </a:tc>
                <a:tc>
                  <a:txBody>
                    <a:bodyPr/>
                    <a:lstStyle/>
                    <a:p>
                      <a:r>
                        <a:rPr lang="en-US" sz="1000"/>
                        <a:t>23.615384615385</a:t>
                      </a:r>
                    </a:p>
                  </a:txBody>
                  <a:tcPr/>
                </a:tc>
                <a:tc>
                  <a:txBody>
                    <a:bodyPr/>
                    <a:lstStyle/>
                    <a:p>
                      <a:r>
                        <a:rPr lang="en-US" sz="1000"/>
                        <a:t>5</a:t>
                      </a:r>
                    </a:p>
                  </a:txBody>
                  <a:tcPr/>
                </a:tc>
                <a:tc>
                  <a:txBody>
                    <a:bodyPr/>
                    <a:lstStyle/>
                    <a:p>
                      <a:r>
                        <a:rPr lang="en-US" sz="1000"/>
                        <a:t>10</a:t>
                      </a:r>
                    </a:p>
                  </a:txBody>
                  <a:tcPr/>
                </a:tc>
                <a:tc>
                  <a:txBody>
                    <a:bodyPr/>
                    <a:lstStyle/>
                    <a:p>
                      <a:r>
                        <a:rPr lang="en-US" sz="1000"/>
                        <a:t>664</a:t>
                      </a:r>
                    </a:p>
                  </a:txBody>
                  <a:tcPr/>
                </a:tc>
                <a:tc>
                  <a:txBody>
                    <a:bodyPr/>
                    <a:lstStyle/>
                    <a:p>
                      <a:r>
                        <a:rPr lang="en-US" sz="1000"/>
                        <a:t>15570</a:t>
                      </a:r>
                    </a:p>
                  </a:txBody>
                  <a:tcPr/>
                </a:tc>
                <a:tc>
                  <a:txBody>
                    <a:bodyPr/>
                    <a:lstStyle/>
                    <a:p>
                      <a:r>
                        <a:rPr lang="en-US" sz="1000"/>
                        <a:t>1197.6923076923</a:t>
                      </a:r>
                    </a:p>
                  </a:txBody>
                  <a:tcPr/>
                </a:tc>
                <a:tc>
                  <a:txBody>
                    <a:bodyPr/>
                    <a:lstStyle/>
                    <a:p>
                      <a:r>
                        <a:rPr lang="en-US" sz="1000"/>
                        <a:t>4.2851135200872 %</a:t>
                      </a:r>
                    </a:p>
                  </a:txBody>
                  <a:tcPr/>
                </a:tc>
                <a:tc>
                  <a:txBody>
                    <a:bodyPr/>
                    <a:lstStyle/>
                    <a:p>
                      <a:r>
                        <a:rPr lang="en-US" sz="1000"/>
                        <a:t>200</a:t>
                      </a:r>
                    </a:p>
                  </a:txBody>
                  <a:tcPr/>
                </a:tc>
                <a:extLst>
                  <a:ext uri="{0D108BD9-81ED-4DB2-BD59-A6C34878D82A}">
                    <a16:rowId xmlns:a16="http://schemas.microsoft.com/office/drawing/2014/main" val="2945639102"/>
                  </a:ext>
                </a:extLst>
              </a:tr>
            </a:tbl>
          </a:graphicData>
        </a:graphic>
      </p:graphicFrame>
      <p:sp>
        <p:nvSpPr>
          <p:cNvPr id="4" name="Text Placeholder 3">
            <a:extLst>
              <a:ext uri="{FF2B5EF4-FFF2-40B4-BE49-F238E27FC236}">
                <a16:creationId xmlns:a16="http://schemas.microsoft.com/office/drawing/2014/main" id="{DE6E37C9-CF1A-4958-AA36-9EEAA2609686}"/>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620855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BF72B-47F2-4428-8B99-9B0530D51DA5}"/>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5E99563-77D9-427B-AC28-51CB5BCCAF6D}"/>
              </a:ext>
            </a:extLst>
          </p:cNvPr>
          <p:cNvGraphicFramePr>
            <a:graphicFrameLocks noGrp="1"/>
          </p:cNvGraphicFramePr>
          <p:nvPr>
            <p:ph type="chart" sz="quarter" idx="13"/>
            <p:extLst>
              <p:ext uri="{D42A27DB-BD31-4B8C-83A1-F6EECF244321}">
                <p14:modId xmlns:p14="http://schemas.microsoft.com/office/powerpoint/2010/main" val="3083934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DD573E-B03E-4BF8-8586-3A472EC5C61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D012CC3-3BED-4F62-A542-88F00CFE3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8006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99CE-8B64-41D6-A6E5-EFAB88737BE2}"/>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18DE342-B685-4AE0-A40F-4D09C48AB6A2}"/>
              </a:ext>
            </a:extLst>
          </p:cNvPr>
          <p:cNvGraphicFramePr>
            <a:graphicFrameLocks noGrp="1"/>
          </p:cNvGraphicFramePr>
          <p:nvPr>
            <p:ph type="chart" sz="quarter" idx="13"/>
            <p:extLst>
              <p:ext uri="{D42A27DB-BD31-4B8C-83A1-F6EECF244321}">
                <p14:modId xmlns:p14="http://schemas.microsoft.com/office/powerpoint/2010/main" val="903958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6FD39-9388-43F1-9FA3-17FC0B79CFA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37E8FB-0F44-4DBE-9924-346D198E32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901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308A-B59E-4A26-A06B-B83A45CEDB5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31DAE372-B6D1-4048-A4C1-63B697465C3D}"/>
              </a:ext>
            </a:extLst>
          </p:cNvPr>
          <p:cNvGraphicFramePr>
            <a:graphicFrameLocks noGrp="1"/>
          </p:cNvGraphicFramePr>
          <p:nvPr>
            <p:ph type="chart" sz="quarter" idx="13"/>
            <p:extLst>
              <p:ext uri="{D42A27DB-BD31-4B8C-83A1-F6EECF244321}">
                <p14:modId xmlns:p14="http://schemas.microsoft.com/office/powerpoint/2010/main" val="2184999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AEC02-5271-45A1-B842-4C174804A92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EF1E05-C411-4897-8DAD-0E38C15421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6710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5A93-BB62-4B64-853E-85E6D8FB94D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036A7264-9458-4CF6-9320-99CB4DC0EFDA}"/>
              </a:ext>
            </a:extLst>
          </p:cNvPr>
          <p:cNvGraphicFramePr>
            <a:graphicFrameLocks noGrp="1"/>
          </p:cNvGraphicFramePr>
          <p:nvPr>
            <p:ph type="chart" sz="quarter" idx="13"/>
            <p:extLst>
              <p:ext uri="{D42A27DB-BD31-4B8C-83A1-F6EECF244321}">
                <p14:modId xmlns:p14="http://schemas.microsoft.com/office/powerpoint/2010/main" val="148191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02043-4930-4419-8A25-4E13F6AEAAB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0E1D34B-E561-4ABE-B84A-2679CEA36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18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ACF2F-1569-4999-B2B2-1C6F8C6ABBC0}"/>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818D9937-144A-4C8B-A04A-6B8BADC9827D}"/>
              </a:ext>
            </a:extLst>
          </p:cNvPr>
          <p:cNvGraphicFramePr>
            <a:graphicFrameLocks noGrp="1"/>
          </p:cNvGraphicFramePr>
          <p:nvPr>
            <p:ph type="tbl" sz="quarter" idx="13"/>
            <p:extLst>
              <p:ext uri="{D42A27DB-BD31-4B8C-83A1-F6EECF244321}">
                <p14:modId xmlns:p14="http://schemas.microsoft.com/office/powerpoint/2010/main" val="328667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1113568"/>
                    </a:ext>
                  </a:extLst>
                </a:gridCol>
                <a:gridCol w="740664">
                  <a:extLst>
                    <a:ext uri="{9D8B030D-6E8A-4147-A177-3AD203B41FA5}">
                      <a16:colId xmlns:a16="http://schemas.microsoft.com/office/drawing/2014/main" val="584046106"/>
                    </a:ext>
                  </a:extLst>
                </a:gridCol>
                <a:gridCol w="740664">
                  <a:extLst>
                    <a:ext uri="{9D8B030D-6E8A-4147-A177-3AD203B41FA5}">
                      <a16:colId xmlns:a16="http://schemas.microsoft.com/office/drawing/2014/main" val="3043907654"/>
                    </a:ext>
                  </a:extLst>
                </a:gridCol>
                <a:gridCol w="740664">
                  <a:extLst>
                    <a:ext uri="{9D8B030D-6E8A-4147-A177-3AD203B41FA5}">
                      <a16:colId xmlns:a16="http://schemas.microsoft.com/office/drawing/2014/main" val="530921727"/>
                    </a:ext>
                  </a:extLst>
                </a:gridCol>
                <a:gridCol w="740664">
                  <a:extLst>
                    <a:ext uri="{9D8B030D-6E8A-4147-A177-3AD203B41FA5}">
                      <a16:colId xmlns:a16="http://schemas.microsoft.com/office/drawing/2014/main" val="2409561908"/>
                    </a:ext>
                  </a:extLst>
                </a:gridCol>
                <a:gridCol w="740664">
                  <a:extLst>
                    <a:ext uri="{9D8B030D-6E8A-4147-A177-3AD203B41FA5}">
                      <a16:colId xmlns:a16="http://schemas.microsoft.com/office/drawing/2014/main" val="1386843443"/>
                    </a:ext>
                  </a:extLst>
                </a:gridCol>
                <a:gridCol w="740664">
                  <a:extLst>
                    <a:ext uri="{9D8B030D-6E8A-4147-A177-3AD203B41FA5}">
                      <a16:colId xmlns:a16="http://schemas.microsoft.com/office/drawing/2014/main" val="598159915"/>
                    </a:ext>
                  </a:extLst>
                </a:gridCol>
                <a:gridCol w="740664">
                  <a:extLst>
                    <a:ext uri="{9D8B030D-6E8A-4147-A177-3AD203B41FA5}">
                      <a16:colId xmlns:a16="http://schemas.microsoft.com/office/drawing/2014/main" val="2577664343"/>
                    </a:ext>
                  </a:extLst>
                </a:gridCol>
                <a:gridCol w="740664">
                  <a:extLst>
                    <a:ext uri="{9D8B030D-6E8A-4147-A177-3AD203B41FA5}">
                      <a16:colId xmlns:a16="http://schemas.microsoft.com/office/drawing/2014/main" val="276897011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494820117"/>
                  </a:ext>
                </a:extLst>
              </a:tr>
              <a:tr h="370840">
                <a:tc>
                  <a:txBody>
                    <a:bodyPr/>
                    <a:lstStyle/>
                    <a:p>
                      <a:r>
                        <a:rPr lang="en-US" sz="1000" b="1"/>
                        <a:t>Tokio Marine America - 2022-07-18 15:42:37</a:t>
                      </a:r>
                      <a:r>
                        <a:rPr lang="en-US" sz="1000"/>
                        <a:t>
 There's been a whole lot of traveling this summer for some TMA employees! 
From Hawaii to Alaska, Red Rocks to Washington Square Park, take a look at some TMA Summer Vacation pictures our employees shared with us.</a:t>
                      </a:r>
                    </a:p>
                  </a:txBody>
                  <a:tcPr/>
                </a:tc>
                <a:tc>
                  <a:txBody>
                    <a:bodyPr/>
                    <a:lstStyle/>
                    <a:p>
                      <a:r>
                        <a:rPr lang="en-US" sz="1000"/>
                        <a:t>Image</a:t>
                      </a:r>
                    </a:p>
                  </a:txBody>
                  <a:tcPr/>
                </a:tc>
                <a:tc>
                  <a:txBody>
                    <a:bodyPr/>
                    <a:lstStyle/>
                    <a:p>
                      <a:r>
                        <a:rPr lang="en-US" sz="1000"/>
                        <a:t>65</a:t>
                      </a:r>
                    </a:p>
                  </a:txBody>
                  <a:tcPr/>
                </a:tc>
                <a:tc>
                  <a:txBody>
                    <a:bodyPr/>
                    <a:lstStyle/>
                    <a:p>
                      <a:r>
                        <a:rPr lang="en-US" sz="1000"/>
                        <a:t>0</a:t>
                      </a:r>
                    </a:p>
                  </a:txBody>
                  <a:tcPr/>
                </a:tc>
                <a:tc>
                  <a:txBody>
                    <a:bodyPr/>
                    <a:lstStyle/>
                    <a:p>
                      <a:r>
                        <a:rPr lang="en-US" sz="1000"/>
                        <a:t>0</a:t>
                      </a:r>
                    </a:p>
                  </a:txBody>
                  <a:tcPr/>
                </a:tc>
                <a:tc>
                  <a:txBody>
                    <a:bodyPr/>
                    <a:lstStyle/>
                    <a:p>
                      <a:r>
                        <a:rPr lang="en-US" sz="1000"/>
                        <a:t>505</a:t>
                      </a:r>
                    </a:p>
                  </a:txBody>
                  <a:tcPr/>
                </a:tc>
                <a:tc>
                  <a:txBody>
                    <a:bodyPr/>
                    <a:lstStyle/>
                    <a:p>
                      <a:r>
                        <a:rPr lang="en-US" sz="1000"/>
                        <a:t>15.047518479409</a:t>
                      </a:r>
                    </a:p>
                  </a:txBody>
                  <a:tcPr/>
                </a:tc>
                <a:tc>
                  <a:txBody>
                    <a:bodyPr/>
                    <a:lstStyle/>
                    <a:p>
                      <a:r>
                        <a:rPr lang="en-US" sz="1000"/>
                        <a:t>3788</a:t>
                      </a:r>
                    </a:p>
                  </a:txBody>
                  <a:tcPr/>
                </a:tc>
                <a:tc>
                  <a:txBody>
                    <a:bodyPr/>
                    <a:lstStyle/>
                    <a:p>
                      <a:r>
                        <a:rPr lang="en-US" sz="1000"/>
                        <a:t>n/a</a:t>
                      </a:r>
                    </a:p>
                  </a:txBody>
                  <a:tcPr/>
                </a:tc>
                <a:extLst>
                  <a:ext uri="{0D108BD9-81ED-4DB2-BD59-A6C34878D82A}">
                    <a16:rowId xmlns:a16="http://schemas.microsoft.com/office/drawing/2014/main" val="960888448"/>
                  </a:ext>
                </a:extLst>
              </a:tr>
              <a:tr h="370840">
                <a:tc>
                  <a:txBody>
                    <a:bodyPr/>
                    <a:lstStyle/>
                    <a:p>
                      <a:r>
                        <a:rPr lang="en-US" sz="1000" b="1"/>
                        <a:t>Tokio Marine America - 2022-07-15 15:41:34</a:t>
                      </a:r>
                      <a:r>
                        <a:rPr lang="en-US" sz="1000"/>
                        <a:t>
 TMA is thrilled to once again be named one of New Jersey's Best Places to Work by NJBIZ! 
This award serves as recognition for our culture of collaboration and togetherness, and more so, our commitment to employee well-being.</a:t>
                      </a:r>
                    </a:p>
                  </a:txBody>
                  <a:tcPr/>
                </a:tc>
                <a:tc>
                  <a:txBody>
                    <a:bodyPr/>
                    <a:lstStyle/>
                    <a:p>
                      <a:r>
                        <a:rPr lang="en-US" sz="1000"/>
                        <a:t>Image</a:t>
                      </a:r>
                    </a:p>
                  </a:txBody>
                  <a:tcPr/>
                </a:tc>
                <a:tc>
                  <a:txBody>
                    <a:bodyPr/>
                    <a:lstStyle/>
                    <a:p>
                      <a:r>
                        <a:rPr lang="en-US" sz="1000"/>
                        <a:t>60</a:t>
                      </a:r>
                    </a:p>
                  </a:txBody>
                  <a:tcPr/>
                </a:tc>
                <a:tc>
                  <a:txBody>
                    <a:bodyPr/>
                    <a:lstStyle/>
                    <a:p>
                      <a:r>
                        <a:rPr lang="en-US" sz="1000"/>
                        <a:t>2</a:t>
                      </a:r>
                    </a:p>
                  </a:txBody>
                  <a:tcPr/>
                </a:tc>
                <a:tc>
                  <a:txBody>
                    <a:bodyPr/>
                    <a:lstStyle/>
                    <a:p>
                      <a:r>
                        <a:rPr lang="en-US" sz="1000"/>
                        <a:t>1</a:t>
                      </a:r>
                    </a:p>
                  </a:txBody>
                  <a:tcPr/>
                </a:tc>
                <a:tc>
                  <a:txBody>
                    <a:bodyPr/>
                    <a:lstStyle/>
                    <a:p>
                      <a:r>
                        <a:rPr lang="en-US" sz="1000"/>
                        <a:t>32</a:t>
                      </a:r>
                    </a:p>
                  </a:txBody>
                  <a:tcPr/>
                </a:tc>
                <a:tc>
                  <a:txBody>
                    <a:bodyPr/>
                    <a:lstStyle/>
                    <a:p>
                      <a:r>
                        <a:rPr lang="en-US" sz="1000"/>
                        <a:t>3.7878787878788</a:t>
                      </a:r>
                    </a:p>
                  </a:txBody>
                  <a:tcPr/>
                </a:tc>
                <a:tc>
                  <a:txBody>
                    <a:bodyPr/>
                    <a:lstStyle/>
                    <a:p>
                      <a:r>
                        <a:rPr lang="en-US" sz="1000"/>
                        <a:t>2508</a:t>
                      </a:r>
                    </a:p>
                  </a:txBody>
                  <a:tcPr/>
                </a:tc>
                <a:tc>
                  <a:txBody>
                    <a:bodyPr/>
                    <a:lstStyle/>
                    <a:p>
                      <a:r>
                        <a:rPr lang="en-US" sz="1000"/>
                        <a:t>n/a</a:t>
                      </a:r>
                    </a:p>
                  </a:txBody>
                  <a:tcPr/>
                </a:tc>
                <a:extLst>
                  <a:ext uri="{0D108BD9-81ED-4DB2-BD59-A6C34878D82A}">
                    <a16:rowId xmlns:a16="http://schemas.microsoft.com/office/drawing/2014/main" val="635802424"/>
                  </a:ext>
                </a:extLst>
              </a:tr>
              <a:tr h="370840">
                <a:tc>
                  <a:txBody>
                    <a:bodyPr/>
                    <a:lstStyle/>
                    <a:p>
                      <a:r>
                        <a:rPr lang="en-US" sz="1000" b="1"/>
                        <a:t>Tokio Marine America - 2022-07-01 12:24:04</a:t>
                      </a:r>
                      <a:r>
                        <a:rPr lang="en-US" sz="1000"/>
                        <a:t>
 TMA offices will close early today for #FourthOfJuly weekend! We will close at 3:00 p.m. local time, and reopen on Tuesday, July 5th.
Enjoy the time off and maybe some fireworks! 🎆🎆</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3.433734939759</a:t>
                      </a:r>
                    </a:p>
                  </a:txBody>
                  <a:tcPr/>
                </a:tc>
                <a:tc>
                  <a:txBody>
                    <a:bodyPr/>
                    <a:lstStyle/>
                    <a:p>
                      <a:r>
                        <a:rPr lang="en-US" sz="1000"/>
                        <a:t>1660</a:t>
                      </a:r>
                    </a:p>
                  </a:txBody>
                  <a:tcPr/>
                </a:tc>
                <a:tc>
                  <a:txBody>
                    <a:bodyPr/>
                    <a:lstStyle/>
                    <a:p>
                      <a:r>
                        <a:rPr lang="en-US" sz="1000"/>
                        <a:t>n/a</a:t>
                      </a:r>
                    </a:p>
                  </a:txBody>
                  <a:tcPr/>
                </a:tc>
                <a:extLst>
                  <a:ext uri="{0D108BD9-81ED-4DB2-BD59-A6C34878D82A}">
                    <a16:rowId xmlns:a16="http://schemas.microsoft.com/office/drawing/2014/main" val="3241789570"/>
                  </a:ext>
                </a:extLst>
              </a:tr>
            </a:tbl>
          </a:graphicData>
        </a:graphic>
      </p:graphicFrame>
      <p:sp>
        <p:nvSpPr>
          <p:cNvPr id="4" name="Text Placeholder 3">
            <a:extLst>
              <a:ext uri="{FF2B5EF4-FFF2-40B4-BE49-F238E27FC236}">
                <a16:creationId xmlns:a16="http://schemas.microsoft.com/office/drawing/2014/main" id="{1E8DFD1F-5CCA-4E90-B61C-6C5326AF2CB8}"/>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621578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E7474-BA65-4F7F-A868-D305E037108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86EA906-12A0-49C4-B9FB-866BCB47D4FB}"/>
              </a:ext>
            </a:extLst>
          </p:cNvPr>
          <p:cNvGraphicFramePr>
            <a:graphicFrameLocks noGrp="1"/>
          </p:cNvGraphicFramePr>
          <p:nvPr>
            <p:ph type="tbl" sz="quarter" idx="13"/>
            <p:extLst>
              <p:ext uri="{D42A27DB-BD31-4B8C-83A1-F6EECF244321}">
                <p14:modId xmlns:p14="http://schemas.microsoft.com/office/powerpoint/2010/main" val="371272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31935870"/>
                    </a:ext>
                  </a:extLst>
                </a:gridCol>
                <a:gridCol w="576072">
                  <a:extLst>
                    <a:ext uri="{9D8B030D-6E8A-4147-A177-3AD203B41FA5}">
                      <a16:colId xmlns:a16="http://schemas.microsoft.com/office/drawing/2014/main" val="3652799748"/>
                    </a:ext>
                  </a:extLst>
                </a:gridCol>
                <a:gridCol w="576072">
                  <a:extLst>
                    <a:ext uri="{9D8B030D-6E8A-4147-A177-3AD203B41FA5}">
                      <a16:colId xmlns:a16="http://schemas.microsoft.com/office/drawing/2014/main" val="2764445439"/>
                    </a:ext>
                  </a:extLst>
                </a:gridCol>
                <a:gridCol w="576072">
                  <a:extLst>
                    <a:ext uri="{9D8B030D-6E8A-4147-A177-3AD203B41FA5}">
                      <a16:colId xmlns:a16="http://schemas.microsoft.com/office/drawing/2014/main" val="2863746142"/>
                    </a:ext>
                  </a:extLst>
                </a:gridCol>
                <a:gridCol w="576072">
                  <a:extLst>
                    <a:ext uri="{9D8B030D-6E8A-4147-A177-3AD203B41FA5}">
                      <a16:colId xmlns:a16="http://schemas.microsoft.com/office/drawing/2014/main" val="2325842110"/>
                    </a:ext>
                  </a:extLst>
                </a:gridCol>
                <a:gridCol w="576072">
                  <a:extLst>
                    <a:ext uri="{9D8B030D-6E8A-4147-A177-3AD203B41FA5}">
                      <a16:colId xmlns:a16="http://schemas.microsoft.com/office/drawing/2014/main" val="3167153608"/>
                    </a:ext>
                  </a:extLst>
                </a:gridCol>
                <a:gridCol w="576072">
                  <a:extLst>
                    <a:ext uri="{9D8B030D-6E8A-4147-A177-3AD203B41FA5}">
                      <a16:colId xmlns:a16="http://schemas.microsoft.com/office/drawing/2014/main" val="3082371822"/>
                    </a:ext>
                  </a:extLst>
                </a:gridCol>
                <a:gridCol w="576072">
                  <a:extLst>
                    <a:ext uri="{9D8B030D-6E8A-4147-A177-3AD203B41FA5}">
                      <a16:colId xmlns:a16="http://schemas.microsoft.com/office/drawing/2014/main" val="3947913042"/>
                    </a:ext>
                  </a:extLst>
                </a:gridCol>
                <a:gridCol w="576072">
                  <a:extLst>
                    <a:ext uri="{9D8B030D-6E8A-4147-A177-3AD203B41FA5}">
                      <a16:colId xmlns:a16="http://schemas.microsoft.com/office/drawing/2014/main" val="1735115362"/>
                    </a:ext>
                  </a:extLst>
                </a:gridCol>
                <a:gridCol w="576072">
                  <a:extLst>
                    <a:ext uri="{9D8B030D-6E8A-4147-A177-3AD203B41FA5}">
                      <a16:colId xmlns:a16="http://schemas.microsoft.com/office/drawing/2014/main" val="3412677023"/>
                    </a:ext>
                  </a:extLst>
                </a:gridCol>
                <a:gridCol w="576072">
                  <a:extLst>
                    <a:ext uri="{9D8B030D-6E8A-4147-A177-3AD203B41FA5}">
                      <a16:colId xmlns:a16="http://schemas.microsoft.com/office/drawing/2014/main" val="38386459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152664714"/>
                  </a:ext>
                </a:extLst>
              </a:tr>
              <a:tr h="370840">
                <a:tc>
                  <a:txBody>
                    <a:bodyPr/>
                    <a:lstStyle/>
                    <a:p>
                      <a:r>
                        <a:rPr lang="en-US" sz="1000"/>
                        <a:t>tmamerica</a:t>
                      </a:r>
                    </a:p>
                  </a:txBody>
                  <a:tcPr/>
                </a:tc>
                <a:tc>
                  <a:txBody>
                    <a:bodyPr/>
                    <a:lstStyle/>
                    <a:p>
                      <a:r>
                        <a:rPr lang="en-US" sz="1000"/>
                        <a:t>459</a:t>
                      </a:r>
                    </a:p>
                  </a:txBody>
                  <a:tcPr/>
                </a:tc>
                <a:tc>
                  <a:txBody>
                    <a:bodyPr/>
                    <a:lstStyle/>
                    <a:p>
                      <a:r>
                        <a:rPr lang="en-US" sz="1000"/>
                        <a:t>6</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13</a:t>
                      </a:r>
                    </a:p>
                  </a:txBody>
                  <a:tcPr/>
                </a:tc>
                <a:tc>
                  <a:txBody>
                    <a:bodyPr/>
                    <a:lstStyle/>
                    <a:p>
                      <a:r>
                        <a:rPr lang="en-US" sz="1000"/>
                        <a:t>71</a:t>
                      </a:r>
                    </a:p>
                  </a:txBody>
                  <a:tcPr/>
                </a:tc>
                <a:tc>
                  <a:txBody>
                    <a:bodyPr/>
                    <a:lstStyle/>
                    <a:p>
                      <a:r>
                        <a:rPr lang="en-US" sz="1000"/>
                        <a:t>5</a:t>
                      </a:r>
                    </a:p>
                  </a:txBody>
                  <a:tcPr/>
                </a:tc>
                <a:tc>
                  <a:txBody>
                    <a:bodyPr/>
                    <a:lstStyle/>
                    <a:p>
                      <a:r>
                        <a:rPr lang="en-US" sz="1000"/>
                        <a:t>1.2821 %</a:t>
                      </a:r>
                    </a:p>
                  </a:txBody>
                  <a:tcPr/>
                </a:tc>
                <a:extLst>
                  <a:ext uri="{0D108BD9-81ED-4DB2-BD59-A6C34878D82A}">
                    <a16:rowId xmlns:a16="http://schemas.microsoft.com/office/drawing/2014/main" val="806306195"/>
                  </a:ext>
                </a:extLst>
              </a:tr>
            </a:tbl>
          </a:graphicData>
        </a:graphic>
      </p:graphicFrame>
      <p:sp>
        <p:nvSpPr>
          <p:cNvPr id="4" name="Text Placeholder 3">
            <a:extLst>
              <a:ext uri="{FF2B5EF4-FFF2-40B4-BE49-F238E27FC236}">
                <a16:creationId xmlns:a16="http://schemas.microsoft.com/office/drawing/2014/main" id="{747DEBE7-EBCB-4C3E-AA6C-48C59130CB10}"/>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4104335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E921-DE5A-40DB-8E40-9DB9B42E646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82C7188-1B90-41BF-A09A-1FE07C9EB014}"/>
              </a:ext>
            </a:extLst>
          </p:cNvPr>
          <p:cNvGraphicFramePr>
            <a:graphicFrameLocks noGrp="1"/>
          </p:cNvGraphicFramePr>
          <p:nvPr>
            <p:ph type="chart" sz="quarter" idx="13"/>
            <p:extLst>
              <p:ext uri="{D42A27DB-BD31-4B8C-83A1-F6EECF244321}">
                <p14:modId xmlns:p14="http://schemas.microsoft.com/office/powerpoint/2010/main" val="415947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09EDB-B5DA-411F-B1B6-ABDF970A4B6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B485AD9-9354-4424-9501-47AED4B30F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4947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4613F-7BAF-4E07-92AE-A448002CD23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83348ED6-AF6C-4C75-B72C-8EEB54819359}"/>
              </a:ext>
            </a:extLst>
          </p:cNvPr>
          <p:cNvGraphicFramePr>
            <a:graphicFrameLocks noGrp="1"/>
          </p:cNvGraphicFramePr>
          <p:nvPr>
            <p:ph type="chart" sz="quarter" idx="13"/>
            <p:extLst>
              <p:ext uri="{D42A27DB-BD31-4B8C-83A1-F6EECF244321}">
                <p14:modId xmlns:p14="http://schemas.microsoft.com/office/powerpoint/2010/main" val="236175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6C357F-705B-40FD-9D76-7C9781CFDB8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CEDB0EF-EAF1-40E3-922E-303E1B2C9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162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D0B1B-BC7C-4BA0-9026-8BCE4CA30A7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2681F269-1A0B-4AC6-BC01-E5E63E06922C}"/>
              </a:ext>
            </a:extLst>
          </p:cNvPr>
          <p:cNvGraphicFramePr>
            <a:graphicFrameLocks noGrp="1"/>
          </p:cNvGraphicFramePr>
          <p:nvPr>
            <p:ph type="chart" sz="quarter" idx="13"/>
            <p:extLst>
              <p:ext uri="{D42A27DB-BD31-4B8C-83A1-F6EECF244321}">
                <p14:modId xmlns:p14="http://schemas.microsoft.com/office/powerpoint/2010/main" val="1595508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26104-F2DA-4AFC-81D5-CE984AAB256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A6DCEB9-80B0-443D-9F18-B5AA01DBC7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95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7F74-44A4-4811-BEDE-A089087F27FF}"/>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C49EF069-0A49-424F-92B6-22F11C7BFA72}"/>
              </a:ext>
            </a:extLst>
          </p:cNvPr>
          <p:cNvGraphicFramePr>
            <a:graphicFrameLocks noGrp="1"/>
          </p:cNvGraphicFramePr>
          <p:nvPr>
            <p:ph type="chart" sz="quarter" idx="13"/>
            <p:extLst>
              <p:ext uri="{D42A27DB-BD31-4B8C-83A1-F6EECF244321}">
                <p14:modId xmlns:p14="http://schemas.microsoft.com/office/powerpoint/2010/main" val="3868512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270308-9963-4A0C-A1B8-A110BF6ADA6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F81F69-2A07-4D13-A7E6-209C4F9C64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5294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0DD97-F0C0-4626-8A6E-94AEDA4CC9F6}"/>
              </a:ext>
            </a:extLst>
          </p:cNvPr>
          <p:cNvSpPr>
            <a:spLocks noGrp="1"/>
          </p:cNvSpPr>
          <p:nvPr>
            <p:ph type="title"/>
          </p:nvPr>
        </p:nvSpPr>
        <p:spPr/>
        <p:txBody>
          <a:bodyPr/>
          <a:lstStyle/>
          <a:p>
            <a:r>
              <a:rPr lang="en-US"/>
              <a:t>Instagram Instagram Top Posts | Tokio Marine America - 1 of 2</a:t>
            </a:r>
          </a:p>
        </p:txBody>
      </p:sp>
      <p:graphicFrame>
        <p:nvGraphicFramePr>
          <p:cNvPr id="5" name="Table Placeholder 4">
            <a:extLst>
              <a:ext uri="{FF2B5EF4-FFF2-40B4-BE49-F238E27FC236}">
                <a16:creationId xmlns:a16="http://schemas.microsoft.com/office/drawing/2014/main" id="{0A9D9EB3-41B6-4DD9-8983-91720FDBB56C}"/>
              </a:ext>
            </a:extLst>
          </p:cNvPr>
          <p:cNvGraphicFramePr>
            <a:graphicFrameLocks noGrp="1"/>
          </p:cNvGraphicFramePr>
          <p:nvPr>
            <p:ph type="tbl" sz="quarter" idx="13"/>
            <p:extLst>
              <p:ext uri="{D42A27DB-BD31-4B8C-83A1-F6EECF244321}">
                <p14:modId xmlns:p14="http://schemas.microsoft.com/office/powerpoint/2010/main" val="393651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75865300"/>
                    </a:ext>
                  </a:extLst>
                </a:gridCol>
                <a:gridCol w="1810512">
                  <a:extLst>
                    <a:ext uri="{9D8B030D-6E8A-4147-A177-3AD203B41FA5}">
                      <a16:colId xmlns:a16="http://schemas.microsoft.com/office/drawing/2014/main" val="3393693756"/>
                    </a:ext>
                  </a:extLst>
                </a:gridCol>
                <a:gridCol w="822960">
                  <a:extLst>
                    <a:ext uri="{9D8B030D-6E8A-4147-A177-3AD203B41FA5}">
                      <a16:colId xmlns:a16="http://schemas.microsoft.com/office/drawing/2014/main" val="90521073"/>
                    </a:ext>
                  </a:extLst>
                </a:gridCol>
                <a:gridCol w="822960">
                  <a:extLst>
                    <a:ext uri="{9D8B030D-6E8A-4147-A177-3AD203B41FA5}">
                      <a16:colId xmlns:a16="http://schemas.microsoft.com/office/drawing/2014/main" val="750072636"/>
                    </a:ext>
                  </a:extLst>
                </a:gridCol>
                <a:gridCol w="822960">
                  <a:extLst>
                    <a:ext uri="{9D8B030D-6E8A-4147-A177-3AD203B41FA5}">
                      <a16:colId xmlns:a16="http://schemas.microsoft.com/office/drawing/2014/main" val="3660365615"/>
                    </a:ext>
                  </a:extLst>
                </a:gridCol>
                <a:gridCol w="822960">
                  <a:extLst>
                    <a:ext uri="{9D8B030D-6E8A-4147-A177-3AD203B41FA5}">
                      <a16:colId xmlns:a16="http://schemas.microsoft.com/office/drawing/2014/main" val="1042802252"/>
                    </a:ext>
                  </a:extLst>
                </a:gridCol>
                <a:gridCol w="822960">
                  <a:extLst>
                    <a:ext uri="{9D8B030D-6E8A-4147-A177-3AD203B41FA5}">
                      <a16:colId xmlns:a16="http://schemas.microsoft.com/office/drawing/2014/main" val="277632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260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- 2022-07-26 16:06:54</a:t>
                      </a:r>
                      <a:r>
                        <a:rPr kumimoji="0" lang="en-US" sz="1000" b="0" i="0" u="none" strike="noStrike" kern="1200" cap="none" spc="0" normalizeH="0" baseline="0" noProof="0">
                          <a:ln>
                            <a:noFill/>
                          </a:ln>
                          <a:solidFill>
                            <a:prstClr val="black"/>
                          </a:solidFill>
                          <a:effectLst/>
                          <a:uLnTx/>
                          <a:uFillTx/>
                          <a:latin typeface="+mn-lt"/>
                          <a:ea typeface="+mn-ea"/>
                          <a:cs typeface="+mn-cs"/>
                        </a:rPr>
                        <a:t>
 TMA is always excited to bring in a new crew of #summerinterns! 
Join us in welcoming Cecilia, who's earning her MBA in Risk Management from 
St. John's University! We're thrilled to have Cecilia as part of our team this summer and provide her with some first-hand insurance experience.
#interns #internship #insuranceintern #careers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https://quintly-image-storage.s3.amazonaws.com/a8463497d6ac59d9f9b31e3831c67b7f/4d4f542557446bb8c842a508c82514ef.jpg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0415422"/>
                  </a:ext>
                </a:extLst>
              </a:tr>
            </a:tbl>
          </a:graphicData>
        </a:graphic>
      </p:graphicFrame>
      <p:sp>
        <p:nvSpPr>
          <p:cNvPr id="4" name="Text Placeholder 3">
            <a:extLst>
              <a:ext uri="{FF2B5EF4-FFF2-40B4-BE49-F238E27FC236}">
                <a16:creationId xmlns:a16="http://schemas.microsoft.com/office/drawing/2014/main" id="{F8B3B29B-104B-43AE-B33C-B073392F88BB}"/>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3294166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508D6-E298-43DD-AE0E-79F11EDA2AD0}"/>
              </a:ext>
            </a:extLst>
          </p:cNvPr>
          <p:cNvSpPr>
            <a:spLocks noGrp="1"/>
          </p:cNvSpPr>
          <p:nvPr>
            <p:ph type="title"/>
          </p:nvPr>
        </p:nvSpPr>
        <p:spPr/>
        <p:txBody>
          <a:bodyPr/>
          <a:lstStyle/>
          <a:p>
            <a:r>
              <a:rPr lang="en-US"/>
              <a:t>Instagram Instagram Top Posts | Tokio Marine America - 2 of 2</a:t>
            </a:r>
          </a:p>
        </p:txBody>
      </p:sp>
      <p:graphicFrame>
        <p:nvGraphicFramePr>
          <p:cNvPr id="5" name="Table Placeholder 4">
            <a:extLst>
              <a:ext uri="{FF2B5EF4-FFF2-40B4-BE49-F238E27FC236}">
                <a16:creationId xmlns:a16="http://schemas.microsoft.com/office/drawing/2014/main" id="{D786B1F6-C697-4D0D-AFDB-AF676C9A3317}"/>
              </a:ext>
            </a:extLst>
          </p:cNvPr>
          <p:cNvGraphicFramePr>
            <a:graphicFrameLocks noGrp="1"/>
          </p:cNvGraphicFramePr>
          <p:nvPr>
            <p:ph type="tbl" sz="quarter" idx="13"/>
            <p:extLst>
              <p:ext uri="{D42A27DB-BD31-4B8C-83A1-F6EECF244321}">
                <p14:modId xmlns:p14="http://schemas.microsoft.com/office/powerpoint/2010/main" val="424186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1989417"/>
                    </a:ext>
                  </a:extLst>
                </a:gridCol>
                <a:gridCol w="1810512">
                  <a:extLst>
                    <a:ext uri="{9D8B030D-6E8A-4147-A177-3AD203B41FA5}">
                      <a16:colId xmlns:a16="http://schemas.microsoft.com/office/drawing/2014/main" val="295595034"/>
                    </a:ext>
                  </a:extLst>
                </a:gridCol>
                <a:gridCol w="822960">
                  <a:extLst>
                    <a:ext uri="{9D8B030D-6E8A-4147-A177-3AD203B41FA5}">
                      <a16:colId xmlns:a16="http://schemas.microsoft.com/office/drawing/2014/main" val="312535710"/>
                    </a:ext>
                  </a:extLst>
                </a:gridCol>
                <a:gridCol w="822960">
                  <a:extLst>
                    <a:ext uri="{9D8B030D-6E8A-4147-A177-3AD203B41FA5}">
                      <a16:colId xmlns:a16="http://schemas.microsoft.com/office/drawing/2014/main" val="3365770057"/>
                    </a:ext>
                  </a:extLst>
                </a:gridCol>
                <a:gridCol w="822960">
                  <a:extLst>
                    <a:ext uri="{9D8B030D-6E8A-4147-A177-3AD203B41FA5}">
                      <a16:colId xmlns:a16="http://schemas.microsoft.com/office/drawing/2014/main" val="2724934463"/>
                    </a:ext>
                  </a:extLst>
                </a:gridCol>
                <a:gridCol w="822960">
                  <a:extLst>
                    <a:ext uri="{9D8B030D-6E8A-4147-A177-3AD203B41FA5}">
                      <a16:colId xmlns:a16="http://schemas.microsoft.com/office/drawing/2014/main" val="2779726105"/>
                    </a:ext>
                  </a:extLst>
                </a:gridCol>
                <a:gridCol w="822960">
                  <a:extLst>
                    <a:ext uri="{9D8B030D-6E8A-4147-A177-3AD203B41FA5}">
                      <a16:colId xmlns:a16="http://schemas.microsoft.com/office/drawing/2014/main" val="138983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184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- 2022-07-15 15:50:27</a:t>
                      </a:r>
                      <a:r>
                        <a:rPr kumimoji="0" lang="en-US" sz="1000" b="0" i="0" u="none" strike="noStrike" kern="1200" cap="none" spc="0" normalizeH="0" baseline="0" noProof="0">
                          <a:ln>
                            <a:noFill/>
                          </a:ln>
                          <a:solidFill>
                            <a:prstClr val="black"/>
                          </a:solidFill>
                          <a:effectLst/>
                          <a:uLnTx/>
                          <a:uFillTx/>
                          <a:latin typeface="+mn-lt"/>
                          <a:ea typeface="+mn-ea"/>
                          <a:cs typeface="+mn-cs"/>
                        </a:rPr>
                        <a:t>
 TMA is thrilled to once again be named one of New Jersey's Best Places to Work by njbiz!
This award serves as recognition for our culture of collaboration and togetherness, and more so, our commitment to employee well-being. 
#bestplacestowork #newjersey #njbiz #newjerseybusiness #companyculture #goodcompany #companyawards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https://quintly-image-storage.s3.amazonaws.com/a8463497d6ac59d9f9b31e3831c67b7f/deab55af439cf3fc71b13df23ed2598e.jpg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623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- 2022-07-01 12:29:17</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close early today for #FourthOfJuly weekend! We will close at 3:00 p.m. local time, and reopen on Tuesday, July 5th. Enjoy the time off and maybe some fireworks! 🎆 🎇 
#happy4th #happy4thofjuly #independenceday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https://quintly-image-storage.s3.amazonaws.com/a8463497d6ac59d9f9b31e3831c67b7f/3b84d97bca70665dff3f00c9a3933600.jpg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1866535"/>
                  </a:ext>
                </a:extLst>
              </a:tr>
            </a:tbl>
          </a:graphicData>
        </a:graphic>
      </p:graphicFrame>
      <p:sp>
        <p:nvSpPr>
          <p:cNvPr id="4" name="Text Placeholder 3">
            <a:extLst>
              <a:ext uri="{FF2B5EF4-FFF2-40B4-BE49-F238E27FC236}">
                <a16:creationId xmlns:a16="http://schemas.microsoft.com/office/drawing/2014/main" id="{8E540878-CECA-40DE-BCCF-6B959F09976C}"/>
              </a:ext>
            </a:extLst>
          </p:cNvPr>
          <p:cNvSpPr>
            <a:spLocks noGrp="1"/>
          </p:cNvSpPr>
          <p:nvPr>
            <p:ph type="body" sz="quarter" idx="14"/>
          </p:nvPr>
        </p:nvSpPr>
        <p:spPr/>
        <p:txBody>
          <a:bodyPr/>
          <a:lstStyle/>
          <a:p>
            <a:r>
              <a:rPr lang="en-US"/>
              <a:t>07/01/2022 - 07/31/2022</a:t>
            </a:r>
          </a:p>
        </p:txBody>
      </p:sp>
    </p:spTree>
    <p:extLst>
      <p:ext uri="{BB962C8B-B14F-4D97-AF65-F5344CB8AC3E}">
        <p14:creationId xmlns:p14="http://schemas.microsoft.com/office/powerpoint/2010/main" val="1082662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887</Words>
  <Application>Microsoft Office PowerPoint</Application>
  <PresentationFormat>On-screen Show (4:3)</PresentationFormat>
  <Paragraphs>345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2</vt:lpstr>
      <vt:lpstr>Instagram Instagram Top Posts | Tokio Marine America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2022-08-04T20:12:27Z</dcterms:created>
  <dcterms:modified xsi:type="dcterms:W3CDTF">2022-08-04T20:13:25Z</dcterms:modified>
</cp:coreProperties>
</file>