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6" r:id="rId29"/>
    <p:sldId id="287" r:id="rId30"/>
    <p:sldId id="288" r:id="rId31"/>
    <p:sldId id="289" r:id="rId32"/>
    <p:sldId id="290" r:id="rId33"/>
    <p:sldId id="291" r:id="rId34"/>
    <p:sldId id="292" r:id="rId35"/>
    <p:sldId id="293" r:id="rId36"/>
    <p:sldId id="294" r:id="rId37"/>
    <p:sldId id="296" r:id="rId38"/>
    <p:sldId id="297" r:id="rId39"/>
    <p:sldId id="298" r:id="rId40"/>
    <p:sldId id="299" r:id="rId41"/>
    <p:sldId id="300" r:id="rId42"/>
    <p:sldId id="301" r:id="rId43"/>
    <p:sldId id="303" r:id="rId44"/>
    <p:sldId id="304" r:id="rId45"/>
  </p:sldIdLst>
  <p:sldSz cx="9144000" cy="6858000" type="screen4x3"/>
  <p:notesSz cx="6858000" cy="9144000"/>
  <p:embeddedFontLst>
    <p:embeddedFont>
      <p:font typeface="Calibri" panose="020F050202020403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Sheet1!$A$2:$A$43</c:f>
              <c:numCache>
                <c:formatCode>m/d/yyyy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f>Sheet1!$B$2:$B$43</c:f>
              <c:numCache>
                <c:formatCode>General</c:formatCode>
                <c:ptCount val="42"/>
                <c:pt idx="0">
                  <c:v>3909</c:v>
                </c:pt>
                <c:pt idx="1">
                  <c:v>3943</c:v>
                </c:pt>
                <c:pt idx="2">
                  <c:v>4002</c:v>
                </c:pt>
                <c:pt idx="3">
                  <c:v>4036</c:v>
                </c:pt>
                <c:pt idx="4">
                  <c:v>4057</c:v>
                </c:pt>
                <c:pt idx="5">
                  <c:v>4087</c:v>
                </c:pt>
                <c:pt idx="6">
                  <c:v>4140</c:v>
                </c:pt>
                <c:pt idx="7">
                  <c:v>4163</c:v>
                </c:pt>
                <c:pt idx="8">
                  <c:v>4179</c:v>
                </c:pt>
                <c:pt idx="9">
                  <c:v>4200</c:v>
                </c:pt>
                <c:pt idx="10">
                  <c:v>4392</c:v>
                </c:pt>
                <c:pt idx="11">
                  <c:v>4396</c:v>
                </c:pt>
                <c:pt idx="12">
                  <c:v>4406</c:v>
                </c:pt>
                <c:pt idx="13">
                  <c:v>4412</c:v>
                </c:pt>
                <c:pt idx="14">
                  <c:v>4434</c:v>
                </c:pt>
                <c:pt idx="15">
                  <c:v>4469</c:v>
                </c:pt>
                <c:pt idx="16">
                  <c:v>4473</c:v>
                </c:pt>
                <c:pt idx="17">
                  <c:v>4488</c:v>
                </c:pt>
                <c:pt idx="18">
                  <c:v>4495</c:v>
                </c:pt>
                <c:pt idx="19">
                  <c:v>4498</c:v>
                </c:pt>
                <c:pt idx="20">
                  <c:v>4511</c:v>
                </c:pt>
                <c:pt idx="21">
                  <c:v>4525</c:v>
                </c:pt>
                <c:pt idx="22">
                  <c:v>4531</c:v>
                </c:pt>
                <c:pt idx="23">
                  <c:v>4545</c:v>
                </c:pt>
                <c:pt idx="24">
                  <c:v>4569</c:v>
                </c:pt>
                <c:pt idx="25">
                  <c:v>4580</c:v>
                </c:pt>
                <c:pt idx="26">
                  <c:v>4604</c:v>
                </c:pt>
                <c:pt idx="27">
                  <c:v>4613</c:v>
                </c:pt>
                <c:pt idx="28">
                  <c:v>4622</c:v>
                </c:pt>
                <c:pt idx="29">
                  <c:v>4642</c:v>
                </c:pt>
                <c:pt idx="30">
                  <c:v>4649</c:v>
                </c:pt>
                <c:pt idx="31">
                  <c:v>4662</c:v>
                </c:pt>
                <c:pt idx="32">
                  <c:v>4667</c:v>
                </c:pt>
                <c:pt idx="33">
                  <c:v>4681</c:v>
                </c:pt>
                <c:pt idx="34">
                  <c:v>4674</c:v>
                </c:pt>
                <c:pt idx="35">
                  <c:v>4675</c:v>
                </c:pt>
                <c:pt idx="36">
                  <c:v>4683</c:v>
                </c:pt>
                <c:pt idx="37">
                  <c:v>4689</c:v>
                </c:pt>
                <c:pt idx="38">
                  <c:v>4711</c:v>
                </c:pt>
                <c:pt idx="39">
                  <c:v>4773</c:v>
                </c:pt>
                <c:pt idx="40">
                  <c:v>4793</c:v>
                </c:pt>
                <c:pt idx="41">
                  <c:v>4804</c:v>
                </c:pt>
              </c:numCache>
            </c:numRef>
          </c:val>
          <c:smooth val="0"/>
          <c:extLst>
            <c:ext xmlns:c16="http://schemas.microsoft.com/office/drawing/2014/chart" uri="{C3380CC4-5D6E-409C-BE32-E72D297353CC}">
              <c16:uniqueId val="{00000000-69D2-46C7-9CB3-424782A5BF76}"/>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Sheet1!$A$2:$A$43</c:f>
              <c:numCache>
                <c:formatCode>m/d/yyyy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f>Sheet1!$C$2:$C$43</c:f>
              <c:numCache>
                <c:formatCode>General</c:formatCode>
                <c:ptCount val="42"/>
                <c:pt idx="0">
                  <c:v>3135</c:v>
                </c:pt>
                <c:pt idx="1">
                  <c:v>3159</c:v>
                </c:pt>
                <c:pt idx="2">
                  <c:v>3208</c:v>
                </c:pt>
                <c:pt idx="3">
                  <c:v>3222</c:v>
                </c:pt>
                <c:pt idx="4">
                  <c:v>3235</c:v>
                </c:pt>
                <c:pt idx="5">
                  <c:v>3296</c:v>
                </c:pt>
                <c:pt idx="6">
                  <c:v>3307</c:v>
                </c:pt>
                <c:pt idx="7">
                  <c:v>3334</c:v>
                </c:pt>
                <c:pt idx="8">
                  <c:v>3412</c:v>
                </c:pt>
                <c:pt idx="9">
                  <c:v>3418</c:v>
                </c:pt>
                <c:pt idx="10">
                  <c:v>3423</c:v>
                </c:pt>
                <c:pt idx="11">
                  <c:v>3444</c:v>
                </c:pt>
                <c:pt idx="12">
                  <c:v>3513</c:v>
                </c:pt>
                <c:pt idx="13">
                  <c:v>3635</c:v>
                </c:pt>
                <c:pt idx="14">
                  <c:v>3632</c:v>
                </c:pt>
                <c:pt idx="15">
                  <c:v>3645</c:v>
                </c:pt>
                <c:pt idx="16">
                  <c:v>3650</c:v>
                </c:pt>
                <c:pt idx="17">
                  <c:v>3627</c:v>
                </c:pt>
                <c:pt idx="18">
                  <c:v>3631</c:v>
                </c:pt>
                <c:pt idx="19">
                  <c:v>3630</c:v>
                </c:pt>
                <c:pt idx="20">
                  <c:v>3645</c:v>
                </c:pt>
                <c:pt idx="21">
                  <c:v>3647</c:v>
                </c:pt>
                <c:pt idx="22">
                  <c:v>3662</c:v>
                </c:pt>
                <c:pt idx="23">
                  <c:v>3672</c:v>
                </c:pt>
                <c:pt idx="24">
                  <c:v>3645</c:v>
                </c:pt>
                <c:pt idx="25">
                  <c:v>3656</c:v>
                </c:pt>
                <c:pt idx="26">
                  <c:v>3674</c:v>
                </c:pt>
                <c:pt idx="27">
                  <c:v>3689</c:v>
                </c:pt>
                <c:pt idx="28">
                  <c:v>3680</c:v>
                </c:pt>
                <c:pt idx="29">
                  <c:v>3682</c:v>
                </c:pt>
                <c:pt idx="30">
                  <c:v>3692</c:v>
                </c:pt>
                <c:pt idx="31">
                  <c:v>3699</c:v>
                </c:pt>
                <c:pt idx="32">
                  <c:v>3707</c:v>
                </c:pt>
                <c:pt idx="33">
                  <c:v>3721</c:v>
                </c:pt>
                <c:pt idx="34">
                  <c:v>3730</c:v>
                </c:pt>
                <c:pt idx="35">
                  <c:v>3796</c:v>
                </c:pt>
                <c:pt idx="36">
                  <c:v>3794</c:v>
                </c:pt>
                <c:pt idx="37">
                  <c:v>3795</c:v>
                </c:pt>
                <c:pt idx="38">
                  <c:v>3797</c:v>
                </c:pt>
                <c:pt idx="39">
                  <c:v>3822</c:v>
                </c:pt>
                <c:pt idx="40">
                  <c:v>3823</c:v>
                </c:pt>
                <c:pt idx="41">
                  <c:v>3825</c:v>
                </c:pt>
              </c:numCache>
            </c:numRef>
          </c:val>
          <c:smooth val="0"/>
          <c:extLst>
            <c:ext xmlns:c16="http://schemas.microsoft.com/office/drawing/2014/chart" uri="{C3380CC4-5D6E-409C-BE32-E72D297353CC}">
              <c16:uniqueId val="{00000001-69D2-46C7-9CB3-424782A5BF76}"/>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Sheet1!$A$2:$A$43</c:f>
              <c:numCache>
                <c:formatCode>m/d/yyyy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f>Sheet1!$D$2:$D$43</c:f>
              <c:numCache>
                <c:formatCode>General</c:formatCode>
                <c:ptCount val="4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numCache>
            </c:numRef>
          </c:val>
          <c:smooth val="0"/>
          <c:extLst>
            <c:ext xmlns:c16="http://schemas.microsoft.com/office/drawing/2014/chart" uri="{C3380CC4-5D6E-409C-BE32-E72D297353CC}">
              <c16:uniqueId val="{00000002-69D2-46C7-9CB3-424782A5BF76}"/>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Sheet1!$A$2:$A$43</c:f>
              <c:numCache>
                <c:formatCode>m/d/yyyy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f>Sheet1!$E$2:$E$43</c:f>
              <c:numCache>
                <c:formatCode>General</c:formatCode>
                <c:ptCount val="42"/>
                <c:pt idx="0">
                  <c:v>17280</c:v>
                </c:pt>
                <c:pt idx="1">
                  <c:v>17665</c:v>
                </c:pt>
                <c:pt idx="2">
                  <c:v>18111</c:v>
                </c:pt>
                <c:pt idx="3">
                  <c:v>18547</c:v>
                </c:pt>
                <c:pt idx="4">
                  <c:v>18987</c:v>
                </c:pt>
                <c:pt idx="5">
                  <c:v>19471</c:v>
                </c:pt>
                <c:pt idx="6">
                  <c:v>20086</c:v>
                </c:pt>
                <c:pt idx="7">
                  <c:v>20597</c:v>
                </c:pt>
                <c:pt idx="8">
                  <c:v>21109</c:v>
                </c:pt>
                <c:pt idx="9">
                  <c:v>21641</c:v>
                </c:pt>
                <c:pt idx="10">
                  <c:v>22202</c:v>
                </c:pt>
                <c:pt idx="11">
                  <c:v>22677</c:v>
                </c:pt>
                <c:pt idx="12">
                  <c:v>23171</c:v>
                </c:pt>
                <c:pt idx="13">
                  <c:v>23717</c:v>
                </c:pt>
                <c:pt idx="14">
                  <c:v>24308</c:v>
                </c:pt>
                <c:pt idx="15">
                  <c:v>24835</c:v>
                </c:pt>
                <c:pt idx="16">
                  <c:v>25298</c:v>
                </c:pt>
                <c:pt idx="17">
                  <c:v>25651</c:v>
                </c:pt>
                <c:pt idx="18">
                  <c:v>26080</c:v>
                </c:pt>
                <c:pt idx="19">
                  <c:v>26419</c:v>
                </c:pt>
                <c:pt idx="20">
                  <c:v>26689</c:v>
                </c:pt>
                <c:pt idx="21">
                  <c:v>26959</c:v>
                </c:pt>
                <c:pt idx="22">
                  <c:v>27286</c:v>
                </c:pt>
                <c:pt idx="23">
                  <c:v>27545</c:v>
                </c:pt>
                <c:pt idx="24">
                  <c:v>27940</c:v>
                </c:pt>
                <c:pt idx="25">
                  <c:v>28237</c:v>
                </c:pt>
                <c:pt idx="26">
                  <c:v>28493</c:v>
                </c:pt>
                <c:pt idx="27">
                  <c:v>28730</c:v>
                </c:pt>
                <c:pt idx="28">
                  <c:v>28926</c:v>
                </c:pt>
                <c:pt idx="29">
                  <c:v>29165</c:v>
                </c:pt>
                <c:pt idx="30">
                  <c:v>29365</c:v>
                </c:pt>
                <c:pt idx="31">
                  <c:v>29566</c:v>
                </c:pt>
                <c:pt idx="32">
                  <c:v>29728</c:v>
                </c:pt>
                <c:pt idx="33">
                  <c:v>29943</c:v>
                </c:pt>
                <c:pt idx="34">
                  <c:v>30214</c:v>
                </c:pt>
                <c:pt idx="35">
                  <c:v>30416</c:v>
                </c:pt>
                <c:pt idx="36">
                  <c:v>30685</c:v>
                </c:pt>
                <c:pt idx="37">
                  <c:v>31029</c:v>
                </c:pt>
                <c:pt idx="38">
                  <c:v>31407</c:v>
                </c:pt>
                <c:pt idx="39">
                  <c:v>31698</c:v>
                </c:pt>
                <c:pt idx="40">
                  <c:v>32016</c:v>
                </c:pt>
                <c:pt idx="41">
                  <c:v>32334</c:v>
                </c:pt>
              </c:numCache>
            </c:numRef>
          </c:val>
          <c:smooth val="0"/>
          <c:extLst>
            <c:ext xmlns:c16="http://schemas.microsoft.com/office/drawing/2014/chart" uri="{C3380CC4-5D6E-409C-BE32-E72D297353CC}">
              <c16:uniqueId val="{00000003-69D2-46C7-9CB3-424782A5BF76}"/>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Sheet1!$A$2:$A$43</c:f>
              <c:numCache>
                <c:formatCode>m/d/yyyy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f>Sheet1!$F$2:$F$43</c:f>
              <c:numCache>
                <c:formatCode>General</c:formatCode>
                <c:ptCount val="42"/>
                <c:pt idx="0">
                  <c:v>1191</c:v>
                </c:pt>
                <c:pt idx="1">
                  <c:v>1214</c:v>
                </c:pt>
                <c:pt idx="2">
                  <c:v>1248</c:v>
                </c:pt>
                <c:pt idx="3">
                  <c:v>1285</c:v>
                </c:pt>
                <c:pt idx="4">
                  <c:v>1313</c:v>
                </c:pt>
                <c:pt idx="5">
                  <c:v>1352</c:v>
                </c:pt>
                <c:pt idx="6">
                  <c:v>1380</c:v>
                </c:pt>
                <c:pt idx="7">
                  <c:v>1411</c:v>
                </c:pt>
                <c:pt idx="8">
                  <c:v>1465</c:v>
                </c:pt>
                <c:pt idx="9">
                  <c:v>1539</c:v>
                </c:pt>
                <c:pt idx="10">
                  <c:v>1581</c:v>
                </c:pt>
                <c:pt idx="11">
                  <c:v>1634</c:v>
                </c:pt>
                <c:pt idx="12">
                  <c:v>1680</c:v>
                </c:pt>
                <c:pt idx="13">
                  <c:v>1737</c:v>
                </c:pt>
                <c:pt idx="14">
                  <c:v>1768</c:v>
                </c:pt>
                <c:pt idx="15">
                  <c:v>1826</c:v>
                </c:pt>
                <c:pt idx="16">
                  <c:v>1885</c:v>
                </c:pt>
                <c:pt idx="17">
                  <c:v>1936</c:v>
                </c:pt>
                <c:pt idx="18">
                  <c:v>1973</c:v>
                </c:pt>
                <c:pt idx="19">
                  <c:v>2045</c:v>
                </c:pt>
                <c:pt idx="20">
                  <c:v>2091</c:v>
                </c:pt>
                <c:pt idx="21">
                  <c:v>2138</c:v>
                </c:pt>
                <c:pt idx="22">
                  <c:v>2170</c:v>
                </c:pt>
                <c:pt idx="23">
                  <c:v>2190</c:v>
                </c:pt>
                <c:pt idx="24">
                  <c:v>2226</c:v>
                </c:pt>
                <c:pt idx="25">
                  <c:v>2289</c:v>
                </c:pt>
                <c:pt idx="26">
                  <c:v>2344</c:v>
                </c:pt>
                <c:pt idx="27">
                  <c:v>2370</c:v>
                </c:pt>
                <c:pt idx="28">
                  <c:v>2399</c:v>
                </c:pt>
                <c:pt idx="29">
                  <c:v>2425</c:v>
                </c:pt>
                <c:pt idx="30">
                  <c:v>2441</c:v>
                </c:pt>
                <c:pt idx="31">
                  <c:v>2478</c:v>
                </c:pt>
                <c:pt idx="32">
                  <c:v>2482</c:v>
                </c:pt>
                <c:pt idx="33">
                  <c:v>2537</c:v>
                </c:pt>
                <c:pt idx="34">
                  <c:v>2561</c:v>
                </c:pt>
                <c:pt idx="35">
                  <c:v>2571</c:v>
                </c:pt>
                <c:pt idx="36">
                  <c:v>2579</c:v>
                </c:pt>
                <c:pt idx="37">
                  <c:v>2577</c:v>
                </c:pt>
                <c:pt idx="38">
                  <c:v>2585</c:v>
                </c:pt>
                <c:pt idx="39">
                  <c:v>2563</c:v>
                </c:pt>
                <c:pt idx="40">
                  <c:v>2578</c:v>
                </c:pt>
                <c:pt idx="41">
                  <c:v>2604</c:v>
                </c:pt>
              </c:numCache>
            </c:numRef>
          </c:val>
          <c:smooth val="0"/>
          <c:extLst>
            <c:ext xmlns:c16="http://schemas.microsoft.com/office/drawing/2014/chart" uri="{C3380CC4-5D6E-409C-BE32-E72D297353CC}">
              <c16:uniqueId val="{00000004-69D2-46C7-9CB3-424782A5BF76}"/>
            </c:ext>
          </c:extLst>
        </c:ser>
        <c:ser>
          <c:idx val="5"/>
          <c:order val="5"/>
          <c:tx>
            <c:strRef>
              <c:f>Sheet1!$G$1</c:f>
              <c:strCache>
                <c:ptCount val="1"/>
                <c:pt idx="0">
                  <c:v>TikTok</c:v>
                </c:pt>
              </c:strCache>
            </c:strRef>
          </c:tx>
          <c:spPr>
            <a:ln w="28575" cap="rnd">
              <a:solidFill>
                <a:schemeClr val="accent6"/>
              </a:solidFill>
              <a:round/>
            </a:ln>
            <a:effectLst/>
          </c:spPr>
          <c:marker>
            <c:symbol val="none"/>
          </c:marker>
          <c:cat>
            <c:numRef>
              <c:f>Sheet1!$A$2:$A$43</c:f>
              <c:numCache>
                <c:formatCode>m/d/yyyy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f>Sheet1!$G$2:$G$43</c:f>
              <c:numCache>
                <c:formatCode>General</c:formatCode>
                <c:ptCount val="4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numCache>
            </c:numRef>
          </c:val>
          <c:smooth val="0"/>
          <c:extLst>
            <c:ext xmlns:c16="http://schemas.microsoft.com/office/drawing/2014/chart" uri="{C3380CC4-5D6E-409C-BE32-E72D297353CC}">
              <c16:uniqueId val="{00000005-69D2-46C7-9CB3-424782A5BF76}"/>
            </c:ext>
          </c:extLst>
        </c:ser>
        <c:dLbls>
          <c:showLegendKey val="0"/>
          <c:showVal val="0"/>
          <c:showCatName val="0"/>
          <c:showSerName val="0"/>
          <c:showPercent val="0"/>
          <c:showBubbleSize val="0"/>
        </c:dLbls>
        <c:smooth val="0"/>
        <c:axId val="383347072"/>
        <c:axId val="383346416"/>
      </c:lineChart>
      <c:dateAx>
        <c:axId val="383347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346416"/>
        <c:crosses val="autoZero"/>
        <c:auto val="1"/>
        <c:lblOffset val="100"/>
        <c:baseTimeUnit val="months"/>
      </c:dateAx>
      <c:valAx>
        <c:axId val="383346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347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8</c:v>
                </c:pt>
                <c:pt idx="1">
                  <c:v>6</c:v>
                </c:pt>
                <c:pt idx="2">
                  <c:v>22</c:v>
                </c:pt>
                <c:pt idx="3">
                  <c:v>62</c:v>
                </c:pt>
                <c:pt idx="4">
                  <c:v>20</c:v>
                </c:pt>
                <c:pt idx="5">
                  <c:v>11</c:v>
                </c:pt>
                <c:pt idx="6">
                  <c:v>135</c:v>
                </c:pt>
                <c:pt idx="7">
                  <c:v>0</c:v>
                </c:pt>
              </c:numCache>
            </c:numRef>
          </c:val>
          <c:extLst>
            <c:ext xmlns:c16="http://schemas.microsoft.com/office/drawing/2014/chart" uri="{C3380CC4-5D6E-409C-BE32-E72D297353CC}">
              <c16:uniqueId val="{00000000-E87B-4275-92FF-BB869FF099EB}"/>
            </c:ext>
          </c:extLst>
        </c:ser>
        <c:dLbls>
          <c:showLegendKey val="0"/>
          <c:showVal val="0"/>
          <c:showCatName val="0"/>
          <c:showSerName val="0"/>
          <c:showPercent val="0"/>
          <c:showBubbleSize val="0"/>
        </c:dLbls>
        <c:gapWidth val="219"/>
        <c:overlap val="-27"/>
        <c:axId val="415215040"/>
        <c:axId val="415210120"/>
      </c:barChart>
      <c:dateAx>
        <c:axId val="415215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210120"/>
        <c:crosses val="autoZero"/>
        <c:auto val="1"/>
        <c:lblOffset val="100"/>
        <c:baseTimeUnit val="months"/>
      </c:dateAx>
      <c:valAx>
        <c:axId val="415210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215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23</c:v>
                </c:pt>
                <c:pt idx="1">
                  <c:v>12</c:v>
                </c:pt>
                <c:pt idx="2">
                  <c:v>38</c:v>
                </c:pt>
                <c:pt idx="3">
                  <c:v>29</c:v>
                </c:pt>
                <c:pt idx="4">
                  <c:v>24</c:v>
                </c:pt>
                <c:pt idx="5">
                  <c:v>14</c:v>
                </c:pt>
                <c:pt idx="6">
                  <c:v>19</c:v>
                </c:pt>
                <c:pt idx="7">
                  <c:v>17</c:v>
                </c:pt>
                <c:pt idx="8">
                  <c:v>0</c:v>
                </c:pt>
                <c:pt idx="9">
                  <c:v>0</c:v>
                </c:pt>
                <c:pt idx="10">
                  <c:v>0</c:v>
                </c:pt>
                <c:pt idx="11">
                  <c:v>0</c:v>
                </c:pt>
              </c:numCache>
            </c:numRef>
          </c:val>
          <c:extLst>
            <c:ext xmlns:c16="http://schemas.microsoft.com/office/drawing/2014/chart" uri="{C3380CC4-5D6E-409C-BE32-E72D297353CC}">
              <c16:uniqueId val="{00000000-91EB-4EA1-AC83-89631C46936B}"/>
            </c:ext>
          </c:extLst>
        </c:ser>
        <c:dLbls>
          <c:showLegendKey val="0"/>
          <c:showVal val="0"/>
          <c:showCatName val="0"/>
          <c:showSerName val="0"/>
          <c:showPercent val="0"/>
          <c:showBubbleSize val="0"/>
        </c:dLbls>
        <c:gapWidth val="219"/>
        <c:overlap val="-27"/>
        <c:axId val="415214384"/>
        <c:axId val="415216680"/>
      </c:barChart>
      <c:dateAx>
        <c:axId val="415214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216680"/>
        <c:crosses val="autoZero"/>
        <c:auto val="1"/>
        <c:lblOffset val="100"/>
        <c:baseTimeUnit val="months"/>
      </c:dateAx>
      <c:valAx>
        <c:axId val="415216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214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528</c:v>
                </c:pt>
                <c:pt idx="1">
                  <c:v>259</c:v>
                </c:pt>
                <c:pt idx="2">
                  <c:v>920</c:v>
                </c:pt>
                <c:pt idx="3">
                  <c:v>847</c:v>
                </c:pt>
                <c:pt idx="4">
                  <c:v>733</c:v>
                </c:pt>
                <c:pt idx="5">
                  <c:v>391</c:v>
                </c:pt>
                <c:pt idx="6">
                  <c:v>460</c:v>
                </c:pt>
                <c:pt idx="7">
                  <c:v>58</c:v>
                </c:pt>
                <c:pt idx="8">
                  <c:v>0</c:v>
                </c:pt>
                <c:pt idx="9">
                  <c:v>0</c:v>
                </c:pt>
                <c:pt idx="10">
                  <c:v>0</c:v>
                </c:pt>
                <c:pt idx="11">
                  <c:v>0</c:v>
                </c:pt>
              </c:numCache>
            </c:numRef>
          </c:val>
          <c:extLst>
            <c:ext xmlns:c16="http://schemas.microsoft.com/office/drawing/2014/chart" uri="{C3380CC4-5D6E-409C-BE32-E72D297353CC}">
              <c16:uniqueId val="{00000000-6CA2-4674-BB28-90D396FAA8BB}"/>
            </c:ext>
          </c:extLst>
        </c:ser>
        <c:dLbls>
          <c:showLegendKey val="0"/>
          <c:showVal val="0"/>
          <c:showCatName val="0"/>
          <c:showSerName val="0"/>
          <c:showPercent val="0"/>
          <c:showBubbleSize val="0"/>
        </c:dLbls>
        <c:gapWidth val="219"/>
        <c:overlap val="-27"/>
        <c:axId val="427230928"/>
        <c:axId val="427229944"/>
      </c:barChart>
      <c:catAx>
        <c:axId val="427230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229944"/>
        <c:crosses val="autoZero"/>
        <c:auto val="1"/>
        <c:lblAlgn val="ctr"/>
        <c:lblOffset val="100"/>
        <c:noMultiLvlLbl val="0"/>
      </c:catAx>
      <c:valAx>
        <c:axId val="427229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230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12960</c:v>
                </c:pt>
                <c:pt idx="1">
                  <c:v>10895</c:v>
                </c:pt>
                <c:pt idx="2">
                  <c:v>14243</c:v>
                </c:pt>
                <c:pt idx="3">
                  <c:v>120489</c:v>
                </c:pt>
                <c:pt idx="4">
                  <c:v>79018</c:v>
                </c:pt>
                <c:pt idx="5">
                  <c:v>154397</c:v>
                </c:pt>
                <c:pt idx="6">
                  <c:v>104561</c:v>
                </c:pt>
                <c:pt idx="7">
                  <c:v>14060</c:v>
                </c:pt>
                <c:pt idx="8">
                  <c:v>0</c:v>
                </c:pt>
              </c:numCache>
            </c:numRef>
          </c:val>
          <c:extLst>
            <c:ext xmlns:c16="http://schemas.microsoft.com/office/drawing/2014/chart" uri="{C3380CC4-5D6E-409C-BE32-E72D297353CC}">
              <c16:uniqueId val="{00000000-9F7D-4717-9A69-871AF884FA29}"/>
            </c:ext>
          </c:extLst>
        </c:ser>
        <c:dLbls>
          <c:showLegendKey val="0"/>
          <c:showVal val="0"/>
          <c:showCatName val="0"/>
          <c:showSerName val="0"/>
          <c:showPercent val="0"/>
          <c:showBubbleSize val="0"/>
        </c:dLbls>
        <c:gapWidth val="219"/>
        <c:overlap val="-27"/>
        <c:axId val="427235192"/>
        <c:axId val="427226008"/>
      </c:barChart>
      <c:dateAx>
        <c:axId val="427235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226008"/>
        <c:crosses val="autoZero"/>
        <c:auto val="1"/>
        <c:lblOffset val="100"/>
        <c:baseTimeUnit val="months"/>
      </c:dateAx>
      <c:valAx>
        <c:axId val="427226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235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25</c:v>
                </c:pt>
                <c:pt idx="1">
                  <c:v>303</c:v>
                </c:pt>
                <c:pt idx="2">
                  <c:v>466</c:v>
                </c:pt>
                <c:pt idx="3">
                  <c:v>389</c:v>
                </c:pt>
                <c:pt idx="4">
                  <c:v>372</c:v>
                </c:pt>
                <c:pt idx="5">
                  <c:v>301</c:v>
                </c:pt>
                <c:pt idx="6">
                  <c:v>0</c:v>
                </c:pt>
              </c:numCache>
            </c:numRef>
          </c:val>
          <c:extLst>
            <c:ext xmlns:c16="http://schemas.microsoft.com/office/drawing/2014/chart" uri="{C3380CC4-5D6E-409C-BE32-E72D297353CC}">
              <c16:uniqueId val="{00000000-14B8-4C13-A780-053807B7008D}"/>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26</c:v>
                </c:pt>
                <c:pt idx="1">
                  <c:v>348</c:v>
                </c:pt>
                <c:pt idx="2">
                  <c:v>622</c:v>
                </c:pt>
                <c:pt idx="3">
                  <c:v>675</c:v>
                </c:pt>
                <c:pt idx="4">
                  <c:v>630</c:v>
                </c:pt>
                <c:pt idx="5">
                  <c:v>427</c:v>
                </c:pt>
                <c:pt idx="6">
                  <c:v>1</c:v>
                </c:pt>
              </c:numCache>
            </c:numRef>
          </c:val>
          <c:extLst>
            <c:ext xmlns:c16="http://schemas.microsoft.com/office/drawing/2014/chart" uri="{C3380CC4-5D6E-409C-BE32-E72D297353CC}">
              <c16:uniqueId val="{00000001-14B8-4C13-A780-053807B7008D}"/>
            </c:ext>
          </c:extLst>
        </c:ser>
        <c:dLbls>
          <c:showLegendKey val="0"/>
          <c:showVal val="0"/>
          <c:showCatName val="0"/>
          <c:showSerName val="0"/>
          <c:showPercent val="0"/>
          <c:showBubbleSize val="0"/>
        </c:dLbls>
        <c:gapWidth val="219"/>
        <c:overlap val="-27"/>
        <c:axId val="247913832"/>
        <c:axId val="247918096"/>
      </c:barChart>
      <c:catAx>
        <c:axId val="247913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918096"/>
        <c:crosses val="autoZero"/>
        <c:auto val="1"/>
        <c:lblAlgn val="ctr"/>
        <c:lblOffset val="100"/>
        <c:noMultiLvlLbl val="0"/>
      </c:catAx>
      <c:valAx>
        <c:axId val="247918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913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1</c:v>
                </c:pt>
                <c:pt idx="2">
                  <c:v>2</c:v>
                </c:pt>
                <c:pt idx="3">
                  <c:v>25</c:v>
                </c:pt>
                <c:pt idx="4">
                  <c:v>1</c:v>
                </c:pt>
                <c:pt idx="5">
                  <c:v>2</c:v>
                </c:pt>
                <c:pt idx="6">
                  <c:v>14</c:v>
                </c:pt>
                <c:pt idx="7">
                  <c:v>8</c:v>
                </c:pt>
              </c:numCache>
            </c:numRef>
          </c:val>
          <c:extLst>
            <c:ext xmlns:c16="http://schemas.microsoft.com/office/drawing/2014/chart" uri="{C3380CC4-5D6E-409C-BE32-E72D297353CC}">
              <c16:uniqueId val="{00000000-E6EE-4AD6-9469-930CFBB03CA2}"/>
            </c:ext>
          </c:extLst>
        </c:ser>
        <c:dLbls>
          <c:showLegendKey val="0"/>
          <c:showVal val="0"/>
          <c:showCatName val="0"/>
          <c:showSerName val="0"/>
          <c:showPercent val="0"/>
          <c:showBubbleSize val="0"/>
        </c:dLbls>
        <c:gapWidth val="219"/>
        <c:overlap val="-27"/>
        <c:axId val="247921376"/>
        <c:axId val="247922360"/>
      </c:barChart>
      <c:dateAx>
        <c:axId val="247921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922360"/>
        <c:crosses val="autoZero"/>
        <c:auto val="1"/>
        <c:lblOffset val="100"/>
        <c:baseTimeUnit val="months"/>
      </c:dateAx>
      <c:valAx>
        <c:axId val="247922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921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c:v>
                </c:pt>
                <c:pt idx="1">
                  <c:v>4</c:v>
                </c:pt>
                <c:pt idx="2">
                  <c:v>3</c:v>
                </c:pt>
                <c:pt idx="3">
                  <c:v>3</c:v>
                </c:pt>
                <c:pt idx="4">
                  <c:v>2</c:v>
                </c:pt>
                <c:pt idx="5">
                  <c:v>3</c:v>
                </c:pt>
                <c:pt idx="6">
                  <c:v>2</c:v>
                </c:pt>
                <c:pt idx="7">
                  <c:v>3</c:v>
                </c:pt>
                <c:pt idx="8">
                  <c:v>0</c:v>
                </c:pt>
                <c:pt idx="9">
                  <c:v>0</c:v>
                </c:pt>
                <c:pt idx="10">
                  <c:v>0</c:v>
                </c:pt>
                <c:pt idx="11">
                  <c:v>0</c:v>
                </c:pt>
              </c:numCache>
            </c:numRef>
          </c:val>
          <c:extLst>
            <c:ext xmlns:c16="http://schemas.microsoft.com/office/drawing/2014/chart" uri="{C3380CC4-5D6E-409C-BE32-E72D297353CC}">
              <c16:uniqueId val="{00000000-96BD-43FE-ABD2-8B1B32DBBAB5}"/>
            </c:ext>
          </c:extLst>
        </c:ser>
        <c:dLbls>
          <c:showLegendKey val="0"/>
          <c:showVal val="0"/>
          <c:showCatName val="0"/>
          <c:showSerName val="0"/>
          <c:showPercent val="0"/>
          <c:showBubbleSize val="0"/>
        </c:dLbls>
        <c:gapWidth val="219"/>
        <c:overlap val="-27"/>
        <c:axId val="247929248"/>
        <c:axId val="247929576"/>
      </c:barChart>
      <c:dateAx>
        <c:axId val="247929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929576"/>
        <c:crosses val="autoZero"/>
        <c:auto val="1"/>
        <c:lblOffset val="100"/>
        <c:baseTimeUnit val="months"/>
      </c:dateAx>
      <c:valAx>
        <c:axId val="247929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929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71</c:v>
                </c:pt>
                <c:pt idx="1">
                  <c:v>96</c:v>
                </c:pt>
                <c:pt idx="2">
                  <c:v>97</c:v>
                </c:pt>
                <c:pt idx="3">
                  <c:v>83</c:v>
                </c:pt>
                <c:pt idx="4">
                  <c:v>78</c:v>
                </c:pt>
                <c:pt idx="5">
                  <c:v>84</c:v>
                </c:pt>
                <c:pt idx="6">
                  <c:v>61</c:v>
                </c:pt>
                <c:pt idx="7">
                  <c:v>9</c:v>
                </c:pt>
                <c:pt idx="8">
                  <c:v>0</c:v>
                </c:pt>
                <c:pt idx="9">
                  <c:v>0</c:v>
                </c:pt>
                <c:pt idx="10">
                  <c:v>0</c:v>
                </c:pt>
                <c:pt idx="11">
                  <c:v>0</c:v>
                </c:pt>
              </c:numCache>
            </c:numRef>
          </c:val>
          <c:extLst>
            <c:ext xmlns:c16="http://schemas.microsoft.com/office/drawing/2014/chart" uri="{C3380CC4-5D6E-409C-BE32-E72D297353CC}">
              <c16:uniqueId val="{00000000-00D1-4E18-A759-CF45F6349520}"/>
            </c:ext>
          </c:extLst>
        </c:ser>
        <c:dLbls>
          <c:showLegendKey val="0"/>
          <c:showVal val="0"/>
          <c:showCatName val="0"/>
          <c:showSerName val="0"/>
          <c:showPercent val="0"/>
          <c:showBubbleSize val="0"/>
        </c:dLbls>
        <c:gapWidth val="219"/>
        <c:overlap val="-27"/>
        <c:axId val="247935480"/>
        <c:axId val="247932200"/>
      </c:barChart>
      <c:catAx>
        <c:axId val="247935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932200"/>
        <c:crosses val="autoZero"/>
        <c:auto val="1"/>
        <c:lblAlgn val="ctr"/>
        <c:lblOffset val="100"/>
        <c:noMultiLvlLbl val="0"/>
      </c:catAx>
      <c:valAx>
        <c:axId val="247932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935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c:v>
                </c:pt>
                <c:pt idx="1">
                  <c:v>7</c:v>
                </c:pt>
                <c:pt idx="2">
                  <c:v>15</c:v>
                </c:pt>
                <c:pt idx="3">
                  <c:v>7</c:v>
                </c:pt>
                <c:pt idx="4">
                  <c:v>23</c:v>
                </c:pt>
                <c:pt idx="5">
                  <c:v>22</c:v>
                </c:pt>
                <c:pt idx="6">
                  <c:v>20</c:v>
                </c:pt>
                <c:pt idx="7">
                  <c:v>16</c:v>
                </c:pt>
                <c:pt idx="8">
                  <c:v>0</c:v>
                </c:pt>
                <c:pt idx="9">
                  <c:v>0</c:v>
                </c:pt>
                <c:pt idx="10">
                  <c:v>0</c:v>
                </c:pt>
                <c:pt idx="11">
                  <c:v>0</c:v>
                </c:pt>
              </c:numCache>
            </c:numRef>
          </c:val>
          <c:extLst>
            <c:ext xmlns:c16="http://schemas.microsoft.com/office/drawing/2014/chart" uri="{C3380CC4-5D6E-409C-BE32-E72D297353CC}">
              <c16:uniqueId val="{00000000-BD27-404D-8A4B-06B3B4255728}"/>
            </c:ext>
          </c:extLst>
        </c:ser>
        <c:dLbls>
          <c:showLegendKey val="0"/>
          <c:showVal val="0"/>
          <c:showCatName val="0"/>
          <c:showSerName val="0"/>
          <c:showPercent val="0"/>
          <c:showBubbleSize val="0"/>
        </c:dLbls>
        <c:gapWidth val="219"/>
        <c:overlap val="-27"/>
        <c:axId val="247938760"/>
        <c:axId val="247939088"/>
      </c:barChart>
      <c:dateAx>
        <c:axId val="247938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939088"/>
        <c:crosses val="autoZero"/>
        <c:auto val="1"/>
        <c:lblOffset val="100"/>
        <c:baseTimeUnit val="months"/>
      </c:dateAx>
      <c:valAx>
        <c:axId val="247939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938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269</c:v>
                </c:pt>
                <c:pt idx="1">
                  <c:v>344</c:v>
                </c:pt>
                <c:pt idx="2">
                  <c:v>378</c:v>
                </c:pt>
                <c:pt idx="3">
                  <c:v>291</c:v>
                </c:pt>
                <c:pt idx="4">
                  <c:v>318</c:v>
                </c:pt>
                <c:pt idx="5">
                  <c:v>318</c:v>
                </c:pt>
                <c:pt idx="6">
                  <c:v>341</c:v>
                </c:pt>
                <c:pt idx="7">
                  <c:v>64</c:v>
                </c:pt>
              </c:numCache>
            </c:numRef>
          </c:val>
          <c:extLst>
            <c:ext xmlns:c16="http://schemas.microsoft.com/office/drawing/2014/chart" uri="{C3380CC4-5D6E-409C-BE32-E72D297353CC}">
              <c16:uniqueId val="{00000000-3768-4E51-8010-816474E192BC}"/>
            </c:ext>
          </c:extLst>
        </c:ser>
        <c:dLbls>
          <c:showLegendKey val="0"/>
          <c:showVal val="0"/>
          <c:showCatName val="0"/>
          <c:showSerName val="0"/>
          <c:showPercent val="0"/>
          <c:showBubbleSize val="0"/>
        </c:dLbls>
        <c:gapWidth val="219"/>
        <c:overlap val="-27"/>
        <c:axId val="263664024"/>
        <c:axId val="263664352"/>
      </c:barChart>
      <c:dateAx>
        <c:axId val="263664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664352"/>
        <c:crosses val="autoZero"/>
        <c:auto val="1"/>
        <c:lblOffset val="100"/>
        <c:baseTimeUnit val="months"/>
      </c:dateAx>
      <c:valAx>
        <c:axId val="263664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664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Sheet1!$A$2:$A$9</c:f>
              <c:strCache>
                <c:ptCount val="8"/>
                <c:pt idx="0">
                  <c:v>2022-01</c:v>
                </c:pt>
                <c:pt idx="1">
                  <c:v>2022-02</c:v>
                </c:pt>
                <c:pt idx="2">
                  <c:v>2022-03</c:v>
                </c:pt>
                <c:pt idx="3">
                  <c:v>2022-04</c:v>
                </c:pt>
                <c:pt idx="4">
                  <c:v>2022-05</c:v>
                </c:pt>
                <c:pt idx="5">
                  <c:v>2022-06</c:v>
                </c:pt>
                <c:pt idx="6">
                  <c:v>2022-07</c:v>
                </c:pt>
                <c:pt idx="7">
                  <c:v>2022-08</c:v>
                </c:pt>
              </c:strCache>
            </c:strRef>
          </c:cat>
          <c:val>
            <c:numRef>
              <c:f>Sheet1!$B$2:$B$9</c:f>
              <c:numCache>
                <c:formatCode>General</c:formatCode>
                <c:ptCount val="8"/>
                <c:pt idx="0">
                  <c:v>100</c:v>
                </c:pt>
                <c:pt idx="1">
                  <c:v>51</c:v>
                </c:pt>
                <c:pt idx="2">
                  <c:v>75</c:v>
                </c:pt>
                <c:pt idx="3">
                  <c:v>61</c:v>
                </c:pt>
                <c:pt idx="4">
                  <c:v>100</c:v>
                </c:pt>
                <c:pt idx="5">
                  <c:v>60</c:v>
                </c:pt>
                <c:pt idx="6">
                  <c:v>95</c:v>
                </c:pt>
                <c:pt idx="7">
                  <c:v>64</c:v>
                </c:pt>
              </c:numCache>
            </c:numRef>
          </c:val>
          <c:extLst>
            <c:ext xmlns:c16="http://schemas.microsoft.com/office/drawing/2014/chart" uri="{C3380CC4-5D6E-409C-BE32-E72D297353CC}">
              <c16:uniqueId val="{00000000-8D8A-4811-9902-7543958E14FE}"/>
            </c:ext>
          </c:extLst>
        </c:ser>
        <c:dLbls>
          <c:showLegendKey val="0"/>
          <c:showVal val="0"/>
          <c:showCatName val="0"/>
          <c:showSerName val="0"/>
          <c:showPercent val="0"/>
          <c:showBubbleSize val="0"/>
        </c:dLbls>
        <c:gapWidth val="219"/>
        <c:overlap val="-27"/>
        <c:axId val="263661400"/>
        <c:axId val="263655496"/>
      </c:barChart>
      <c:catAx>
        <c:axId val="26366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655496"/>
        <c:crosses val="autoZero"/>
        <c:auto val="1"/>
        <c:lblAlgn val="ctr"/>
        <c:lblOffset val="100"/>
        <c:noMultiLvlLbl val="0"/>
      </c:catAx>
      <c:valAx>
        <c:axId val="263655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661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Sheet1!$A$2:$A$9</c:f>
              <c:strCache>
                <c:ptCount val="8"/>
                <c:pt idx="0">
                  <c:v>2022-01</c:v>
                </c:pt>
                <c:pt idx="1">
                  <c:v>2022-02</c:v>
                </c:pt>
                <c:pt idx="2">
                  <c:v>2022-03</c:v>
                </c:pt>
                <c:pt idx="3">
                  <c:v>2022-04</c:v>
                </c:pt>
                <c:pt idx="4">
                  <c:v>2022-05</c:v>
                </c:pt>
                <c:pt idx="5">
                  <c:v>2022-06</c:v>
                </c:pt>
                <c:pt idx="6">
                  <c:v>2022-07</c:v>
                </c:pt>
                <c:pt idx="7">
                  <c:v>2022-08</c:v>
                </c:pt>
              </c:strCache>
            </c:strRef>
          </c:cat>
          <c:val>
            <c:numRef>
              <c:f>Sheet1!$B$2:$B$9</c:f>
              <c:numCache>
                <c:formatCode>General</c:formatCode>
                <c:ptCount val="8"/>
                <c:pt idx="0">
                  <c:v>2012</c:v>
                </c:pt>
                <c:pt idx="1">
                  <c:v>1136</c:v>
                </c:pt>
                <c:pt idx="2">
                  <c:v>1738</c:v>
                </c:pt>
                <c:pt idx="3">
                  <c:v>1658</c:v>
                </c:pt>
                <c:pt idx="4">
                  <c:v>2603</c:v>
                </c:pt>
                <c:pt idx="5">
                  <c:v>1506</c:v>
                </c:pt>
                <c:pt idx="6">
                  <c:v>2193</c:v>
                </c:pt>
                <c:pt idx="7">
                  <c:v>258</c:v>
                </c:pt>
              </c:numCache>
            </c:numRef>
          </c:val>
          <c:extLst>
            <c:ext xmlns:c16="http://schemas.microsoft.com/office/drawing/2014/chart" uri="{C3380CC4-5D6E-409C-BE32-E72D297353CC}">
              <c16:uniqueId val="{00000000-4FDF-44C1-9A05-5D4BD85D3999}"/>
            </c:ext>
          </c:extLst>
        </c:ser>
        <c:dLbls>
          <c:showLegendKey val="0"/>
          <c:showVal val="0"/>
          <c:showCatName val="0"/>
          <c:showSerName val="0"/>
          <c:showPercent val="0"/>
          <c:showBubbleSize val="0"/>
        </c:dLbls>
        <c:gapWidth val="219"/>
        <c:overlap val="-27"/>
        <c:axId val="263666648"/>
        <c:axId val="263673864"/>
      </c:barChart>
      <c:catAx>
        <c:axId val="263666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673864"/>
        <c:crosses val="autoZero"/>
        <c:auto val="1"/>
        <c:lblAlgn val="ctr"/>
        <c:lblOffset val="100"/>
        <c:noMultiLvlLbl val="0"/>
      </c:catAx>
      <c:valAx>
        <c:axId val="263673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666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1307</c:v>
                </c:pt>
                <c:pt idx="1">
                  <c:v>93125</c:v>
                </c:pt>
                <c:pt idx="2">
                  <c:v>70878</c:v>
                </c:pt>
                <c:pt idx="3">
                  <c:v>66744</c:v>
                </c:pt>
                <c:pt idx="4">
                  <c:v>75030</c:v>
                </c:pt>
                <c:pt idx="5">
                  <c:v>86246</c:v>
                </c:pt>
                <c:pt idx="6">
                  <c:v>51593</c:v>
                </c:pt>
                <c:pt idx="7">
                  <c:v>64666</c:v>
                </c:pt>
                <c:pt idx="8">
                  <c:v>4118</c:v>
                </c:pt>
              </c:numCache>
            </c:numRef>
          </c:val>
          <c:extLst>
            <c:ext xmlns:c16="http://schemas.microsoft.com/office/drawing/2014/chart" uri="{C3380CC4-5D6E-409C-BE32-E72D297353CC}">
              <c16:uniqueId val="{00000000-54D4-4AC3-A665-C639BE692A94}"/>
            </c:ext>
          </c:extLst>
        </c:ser>
        <c:dLbls>
          <c:showLegendKey val="0"/>
          <c:showVal val="0"/>
          <c:showCatName val="0"/>
          <c:showSerName val="0"/>
          <c:showPercent val="0"/>
          <c:showBubbleSize val="0"/>
        </c:dLbls>
        <c:gapWidth val="219"/>
        <c:overlap val="-27"/>
        <c:axId val="263666976"/>
        <c:axId val="263667960"/>
      </c:barChart>
      <c:catAx>
        <c:axId val="263666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667960"/>
        <c:crosses val="autoZero"/>
        <c:auto val="1"/>
        <c:lblAlgn val="ctr"/>
        <c:lblOffset val="100"/>
        <c:noMultiLvlLbl val="0"/>
      </c:catAx>
      <c:valAx>
        <c:axId val="263667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666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8</c:v>
                </c:pt>
                <c:pt idx="1">
                  <c:v>-2</c:v>
                </c:pt>
                <c:pt idx="2">
                  <c:v>8</c:v>
                </c:pt>
                <c:pt idx="3">
                  <c:v>-22</c:v>
                </c:pt>
                <c:pt idx="4">
                  <c:v>15</c:v>
                </c:pt>
                <c:pt idx="5">
                  <c:v>26</c:v>
                </c:pt>
                <c:pt idx="6">
                  <c:v>29</c:v>
                </c:pt>
                <c:pt idx="7">
                  <c:v>1</c:v>
                </c:pt>
              </c:numCache>
            </c:numRef>
          </c:val>
          <c:extLst>
            <c:ext xmlns:c16="http://schemas.microsoft.com/office/drawing/2014/chart" uri="{C3380CC4-5D6E-409C-BE32-E72D297353CC}">
              <c16:uniqueId val="{00000000-73DE-4295-AB12-F5DE54592B36}"/>
            </c:ext>
          </c:extLst>
        </c:ser>
        <c:dLbls>
          <c:showLegendKey val="0"/>
          <c:showVal val="0"/>
          <c:showCatName val="0"/>
          <c:showSerName val="0"/>
          <c:showPercent val="0"/>
          <c:showBubbleSize val="0"/>
        </c:dLbls>
        <c:gapWidth val="219"/>
        <c:overlap val="-27"/>
        <c:axId val="275545272"/>
        <c:axId val="275544616"/>
      </c:barChart>
      <c:dateAx>
        <c:axId val="275545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544616"/>
        <c:crosses val="autoZero"/>
        <c:auto val="1"/>
        <c:lblOffset val="100"/>
        <c:baseTimeUnit val="months"/>
      </c:dateAx>
      <c:valAx>
        <c:axId val="275544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545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35</c:v>
                </c:pt>
                <c:pt idx="1">
                  <c:v>23</c:v>
                </c:pt>
                <c:pt idx="2">
                  <c:v>36</c:v>
                </c:pt>
                <c:pt idx="3">
                  <c:v>33</c:v>
                </c:pt>
                <c:pt idx="4">
                  <c:v>32</c:v>
                </c:pt>
                <c:pt idx="5">
                  <c:v>29</c:v>
                </c:pt>
                <c:pt idx="6">
                  <c:v>27</c:v>
                </c:pt>
                <c:pt idx="7">
                  <c:v>10</c:v>
                </c:pt>
                <c:pt idx="8">
                  <c:v>0</c:v>
                </c:pt>
                <c:pt idx="9">
                  <c:v>0</c:v>
                </c:pt>
                <c:pt idx="10">
                  <c:v>0</c:v>
                </c:pt>
                <c:pt idx="11">
                  <c:v>0</c:v>
                </c:pt>
              </c:numCache>
            </c:numRef>
          </c:val>
          <c:extLst>
            <c:ext xmlns:c16="http://schemas.microsoft.com/office/drawing/2014/chart" uri="{C3380CC4-5D6E-409C-BE32-E72D297353CC}">
              <c16:uniqueId val="{00000000-EA58-4471-856D-2CE2F6AC554A}"/>
            </c:ext>
          </c:extLst>
        </c:ser>
        <c:dLbls>
          <c:showLegendKey val="0"/>
          <c:showVal val="0"/>
          <c:showCatName val="0"/>
          <c:showSerName val="0"/>
          <c:showPercent val="0"/>
          <c:showBubbleSize val="0"/>
        </c:dLbls>
        <c:gapWidth val="219"/>
        <c:overlap val="-27"/>
        <c:axId val="275547896"/>
        <c:axId val="275541008"/>
      </c:barChart>
      <c:dateAx>
        <c:axId val="275547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541008"/>
        <c:crosses val="autoZero"/>
        <c:auto val="1"/>
        <c:lblOffset val="100"/>
        <c:baseTimeUnit val="months"/>
      </c:dateAx>
      <c:valAx>
        <c:axId val="275541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547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676</c:v>
                </c:pt>
                <c:pt idx="1">
                  <c:v>437</c:v>
                </c:pt>
                <c:pt idx="2">
                  <c:v>845</c:v>
                </c:pt>
                <c:pt idx="3">
                  <c:v>771</c:v>
                </c:pt>
                <c:pt idx="4">
                  <c:v>780</c:v>
                </c:pt>
                <c:pt idx="5">
                  <c:v>673</c:v>
                </c:pt>
                <c:pt idx="6">
                  <c:v>557</c:v>
                </c:pt>
                <c:pt idx="7">
                  <c:v>31</c:v>
                </c:pt>
                <c:pt idx="8">
                  <c:v>0</c:v>
                </c:pt>
                <c:pt idx="9">
                  <c:v>0</c:v>
                </c:pt>
                <c:pt idx="10">
                  <c:v>0</c:v>
                </c:pt>
                <c:pt idx="11">
                  <c:v>0</c:v>
                </c:pt>
              </c:numCache>
            </c:numRef>
          </c:val>
          <c:extLst>
            <c:ext xmlns:c16="http://schemas.microsoft.com/office/drawing/2014/chart" uri="{C3380CC4-5D6E-409C-BE32-E72D297353CC}">
              <c16:uniqueId val="{00000000-92A8-46CE-A37D-93804E129A41}"/>
            </c:ext>
          </c:extLst>
        </c:ser>
        <c:dLbls>
          <c:showLegendKey val="0"/>
          <c:showVal val="0"/>
          <c:showCatName val="0"/>
          <c:showSerName val="0"/>
          <c:showPercent val="0"/>
          <c:showBubbleSize val="0"/>
        </c:dLbls>
        <c:gapWidth val="219"/>
        <c:overlap val="-27"/>
        <c:axId val="275548880"/>
        <c:axId val="275543960"/>
      </c:barChart>
      <c:catAx>
        <c:axId val="275548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543960"/>
        <c:crosses val="autoZero"/>
        <c:auto val="1"/>
        <c:lblAlgn val="ctr"/>
        <c:lblOffset val="100"/>
        <c:noMultiLvlLbl val="0"/>
      </c:catAx>
      <c:valAx>
        <c:axId val="275543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548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11564</c:v>
                </c:pt>
                <c:pt idx="1">
                  <c:v>10980</c:v>
                </c:pt>
                <c:pt idx="2">
                  <c:v>13113</c:v>
                </c:pt>
                <c:pt idx="3">
                  <c:v>50603</c:v>
                </c:pt>
                <c:pt idx="4">
                  <c:v>11605</c:v>
                </c:pt>
                <c:pt idx="5">
                  <c:v>55123</c:v>
                </c:pt>
                <c:pt idx="6">
                  <c:v>36785</c:v>
                </c:pt>
              </c:numCache>
            </c:numRef>
          </c:val>
          <c:extLst>
            <c:ext xmlns:c16="http://schemas.microsoft.com/office/drawing/2014/chart" uri="{C3380CC4-5D6E-409C-BE32-E72D297353CC}">
              <c16:uniqueId val="{00000000-DC5A-41BE-8E0A-2BEDA1B501D4}"/>
            </c:ext>
          </c:extLst>
        </c:ser>
        <c:dLbls>
          <c:showLegendKey val="0"/>
          <c:showVal val="0"/>
          <c:showCatName val="0"/>
          <c:showSerName val="0"/>
          <c:showPercent val="0"/>
          <c:showBubbleSize val="0"/>
        </c:dLbls>
        <c:gapWidth val="219"/>
        <c:overlap val="-27"/>
        <c:axId val="275554784"/>
        <c:axId val="275559376"/>
      </c:barChart>
      <c:dateAx>
        <c:axId val="275554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559376"/>
        <c:crosses val="autoZero"/>
        <c:auto val="1"/>
        <c:lblOffset val="100"/>
        <c:baseTimeUnit val="months"/>
      </c:dateAx>
      <c:valAx>
        <c:axId val="275559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554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8B836-1986-4D4B-B715-79C31639BC2F}"/>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46AD8E13-884B-4CF5-A647-F6ED74FC392C}"/>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163362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85B93-8352-44B5-9EB3-4AE2C97A10E0}"/>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114C1114-E467-4A40-8F4E-1977DBD3C5BA}"/>
              </a:ext>
            </a:extLst>
          </p:cNvPr>
          <p:cNvGraphicFramePr>
            <a:graphicFrameLocks noGrp="1"/>
          </p:cNvGraphicFramePr>
          <p:nvPr>
            <p:ph type="chart" sz="quarter" idx="13"/>
            <p:extLst>
              <p:ext uri="{D42A27DB-BD31-4B8C-83A1-F6EECF244321}">
                <p14:modId xmlns:p14="http://schemas.microsoft.com/office/powerpoint/2010/main" val="9373515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A3DA1F-A459-4891-BDFF-699CF0D3EA74}"/>
              </a:ext>
            </a:extLst>
          </p:cNvPr>
          <p:cNvSpPr>
            <a:spLocks noGrp="1"/>
          </p:cNvSpPr>
          <p:nvPr>
            <p:ph type="body" sz="quarter" idx="14"/>
          </p:nvPr>
        </p:nvSpPr>
        <p:spPr/>
        <p:txBody>
          <a:bodyPr/>
          <a:lstStyle/>
          <a:p>
            <a:r>
              <a:rPr lang="en-US"/>
              <a:t>01/01/2019 - 06/30/2022</a:t>
            </a:r>
          </a:p>
        </p:txBody>
      </p:sp>
      <p:sp>
        <p:nvSpPr>
          <p:cNvPr id="5" name="Footer Placeholder 4">
            <a:extLst>
              <a:ext uri="{FF2B5EF4-FFF2-40B4-BE49-F238E27FC236}">
                <a16:creationId xmlns:a16="http://schemas.microsoft.com/office/drawing/2014/main" id="{E557C923-394F-43C7-8859-242D0E5658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80703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12F90-1E6B-4443-8D4D-AE11F3A4A1C6}"/>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444BBEE0-D98B-467B-8C29-50BC8A87FE23}"/>
              </a:ext>
            </a:extLst>
          </p:cNvPr>
          <p:cNvGraphicFramePr>
            <a:graphicFrameLocks noGrp="1"/>
          </p:cNvGraphicFramePr>
          <p:nvPr>
            <p:ph type="tbl" sz="quarter" idx="13"/>
            <p:extLst>
              <p:ext uri="{D42A27DB-BD31-4B8C-83A1-F6EECF244321}">
                <p14:modId xmlns:p14="http://schemas.microsoft.com/office/powerpoint/2010/main" val="167948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687522328"/>
                    </a:ext>
                  </a:extLst>
                </a:gridCol>
                <a:gridCol w="905256">
                  <a:extLst>
                    <a:ext uri="{9D8B030D-6E8A-4147-A177-3AD203B41FA5}">
                      <a16:colId xmlns:a16="http://schemas.microsoft.com/office/drawing/2014/main" val="2065365419"/>
                    </a:ext>
                  </a:extLst>
                </a:gridCol>
                <a:gridCol w="905256">
                  <a:extLst>
                    <a:ext uri="{9D8B030D-6E8A-4147-A177-3AD203B41FA5}">
                      <a16:colId xmlns:a16="http://schemas.microsoft.com/office/drawing/2014/main" val="1931364004"/>
                    </a:ext>
                  </a:extLst>
                </a:gridCol>
                <a:gridCol w="905256">
                  <a:extLst>
                    <a:ext uri="{9D8B030D-6E8A-4147-A177-3AD203B41FA5}">
                      <a16:colId xmlns:a16="http://schemas.microsoft.com/office/drawing/2014/main" val="3737173890"/>
                    </a:ext>
                  </a:extLst>
                </a:gridCol>
                <a:gridCol w="905256">
                  <a:extLst>
                    <a:ext uri="{9D8B030D-6E8A-4147-A177-3AD203B41FA5}">
                      <a16:colId xmlns:a16="http://schemas.microsoft.com/office/drawing/2014/main" val="2223326933"/>
                    </a:ext>
                  </a:extLst>
                </a:gridCol>
                <a:gridCol w="905256">
                  <a:extLst>
                    <a:ext uri="{9D8B030D-6E8A-4147-A177-3AD203B41FA5}">
                      <a16:colId xmlns:a16="http://schemas.microsoft.com/office/drawing/2014/main" val="2124453851"/>
                    </a:ext>
                  </a:extLst>
                </a:gridCol>
                <a:gridCol w="905256">
                  <a:extLst>
                    <a:ext uri="{9D8B030D-6E8A-4147-A177-3AD203B41FA5}">
                      <a16:colId xmlns:a16="http://schemas.microsoft.com/office/drawing/2014/main" val="2100733119"/>
                    </a:ext>
                  </a:extLst>
                </a:gridCol>
                <a:gridCol w="905256">
                  <a:extLst>
                    <a:ext uri="{9D8B030D-6E8A-4147-A177-3AD203B41FA5}">
                      <a16:colId xmlns:a16="http://schemas.microsoft.com/office/drawing/2014/main" val="364620398"/>
                    </a:ext>
                  </a:extLst>
                </a:gridCol>
                <a:gridCol w="905256">
                  <a:extLst>
                    <a:ext uri="{9D8B030D-6E8A-4147-A177-3AD203B41FA5}">
                      <a16:colId xmlns:a16="http://schemas.microsoft.com/office/drawing/2014/main" val="3223360115"/>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64855338"/>
                  </a:ext>
                </a:extLst>
              </a:tr>
              <a:tr h="370840">
                <a:tc>
                  <a:txBody>
                    <a:bodyPr/>
                    <a:lstStyle/>
                    <a:p>
                      <a:r>
                        <a:rPr lang="en-US" sz="1000"/>
                        <a:t>4876</a:t>
                      </a:r>
                    </a:p>
                  </a:txBody>
                  <a:tcPr/>
                </a:tc>
                <a:tc>
                  <a:txBody>
                    <a:bodyPr/>
                    <a:lstStyle/>
                    <a:p>
                      <a:r>
                        <a:rPr lang="en-US" sz="1000"/>
                        <a:t>201</a:t>
                      </a:r>
                    </a:p>
                  </a:txBody>
                  <a:tcPr/>
                </a:tc>
                <a:tc>
                  <a:txBody>
                    <a:bodyPr/>
                    <a:lstStyle/>
                    <a:p>
                      <a:r>
                        <a:rPr lang="en-US" sz="1000"/>
                        <a:t>153</a:t>
                      </a:r>
                    </a:p>
                  </a:txBody>
                  <a:tcPr/>
                </a:tc>
                <a:tc>
                  <a:txBody>
                    <a:bodyPr/>
                    <a:lstStyle/>
                    <a:p>
                      <a:r>
                        <a:rPr lang="en-US" sz="1000"/>
                        <a:t>3647</a:t>
                      </a:r>
                    </a:p>
                  </a:txBody>
                  <a:tcPr/>
                </a:tc>
                <a:tc>
                  <a:txBody>
                    <a:bodyPr/>
                    <a:lstStyle/>
                    <a:p>
                      <a:r>
                        <a:rPr lang="en-US" sz="1000"/>
                        <a:t>115</a:t>
                      </a:r>
                    </a:p>
                  </a:txBody>
                  <a:tcPr/>
                </a:tc>
                <a:tc>
                  <a:txBody>
                    <a:bodyPr/>
                    <a:lstStyle/>
                    <a:p>
                      <a:r>
                        <a:rPr lang="en-US" sz="1000"/>
                        <a:t>146</a:t>
                      </a:r>
                    </a:p>
                  </a:txBody>
                  <a:tcPr/>
                </a:tc>
                <a:tc>
                  <a:txBody>
                    <a:bodyPr/>
                    <a:lstStyle/>
                    <a:p>
                      <a:r>
                        <a:rPr lang="en-US" sz="1000"/>
                        <a:t>0</a:t>
                      </a:r>
                    </a:p>
                  </a:txBody>
                  <a:tcPr/>
                </a:tc>
                <a:tc>
                  <a:txBody>
                    <a:bodyPr/>
                    <a:lstStyle/>
                    <a:p>
                      <a:r>
                        <a:rPr lang="en-US" sz="1000"/>
                        <a:t>0.5349 %</a:t>
                      </a:r>
                    </a:p>
                  </a:txBody>
                  <a:tcPr/>
                </a:tc>
                <a:tc>
                  <a:txBody>
                    <a:bodyPr/>
                    <a:lstStyle/>
                    <a:p>
                      <a:r>
                        <a:rPr lang="en-US" sz="1000"/>
                        <a:t>0.0 %</a:t>
                      </a:r>
                    </a:p>
                  </a:txBody>
                  <a:tcPr/>
                </a:tc>
                <a:extLst>
                  <a:ext uri="{0D108BD9-81ED-4DB2-BD59-A6C34878D82A}">
                    <a16:rowId xmlns:a16="http://schemas.microsoft.com/office/drawing/2014/main" val="1721023659"/>
                  </a:ext>
                </a:extLst>
              </a:tr>
            </a:tbl>
          </a:graphicData>
        </a:graphic>
      </p:graphicFrame>
      <p:sp>
        <p:nvSpPr>
          <p:cNvPr id="4" name="Text Placeholder 3">
            <a:extLst>
              <a:ext uri="{FF2B5EF4-FFF2-40B4-BE49-F238E27FC236}">
                <a16:creationId xmlns:a16="http://schemas.microsoft.com/office/drawing/2014/main" id="{8409930A-F37C-426D-892E-901CE84D1208}"/>
              </a:ext>
            </a:extLst>
          </p:cNvPr>
          <p:cNvSpPr>
            <a:spLocks noGrp="1"/>
          </p:cNvSpPr>
          <p:nvPr>
            <p:ph type="body" sz="quarter" idx="14"/>
          </p:nvPr>
        </p:nvSpPr>
        <p:spPr/>
        <p:txBody>
          <a:bodyPr/>
          <a:lstStyle/>
          <a:p>
            <a:r>
              <a:rPr lang="en-US"/>
              <a:t>01/01/2022 - 07/13/2022</a:t>
            </a:r>
          </a:p>
        </p:txBody>
      </p:sp>
    </p:spTree>
    <p:extLst>
      <p:ext uri="{BB962C8B-B14F-4D97-AF65-F5344CB8AC3E}">
        <p14:creationId xmlns:p14="http://schemas.microsoft.com/office/powerpoint/2010/main" val="1262914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B9EF4-7E79-493C-9E6D-0F08B9840BB5}"/>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53B18F8D-B075-429D-96D9-4AD5B414C171}"/>
              </a:ext>
            </a:extLst>
          </p:cNvPr>
          <p:cNvGraphicFramePr>
            <a:graphicFrameLocks noGrp="1"/>
          </p:cNvGraphicFramePr>
          <p:nvPr>
            <p:ph type="chart" sz="quarter" idx="13"/>
            <p:extLst>
              <p:ext uri="{D42A27DB-BD31-4B8C-83A1-F6EECF244321}">
                <p14:modId xmlns:p14="http://schemas.microsoft.com/office/powerpoint/2010/main" val="28801570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114B36-A289-4D04-9641-95D26EE8041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D3B97A8-6929-4D17-8A88-192D75287B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64332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4294E-234A-4917-BA7F-42526ED1DD63}"/>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FB108C19-C96A-4A3B-A2CD-44BB64608232}"/>
              </a:ext>
            </a:extLst>
          </p:cNvPr>
          <p:cNvGraphicFramePr>
            <a:graphicFrameLocks noGrp="1"/>
          </p:cNvGraphicFramePr>
          <p:nvPr>
            <p:ph type="chart" sz="quarter" idx="13"/>
            <p:extLst>
              <p:ext uri="{D42A27DB-BD31-4B8C-83A1-F6EECF244321}">
                <p14:modId xmlns:p14="http://schemas.microsoft.com/office/powerpoint/2010/main" val="9075845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7E4162-B63C-4BEB-BED3-3F56FD0D5AA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5ADDD43-7FCF-4E53-A7E5-B2B4BDE65B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65882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E076A-5CE2-4EF8-B4D0-FB7144534791}"/>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980B9E80-00EC-4B98-8936-893F29397911}"/>
              </a:ext>
            </a:extLst>
          </p:cNvPr>
          <p:cNvGraphicFramePr>
            <a:graphicFrameLocks noGrp="1"/>
          </p:cNvGraphicFramePr>
          <p:nvPr>
            <p:ph type="chart" sz="quarter" idx="13"/>
            <p:extLst>
              <p:ext uri="{D42A27DB-BD31-4B8C-83A1-F6EECF244321}">
                <p14:modId xmlns:p14="http://schemas.microsoft.com/office/powerpoint/2010/main" val="11652498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8443BB-104A-4F2E-897E-EA1BFC199E3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B8C58393-AEA9-4FCF-937F-5F9DDD6B30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4946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A37C3-2B2A-430F-A64E-E85CF6B03FF7}"/>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70C5F448-ECC8-4263-8940-A051BED1E03D}"/>
              </a:ext>
            </a:extLst>
          </p:cNvPr>
          <p:cNvGraphicFramePr>
            <a:graphicFrameLocks noGrp="1"/>
          </p:cNvGraphicFramePr>
          <p:nvPr>
            <p:ph type="chart" sz="quarter" idx="13"/>
            <p:extLst>
              <p:ext uri="{D42A27DB-BD31-4B8C-83A1-F6EECF244321}">
                <p14:modId xmlns:p14="http://schemas.microsoft.com/office/powerpoint/2010/main" val="19891383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CEBEED-146D-4270-BCBF-BBE77B1C5F9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32EF0C2-4AAF-4A9C-B294-E3537B922E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85724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22B3A-8E9D-4519-9FED-4F6ED34801FF}"/>
              </a:ext>
            </a:extLst>
          </p:cNvPr>
          <p:cNvSpPr>
            <a:spLocks noGrp="1"/>
          </p:cNvSpPr>
          <p:nvPr>
            <p:ph type="title"/>
          </p:nvPr>
        </p:nvSpPr>
        <p:spPr/>
        <p:txBody>
          <a:bodyPr/>
          <a:lstStyle/>
          <a:p>
            <a:r>
              <a:rPr lang="en-US"/>
              <a:t>Facebook Original Own Posts Table | Philadelphia Insurance - 1 of 5</a:t>
            </a:r>
          </a:p>
        </p:txBody>
      </p:sp>
      <p:graphicFrame>
        <p:nvGraphicFramePr>
          <p:cNvPr id="5" name="Table Placeholder 4">
            <a:extLst>
              <a:ext uri="{FF2B5EF4-FFF2-40B4-BE49-F238E27FC236}">
                <a16:creationId xmlns:a16="http://schemas.microsoft.com/office/drawing/2014/main" id="{4B279C1B-C970-4320-AD9C-9F627739A721}"/>
              </a:ext>
            </a:extLst>
          </p:cNvPr>
          <p:cNvGraphicFramePr>
            <a:graphicFrameLocks noGrp="1"/>
          </p:cNvGraphicFramePr>
          <p:nvPr>
            <p:ph type="tbl" sz="quarter" idx="13"/>
            <p:extLst>
              <p:ext uri="{D42A27DB-BD31-4B8C-83A1-F6EECF244321}">
                <p14:modId xmlns:p14="http://schemas.microsoft.com/office/powerpoint/2010/main" val="1705015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868237698"/>
                    </a:ext>
                  </a:extLst>
                </a:gridCol>
                <a:gridCol w="1645921">
                  <a:extLst>
                    <a:ext uri="{9D8B030D-6E8A-4147-A177-3AD203B41FA5}">
                      <a16:colId xmlns:a16="http://schemas.microsoft.com/office/drawing/2014/main" val="3723084795"/>
                    </a:ext>
                  </a:extLst>
                </a:gridCol>
                <a:gridCol w="411480">
                  <a:extLst>
                    <a:ext uri="{9D8B030D-6E8A-4147-A177-3AD203B41FA5}">
                      <a16:colId xmlns:a16="http://schemas.microsoft.com/office/drawing/2014/main" val="1562278401"/>
                    </a:ext>
                  </a:extLst>
                </a:gridCol>
                <a:gridCol w="411480">
                  <a:extLst>
                    <a:ext uri="{9D8B030D-6E8A-4147-A177-3AD203B41FA5}">
                      <a16:colId xmlns:a16="http://schemas.microsoft.com/office/drawing/2014/main" val="4096808744"/>
                    </a:ext>
                  </a:extLst>
                </a:gridCol>
                <a:gridCol w="411480">
                  <a:extLst>
                    <a:ext uri="{9D8B030D-6E8A-4147-A177-3AD203B41FA5}">
                      <a16:colId xmlns:a16="http://schemas.microsoft.com/office/drawing/2014/main" val="9618558"/>
                    </a:ext>
                  </a:extLst>
                </a:gridCol>
                <a:gridCol w="411480">
                  <a:extLst>
                    <a:ext uri="{9D8B030D-6E8A-4147-A177-3AD203B41FA5}">
                      <a16:colId xmlns:a16="http://schemas.microsoft.com/office/drawing/2014/main" val="1619740627"/>
                    </a:ext>
                  </a:extLst>
                </a:gridCol>
                <a:gridCol w="411480">
                  <a:extLst>
                    <a:ext uri="{9D8B030D-6E8A-4147-A177-3AD203B41FA5}">
                      <a16:colId xmlns:a16="http://schemas.microsoft.com/office/drawing/2014/main" val="922420222"/>
                    </a:ext>
                  </a:extLst>
                </a:gridCol>
                <a:gridCol w="411480">
                  <a:extLst>
                    <a:ext uri="{9D8B030D-6E8A-4147-A177-3AD203B41FA5}">
                      <a16:colId xmlns:a16="http://schemas.microsoft.com/office/drawing/2014/main" val="1676392945"/>
                    </a:ext>
                  </a:extLst>
                </a:gridCol>
                <a:gridCol w="411480">
                  <a:extLst>
                    <a:ext uri="{9D8B030D-6E8A-4147-A177-3AD203B41FA5}">
                      <a16:colId xmlns:a16="http://schemas.microsoft.com/office/drawing/2014/main" val="3369713723"/>
                    </a:ext>
                  </a:extLst>
                </a:gridCol>
                <a:gridCol w="411480">
                  <a:extLst>
                    <a:ext uri="{9D8B030D-6E8A-4147-A177-3AD203B41FA5}">
                      <a16:colId xmlns:a16="http://schemas.microsoft.com/office/drawing/2014/main" val="3530426734"/>
                    </a:ext>
                  </a:extLst>
                </a:gridCol>
                <a:gridCol w="411480">
                  <a:extLst>
                    <a:ext uri="{9D8B030D-6E8A-4147-A177-3AD203B41FA5}">
                      <a16:colId xmlns:a16="http://schemas.microsoft.com/office/drawing/2014/main" val="4241941008"/>
                    </a:ext>
                  </a:extLst>
                </a:gridCol>
                <a:gridCol w="411480">
                  <a:extLst>
                    <a:ext uri="{9D8B030D-6E8A-4147-A177-3AD203B41FA5}">
                      <a16:colId xmlns:a16="http://schemas.microsoft.com/office/drawing/2014/main" val="3902811779"/>
                    </a:ext>
                  </a:extLst>
                </a:gridCol>
                <a:gridCol w="411480">
                  <a:extLst>
                    <a:ext uri="{9D8B030D-6E8A-4147-A177-3AD203B41FA5}">
                      <a16:colId xmlns:a16="http://schemas.microsoft.com/office/drawing/2014/main" val="3224773885"/>
                    </a:ext>
                  </a:extLst>
                </a:gridCol>
                <a:gridCol w="411480">
                  <a:extLst>
                    <a:ext uri="{9D8B030D-6E8A-4147-A177-3AD203B41FA5}">
                      <a16:colId xmlns:a16="http://schemas.microsoft.com/office/drawing/2014/main" val="400498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5587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- 2022-07-07 13:23:00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PHLY employee Michelle Brown for receiving an Appreciation Award for Service Excellence from our PHLY Phorum Toastmasters club! 👏🏼 The award recognizes 13 years of outstanding and dedicated service to the #toastmastersclub, which helps people from diverse backgrounds become more confident speakers, communicators, and leaders. Toastmasters District 38 #publicspeaker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https://quintly-image-storage.s3.amazonaws.com/d123f9c23f3abec6e562a564c92f236a/8b91a6403b08b2e711c808d31cd3170e.jpg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15.4332 %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17064258"/>
                  </a:ext>
                </a:extLst>
              </a:tr>
            </a:tbl>
          </a:graphicData>
        </a:graphic>
      </p:graphicFrame>
      <p:sp>
        <p:nvSpPr>
          <p:cNvPr id="4" name="Text Placeholder 3">
            <a:extLst>
              <a:ext uri="{FF2B5EF4-FFF2-40B4-BE49-F238E27FC236}">
                <a16:creationId xmlns:a16="http://schemas.microsoft.com/office/drawing/2014/main" id="{A105A8A5-0BC2-4EF3-99A2-8531D5F72FD3}"/>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12598699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F0922-95E3-47D3-A5AC-33C96D77FD2A}"/>
              </a:ext>
            </a:extLst>
          </p:cNvPr>
          <p:cNvSpPr>
            <a:spLocks noGrp="1"/>
          </p:cNvSpPr>
          <p:nvPr>
            <p:ph type="title"/>
          </p:nvPr>
        </p:nvSpPr>
        <p:spPr/>
        <p:txBody>
          <a:bodyPr/>
          <a:lstStyle/>
          <a:p>
            <a:r>
              <a:rPr lang="en-US"/>
              <a:t>Facebook Original Own Posts Table | Philadelphia Insurance - 2 of 5</a:t>
            </a:r>
          </a:p>
        </p:txBody>
      </p:sp>
      <p:graphicFrame>
        <p:nvGraphicFramePr>
          <p:cNvPr id="5" name="Table Placeholder 4">
            <a:extLst>
              <a:ext uri="{FF2B5EF4-FFF2-40B4-BE49-F238E27FC236}">
                <a16:creationId xmlns:a16="http://schemas.microsoft.com/office/drawing/2014/main" id="{48DA842C-613C-4231-A930-4E1490792236}"/>
              </a:ext>
            </a:extLst>
          </p:cNvPr>
          <p:cNvGraphicFramePr>
            <a:graphicFrameLocks noGrp="1"/>
          </p:cNvGraphicFramePr>
          <p:nvPr>
            <p:ph type="tbl" sz="quarter" idx="13"/>
            <p:extLst>
              <p:ext uri="{D42A27DB-BD31-4B8C-83A1-F6EECF244321}">
                <p14:modId xmlns:p14="http://schemas.microsoft.com/office/powerpoint/2010/main" val="341299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989953154"/>
                    </a:ext>
                  </a:extLst>
                </a:gridCol>
                <a:gridCol w="1645921">
                  <a:extLst>
                    <a:ext uri="{9D8B030D-6E8A-4147-A177-3AD203B41FA5}">
                      <a16:colId xmlns:a16="http://schemas.microsoft.com/office/drawing/2014/main" val="3253924376"/>
                    </a:ext>
                  </a:extLst>
                </a:gridCol>
                <a:gridCol w="411480">
                  <a:extLst>
                    <a:ext uri="{9D8B030D-6E8A-4147-A177-3AD203B41FA5}">
                      <a16:colId xmlns:a16="http://schemas.microsoft.com/office/drawing/2014/main" val="3430661702"/>
                    </a:ext>
                  </a:extLst>
                </a:gridCol>
                <a:gridCol w="411480">
                  <a:extLst>
                    <a:ext uri="{9D8B030D-6E8A-4147-A177-3AD203B41FA5}">
                      <a16:colId xmlns:a16="http://schemas.microsoft.com/office/drawing/2014/main" val="3843341341"/>
                    </a:ext>
                  </a:extLst>
                </a:gridCol>
                <a:gridCol w="411480">
                  <a:extLst>
                    <a:ext uri="{9D8B030D-6E8A-4147-A177-3AD203B41FA5}">
                      <a16:colId xmlns:a16="http://schemas.microsoft.com/office/drawing/2014/main" val="3435792768"/>
                    </a:ext>
                  </a:extLst>
                </a:gridCol>
                <a:gridCol w="411480">
                  <a:extLst>
                    <a:ext uri="{9D8B030D-6E8A-4147-A177-3AD203B41FA5}">
                      <a16:colId xmlns:a16="http://schemas.microsoft.com/office/drawing/2014/main" val="3198276064"/>
                    </a:ext>
                  </a:extLst>
                </a:gridCol>
                <a:gridCol w="411480">
                  <a:extLst>
                    <a:ext uri="{9D8B030D-6E8A-4147-A177-3AD203B41FA5}">
                      <a16:colId xmlns:a16="http://schemas.microsoft.com/office/drawing/2014/main" val="2090864743"/>
                    </a:ext>
                  </a:extLst>
                </a:gridCol>
                <a:gridCol w="411480">
                  <a:extLst>
                    <a:ext uri="{9D8B030D-6E8A-4147-A177-3AD203B41FA5}">
                      <a16:colId xmlns:a16="http://schemas.microsoft.com/office/drawing/2014/main" val="3954838484"/>
                    </a:ext>
                  </a:extLst>
                </a:gridCol>
                <a:gridCol w="411480">
                  <a:extLst>
                    <a:ext uri="{9D8B030D-6E8A-4147-A177-3AD203B41FA5}">
                      <a16:colId xmlns:a16="http://schemas.microsoft.com/office/drawing/2014/main" val="2866685581"/>
                    </a:ext>
                  </a:extLst>
                </a:gridCol>
                <a:gridCol w="411480">
                  <a:extLst>
                    <a:ext uri="{9D8B030D-6E8A-4147-A177-3AD203B41FA5}">
                      <a16:colId xmlns:a16="http://schemas.microsoft.com/office/drawing/2014/main" val="4121388532"/>
                    </a:ext>
                  </a:extLst>
                </a:gridCol>
                <a:gridCol w="411480">
                  <a:extLst>
                    <a:ext uri="{9D8B030D-6E8A-4147-A177-3AD203B41FA5}">
                      <a16:colId xmlns:a16="http://schemas.microsoft.com/office/drawing/2014/main" val="4039900942"/>
                    </a:ext>
                  </a:extLst>
                </a:gridCol>
                <a:gridCol w="411480">
                  <a:extLst>
                    <a:ext uri="{9D8B030D-6E8A-4147-A177-3AD203B41FA5}">
                      <a16:colId xmlns:a16="http://schemas.microsoft.com/office/drawing/2014/main" val="3245634071"/>
                    </a:ext>
                  </a:extLst>
                </a:gridCol>
                <a:gridCol w="411480">
                  <a:extLst>
                    <a:ext uri="{9D8B030D-6E8A-4147-A177-3AD203B41FA5}">
                      <a16:colId xmlns:a16="http://schemas.microsoft.com/office/drawing/2014/main" val="2191593443"/>
                    </a:ext>
                  </a:extLst>
                </a:gridCol>
                <a:gridCol w="411480">
                  <a:extLst>
                    <a:ext uri="{9D8B030D-6E8A-4147-A177-3AD203B41FA5}">
                      <a16:colId xmlns:a16="http://schemas.microsoft.com/office/drawing/2014/main" val="1856150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86797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- 2022-07-22 14:02:07</a:t>
                      </a:r>
                      <a:r>
                        <a:rPr kumimoji="0" lang="en-US" sz="1000" b="0" i="0" u="none" strike="noStrike" kern="1200" cap="none" spc="0" normalizeH="0" baseline="0" noProof="0">
                          <a:ln>
                            <a:noFill/>
                          </a:ln>
                          <a:solidFill>
                            <a:prstClr val="black"/>
                          </a:solidFill>
                          <a:effectLst/>
                          <a:uLnTx/>
                          <a:uFillTx/>
                          <a:latin typeface="+mn-lt"/>
                          <a:ea typeface="+mn-ea"/>
                          <a:cs typeface="+mn-cs"/>
                        </a:rPr>
                        <a:t>
 This is what it looks like to make an impact 💟
#TEAMPHLY volunteered with Cradles to Crayons Philadelphia to create well-wish #backtoschool cards for local kids. The cards will be tucked into backpacks along with school supplies to help the children feel optimistic and excited about learning! #volunteeringmatters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https://quintly-image-storage.s3.amazonaws.com/d123f9c23f3abec6e562a564c92f236a/06bab342b5c3393edb48df694f8a7973.jpg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55967156"/>
                  </a:ext>
                </a:extLst>
              </a:tr>
            </a:tbl>
          </a:graphicData>
        </a:graphic>
      </p:graphicFrame>
      <p:sp>
        <p:nvSpPr>
          <p:cNvPr id="4" name="Text Placeholder 3">
            <a:extLst>
              <a:ext uri="{FF2B5EF4-FFF2-40B4-BE49-F238E27FC236}">
                <a16:creationId xmlns:a16="http://schemas.microsoft.com/office/drawing/2014/main" id="{21238117-DBE2-4B4D-8FBE-D11BC5C00B79}"/>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3056462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3C7E8-5215-4E50-9CCC-FDE744B2B8EC}"/>
              </a:ext>
            </a:extLst>
          </p:cNvPr>
          <p:cNvSpPr>
            <a:spLocks noGrp="1"/>
          </p:cNvSpPr>
          <p:nvPr>
            <p:ph type="title"/>
          </p:nvPr>
        </p:nvSpPr>
        <p:spPr/>
        <p:txBody>
          <a:bodyPr/>
          <a:lstStyle/>
          <a:p>
            <a:r>
              <a:rPr lang="en-US"/>
              <a:t>Facebook Original Own Posts Table | Philadelphia Insurance - 3 of 5</a:t>
            </a:r>
          </a:p>
        </p:txBody>
      </p:sp>
      <p:graphicFrame>
        <p:nvGraphicFramePr>
          <p:cNvPr id="5" name="Table Placeholder 4">
            <a:extLst>
              <a:ext uri="{FF2B5EF4-FFF2-40B4-BE49-F238E27FC236}">
                <a16:creationId xmlns:a16="http://schemas.microsoft.com/office/drawing/2014/main" id="{D1AF1D31-2F0F-4D4A-94CB-49FE3B1F814E}"/>
              </a:ext>
            </a:extLst>
          </p:cNvPr>
          <p:cNvGraphicFramePr>
            <a:graphicFrameLocks noGrp="1"/>
          </p:cNvGraphicFramePr>
          <p:nvPr>
            <p:ph type="tbl" sz="quarter" idx="13"/>
            <p:extLst>
              <p:ext uri="{D42A27DB-BD31-4B8C-83A1-F6EECF244321}">
                <p14:modId xmlns:p14="http://schemas.microsoft.com/office/powerpoint/2010/main" val="325786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75868748"/>
                    </a:ext>
                  </a:extLst>
                </a:gridCol>
                <a:gridCol w="1645921">
                  <a:extLst>
                    <a:ext uri="{9D8B030D-6E8A-4147-A177-3AD203B41FA5}">
                      <a16:colId xmlns:a16="http://schemas.microsoft.com/office/drawing/2014/main" val="1007641764"/>
                    </a:ext>
                  </a:extLst>
                </a:gridCol>
                <a:gridCol w="411480">
                  <a:extLst>
                    <a:ext uri="{9D8B030D-6E8A-4147-A177-3AD203B41FA5}">
                      <a16:colId xmlns:a16="http://schemas.microsoft.com/office/drawing/2014/main" val="3472934470"/>
                    </a:ext>
                  </a:extLst>
                </a:gridCol>
                <a:gridCol w="411480">
                  <a:extLst>
                    <a:ext uri="{9D8B030D-6E8A-4147-A177-3AD203B41FA5}">
                      <a16:colId xmlns:a16="http://schemas.microsoft.com/office/drawing/2014/main" val="3112965980"/>
                    </a:ext>
                  </a:extLst>
                </a:gridCol>
                <a:gridCol w="411480">
                  <a:extLst>
                    <a:ext uri="{9D8B030D-6E8A-4147-A177-3AD203B41FA5}">
                      <a16:colId xmlns:a16="http://schemas.microsoft.com/office/drawing/2014/main" val="2583998406"/>
                    </a:ext>
                  </a:extLst>
                </a:gridCol>
                <a:gridCol w="411480">
                  <a:extLst>
                    <a:ext uri="{9D8B030D-6E8A-4147-A177-3AD203B41FA5}">
                      <a16:colId xmlns:a16="http://schemas.microsoft.com/office/drawing/2014/main" val="27737441"/>
                    </a:ext>
                  </a:extLst>
                </a:gridCol>
                <a:gridCol w="411480">
                  <a:extLst>
                    <a:ext uri="{9D8B030D-6E8A-4147-A177-3AD203B41FA5}">
                      <a16:colId xmlns:a16="http://schemas.microsoft.com/office/drawing/2014/main" val="815646206"/>
                    </a:ext>
                  </a:extLst>
                </a:gridCol>
                <a:gridCol w="411480">
                  <a:extLst>
                    <a:ext uri="{9D8B030D-6E8A-4147-A177-3AD203B41FA5}">
                      <a16:colId xmlns:a16="http://schemas.microsoft.com/office/drawing/2014/main" val="4153064391"/>
                    </a:ext>
                  </a:extLst>
                </a:gridCol>
                <a:gridCol w="411480">
                  <a:extLst>
                    <a:ext uri="{9D8B030D-6E8A-4147-A177-3AD203B41FA5}">
                      <a16:colId xmlns:a16="http://schemas.microsoft.com/office/drawing/2014/main" val="4135324515"/>
                    </a:ext>
                  </a:extLst>
                </a:gridCol>
                <a:gridCol w="411480">
                  <a:extLst>
                    <a:ext uri="{9D8B030D-6E8A-4147-A177-3AD203B41FA5}">
                      <a16:colId xmlns:a16="http://schemas.microsoft.com/office/drawing/2014/main" val="2124340677"/>
                    </a:ext>
                  </a:extLst>
                </a:gridCol>
                <a:gridCol w="411480">
                  <a:extLst>
                    <a:ext uri="{9D8B030D-6E8A-4147-A177-3AD203B41FA5}">
                      <a16:colId xmlns:a16="http://schemas.microsoft.com/office/drawing/2014/main" val="1570175485"/>
                    </a:ext>
                  </a:extLst>
                </a:gridCol>
                <a:gridCol w="411480">
                  <a:extLst>
                    <a:ext uri="{9D8B030D-6E8A-4147-A177-3AD203B41FA5}">
                      <a16:colId xmlns:a16="http://schemas.microsoft.com/office/drawing/2014/main" val="3482470151"/>
                    </a:ext>
                  </a:extLst>
                </a:gridCol>
                <a:gridCol w="411480">
                  <a:extLst>
                    <a:ext uri="{9D8B030D-6E8A-4147-A177-3AD203B41FA5}">
                      <a16:colId xmlns:a16="http://schemas.microsoft.com/office/drawing/2014/main" val="1776088909"/>
                    </a:ext>
                  </a:extLst>
                </a:gridCol>
                <a:gridCol w="411480">
                  <a:extLst>
                    <a:ext uri="{9D8B030D-6E8A-4147-A177-3AD203B41FA5}">
                      <a16:colId xmlns:a16="http://schemas.microsoft.com/office/drawing/2014/main" val="3085455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7888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- 2022-07-11 13:30:44</a:t>
                      </a:r>
                      <a:r>
                        <a:rPr kumimoji="0" lang="en-US" sz="1000" b="0" i="0" u="none" strike="noStrike" kern="1200" cap="none" spc="0" normalizeH="0" baseline="0" noProof="0">
                          <a:ln>
                            <a:noFill/>
                          </a:ln>
                          <a:solidFill>
                            <a:prstClr val="black"/>
                          </a:solidFill>
                          <a:effectLst/>
                          <a:uLnTx/>
                          <a:uFillTx/>
                          <a:latin typeface="+mn-lt"/>
                          <a:ea typeface="+mn-ea"/>
                          <a:cs typeface="+mn-cs"/>
                        </a:rPr>
                        <a:t>
 Time flies when you're having fun! It's hard to believe our Summer Associates are already six weeks into their #internshipprogram. While they've been gaining valuable real-world experience, they've also been enjoying time together in the office with #TEAMPHLY. Here's a snapshot of our Summer Associates alongside some members of the Home Office Marketing team! #PHLYInternLife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https://quintly-image-storage.s3.amazonaws.com/d123f9c23f3abec6e562a564c92f236a/21b4401486b7e8627d7c32f5eac5de50.jpg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69484017"/>
                  </a:ext>
                </a:extLst>
              </a:tr>
            </a:tbl>
          </a:graphicData>
        </a:graphic>
      </p:graphicFrame>
      <p:sp>
        <p:nvSpPr>
          <p:cNvPr id="4" name="Text Placeholder 3">
            <a:extLst>
              <a:ext uri="{FF2B5EF4-FFF2-40B4-BE49-F238E27FC236}">
                <a16:creationId xmlns:a16="http://schemas.microsoft.com/office/drawing/2014/main" id="{102A3A46-0595-49A3-92DA-A0DC6C6646AD}"/>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11147403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4A12B-5965-41A8-BDBE-77A22B207861}"/>
              </a:ext>
            </a:extLst>
          </p:cNvPr>
          <p:cNvSpPr>
            <a:spLocks noGrp="1"/>
          </p:cNvSpPr>
          <p:nvPr>
            <p:ph type="title"/>
          </p:nvPr>
        </p:nvSpPr>
        <p:spPr/>
        <p:txBody>
          <a:bodyPr/>
          <a:lstStyle/>
          <a:p>
            <a:r>
              <a:rPr lang="en-US"/>
              <a:t>Facebook Original Own Posts Table | Philadelphia Insurance - 4 of 5</a:t>
            </a:r>
          </a:p>
        </p:txBody>
      </p:sp>
      <p:graphicFrame>
        <p:nvGraphicFramePr>
          <p:cNvPr id="5" name="Table Placeholder 4">
            <a:extLst>
              <a:ext uri="{FF2B5EF4-FFF2-40B4-BE49-F238E27FC236}">
                <a16:creationId xmlns:a16="http://schemas.microsoft.com/office/drawing/2014/main" id="{22C8BCF2-50DF-484C-B6AC-72051878D752}"/>
              </a:ext>
            </a:extLst>
          </p:cNvPr>
          <p:cNvGraphicFramePr>
            <a:graphicFrameLocks noGrp="1"/>
          </p:cNvGraphicFramePr>
          <p:nvPr>
            <p:ph type="tbl" sz="quarter" idx="13"/>
            <p:extLst>
              <p:ext uri="{D42A27DB-BD31-4B8C-83A1-F6EECF244321}">
                <p14:modId xmlns:p14="http://schemas.microsoft.com/office/powerpoint/2010/main" val="302927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416799350"/>
                    </a:ext>
                  </a:extLst>
                </a:gridCol>
                <a:gridCol w="1645921">
                  <a:extLst>
                    <a:ext uri="{9D8B030D-6E8A-4147-A177-3AD203B41FA5}">
                      <a16:colId xmlns:a16="http://schemas.microsoft.com/office/drawing/2014/main" val="3261816897"/>
                    </a:ext>
                  </a:extLst>
                </a:gridCol>
                <a:gridCol w="411480">
                  <a:extLst>
                    <a:ext uri="{9D8B030D-6E8A-4147-A177-3AD203B41FA5}">
                      <a16:colId xmlns:a16="http://schemas.microsoft.com/office/drawing/2014/main" val="2080182926"/>
                    </a:ext>
                  </a:extLst>
                </a:gridCol>
                <a:gridCol w="411480">
                  <a:extLst>
                    <a:ext uri="{9D8B030D-6E8A-4147-A177-3AD203B41FA5}">
                      <a16:colId xmlns:a16="http://schemas.microsoft.com/office/drawing/2014/main" val="3961422084"/>
                    </a:ext>
                  </a:extLst>
                </a:gridCol>
                <a:gridCol w="411480">
                  <a:extLst>
                    <a:ext uri="{9D8B030D-6E8A-4147-A177-3AD203B41FA5}">
                      <a16:colId xmlns:a16="http://schemas.microsoft.com/office/drawing/2014/main" val="456686464"/>
                    </a:ext>
                  </a:extLst>
                </a:gridCol>
                <a:gridCol w="411480">
                  <a:extLst>
                    <a:ext uri="{9D8B030D-6E8A-4147-A177-3AD203B41FA5}">
                      <a16:colId xmlns:a16="http://schemas.microsoft.com/office/drawing/2014/main" val="928515267"/>
                    </a:ext>
                  </a:extLst>
                </a:gridCol>
                <a:gridCol w="411480">
                  <a:extLst>
                    <a:ext uri="{9D8B030D-6E8A-4147-A177-3AD203B41FA5}">
                      <a16:colId xmlns:a16="http://schemas.microsoft.com/office/drawing/2014/main" val="3373204190"/>
                    </a:ext>
                  </a:extLst>
                </a:gridCol>
                <a:gridCol w="411480">
                  <a:extLst>
                    <a:ext uri="{9D8B030D-6E8A-4147-A177-3AD203B41FA5}">
                      <a16:colId xmlns:a16="http://schemas.microsoft.com/office/drawing/2014/main" val="1804973564"/>
                    </a:ext>
                  </a:extLst>
                </a:gridCol>
                <a:gridCol w="411480">
                  <a:extLst>
                    <a:ext uri="{9D8B030D-6E8A-4147-A177-3AD203B41FA5}">
                      <a16:colId xmlns:a16="http://schemas.microsoft.com/office/drawing/2014/main" val="675540449"/>
                    </a:ext>
                  </a:extLst>
                </a:gridCol>
                <a:gridCol w="411480">
                  <a:extLst>
                    <a:ext uri="{9D8B030D-6E8A-4147-A177-3AD203B41FA5}">
                      <a16:colId xmlns:a16="http://schemas.microsoft.com/office/drawing/2014/main" val="3461894069"/>
                    </a:ext>
                  </a:extLst>
                </a:gridCol>
                <a:gridCol w="411480">
                  <a:extLst>
                    <a:ext uri="{9D8B030D-6E8A-4147-A177-3AD203B41FA5}">
                      <a16:colId xmlns:a16="http://schemas.microsoft.com/office/drawing/2014/main" val="130427"/>
                    </a:ext>
                  </a:extLst>
                </a:gridCol>
                <a:gridCol w="411480">
                  <a:extLst>
                    <a:ext uri="{9D8B030D-6E8A-4147-A177-3AD203B41FA5}">
                      <a16:colId xmlns:a16="http://schemas.microsoft.com/office/drawing/2014/main" val="1050066112"/>
                    </a:ext>
                  </a:extLst>
                </a:gridCol>
                <a:gridCol w="411480">
                  <a:extLst>
                    <a:ext uri="{9D8B030D-6E8A-4147-A177-3AD203B41FA5}">
                      <a16:colId xmlns:a16="http://schemas.microsoft.com/office/drawing/2014/main" val="1943174022"/>
                    </a:ext>
                  </a:extLst>
                </a:gridCol>
                <a:gridCol w="411480">
                  <a:extLst>
                    <a:ext uri="{9D8B030D-6E8A-4147-A177-3AD203B41FA5}">
                      <a16:colId xmlns:a16="http://schemas.microsoft.com/office/drawing/2014/main" val="2425410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35066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- 2022-07-15 15:33:01</a:t>
                      </a:r>
                      <a:r>
                        <a:rPr kumimoji="0" lang="en-US" sz="1000" b="0" i="0" u="none" strike="noStrike" kern="1200" cap="none" spc="0" normalizeH="0" baseline="0" noProof="0">
                          <a:ln>
                            <a:noFill/>
                          </a:ln>
                          <a:solidFill>
                            <a:prstClr val="black"/>
                          </a:solidFill>
                          <a:effectLst/>
                          <a:uLnTx/>
                          <a:uFillTx/>
                          <a:latin typeface="+mn-lt"/>
                          <a:ea typeface="+mn-ea"/>
                          <a:cs typeface="+mn-cs"/>
                        </a:rPr>
                        <a:t>
 💬 "This was the first time in two years our department was all together in person. You really don’t realize how much you miss your co-workers until you are together," said PHLY employee Paula Lare about a volunteer event at Cradles to Crayons Philadelphia. 
The Underwriting team recently helped the non-profit quality check and sort clothing to be distributed to children living in low-income or homeless situations. #TEAMPHLY #volunteerwork #helpingthecommunity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https://quintly-image-storage.s3.amazonaws.com/d123f9c23f3abec6e562a564c92f236a/5e474850b1ceccf8df4a0365ed7d3b38.jpg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82342430"/>
                  </a:ext>
                </a:extLst>
              </a:tr>
            </a:tbl>
          </a:graphicData>
        </a:graphic>
      </p:graphicFrame>
      <p:sp>
        <p:nvSpPr>
          <p:cNvPr id="4" name="Text Placeholder 3">
            <a:extLst>
              <a:ext uri="{FF2B5EF4-FFF2-40B4-BE49-F238E27FC236}">
                <a16:creationId xmlns:a16="http://schemas.microsoft.com/office/drawing/2014/main" id="{34410665-8F5C-48A5-804D-DE3DF03F69DC}"/>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34395878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A0802-9FDB-42C7-9ABE-53A71D09B0F2}"/>
              </a:ext>
            </a:extLst>
          </p:cNvPr>
          <p:cNvSpPr>
            <a:spLocks noGrp="1"/>
          </p:cNvSpPr>
          <p:nvPr>
            <p:ph type="title"/>
          </p:nvPr>
        </p:nvSpPr>
        <p:spPr/>
        <p:txBody>
          <a:bodyPr/>
          <a:lstStyle/>
          <a:p>
            <a:r>
              <a:rPr lang="en-US"/>
              <a:t>Facebook Original Own Posts Table | Philadelphia Insurance - 5 of 5</a:t>
            </a:r>
          </a:p>
        </p:txBody>
      </p:sp>
      <p:graphicFrame>
        <p:nvGraphicFramePr>
          <p:cNvPr id="5" name="Table Placeholder 4">
            <a:extLst>
              <a:ext uri="{FF2B5EF4-FFF2-40B4-BE49-F238E27FC236}">
                <a16:creationId xmlns:a16="http://schemas.microsoft.com/office/drawing/2014/main" id="{75E16730-6D19-4EE4-9C46-08FDCA18DB67}"/>
              </a:ext>
            </a:extLst>
          </p:cNvPr>
          <p:cNvGraphicFramePr>
            <a:graphicFrameLocks noGrp="1"/>
          </p:cNvGraphicFramePr>
          <p:nvPr>
            <p:ph type="tbl" sz="quarter" idx="13"/>
            <p:extLst>
              <p:ext uri="{D42A27DB-BD31-4B8C-83A1-F6EECF244321}">
                <p14:modId xmlns:p14="http://schemas.microsoft.com/office/powerpoint/2010/main" val="1374389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68795558"/>
                    </a:ext>
                  </a:extLst>
                </a:gridCol>
                <a:gridCol w="1645921">
                  <a:extLst>
                    <a:ext uri="{9D8B030D-6E8A-4147-A177-3AD203B41FA5}">
                      <a16:colId xmlns:a16="http://schemas.microsoft.com/office/drawing/2014/main" val="597785235"/>
                    </a:ext>
                  </a:extLst>
                </a:gridCol>
                <a:gridCol w="411480">
                  <a:extLst>
                    <a:ext uri="{9D8B030D-6E8A-4147-A177-3AD203B41FA5}">
                      <a16:colId xmlns:a16="http://schemas.microsoft.com/office/drawing/2014/main" val="1869517857"/>
                    </a:ext>
                  </a:extLst>
                </a:gridCol>
                <a:gridCol w="411480">
                  <a:extLst>
                    <a:ext uri="{9D8B030D-6E8A-4147-A177-3AD203B41FA5}">
                      <a16:colId xmlns:a16="http://schemas.microsoft.com/office/drawing/2014/main" val="1568380986"/>
                    </a:ext>
                  </a:extLst>
                </a:gridCol>
                <a:gridCol w="411480">
                  <a:extLst>
                    <a:ext uri="{9D8B030D-6E8A-4147-A177-3AD203B41FA5}">
                      <a16:colId xmlns:a16="http://schemas.microsoft.com/office/drawing/2014/main" val="4246775483"/>
                    </a:ext>
                  </a:extLst>
                </a:gridCol>
                <a:gridCol w="411480">
                  <a:extLst>
                    <a:ext uri="{9D8B030D-6E8A-4147-A177-3AD203B41FA5}">
                      <a16:colId xmlns:a16="http://schemas.microsoft.com/office/drawing/2014/main" val="3972167547"/>
                    </a:ext>
                  </a:extLst>
                </a:gridCol>
                <a:gridCol w="411480">
                  <a:extLst>
                    <a:ext uri="{9D8B030D-6E8A-4147-A177-3AD203B41FA5}">
                      <a16:colId xmlns:a16="http://schemas.microsoft.com/office/drawing/2014/main" val="321309853"/>
                    </a:ext>
                  </a:extLst>
                </a:gridCol>
                <a:gridCol w="411480">
                  <a:extLst>
                    <a:ext uri="{9D8B030D-6E8A-4147-A177-3AD203B41FA5}">
                      <a16:colId xmlns:a16="http://schemas.microsoft.com/office/drawing/2014/main" val="2362915177"/>
                    </a:ext>
                  </a:extLst>
                </a:gridCol>
                <a:gridCol w="411480">
                  <a:extLst>
                    <a:ext uri="{9D8B030D-6E8A-4147-A177-3AD203B41FA5}">
                      <a16:colId xmlns:a16="http://schemas.microsoft.com/office/drawing/2014/main" val="4121553314"/>
                    </a:ext>
                  </a:extLst>
                </a:gridCol>
                <a:gridCol w="411480">
                  <a:extLst>
                    <a:ext uri="{9D8B030D-6E8A-4147-A177-3AD203B41FA5}">
                      <a16:colId xmlns:a16="http://schemas.microsoft.com/office/drawing/2014/main" val="2275752872"/>
                    </a:ext>
                  </a:extLst>
                </a:gridCol>
                <a:gridCol w="411480">
                  <a:extLst>
                    <a:ext uri="{9D8B030D-6E8A-4147-A177-3AD203B41FA5}">
                      <a16:colId xmlns:a16="http://schemas.microsoft.com/office/drawing/2014/main" val="2756687638"/>
                    </a:ext>
                  </a:extLst>
                </a:gridCol>
                <a:gridCol w="411480">
                  <a:extLst>
                    <a:ext uri="{9D8B030D-6E8A-4147-A177-3AD203B41FA5}">
                      <a16:colId xmlns:a16="http://schemas.microsoft.com/office/drawing/2014/main" val="2200512758"/>
                    </a:ext>
                  </a:extLst>
                </a:gridCol>
                <a:gridCol w="411480">
                  <a:extLst>
                    <a:ext uri="{9D8B030D-6E8A-4147-A177-3AD203B41FA5}">
                      <a16:colId xmlns:a16="http://schemas.microsoft.com/office/drawing/2014/main" val="1331501910"/>
                    </a:ext>
                  </a:extLst>
                </a:gridCol>
                <a:gridCol w="411480">
                  <a:extLst>
                    <a:ext uri="{9D8B030D-6E8A-4147-A177-3AD203B41FA5}">
                      <a16:colId xmlns:a16="http://schemas.microsoft.com/office/drawing/2014/main" val="2528012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89028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- 2022-07-01 11:04:51</a:t>
                      </a:r>
                      <a:r>
                        <a:rPr kumimoji="0" lang="en-US" sz="1000" b="0" i="0" u="none" strike="noStrike" kern="1200" cap="none" spc="0" normalizeH="0" baseline="0" noProof="0">
                          <a:ln>
                            <a:noFill/>
                          </a:ln>
                          <a:solidFill>
                            <a:prstClr val="black"/>
                          </a:solidFill>
                          <a:effectLst/>
                          <a:uLnTx/>
                          <a:uFillTx/>
                          <a:latin typeface="+mn-lt"/>
                          <a:ea typeface="+mn-ea"/>
                          <a:cs typeface="+mn-cs"/>
                        </a:rPr>
                        <a:t>
 Our offices are closing at 3 p.m. today and will be closed on Monday, July 4th in observance of #IndependenceDay. We hope you have a safe and wonderful holiday!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https://quintly-image-storage.s3.amazonaws.com/d123f9c23f3abec6e562a564c92f236a/f522937a3e11c396d3f593e40439ae2a.jpg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58350611"/>
                  </a:ext>
                </a:extLst>
              </a:tr>
            </a:tbl>
          </a:graphicData>
        </a:graphic>
      </p:graphicFrame>
      <p:sp>
        <p:nvSpPr>
          <p:cNvPr id="4" name="Text Placeholder 3">
            <a:extLst>
              <a:ext uri="{FF2B5EF4-FFF2-40B4-BE49-F238E27FC236}">
                <a16:creationId xmlns:a16="http://schemas.microsoft.com/office/drawing/2014/main" id="{35810734-A0C2-420B-A859-A6BCB81DA8B8}"/>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42525029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343CE-B31B-4A2F-8F9B-3FC47AAAAEBF}"/>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65C10AAD-5322-4ED7-BD03-BEDADF5F2542}"/>
              </a:ext>
            </a:extLst>
          </p:cNvPr>
          <p:cNvGraphicFramePr>
            <a:graphicFrameLocks noGrp="1"/>
          </p:cNvGraphicFramePr>
          <p:nvPr>
            <p:ph type="chart" sz="quarter" idx="13"/>
            <p:extLst>
              <p:ext uri="{D42A27DB-BD31-4B8C-83A1-F6EECF244321}">
                <p14:modId xmlns:p14="http://schemas.microsoft.com/office/powerpoint/2010/main" val="10828453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C531DE-243B-4BA0-9CC0-212E0D6C3723}"/>
              </a:ext>
            </a:extLst>
          </p:cNvPr>
          <p:cNvSpPr>
            <a:spLocks noGrp="1"/>
          </p:cNvSpPr>
          <p:nvPr>
            <p:ph type="body" sz="quarter" idx="14"/>
          </p:nvPr>
        </p:nvSpPr>
        <p:spPr/>
        <p:txBody>
          <a:bodyPr/>
          <a:lstStyle/>
          <a:p>
            <a:r>
              <a:rPr lang="en-US"/>
              <a:t>07/01/2022 - 07/31/2022</a:t>
            </a:r>
          </a:p>
        </p:txBody>
      </p:sp>
      <p:sp>
        <p:nvSpPr>
          <p:cNvPr id="5" name="Footer Placeholder 4">
            <a:extLst>
              <a:ext uri="{FF2B5EF4-FFF2-40B4-BE49-F238E27FC236}">
                <a16:creationId xmlns:a16="http://schemas.microsoft.com/office/drawing/2014/main" id="{322A32E4-F295-4DBE-9A39-D6CC008A63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91311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75773-E9A6-4EB0-9B28-A6F3B66F3251}"/>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1A2CBCC0-8A13-4F25-A530-FB84FEDE015A}"/>
              </a:ext>
            </a:extLst>
          </p:cNvPr>
          <p:cNvGraphicFramePr>
            <a:graphicFrameLocks noGrp="1"/>
          </p:cNvGraphicFramePr>
          <p:nvPr>
            <p:ph type="tbl" sz="quarter" idx="13"/>
            <p:extLst>
              <p:ext uri="{D42A27DB-BD31-4B8C-83A1-F6EECF244321}">
                <p14:modId xmlns:p14="http://schemas.microsoft.com/office/powerpoint/2010/main" val="2422562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84244492"/>
                    </a:ext>
                  </a:extLst>
                </a:gridCol>
                <a:gridCol w="576072">
                  <a:extLst>
                    <a:ext uri="{9D8B030D-6E8A-4147-A177-3AD203B41FA5}">
                      <a16:colId xmlns:a16="http://schemas.microsoft.com/office/drawing/2014/main" val="1079050195"/>
                    </a:ext>
                  </a:extLst>
                </a:gridCol>
                <a:gridCol w="576072">
                  <a:extLst>
                    <a:ext uri="{9D8B030D-6E8A-4147-A177-3AD203B41FA5}">
                      <a16:colId xmlns:a16="http://schemas.microsoft.com/office/drawing/2014/main" val="2318534395"/>
                    </a:ext>
                  </a:extLst>
                </a:gridCol>
                <a:gridCol w="576072">
                  <a:extLst>
                    <a:ext uri="{9D8B030D-6E8A-4147-A177-3AD203B41FA5}">
                      <a16:colId xmlns:a16="http://schemas.microsoft.com/office/drawing/2014/main" val="3946614604"/>
                    </a:ext>
                  </a:extLst>
                </a:gridCol>
                <a:gridCol w="576072">
                  <a:extLst>
                    <a:ext uri="{9D8B030D-6E8A-4147-A177-3AD203B41FA5}">
                      <a16:colId xmlns:a16="http://schemas.microsoft.com/office/drawing/2014/main" val="316800021"/>
                    </a:ext>
                  </a:extLst>
                </a:gridCol>
                <a:gridCol w="576072">
                  <a:extLst>
                    <a:ext uri="{9D8B030D-6E8A-4147-A177-3AD203B41FA5}">
                      <a16:colId xmlns:a16="http://schemas.microsoft.com/office/drawing/2014/main" val="3990379627"/>
                    </a:ext>
                  </a:extLst>
                </a:gridCol>
                <a:gridCol w="576072">
                  <a:extLst>
                    <a:ext uri="{9D8B030D-6E8A-4147-A177-3AD203B41FA5}">
                      <a16:colId xmlns:a16="http://schemas.microsoft.com/office/drawing/2014/main" val="3093787120"/>
                    </a:ext>
                  </a:extLst>
                </a:gridCol>
                <a:gridCol w="576072">
                  <a:extLst>
                    <a:ext uri="{9D8B030D-6E8A-4147-A177-3AD203B41FA5}">
                      <a16:colId xmlns:a16="http://schemas.microsoft.com/office/drawing/2014/main" val="1363677134"/>
                    </a:ext>
                  </a:extLst>
                </a:gridCol>
                <a:gridCol w="576072">
                  <a:extLst>
                    <a:ext uri="{9D8B030D-6E8A-4147-A177-3AD203B41FA5}">
                      <a16:colId xmlns:a16="http://schemas.microsoft.com/office/drawing/2014/main" val="1299495973"/>
                    </a:ext>
                  </a:extLst>
                </a:gridCol>
                <a:gridCol w="576072">
                  <a:extLst>
                    <a:ext uri="{9D8B030D-6E8A-4147-A177-3AD203B41FA5}">
                      <a16:colId xmlns:a16="http://schemas.microsoft.com/office/drawing/2014/main" val="80862491"/>
                    </a:ext>
                  </a:extLst>
                </a:gridCol>
                <a:gridCol w="576072">
                  <a:extLst>
                    <a:ext uri="{9D8B030D-6E8A-4147-A177-3AD203B41FA5}">
                      <a16:colId xmlns:a16="http://schemas.microsoft.com/office/drawing/2014/main" val="3928403664"/>
                    </a:ext>
                  </a:extLst>
                </a:gridCol>
                <a:gridCol w="576072">
                  <a:extLst>
                    <a:ext uri="{9D8B030D-6E8A-4147-A177-3AD203B41FA5}">
                      <a16:colId xmlns:a16="http://schemas.microsoft.com/office/drawing/2014/main" val="1515314108"/>
                    </a:ext>
                  </a:extLst>
                </a:gridCol>
                <a:gridCol w="576072">
                  <a:extLst>
                    <a:ext uri="{9D8B030D-6E8A-4147-A177-3AD203B41FA5}">
                      <a16:colId xmlns:a16="http://schemas.microsoft.com/office/drawing/2014/main" val="279487251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87209879"/>
                  </a:ext>
                </a:extLst>
              </a:tr>
              <a:tr h="370840">
                <a:tc>
                  <a:txBody>
                    <a:bodyPr/>
                    <a:lstStyle/>
                    <a:p>
                      <a:r>
                        <a:rPr lang="en-US" sz="1000"/>
                        <a:t>3831</a:t>
                      </a:r>
                    </a:p>
                  </a:txBody>
                  <a:tcPr/>
                </a:tc>
                <a:tc>
                  <a:txBody>
                    <a:bodyPr/>
                    <a:lstStyle/>
                    <a:p>
                      <a:r>
                        <a:rPr lang="en-US" sz="1000"/>
                        <a:t>35</a:t>
                      </a:r>
                    </a:p>
                  </a:txBody>
                  <a:tcPr/>
                </a:tc>
                <a:tc>
                  <a:txBody>
                    <a:bodyPr/>
                    <a:lstStyle/>
                    <a:p>
                      <a:r>
                        <a:rPr lang="en-US" sz="1000"/>
                        <a:t>178</a:t>
                      </a:r>
                    </a:p>
                  </a:txBody>
                  <a:tcPr/>
                </a:tc>
                <a:tc>
                  <a:txBody>
                    <a:bodyPr/>
                    <a:lstStyle/>
                    <a:p>
                      <a:r>
                        <a:rPr lang="en-US" sz="1000"/>
                        <a:t>164</a:t>
                      </a:r>
                    </a:p>
                  </a:txBody>
                  <a:tcPr/>
                </a:tc>
                <a:tc>
                  <a:txBody>
                    <a:bodyPr/>
                    <a:lstStyle/>
                    <a:p>
                      <a:r>
                        <a:rPr lang="en-US" sz="1000"/>
                        <a:t>8</a:t>
                      </a:r>
                    </a:p>
                  </a:txBody>
                  <a:tcPr/>
                </a:tc>
                <a:tc>
                  <a:txBody>
                    <a:bodyPr/>
                    <a:lstStyle/>
                    <a:p>
                      <a:r>
                        <a:rPr lang="en-US" sz="1000"/>
                        <a:t>6</a:t>
                      </a:r>
                    </a:p>
                  </a:txBody>
                  <a:tcPr/>
                </a:tc>
                <a:tc>
                  <a:txBody>
                    <a:bodyPr/>
                    <a:lstStyle/>
                    <a:p>
                      <a:r>
                        <a:rPr lang="en-US" sz="1000"/>
                        <a:t>74</a:t>
                      </a:r>
                    </a:p>
                  </a:txBody>
                  <a:tcPr/>
                </a:tc>
                <a:tc>
                  <a:txBody>
                    <a:bodyPr/>
                    <a:lstStyle/>
                    <a:p>
                      <a:r>
                        <a:rPr lang="en-US" sz="1000"/>
                        <a:t>74</a:t>
                      </a:r>
                    </a:p>
                  </a:txBody>
                  <a:tcPr/>
                </a:tc>
                <a:tc>
                  <a:txBody>
                    <a:bodyPr/>
                    <a:lstStyle/>
                    <a:p>
                      <a:r>
                        <a:rPr lang="en-US" sz="1000"/>
                        <a:t>455</a:t>
                      </a:r>
                    </a:p>
                  </a:txBody>
                  <a:tcPr/>
                </a:tc>
                <a:tc>
                  <a:txBody>
                    <a:bodyPr/>
                    <a:lstStyle/>
                    <a:p>
                      <a:r>
                        <a:rPr lang="en-US" sz="1000"/>
                        <a:t>7</a:t>
                      </a:r>
                    </a:p>
                  </a:txBody>
                  <a:tcPr/>
                </a:tc>
                <a:tc>
                  <a:txBody>
                    <a:bodyPr/>
                    <a:lstStyle/>
                    <a:p>
                      <a:r>
                        <a:rPr lang="en-US" sz="1000"/>
                        <a:t>90</a:t>
                      </a:r>
                    </a:p>
                  </a:txBody>
                  <a:tcPr/>
                </a:tc>
                <a:tc>
                  <a:txBody>
                    <a:bodyPr/>
                    <a:lstStyle/>
                    <a:p>
                      <a:r>
                        <a:rPr lang="en-US" sz="1000"/>
                        <a:t>0.0857 %</a:t>
                      </a:r>
                    </a:p>
                  </a:txBody>
                  <a:tcPr/>
                </a:tc>
                <a:tc>
                  <a:txBody>
                    <a:bodyPr/>
                    <a:lstStyle/>
                    <a:p>
                      <a:r>
                        <a:rPr lang="en-US" sz="1000"/>
                        <a:t>50.0 %</a:t>
                      </a:r>
                    </a:p>
                  </a:txBody>
                  <a:tcPr/>
                </a:tc>
                <a:extLst>
                  <a:ext uri="{0D108BD9-81ED-4DB2-BD59-A6C34878D82A}">
                    <a16:rowId xmlns:a16="http://schemas.microsoft.com/office/drawing/2014/main" val="2323622731"/>
                  </a:ext>
                </a:extLst>
              </a:tr>
            </a:tbl>
          </a:graphicData>
        </a:graphic>
      </p:graphicFrame>
      <p:sp>
        <p:nvSpPr>
          <p:cNvPr id="4" name="Text Placeholder 3">
            <a:extLst>
              <a:ext uri="{FF2B5EF4-FFF2-40B4-BE49-F238E27FC236}">
                <a16:creationId xmlns:a16="http://schemas.microsoft.com/office/drawing/2014/main" id="{E3CEEEF1-3830-407D-8E64-AC17A0902AE9}"/>
              </a:ext>
            </a:extLst>
          </p:cNvPr>
          <p:cNvSpPr>
            <a:spLocks noGrp="1"/>
          </p:cNvSpPr>
          <p:nvPr>
            <p:ph type="body" sz="quarter" idx="14"/>
          </p:nvPr>
        </p:nvSpPr>
        <p:spPr/>
        <p:txBody>
          <a:bodyPr/>
          <a:lstStyle/>
          <a:p>
            <a:r>
              <a:rPr lang="en-US"/>
              <a:t>01/01/2022 - 07/13/2022</a:t>
            </a:r>
          </a:p>
        </p:txBody>
      </p:sp>
    </p:spTree>
    <p:extLst>
      <p:ext uri="{BB962C8B-B14F-4D97-AF65-F5344CB8AC3E}">
        <p14:creationId xmlns:p14="http://schemas.microsoft.com/office/powerpoint/2010/main" val="1697651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A4C6A-F883-49DE-80DC-5D097C724518}"/>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D73DAFAC-FCF7-4970-BB5A-32F3C67CA858}"/>
              </a:ext>
            </a:extLst>
          </p:cNvPr>
          <p:cNvGraphicFramePr>
            <a:graphicFrameLocks noGrp="1"/>
          </p:cNvGraphicFramePr>
          <p:nvPr>
            <p:ph type="chart" sz="quarter" idx="13"/>
            <p:extLst>
              <p:ext uri="{D42A27DB-BD31-4B8C-83A1-F6EECF244321}">
                <p14:modId xmlns:p14="http://schemas.microsoft.com/office/powerpoint/2010/main" val="3092646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6F3EE8-4437-4BD6-B334-23E1558AA1F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C1A326F-0F9D-49C8-BD82-11EF785D10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50294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B7A95-B311-4374-B19B-982AC76D6BA2}"/>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915FAC07-EFCC-48F4-B4C3-D528F9BDD546}"/>
              </a:ext>
            </a:extLst>
          </p:cNvPr>
          <p:cNvGraphicFramePr>
            <a:graphicFrameLocks noGrp="1"/>
          </p:cNvGraphicFramePr>
          <p:nvPr>
            <p:ph type="chart" sz="quarter" idx="13"/>
            <p:extLst>
              <p:ext uri="{D42A27DB-BD31-4B8C-83A1-F6EECF244321}">
                <p14:modId xmlns:p14="http://schemas.microsoft.com/office/powerpoint/2010/main" val="22503706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54FC16-66A0-483C-B49D-31E40D03C83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85A8AF1-F2FC-4072-A8CC-22677E0678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11839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78DFD-F669-426C-8930-B98B132D85F4}"/>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38F79F5F-C1C8-47CA-8138-860471BBB130}"/>
              </a:ext>
            </a:extLst>
          </p:cNvPr>
          <p:cNvGraphicFramePr>
            <a:graphicFrameLocks noGrp="1"/>
          </p:cNvGraphicFramePr>
          <p:nvPr>
            <p:ph type="chart" sz="quarter" idx="13"/>
            <p:extLst>
              <p:ext uri="{D42A27DB-BD31-4B8C-83A1-F6EECF244321}">
                <p14:modId xmlns:p14="http://schemas.microsoft.com/office/powerpoint/2010/main" val="10019815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42E2B3-D8CC-4332-9C51-49E4CEF9E77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D92A5F1-4D11-4994-B335-4ACCA6D6FC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69195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8ACBD-6FC2-4012-8E2E-C155B7CAA696}"/>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4B596B6F-06CA-416F-8A3C-DCAE8E318455}"/>
              </a:ext>
            </a:extLst>
          </p:cNvPr>
          <p:cNvGraphicFramePr>
            <a:graphicFrameLocks noGrp="1"/>
          </p:cNvGraphicFramePr>
          <p:nvPr>
            <p:ph type="chart" sz="quarter" idx="13"/>
            <p:extLst>
              <p:ext uri="{D42A27DB-BD31-4B8C-83A1-F6EECF244321}">
                <p14:modId xmlns:p14="http://schemas.microsoft.com/office/powerpoint/2010/main" val="20167867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4D79BA-43D9-460B-8186-644B6265F11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721DA1F-28EF-43B0-9256-5FE31A2347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35002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396A0-49FE-42CA-B773-2DAA14462B0D}"/>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06F292DB-6194-4177-A05D-B634B8F204EC}"/>
              </a:ext>
            </a:extLst>
          </p:cNvPr>
          <p:cNvGraphicFramePr>
            <a:graphicFrameLocks noGrp="1"/>
          </p:cNvGraphicFramePr>
          <p:nvPr>
            <p:ph type="tbl" sz="quarter" idx="13"/>
            <p:extLst>
              <p:ext uri="{D42A27DB-BD31-4B8C-83A1-F6EECF244321}">
                <p14:modId xmlns:p14="http://schemas.microsoft.com/office/powerpoint/2010/main" val="2624276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3980066439"/>
                    </a:ext>
                  </a:extLst>
                </a:gridCol>
                <a:gridCol w="2468880">
                  <a:extLst>
                    <a:ext uri="{9D8B030D-6E8A-4147-A177-3AD203B41FA5}">
                      <a16:colId xmlns:a16="http://schemas.microsoft.com/office/drawing/2014/main" val="4272149701"/>
                    </a:ext>
                  </a:extLst>
                </a:gridCol>
                <a:gridCol w="2468880">
                  <a:extLst>
                    <a:ext uri="{9D8B030D-6E8A-4147-A177-3AD203B41FA5}">
                      <a16:colId xmlns:a16="http://schemas.microsoft.com/office/drawing/2014/main" val="4016909002"/>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2500402058"/>
                  </a:ext>
                </a:extLst>
              </a:tr>
              <a:tr h="370840">
                <a:tc>
                  <a:txBody>
                    <a:bodyPr/>
                    <a:lstStyle/>
                    <a:p>
                      <a:r>
                        <a:rPr lang="en-US" sz="1000" b="1"/>
                        <a:t>@MargueriteTort</a:t>
                      </a:r>
                    </a:p>
                  </a:txBody>
                  <a:tcPr/>
                </a:tc>
                <a:tc>
                  <a:txBody>
                    <a:bodyPr/>
                    <a:lstStyle/>
                    <a:p>
                      <a:r>
                        <a:rPr lang="en-US" sz="1000"/>
                        <a:t>@PHLYINS (41)</a:t>
                      </a:r>
                    </a:p>
                  </a:txBody>
                  <a:tcPr/>
                </a:tc>
                <a:tc>
                  <a:txBody>
                    <a:bodyPr/>
                    <a:lstStyle/>
                    <a:p>
                      <a:r>
                        <a:rPr lang="en-US" sz="1000"/>
                        <a:t>41</a:t>
                      </a:r>
                    </a:p>
                  </a:txBody>
                  <a:tcPr/>
                </a:tc>
                <a:extLst>
                  <a:ext uri="{0D108BD9-81ED-4DB2-BD59-A6C34878D82A}">
                    <a16:rowId xmlns:a16="http://schemas.microsoft.com/office/drawing/2014/main" val="3953863912"/>
                  </a:ext>
                </a:extLst>
              </a:tr>
              <a:tr h="370840">
                <a:tc>
                  <a:txBody>
                    <a:bodyPr/>
                    <a:lstStyle/>
                    <a:p>
                      <a:r>
                        <a:rPr lang="en-US" sz="1000" b="1"/>
                        <a:t>@EaglesComms</a:t>
                      </a:r>
                    </a:p>
                  </a:txBody>
                  <a:tcPr/>
                </a:tc>
                <a:tc>
                  <a:txBody>
                    <a:bodyPr/>
                    <a:lstStyle/>
                    <a:p>
                      <a:r>
                        <a:rPr lang="en-US" sz="1000"/>
                        <a:t>@PHLYINS (27)</a:t>
                      </a:r>
                    </a:p>
                  </a:txBody>
                  <a:tcPr/>
                </a:tc>
                <a:tc>
                  <a:txBody>
                    <a:bodyPr/>
                    <a:lstStyle/>
                    <a:p>
                      <a:r>
                        <a:rPr lang="en-US" sz="1000"/>
                        <a:t>27</a:t>
                      </a:r>
                    </a:p>
                  </a:txBody>
                  <a:tcPr/>
                </a:tc>
                <a:extLst>
                  <a:ext uri="{0D108BD9-81ED-4DB2-BD59-A6C34878D82A}">
                    <a16:rowId xmlns:a16="http://schemas.microsoft.com/office/drawing/2014/main" val="3175253895"/>
                  </a:ext>
                </a:extLst>
              </a:tr>
              <a:tr h="370840">
                <a:tc>
                  <a:txBody>
                    <a:bodyPr/>
                    <a:lstStyle/>
                    <a:p>
                      <a:r>
                        <a:rPr lang="en-US" sz="1000" b="1"/>
                        <a:t>@Jayden31215665</a:t>
                      </a:r>
                    </a:p>
                  </a:txBody>
                  <a:tcPr/>
                </a:tc>
                <a:tc>
                  <a:txBody>
                    <a:bodyPr/>
                    <a:lstStyle/>
                    <a:p>
                      <a:r>
                        <a:rPr lang="en-US" sz="1000"/>
                        <a:t>@PHLYINS (15)</a:t>
                      </a:r>
                    </a:p>
                  </a:txBody>
                  <a:tcPr/>
                </a:tc>
                <a:tc>
                  <a:txBody>
                    <a:bodyPr/>
                    <a:lstStyle/>
                    <a:p>
                      <a:r>
                        <a:rPr lang="en-US" sz="1000"/>
                        <a:t>15</a:t>
                      </a:r>
                    </a:p>
                  </a:txBody>
                  <a:tcPr/>
                </a:tc>
                <a:extLst>
                  <a:ext uri="{0D108BD9-81ED-4DB2-BD59-A6C34878D82A}">
                    <a16:rowId xmlns:a16="http://schemas.microsoft.com/office/drawing/2014/main" val="2997207469"/>
                  </a:ext>
                </a:extLst>
              </a:tr>
              <a:tr h="370840">
                <a:tc>
                  <a:txBody>
                    <a:bodyPr/>
                    <a:lstStyle/>
                    <a:p>
                      <a:r>
                        <a:rPr lang="en-US" sz="1000" b="1"/>
                        <a:t>@RubyFlower16</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4134481160"/>
                  </a:ext>
                </a:extLst>
              </a:tr>
              <a:tr h="370840">
                <a:tc>
                  <a:txBody>
                    <a:bodyPr/>
                    <a:lstStyle/>
                    <a:p>
                      <a:r>
                        <a:rPr lang="en-US" sz="1000" b="1"/>
                        <a:t>@wadt</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2717148723"/>
                  </a:ext>
                </a:extLst>
              </a:tr>
              <a:tr h="370840">
                <a:tc>
                  <a:txBody>
                    <a:bodyPr/>
                    <a:lstStyle/>
                    <a:p>
                      <a:r>
                        <a:rPr lang="en-US" sz="1000" b="1"/>
                        <a:t>@Msminion13</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993479780"/>
                  </a:ext>
                </a:extLst>
              </a:tr>
              <a:tr h="370840">
                <a:tc>
                  <a:txBody>
                    <a:bodyPr/>
                    <a:lstStyle/>
                    <a:p>
                      <a:r>
                        <a:rPr lang="en-US" sz="1000" b="1"/>
                        <a:t>@StarlightRoad</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2415302217"/>
                  </a:ext>
                </a:extLst>
              </a:tr>
              <a:tr h="370840">
                <a:tc>
                  <a:txBody>
                    <a:bodyPr/>
                    <a:lstStyle/>
                    <a:p>
                      <a:r>
                        <a:rPr lang="en-US" sz="1000" b="1"/>
                        <a:t>@Phillies</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2121556189"/>
                  </a:ext>
                </a:extLst>
              </a:tr>
              <a:tr h="370840">
                <a:tc>
                  <a:txBody>
                    <a:bodyPr/>
                    <a:lstStyle/>
                    <a:p>
                      <a:r>
                        <a:rPr lang="en-US" sz="1000" b="1"/>
                        <a:t>@ExplainingPhils</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1066573515"/>
                  </a:ext>
                </a:extLst>
              </a:tr>
              <a:tr h="370840">
                <a:tc>
                  <a:txBody>
                    <a:bodyPr/>
                    <a:lstStyle/>
                    <a:p>
                      <a:r>
                        <a:rPr lang="en-US" sz="1000" b="1"/>
                        <a:t>@DOITFORDOMB</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2818536026"/>
                  </a:ext>
                </a:extLst>
              </a:tr>
            </a:tbl>
          </a:graphicData>
        </a:graphic>
      </p:graphicFrame>
      <p:sp>
        <p:nvSpPr>
          <p:cNvPr id="4" name="Text Placeholder 3">
            <a:extLst>
              <a:ext uri="{FF2B5EF4-FFF2-40B4-BE49-F238E27FC236}">
                <a16:creationId xmlns:a16="http://schemas.microsoft.com/office/drawing/2014/main" id="{DD4FE2BE-27BA-4EC4-88CC-565FC35564B5}"/>
              </a:ext>
            </a:extLst>
          </p:cNvPr>
          <p:cNvSpPr>
            <a:spLocks noGrp="1"/>
          </p:cNvSpPr>
          <p:nvPr>
            <p:ph type="body" sz="quarter" idx="14"/>
          </p:nvPr>
        </p:nvSpPr>
        <p:spPr/>
        <p:txBody>
          <a:bodyPr/>
          <a:lstStyle/>
          <a:p>
            <a:r>
              <a:rPr lang="en-US"/>
              <a:t>09/01/2021 - 12/31/2022</a:t>
            </a:r>
          </a:p>
        </p:txBody>
      </p:sp>
    </p:spTree>
    <p:extLst>
      <p:ext uri="{BB962C8B-B14F-4D97-AF65-F5344CB8AC3E}">
        <p14:creationId xmlns:p14="http://schemas.microsoft.com/office/powerpoint/2010/main" val="33110015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F90D6-928F-4181-A86D-12DA88B9C51A}"/>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F106DE71-D982-4FF1-803F-5E485AEB250C}"/>
              </a:ext>
            </a:extLst>
          </p:cNvPr>
          <p:cNvGraphicFramePr>
            <a:graphicFrameLocks noGrp="1"/>
          </p:cNvGraphicFramePr>
          <p:nvPr>
            <p:ph type="tbl" sz="quarter" idx="13"/>
            <p:extLst>
              <p:ext uri="{D42A27DB-BD31-4B8C-83A1-F6EECF244321}">
                <p14:modId xmlns:p14="http://schemas.microsoft.com/office/powerpoint/2010/main" val="3717208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66544336"/>
                    </a:ext>
                  </a:extLst>
                </a:gridCol>
                <a:gridCol w="493776">
                  <a:extLst>
                    <a:ext uri="{9D8B030D-6E8A-4147-A177-3AD203B41FA5}">
                      <a16:colId xmlns:a16="http://schemas.microsoft.com/office/drawing/2014/main" val="3053069365"/>
                    </a:ext>
                  </a:extLst>
                </a:gridCol>
                <a:gridCol w="1069848">
                  <a:extLst>
                    <a:ext uri="{9D8B030D-6E8A-4147-A177-3AD203B41FA5}">
                      <a16:colId xmlns:a16="http://schemas.microsoft.com/office/drawing/2014/main" val="2153521305"/>
                    </a:ext>
                  </a:extLst>
                </a:gridCol>
                <a:gridCol w="1069848">
                  <a:extLst>
                    <a:ext uri="{9D8B030D-6E8A-4147-A177-3AD203B41FA5}">
                      <a16:colId xmlns:a16="http://schemas.microsoft.com/office/drawing/2014/main" val="3901873776"/>
                    </a:ext>
                  </a:extLst>
                </a:gridCol>
                <a:gridCol w="1069848">
                  <a:extLst>
                    <a:ext uri="{9D8B030D-6E8A-4147-A177-3AD203B41FA5}">
                      <a16:colId xmlns:a16="http://schemas.microsoft.com/office/drawing/2014/main" val="954762192"/>
                    </a:ext>
                  </a:extLst>
                </a:gridCol>
                <a:gridCol w="1069848">
                  <a:extLst>
                    <a:ext uri="{9D8B030D-6E8A-4147-A177-3AD203B41FA5}">
                      <a16:colId xmlns:a16="http://schemas.microsoft.com/office/drawing/2014/main" val="1513685493"/>
                    </a:ext>
                  </a:extLst>
                </a:gridCol>
                <a:gridCol w="1069848">
                  <a:extLst>
                    <a:ext uri="{9D8B030D-6E8A-4147-A177-3AD203B41FA5}">
                      <a16:colId xmlns:a16="http://schemas.microsoft.com/office/drawing/2014/main" val="2588022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354854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- 2022-07-22 13:58:35</a:t>
                      </a:r>
                      <a:r>
                        <a:rPr kumimoji="0" lang="en-US" sz="1000" b="0" i="0" u="none" strike="noStrike" kern="1200" cap="none" spc="0" normalizeH="0" baseline="0" noProof="0">
                          <a:ln>
                            <a:noFill/>
                          </a:ln>
                          <a:solidFill>
                            <a:prstClr val="black"/>
                          </a:solidFill>
                          <a:effectLst/>
                          <a:uLnTx/>
                          <a:uFillTx/>
                          <a:latin typeface="+mn-lt"/>
                          <a:ea typeface="+mn-ea"/>
                          <a:cs typeface="+mn-cs"/>
                        </a:rPr>
                        <a:t>
 This is what it looks like to make an impact 💟
#TEAMPHLY volunteered with @C2CPhiladelphia to create well-wish #backtoschool cards for local kids. The cards will be tucked into backpacks with school supplies to help the kids feel excited about learning! #FridayFeeling https://t.co/t2R9OJuyvn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07/26/2022 08:07:06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0.3653 %</a:t>
                      </a:r>
                    </a:p>
                  </a:txBody>
                  <a:tcPr/>
                </a:tc>
                <a:extLst>
                  <a:ext uri="{0D108BD9-81ED-4DB2-BD59-A6C34878D82A}">
                    <a16:rowId xmlns:a16="http://schemas.microsoft.com/office/drawing/2014/main" val="349637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- 2022-07-05 09:35:03</a:t>
                      </a:r>
                      <a:r>
                        <a:rPr kumimoji="0" lang="en-US" sz="1000" b="0" i="0" u="none" strike="noStrike" kern="1200" cap="none" spc="0" normalizeH="0" baseline="0" noProof="0">
                          <a:ln>
                            <a:noFill/>
                          </a:ln>
                          <a:solidFill>
                            <a:prstClr val="black"/>
                          </a:solidFill>
                          <a:effectLst/>
                          <a:uLnTx/>
                          <a:uFillTx/>
                          <a:latin typeface="+mn-lt"/>
                          <a:ea typeface="+mn-ea"/>
                          <a:cs typeface="+mn-cs"/>
                        </a:rPr>
                        <a:t>
 Sometimes a small act of kindness can make a big impact! PHLY employee Olga Sarabia volunteered to create handmade #4thofJuly greeting cards for #veterans to brighten their day. The cards were sent to a local Veterans Administration for distribution. #TEAMPHLY https://t.co/UoXpa52TQi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07/26/2022 08:07:06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0.1829 %</a:t>
                      </a:r>
                    </a:p>
                  </a:txBody>
                  <a:tcPr/>
                </a:tc>
                <a:extLst>
                  <a:ext uri="{0D108BD9-81ED-4DB2-BD59-A6C34878D82A}">
                    <a16:rowId xmlns:a16="http://schemas.microsoft.com/office/drawing/2014/main" val="3004010652"/>
                  </a:ext>
                </a:extLst>
              </a:tr>
            </a:tbl>
          </a:graphicData>
        </a:graphic>
      </p:graphicFrame>
      <p:sp>
        <p:nvSpPr>
          <p:cNvPr id="4" name="Text Placeholder 3">
            <a:extLst>
              <a:ext uri="{FF2B5EF4-FFF2-40B4-BE49-F238E27FC236}">
                <a16:creationId xmlns:a16="http://schemas.microsoft.com/office/drawing/2014/main" id="{0BA46A46-9A01-4E83-99F8-5D139ACDE88C}"/>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17970393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0D3DC-F39D-4716-9F26-4FDE8CAE48AF}"/>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287A2E41-99D2-4F96-9F2D-FDE97E7EAC78}"/>
              </a:ext>
            </a:extLst>
          </p:cNvPr>
          <p:cNvGraphicFramePr>
            <a:graphicFrameLocks noGrp="1"/>
          </p:cNvGraphicFramePr>
          <p:nvPr>
            <p:ph type="tbl" sz="quarter" idx="13"/>
            <p:extLst>
              <p:ext uri="{D42A27DB-BD31-4B8C-83A1-F6EECF244321}">
                <p14:modId xmlns:p14="http://schemas.microsoft.com/office/powerpoint/2010/main" val="245207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44761023"/>
                    </a:ext>
                  </a:extLst>
                </a:gridCol>
                <a:gridCol w="493776">
                  <a:extLst>
                    <a:ext uri="{9D8B030D-6E8A-4147-A177-3AD203B41FA5}">
                      <a16:colId xmlns:a16="http://schemas.microsoft.com/office/drawing/2014/main" val="1227743777"/>
                    </a:ext>
                  </a:extLst>
                </a:gridCol>
                <a:gridCol w="1069848">
                  <a:extLst>
                    <a:ext uri="{9D8B030D-6E8A-4147-A177-3AD203B41FA5}">
                      <a16:colId xmlns:a16="http://schemas.microsoft.com/office/drawing/2014/main" val="2261412259"/>
                    </a:ext>
                  </a:extLst>
                </a:gridCol>
                <a:gridCol w="1069848">
                  <a:extLst>
                    <a:ext uri="{9D8B030D-6E8A-4147-A177-3AD203B41FA5}">
                      <a16:colId xmlns:a16="http://schemas.microsoft.com/office/drawing/2014/main" val="2130597154"/>
                    </a:ext>
                  </a:extLst>
                </a:gridCol>
                <a:gridCol w="1069848">
                  <a:extLst>
                    <a:ext uri="{9D8B030D-6E8A-4147-A177-3AD203B41FA5}">
                      <a16:colId xmlns:a16="http://schemas.microsoft.com/office/drawing/2014/main" val="1838461565"/>
                    </a:ext>
                  </a:extLst>
                </a:gridCol>
                <a:gridCol w="1069848">
                  <a:extLst>
                    <a:ext uri="{9D8B030D-6E8A-4147-A177-3AD203B41FA5}">
                      <a16:colId xmlns:a16="http://schemas.microsoft.com/office/drawing/2014/main" val="3757486619"/>
                    </a:ext>
                  </a:extLst>
                </a:gridCol>
                <a:gridCol w="1069848">
                  <a:extLst>
                    <a:ext uri="{9D8B030D-6E8A-4147-A177-3AD203B41FA5}">
                      <a16:colId xmlns:a16="http://schemas.microsoft.com/office/drawing/2014/main" val="196839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689169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- 2022-07-05 15:55:03</a:t>
                      </a:r>
                      <a:r>
                        <a:rPr kumimoji="0" lang="en-US" sz="1000" b="0" i="0" u="none" strike="noStrike" kern="1200" cap="none" spc="0" normalizeH="0" baseline="0" noProof="0">
                          <a:ln>
                            <a:noFill/>
                          </a:ln>
                          <a:solidFill>
                            <a:prstClr val="black"/>
                          </a:solidFill>
                          <a:effectLst/>
                          <a:uLnTx/>
                          <a:uFillTx/>
                          <a:latin typeface="+mn-lt"/>
                          <a:ea typeface="+mn-ea"/>
                          <a:cs typeface="+mn-cs"/>
                        </a:rPr>
                        <a:t>
 Keep those runs coming, Phillies! #RingTheBell 
JUST ANNOUNCED: this season's donations will benefit @MissionFirstHG, @community_ymca, SERV Behavioral Health, and PATH (People Acting to Help)! 👏 https://t.co/MgUp78Ik2y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07/26/2022 08:07:06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0.1829 %</a:t>
                      </a:r>
                    </a:p>
                  </a:txBody>
                  <a:tcPr/>
                </a:tc>
                <a:extLst>
                  <a:ext uri="{0D108BD9-81ED-4DB2-BD59-A6C34878D82A}">
                    <a16:rowId xmlns:a16="http://schemas.microsoft.com/office/drawing/2014/main" val="3677315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- 2022-07-11 13:27:08</a:t>
                      </a:r>
                      <a:r>
                        <a:rPr kumimoji="0" lang="en-US" sz="1000" b="0" i="0" u="none" strike="noStrike" kern="1200" cap="none" spc="0" normalizeH="0" baseline="0" noProof="0">
                          <a:ln>
                            <a:noFill/>
                          </a:ln>
                          <a:solidFill>
                            <a:prstClr val="black"/>
                          </a:solidFill>
                          <a:effectLst/>
                          <a:uLnTx/>
                          <a:uFillTx/>
                          <a:latin typeface="+mn-lt"/>
                          <a:ea typeface="+mn-ea"/>
                          <a:cs typeface="+mn-cs"/>
                        </a:rPr>
                        <a:t>
 It's hard to believe our Summer Associates are already 6 weeks into their #internship program. While they've been gaining valuable experience, they've also been enjoying time together with #TEAMPHLY. Here's a picture of our #interns with members of the Home Office Marketing team! https://t.co/y8OiXkXIdR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07/26/2022 08:07:06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0.1828 %</a:t>
                      </a:r>
                    </a:p>
                  </a:txBody>
                  <a:tcPr/>
                </a:tc>
                <a:extLst>
                  <a:ext uri="{0D108BD9-81ED-4DB2-BD59-A6C34878D82A}">
                    <a16:rowId xmlns:a16="http://schemas.microsoft.com/office/drawing/2014/main" val="1287480323"/>
                  </a:ext>
                </a:extLst>
              </a:tr>
            </a:tbl>
          </a:graphicData>
        </a:graphic>
      </p:graphicFrame>
      <p:sp>
        <p:nvSpPr>
          <p:cNvPr id="4" name="Text Placeholder 3">
            <a:extLst>
              <a:ext uri="{FF2B5EF4-FFF2-40B4-BE49-F238E27FC236}">
                <a16:creationId xmlns:a16="http://schemas.microsoft.com/office/drawing/2014/main" id="{1A007750-7ED6-4E3E-A148-096964B03441}"/>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3994779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ED573-4B7F-4222-A44E-0A484EF05E00}"/>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F8D6DA1B-8750-4D6C-A269-E4FCE8BDF6E5}"/>
              </a:ext>
            </a:extLst>
          </p:cNvPr>
          <p:cNvGraphicFramePr>
            <a:graphicFrameLocks noGrp="1"/>
          </p:cNvGraphicFramePr>
          <p:nvPr>
            <p:ph type="tbl" sz="quarter" idx="13"/>
            <p:extLst>
              <p:ext uri="{D42A27DB-BD31-4B8C-83A1-F6EECF244321}">
                <p14:modId xmlns:p14="http://schemas.microsoft.com/office/powerpoint/2010/main" val="3891173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001307097"/>
                    </a:ext>
                  </a:extLst>
                </a:gridCol>
                <a:gridCol w="493776">
                  <a:extLst>
                    <a:ext uri="{9D8B030D-6E8A-4147-A177-3AD203B41FA5}">
                      <a16:colId xmlns:a16="http://schemas.microsoft.com/office/drawing/2014/main" val="306176234"/>
                    </a:ext>
                  </a:extLst>
                </a:gridCol>
                <a:gridCol w="1069848">
                  <a:extLst>
                    <a:ext uri="{9D8B030D-6E8A-4147-A177-3AD203B41FA5}">
                      <a16:colId xmlns:a16="http://schemas.microsoft.com/office/drawing/2014/main" val="4230324067"/>
                    </a:ext>
                  </a:extLst>
                </a:gridCol>
                <a:gridCol w="1069848">
                  <a:extLst>
                    <a:ext uri="{9D8B030D-6E8A-4147-A177-3AD203B41FA5}">
                      <a16:colId xmlns:a16="http://schemas.microsoft.com/office/drawing/2014/main" val="3919760227"/>
                    </a:ext>
                  </a:extLst>
                </a:gridCol>
                <a:gridCol w="1069848">
                  <a:extLst>
                    <a:ext uri="{9D8B030D-6E8A-4147-A177-3AD203B41FA5}">
                      <a16:colId xmlns:a16="http://schemas.microsoft.com/office/drawing/2014/main" val="658959367"/>
                    </a:ext>
                  </a:extLst>
                </a:gridCol>
                <a:gridCol w="1069848">
                  <a:extLst>
                    <a:ext uri="{9D8B030D-6E8A-4147-A177-3AD203B41FA5}">
                      <a16:colId xmlns:a16="http://schemas.microsoft.com/office/drawing/2014/main" val="2601608984"/>
                    </a:ext>
                  </a:extLst>
                </a:gridCol>
                <a:gridCol w="1069848">
                  <a:extLst>
                    <a:ext uri="{9D8B030D-6E8A-4147-A177-3AD203B41FA5}">
                      <a16:colId xmlns:a16="http://schemas.microsoft.com/office/drawing/2014/main" val="4148415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552034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- 2022-07-15 14:55:57</a:t>
                      </a:r>
                      <a:r>
                        <a:rPr kumimoji="0" lang="en-US" sz="1000" b="0" i="0" u="none" strike="noStrike" kern="1200" cap="none" spc="0" normalizeH="0" baseline="0" noProof="0">
                          <a:ln>
                            <a:noFill/>
                          </a:ln>
                          <a:solidFill>
                            <a:prstClr val="black"/>
                          </a:solidFill>
                          <a:effectLst/>
                          <a:uLnTx/>
                          <a:uFillTx/>
                          <a:latin typeface="+mn-lt"/>
                          <a:ea typeface="+mn-ea"/>
                          <a:cs typeface="+mn-cs"/>
                        </a:rPr>
                        <a:t>
 🧵💬"This was the first time in 2⃣ years our department was all together in person. You really don’t realize how much you miss your co-workers until you are together," said PHLY employee Paula Lare about a #volunteer event at @C2CPhiladelphia. #TEAMPHLY https://t.co/NitUqmDye4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07/26/2022 08:07:06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0.1044 %</a:t>
                      </a:r>
                    </a:p>
                  </a:txBody>
                  <a:tcPr/>
                </a:tc>
                <a:extLst>
                  <a:ext uri="{0D108BD9-81ED-4DB2-BD59-A6C34878D82A}">
                    <a16:rowId xmlns:a16="http://schemas.microsoft.com/office/drawing/2014/main" val="2260044346"/>
                  </a:ext>
                </a:extLst>
              </a:tr>
            </a:tbl>
          </a:graphicData>
        </a:graphic>
      </p:graphicFrame>
      <p:sp>
        <p:nvSpPr>
          <p:cNvPr id="4" name="Text Placeholder 3">
            <a:extLst>
              <a:ext uri="{FF2B5EF4-FFF2-40B4-BE49-F238E27FC236}">
                <a16:creationId xmlns:a16="http://schemas.microsoft.com/office/drawing/2014/main" id="{27BB0A1B-1EB4-4E5D-AB31-9776A9B18F36}"/>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24623334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60A0A-CCA6-4D88-BA40-D34FBF0BAFFB}"/>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59D16E6D-AB2B-44B4-B3D5-005E44F4C617}"/>
              </a:ext>
            </a:extLst>
          </p:cNvPr>
          <p:cNvGraphicFramePr>
            <a:graphicFrameLocks noGrp="1"/>
          </p:cNvGraphicFramePr>
          <p:nvPr>
            <p:ph type="tbl" sz="quarter" idx="13"/>
            <p:extLst>
              <p:ext uri="{D42A27DB-BD31-4B8C-83A1-F6EECF244321}">
                <p14:modId xmlns:p14="http://schemas.microsoft.com/office/powerpoint/2010/main" val="504580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544323256"/>
                    </a:ext>
                  </a:extLst>
                </a:gridCol>
                <a:gridCol w="658368">
                  <a:extLst>
                    <a:ext uri="{9D8B030D-6E8A-4147-A177-3AD203B41FA5}">
                      <a16:colId xmlns:a16="http://schemas.microsoft.com/office/drawing/2014/main" val="2543604891"/>
                    </a:ext>
                  </a:extLst>
                </a:gridCol>
                <a:gridCol w="658368">
                  <a:extLst>
                    <a:ext uri="{9D8B030D-6E8A-4147-A177-3AD203B41FA5}">
                      <a16:colId xmlns:a16="http://schemas.microsoft.com/office/drawing/2014/main" val="4065773099"/>
                    </a:ext>
                  </a:extLst>
                </a:gridCol>
                <a:gridCol w="658368">
                  <a:extLst>
                    <a:ext uri="{9D8B030D-6E8A-4147-A177-3AD203B41FA5}">
                      <a16:colId xmlns:a16="http://schemas.microsoft.com/office/drawing/2014/main" val="1638407304"/>
                    </a:ext>
                  </a:extLst>
                </a:gridCol>
                <a:gridCol w="658368">
                  <a:extLst>
                    <a:ext uri="{9D8B030D-6E8A-4147-A177-3AD203B41FA5}">
                      <a16:colId xmlns:a16="http://schemas.microsoft.com/office/drawing/2014/main" val="1086860555"/>
                    </a:ext>
                  </a:extLst>
                </a:gridCol>
                <a:gridCol w="658368">
                  <a:extLst>
                    <a:ext uri="{9D8B030D-6E8A-4147-A177-3AD203B41FA5}">
                      <a16:colId xmlns:a16="http://schemas.microsoft.com/office/drawing/2014/main" val="2022980799"/>
                    </a:ext>
                  </a:extLst>
                </a:gridCol>
                <a:gridCol w="658368">
                  <a:extLst>
                    <a:ext uri="{9D8B030D-6E8A-4147-A177-3AD203B41FA5}">
                      <a16:colId xmlns:a16="http://schemas.microsoft.com/office/drawing/2014/main" val="724578841"/>
                    </a:ext>
                  </a:extLst>
                </a:gridCol>
                <a:gridCol w="658368">
                  <a:extLst>
                    <a:ext uri="{9D8B030D-6E8A-4147-A177-3AD203B41FA5}">
                      <a16:colId xmlns:a16="http://schemas.microsoft.com/office/drawing/2014/main" val="825828472"/>
                    </a:ext>
                  </a:extLst>
                </a:gridCol>
                <a:gridCol w="658368">
                  <a:extLst>
                    <a:ext uri="{9D8B030D-6E8A-4147-A177-3AD203B41FA5}">
                      <a16:colId xmlns:a16="http://schemas.microsoft.com/office/drawing/2014/main" val="3629129915"/>
                    </a:ext>
                  </a:extLst>
                </a:gridCol>
                <a:gridCol w="658368">
                  <a:extLst>
                    <a:ext uri="{9D8B030D-6E8A-4147-A177-3AD203B41FA5}">
                      <a16:colId xmlns:a16="http://schemas.microsoft.com/office/drawing/2014/main" val="3126160746"/>
                    </a:ext>
                  </a:extLst>
                </a:gridCol>
                <a:gridCol w="658368">
                  <a:extLst>
                    <a:ext uri="{9D8B030D-6E8A-4147-A177-3AD203B41FA5}">
                      <a16:colId xmlns:a16="http://schemas.microsoft.com/office/drawing/2014/main" val="2995662083"/>
                    </a:ext>
                  </a:extLst>
                </a:gridCol>
                <a:gridCol w="658368">
                  <a:extLst>
                    <a:ext uri="{9D8B030D-6E8A-4147-A177-3AD203B41FA5}">
                      <a16:colId xmlns:a16="http://schemas.microsoft.com/office/drawing/2014/main" val="153480207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428979945"/>
                  </a:ext>
                </a:extLst>
              </a:tr>
              <a:tr h="370840">
                <a:tc>
                  <a:txBody>
                    <a:bodyPr/>
                    <a:lstStyle/>
                    <a:p>
                      <a:r>
                        <a:rPr lang="en-US" sz="1000"/>
                        <a:t>32459</a:t>
                      </a:r>
                    </a:p>
                  </a:txBody>
                  <a:tcPr/>
                </a:tc>
                <a:tc>
                  <a:txBody>
                    <a:bodyPr/>
                    <a:lstStyle/>
                    <a:p>
                      <a:r>
                        <a:rPr lang="en-US" sz="1000"/>
                        <a:t>2043</a:t>
                      </a:r>
                    </a:p>
                  </a:txBody>
                  <a:tcPr/>
                </a:tc>
                <a:tc>
                  <a:txBody>
                    <a:bodyPr/>
                    <a:lstStyle/>
                    <a:p>
                      <a:r>
                        <a:rPr lang="en-US" sz="1000"/>
                        <a:t>152</a:t>
                      </a:r>
                    </a:p>
                  </a:txBody>
                  <a:tcPr/>
                </a:tc>
                <a:tc>
                  <a:txBody>
                    <a:bodyPr/>
                    <a:lstStyle/>
                    <a:p>
                      <a:r>
                        <a:rPr lang="en-US" sz="1000"/>
                        <a:t>10738</a:t>
                      </a:r>
                    </a:p>
                  </a:txBody>
                  <a:tcPr/>
                </a:tc>
                <a:tc>
                  <a:txBody>
                    <a:bodyPr/>
                    <a:lstStyle/>
                    <a:p>
                      <a:r>
                        <a:rPr lang="en-US" sz="1000"/>
                        <a:t>70.644736842105</a:t>
                      </a:r>
                    </a:p>
                  </a:txBody>
                  <a:tcPr/>
                </a:tc>
                <a:tc>
                  <a:txBody>
                    <a:bodyPr/>
                    <a:lstStyle/>
                    <a:p>
                      <a:r>
                        <a:rPr lang="en-US" sz="1000"/>
                        <a:t>340</a:t>
                      </a:r>
                    </a:p>
                  </a:txBody>
                  <a:tcPr/>
                </a:tc>
                <a:tc>
                  <a:txBody>
                    <a:bodyPr/>
                    <a:lstStyle/>
                    <a:p>
                      <a:r>
                        <a:rPr lang="en-US" sz="1000"/>
                        <a:t>590</a:t>
                      </a:r>
                    </a:p>
                  </a:txBody>
                  <a:tcPr/>
                </a:tc>
                <a:tc>
                  <a:txBody>
                    <a:bodyPr/>
                    <a:lstStyle/>
                    <a:p>
                      <a:r>
                        <a:rPr lang="en-US" sz="1000"/>
                        <a:t>32561</a:t>
                      </a:r>
                    </a:p>
                  </a:txBody>
                  <a:tcPr/>
                </a:tc>
                <a:tc>
                  <a:txBody>
                    <a:bodyPr/>
                    <a:lstStyle/>
                    <a:p>
                      <a:r>
                        <a:rPr lang="en-US" sz="1000"/>
                        <a:t>214.21710526316</a:t>
                      </a:r>
                    </a:p>
                  </a:txBody>
                  <a:tcPr/>
                </a:tc>
                <a:tc>
                  <a:txBody>
                    <a:bodyPr/>
                    <a:lstStyle/>
                    <a:p>
                      <a:r>
                        <a:rPr lang="en-US" sz="1000"/>
                        <a:t>461474</a:t>
                      </a:r>
                    </a:p>
                  </a:txBody>
                  <a:tcPr/>
                </a:tc>
                <a:tc>
                  <a:txBody>
                    <a:bodyPr/>
                    <a:lstStyle/>
                    <a:p>
                      <a:r>
                        <a:rPr lang="en-US" sz="1000"/>
                        <a:t>3036.0131578947</a:t>
                      </a:r>
                    </a:p>
                  </a:txBody>
                  <a:tcPr/>
                </a:tc>
                <a:tc>
                  <a:txBody>
                    <a:bodyPr/>
                    <a:lstStyle/>
                    <a:p>
                      <a:r>
                        <a:rPr lang="en-US" sz="1000"/>
                        <a:t>7.3332890803959 %</a:t>
                      </a:r>
                    </a:p>
                  </a:txBody>
                  <a:tcPr/>
                </a:tc>
                <a:extLst>
                  <a:ext uri="{0D108BD9-81ED-4DB2-BD59-A6C34878D82A}">
                    <a16:rowId xmlns:a16="http://schemas.microsoft.com/office/drawing/2014/main" val="2935541133"/>
                  </a:ext>
                </a:extLst>
              </a:tr>
            </a:tbl>
          </a:graphicData>
        </a:graphic>
      </p:graphicFrame>
      <p:sp>
        <p:nvSpPr>
          <p:cNvPr id="4" name="Text Placeholder 3">
            <a:extLst>
              <a:ext uri="{FF2B5EF4-FFF2-40B4-BE49-F238E27FC236}">
                <a16:creationId xmlns:a16="http://schemas.microsoft.com/office/drawing/2014/main" id="{9EF17D5E-231B-4E7F-B83A-3CC54A995121}"/>
              </a:ext>
            </a:extLst>
          </p:cNvPr>
          <p:cNvSpPr>
            <a:spLocks noGrp="1"/>
          </p:cNvSpPr>
          <p:nvPr>
            <p:ph type="body" sz="quarter" idx="14"/>
          </p:nvPr>
        </p:nvSpPr>
        <p:spPr/>
        <p:txBody>
          <a:bodyPr/>
          <a:lstStyle/>
          <a:p>
            <a:r>
              <a:rPr lang="en-US"/>
              <a:t>01/01/2022 - 07/13/2022</a:t>
            </a:r>
          </a:p>
        </p:txBody>
      </p:sp>
    </p:spTree>
    <p:extLst>
      <p:ext uri="{BB962C8B-B14F-4D97-AF65-F5344CB8AC3E}">
        <p14:creationId xmlns:p14="http://schemas.microsoft.com/office/powerpoint/2010/main" val="39789941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ACF56-BF51-4A50-9215-39EB28273B7E}"/>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D13D71FD-4288-4062-9D59-4B8770613028}"/>
              </a:ext>
            </a:extLst>
          </p:cNvPr>
          <p:cNvGraphicFramePr>
            <a:graphicFrameLocks noGrp="1"/>
          </p:cNvGraphicFramePr>
          <p:nvPr>
            <p:ph type="chart" sz="quarter" idx="13"/>
            <p:extLst>
              <p:ext uri="{D42A27DB-BD31-4B8C-83A1-F6EECF244321}">
                <p14:modId xmlns:p14="http://schemas.microsoft.com/office/powerpoint/2010/main" val="2872992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0A6A6E-CFFD-4B8F-9EE2-08A9E33F2F9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B763429-CBB5-423E-8919-F3B13C8484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72915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AE3B3-E3F4-49DC-B105-2B8BF9B0EF88}"/>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5F9D45CA-A4AA-4F91-AA44-450C7E705497}"/>
              </a:ext>
            </a:extLst>
          </p:cNvPr>
          <p:cNvGraphicFramePr>
            <a:graphicFrameLocks noGrp="1"/>
          </p:cNvGraphicFramePr>
          <p:nvPr>
            <p:ph type="chart" sz="quarter" idx="13"/>
            <p:extLst>
              <p:ext uri="{D42A27DB-BD31-4B8C-83A1-F6EECF244321}">
                <p14:modId xmlns:p14="http://schemas.microsoft.com/office/powerpoint/2010/main" val="38573923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D00F88-351E-4B03-9EE6-F9B4237CF8DE}"/>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F05E662-8534-4A1D-B963-13A8E6BC10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13990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CAC8F-BC51-4ED8-9B80-B1BEC3D253F1}"/>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3F0C5065-8E9E-4E6A-957C-67706A9EDDEC}"/>
              </a:ext>
            </a:extLst>
          </p:cNvPr>
          <p:cNvGraphicFramePr>
            <a:graphicFrameLocks noGrp="1"/>
          </p:cNvGraphicFramePr>
          <p:nvPr>
            <p:ph type="chart" sz="quarter" idx="13"/>
            <p:extLst>
              <p:ext uri="{D42A27DB-BD31-4B8C-83A1-F6EECF244321}">
                <p14:modId xmlns:p14="http://schemas.microsoft.com/office/powerpoint/2010/main" val="33742244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5F639E-FCE8-4B04-9FF2-1824B9E2B085}"/>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F4A8BFB3-C763-4941-9721-B6C94EFE36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97950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A5328-56F3-458A-A8D5-3DB4F21B876A}"/>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D7873FF0-42E3-4F9F-85AD-E02F224E800A}"/>
              </a:ext>
            </a:extLst>
          </p:cNvPr>
          <p:cNvGraphicFramePr>
            <a:graphicFrameLocks noGrp="1"/>
          </p:cNvGraphicFramePr>
          <p:nvPr>
            <p:ph type="chart" sz="quarter" idx="13"/>
            <p:extLst>
              <p:ext uri="{D42A27DB-BD31-4B8C-83A1-F6EECF244321}">
                <p14:modId xmlns:p14="http://schemas.microsoft.com/office/powerpoint/2010/main" val="26779060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88EB45-C0C7-4FAC-A4D4-C86FF01CF1E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654BAA2-A242-44FF-B507-E9CAD6E5B7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39610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863F5-79ED-4267-B7FE-D2FB2D23ECB0}"/>
              </a:ext>
            </a:extLst>
          </p:cNvPr>
          <p:cNvSpPr>
            <a:spLocks noGrp="1"/>
          </p:cNvSpPr>
          <p:nvPr>
            <p:ph type="title"/>
          </p:nvPr>
        </p:nvSpPr>
        <p:spPr/>
        <p:txBody>
          <a:bodyPr/>
          <a:lstStyle/>
          <a:p>
            <a:r>
              <a:rPr lang="en-US"/>
              <a:t>LinkedIn Posts Table | Philadelphia Insurance - 1 of 4</a:t>
            </a:r>
          </a:p>
        </p:txBody>
      </p:sp>
      <p:graphicFrame>
        <p:nvGraphicFramePr>
          <p:cNvPr id="5" name="Table Placeholder 4">
            <a:extLst>
              <a:ext uri="{FF2B5EF4-FFF2-40B4-BE49-F238E27FC236}">
                <a16:creationId xmlns:a16="http://schemas.microsoft.com/office/drawing/2014/main" id="{3BBBFFE4-8D08-4585-86EE-EBBCCD223571}"/>
              </a:ext>
            </a:extLst>
          </p:cNvPr>
          <p:cNvGraphicFramePr>
            <a:graphicFrameLocks noGrp="1"/>
          </p:cNvGraphicFramePr>
          <p:nvPr>
            <p:ph type="tbl" sz="quarter" idx="13"/>
            <p:extLst>
              <p:ext uri="{D42A27DB-BD31-4B8C-83A1-F6EECF244321}">
                <p14:modId xmlns:p14="http://schemas.microsoft.com/office/powerpoint/2010/main" val="1414206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249898507"/>
                    </a:ext>
                  </a:extLst>
                </a:gridCol>
                <a:gridCol w="740664">
                  <a:extLst>
                    <a:ext uri="{9D8B030D-6E8A-4147-A177-3AD203B41FA5}">
                      <a16:colId xmlns:a16="http://schemas.microsoft.com/office/drawing/2014/main" val="4236786916"/>
                    </a:ext>
                  </a:extLst>
                </a:gridCol>
                <a:gridCol w="740664">
                  <a:extLst>
                    <a:ext uri="{9D8B030D-6E8A-4147-A177-3AD203B41FA5}">
                      <a16:colId xmlns:a16="http://schemas.microsoft.com/office/drawing/2014/main" val="3229729218"/>
                    </a:ext>
                  </a:extLst>
                </a:gridCol>
                <a:gridCol w="740664">
                  <a:extLst>
                    <a:ext uri="{9D8B030D-6E8A-4147-A177-3AD203B41FA5}">
                      <a16:colId xmlns:a16="http://schemas.microsoft.com/office/drawing/2014/main" val="1723557206"/>
                    </a:ext>
                  </a:extLst>
                </a:gridCol>
                <a:gridCol w="740664">
                  <a:extLst>
                    <a:ext uri="{9D8B030D-6E8A-4147-A177-3AD203B41FA5}">
                      <a16:colId xmlns:a16="http://schemas.microsoft.com/office/drawing/2014/main" val="3973665355"/>
                    </a:ext>
                  </a:extLst>
                </a:gridCol>
                <a:gridCol w="740664">
                  <a:extLst>
                    <a:ext uri="{9D8B030D-6E8A-4147-A177-3AD203B41FA5}">
                      <a16:colId xmlns:a16="http://schemas.microsoft.com/office/drawing/2014/main" val="420177916"/>
                    </a:ext>
                  </a:extLst>
                </a:gridCol>
                <a:gridCol w="740664">
                  <a:extLst>
                    <a:ext uri="{9D8B030D-6E8A-4147-A177-3AD203B41FA5}">
                      <a16:colId xmlns:a16="http://schemas.microsoft.com/office/drawing/2014/main" val="2813805947"/>
                    </a:ext>
                  </a:extLst>
                </a:gridCol>
                <a:gridCol w="740664">
                  <a:extLst>
                    <a:ext uri="{9D8B030D-6E8A-4147-A177-3AD203B41FA5}">
                      <a16:colId xmlns:a16="http://schemas.microsoft.com/office/drawing/2014/main" val="3940368876"/>
                    </a:ext>
                  </a:extLst>
                </a:gridCol>
                <a:gridCol w="740664">
                  <a:extLst>
                    <a:ext uri="{9D8B030D-6E8A-4147-A177-3AD203B41FA5}">
                      <a16:colId xmlns:a16="http://schemas.microsoft.com/office/drawing/2014/main" val="239671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529542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- 2022-07-06 10:05:05</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named one of the Healthiest Employers of Greater Philadelphia! The award acknowledges PHLY’s many #wellness initiatives that help keep our employees healthy and motivated. As many transition into a hybrid work environment, we continue to adapt and expand our #wellbeing programs to support our remote employees. 
Check out bit.ly/PHLYCareers to learn more about our corporate benefits. #insurancecareers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5.1753274186734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79507468"/>
                  </a:ext>
                </a:extLst>
              </a:tr>
            </a:tbl>
          </a:graphicData>
        </a:graphic>
      </p:graphicFrame>
      <p:sp>
        <p:nvSpPr>
          <p:cNvPr id="4" name="Text Placeholder 3">
            <a:extLst>
              <a:ext uri="{FF2B5EF4-FFF2-40B4-BE49-F238E27FC236}">
                <a16:creationId xmlns:a16="http://schemas.microsoft.com/office/drawing/2014/main" id="{AA83E407-6B0D-4AF3-9CDE-819FDAC4C440}"/>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41704748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89D4D-C9F0-4509-9650-6504DBF4EA88}"/>
              </a:ext>
            </a:extLst>
          </p:cNvPr>
          <p:cNvSpPr>
            <a:spLocks noGrp="1"/>
          </p:cNvSpPr>
          <p:nvPr>
            <p:ph type="title"/>
          </p:nvPr>
        </p:nvSpPr>
        <p:spPr/>
        <p:txBody>
          <a:bodyPr/>
          <a:lstStyle/>
          <a:p>
            <a:r>
              <a:rPr lang="en-US"/>
              <a:t>LinkedIn Posts Table | Philadelphia Insurance - 2 of 4</a:t>
            </a:r>
          </a:p>
        </p:txBody>
      </p:sp>
      <p:graphicFrame>
        <p:nvGraphicFramePr>
          <p:cNvPr id="5" name="Table Placeholder 4">
            <a:extLst>
              <a:ext uri="{FF2B5EF4-FFF2-40B4-BE49-F238E27FC236}">
                <a16:creationId xmlns:a16="http://schemas.microsoft.com/office/drawing/2014/main" id="{672B34AA-FD56-41DE-B015-DC2923E6DC07}"/>
              </a:ext>
            </a:extLst>
          </p:cNvPr>
          <p:cNvGraphicFramePr>
            <a:graphicFrameLocks noGrp="1"/>
          </p:cNvGraphicFramePr>
          <p:nvPr>
            <p:ph type="tbl" sz="quarter" idx="13"/>
            <p:extLst>
              <p:ext uri="{D42A27DB-BD31-4B8C-83A1-F6EECF244321}">
                <p14:modId xmlns:p14="http://schemas.microsoft.com/office/powerpoint/2010/main" val="3502902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059733384"/>
                    </a:ext>
                  </a:extLst>
                </a:gridCol>
                <a:gridCol w="740664">
                  <a:extLst>
                    <a:ext uri="{9D8B030D-6E8A-4147-A177-3AD203B41FA5}">
                      <a16:colId xmlns:a16="http://schemas.microsoft.com/office/drawing/2014/main" val="3162324807"/>
                    </a:ext>
                  </a:extLst>
                </a:gridCol>
                <a:gridCol w="740664">
                  <a:extLst>
                    <a:ext uri="{9D8B030D-6E8A-4147-A177-3AD203B41FA5}">
                      <a16:colId xmlns:a16="http://schemas.microsoft.com/office/drawing/2014/main" val="1822043206"/>
                    </a:ext>
                  </a:extLst>
                </a:gridCol>
                <a:gridCol w="740664">
                  <a:extLst>
                    <a:ext uri="{9D8B030D-6E8A-4147-A177-3AD203B41FA5}">
                      <a16:colId xmlns:a16="http://schemas.microsoft.com/office/drawing/2014/main" val="511242453"/>
                    </a:ext>
                  </a:extLst>
                </a:gridCol>
                <a:gridCol w="740664">
                  <a:extLst>
                    <a:ext uri="{9D8B030D-6E8A-4147-A177-3AD203B41FA5}">
                      <a16:colId xmlns:a16="http://schemas.microsoft.com/office/drawing/2014/main" val="2958454213"/>
                    </a:ext>
                  </a:extLst>
                </a:gridCol>
                <a:gridCol w="740664">
                  <a:extLst>
                    <a:ext uri="{9D8B030D-6E8A-4147-A177-3AD203B41FA5}">
                      <a16:colId xmlns:a16="http://schemas.microsoft.com/office/drawing/2014/main" val="1469808780"/>
                    </a:ext>
                  </a:extLst>
                </a:gridCol>
                <a:gridCol w="740664">
                  <a:extLst>
                    <a:ext uri="{9D8B030D-6E8A-4147-A177-3AD203B41FA5}">
                      <a16:colId xmlns:a16="http://schemas.microsoft.com/office/drawing/2014/main" val="1696376185"/>
                    </a:ext>
                  </a:extLst>
                </a:gridCol>
                <a:gridCol w="740664">
                  <a:extLst>
                    <a:ext uri="{9D8B030D-6E8A-4147-A177-3AD203B41FA5}">
                      <a16:colId xmlns:a16="http://schemas.microsoft.com/office/drawing/2014/main" val="533846930"/>
                    </a:ext>
                  </a:extLst>
                </a:gridCol>
                <a:gridCol w="740664">
                  <a:extLst>
                    <a:ext uri="{9D8B030D-6E8A-4147-A177-3AD203B41FA5}">
                      <a16:colId xmlns:a16="http://schemas.microsoft.com/office/drawing/2014/main" val="1205015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059896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- 2022-07-07 11:17:50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PHLY employee Michelle Brown for receiving an Appreciation Award for Service Excellence from our PHLY Phorum #Toastmasters club! The award recognizes 13 years of outstanding and dedicated service to the club, which helps people from diverse backgrounds become more confident speakers, communicators, and leaders.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5.9698275862069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51576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- 2022-07-29 09:30:24</a:t>
                      </a:r>
                      <a:r>
                        <a:rPr kumimoji="0" lang="en-US" sz="1000" b="0" i="0" u="none" strike="noStrike" kern="1200" cap="none" spc="0" normalizeH="0" baseline="0" noProof="0">
                          <a:ln>
                            <a:noFill/>
                          </a:ln>
                          <a:solidFill>
                            <a:prstClr val="black"/>
                          </a:solidFill>
                          <a:effectLst/>
                          <a:uLnTx/>
                          <a:uFillTx/>
                          <a:latin typeface="+mn-lt"/>
                          <a:ea typeface="+mn-ea"/>
                          <a:cs typeface="+mn-cs"/>
                        </a:rPr>
                        <a:t>
 Ever wonder what other people love about their jobs? For those who are curious about what it’s like to work at PHLY, we asked Darius M. Cook why he loves being part of our team. 
Learn more about #TEAMPHLY: bit.ly/PHLYCareers #employeespotlight #insurancecareers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6.6048667439166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0907779"/>
                  </a:ext>
                </a:extLst>
              </a:tr>
            </a:tbl>
          </a:graphicData>
        </a:graphic>
      </p:graphicFrame>
      <p:sp>
        <p:nvSpPr>
          <p:cNvPr id="4" name="Text Placeholder 3">
            <a:extLst>
              <a:ext uri="{FF2B5EF4-FFF2-40B4-BE49-F238E27FC236}">
                <a16:creationId xmlns:a16="http://schemas.microsoft.com/office/drawing/2014/main" id="{B0C6CDC6-E537-4DFA-9600-9A02855572C8}"/>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26516054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71DCA-34A6-44D2-9074-6771A9131F1A}"/>
              </a:ext>
            </a:extLst>
          </p:cNvPr>
          <p:cNvSpPr>
            <a:spLocks noGrp="1"/>
          </p:cNvSpPr>
          <p:nvPr>
            <p:ph type="title"/>
          </p:nvPr>
        </p:nvSpPr>
        <p:spPr/>
        <p:txBody>
          <a:bodyPr/>
          <a:lstStyle/>
          <a:p>
            <a:r>
              <a:rPr lang="en-US"/>
              <a:t>LinkedIn Posts Table | Philadelphia Insurance - 3 of 4</a:t>
            </a:r>
          </a:p>
        </p:txBody>
      </p:sp>
      <p:graphicFrame>
        <p:nvGraphicFramePr>
          <p:cNvPr id="5" name="Table Placeholder 4">
            <a:extLst>
              <a:ext uri="{FF2B5EF4-FFF2-40B4-BE49-F238E27FC236}">
                <a16:creationId xmlns:a16="http://schemas.microsoft.com/office/drawing/2014/main" id="{B9DB7253-2B5A-4B63-BE1B-8B67F4882097}"/>
              </a:ext>
            </a:extLst>
          </p:cNvPr>
          <p:cNvGraphicFramePr>
            <a:graphicFrameLocks noGrp="1"/>
          </p:cNvGraphicFramePr>
          <p:nvPr>
            <p:ph type="tbl" sz="quarter" idx="13"/>
            <p:extLst>
              <p:ext uri="{D42A27DB-BD31-4B8C-83A1-F6EECF244321}">
                <p14:modId xmlns:p14="http://schemas.microsoft.com/office/powerpoint/2010/main" val="2562211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872604393"/>
                    </a:ext>
                  </a:extLst>
                </a:gridCol>
                <a:gridCol w="740664">
                  <a:extLst>
                    <a:ext uri="{9D8B030D-6E8A-4147-A177-3AD203B41FA5}">
                      <a16:colId xmlns:a16="http://schemas.microsoft.com/office/drawing/2014/main" val="2072151835"/>
                    </a:ext>
                  </a:extLst>
                </a:gridCol>
                <a:gridCol w="740664">
                  <a:extLst>
                    <a:ext uri="{9D8B030D-6E8A-4147-A177-3AD203B41FA5}">
                      <a16:colId xmlns:a16="http://schemas.microsoft.com/office/drawing/2014/main" val="708436378"/>
                    </a:ext>
                  </a:extLst>
                </a:gridCol>
                <a:gridCol w="740664">
                  <a:extLst>
                    <a:ext uri="{9D8B030D-6E8A-4147-A177-3AD203B41FA5}">
                      <a16:colId xmlns:a16="http://schemas.microsoft.com/office/drawing/2014/main" val="3456520940"/>
                    </a:ext>
                  </a:extLst>
                </a:gridCol>
                <a:gridCol w="740664">
                  <a:extLst>
                    <a:ext uri="{9D8B030D-6E8A-4147-A177-3AD203B41FA5}">
                      <a16:colId xmlns:a16="http://schemas.microsoft.com/office/drawing/2014/main" val="1472254108"/>
                    </a:ext>
                  </a:extLst>
                </a:gridCol>
                <a:gridCol w="740664">
                  <a:extLst>
                    <a:ext uri="{9D8B030D-6E8A-4147-A177-3AD203B41FA5}">
                      <a16:colId xmlns:a16="http://schemas.microsoft.com/office/drawing/2014/main" val="1714263614"/>
                    </a:ext>
                  </a:extLst>
                </a:gridCol>
                <a:gridCol w="740664">
                  <a:extLst>
                    <a:ext uri="{9D8B030D-6E8A-4147-A177-3AD203B41FA5}">
                      <a16:colId xmlns:a16="http://schemas.microsoft.com/office/drawing/2014/main" val="5293153"/>
                    </a:ext>
                  </a:extLst>
                </a:gridCol>
                <a:gridCol w="740664">
                  <a:extLst>
                    <a:ext uri="{9D8B030D-6E8A-4147-A177-3AD203B41FA5}">
                      <a16:colId xmlns:a16="http://schemas.microsoft.com/office/drawing/2014/main" val="86502"/>
                    </a:ext>
                  </a:extLst>
                </a:gridCol>
                <a:gridCol w="740664">
                  <a:extLst>
                    <a:ext uri="{9D8B030D-6E8A-4147-A177-3AD203B41FA5}">
                      <a16:colId xmlns:a16="http://schemas.microsoft.com/office/drawing/2014/main" val="3554390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571431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- 2022-07-11 14:01:03</a:t>
                      </a:r>
                      <a:r>
                        <a:rPr kumimoji="0" lang="en-US" sz="1000" b="0" i="0" u="none" strike="noStrike" kern="1200" cap="none" spc="0" normalizeH="0" baseline="0" noProof="0">
                          <a:ln>
                            <a:noFill/>
                          </a:ln>
                          <a:solidFill>
                            <a:prstClr val="black"/>
                          </a:solidFill>
                          <a:effectLst/>
                          <a:uLnTx/>
                          <a:uFillTx/>
                          <a:latin typeface="+mn-lt"/>
                          <a:ea typeface="+mn-ea"/>
                          <a:cs typeface="+mn-cs"/>
                        </a:rPr>
                        <a:t>
 Time flies when you're having fun! It's hard to believe our Summer Associates are already six weeks into their #internship program. While they've been gaining valuable real-world experience, they've also been enjoying time together in the office with #TEAMPHLY. Here's a snapshot of our Summer Associates alongside some members of the Home Office Marketing team! #PHLYInternLife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10.257718805818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49710536"/>
                  </a:ext>
                </a:extLst>
              </a:tr>
            </a:tbl>
          </a:graphicData>
        </a:graphic>
      </p:graphicFrame>
      <p:sp>
        <p:nvSpPr>
          <p:cNvPr id="4" name="Text Placeholder 3">
            <a:extLst>
              <a:ext uri="{FF2B5EF4-FFF2-40B4-BE49-F238E27FC236}">
                <a16:creationId xmlns:a16="http://schemas.microsoft.com/office/drawing/2014/main" id="{243F174D-61B0-458E-896D-5A490CE8D8B7}"/>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1779764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33261-CB0E-4F59-8BAC-225FC0BE9C54}"/>
              </a:ext>
            </a:extLst>
          </p:cNvPr>
          <p:cNvSpPr>
            <a:spLocks noGrp="1"/>
          </p:cNvSpPr>
          <p:nvPr>
            <p:ph type="title"/>
          </p:nvPr>
        </p:nvSpPr>
        <p:spPr/>
        <p:txBody>
          <a:bodyPr/>
          <a:lstStyle/>
          <a:p>
            <a:r>
              <a:rPr lang="en-US"/>
              <a:t>LinkedIn Posts Table | Philadelphia Insurance - 4 of 4</a:t>
            </a:r>
          </a:p>
        </p:txBody>
      </p:sp>
      <p:graphicFrame>
        <p:nvGraphicFramePr>
          <p:cNvPr id="5" name="Table Placeholder 4">
            <a:extLst>
              <a:ext uri="{FF2B5EF4-FFF2-40B4-BE49-F238E27FC236}">
                <a16:creationId xmlns:a16="http://schemas.microsoft.com/office/drawing/2014/main" id="{79097886-F037-4C16-9DE2-84BD27A30564}"/>
              </a:ext>
            </a:extLst>
          </p:cNvPr>
          <p:cNvGraphicFramePr>
            <a:graphicFrameLocks noGrp="1"/>
          </p:cNvGraphicFramePr>
          <p:nvPr>
            <p:ph type="tbl" sz="quarter" idx="13"/>
            <p:extLst>
              <p:ext uri="{D42A27DB-BD31-4B8C-83A1-F6EECF244321}">
                <p14:modId xmlns:p14="http://schemas.microsoft.com/office/powerpoint/2010/main" val="3054024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24543292"/>
                    </a:ext>
                  </a:extLst>
                </a:gridCol>
                <a:gridCol w="740664">
                  <a:extLst>
                    <a:ext uri="{9D8B030D-6E8A-4147-A177-3AD203B41FA5}">
                      <a16:colId xmlns:a16="http://schemas.microsoft.com/office/drawing/2014/main" val="769306134"/>
                    </a:ext>
                  </a:extLst>
                </a:gridCol>
                <a:gridCol w="740664">
                  <a:extLst>
                    <a:ext uri="{9D8B030D-6E8A-4147-A177-3AD203B41FA5}">
                      <a16:colId xmlns:a16="http://schemas.microsoft.com/office/drawing/2014/main" val="2126442795"/>
                    </a:ext>
                  </a:extLst>
                </a:gridCol>
                <a:gridCol w="740664">
                  <a:extLst>
                    <a:ext uri="{9D8B030D-6E8A-4147-A177-3AD203B41FA5}">
                      <a16:colId xmlns:a16="http://schemas.microsoft.com/office/drawing/2014/main" val="3736851948"/>
                    </a:ext>
                  </a:extLst>
                </a:gridCol>
                <a:gridCol w="740664">
                  <a:extLst>
                    <a:ext uri="{9D8B030D-6E8A-4147-A177-3AD203B41FA5}">
                      <a16:colId xmlns:a16="http://schemas.microsoft.com/office/drawing/2014/main" val="1878482188"/>
                    </a:ext>
                  </a:extLst>
                </a:gridCol>
                <a:gridCol w="740664">
                  <a:extLst>
                    <a:ext uri="{9D8B030D-6E8A-4147-A177-3AD203B41FA5}">
                      <a16:colId xmlns:a16="http://schemas.microsoft.com/office/drawing/2014/main" val="1762158815"/>
                    </a:ext>
                  </a:extLst>
                </a:gridCol>
                <a:gridCol w="740664">
                  <a:extLst>
                    <a:ext uri="{9D8B030D-6E8A-4147-A177-3AD203B41FA5}">
                      <a16:colId xmlns:a16="http://schemas.microsoft.com/office/drawing/2014/main" val="674385389"/>
                    </a:ext>
                  </a:extLst>
                </a:gridCol>
                <a:gridCol w="740664">
                  <a:extLst>
                    <a:ext uri="{9D8B030D-6E8A-4147-A177-3AD203B41FA5}">
                      <a16:colId xmlns:a16="http://schemas.microsoft.com/office/drawing/2014/main" val="2927545076"/>
                    </a:ext>
                  </a:extLst>
                </a:gridCol>
                <a:gridCol w="740664">
                  <a:extLst>
                    <a:ext uri="{9D8B030D-6E8A-4147-A177-3AD203B41FA5}">
                      <a16:colId xmlns:a16="http://schemas.microsoft.com/office/drawing/2014/main" val="3212829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466506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- 2022-07-13 15:07:44</a:t>
                      </a:r>
                      <a:r>
                        <a:rPr kumimoji="0" lang="en-US" sz="1000" b="0" i="0" u="none" strike="noStrike" kern="1200" cap="none" spc="0" normalizeH="0" baseline="0" noProof="0">
                          <a:ln>
                            <a:noFill/>
                          </a:ln>
                          <a:solidFill>
                            <a:prstClr val="black"/>
                          </a:solidFill>
                          <a:effectLst/>
                          <a:uLnTx/>
                          <a:uFillTx/>
                          <a:latin typeface="+mn-lt"/>
                          <a:ea typeface="+mn-ea"/>
                          <a:cs typeface="+mn-cs"/>
                        </a:rPr>
                        <a:t>
 Not only does an #internship provide students with the opportunity to develop vital career skills, it also allows them to make professional connections and build workplace relationships. 
Last week, former PHLY Summer Associates who are now full-time employees personally connected with our current #interns to discuss #insurancecareers during a virtual event. 
Here’s a snapshot of #TEAMPHLY getting ready to join the panel! #PHLYInternLife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26.610599809584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91601749"/>
                  </a:ext>
                </a:extLst>
              </a:tr>
            </a:tbl>
          </a:graphicData>
        </a:graphic>
      </p:graphicFrame>
      <p:sp>
        <p:nvSpPr>
          <p:cNvPr id="4" name="Text Placeholder 3">
            <a:extLst>
              <a:ext uri="{FF2B5EF4-FFF2-40B4-BE49-F238E27FC236}">
                <a16:creationId xmlns:a16="http://schemas.microsoft.com/office/drawing/2014/main" id="{6AD3F5D2-CD8A-4272-A400-F6CDAA0DB625}"/>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40396964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87B55-F51C-48C9-952B-1EF7EA97C5D6}"/>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09F123C0-3549-4A9C-B705-88B60E800372}"/>
              </a:ext>
            </a:extLst>
          </p:cNvPr>
          <p:cNvGraphicFramePr>
            <a:graphicFrameLocks noGrp="1"/>
          </p:cNvGraphicFramePr>
          <p:nvPr>
            <p:ph type="tbl" sz="quarter" idx="13"/>
            <p:extLst>
              <p:ext uri="{D42A27DB-BD31-4B8C-83A1-F6EECF244321}">
                <p14:modId xmlns:p14="http://schemas.microsoft.com/office/powerpoint/2010/main" val="806459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391489328"/>
                    </a:ext>
                  </a:extLst>
                </a:gridCol>
                <a:gridCol w="576072">
                  <a:extLst>
                    <a:ext uri="{9D8B030D-6E8A-4147-A177-3AD203B41FA5}">
                      <a16:colId xmlns:a16="http://schemas.microsoft.com/office/drawing/2014/main" val="2041142700"/>
                    </a:ext>
                  </a:extLst>
                </a:gridCol>
                <a:gridCol w="576072">
                  <a:extLst>
                    <a:ext uri="{9D8B030D-6E8A-4147-A177-3AD203B41FA5}">
                      <a16:colId xmlns:a16="http://schemas.microsoft.com/office/drawing/2014/main" val="2868784997"/>
                    </a:ext>
                  </a:extLst>
                </a:gridCol>
                <a:gridCol w="576072">
                  <a:extLst>
                    <a:ext uri="{9D8B030D-6E8A-4147-A177-3AD203B41FA5}">
                      <a16:colId xmlns:a16="http://schemas.microsoft.com/office/drawing/2014/main" val="4127329092"/>
                    </a:ext>
                  </a:extLst>
                </a:gridCol>
                <a:gridCol w="576072">
                  <a:extLst>
                    <a:ext uri="{9D8B030D-6E8A-4147-A177-3AD203B41FA5}">
                      <a16:colId xmlns:a16="http://schemas.microsoft.com/office/drawing/2014/main" val="452460508"/>
                    </a:ext>
                  </a:extLst>
                </a:gridCol>
                <a:gridCol w="576072">
                  <a:extLst>
                    <a:ext uri="{9D8B030D-6E8A-4147-A177-3AD203B41FA5}">
                      <a16:colId xmlns:a16="http://schemas.microsoft.com/office/drawing/2014/main" val="1212135322"/>
                    </a:ext>
                  </a:extLst>
                </a:gridCol>
                <a:gridCol w="576072">
                  <a:extLst>
                    <a:ext uri="{9D8B030D-6E8A-4147-A177-3AD203B41FA5}">
                      <a16:colId xmlns:a16="http://schemas.microsoft.com/office/drawing/2014/main" val="1000105060"/>
                    </a:ext>
                  </a:extLst>
                </a:gridCol>
                <a:gridCol w="576072">
                  <a:extLst>
                    <a:ext uri="{9D8B030D-6E8A-4147-A177-3AD203B41FA5}">
                      <a16:colId xmlns:a16="http://schemas.microsoft.com/office/drawing/2014/main" val="2307284595"/>
                    </a:ext>
                  </a:extLst>
                </a:gridCol>
                <a:gridCol w="576072">
                  <a:extLst>
                    <a:ext uri="{9D8B030D-6E8A-4147-A177-3AD203B41FA5}">
                      <a16:colId xmlns:a16="http://schemas.microsoft.com/office/drawing/2014/main" val="1679079039"/>
                    </a:ext>
                  </a:extLst>
                </a:gridCol>
                <a:gridCol w="576072">
                  <a:extLst>
                    <a:ext uri="{9D8B030D-6E8A-4147-A177-3AD203B41FA5}">
                      <a16:colId xmlns:a16="http://schemas.microsoft.com/office/drawing/2014/main" val="1260076994"/>
                    </a:ext>
                  </a:extLst>
                </a:gridCol>
                <a:gridCol w="576072">
                  <a:extLst>
                    <a:ext uri="{9D8B030D-6E8A-4147-A177-3AD203B41FA5}">
                      <a16:colId xmlns:a16="http://schemas.microsoft.com/office/drawing/2014/main" val="295178130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4205154749"/>
                  </a:ext>
                </a:extLst>
              </a:tr>
              <a:tr h="370840">
                <a:tc>
                  <a:txBody>
                    <a:bodyPr/>
                    <a:lstStyle/>
                    <a:p>
                      <a:r>
                        <a:rPr lang="en-US" sz="1000"/>
                        <a:t>phlyinsurance</a:t>
                      </a:r>
                    </a:p>
                  </a:txBody>
                  <a:tcPr/>
                </a:tc>
                <a:tc>
                  <a:txBody>
                    <a:bodyPr/>
                    <a:lstStyle/>
                    <a:p>
                      <a:r>
                        <a:rPr lang="en-US" sz="1000"/>
                        <a:t>2607</a:t>
                      </a:r>
                    </a:p>
                  </a:txBody>
                  <a:tcPr/>
                </a:tc>
                <a:tc>
                  <a:txBody>
                    <a:bodyPr/>
                    <a:lstStyle/>
                    <a:p>
                      <a:r>
                        <a:rPr lang="en-US" sz="1000"/>
                        <a:t>36</a:t>
                      </a:r>
                    </a:p>
                  </a:txBody>
                  <a:tcPr/>
                </a:tc>
                <a:tc>
                  <a:txBody>
                    <a:bodyPr/>
                    <a:lstStyle/>
                    <a:p>
                      <a:r>
                        <a:rPr lang="en-US" sz="1000"/>
                        <a:t>82</a:t>
                      </a:r>
                    </a:p>
                  </a:txBody>
                  <a:tcPr/>
                </a:tc>
                <a:tc>
                  <a:txBody>
                    <a:bodyPr/>
                    <a:lstStyle/>
                    <a:p>
                      <a:r>
                        <a:rPr lang="en-US" sz="1000"/>
                        <a:t>21</a:t>
                      </a:r>
                    </a:p>
                  </a:txBody>
                  <a:tcPr/>
                </a:tc>
                <a:tc>
                  <a:txBody>
                    <a:bodyPr/>
                    <a:lstStyle/>
                    <a:p>
                      <a:r>
                        <a:rPr lang="en-US" sz="1000"/>
                        <a:t>36</a:t>
                      </a:r>
                    </a:p>
                  </a:txBody>
                  <a:tcPr/>
                </a:tc>
                <a:tc>
                  <a:txBody>
                    <a:bodyPr/>
                    <a:lstStyle/>
                    <a:p>
                      <a:r>
                        <a:rPr lang="en-US" sz="1000"/>
                        <a:t>2</a:t>
                      </a:r>
                    </a:p>
                  </a:txBody>
                  <a:tcPr/>
                </a:tc>
                <a:tc>
                  <a:txBody>
                    <a:bodyPr/>
                    <a:lstStyle/>
                    <a:p>
                      <a:r>
                        <a:rPr lang="en-US" sz="1000"/>
                        <a:t>141</a:t>
                      </a:r>
                    </a:p>
                  </a:txBody>
                  <a:tcPr/>
                </a:tc>
                <a:tc>
                  <a:txBody>
                    <a:bodyPr/>
                    <a:lstStyle/>
                    <a:p>
                      <a:r>
                        <a:rPr lang="en-US" sz="1000"/>
                        <a:t>4500</a:t>
                      </a:r>
                    </a:p>
                  </a:txBody>
                  <a:tcPr/>
                </a:tc>
                <a:tc>
                  <a:txBody>
                    <a:bodyPr/>
                    <a:lstStyle/>
                    <a:p>
                      <a:r>
                        <a:rPr lang="en-US" sz="1000"/>
                        <a:t>66</a:t>
                      </a:r>
                    </a:p>
                  </a:txBody>
                  <a:tcPr/>
                </a:tc>
                <a:tc>
                  <a:txBody>
                    <a:bodyPr/>
                    <a:lstStyle/>
                    <a:p>
                      <a:r>
                        <a:rPr lang="en-US" sz="1000"/>
                        <a:t>1.2508 %</a:t>
                      </a:r>
                    </a:p>
                  </a:txBody>
                  <a:tcPr/>
                </a:tc>
                <a:extLst>
                  <a:ext uri="{0D108BD9-81ED-4DB2-BD59-A6C34878D82A}">
                    <a16:rowId xmlns:a16="http://schemas.microsoft.com/office/drawing/2014/main" val="794689524"/>
                  </a:ext>
                </a:extLst>
              </a:tr>
            </a:tbl>
          </a:graphicData>
        </a:graphic>
      </p:graphicFrame>
      <p:sp>
        <p:nvSpPr>
          <p:cNvPr id="4" name="Text Placeholder 3">
            <a:extLst>
              <a:ext uri="{FF2B5EF4-FFF2-40B4-BE49-F238E27FC236}">
                <a16:creationId xmlns:a16="http://schemas.microsoft.com/office/drawing/2014/main" id="{D390E0AA-E658-402B-9FB5-5E68ADDF3900}"/>
              </a:ext>
            </a:extLst>
          </p:cNvPr>
          <p:cNvSpPr>
            <a:spLocks noGrp="1"/>
          </p:cNvSpPr>
          <p:nvPr>
            <p:ph type="body" sz="quarter" idx="14"/>
          </p:nvPr>
        </p:nvSpPr>
        <p:spPr/>
        <p:txBody>
          <a:bodyPr/>
          <a:lstStyle/>
          <a:p>
            <a:r>
              <a:rPr lang="en-US"/>
              <a:t>01/01/2022 - 07/13/2022</a:t>
            </a:r>
          </a:p>
        </p:txBody>
      </p:sp>
    </p:spTree>
    <p:extLst>
      <p:ext uri="{BB962C8B-B14F-4D97-AF65-F5344CB8AC3E}">
        <p14:creationId xmlns:p14="http://schemas.microsoft.com/office/powerpoint/2010/main" val="13683489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7087A-F000-4A52-ACD3-87DD8BB23A5B}"/>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BFB8C9DE-FA0B-4021-B940-B71E86BB8F41}"/>
              </a:ext>
            </a:extLst>
          </p:cNvPr>
          <p:cNvGraphicFramePr>
            <a:graphicFrameLocks noGrp="1"/>
          </p:cNvGraphicFramePr>
          <p:nvPr>
            <p:ph type="chart" sz="quarter" idx="13"/>
            <p:extLst>
              <p:ext uri="{D42A27DB-BD31-4B8C-83A1-F6EECF244321}">
                <p14:modId xmlns:p14="http://schemas.microsoft.com/office/powerpoint/2010/main" val="35189662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00DEEE-709B-4CF3-99A0-1F3DDBF03BC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0A79292-4F88-466A-A207-2F4BBE557A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77087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4B3A5-3D1F-4D93-A038-511EA320825A}"/>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337AF8F6-08F0-41AB-A3D7-273368542016}"/>
              </a:ext>
            </a:extLst>
          </p:cNvPr>
          <p:cNvGraphicFramePr>
            <a:graphicFrameLocks noGrp="1"/>
          </p:cNvGraphicFramePr>
          <p:nvPr>
            <p:ph type="chart" sz="quarter" idx="13"/>
            <p:extLst>
              <p:ext uri="{D42A27DB-BD31-4B8C-83A1-F6EECF244321}">
                <p14:modId xmlns:p14="http://schemas.microsoft.com/office/powerpoint/2010/main" val="36599941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C07CD0-CA6D-423D-B846-56F63E982CF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B41F823-95C9-47A9-967A-8ECEEBB0BB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59495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A3509-2033-4FF0-8AB3-204EB29934DC}"/>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3439CEBE-E214-4353-BBF8-3D2E49C694B9}"/>
              </a:ext>
            </a:extLst>
          </p:cNvPr>
          <p:cNvGraphicFramePr>
            <a:graphicFrameLocks noGrp="1"/>
          </p:cNvGraphicFramePr>
          <p:nvPr>
            <p:ph type="chart" sz="quarter" idx="13"/>
            <p:extLst>
              <p:ext uri="{D42A27DB-BD31-4B8C-83A1-F6EECF244321}">
                <p14:modId xmlns:p14="http://schemas.microsoft.com/office/powerpoint/2010/main" val="18397286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A6C14D-C67D-46AC-B15D-796E7EF5C00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E1D1A71-294C-4D55-A539-9285358757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69028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2473A-3524-4052-8700-2F731885407A}"/>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27A9A009-410E-421E-BE38-64BD251FBF55}"/>
              </a:ext>
            </a:extLst>
          </p:cNvPr>
          <p:cNvGraphicFramePr>
            <a:graphicFrameLocks noGrp="1"/>
          </p:cNvGraphicFramePr>
          <p:nvPr>
            <p:ph type="chart" sz="quarter" idx="13"/>
            <p:extLst>
              <p:ext uri="{D42A27DB-BD31-4B8C-83A1-F6EECF244321}">
                <p14:modId xmlns:p14="http://schemas.microsoft.com/office/powerpoint/2010/main" val="34539765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23A73B-8A5E-4C6D-9A83-52284A91169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3850239-940D-469C-8032-E8B9EE0975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00153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C0C29-EFA1-4EBA-BA5A-9DD66C87E645}"/>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1787F824-3760-49D2-B4DB-71B661640E45}"/>
              </a:ext>
            </a:extLst>
          </p:cNvPr>
          <p:cNvGraphicFramePr>
            <a:graphicFrameLocks noGrp="1"/>
          </p:cNvGraphicFramePr>
          <p:nvPr>
            <p:ph type="tbl" sz="quarter" idx="13"/>
            <p:extLst>
              <p:ext uri="{D42A27DB-BD31-4B8C-83A1-F6EECF244321}">
                <p14:modId xmlns:p14="http://schemas.microsoft.com/office/powerpoint/2010/main" val="644331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49160243"/>
                    </a:ext>
                  </a:extLst>
                </a:gridCol>
                <a:gridCol w="987552">
                  <a:extLst>
                    <a:ext uri="{9D8B030D-6E8A-4147-A177-3AD203B41FA5}">
                      <a16:colId xmlns:a16="http://schemas.microsoft.com/office/drawing/2014/main" val="894479633"/>
                    </a:ext>
                  </a:extLst>
                </a:gridCol>
                <a:gridCol w="987552">
                  <a:extLst>
                    <a:ext uri="{9D8B030D-6E8A-4147-A177-3AD203B41FA5}">
                      <a16:colId xmlns:a16="http://schemas.microsoft.com/office/drawing/2014/main" val="2275802572"/>
                    </a:ext>
                  </a:extLst>
                </a:gridCol>
                <a:gridCol w="987552">
                  <a:extLst>
                    <a:ext uri="{9D8B030D-6E8A-4147-A177-3AD203B41FA5}">
                      <a16:colId xmlns:a16="http://schemas.microsoft.com/office/drawing/2014/main" val="1097991971"/>
                    </a:ext>
                  </a:extLst>
                </a:gridCol>
                <a:gridCol w="987552">
                  <a:extLst>
                    <a:ext uri="{9D8B030D-6E8A-4147-A177-3AD203B41FA5}">
                      <a16:colId xmlns:a16="http://schemas.microsoft.com/office/drawing/2014/main" val="3267683261"/>
                    </a:ext>
                  </a:extLst>
                </a:gridCol>
                <a:gridCol w="987552">
                  <a:extLst>
                    <a:ext uri="{9D8B030D-6E8A-4147-A177-3AD203B41FA5}">
                      <a16:colId xmlns:a16="http://schemas.microsoft.com/office/drawing/2014/main" val="3604717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88173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- 2022-07-07 11:11:36</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PHLY employee Michelle Brown for receiving an Appreciation Award for Service Excellence from our PHLY Phorum Toastmasters club! 👏🏻🥳 
🏆 The award recognizes 13 years of outstanding and dedicated service to the club, which helps people from diverse backgrounds become more confident speakers, communicators, and leaders. toastmastersdistrict38 
#TEAMPHLY #toastmasters #toastmastersinternational #toastmastersclub #presentationskills #professionaldevelopment #publicspeakingskillls #publicspeakingtraining #corporatespeaker #insurancelife #insurancecompany #propertyandcasualty #specialtyinsurance #insurancebusiness #commercialinsurance #insuranceindustry #insurancecareers #insurancejobs #insurancework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08/04/2022 14:07:27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81215695"/>
                  </a:ext>
                </a:extLst>
              </a:tr>
            </a:tbl>
          </a:graphicData>
        </a:graphic>
      </p:graphicFrame>
      <p:sp>
        <p:nvSpPr>
          <p:cNvPr id="4" name="Text Placeholder 3">
            <a:extLst>
              <a:ext uri="{FF2B5EF4-FFF2-40B4-BE49-F238E27FC236}">
                <a16:creationId xmlns:a16="http://schemas.microsoft.com/office/drawing/2014/main" id="{82077496-118E-4B45-A2AB-F0ACA970210A}"/>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13512040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0FD6C-D0B8-4A0D-B9AD-A64B4ACF7772}"/>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61DD8B7C-D484-4384-9C60-4F659EEEE284}"/>
              </a:ext>
            </a:extLst>
          </p:cNvPr>
          <p:cNvGraphicFramePr>
            <a:graphicFrameLocks noGrp="1"/>
          </p:cNvGraphicFramePr>
          <p:nvPr>
            <p:ph type="tbl" sz="quarter" idx="13"/>
            <p:extLst>
              <p:ext uri="{D42A27DB-BD31-4B8C-83A1-F6EECF244321}">
                <p14:modId xmlns:p14="http://schemas.microsoft.com/office/powerpoint/2010/main" val="1562271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10189595"/>
                    </a:ext>
                  </a:extLst>
                </a:gridCol>
                <a:gridCol w="987552">
                  <a:extLst>
                    <a:ext uri="{9D8B030D-6E8A-4147-A177-3AD203B41FA5}">
                      <a16:colId xmlns:a16="http://schemas.microsoft.com/office/drawing/2014/main" val="3454770885"/>
                    </a:ext>
                  </a:extLst>
                </a:gridCol>
                <a:gridCol w="987552">
                  <a:extLst>
                    <a:ext uri="{9D8B030D-6E8A-4147-A177-3AD203B41FA5}">
                      <a16:colId xmlns:a16="http://schemas.microsoft.com/office/drawing/2014/main" val="3686840450"/>
                    </a:ext>
                  </a:extLst>
                </a:gridCol>
                <a:gridCol w="987552">
                  <a:extLst>
                    <a:ext uri="{9D8B030D-6E8A-4147-A177-3AD203B41FA5}">
                      <a16:colId xmlns:a16="http://schemas.microsoft.com/office/drawing/2014/main" val="486817788"/>
                    </a:ext>
                  </a:extLst>
                </a:gridCol>
                <a:gridCol w="987552">
                  <a:extLst>
                    <a:ext uri="{9D8B030D-6E8A-4147-A177-3AD203B41FA5}">
                      <a16:colId xmlns:a16="http://schemas.microsoft.com/office/drawing/2014/main" val="2712848491"/>
                    </a:ext>
                  </a:extLst>
                </a:gridCol>
                <a:gridCol w="987552">
                  <a:extLst>
                    <a:ext uri="{9D8B030D-6E8A-4147-A177-3AD203B41FA5}">
                      <a16:colId xmlns:a16="http://schemas.microsoft.com/office/drawing/2014/main" val="3914830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8161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- 2022-07-13 15:13:47</a:t>
                      </a:r>
                      <a:r>
                        <a:rPr kumimoji="0" lang="en-US" sz="1000" b="0" i="0" u="none" strike="noStrike" kern="1200" cap="none" spc="0" normalizeH="0" baseline="0" noProof="0">
                          <a:ln>
                            <a:noFill/>
                          </a:ln>
                          <a:solidFill>
                            <a:prstClr val="black"/>
                          </a:solidFill>
                          <a:effectLst/>
                          <a:uLnTx/>
                          <a:uFillTx/>
                          <a:latin typeface="+mn-lt"/>
                          <a:ea typeface="+mn-ea"/>
                          <a:cs typeface="+mn-cs"/>
                        </a:rPr>
                        <a:t>
 Not only does an internship provide students with the opportunity to develop vital career skills, it also allows them to make professional connections and build workplace relationships. 👩🏻‍💼👨🏼‍⚕️
Last week, former PHLY Summer Associates who are now full-time employees personally connected with our current #interns to discuss insurance careers during a virtual event. 
Here’s a snapshot of #TEAMPHLY getting ready to join the panel! 📸
#PHLYInternLife #undergrad #futureleaders #nextgen #internships #summerintern #intern #internshipopportunity #workexperience #internshipstudent #collegeinternship #interning #collegestudents #summerassociates #summerinternship #youngprofessionals #insurancejobs #insurancecareers #insurancecompany #propertyandcasualty #specialtyinsurance #commercialinsurance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08/04/2022 14:07:27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47267051"/>
                  </a:ext>
                </a:extLst>
              </a:tr>
            </a:tbl>
          </a:graphicData>
        </a:graphic>
      </p:graphicFrame>
      <p:sp>
        <p:nvSpPr>
          <p:cNvPr id="4" name="Text Placeholder 3">
            <a:extLst>
              <a:ext uri="{FF2B5EF4-FFF2-40B4-BE49-F238E27FC236}">
                <a16:creationId xmlns:a16="http://schemas.microsoft.com/office/drawing/2014/main" id="{35C228DB-11E9-401D-8AF0-38EA8F143699}"/>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30645886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94F4C-5F55-49CF-9EE6-7253B2AA9AF6}"/>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89FCAC30-320E-4CB0-8CF7-AF85C1D127EE}"/>
              </a:ext>
            </a:extLst>
          </p:cNvPr>
          <p:cNvGraphicFramePr>
            <a:graphicFrameLocks noGrp="1"/>
          </p:cNvGraphicFramePr>
          <p:nvPr>
            <p:ph type="tbl" sz="quarter" idx="13"/>
            <p:extLst>
              <p:ext uri="{D42A27DB-BD31-4B8C-83A1-F6EECF244321}">
                <p14:modId xmlns:p14="http://schemas.microsoft.com/office/powerpoint/2010/main" val="191003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63442032"/>
                    </a:ext>
                  </a:extLst>
                </a:gridCol>
                <a:gridCol w="987552">
                  <a:extLst>
                    <a:ext uri="{9D8B030D-6E8A-4147-A177-3AD203B41FA5}">
                      <a16:colId xmlns:a16="http://schemas.microsoft.com/office/drawing/2014/main" val="833853154"/>
                    </a:ext>
                  </a:extLst>
                </a:gridCol>
                <a:gridCol w="987552">
                  <a:extLst>
                    <a:ext uri="{9D8B030D-6E8A-4147-A177-3AD203B41FA5}">
                      <a16:colId xmlns:a16="http://schemas.microsoft.com/office/drawing/2014/main" val="4177548258"/>
                    </a:ext>
                  </a:extLst>
                </a:gridCol>
                <a:gridCol w="987552">
                  <a:extLst>
                    <a:ext uri="{9D8B030D-6E8A-4147-A177-3AD203B41FA5}">
                      <a16:colId xmlns:a16="http://schemas.microsoft.com/office/drawing/2014/main" val="1159810973"/>
                    </a:ext>
                  </a:extLst>
                </a:gridCol>
                <a:gridCol w="987552">
                  <a:extLst>
                    <a:ext uri="{9D8B030D-6E8A-4147-A177-3AD203B41FA5}">
                      <a16:colId xmlns:a16="http://schemas.microsoft.com/office/drawing/2014/main" val="1962559525"/>
                    </a:ext>
                  </a:extLst>
                </a:gridCol>
                <a:gridCol w="987552">
                  <a:extLst>
                    <a:ext uri="{9D8B030D-6E8A-4147-A177-3AD203B41FA5}">
                      <a16:colId xmlns:a16="http://schemas.microsoft.com/office/drawing/2014/main" val="501610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9215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- 2022-07-15 16:03:37</a:t>
                      </a:r>
                      <a:r>
                        <a:rPr kumimoji="0" lang="en-US" sz="1000" b="0" i="0" u="none" strike="noStrike" kern="1200" cap="none" spc="0" normalizeH="0" baseline="0" noProof="0">
                          <a:ln>
                            <a:noFill/>
                          </a:ln>
                          <a:solidFill>
                            <a:prstClr val="black"/>
                          </a:solidFill>
                          <a:effectLst/>
                          <a:uLnTx/>
                          <a:uFillTx/>
                          <a:latin typeface="+mn-lt"/>
                          <a:ea typeface="+mn-ea"/>
                          <a:cs typeface="+mn-cs"/>
                        </a:rPr>
                        <a:t>
 💬 "This was the first time in two years our department was all together in person. You really don’t realize how much you miss your co-workers until you are together," said PHLY employee Paula Lare about a volunteer event at c2cphiladelphia. 
The Underwriting team recently helped the non-profit quality check and sort clothing to be distributed to children living in low-income or homeless situations. 💟
#TEAMPHLY #cradlestocrayons #communitypartner #charitable #philadelphiapa #communitysupport #supportnonprofits #instavolunteer #volunteerism #volunteerwork #501c3 #insurancecareers #insurancebusiness #insuranceindustry #insurancework #propertyandcasualty #commercialinsurance #insurancecompany #insurancelife #insuranceservices #insurancecarrier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08/04/2022 14:07:27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69094295"/>
                  </a:ext>
                </a:extLst>
              </a:tr>
            </a:tbl>
          </a:graphicData>
        </a:graphic>
      </p:graphicFrame>
      <p:sp>
        <p:nvSpPr>
          <p:cNvPr id="4" name="Text Placeholder 3">
            <a:extLst>
              <a:ext uri="{FF2B5EF4-FFF2-40B4-BE49-F238E27FC236}">
                <a16:creationId xmlns:a16="http://schemas.microsoft.com/office/drawing/2014/main" id="{8DCE954A-273B-4AB3-9F5F-9454250AC047}"/>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13861067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D4B83-CBD3-47F6-A59B-CA245FD4D221}"/>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C18F6FF2-7A73-4601-ADC3-418DD0251283}"/>
              </a:ext>
            </a:extLst>
          </p:cNvPr>
          <p:cNvGraphicFramePr>
            <a:graphicFrameLocks noGrp="1"/>
          </p:cNvGraphicFramePr>
          <p:nvPr>
            <p:ph type="tbl" sz="quarter" idx="13"/>
            <p:extLst>
              <p:ext uri="{D42A27DB-BD31-4B8C-83A1-F6EECF244321}">
                <p14:modId xmlns:p14="http://schemas.microsoft.com/office/powerpoint/2010/main" val="3802643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01203710"/>
                    </a:ext>
                  </a:extLst>
                </a:gridCol>
                <a:gridCol w="987552">
                  <a:extLst>
                    <a:ext uri="{9D8B030D-6E8A-4147-A177-3AD203B41FA5}">
                      <a16:colId xmlns:a16="http://schemas.microsoft.com/office/drawing/2014/main" val="4227323147"/>
                    </a:ext>
                  </a:extLst>
                </a:gridCol>
                <a:gridCol w="987552">
                  <a:extLst>
                    <a:ext uri="{9D8B030D-6E8A-4147-A177-3AD203B41FA5}">
                      <a16:colId xmlns:a16="http://schemas.microsoft.com/office/drawing/2014/main" val="2625351026"/>
                    </a:ext>
                  </a:extLst>
                </a:gridCol>
                <a:gridCol w="987552">
                  <a:extLst>
                    <a:ext uri="{9D8B030D-6E8A-4147-A177-3AD203B41FA5}">
                      <a16:colId xmlns:a16="http://schemas.microsoft.com/office/drawing/2014/main" val="771503733"/>
                    </a:ext>
                  </a:extLst>
                </a:gridCol>
                <a:gridCol w="987552">
                  <a:extLst>
                    <a:ext uri="{9D8B030D-6E8A-4147-A177-3AD203B41FA5}">
                      <a16:colId xmlns:a16="http://schemas.microsoft.com/office/drawing/2014/main" val="2200887744"/>
                    </a:ext>
                  </a:extLst>
                </a:gridCol>
                <a:gridCol w="987552">
                  <a:extLst>
                    <a:ext uri="{9D8B030D-6E8A-4147-A177-3AD203B41FA5}">
                      <a16:colId xmlns:a16="http://schemas.microsoft.com/office/drawing/2014/main" val="2934164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78734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- 2022-07-11 13:36:31</a:t>
                      </a:r>
                      <a:r>
                        <a:rPr kumimoji="0" lang="en-US" sz="1000" b="0" i="0" u="none" strike="noStrike" kern="1200" cap="none" spc="0" normalizeH="0" baseline="0" noProof="0">
                          <a:ln>
                            <a:noFill/>
                          </a:ln>
                          <a:solidFill>
                            <a:prstClr val="black"/>
                          </a:solidFill>
                          <a:effectLst/>
                          <a:uLnTx/>
                          <a:uFillTx/>
                          <a:latin typeface="+mn-lt"/>
                          <a:ea typeface="+mn-ea"/>
                          <a:cs typeface="+mn-cs"/>
                        </a:rPr>
                        <a:t>
 Time flies when you're having fun! 🥳 It's hard to believe our Summer Associates are already six weeks into their internship program. While they've been gaining valuable real-world experience, they've also been enjoying time together in the office with #TEAMPHLY. Here's a snapshot of our Summer Associates alongside some members of the Home Office Marketing team! 🙌🏼
#PHLYInternLife #undergrad #futureleaders #nextgen #internships #summerintern #intern #internshipopportunity #workexperience #internshipstudent #collegeinternship #interning #collegestudents #summerassociates #summerinternship #youngprofessionals #insurancejobs #insurancecareers #insurancecompany #propertyandcasualty #specialtyinsurance #commercialinsurance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08/04/2022 14:07:27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70184172"/>
                  </a:ext>
                </a:extLst>
              </a:tr>
            </a:tbl>
          </a:graphicData>
        </a:graphic>
      </p:graphicFrame>
      <p:sp>
        <p:nvSpPr>
          <p:cNvPr id="4" name="Text Placeholder 3">
            <a:extLst>
              <a:ext uri="{FF2B5EF4-FFF2-40B4-BE49-F238E27FC236}">
                <a16:creationId xmlns:a16="http://schemas.microsoft.com/office/drawing/2014/main" id="{E55E8546-FDF6-47ED-BF69-64ED71C9D2C5}"/>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30169416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10A9D-B13A-4665-8BA1-A1872619B34B}"/>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88B80929-2E18-4ABC-BE9A-9343266DA882}"/>
              </a:ext>
            </a:extLst>
          </p:cNvPr>
          <p:cNvGraphicFramePr>
            <a:graphicFrameLocks noGrp="1"/>
          </p:cNvGraphicFramePr>
          <p:nvPr>
            <p:ph type="tbl" sz="quarter" idx="13"/>
            <p:extLst>
              <p:ext uri="{D42A27DB-BD31-4B8C-83A1-F6EECF244321}">
                <p14:modId xmlns:p14="http://schemas.microsoft.com/office/powerpoint/2010/main" val="4096786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956243198"/>
                    </a:ext>
                  </a:extLst>
                </a:gridCol>
                <a:gridCol w="987552">
                  <a:extLst>
                    <a:ext uri="{9D8B030D-6E8A-4147-A177-3AD203B41FA5}">
                      <a16:colId xmlns:a16="http://schemas.microsoft.com/office/drawing/2014/main" val="3032758157"/>
                    </a:ext>
                  </a:extLst>
                </a:gridCol>
                <a:gridCol w="987552">
                  <a:extLst>
                    <a:ext uri="{9D8B030D-6E8A-4147-A177-3AD203B41FA5}">
                      <a16:colId xmlns:a16="http://schemas.microsoft.com/office/drawing/2014/main" val="275745582"/>
                    </a:ext>
                  </a:extLst>
                </a:gridCol>
                <a:gridCol w="987552">
                  <a:extLst>
                    <a:ext uri="{9D8B030D-6E8A-4147-A177-3AD203B41FA5}">
                      <a16:colId xmlns:a16="http://schemas.microsoft.com/office/drawing/2014/main" val="2054846110"/>
                    </a:ext>
                  </a:extLst>
                </a:gridCol>
                <a:gridCol w="987552">
                  <a:extLst>
                    <a:ext uri="{9D8B030D-6E8A-4147-A177-3AD203B41FA5}">
                      <a16:colId xmlns:a16="http://schemas.microsoft.com/office/drawing/2014/main" val="7837878"/>
                    </a:ext>
                  </a:extLst>
                </a:gridCol>
                <a:gridCol w="987552">
                  <a:extLst>
                    <a:ext uri="{9D8B030D-6E8A-4147-A177-3AD203B41FA5}">
                      <a16:colId xmlns:a16="http://schemas.microsoft.com/office/drawing/2014/main" val="3092264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55248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- 2022-07-14 15:00:21</a:t>
                      </a:r>
                      <a:r>
                        <a:rPr kumimoji="0" lang="en-US" sz="1000" b="0" i="0" u="none" strike="noStrike" kern="1200" cap="none" spc="0" normalizeH="0" baseline="0" noProof="0">
                          <a:ln>
                            <a:noFill/>
                          </a:ln>
                          <a:solidFill>
                            <a:prstClr val="black"/>
                          </a:solidFill>
                          <a:effectLst/>
                          <a:uLnTx/>
                          <a:uFillTx/>
                          <a:latin typeface="+mn-lt"/>
                          <a:ea typeface="+mn-ea"/>
                          <a:cs typeface="+mn-cs"/>
                        </a:rPr>
                        <a:t>
 If you're looking for a feel-good story, stop scrolling ✋🏼🛑 and check out #TEAMPHLY making a positive impact in the community! 
Our employees worked alongside rmhcphilly Food Service team to prep and serve fresh, hot meals to 200+ families staying at the House. The dinners were "served with love" to bring comfort and hope to the families while their children receive life-saving care. 💟💟
#TEAMPHLY #ronaldmcdonaldhouse #ronaldmcdonaldhousecharities  #goodcauses #volunteerism #501c3 #notforprofit #communitymatters #supportnonprofits #helpingourcommunity #socialimpact #specialtyinsurance #insuranceindustry #propertyandcasualty #commercialinsurance #insurancecompany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08/04/2022 14:07:27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2350083"/>
                  </a:ext>
                </a:extLst>
              </a:tr>
            </a:tbl>
          </a:graphicData>
        </a:graphic>
      </p:graphicFrame>
      <p:sp>
        <p:nvSpPr>
          <p:cNvPr id="4" name="Text Placeholder 3">
            <a:extLst>
              <a:ext uri="{FF2B5EF4-FFF2-40B4-BE49-F238E27FC236}">
                <a16:creationId xmlns:a16="http://schemas.microsoft.com/office/drawing/2014/main" id="{E8C22FE1-9D51-47B8-A837-FF84FC5ACB5F}"/>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465037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E7CB3-8E80-4592-89B4-74FB58984711}"/>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0D2122D6-7666-40CD-8D1A-6ECAC5C1A7AE}"/>
              </a:ext>
            </a:extLst>
          </p:cNvPr>
          <p:cNvGraphicFramePr>
            <a:graphicFrameLocks noGrp="1"/>
          </p:cNvGraphicFramePr>
          <p:nvPr>
            <p:ph type="tbl" sz="quarter" idx="13"/>
            <p:extLst>
              <p:ext uri="{D42A27DB-BD31-4B8C-83A1-F6EECF244321}">
                <p14:modId xmlns:p14="http://schemas.microsoft.com/office/powerpoint/2010/main" val="94547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083396989"/>
                    </a:ext>
                  </a:extLst>
                </a:gridCol>
                <a:gridCol w="905256">
                  <a:extLst>
                    <a:ext uri="{9D8B030D-6E8A-4147-A177-3AD203B41FA5}">
                      <a16:colId xmlns:a16="http://schemas.microsoft.com/office/drawing/2014/main" val="2170604550"/>
                    </a:ext>
                  </a:extLst>
                </a:gridCol>
                <a:gridCol w="411480">
                  <a:extLst>
                    <a:ext uri="{9D8B030D-6E8A-4147-A177-3AD203B41FA5}">
                      <a16:colId xmlns:a16="http://schemas.microsoft.com/office/drawing/2014/main" val="2069784366"/>
                    </a:ext>
                  </a:extLst>
                </a:gridCol>
                <a:gridCol w="905256">
                  <a:extLst>
                    <a:ext uri="{9D8B030D-6E8A-4147-A177-3AD203B41FA5}">
                      <a16:colId xmlns:a16="http://schemas.microsoft.com/office/drawing/2014/main" val="2261371338"/>
                    </a:ext>
                  </a:extLst>
                </a:gridCol>
                <a:gridCol w="905256">
                  <a:extLst>
                    <a:ext uri="{9D8B030D-6E8A-4147-A177-3AD203B41FA5}">
                      <a16:colId xmlns:a16="http://schemas.microsoft.com/office/drawing/2014/main" val="3867111758"/>
                    </a:ext>
                  </a:extLst>
                </a:gridCol>
                <a:gridCol w="905256">
                  <a:extLst>
                    <a:ext uri="{9D8B030D-6E8A-4147-A177-3AD203B41FA5}">
                      <a16:colId xmlns:a16="http://schemas.microsoft.com/office/drawing/2014/main" val="1857171727"/>
                    </a:ext>
                  </a:extLst>
                </a:gridCol>
                <a:gridCol w="905256">
                  <a:extLst>
                    <a:ext uri="{9D8B030D-6E8A-4147-A177-3AD203B41FA5}">
                      <a16:colId xmlns:a16="http://schemas.microsoft.com/office/drawing/2014/main" val="1997317743"/>
                    </a:ext>
                  </a:extLst>
                </a:gridCol>
                <a:gridCol w="905256">
                  <a:extLst>
                    <a:ext uri="{9D8B030D-6E8A-4147-A177-3AD203B41FA5}">
                      <a16:colId xmlns:a16="http://schemas.microsoft.com/office/drawing/2014/main" val="3498952210"/>
                    </a:ext>
                  </a:extLst>
                </a:gridCol>
                <a:gridCol w="905256">
                  <a:extLst>
                    <a:ext uri="{9D8B030D-6E8A-4147-A177-3AD203B41FA5}">
                      <a16:colId xmlns:a16="http://schemas.microsoft.com/office/drawing/2014/main" val="2206047079"/>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435265705"/>
                  </a:ext>
                </a:extLst>
              </a:tr>
              <a:tr h="370840">
                <a:tc>
                  <a:txBody>
                    <a:bodyPr/>
                    <a:lstStyle/>
                    <a:p>
                      <a:r>
                        <a:rPr lang="en-US" sz="1000"/>
                        <a:t>16</a:t>
                      </a:r>
                    </a:p>
                  </a:txBody>
                  <a:tcPr/>
                </a:tc>
                <a:tc>
                  <a:txBody>
                    <a:bodyPr/>
                    <a:lstStyle/>
                    <a:p>
                      <a:r>
                        <a:rPr lang="en-US" sz="1000"/>
                        <a:t>0.7285 %</a:t>
                      </a:r>
                    </a:p>
                  </a:txBody>
                  <a:tcPr/>
                </a:tc>
                <a:tc>
                  <a:txBody>
                    <a:bodyPr/>
                    <a:lstStyle/>
                    <a:p>
                      <a:r>
                        <a:rPr lang="en-US" sz="1000"/>
                        <a:t>0.06</a:t>
                      </a:r>
                    </a:p>
                  </a:txBody>
                  <a:tcPr/>
                </a:tc>
                <a:tc>
                  <a:txBody>
                    <a:bodyPr/>
                    <a:lstStyle/>
                    <a:p>
                      <a:r>
                        <a:rPr lang="en-US" sz="1000"/>
                        <a:t>111.69</a:t>
                      </a:r>
                    </a:p>
                  </a:txBody>
                  <a:tcPr/>
                </a:tc>
                <a:tc>
                  <a:txBody>
                    <a:bodyPr/>
                    <a:lstStyle/>
                    <a:p>
                      <a:r>
                        <a:rPr lang="en-US" sz="1000"/>
                        <a:t>110.38</a:t>
                      </a:r>
                    </a:p>
                  </a:txBody>
                  <a:tcPr/>
                </a:tc>
                <a:tc>
                  <a:txBody>
                    <a:bodyPr/>
                    <a:lstStyle/>
                    <a:p>
                      <a:r>
                        <a:rPr lang="en-US" sz="1000"/>
                        <a:t>78.81</a:t>
                      </a:r>
                    </a:p>
                  </a:txBody>
                  <a:tcPr/>
                </a:tc>
                <a:tc>
                  <a:txBody>
                    <a:bodyPr/>
                    <a:lstStyle/>
                    <a:p>
                      <a:r>
                        <a:rPr lang="en-US" sz="1000"/>
                        <a:t>78.75</a:t>
                      </a:r>
                    </a:p>
                  </a:txBody>
                  <a:tcPr/>
                </a:tc>
                <a:tc>
                  <a:txBody>
                    <a:bodyPr/>
                    <a:lstStyle/>
                    <a:p>
                      <a:r>
                        <a:rPr lang="en-US" sz="1000"/>
                        <a:t>1787</a:t>
                      </a:r>
                    </a:p>
                  </a:txBody>
                  <a:tcPr/>
                </a:tc>
                <a:tc>
                  <a:txBody>
                    <a:bodyPr/>
                    <a:lstStyle/>
                    <a:p>
                      <a:r>
                        <a:rPr lang="en-US" sz="1000"/>
                        <a:t>1261</a:t>
                      </a:r>
                    </a:p>
                  </a:txBody>
                  <a:tcPr/>
                </a:tc>
                <a:extLst>
                  <a:ext uri="{0D108BD9-81ED-4DB2-BD59-A6C34878D82A}">
                    <a16:rowId xmlns:a16="http://schemas.microsoft.com/office/drawing/2014/main" val="2987306366"/>
                  </a:ext>
                </a:extLst>
              </a:tr>
            </a:tbl>
          </a:graphicData>
        </a:graphic>
      </p:graphicFrame>
      <p:sp>
        <p:nvSpPr>
          <p:cNvPr id="4" name="Text Placeholder 3">
            <a:extLst>
              <a:ext uri="{FF2B5EF4-FFF2-40B4-BE49-F238E27FC236}">
                <a16:creationId xmlns:a16="http://schemas.microsoft.com/office/drawing/2014/main" id="{8AB9D46C-2D85-497A-AC3E-EBE88CBCC527}"/>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2278024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BE92E-E973-4189-80B9-FFFA4B429DE9}"/>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43028309-86BB-4154-893C-41216DFFECDC}"/>
              </a:ext>
            </a:extLst>
          </p:cNvPr>
          <p:cNvGraphicFramePr>
            <a:graphicFrameLocks noGrp="1"/>
          </p:cNvGraphicFramePr>
          <p:nvPr>
            <p:ph type="tbl" sz="quarter" idx="13"/>
            <p:extLst>
              <p:ext uri="{D42A27DB-BD31-4B8C-83A1-F6EECF244321}">
                <p14:modId xmlns:p14="http://schemas.microsoft.com/office/powerpoint/2010/main" val="1684067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89922794"/>
                    </a:ext>
                  </a:extLst>
                </a:gridCol>
                <a:gridCol w="1316736">
                  <a:extLst>
                    <a:ext uri="{9D8B030D-6E8A-4147-A177-3AD203B41FA5}">
                      <a16:colId xmlns:a16="http://schemas.microsoft.com/office/drawing/2014/main" val="2494597357"/>
                    </a:ext>
                  </a:extLst>
                </a:gridCol>
                <a:gridCol w="658368">
                  <a:extLst>
                    <a:ext uri="{9D8B030D-6E8A-4147-A177-3AD203B41FA5}">
                      <a16:colId xmlns:a16="http://schemas.microsoft.com/office/drawing/2014/main" val="3076803981"/>
                    </a:ext>
                  </a:extLst>
                </a:gridCol>
                <a:gridCol w="658368">
                  <a:extLst>
                    <a:ext uri="{9D8B030D-6E8A-4147-A177-3AD203B41FA5}">
                      <a16:colId xmlns:a16="http://schemas.microsoft.com/office/drawing/2014/main" val="2497864145"/>
                    </a:ext>
                  </a:extLst>
                </a:gridCol>
                <a:gridCol w="658368">
                  <a:extLst>
                    <a:ext uri="{9D8B030D-6E8A-4147-A177-3AD203B41FA5}">
                      <a16:colId xmlns:a16="http://schemas.microsoft.com/office/drawing/2014/main" val="3846577521"/>
                    </a:ext>
                  </a:extLst>
                </a:gridCol>
                <a:gridCol w="658368">
                  <a:extLst>
                    <a:ext uri="{9D8B030D-6E8A-4147-A177-3AD203B41FA5}">
                      <a16:colId xmlns:a16="http://schemas.microsoft.com/office/drawing/2014/main" val="3089108372"/>
                    </a:ext>
                  </a:extLst>
                </a:gridCol>
                <a:gridCol w="658368">
                  <a:extLst>
                    <a:ext uri="{9D8B030D-6E8A-4147-A177-3AD203B41FA5}">
                      <a16:colId xmlns:a16="http://schemas.microsoft.com/office/drawing/2014/main" val="802147223"/>
                    </a:ext>
                  </a:extLst>
                </a:gridCol>
                <a:gridCol w="658368">
                  <a:extLst>
                    <a:ext uri="{9D8B030D-6E8A-4147-A177-3AD203B41FA5}">
                      <a16:colId xmlns:a16="http://schemas.microsoft.com/office/drawing/2014/main" val="2499824133"/>
                    </a:ext>
                  </a:extLst>
                </a:gridCol>
                <a:gridCol w="658368">
                  <a:extLst>
                    <a:ext uri="{9D8B030D-6E8A-4147-A177-3AD203B41FA5}">
                      <a16:colId xmlns:a16="http://schemas.microsoft.com/office/drawing/2014/main" val="2353610398"/>
                    </a:ext>
                  </a:extLst>
                </a:gridCol>
                <a:gridCol w="658368">
                  <a:extLst>
                    <a:ext uri="{9D8B030D-6E8A-4147-A177-3AD203B41FA5}">
                      <a16:colId xmlns:a16="http://schemas.microsoft.com/office/drawing/2014/main" val="4212980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729807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- 2022-07-28 12:48:47</a:t>
                      </a:r>
                      <a:r>
                        <a:rPr kumimoji="0" lang="en-US" sz="1000" b="0" i="0" u="none" strike="noStrike" kern="1200" cap="none" spc="0" normalizeH="0" baseline="0" noProof="0">
                          <a:ln>
                            <a:noFill/>
                          </a:ln>
                          <a:solidFill>
                            <a:prstClr val="black"/>
                          </a:solidFill>
                          <a:effectLst/>
                          <a:uLnTx/>
                          <a:uFillTx/>
                          <a:latin typeface="+mn-lt"/>
                          <a:ea typeface="+mn-ea"/>
                          <a:cs typeface="+mn-cs"/>
                        </a:rPr>
                        <a:t>
 📣 📣 Shoutout of appreciation to our PHLY Summer Associates!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https://quintly-image-storage.s3.amazonaws.com/c303562b672a3318c686cfcc37b7e67a/746a70ef249221840c407e70efc95858.jpg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07/29/2022 12:36:08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010678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- 2022-07-27 11:35:53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https://quintly-image-storage.s3.amazonaws.com/c303562b672a3318c686cfcc37b7e67a/581c42259cf4abc8293e806679117fed.jpg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07/28/2022 11:06:29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447574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- 2022-07-26 10:14:40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https://quintly-image-storage.s3.amazonaws.com/c303562b672a3318c686cfcc37b7e67a/e20785218983f2e2ab187fd5723ee9b5.jpg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07/27/2022 10:06:18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793854086"/>
                  </a:ext>
                </a:extLst>
              </a:tr>
            </a:tbl>
          </a:graphicData>
        </a:graphic>
      </p:graphicFrame>
      <p:sp>
        <p:nvSpPr>
          <p:cNvPr id="4" name="Text Placeholder 3">
            <a:extLst>
              <a:ext uri="{FF2B5EF4-FFF2-40B4-BE49-F238E27FC236}">
                <a16:creationId xmlns:a16="http://schemas.microsoft.com/office/drawing/2014/main" id="{AA0A2DB6-4A21-4916-81A3-4C762B815910}"/>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11240577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2C696-9D01-4B59-8DD7-249CD67BD831}"/>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ED019EE4-C851-4C4F-B43F-FD9F34F107F5}"/>
              </a:ext>
            </a:extLst>
          </p:cNvPr>
          <p:cNvGraphicFramePr>
            <a:graphicFrameLocks noGrp="1"/>
          </p:cNvGraphicFramePr>
          <p:nvPr>
            <p:ph type="tbl" sz="quarter" idx="13"/>
            <p:extLst>
              <p:ext uri="{D42A27DB-BD31-4B8C-83A1-F6EECF244321}">
                <p14:modId xmlns:p14="http://schemas.microsoft.com/office/powerpoint/2010/main" val="1972143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06974442"/>
                    </a:ext>
                  </a:extLst>
                </a:gridCol>
                <a:gridCol w="1316736">
                  <a:extLst>
                    <a:ext uri="{9D8B030D-6E8A-4147-A177-3AD203B41FA5}">
                      <a16:colId xmlns:a16="http://schemas.microsoft.com/office/drawing/2014/main" val="3651569766"/>
                    </a:ext>
                  </a:extLst>
                </a:gridCol>
                <a:gridCol w="658368">
                  <a:extLst>
                    <a:ext uri="{9D8B030D-6E8A-4147-A177-3AD203B41FA5}">
                      <a16:colId xmlns:a16="http://schemas.microsoft.com/office/drawing/2014/main" val="577138062"/>
                    </a:ext>
                  </a:extLst>
                </a:gridCol>
                <a:gridCol w="658368">
                  <a:extLst>
                    <a:ext uri="{9D8B030D-6E8A-4147-A177-3AD203B41FA5}">
                      <a16:colId xmlns:a16="http://schemas.microsoft.com/office/drawing/2014/main" val="729571282"/>
                    </a:ext>
                  </a:extLst>
                </a:gridCol>
                <a:gridCol w="658368">
                  <a:extLst>
                    <a:ext uri="{9D8B030D-6E8A-4147-A177-3AD203B41FA5}">
                      <a16:colId xmlns:a16="http://schemas.microsoft.com/office/drawing/2014/main" val="3218413576"/>
                    </a:ext>
                  </a:extLst>
                </a:gridCol>
                <a:gridCol w="658368">
                  <a:extLst>
                    <a:ext uri="{9D8B030D-6E8A-4147-A177-3AD203B41FA5}">
                      <a16:colId xmlns:a16="http://schemas.microsoft.com/office/drawing/2014/main" val="2114272480"/>
                    </a:ext>
                  </a:extLst>
                </a:gridCol>
                <a:gridCol w="658368">
                  <a:extLst>
                    <a:ext uri="{9D8B030D-6E8A-4147-A177-3AD203B41FA5}">
                      <a16:colId xmlns:a16="http://schemas.microsoft.com/office/drawing/2014/main" val="4039425697"/>
                    </a:ext>
                  </a:extLst>
                </a:gridCol>
                <a:gridCol w="658368">
                  <a:extLst>
                    <a:ext uri="{9D8B030D-6E8A-4147-A177-3AD203B41FA5}">
                      <a16:colId xmlns:a16="http://schemas.microsoft.com/office/drawing/2014/main" val="3376469909"/>
                    </a:ext>
                  </a:extLst>
                </a:gridCol>
                <a:gridCol w="658368">
                  <a:extLst>
                    <a:ext uri="{9D8B030D-6E8A-4147-A177-3AD203B41FA5}">
                      <a16:colId xmlns:a16="http://schemas.microsoft.com/office/drawing/2014/main" val="1098664008"/>
                    </a:ext>
                  </a:extLst>
                </a:gridCol>
                <a:gridCol w="658368">
                  <a:extLst>
                    <a:ext uri="{9D8B030D-6E8A-4147-A177-3AD203B41FA5}">
                      <a16:colId xmlns:a16="http://schemas.microsoft.com/office/drawing/2014/main" val="3021175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246422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- 2022-07-25 11:26:35</a:t>
                      </a:r>
                      <a:r>
                        <a:rPr kumimoji="0" lang="en-US" sz="1000" b="0" i="0" u="none" strike="noStrike" kern="1200" cap="none" spc="0" normalizeH="0" baseline="0" noProof="0">
                          <a:ln>
                            <a:noFill/>
                          </a:ln>
                          <a:solidFill>
                            <a:prstClr val="black"/>
                          </a:solidFill>
                          <a:effectLst/>
                          <a:uLnTx/>
                          <a:uFillTx/>
                          <a:latin typeface="+mn-lt"/>
                          <a:ea typeface="+mn-ea"/>
                          <a:cs typeface="+mn-cs"/>
                        </a:rPr>
                        <a:t>
 Cradles to Crayons 🖍  #volunteering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https://quintly-image-storage.s3.amazonaws.com/c303562b672a3318c686cfcc37b7e67a/e8138d301d116c21522a79912100f8aa.jpg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07/26/2022 11:06:22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87677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- 2022-07-22 13:50:53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https://quintly-image-storage.s3.amazonaws.com/c303562b672a3318c686cfcc37b7e67a/3906b4c73a9d04e0a5c32dc303b8ef0f.jpg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07/23/2022 13:36:05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613751477"/>
                  </a:ext>
                </a:extLst>
              </a:tr>
            </a:tbl>
          </a:graphicData>
        </a:graphic>
      </p:graphicFrame>
      <p:sp>
        <p:nvSpPr>
          <p:cNvPr id="4" name="Text Placeholder 3">
            <a:extLst>
              <a:ext uri="{FF2B5EF4-FFF2-40B4-BE49-F238E27FC236}">
                <a16:creationId xmlns:a16="http://schemas.microsoft.com/office/drawing/2014/main" id="{1AB4E085-5771-4D79-9CBD-7EE5E571DFFD}"/>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223160749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1618</Words>
  <Application>Microsoft Office PowerPoint</Application>
  <PresentationFormat>On-screen Show (4:3)</PresentationFormat>
  <Paragraphs>654</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5</vt:lpstr>
      <vt:lpstr>Facebook Original Own Posts Table | Philadelphia Insurance - 2 of 5</vt:lpstr>
      <vt:lpstr>Facebook Original Own Posts Table | Philadelphia Insurance - 3 of 5</vt:lpstr>
      <vt:lpstr>Facebook Original Own Posts Table | Philadelphia Insurance - 4 of 5</vt:lpstr>
      <vt:lpstr>Facebook Original Own Posts Table | Philadelphia Insurance - 5 of 5</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4</vt:lpstr>
      <vt:lpstr>LinkedIn Posts Table | Philadelphia Insurance - 2 of 4</vt:lpstr>
      <vt:lpstr>LinkedIn Posts Table | Philadelphia Insurance - 3 of 4</vt:lpstr>
      <vt:lpstr>LinkedIn Posts Table | Philadelphia Insurance - 4 of 4</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2022-08-04T19:52:05Z</dcterms:created>
  <dcterms:modified xsi:type="dcterms:W3CDTF">2022-08-04T19:53:32Z</dcterms:modified>
</cp:coreProperties>
</file>