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2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5-49EE-9D17-13E1C75422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D5-49EE-9D17-13E1C75422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7805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D5-49EE-9D17-13E1C75422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D5-49EE-9D17-13E1C7542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627208"/>
        <c:axId val="70629176"/>
      </c:barChart>
      <c:dateAx>
        <c:axId val="7062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29176"/>
        <c:crosses val="autoZero"/>
        <c:auto val="1"/>
        <c:lblOffset val="100"/>
        <c:baseTimeUnit val="days"/>
      </c:dateAx>
      <c:valAx>
        <c:axId val="7062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2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1</c:v>
                </c:pt>
                <c:pt idx="2">
                  <c:v>-1</c:v>
                </c:pt>
                <c:pt idx="3">
                  <c:v>-1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4C-4A22-ABB7-BA5B09824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008088"/>
        <c:axId val="390007104"/>
      </c:barChart>
      <c:dateAx>
        <c:axId val="39000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07104"/>
        <c:crosses val="autoZero"/>
        <c:auto val="1"/>
        <c:lblOffset val="100"/>
        <c:baseTimeUnit val="months"/>
      </c:dateAx>
      <c:valAx>
        <c:axId val="39000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0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E6-4AC4-9818-D4137B8EF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841800"/>
        <c:axId val="434842456"/>
      </c:barChart>
      <c:dateAx>
        <c:axId val="43484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42456"/>
        <c:crosses val="autoZero"/>
        <c:auto val="1"/>
        <c:lblOffset val="100"/>
        <c:baseTimeUnit val="months"/>
      </c:dateAx>
      <c:valAx>
        <c:axId val="43484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4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10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9-40EA-965B-4D198BF16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821136"/>
        <c:axId val="434815888"/>
      </c:barChart>
      <c:catAx>
        <c:axId val="43482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15888"/>
        <c:crosses val="autoZero"/>
        <c:auto val="1"/>
        <c:lblAlgn val="ctr"/>
        <c:lblOffset val="100"/>
        <c:noMultiLvlLbl val="0"/>
      </c:catAx>
      <c:valAx>
        <c:axId val="43481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2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232</c:v>
                </c:pt>
                <c:pt idx="1">
                  <c:v>191</c:v>
                </c:pt>
                <c:pt idx="2">
                  <c:v>261</c:v>
                </c:pt>
                <c:pt idx="3">
                  <c:v>91</c:v>
                </c:pt>
                <c:pt idx="4">
                  <c:v>102</c:v>
                </c:pt>
                <c:pt idx="5">
                  <c:v>225</c:v>
                </c:pt>
                <c:pt idx="6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9-4B2A-9A88-FA84FDD58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275280"/>
        <c:axId val="440271016"/>
      </c:barChart>
      <c:dateAx>
        <c:axId val="44027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71016"/>
        <c:crosses val="autoZero"/>
        <c:auto val="1"/>
        <c:lblOffset val="100"/>
        <c:baseTimeUnit val="months"/>
      </c:dateAx>
      <c:valAx>
        <c:axId val="44027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7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40</c:v>
                </c:pt>
                <c:pt idx="2">
                  <c:v>36</c:v>
                </c:pt>
                <c:pt idx="3">
                  <c:v>102</c:v>
                </c:pt>
                <c:pt idx="4">
                  <c:v>35</c:v>
                </c:pt>
                <c:pt idx="5">
                  <c:v>66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D-47C7-A78D-23050B4E0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272984"/>
        <c:axId val="440279872"/>
      </c:barChart>
      <c:catAx>
        <c:axId val="44027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79872"/>
        <c:crosses val="autoZero"/>
        <c:auto val="1"/>
        <c:lblAlgn val="ctr"/>
        <c:lblOffset val="100"/>
        <c:noMultiLvlLbl val="0"/>
      </c:catAx>
      <c:valAx>
        <c:axId val="44027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7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194</c:v>
                </c:pt>
                <c:pt idx="1">
                  <c:v>362</c:v>
                </c:pt>
                <c:pt idx="2">
                  <c:v>731</c:v>
                </c:pt>
                <c:pt idx="3">
                  <c:v>408</c:v>
                </c:pt>
                <c:pt idx="4">
                  <c:v>385</c:v>
                </c:pt>
                <c:pt idx="5">
                  <c:v>396</c:v>
                </c:pt>
                <c:pt idx="6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7F-4449-818C-BDD06AFB0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277248"/>
        <c:axId val="440279216"/>
      </c:barChart>
      <c:catAx>
        <c:axId val="44027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79216"/>
        <c:crosses val="autoZero"/>
        <c:auto val="1"/>
        <c:lblAlgn val="ctr"/>
        <c:lblOffset val="100"/>
        <c:noMultiLvlLbl val="0"/>
      </c:catAx>
      <c:valAx>
        <c:axId val="44027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7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2021-12</c:v>
                </c:pt>
                <c:pt idx="1">
                  <c:v>2022-01</c:v>
                </c:pt>
                <c:pt idx="2">
                  <c:v>2022-02</c:v>
                </c:pt>
                <c:pt idx="3">
                  <c:v>2022-03</c:v>
                </c:pt>
                <c:pt idx="4">
                  <c:v>2022-04</c:v>
                </c:pt>
                <c:pt idx="5">
                  <c:v>2022-05</c:v>
                </c:pt>
                <c:pt idx="6">
                  <c:v>2022-06</c:v>
                </c:pt>
                <c:pt idx="7">
                  <c:v>2022-07</c:v>
                </c:pt>
                <c:pt idx="8">
                  <c:v>2022-08</c:v>
                </c:pt>
                <c:pt idx="9">
                  <c:v>2022-09</c:v>
                </c:pt>
                <c:pt idx="10">
                  <c:v>2022-10</c:v>
                </c:pt>
                <c:pt idx="11">
                  <c:v>2022-11</c:v>
                </c:pt>
                <c:pt idx="12">
                  <c:v>2022-12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1277</c:v>
                </c:pt>
                <c:pt idx="1">
                  <c:v>19166</c:v>
                </c:pt>
                <c:pt idx="2">
                  <c:v>14789</c:v>
                </c:pt>
                <c:pt idx="3">
                  <c:v>23254</c:v>
                </c:pt>
                <c:pt idx="4">
                  <c:v>19170</c:v>
                </c:pt>
                <c:pt idx="5">
                  <c:v>17210</c:v>
                </c:pt>
                <c:pt idx="6">
                  <c:v>11911</c:v>
                </c:pt>
                <c:pt idx="7">
                  <c:v>6279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B-4F6C-918E-56EEB3968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281512"/>
        <c:axId val="440288400"/>
      </c:barChart>
      <c:catAx>
        <c:axId val="44028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88400"/>
        <c:crosses val="autoZero"/>
        <c:auto val="1"/>
        <c:lblAlgn val="ctr"/>
        <c:lblOffset val="100"/>
        <c:noMultiLvlLbl val="0"/>
      </c:catAx>
      <c:valAx>
        <c:axId val="44028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8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-6</c:v>
                </c:pt>
                <c:pt idx="4">
                  <c:v>4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D5-4893-AA8F-4E5C8A6FC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329072"/>
        <c:axId val="440332680"/>
      </c:barChart>
      <c:dateAx>
        <c:axId val="44032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32680"/>
        <c:crosses val="autoZero"/>
        <c:auto val="1"/>
        <c:lblOffset val="100"/>
        <c:baseTimeUnit val="months"/>
      </c:dateAx>
      <c:valAx>
        <c:axId val="44033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2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22</c:v>
                </c:pt>
                <c:pt idx="2">
                  <c:v>27</c:v>
                </c:pt>
                <c:pt idx="3">
                  <c:v>36</c:v>
                </c:pt>
                <c:pt idx="4">
                  <c:v>24</c:v>
                </c:pt>
                <c:pt idx="5">
                  <c:v>26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3F-4218-843C-8A7027DF5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535360"/>
        <c:axId val="391635320"/>
      </c:barChart>
      <c:dateAx>
        <c:axId val="333535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35320"/>
        <c:crosses val="autoZero"/>
        <c:auto val="1"/>
        <c:lblOffset val="100"/>
        <c:baseTimeUnit val="months"/>
      </c:dateAx>
      <c:valAx>
        <c:axId val="39163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3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50</c:v>
                </c:pt>
                <c:pt idx="1">
                  <c:v>223</c:v>
                </c:pt>
                <c:pt idx="2">
                  <c:v>217</c:v>
                </c:pt>
                <c:pt idx="3">
                  <c:v>254</c:v>
                </c:pt>
                <c:pt idx="4">
                  <c:v>219</c:v>
                </c:pt>
                <c:pt idx="5">
                  <c:v>160</c:v>
                </c:pt>
                <c:pt idx="6">
                  <c:v>66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E5-453B-A2D1-D21708BF5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431528"/>
        <c:axId val="463430872"/>
      </c:barChart>
      <c:catAx>
        <c:axId val="46343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430872"/>
        <c:crosses val="autoZero"/>
        <c:auto val="1"/>
        <c:lblAlgn val="ctr"/>
        <c:lblOffset val="100"/>
        <c:noMultiLvlLbl val="0"/>
      </c:catAx>
      <c:valAx>
        <c:axId val="46343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43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993</c:v>
                </c:pt>
                <c:pt idx="1">
                  <c:v>2168</c:v>
                </c:pt>
                <c:pt idx="2">
                  <c:v>1860</c:v>
                </c:pt>
                <c:pt idx="3">
                  <c:v>2707</c:v>
                </c:pt>
                <c:pt idx="4">
                  <c:v>4126</c:v>
                </c:pt>
                <c:pt idx="5">
                  <c:v>2058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0-49F4-8669-B83C9E64F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430216"/>
        <c:axId val="463427920"/>
      </c:barChart>
      <c:dateAx>
        <c:axId val="46343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427920"/>
        <c:crosses val="autoZero"/>
        <c:auto val="1"/>
        <c:lblOffset val="100"/>
        <c:baseTimeUnit val="months"/>
      </c:dateAx>
      <c:valAx>
        <c:axId val="46342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43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A-4B20-B00F-0A5814DBB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784320"/>
        <c:axId val="259780056"/>
      </c:barChart>
      <c:dateAx>
        <c:axId val="25978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80056"/>
        <c:crosses val="autoZero"/>
        <c:auto val="1"/>
        <c:lblOffset val="100"/>
        <c:baseTimeUnit val="months"/>
      </c:dateAx>
      <c:valAx>
        <c:axId val="25978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8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13</c:v>
                </c:pt>
                <c:pt idx="4">
                  <c:v>7</c:v>
                </c:pt>
                <c:pt idx="5">
                  <c:v>14</c:v>
                </c:pt>
                <c:pt idx="6">
                  <c:v>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D8-466A-945A-2B82F0DB8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782680"/>
        <c:axId val="259784648"/>
      </c:barChart>
      <c:dateAx>
        <c:axId val="259782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84648"/>
        <c:crosses val="autoZero"/>
        <c:auto val="1"/>
        <c:lblOffset val="100"/>
        <c:baseTimeUnit val="months"/>
      </c:dateAx>
      <c:valAx>
        <c:axId val="25978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8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52</c:v>
                </c:pt>
                <c:pt idx="2">
                  <c:v>38</c:v>
                </c:pt>
                <c:pt idx="3">
                  <c:v>58</c:v>
                </c:pt>
                <c:pt idx="4">
                  <c:v>37</c:v>
                </c:pt>
                <c:pt idx="5">
                  <c:v>44</c:v>
                </c:pt>
                <c:pt idx="6">
                  <c:v>23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2-46CE-8678-55551CBE4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795472"/>
        <c:axId val="259797768"/>
      </c:barChart>
      <c:catAx>
        <c:axId val="25979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97768"/>
        <c:crosses val="autoZero"/>
        <c:auto val="1"/>
        <c:lblAlgn val="ctr"/>
        <c:lblOffset val="100"/>
        <c:noMultiLvlLbl val="0"/>
      </c:catAx>
      <c:valAx>
        <c:axId val="25979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9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1">
                  <c:v>810</c:v>
                </c:pt>
                <c:pt idx="2">
                  <c:v>435</c:v>
                </c:pt>
                <c:pt idx="3">
                  <c:v>726</c:v>
                </c:pt>
                <c:pt idx="4">
                  <c:v>544</c:v>
                </c:pt>
                <c:pt idx="5">
                  <c:v>358</c:v>
                </c:pt>
                <c:pt idx="6">
                  <c:v>184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79-4FFA-9F0D-839BBF9CF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796128"/>
        <c:axId val="259792192"/>
      </c:barChart>
      <c:dateAx>
        <c:axId val="25979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92192"/>
        <c:crosses val="autoZero"/>
        <c:auto val="1"/>
        <c:lblOffset val="100"/>
        <c:baseTimeUnit val="months"/>
      </c:dateAx>
      <c:valAx>
        <c:axId val="25979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9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2AB97-9D27-4EE7-BA06-B205D96D74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0169F-58EB-406F-9981-FF9970F270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87813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71363-0FBE-4AE1-A255-5D10D4E11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BFA94E-85DF-4BC5-B51F-D5F61BF23C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1000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5226F-1FA0-4D0D-92A5-BBC1BF639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D1689-5541-4BDC-8E1F-EBF13BF0B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8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834F0-98A1-4080-810D-CD4DE9681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DF08E-4410-4CB4-A5C5-0FE62D49D7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0305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050945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5940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0915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1002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2451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0301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7250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7398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3535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8678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2458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089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3406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0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753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76AAE-1A89-4D6A-AE88-C73AA6FDC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481149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49A6-A528-458D-A767-E55B116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49E357-60C4-4404-9F3F-552F1020CD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312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680C9-9104-4CF9-8BA2-16C75F2A7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06CB2-67C4-4876-99CF-3E2D508F6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31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F14CC-16E3-42B9-93D4-46BA3F71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838386-DCE2-4825-A69D-78F8F2A3FA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647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11984-845C-4755-B914-C58C0648B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6EC2D-E0B4-40F0-9839-4623FF188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471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8C006-C6EF-4005-89C1-D4A39B06A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4CF81F-F86C-4382-B5A6-879FAC613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044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C9CA0-48D6-4ECA-9A65-CC0261ABF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74BD2-C041-4906-8718-19BA9B53C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96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71FD5-49E1-4F45-82FA-4A59A29E8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TMNAS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B68D7-1B74-47DE-AA1B-4FE94A67A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1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71249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7932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42323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92999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551822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525918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53889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83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- 2022-06-17 12:56:38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observance of Juneteenth, TMNAS will be closing at 3pm today and will remain closed on Monday 6/20. Have a safe long weekend! 
#Juneteenth #June19 https://t.co/1TDSeaejEm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06/27/2022 14:05:35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6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- 2022-06-22 17:16:11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CSR charity for June is Street Tails Animal Rescue.
Street Tails Animal Rescue is a non-profit organization dedicated to helping the homeless, unwanted and abandoned dogs in the Philadelphia area.
#csr #charity #experiencetmnas https://t.co/nC6QyaFoWD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06/27/2022 20:07:24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44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86B21-7A4B-4199-9C4A-8D44D6D70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658295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294F-619F-4D83-B8C6-7F6905F3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TMNAS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D0E9A-47CF-4744-A82A-F97FEE8EE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1830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233276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1303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208764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118213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476637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756422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01924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70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- 2022-06-24 11:42:47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Aloha from Ala Moana Beach Park! Earlier this week, our IT team in Honolulu, Hawaii got together for an outdoor lunch. The team had a great time catching up and hanging out on this beautiful day! #experiencetmnas https://t.co/nkp5lg76El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06/27/2022 14:05:35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93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@TMNA_Services - 2022-06-30 16:46:22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TMNAS was thrilled to host a virtual conversation featuring Todd Johnson, IT Sr. Manager at TMNAS and Brian Parker, VP for Employee Benefits Technology &amp;amp; Services at Alera.  Thank you, Todd and Brian, for creating a safe and brave space to listen and learn! #proudatwork https://t.co/T1H2x3moUm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06/30/2022 20:07:53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567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10999-2D0E-455C-936C-F838FAE20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223378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675C4-FEAC-4E40-B7C5-006C3DF8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F32DC-E7BF-4964-81FE-CE0C22CA23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732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92290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013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701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305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469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984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051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85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522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93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238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172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5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8.1607131139162 %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61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95945-2FBF-4DEA-A747-CC4DE2093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066762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531D-7F2A-4EFC-B1CB-BE1794640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012F4C-89C3-4F05-B7D6-B64339AAC5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608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B47C5-542C-4688-8E32-6CDD08A0C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478F6-E147-41F3-8B4C-30EF4FBDA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06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272C-38F3-4136-B8A5-982C787A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AAD5C2-8513-42A8-B62A-6E0D10AE45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1803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84D59-8FC5-40FD-B029-11ED5E63B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CD5E0-1631-4B59-9BAD-023367D27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80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36EFE-3B5B-469D-96A7-A3204B3A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EE1F7C-ED5D-4271-AD64-8AB93B99CD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1847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4CE35-86E1-4C64-A481-3B3AA4B56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A7D76-085B-41FB-A33A-1E4EBB881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27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EBE6E-906B-44D6-B301-8DE49CBF6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97D9E-9493-42F9-B5AC-E05B0D367F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626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AB716-D910-45FC-87B8-B7F7094BE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C6FAA-9601-49F0-8490-0436F71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761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DC881-02B5-482E-81F8-CEFC1C65F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40FAD-DA19-4EF6-96AD-43C63E607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033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899400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0530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9840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9286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77674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1789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91290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8384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3116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62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 Services - 2022-06-29 14:16:37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Stu Sadwin is retiring after almost 17 years of service! He has held the role of SVP &amp; Chief Corporate Actuary since 2013 and was instrumental in building the Actuarial Reserving Department’s capabilities at Philadelphia Insurance Companies and TMNAS.  Stu is a man of many talents and interests.  He is a long-time Phillies season ticket holder, puzzle extraordinaire, funny t-shirt collector, and an avid attendee of the TMNAS virtual Happy Hours! 
We will truly miss Stu, but we wish him all the best in this next chapter!!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25.121359223301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169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8EA38-BB50-4CEC-ACF2-47E1AA01E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547801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BBB25-08D9-49EE-B8DA-F07886442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E6B0CD-18D5-4F6A-8EF0-CB00FA3252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749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0656135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4937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5462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7613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431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5743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7963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59275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421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02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 Services - 2022-06-30 16:42:05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this last day of LGBTQ+ Pride Month, TMNAS was thrilled to host a virtual conversation featuring Todd Johnson, IT Sr. Manager at TMNAS and Brian T Parker, Vice President for Employee Benefits Technology &amp; Services Alera Group, Inc. Todd and Brian shared history, personal experience, and workplace insights important to the LGBTQ+ Community.  Professional leaders in their functions, both Todd and Brian also serve on their respective DE&amp;I steering committees at TMNAS and Alera.  Thank you, Todd and Brian, for creating a safe and brave space to listen and learn! #experienceTMNAS #pridemonth #proudatwork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5.50972304066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77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3F926-2416-45A3-A5A4-B138C1994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781870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30D9D-3E40-4C56-BA20-9956DF56E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158477-2E74-4B6D-9C56-F5EB145E34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042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3533910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2096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8667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85608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5872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3572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894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99998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80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10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 Services - 2022-06-24 11:41:50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Aloha from Ala Moana Beach Park! Earlier this week, our IT team in Honolulu, Hawaii got together for an outdoor lunch. The team had a great time catching up and hanging out on this beautiful day! #experiencetmnas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7.2801397786838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51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C71BD-760B-4B82-B8BD-AB6AA2574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4197229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12757-8206-4D49-AB37-0ACE1ED0A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887D3-31C8-40A6-8158-42BA87774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465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5753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851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680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8384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354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2457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5146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64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681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325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2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292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5988B-E5D9-4661-BCFA-D4221EA52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999413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E0DDE-B5D7-4B69-91A2-C47D1F00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ADABE3-1DF3-4B32-9662-D5EDDDAA2E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767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A7D09-83D5-43FA-BE47-D1B574B16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954D5-A31D-4F34-B44A-26865AA5E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376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DE787-8D1A-4DE3-8088-E9B363122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6FBC9F-80CB-482E-A6C5-84C0B1EC89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1730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85798-E721-4D4A-87C0-E9AF0A970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DDDC8-39FB-43A2-9E31-70594CE1E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16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7D17F-9171-4335-9E4E-C7F096FC5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2CB99F-A381-4064-B792-5C2450593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8697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ABDC5-87BA-4832-92C6-5D77D6DFA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44472-04B7-4CAE-AC96-DEC3BAB0D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971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5E96-DE7E-4D1B-895C-C881BAF8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5F7429-D167-4F4E-B18A-B402F7F4AF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1541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1726D-3C95-48DE-A6A6-F33CE7FA1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17799-2097-4E46-9B5D-BBE95592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921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73678-162F-4FCF-9FD6-509460FF9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Instagram Posts Table | TMNAS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ACB1B-3040-4E23-96EC-9399731DE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258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73627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2694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4877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002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9029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- 2022-06-29 13:58:05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Stu Sadwin is retiring after almost 17 years of service! He has held the role of SVP &amp; Chief Corporate Actuary since 2013 and was instrumental in building the Actuarial Reserving Department’s capabilities at phlyinsurance and TMNAS.  Stu is a man of many talents and interests.  He is a long-time Phillies season ticket holder, puzzle extraordinaire, funny t-shirt collector, and an avid attendee of the TMNAS virtual Happy Hours! 
We will truly miss Stu, but we wish him all the best in this next chapter!!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71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- 2022-06-30 16:41:36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this last day of LGBTQ+ Pride Month, TMNAS was thrilled to host a virtual conversation featuring Todd Johnson, IT Sr. Manager at TMNAS and Brian Parker, Vice President for Employee Benefits Technology &amp; Services aleragroupphiladelphia. Todd and Brian shared history, personal experience, and workplace insights important to the LGBTQ+ Community.  Professional leaders in their functions, both Todd and Brian also serve on their respective DE&amp;I steering committees at TMNAS and Alera.  Thank you, Todd and Brian, for creating a safe and brave space to listen and learn! #experienceTMNAS #pridemonth #proudatwork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- 2022-06-17 12:48:42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observance of Juneteenth, TMNAS will be closing at 3pm today and will remain closed on Monday 6/20. Have a safe long weekend! 
#Juneteenth #June19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616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868E9-1936-44A8-98AB-7901CE2AE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706223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61B16-D2F8-4AFC-9846-DB4FE9C38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Instagram Posts Table | TMNAS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580B2B-C344-4D71-B1E9-DCC7A8C939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1041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16097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392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5842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2495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695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70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- 2022-06-24 11:40:44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Aloha from Ala Moana Beach Park! Earlier this week, our IT team in Honolulu, Hawaii got together for an outdoor lunch. The team had a great time catching up and hanging out on this beautiful day! #experiencetmnas ☀️🌴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95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- 2022-06-14 11:56:58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Interested in becoming a Sr. Accountant at TMNAS? We offer a hybrid work environment, Tuition Reimbursement program, on-site gym, and so much more! #accountant #worklifebalance #tuitionreimbursement
Apply today at the link in our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500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A8B05-F8A8-4509-8D77-3B24697B2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248207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D7F3-715C-49E9-968B-7BE50FB7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FDD003-ECC8-4494-9507-483DB0A258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6372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2960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126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4601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767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181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230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067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246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137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909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51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254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9523F-3788-430F-8B8C-4434337C1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117012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6B2FE-69C2-42B6-BD48-52F3EDC26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AB199-931A-48A4-93F7-D1919CAF0B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8375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467890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4646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715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703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494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702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787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171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1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9510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75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tmna_services - 2022-06-29 12:54:46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https://quintly-image-storage.s3.amazonaws.com/b6aecdce2ad7dc375304f2c67beab3d7/e12d33f21d064cf9caec3cf5a00dda17.jpg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06/30/2022 12:36:14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3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- 2022-06-29 11:38:02</a:t>
                      </a:r>
                      <a:r>
                        <a:rPr lang="en-US" sz="1000"/>
                        <a:t>
 AND SO IS @DOSGRINGOSMEDIA 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https://quintly-image-storage.s3.amazonaws.com/b6aecdce2ad7dc375304f2c67beab3d7/b2c7f32d0f6a73584fd8348ac91f4bd4.jpg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06/30/2022 11:35:57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7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- 2022-06-29 11:37:31</a:t>
                      </a:r>
                      <a:r>
                        <a:rPr lang="en-US" sz="1000"/>
                        <a:t>
 @ZACSHAMBURGERS IS 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https://quintly-image-storage.s3.amazonaws.com/b6aecdce2ad7dc375304f2c67beab3d7/74ac0fdc329e8add1a432f5589d13e49.jpg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06/30/2022 11:35:57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15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51164-EE33-47EE-B69A-56FFFF316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72514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0CAAA-B853-4595-ABF9-D02CECE2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E93BD-FE6B-449F-8268-A5AB9C9C76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122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45311258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920331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51872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393433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11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5236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1755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0934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977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1233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8970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943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9116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993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31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B1B18-FDE2-4E0C-B597-55AE5472B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101448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3CB7A-A01D-4C7F-BA05-0368610C6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TMNAS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342631-845A-45D4-90EB-03E5930F6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259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584846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84824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1890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0872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1133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735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4413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8659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159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0646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9011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3825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94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TMNAS - 2022-06-29 15:32:12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Stu Sadwin is retiring after almost 17 years of service! He has held the role of SVP &amp; Chief Corporate Actuary since 2013 and was instrumental in building the Actuarial Reserving Department’s capabilities at PHLY and TMNAS.  Stu is a man of many talents and interests.  He is a long-time Phillies season ticket holder, puzzle extraordinaire, funny t-shirt collector, and an avid attendee of the TMNAS virtual Happy Hours! 
We will truly miss Stu, but we wish him all the best in this next chapter!!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289335892_2061314370739654_2237084907734768287_n.jpg?stp=cp1_dst-jpg_p180x540&amp;_nc_cat=105&amp;ccb=1-7&amp;_nc_sid=110474&amp;_nc_ohc=IT7vFYkRBBIAX9em3kq&amp;_nc_ht=scontent-iad3-1.xx&amp;edm=AKIiGfEEAAAA&amp;oh=00_AT_FeS2rmhV8NAJZlX3i-8u4yNyMmzUJRq7icg11JP2V4g&amp;oe=62CD0E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07/08/2022 10:05:18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60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A4EB1-533D-4EF6-9CAB-0359D122C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894603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9C79F-03D4-4882-AA03-701F3C80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TMNAS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FE3AC8-5E93-4C10-9904-4A55BDA11F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158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758273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49232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9171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2537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488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694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5667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880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4614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2459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280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1066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8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TMNAS - 2022-06-23 13:46:14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CSR charity for June is Street Tails Animal Rescue.
Street Tails Animal Rescue is a non-profit organization dedicated to helping the homeless, unwanted and abandoned dogs in the Philadelphia area.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290155157_2056636647874093_909012170060657559_n.jpg?_nc_cat=108&amp;ccb=1-7&amp;_nc_sid=110474&amp;_nc_ohc=GfNBvJqLAaUAX_yK5ye&amp;_nc_ht=scontent-iad3-1.xx&amp;edm=AKIiGfEEAAAA&amp;oh=00_AT_-IkVt1pWRtMZ2pShRb9HyIGkqpDWvQICsSr4SCrKVWg&amp;oe=62CDA3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07/08/2022 10:05:18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609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B5285-D192-43E1-822B-7FA21AEE6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651671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D020-7E41-4930-81E7-7A0E2800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TMNAS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05DFC-5BBD-4472-85BB-F932890A81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2384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53124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62716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1309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4755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3938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7570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1469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0660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196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1512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5917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7560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23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TMNAS - 2022-06-30 16:47:32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this last day of LGBTQ+ Pride Month, TMNAS was thrilled to host a virtual conversation featuring Todd Johnson, IT Sr. Manager at TMNAS and Brian Parker, Vice President for Employee Benefits Technology &amp; Services @aleragroupphiladelphia.  Todd and Brian shared history, personal experience, and workplace insights important to the LGBTQ+ Community.  Professional leaders in their functions, both Todd and Brian also serve on their respective DE&amp;I steering committees at TMNAS and Alera.  Thank you, Todd and Brian, for creating a safe and brave space to listen and learn! #experienceTMNAS #pridemonth #proudatwork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290815628_2062097227328035_7309234623581349912_n.jpg?_nc_cat=109&amp;ccb=1-7&amp;_nc_sid=110474&amp;_nc_ohc=3UMCrUunNpcAX-uIVI8&amp;_nc_ht=scontent-iad3-1.xx&amp;edm=AKIiGfEEAAAA&amp;oh=00_AT9JVR_WQ_xSxK9TZpoK_5BeU8DAHxKorfaqmBWgoUifjA&amp;oe=62CC93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07/08/2022 10:05:18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91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EC6AA-A962-4607-AB3A-61C04F1E9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36846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EDC3-B328-425D-9EE5-85ACF0C29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4742BA-05C5-4708-ADA7-1BD39EC3A5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7071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E4D4A-D196-4860-A2B0-FAA3DB97E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86632-3E6D-4C25-9170-82CE20146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34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F7A2-725B-453D-A821-078F92133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9E57AC-B763-4F2D-9A99-15E5CC3FA0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590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F2C81-421B-431D-9595-E2BCC0CDC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628C8-DF9C-4B2F-A9EA-0B14690D8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923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14C0-6077-4A98-9DC3-276B92BC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F4CCCE-FBE6-4D01-A140-2848B114E7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5466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8E8F9-3551-400B-858D-B9A6FF687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00A5-09B2-4D9C-AAF0-D443DBEA8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923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AF308-02FB-498E-BE47-753FB23F4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2DF05E-B4D9-44E3-B40C-1511AF3BEF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0361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BFA83-717B-45C3-825F-15BF35AB7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026A7-770E-4D70-A746-E58C56CA5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18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1198</Words>
  <Application>Microsoft Office PowerPoint</Application>
  <PresentationFormat>On-screen Show (4:3)</PresentationFormat>
  <Paragraphs>443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TMNAS Social Media</vt:lpstr>
      <vt:lpstr>Overall Overall Audience | TMNAS</vt:lpstr>
      <vt:lpstr>Twitter Key Metrics Table | TMNAS</vt:lpstr>
      <vt:lpstr>Twitter Twitter Followers Change | TMNAS</vt:lpstr>
      <vt:lpstr>Twitter Average Interactions Per Tweet | TMNAS</vt:lpstr>
      <vt:lpstr>Twitter Total Interactions Per Month | TMNAS</vt:lpstr>
      <vt:lpstr>Twitter Own and Retweeted Tweets Table | TMNAS - 1 of 2</vt:lpstr>
      <vt:lpstr>Twitter Own and Retweeted Tweets Table | TMNAS - 2 of 2</vt:lpstr>
      <vt:lpstr>LinkedIn Key Metrics Table | TMNAS</vt:lpstr>
      <vt:lpstr>LinkedIn LinkedIn Followers Change | TMNAS</vt:lpstr>
      <vt:lpstr>LinkedIn Average Interactions Per LinkedIn Update | TMNAS</vt:lpstr>
      <vt:lpstr>LinkedIn Total Interactions Per Month | TMNAS</vt:lpstr>
      <vt:lpstr>LinkedIn Post Impressions | TMNAS</vt:lpstr>
      <vt:lpstr>LinkedIn Posts Table | TMNAS - 1 of 3</vt:lpstr>
      <vt:lpstr>LinkedIn Posts Table | TMNAS - 2 of 3</vt:lpstr>
      <vt:lpstr>LinkedIn Posts Table | TMNAS - 3 of 3</vt:lpstr>
      <vt:lpstr>Instagram Key Metrics Table | TMNAS</vt:lpstr>
      <vt:lpstr>Instagram Instagram Followers Change | TMNAS</vt:lpstr>
      <vt:lpstr>Instagram Average Interactions Per Instagram Post | TMNAS</vt:lpstr>
      <vt:lpstr>Instagram Total Interactions Per Month | TMNAS</vt:lpstr>
      <vt:lpstr>Instagram Impressions | TMNAS</vt:lpstr>
      <vt:lpstr>Instagram Top Instagram Posts Table | TMNAS - 1 of 2</vt:lpstr>
      <vt:lpstr>Instagram Top Instagram Posts Table | TMNAS - 2 of 2</vt:lpstr>
      <vt:lpstr>Instagram Stories Key Metrics Table | TMNAS</vt:lpstr>
      <vt:lpstr>Instagram Stories Table  | TMNAS</vt:lpstr>
      <vt:lpstr>Facebook Key Metrics Table | TMNAS</vt:lpstr>
      <vt:lpstr>Facebook Own Posts Table | TMNAS - 1 of 3</vt:lpstr>
      <vt:lpstr>Facebook Own Posts Table | TMNAS - 2 of 3</vt:lpstr>
      <vt:lpstr>Facebook Own Posts Table | TMNAS - 3 of 3</vt:lpstr>
      <vt:lpstr>Facebook Facebook Fans Change | TMNAS</vt:lpstr>
      <vt:lpstr>Facebook Average Interactions Per Facebook Post | TMNAS</vt:lpstr>
      <vt:lpstr>Facebook Total Interactions Per Month | TMNAS</vt:lpstr>
      <vt:lpstr>Facebook Facebook Impressions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2022-07-08T18:05:29Z</dcterms:created>
  <dcterms:modified xsi:type="dcterms:W3CDTF">2022-07-08T18:06:26Z</dcterms:modified>
</cp:coreProperties>
</file>