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44713</c:v>
                </c:pt>
              </c:numCache>
            </c:numRef>
          </c:cat>
          <c:val>
            <c:numRef>
              <c:f>Sheet1!$B$2</c:f>
              <c:numCache>
                <c:formatCode>General</c:formatCode>
                <c:ptCount val="1"/>
                <c:pt idx="0">
                  <c:v>461</c:v>
                </c:pt>
              </c:numCache>
            </c:numRef>
          </c:val>
          <c:extLst>
            <c:ext xmlns:c16="http://schemas.microsoft.com/office/drawing/2014/chart" uri="{C3380CC4-5D6E-409C-BE32-E72D297353CC}">
              <c16:uniqueId val="{00000000-C2F5-41B9-ACEF-BC65ADC5B9F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44713</c:v>
                </c:pt>
              </c:numCache>
            </c:numRef>
          </c:cat>
          <c:val>
            <c:numRef>
              <c:f>Sheet1!$C$2</c:f>
              <c:numCache>
                <c:formatCode>General</c:formatCode>
                <c:ptCount val="1"/>
                <c:pt idx="0">
                  <c:v>453</c:v>
                </c:pt>
              </c:numCache>
            </c:numRef>
          </c:val>
          <c:extLst>
            <c:ext xmlns:c16="http://schemas.microsoft.com/office/drawing/2014/chart" uri="{C3380CC4-5D6E-409C-BE32-E72D297353CC}">
              <c16:uniqueId val="{00000001-C2F5-41B9-ACEF-BC65ADC5B9F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44713</c:v>
                </c:pt>
              </c:numCache>
            </c:numRef>
          </c:cat>
          <c:val>
            <c:numRef>
              <c:f>Sheet1!$D$2</c:f>
              <c:numCache>
                <c:formatCode>General</c:formatCode>
                <c:ptCount val="1"/>
                <c:pt idx="0">
                  <c:v>19103</c:v>
                </c:pt>
              </c:numCache>
            </c:numRef>
          </c:val>
          <c:extLst>
            <c:ext xmlns:c16="http://schemas.microsoft.com/office/drawing/2014/chart" uri="{C3380CC4-5D6E-409C-BE32-E72D297353CC}">
              <c16:uniqueId val="{00000002-C2F5-41B9-ACEF-BC65ADC5B9F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44713</c:v>
                </c:pt>
              </c:numCache>
            </c:numRef>
          </c:cat>
          <c:val>
            <c:numRef>
              <c:f>Sheet1!$E$2</c:f>
              <c:numCache>
                <c:formatCode>General</c:formatCode>
                <c:ptCount val="1"/>
                <c:pt idx="0">
                  <c:v>234</c:v>
                </c:pt>
              </c:numCache>
            </c:numRef>
          </c:val>
          <c:extLst>
            <c:ext xmlns:c16="http://schemas.microsoft.com/office/drawing/2014/chart" uri="{C3380CC4-5D6E-409C-BE32-E72D297353CC}">
              <c16:uniqueId val="{00000003-C2F5-41B9-ACEF-BC65ADC5B9F4}"/>
            </c:ext>
          </c:extLst>
        </c:ser>
        <c:dLbls>
          <c:showLegendKey val="0"/>
          <c:showVal val="0"/>
          <c:showCatName val="0"/>
          <c:showSerName val="0"/>
          <c:showPercent val="0"/>
          <c:showBubbleSize val="0"/>
        </c:dLbls>
        <c:gapWidth val="219"/>
        <c:overlap val="-27"/>
        <c:axId val="330225104"/>
        <c:axId val="324766088"/>
      </c:barChart>
      <c:dateAx>
        <c:axId val="330225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66088"/>
        <c:crosses val="autoZero"/>
        <c:auto val="1"/>
        <c:lblOffset val="100"/>
        <c:baseTimeUnit val="days"/>
      </c:dateAx>
      <c:valAx>
        <c:axId val="32476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22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0</c:v>
                </c:pt>
              </c:numCache>
            </c:numRef>
          </c:val>
          <c:extLst>
            <c:ext xmlns:c16="http://schemas.microsoft.com/office/drawing/2014/chart" uri="{C3380CC4-5D6E-409C-BE32-E72D297353CC}">
              <c16:uniqueId val="{00000000-A18B-4651-B8A1-9886EC22B9E9}"/>
            </c:ext>
          </c:extLst>
        </c:ser>
        <c:dLbls>
          <c:showLegendKey val="0"/>
          <c:showVal val="0"/>
          <c:showCatName val="0"/>
          <c:showSerName val="0"/>
          <c:showPercent val="0"/>
          <c:showBubbleSize val="0"/>
        </c:dLbls>
        <c:gapWidth val="219"/>
        <c:overlap val="-27"/>
        <c:axId val="389434664"/>
        <c:axId val="389429088"/>
      </c:barChart>
      <c:dateAx>
        <c:axId val="38943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9088"/>
        <c:crosses val="autoZero"/>
        <c:auto val="1"/>
        <c:lblOffset val="100"/>
        <c:baseTimeUnit val="months"/>
      </c:dateAx>
      <c:valAx>
        <c:axId val="3894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7</c:v>
                </c:pt>
                <c:pt idx="7">
                  <c:v>0</c:v>
                </c:pt>
                <c:pt idx="8">
                  <c:v>0</c:v>
                </c:pt>
                <c:pt idx="9">
                  <c:v>0</c:v>
                </c:pt>
                <c:pt idx="10">
                  <c:v>0</c:v>
                </c:pt>
                <c:pt idx="11">
                  <c:v>0</c:v>
                </c:pt>
              </c:numCache>
            </c:numRef>
          </c:val>
          <c:extLst>
            <c:ext xmlns:c16="http://schemas.microsoft.com/office/drawing/2014/chart" uri="{C3380CC4-5D6E-409C-BE32-E72D297353CC}">
              <c16:uniqueId val="{00000000-E0E8-42C4-80E9-F3398E9D94E8}"/>
            </c:ext>
          </c:extLst>
        </c:ser>
        <c:dLbls>
          <c:showLegendKey val="0"/>
          <c:showVal val="0"/>
          <c:showCatName val="0"/>
          <c:showSerName val="0"/>
          <c:showPercent val="0"/>
          <c:showBubbleSize val="0"/>
        </c:dLbls>
        <c:gapWidth val="219"/>
        <c:overlap val="-27"/>
        <c:axId val="389427120"/>
        <c:axId val="389432696"/>
      </c:barChart>
      <c:dateAx>
        <c:axId val="389427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2696"/>
        <c:crosses val="autoZero"/>
        <c:auto val="1"/>
        <c:lblOffset val="100"/>
        <c:baseTimeUnit val="months"/>
      </c:dateAx>
      <c:valAx>
        <c:axId val="389432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2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7</c:v>
                </c:pt>
                <c:pt idx="7">
                  <c:v>0</c:v>
                </c:pt>
                <c:pt idx="8">
                  <c:v>0</c:v>
                </c:pt>
                <c:pt idx="9">
                  <c:v>0</c:v>
                </c:pt>
                <c:pt idx="10">
                  <c:v>0</c:v>
                </c:pt>
                <c:pt idx="11">
                  <c:v>0</c:v>
                </c:pt>
              </c:numCache>
            </c:numRef>
          </c:val>
          <c:extLst>
            <c:ext xmlns:c16="http://schemas.microsoft.com/office/drawing/2014/chart" uri="{C3380CC4-5D6E-409C-BE32-E72D297353CC}">
              <c16:uniqueId val="{00000000-EFC9-406C-AE41-E6D665248778}"/>
            </c:ext>
          </c:extLst>
        </c:ser>
        <c:dLbls>
          <c:showLegendKey val="0"/>
          <c:showVal val="0"/>
          <c:showCatName val="0"/>
          <c:showSerName val="0"/>
          <c:showPercent val="0"/>
          <c:showBubbleSize val="0"/>
        </c:dLbls>
        <c:gapWidth val="219"/>
        <c:overlap val="-27"/>
        <c:axId val="389442536"/>
        <c:axId val="389438272"/>
      </c:barChart>
      <c:catAx>
        <c:axId val="38944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8272"/>
        <c:crosses val="autoZero"/>
        <c:auto val="1"/>
        <c:lblAlgn val="ctr"/>
        <c:lblOffset val="100"/>
        <c:noMultiLvlLbl val="0"/>
      </c:catAx>
      <c:valAx>
        <c:axId val="389438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4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19</c:v>
                </c:pt>
              </c:numCache>
            </c:numRef>
          </c:val>
          <c:extLst>
            <c:ext xmlns:c16="http://schemas.microsoft.com/office/drawing/2014/chart" uri="{C3380CC4-5D6E-409C-BE32-E72D297353CC}">
              <c16:uniqueId val="{00000000-507F-4FC2-ABEA-6953FF8A16B9}"/>
            </c:ext>
          </c:extLst>
        </c:ser>
        <c:dLbls>
          <c:showLegendKey val="0"/>
          <c:showVal val="0"/>
          <c:showCatName val="0"/>
          <c:showSerName val="0"/>
          <c:showPercent val="0"/>
          <c:showBubbleSize val="0"/>
        </c:dLbls>
        <c:gapWidth val="219"/>
        <c:overlap val="-27"/>
        <c:axId val="389436960"/>
        <c:axId val="389443848"/>
      </c:barChart>
      <c:dateAx>
        <c:axId val="38943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43848"/>
        <c:crosses val="autoZero"/>
        <c:auto val="1"/>
        <c:lblOffset val="100"/>
        <c:baseTimeUnit val="months"/>
      </c:dateAx>
      <c:valAx>
        <c:axId val="38944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numCache>
            </c:numRef>
          </c:val>
          <c:extLst>
            <c:ext xmlns:c16="http://schemas.microsoft.com/office/drawing/2014/chart" uri="{C3380CC4-5D6E-409C-BE32-E72D297353CC}">
              <c16:uniqueId val="{00000000-FA5C-4136-B00F-22A9B360174F}"/>
            </c:ext>
          </c:extLst>
        </c:ser>
        <c:dLbls>
          <c:showLegendKey val="0"/>
          <c:showVal val="0"/>
          <c:showCatName val="0"/>
          <c:showSerName val="0"/>
          <c:showPercent val="0"/>
          <c:showBubbleSize val="0"/>
        </c:dLbls>
        <c:gapWidth val="219"/>
        <c:overlap val="-27"/>
        <c:axId val="238298920"/>
        <c:axId val="238300232"/>
      </c:barChart>
      <c:dateAx>
        <c:axId val="23829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00232"/>
        <c:crosses val="autoZero"/>
        <c:auto val="1"/>
        <c:lblOffset val="100"/>
        <c:baseTimeUnit val="months"/>
      </c:dateAx>
      <c:valAx>
        <c:axId val="23830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9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985-4376-AF40-BA88F0FA5C0C}"/>
            </c:ext>
          </c:extLst>
        </c:ser>
        <c:dLbls>
          <c:showLegendKey val="0"/>
          <c:showVal val="0"/>
          <c:showCatName val="0"/>
          <c:showSerName val="0"/>
          <c:showPercent val="0"/>
          <c:showBubbleSize val="0"/>
        </c:dLbls>
        <c:gapWidth val="219"/>
        <c:overlap val="-27"/>
        <c:axId val="238301216"/>
        <c:axId val="238306464"/>
      </c:barChart>
      <c:dateAx>
        <c:axId val="23830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06464"/>
        <c:crosses val="autoZero"/>
        <c:auto val="1"/>
        <c:lblOffset val="100"/>
        <c:baseTimeUnit val="months"/>
      </c:dateAx>
      <c:valAx>
        <c:axId val="238306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0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50</c:v>
                </c:pt>
                <c:pt idx="2">
                  <c:v>33</c:v>
                </c:pt>
                <c:pt idx="3">
                  <c:v>29</c:v>
                </c:pt>
                <c:pt idx="4">
                  <c:v>30</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5281-45CE-A657-E6FBE919AD4B}"/>
            </c:ext>
          </c:extLst>
        </c:ser>
        <c:dLbls>
          <c:showLegendKey val="0"/>
          <c:showVal val="0"/>
          <c:showCatName val="0"/>
          <c:showSerName val="0"/>
          <c:showPercent val="0"/>
          <c:showBubbleSize val="0"/>
        </c:dLbls>
        <c:gapWidth val="219"/>
        <c:overlap val="-27"/>
        <c:axId val="238309744"/>
        <c:axId val="238316960"/>
      </c:barChart>
      <c:catAx>
        <c:axId val="23830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16960"/>
        <c:crosses val="autoZero"/>
        <c:auto val="1"/>
        <c:lblAlgn val="ctr"/>
        <c:lblOffset val="100"/>
        <c:noMultiLvlLbl val="0"/>
      </c:catAx>
      <c:valAx>
        <c:axId val="23831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30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17</c:v>
                </c:pt>
              </c:numCache>
            </c:numRef>
          </c:val>
          <c:extLst>
            <c:ext xmlns:c16="http://schemas.microsoft.com/office/drawing/2014/chart" uri="{C3380CC4-5D6E-409C-BE32-E72D297353CC}">
              <c16:uniqueId val="{00000000-E3A6-47BC-A6BD-6E1EA32FBE51}"/>
            </c:ext>
          </c:extLst>
        </c:ser>
        <c:dLbls>
          <c:showLegendKey val="0"/>
          <c:showVal val="0"/>
          <c:showCatName val="0"/>
          <c:showSerName val="0"/>
          <c:showPercent val="0"/>
          <c:showBubbleSize val="0"/>
        </c:dLbls>
        <c:gapWidth val="219"/>
        <c:overlap val="-27"/>
        <c:axId val="238270056"/>
        <c:axId val="238273664"/>
      </c:barChart>
      <c:dateAx>
        <c:axId val="238270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73664"/>
        <c:crosses val="autoZero"/>
        <c:auto val="1"/>
        <c:lblOffset val="100"/>
        <c:baseTimeUnit val="months"/>
      </c:dateAx>
      <c:valAx>
        <c:axId val="238273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70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23</c:v>
                </c:pt>
                <c:pt idx="1">
                  <c:v>44</c:v>
                </c:pt>
                <c:pt idx="2">
                  <c:v>41</c:v>
                </c:pt>
                <c:pt idx="3">
                  <c:v>68</c:v>
                </c:pt>
                <c:pt idx="4">
                  <c:v>63</c:v>
                </c:pt>
                <c:pt idx="5">
                  <c:v>37</c:v>
                </c:pt>
                <c:pt idx="6">
                  <c:v>39</c:v>
                </c:pt>
              </c:numCache>
            </c:numRef>
          </c:val>
          <c:extLst>
            <c:ext xmlns:c16="http://schemas.microsoft.com/office/drawing/2014/chart" uri="{C3380CC4-5D6E-409C-BE32-E72D297353CC}">
              <c16:uniqueId val="{00000000-B2ED-4295-8C41-EA27AD9EAE55}"/>
            </c:ext>
          </c:extLst>
        </c:ser>
        <c:dLbls>
          <c:showLegendKey val="0"/>
          <c:showVal val="0"/>
          <c:showCatName val="0"/>
          <c:showSerName val="0"/>
          <c:showPercent val="0"/>
          <c:showBubbleSize val="0"/>
        </c:dLbls>
        <c:gapWidth val="219"/>
        <c:overlap val="-27"/>
        <c:axId val="238272352"/>
        <c:axId val="238276944"/>
      </c:barChart>
      <c:catAx>
        <c:axId val="238272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76944"/>
        <c:crosses val="autoZero"/>
        <c:auto val="1"/>
        <c:lblAlgn val="ctr"/>
        <c:lblOffset val="100"/>
        <c:noMultiLvlLbl val="0"/>
      </c:catAx>
      <c:valAx>
        <c:axId val="238276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27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279</c:v>
                </c:pt>
                <c:pt idx="1">
                  <c:v>490</c:v>
                </c:pt>
                <c:pt idx="2">
                  <c:v>533</c:v>
                </c:pt>
                <c:pt idx="3">
                  <c:v>884</c:v>
                </c:pt>
                <c:pt idx="4">
                  <c:v>885</c:v>
                </c:pt>
                <c:pt idx="5">
                  <c:v>525</c:v>
                </c:pt>
                <c:pt idx="6">
                  <c:v>39</c:v>
                </c:pt>
              </c:numCache>
            </c:numRef>
          </c:val>
          <c:extLst>
            <c:ext xmlns:c16="http://schemas.microsoft.com/office/drawing/2014/chart" uri="{C3380CC4-5D6E-409C-BE32-E72D297353CC}">
              <c16:uniqueId val="{00000000-5256-413F-BBE0-A78930F7754D}"/>
            </c:ext>
          </c:extLst>
        </c:ser>
        <c:dLbls>
          <c:showLegendKey val="0"/>
          <c:showVal val="0"/>
          <c:showCatName val="0"/>
          <c:showSerName val="0"/>
          <c:showPercent val="0"/>
          <c:showBubbleSize val="0"/>
        </c:dLbls>
        <c:gapWidth val="219"/>
        <c:overlap val="-27"/>
        <c:axId val="389430728"/>
        <c:axId val="389433680"/>
      </c:barChart>
      <c:catAx>
        <c:axId val="38943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3680"/>
        <c:crosses val="autoZero"/>
        <c:auto val="1"/>
        <c:lblAlgn val="ctr"/>
        <c:lblOffset val="100"/>
        <c:noMultiLvlLbl val="0"/>
      </c:catAx>
      <c:valAx>
        <c:axId val="389433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3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17667</c:v>
                </c:pt>
                <c:pt idx="2">
                  <c:v>23048</c:v>
                </c:pt>
                <c:pt idx="3">
                  <c:v>21339</c:v>
                </c:pt>
                <c:pt idx="4">
                  <c:v>34820</c:v>
                </c:pt>
                <c:pt idx="5">
                  <c:v>41449</c:v>
                </c:pt>
                <c:pt idx="6">
                  <c:v>27193</c:v>
                </c:pt>
                <c:pt idx="7">
                  <c:v>1842</c:v>
                </c:pt>
              </c:numCache>
            </c:numRef>
          </c:val>
          <c:extLst>
            <c:ext xmlns:c16="http://schemas.microsoft.com/office/drawing/2014/chart" uri="{C3380CC4-5D6E-409C-BE32-E72D297353CC}">
              <c16:uniqueId val="{00000000-C160-4F23-ABC9-999C62967A5B}"/>
            </c:ext>
          </c:extLst>
        </c:ser>
        <c:dLbls>
          <c:showLegendKey val="0"/>
          <c:showVal val="0"/>
          <c:showCatName val="0"/>
          <c:showSerName val="0"/>
          <c:showPercent val="0"/>
          <c:showBubbleSize val="0"/>
        </c:dLbls>
        <c:gapWidth val="219"/>
        <c:overlap val="-27"/>
        <c:axId val="249716160"/>
        <c:axId val="249713208"/>
      </c:barChart>
      <c:catAx>
        <c:axId val="24971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3208"/>
        <c:crosses val="autoZero"/>
        <c:auto val="1"/>
        <c:lblAlgn val="ctr"/>
        <c:lblOffset val="100"/>
        <c:noMultiLvlLbl val="0"/>
      </c:catAx>
      <c:valAx>
        <c:axId val="24971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1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2</c:v>
                </c:pt>
              </c:numCache>
            </c:numRef>
          </c:val>
          <c:extLst>
            <c:ext xmlns:c16="http://schemas.microsoft.com/office/drawing/2014/chart" uri="{C3380CC4-5D6E-409C-BE32-E72D297353CC}">
              <c16:uniqueId val="{00000000-928E-48EC-A056-3B372330A3BF}"/>
            </c:ext>
          </c:extLst>
        </c:ser>
        <c:dLbls>
          <c:showLegendKey val="0"/>
          <c:showVal val="0"/>
          <c:showCatName val="0"/>
          <c:showSerName val="0"/>
          <c:showPercent val="0"/>
          <c:showBubbleSize val="0"/>
        </c:dLbls>
        <c:gapWidth val="219"/>
        <c:overlap val="-27"/>
        <c:axId val="249683360"/>
        <c:axId val="249681720"/>
      </c:barChart>
      <c:dateAx>
        <c:axId val="249683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81720"/>
        <c:crosses val="autoZero"/>
        <c:auto val="1"/>
        <c:lblOffset val="100"/>
        <c:baseTimeUnit val="months"/>
      </c:dateAx>
      <c:valAx>
        <c:axId val="249681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8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5</c:v>
                </c:pt>
                <c:pt idx="7">
                  <c:v>0</c:v>
                </c:pt>
                <c:pt idx="8">
                  <c:v>0</c:v>
                </c:pt>
                <c:pt idx="9">
                  <c:v>0</c:v>
                </c:pt>
                <c:pt idx="10">
                  <c:v>0</c:v>
                </c:pt>
                <c:pt idx="11">
                  <c:v>0</c:v>
                </c:pt>
              </c:numCache>
            </c:numRef>
          </c:val>
          <c:extLst>
            <c:ext xmlns:c16="http://schemas.microsoft.com/office/drawing/2014/chart" uri="{C3380CC4-5D6E-409C-BE32-E72D297353CC}">
              <c16:uniqueId val="{00000000-28C8-4A3B-A8C3-7FA587AEF977}"/>
            </c:ext>
          </c:extLst>
        </c:ser>
        <c:dLbls>
          <c:showLegendKey val="0"/>
          <c:showVal val="0"/>
          <c:showCatName val="0"/>
          <c:showSerName val="0"/>
          <c:showPercent val="0"/>
          <c:showBubbleSize val="0"/>
        </c:dLbls>
        <c:gapWidth val="219"/>
        <c:overlap val="-27"/>
        <c:axId val="249695496"/>
        <c:axId val="249692872"/>
      </c:barChart>
      <c:dateAx>
        <c:axId val="249695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92872"/>
        <c:crosses val="autoZero"/>
        <c:auto val="1"/>
        <c:lblOffset val="100"/>
        <c:baseTimeUnit val="months"/>
      </c:dateAx>
      <c:valAx>
        <c:axId val="24969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9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113</c:v>
                </c:pt>
                <c:pt idx="5">
                  <c:v>74</c:v>
                </c:pt>
                <c:pt idx="6">
                  <c:v>5</c:v>
                </c:pt>
                <c:pt idx="7">
                  <c:v>0</c:v>
                </c:pt>
                <c:pt idx="8">
                  <c:v>0</c:v>
                </c:pt>
                <c:pt idx="9">
                  <c:v>0</c:v>
                </c:pt>
                <c:pt idx="10">
                  <c:v>0</c:v>
                </c:pt>
                <c:pt idx="11">
                  <c:v>0</c:v>
                </c:pt>
              </c:numCache>
            </c:numRef>
          </c:val>
          <c:extLst>
            <c:ext xmlns:c16="http://schemas.microsoft.com/office/drawing/2014/chart" uri="{C3380CC4-5D6E-409C-BE32-E72D297353CC}">
              <c16:uniqueId val="{00000000-B8DA-4494-B3F3-EBFBCAB7A1F4}"/>
            </c:ext>
          </c:extLst>
        </c:ser>
        <c:dLbls>
          <c:showLegendKey val="0"/>
          <c:showVal val="0"/>
          <c:showCatName val="0"/>
          <c:showSerName val="0"/>
          <c:showPercent val="0"/>
          <c:showBubbleSize val="0"/>
        </c:dLbls>
        <c:gapWidth val="219"/>
        <c:overlap val="-27"/>
        <c:axId val="249685328"/>
        <c:axId val="249685984"/>
      </c:barChart>
      <c:catAx>
        <c:axId val="24968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85984"/>
        <c:crosses val="autoZero"/>
        <c:auto val="1"/>
        <c:lblAlgn val="ctr"/>
        <c:lblOffset val="100"/>
        <c:noMultiLvlLbl val="0"/>
      </c:catAx>
      <c:valAx>
        <c:axId val="249685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8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numCache>
            </c:numRef>
          </c:val>
          <c:extLst>
            <c:ext xmlns:c16="http://schemas.microsoft.com/office/drawing/2014/chart" uri="{C3380CC4-5D6E-409C-BE32-E72D297353CC}">
              <c16:uniqueId val="{00000000-FDBD-45FE-994F-05200947408D}"/>
            </c:ext>
          </c:extLst>
        </c:ser>
        <c:dLbls>
          <c:showLegendKey val="0"/>
          <c:showVal val="0"/>
          <c:showCatName val="0"/>
          <c:showSerName val="0"/>
          <c:showPercent val="0"/>
          <c:showBubbleSize val="0"/>
        </c:dLbls>
        <c:gapWidth val="219"/>
        <c:overlap val="-27"/>
        <c:axId val="249703368"/>
        <c:axId val="249697792"/>
      </c:barChart>
      <c:dateAx>
        <c:axId val="24970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97792"/>
        <c:crosses val="autoZero"/>
        <c:auto val="1"/>
        <c:lblOffset val="100"/>
        <c:baseTimeUnit val="months"/>
      </c:dateAx>
      <c:valAx>
        <c:axId val="249697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70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19142-31A2-4DE0-8266-4635AF47968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9EDDA6E1-4963-491C-BD59-ADE41F7025D9}"/>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02457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D1C26-C4FC-4AC5-ABBF-D3DB34F077FE}"/>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00B66FB9-E082-4781-9E08-D65FB27FC713}"/>
              </a:ext>
            </a:extLst>
          </p:cNvPr>
          <p:cNvGraphicFramePr>
            <a:graphicFrameLocks noGrp="1"/>
          </p:cNvGraphicFramePr>
          <p:nvPr>
            <p:ph type="chart" sz="quarter" idx="13"/>
            <p:extLst>
              <p:ext uri="{D42A27DB-BD31-4B8C-83A1-F6EECF244321}">
                <p14:modId xmlns:p14="http://schemas.microsoft.com/office/powerpoint/2010/main" val="23555440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FA6AAE-BB72-46DE-AC12-FBDC02317DA5}"/>
              </a:ext>
            </a:extLst>
          </p:cNvPr>
          <p:cNvSpPr>
            <a:spLocks noGrp="1"/>
          </p:cNvSpPr>
          <p:nvPr>
            <p:ph type="body" sz="quarter" idx="14"/>
          </p:nvPr>
        </p:nvSpPr>
        <p:spPr/>
        <p:txBody>
          <a:bodyPr/>
          <a:lstStyle/>
          <a:p>
            <a:r>
              <a:rPr lang="en-US"/>
              <a:t>06/01/2022 - 06/30/2022</a:t>
            </a:r>
          </a:p>
        </p:txBody>
      </p:sp>
      <p:sp>
        <p:nvSpPr>
          <p:cNvPr id="5" name="Footer Placeholder 4">
            <a:extLst>
              <a:ext uri="{FF2B5EF4-FFF2-40B4-BE49-F238E27FC236}">
                <a16:creationId xmlns:a16="http://schemas.microsoft.com/office/drawing/2014/main" id="{A2144822-02F2-4994-82D8-6C4DEC8C2D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0569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41D24-4457-4326-B13F-0A2653FBB068}"/>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4825919-429B-4870-A1A2-698A1EF29245}"/>
              </a:ext>
            </a:extLst>
          </p:cNvPr>
          <p:cNvGraphicFramePr>
            <a:graphicFrameLocks noGrp="1"/>
          </p:cNvGraphicFramePr>
          <p:nvPr>
            <p:ph type="tbl" sz="quarter" idx="13"/>
            <p:extLst>
              <p:ext uri="{D42A27DB-BD31-4B8C-83A1-F6EECF244321}">
                <p14:modId xmlns:p14="http://schemas.microsoft.com/office/powerpoint/2010/main" val="184353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86382886"/>
                    </a:ext>
                  </a:extLst>
                </a:gridCol>
                <a:gridCol w="905256">
                  <a:extLst>
                    <a:ext uri="{9D8B030D-6E8A-4147-A177-3AD203B41FA5}">
                      <a16:colId xmlns:a16="http://schemas.microsoft.com/office/drawing/2014/main" val="2942567021"/>
                    </a:ext>
                  </a:extLst>
                </a:gridCol>
                <a:gridCol w="905256">
                  <a:extLst>
                    <a:ext uri="{9D8B030D-6E8A-4147-A177-3AD203B41FA5}">
                      <a16:colId xmlns:a16="http://schemas.microsoft.com/office/drawing/2014/main" val="1858509924"/>
                    </a:ext>
                  </a:extLst>
                </a:gridCol>
                <a:gridCol w="905256">
                  <a:extLst>
                    <a:ext uri="{9D8B030D-6E8A-4147-A177-3AD203B41FA5}">
                      <a16:colId xmlns:a16="http://schemas.microsoft.com/office/drawing/2014/main" val="3245785839"/>
                    </a:ext>
                  </a:extLst>
                </a:gridCol>
                <a:gridCol w="905256">
                  <a:extLst>
                    <a:ext uri="{9D8B030D-6E8A-4147-A177-3AD203B41FA5}">
                      <a16:colId xmlns:a16="http://schemas.microsoft.com/office/drawing/2014/main" val="1762957784"/>
                    </a:ext>
                  </a:extLst>
                </a:gridCol>
                <a:gridCol w="905256">
                  <a:extLst>
                    <a:ext uri="{9D8B030D-6E8A-4147-A177-3AD203B41FA5}">
                      <a16:colId xmlns:a16="http://schemas.microsoft.com/office/drawing/2014/main" val="2614003031"/>
                    </a:ext>
                  </a:extLst>
                </a:gridCol>
                <a:gridCol w="905256">
                  <a:extLst>
                    <a:ext uri="{9D8B030D-6E8A-4147-A177-3AD203B41FA5}">
                      <a16:colId xmlns:a16="http://schemas.microsoft.com/office/drawing/2014/main" val="629191584"/>
                    </a:ext>
                  </a:extLst>
                </a:gridCol>
                <a:gridCol w="905256">
                  <a:extLst>
                    <a:ext uri="{9D8B030D-6E8A-4147-A177-3AD203B41FA5}">
                      <a16:colId xmlns:a16="http://schemas.microsoft.com/office/drawing/2014/main" val="1186499982"/>
                    </a:ext>
                  </a:extLst>
                </a:gridCol>
                <a:gridCol w="905256">
                  <a:extLst>
                    <a:ext uri="{9D8B030D-6E8A-4147-A177-3AD203B41FA5}">
                      <a16:colId xmlns:a16="http://schemas.microsoft.com/office/drawing/2014/main" val="328123964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61863908"/>
                  </a:ext>
                </a:extLst>
              </a:tr>
              <a:tr h="370840">
                <a:tc>
                  <a:txBody>
                    <a:bodyPr/>
                    <a:lstStyle/>
                    <a:p>
                      <a:r>
                        <a:rPr lang="en-US" sz="1000"/>
                        <a:t>461</a:t>
                      </a:r>
                    </a:p>
                  </a:txBody>
                  <a:tcPr/>
                </a:tc>
                <a:tc>
                  <a:txBody>
                    <a:bodyPr/>
                    <a:lstStyle/>
                    <a:p>
                      <a:r>
                        <a:rPr lang="en-US" sz="1000"/>
                        <a:t>9</a:t>
                      </a:r>
                    </a:p>
                  </a:txBody>
                  <a:tcPr/>
                </a:tc>
                <a:tc>
                  <a:txBody>
                    <a:bodyPr/>
                    <a:lstStyle/>
                    <a:p>
                      <a:r>
                        <a:rPr lang="en-US" sz="1000"/>
                        <a:t>15</a:t>
                      </a:r>
                    </a:p>
                  </a:txBody>
                  <a:tcPr/>
                </a:tc>
                <a:tc>
                  <a:txBody>
                    <a:bodyPr/>
                    <a:lstStyle/>
                    <a:p>
                      <a:r>
                        <a:rPr lang="en-US" sz="1000"/>
                        <a:t>57</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1.0234 %</a:t>
                      </a:r>
                    </a:p>
                  </a:txBody>
                  <a:tcPr/>
                </a:tc>
                <a:tc>
                  <a:txBody>
                    <a:bodyPr/>
                    <a:lstStyle/>
                    <a:p>
                      <a:r>
                        <a:rPr lang="en-US" sz="1000"/>
                        <a:t>0.0 %</a:t>
                      </a:r>
                    </a:p>
                  </a:txBody>
                  <a:tcPr/>
                </a:tc>
                <a:extLst>
                  <a:ext uri="{0D108BD9-81ED-4DB2-BD59-A6C34878D82A}">
                    <a16:rowId xmlns:a16="http://schemas.microsoft.com/office/drawing/2014/main" val="763853742"/>
                  </a:ext>
                </a:extLst>
              </a:tr>
            </a:tbl>
          </a:graphicData>
        </a:graphic>
      </p:graphicFrame>
      <p:sp>
        <p:nvSpPr>
          <p:cNvPr id="4" name="Text Placeholder 3">
            <a:extLst>
              <a:ext uri="{FF2B5EF4-FFF2-40B4-BE49-F238E27FC236}">
                <a16:creationId xmlns:a16="http://schemas.microsoft.com/office/drawing/2014/main" id="{98B2C579-36CD-4FB3-A404-0B648A0CA26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623553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F0D99-2C5D-431C-B5B8-619C31CDF6B8}"/>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2C106B28-1B24-48AC-8E6B-D96EB0F85774}"/>
              </a:ext>
            </a:extLst>
          </p:cNvPr>
          <p:cNvGraphicFramePr>
            <a:graphicFrameLocks noGrp="1"/>
          </p:cNvGraphicFramePr>
          <p:nvPr>
            <p:ph type="chart" sz="quarter" idx="13"/>
            <p:extLst>
              <p:ext uri="{D42A27DB-BD31-4B8C-83A1-F6EECF244321}">
                <p14:modId xmlns:p14="http://schemas.microsoft.com/office/powerpoint/2010/main" val="26567197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646E40-32C2-477B-AA85-993EC8FE480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9E7B24-2126-4E78-97D5-9062ADB762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542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C0BD5-D818-45DA-BB75-3DCAAE0A10D6}"/>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D7A9703-90F9-4B06-BFD5-69CB9B12FA0C}"/>
              </a:ext>
            </a:extLst>
          </p:cNvPr>
          <p:cNvGraphicFramePr>
            <a:graphicFrameLocks noGrp="1"/>
          </p:cNvGraphicFramePr>
          <p:nvPr>
            <p:ph type="chart" sz="quarter" idx="13"/>
            <p:extLst>
              <p:ext uri="{D42A27DB-BD31-4B8C-83A1-F6EECF244321}">
                <p14:modId xmlns:p14="http://schemas.microsoft.com/office/powerpoint/2010/main" val="2093834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EEB736-8CD6-4833-9CC7-FD509D85A39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6F27541-0E7A-44AD-889F-EF7E728EC8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633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6F18F-7377-40CB-8C63-65A0563F925B}"/>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3873AA50-853F-4B6D-807F-A14D7FFDB483}"/>
              </a:ext>
            </a:extLst>
          </p:cNvPr>
          <p:cNvGraphicFramePr>
            <a:graphicFrameLocks noGrp="1"/>
          </p:cNvGraphicFramePr>
          <p:nvPr>
            <p:ph type="chart" sz="quarter" idx="13"/>
            <p:extLst>
              <p:ext uri="{D42A27DB-BD31-4B8C-83A1-F6EECF244321}">
                <p14:modId xmlns:p14="http://schemas.microsoft.com/office/powerpoint/2010/main" val="1446646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64B52C-FABF-4FC8-B7B0-BC76563927A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BA8444E-9FB0-4910-B260-1315333AEF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4214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5A096-52F0-47DB-B417-B73B07EF21C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C8B1D8E-0836-4902-9669-D55CB8FB01A4}"/>
              </a:ext>
            </a:extLst>
          </p:cNvPr>
          <p:cNvGraphicFramePr>
            <a:graphicFrameLocks noGrp="1"/>
          </p:cNvGraphicFramePr>
          <p:nvPr>
            <p:ph type="chart" sz="quarter" idx="13"/>
            <p:extLst>
              <p:ext uri="{D42A27DB-BD31-4B8C-83A1-F6EECF244321}">
                <p14:modId xmlns:p14="http://schemas.microsoft.com/office/powerpoint/2010/main" val="3785638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4B798-C303-47C3-993A-61F8EA8C6B6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136B516-83C9-479D-AB05-977AD3A1D0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3295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19C02-B168-4C3C-A2DC-445F397C0D44}"/>
              </a:ext>
            </a:extLst>
          </p:cNvPr>
          <p:cNvSpPr>
            <a:spLocks noGrp="1"/>
          </p:cNvSpPr>
          <p:nvPr>
            <p:ph type="title"/>
          </p:nvPr>
        </p:nvSpPr>
        <p:spPr/>
        <p:txBody>
          <a:bodyPr/>
          <a:lstStyle/>
          <a:p>
            <a:r>
              <a:rPr lang="en-US"/>
              <a:t>Facebook Original Own Posts Table | Tokio Marine America - 1 of 3</a:t>
            </a:r>
          </a:p>
        </p:txBody>
      </p:sp>
      <p:graphicFrame>
        <p:nvGraphicFramePr>
          <p:cNvPr id="5" name="Table Placeholder 4">
            <a:extLst>
              <a:ext uri="{FF2B5EF4-FFF2-40B4-BE49-F238E27FC236}">
                <a16:creationId xmlns:a16="http://schemas.microsoft.com/office/drawing/2014/main" id="{9B2962C3-F5B9-45C1-8B8F-C1152823EBA3}"/>
              </a:ext>
            </a:extLst>
          </p:cNvPr>
          <p:cNvGraphicFramePr>
            <a:graphicFrameLocks noGrp="1"/>
          </p:cNvGraphicFramePr>
          <p:nvPr>
            <p:ph type="tbl" sz="quarter" idx="13"/>
            <p:extLst>
              <p:ext uri="{D42A27DB-BD31-4B8C-83A1-F6EECF244321}">
                <p14:modId xmlns:p14="http://schemas.microsoft.com/office/powerpoint/2010/main" val="1970145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334565460"/>
                    </a:ext>
                  </a:extLst>
                </a:gridCol>
                <a:gridCol w="1645921">
                  <a:extLst>
                    <a:ext uri="{9D8B030D-6E8A-4147-A177-3AD203B41FA5}">
                      <a16:colId xmlns:a16="http://schemas.microsoft.com/office/drawing/2014/main" val="2221793055"/>
                    </a:ext>
                  </a:extLst>
                </a:gridCol>
                <a:gridCol w="411480">
                  <a:extLst>
                    <a:ext uri="{9D8B030D-6E8A-4147-A177-3AD203B41FA5}">
                      <a16:colId xmlns:a16="http://schemas.microsoft.com/office/drawing/2014/main" val="140842038"/>
                    </a:ext>
                  </a:extLst>
                </a:gridCol>
                <a:gridCol w="411480">
                  <a:extLst>
                    <a:ext uri="{9D8B030D-6E8A-4147-A177-3AD203B41FA5}">
                      <a16:colId xmlns:a16="http://schemas.microsoft.com/office/drawing/2014/main" val="2008592310"/>
                    </a:ext>
                  </a:extLst>
                </a:gridCol>
                <a:gridCol w="411480">
                  <a:extLst>
                    <a:ext uri="{9D8B030D-6E8A-4147-A177-3AD203B41FA5}">
                      <a16:colId xmlns:a16="http://schemas.microsoft.com/office/drawing/2014/main" val="1003596668"/>
                    </a:ext>
                  </a:extLst>
                </a:gridCol>
                <a:gridCol w="411480">
                  <a:extLst>
                    <a:ext uri="{9D8B030D-6E8A-4147-A177-3AD203B41FA5}">
                      <a16:colId xmlns:a16="http://schemas.microsoft.com/office/drawing/2014/main" val="48590440"/>
                    </a:ext>
                  </a:extLst>
                </a:gridCol>
                <a:gridCol w="411480">
                  <a:extLst>
                    <a:ext uri="{9D8B030D-6E8A-4147-A177-3AD203B41FA5}">
                      <a16:colId xmlns:a16="http://schemas.microsoft.com/office/drawing/2014/main" val="2735773688"/>
                    </a:ext>
                  </a:extLst>
                </a:gridCol>
                <a:gridCol w="411480">
                  <a:extLst>
                    <a:ext uri="{9D8B030D-6E8A-4147-A177-3AD203B41FA5}">
                      <a16:colId xmlns:a16="http://schemas.microsoft.com/office/drawing/2014/main" val="3213858321"/>
                    </a:ext>
                  </a:extLst>
                </a:gridCol>
                <a:gridCol w="411480">
                  <a:extLst>
                    <a:ext uri="{9D8B030D-6E8A-4147-A177-3AD203B41FA5}">
                      <a16:colId xmlns:a16="http://schemas.microsoft.com/office/drawing/2014/main" val="3636897761"/>
                    </a:ext>
                  </a:extLst>
                </a:gridCol>
                <a:gridCol w="411480">
                  <a:extLst>
                    <a:ext uri="{9D8B030D-6E8A-4147-A177-3AD203B41FA5}">
                      <a16:colId xmlns:a16="http://schemas.microsoft.com/office/drawing/2014/main" val="1160127386"/>
                    </a:ext>
                  </a:extLst>
                </a:gridCol>
                <a:gridCol w="411480">
                  <a:extLst>
                    <a:ext uri="{9D8B030D-6E8A-4147-A177-3AD203B41FA5}">
                      <a16:colId xmlns:a16="http://schemas.microsoft.com/office/drawing/2014/main" val="1966661494"/>
                    </a:ext>
                  </a:extLst>
                </a:gridCol>
                <a:gridCol w="411480">
                  <a:extLst>
                    <a:ext uri="{9D8B030D-6E8A-4147-A177-3AD203B41FA5}">
                      <a16:colId xmlns:a16="http://schemas.microsoft.com/office/drawing/2014/main" val="4013761398"/>
                    </a:ext>
                  </a:extLst>
                </a:gridCol>
                <a:gridCol w="411480">
                  <a:extLst>
                    <a:ext uri="{9D8B030D-6E8A-4147-A177-3AD203B41FA5}">
                      <a16:colId xmlns:a16="http://schemas.microsoft.com/office/drawing/2014/main" val="2387557004"/>
                    </a:ext>
                  </a:extLst>
                </a:gridCol>
                <a:gridCol w="411480">
                  <a:extLst>
                    <a:ext uri="{9D8B030D-6E8A-4147-A177-3AD203B41FA5}">
                      <a16:colId xmlns:a16="http://schemas.microsoft.com/office/drawing/2014/main" val="3273398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118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- 2022-06-27 16:17:57</a:t>
                      </a:r>
                      <a:r>
                        <a:rPr kumimoji="0" lang="en-US" sz="1000" b="0" i="0" u="none" strike="noStrike" kern="1200" cap="none" spc="0" normalizeH="0" baseline="0" noProof="0">
                          <a:ln>
                            <a:noFill/>
                          </a:ln>
                          <a:solidFill>
                            <a:prstClr val="black"/>
                          </a:solidFill>
                          <a:effectLst/>
                          <a:uLnTx/>
                          <a:uFillTx/>
                          <a:latin typeface="+mn-lt"/>
                          <a:ea typeface="+mn-ea"/>
                          <a:cs typeface="+mn-cs"/>
                        </a:rPr>
                        <a:t>
 Medalit T. and Kaori C. from TMA Pasadena are both incredibly passionate about the sport of volleyball. 
Recently, with the encouragement of Kaori, Medalit started coaching a team in US Youth Volleyball League.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https://quintly-image-storage.s3.amazonaws.com/e33bbb9956bb05844e7317a82c09a400/c7cdbccde36f8386e13758d4c7d81a64.jpg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05727017"/>
                  </a:ext>
                </a:extLst>
              </a:tr>
            </a:tbl>
          </a:graphicData>
        </a:graphic>
      </p:graphicFrame>
      <p:sp>
        <p:nvSpPr>
          <p:cNvPr id="4" name="Text Placeholder 3">
            <a:extLst>
              <a:ext uri="{FF2B5EF4-FFF2-40B4-BE49-F238E27FC236}">
                <a16:creationId xmlns:a16="http://schemas.microsoft.com/office/drawing/2014/main" id="{DDC2EEB3-931E-4BB1-92AB-9B9A77299EE6}"/>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656299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5A7A5-BAE8-42FB-A4C3-0065640F32FD}"/>
              </a:ext>
            </a:extLst>
          </p:cNvPr>
          <p:cNvSpPr>
            <a:spLocks noGrp="1"/>
          </p:cNvSpPr>
          <p:nvPr>
            <p:ph type="title"/>
          </p:nvPr>
        </p:nvSpPr>
        <p:spPr/>
        <p:txBody>
          <a:bodyPr/>
          <a:lstStyle/>
          <a:p>
            <a:r>
              <a:rPr lang="en-US"/>
              <a:t>Facebook Original Own Posts Table | Tokio Marine America - 2 of 3</a:t>
            </a:r>
          </a:p>
        </p:txBody>
      </p:sp>
      <p:graphicFrame>
        <p:nvGraphicFramePr>
          <p:cNvPr id="5" name="Table Placeholder 4">
            <a:extLst>
              <a:ext uri="{FF2B5EF4-FFF2-40B4-BE49-F238E27FC236}">
                <a16:creationId xmlns:a16="http://schemas.microsoft.com/office/drawing/2014/main" id="{9D9C268E-C790-433D-BFE2-A449784EEDEB}"/>
              </a:ext>
            </a:extLst>
          </p:cNvPr>
          <p:cNvGraphicFramePr>
            <a:graphicFrameLocks noGrp="1"/>
          </p:cNvGraphicFramePr>
          <p:nvPr>
            <p:ph type="tbl" sz="quarter" idx="13"/>
            <p:extLst>
              <p:ext uri="{D42A27DB-BD31-4B8C-83A1-F6EECF244321}">
                <p14:modId xmlns:p14="http://schemas.microsoft.com/office/powerpoint/2010/main" val="1779946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38340506"/>
                    </a:ext>
                  </a:extLst>
                </a:gridCol>
                <a:gridCol w="1645921">
                  <a:extLst>
                    <a:ext uri="{9D8B030D-6E8A-4147-A177-3AD203B41FA5}">
                      <a16:colId xmlns:a16="http://schemas.microsoft.com/office/drawing/2014/main" val="2235545531"/>
                    </a:ext>
                  </a:extLst>
                </a:gridCol>
                <a:gridCol w="411480">
                  <a:extLst>
                    <a:ext uri="{9D8B030D-6E8A-4147-A177-3AD203B41FA5}">
                      <a16:colId xmlns:a16="http://schemas.microsoft.com/office/drawing/2014/main" val="1857414809"/>
                    </a:ext>
                  </a:extLst>
                </a:gridCol>
                <a:gridCol w="411480">
                  <a:extLst>
                    <a:ext uri="{9D8B030D-6E8A-4147-A177-3AD203B41FA5}">
                      <a16:colId xmlns:a16="http://schemas.microsoft.com/office/drawing/2014/main" val="1226481077"/>
                    </a:ext>
                  </a:extLst>
                </a:gridCol>
                <a:gridCol w="411480">
                  <a:extLst>
                    <a:ext uri="{9D8B030D-6E8A-4147-A177-3AD203B41FA5}">
                      <a16:colId xmlns:a16="http://schemas.microsoft.com/office/drawing/2014/main" val="3232999404"/>
                    </a:ext>
                  </a:extLst>
                </a:gridCol>
                <a:gridCol w="411480">
                  <a:extLst>
                    <a:ext uri="{9D8B030D-6E8A-4147-A177-3AD203B41FA5}">
                      <a16:colId xmlns:a16="http://schemas.microsoft.com/office/drawing/2014/main" val="1789827296"/>
                    </a:ext>
                  </a:extLst>
                </a:gridCol>
                <a:gridCol w="411480">
                  <a:extLst>
                    <a:ext uri="{9D8B030D-6E8A-4147-A177-3AD203B41FA5}">
                      <a16:colId xmlns:a16="http://schemas.microsoft.com/office/drawing/2014/main" val="3911600418"/>
                    </a:ext>
                  </a:extLst>
                </a:gridCol>
                <a:gridCol w="411480">
                  <a:extLst>
                    <a:ext uri="{9D8B030D-6E8A-4147-A177-3AD203B41FA5}">
                      <a16:colId xmlns:a16="http://schemas.microsoft.com/office/drawing/2014/main" val="1549190391"/>
                    </a:ext>
                  </a:extLst>
                </a:gridCol>
                <a:gridCol w="411480">
                  <a:extLst>
                    <a:ext uri="{9D8B030D-6E8A-4147-A177-3AD203B41FA5}">
                      <a16:colId xmlns:a16="http://schemas.microsoft.com/office/drawing/2014/main" val="1316228331"/>
                    </a:ext>
                  </a:extLst>
                </a:gridCol>
                <a:gridCol w="411480">
                  <a:extLst>
                    <a:ext uri="{9D8B030D-6E8A-4147-A177-3AD203B41FA5}">
                      <a16:colId xmlns:a16="http://schemas.microsoft.com/office/drawing/2014/main" val="678949199"/>
                    </a:ext>
                  </a:extLst>
                </a:gridCol>
                <a:gridCol w="411480">
                  <a:extLst>
                    <a:ext uri="{9D8B030D-6E8A-4147-A177-3AD203B41FA5}">
                      <a16:colId xmlns:a16="http://schemas.microsoft.com/office/drawing/2014/main" val="3276017104"/>
                    </a:ext>
                  </a:extLst>
                </a:gridCol>
                <a:gridCol w="411480">
                  <a:extLst>
                    <a:ext uri="{9D8B030D-6E8A-4147-A177-3AD203B41FA5}">
                      <a16:colId xmlns:a16="http://schemas.microsoft.com/office/drawing/2014/main" val="2676781266"/>
                    </a:ext>
                  </a:extLst>
                </a:gridCol>
                <a:gridCol w="411480">
                  <a:extLst>
                    <a:ext uri="{9D8B030D-6E8A-4147-A177-3AD203B41FA5}">
                      <a16:colId xmlns:a16="http://schemas.microsoft.com/office/drawing/2014/main" val="3890411218"/>
                    </a:ext>
                  </a:extLst>
                </a:gridCol>
                <a:gridCol w="411480">
                  <a:extLst>
                    <a:ext uri="{9D8B030D-6E8A-4147-A177-3AD203B41FA5}">
                      <a16:colId xmlns:a16="http://schemas.microsoft.com/office/drawing/2014/main" val="1217950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85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- 2022-06-15 16:12:28</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sundaes on a work day!?🍨TMA employees returning back to the office were treated to a make-your-own sundae station! 
Looking for a new career with sweet perks? Check out our career site: http://bit.ly/TMAcareers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https://quintly-image-storage.s3.amazonaws.com/e33bbb9956bb05844e7317a82c09a400/3287a67102def21337c5a5c0451c99ca.jpg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10220740"/>
                  </a:ext>
                </a:extLst>
              </a:tr>
            </a:tbl>
          </a:graphicData>
        </a:graphic>
      </p:graphicFrame>
      <p:sp>
        <p:nvSpPr>
          <p:cNvPr id="4" name="Text Placeholder 3">
            <a:extLst>
              <a:ext uri="{FF2B5EF4-FFF2-40B4-BE49-F238E27FC236}">
                <a16:creationId xmlns:a16="http://schemas.microsoft.com/office/drawing/2014/main" id="{18247E01-15FD-4013-A27B-D88BCFADE3D3}"/>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454188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A199-08DF-4CE3-9796-266FEEE8FBE1}"/>
              </a:ext>
            </a:extLst>
          </p:cNvPr>
          <p:cNvSpPr>
            <a:spLocks noGrp="1"/>
          </p:cNvSpPr>
          <p:nvPr>
            <p:ph type="title"/>
          </p:nvPr>
        </p:nvSpPr>
        <p:spPr/>
        <p:txBody>
          <a:bodyPr/>
          <a:lstStyle/>
          <a:p>
            <a:r>
              <a:rPr lang="en-US"/>
              <a:t>Facebook Original Own Posts Table | Tokio Marine America - 3 of 3</a:t>
            </a:r>
          </a:p>
        </p:txBody>
      </p:sp>
      <p:graphicFrame>
        <p:nvGraphicFramePr>
          <p:cNvPr id="5" name="Table Placeholder 4">
            <a:extLst>
              <a:ext uri="{FF2B5EF4-FFF2-40B4-BE49-F238E27FC236}">
                <a16:creationId xmlns:a16="http://schemas.microsoft.com/office/drawing/2014/main" id="{A50FAA45-22E0-47F7-8552-C053D4558A2E}"/>
              </a:ext>
            </a:extLst>
          </p:cNvPr>
          <p:cNvGraphicFramePr>
            <a:graphicFrameLocks noGrp="1"/>
          </p:cNvGraphicFramePr>
          <p:nvPr>
            <p:ph type="tbl" sz="quarter" idx="13"/>
            <p:extLst>
              <p:ext uri="{D42A27DB-BD31-4B8C-83A1-F6EECF244321}">
                <p14:modId xmlns:p14="http://schemas.microsoft.com/office/powerpoint/2010/main" val="601596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638759968"/>
                    </a:ext>
                  </a:extLst>
                </a:gridCol>
                <a:gridCol w="1645921">
                  <a:extLst>
                    <a:ext uri="{9D8B030D-6E8A-4147-A177-3AD203B41FA5}">
                      <a16:colId xmlns:a16="http://schemas.microsoft.com/office/drawing/2014/main" val="4091523063"/>
                    </a:ext>
                  </a:extLst>
                </a:gridCol>
                <a:gridCol w="411480">
                  <a:extLst>
                    <a:ext uri="{9D8B030D-6E8A-4147-A177-3AD203B41FA5}">
                      <a16:colId xmlns:a16="http://schemas.microsoft.com/office/drawing/2014/main" val="4105126736"/>
                    </a:ext>
                  </a:extLst>
                </a:gridCol>
                <a:gridCol w="411480">
                  <a:extLst>
                    <a:ext uri="{9D8B030D-6E8A-4147-A177-3AD203B41FA5}">
                      <a16:colId xmlns:a16="http://schemas.microsoft.com/office/drawing/2014/main" val="1993937173"/>
                    </a:ext>
                  </a:extLst>
                </a:gridCol>
                <a:gridCol w="411480">
                  <a:extLst>
                    <a:ext uri="{9D8B030D-6E8A-4147-A177-3AD203B41FA5}">
                      <a16:colId xmlns:a16="http://schemas.microsoft.com/office/drawing/2014/main" val="866859423"/>
                    </a:ext>
                  </a:extLst>
                </a:gridCol>
                <a:gridCol w="411480">
                  <a:extLst>
                    <a:ext uri="{9D8B030D-6E8A-4147-A177-3AD203B41FA5}">
                      <a16:colId xmlns:a16="http://schemas.microsoft.com/office/drawing/2014/main" val="624166233"/>
                    </a:ext>
                  </a:extLst>
                </a:gridCol>
                <a:gridCol w="411480">
                  <a:extLst>
                    <a:ext uri="{9D8B030D-6E8A-4147-A177-3AD203B41FA5}">
                      <a16:colId xmlns:a16="http://schemas.microsoft.com/office/drawing/2014/main" val="1560312481"/>
                    </a:ext>
                  </a:extLst>
                </a:gridCol>
                <a:gridCol w="411480">
                  <a:extLst>
                    <a:ext uri="{9D8B030D-6E8A-4147-A177-3AD203B41FA5}">
                      <a16:colId xmlns:a16="http://schemas.microsoft.com/office/drawing/2014/main" val="1968986000"/>
                    </a:ext>
                  </a:extLst>
                </a:gridCol>
                <a:gridCol w="411480">
                  <a:extLst>
                    <a:ext uri="{9D8B030D-6E8A-4147-A177-3AD203B41FA5}">
                      <a16:colId xmlns:a16="http://schemas.microsoft.com/office/drawing/2014/main" val="3824812780"/>
                    </a:ext>
                  </a:extLst>
                </a:gridCol>
                <a:gridCol w="411480">
                  <a:extLst>
                    <a:ext uri="{9D8B030D-6E8A-4147-A177-3AD203B41FA5}">
                      <a16:colId xmlns:a16="http://schemas.microsoft.com/office/drawing/2014/main" val="54020705"/>
                    </a:ext>
                  </a:extLst>
                </a:gridCol>
                <a:gridCol w="411480">
                  <a:extLst>
                    <a:ext uri="{9D8B030D-6E8A-4147-A177-3AD203B41FA5}">
                      <a16:colId xmlns:a16="http://schemas.microsoft.com/office/drawing/2014/main" val="617262977"/>
                    </a:ext>
                  </a:extLst>
                </a:gridCol>
                <a:gridCol w="411480">
                  <a:extLst>
                    <a:ext uri="{9D8B030D-6E8A-4147-A177-3AD203B41FA5}">
                      <a16:colId xmlns:a16="http://schemas.microsoft.com/office/drawing/2014/main" val="4213688687"/>
                    </a:ext>
                  </a:extLst>
                </a:gridCol>
                <a:gridCol w="411480">
                  <a:extLst>
                    <a:ext uri="{9D8B030D-6E8A-4147-A177-3AD203B41FA5}">
                      <a16:colId xmlns:a16="http://schemas.microsoft.com/office/drawing/2014/main" val="2557381931"/>
                    </a:ext>
                  </a:extLst>
                </a:gridCol>
                <a:gridCol w="411480">
                  <a:extLst>
                    <a:ext uri="{9D8B030D-6E8A-4147-A177-3AD203B41FA5}">
                      <a16:colId xmlns:a16="http://schemas.microsoft.com/office/drawing/2014/main" val="320813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9738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- 2022-06-21 15:30:57</a:t>
                      </a:r>
                      <a:r>
                        <a:rPr kumimoji="0" lang="en-US" sz="1000" b="0" i="0" u="none" strike="noStrike" kern="1200" cap="none" spc="0" normalizeH="0" baseline="0" noProof="0">
                          <a:ln>
                            <a:noFill/>
                          </a:ln>
                          <a:solidFill>
                            <a:prstClr val="black"/>
                          </a:solidFill>
                          <a:effectLst/>
                          <a:uLnTx/>
                          <a:uFillTx/>
                          <a:latin typeface="+mn-lt"/>
                          <a:ea typeface="+mn-ea"/>
                          <a:cs typeface="+mn-cs"/>
                        </a:rPr>
                        <a:t>
 TMA is passionate about our company-wide CSR initiatives, and many of our employees feel the same way outside of the office as well!
We wanted to give a special shoutout to Jersey City employee John M. who grew his hair out in support of Wigs For Kids, an organization providing wigs to children experiencing hair loss due to medical conditions.
Great job, John! Learn more about this worthy cause here: wigsforkids.org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https://quintly-image-storage.s3.amazonaws.com/e33bbb9956bb05844e7317a82c09a400/3feb5658f2d5422228021336baf86716.jpg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97015151"/>
                  </a:ext>
                </a:extLst>
              </a:tr>
            </a:tbl>
          </a:graphicData>
        </a:graphic>
      </p:graphicFrame>
      <p:sp>
        <p:nvSpPr>
          <p:cNvPr id="4" name="Text Placeholder 3">
            <a:extLst>
              <a:ext uri="{FF2B5EF4-FFF2-40B4-BE49-F238E27FC236}">
                <a16:creationId xmlns:a16="http://schemas.microsoft.com/office/drawing/2014/main" id="{964A3662-CC68-4F5F-8579-6EEB9B112AF8}"/>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41830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9BF35-AC7F-4E25-8F42-46B316B37BF2}"/>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4B9D83D8-EE2D-4FCE-9BE8-290B58895A5A}"/>
              </a:ext>
            </a:extLst>
          </p:cNvPr>
          <p:cNvGraphicFramePr>
            <a:graphicFrameLocks noGrp="1"/>
          </p:cNvGraphicFramePr>
          <p:nvPr>
            <p:ph type="tbl" sz="quarter" idx="13"/>
            <p:extLst>
              <p:ext uri="{D42A27DB-BD31-4B8C-83A1-F6EECF244321}">
                <p14:modId xmlns:p14="http://schemas.microsoft.com/office/powerpoint/2010/main" val="37075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82915791"/>
                    </a:ext>
                  </a:extLst>
                </a:gridCol>
                <a:gridCol w="576072">
                  <a:extLst>
                    <a:ext uri="{9D8B030D-6E8A-4147-A177-3AD203B41FA5}">
                      <a16:colId xmlns:a16="http://schemas.microsoft.com/office/drawing/2014/main" val="1340733732"/>
                    </a:ext>
                  </a:extLst>
                </a:gridCol>
                <a:gridCol w="576072">
                  <a:extLst>
                    <a:ext uri="{9D8B030D-6E8A-4147-A177-3AD203B41FA5}">
                      <a16:colId xmlns:a16="http://schemas.microsoft.com/office/drawing/2014/main" val="800163927"/>
                    </a:ext>
                  </a:extLst>
                </a:gridCol>
                <a:gridCol w="576072">
                  <a:extLst>
                    <a:ext uri="{9D8B030D-6E8A-4147-A177-3AD203B41FA5}">
                      <a16:colId xmlns:a16="http://schemas.microsoft.com/office/drawing/2014/main" val="1529398575"/>
                    </a:ext>
                  </a:extLst>
                </a:gridCol>
                <a:gridCol w="576072">
                  <a:extLst>
                    <a:ext uri="{9D8B030D-6E8A-4147-A177-3AD203B41FA5}">
                      <a16:colId xmlns:a16="http://schemas.microsoft.com/office/drawing/2014/main" val="3208389030"/>
                    </a:ext>
                  </a:extLst>
                </a:gridCol>
                <a:gridCol w="576072">
                  <a:extLst>
                    <a:ext uri="{9D8B030D-6E8A-4147-A177-3AD203B41FA5}">
                      <a16:colId xmlns:a16="http://schemas.microsoft.com/office/drawing/2014/main" val="2455424791"/>
                    </a:ext>
                  </a:extLst>
                </a:gridCol>
                <a:gridCol w="576072">
                  <a:extLst>
                    <a:ext uri="{9D8B030D-6E8A-4147-A177-3AD203B41FA5}">
                      <a16:colId xmlns:a16="http://schemas.microsoft.com/office/drawing/2014/main" val="1380470577"/>
                    </a:ext>
                  </a:extLst>
                </a:gridCol>
                <a:gridCol w="576072">
                  <a:extLst>
                    <a:ext uri="{9D8B030D-6E8A-4147-A177-3AD203B41FA5}">
                      <a16:colId xmlns:a16="http://schemas.microsoft.com/office/drawing/2014/main" val="1421158548"/>
                    </a:ext>
                  </a:extLst>
                </a:gridCol>
                <a:gridCol w="576072">
                  <a:extLst>
                    <a:ext uri="{9D8B030D-6E8A-4147-A177-3AD203B41FA5}">
                      <a16:colId xmlns:a16="http://schemas.microsoft.com/office/drawing/2014/main" val="148211494"/>
                    </a:ext>
                  </a:extLst>
                </a:gridCol>
                <a:gridCol w="576072">
                  <a:extLst>
                    <a:ext uri="{9D8B030D-6E8A-4147-A177-3AD203B41FA5}">
                      <a16:colId xmlns:a16="http://schemas.microsoft.com/office/drawing/2014/main" val="2752973463"/>
                    </a:ext>
                  </a:extLst>
                </a:gridCol>
                <a:gridCol w="576072">
                  <a:extLst>
                    <a:ext uri="{9D8B030D-6E8A-4147-A177-3AD203B41FA5}">
                      <a16:colId xmlns:a16="http://schemas.microsoft.com/office/drawing/2014/main" val="1440298577"/>
                    </a:ext>
                  </a:extLst>
                </a:gridCol>
                <a:gridCol w="576072">
                  <a:extLst>
                    <a:ext uri="{9D8B030D-6E8A-4147-A177-3AD203B41FA5}">
                      <a16:colId xmlns:a16="http://schemas.microsoft.com/office/drawing/2014/main" val="3276682083"/>
                    </a:ext>
                  </a:extLst>
                </a:gridCol>
                <a:gridCol w="576072">
                  <a:extLst>
                    <a:ext uri="{9D8B030D-6E8A-4147-A177-3AD203B41FA5}">
                      <a16:colId xmlns:a16="http://schemas.microsoft.com/office/drawing/2014/main" val="250438468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72039485"/>
                  </a:ext>
                </a:extLst>
              </a:tr>
              <a:tr h="370840">
                <a:tc>
                  <a:txBody>
                    <a:bodyPr/>
                    <a:lstStyle/>
                    <a:p>
                      <a:r>
                        <a:rPr lang="en-US" sz="1000"/>
                        <a:t>234</a:t>
                      </a:r>
                    </a:p>
                  </a:txBody>
                  <a:tcPr/>
                </a:tc>
                <a:tc>
                  <a:txBody>
                    <a:bodyPr/>
                    <a:lstStyle/>
                    <a:p>
                      <a:r>
                        <a:rPr lang="en-US" sz="1000"/>
                        <a:t>-3</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0.1824 %</a:t>
                      </a:r>
                    </a:p>
                  </a:txBody>
                  <a:tcPr/>
                </a:tc>
                <a:tc>
                  <a:txBody>
                    <a:bodyPr/>
                    <a:lstStyle/>
                    <a:p>
                      <a:r>
                        <a:rPr lang="en-US" sz="1000"/>
                        <a:t>0.0 %</a:t>
                      </a:r>
                    </a:p>
                  </a:txBody>
                  <a:tcPr/>
                </a:tc>
                <a:extLst>
                  <a:ext uri="{0D108BD9-81ED-4DB2-BD59-A6C34878D82A}">
                    <a16:rowId xmlns:a16="http://schemas.microsoft.com/office/drawing/2014/main" val="743280116"/>
                  </a:ext>
                </a:extLst>
              </a:tr>
            </a:tbl>
          </a:graphicData>
        </a:graphic>
      </p:graphicFrame>
      <p:sp>
        <p:nvSpPr>
          <p:cNvPr id="4" name="Text Placeholder 3">
            <a:extLst>
              <a:ext uri="{FF2B5EF4-FFF2-40B4-BE49-F238E27FC236}">
                <a16:creationId xmlns:a16="http://schemas.microsoft.com/office/drawing/2014/main" id="{CD59FD18-6F91-4789-B30F-D50B8CAFF03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85727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DA05E-866E-4E85-B29B-E1358D7E134E}"/>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C8B40A89-35DE-4ADD-AC62-89FF324CD1E2}"/>
              </a:ext>
            </a:extLst>
          </p:cNvPr>
          <p:cNvGraphicFramePr>
            <a:graphicFrameLocks noGrp="1"/>
          </p:cNvGraphicFramePr>
          <p:nvPr>
            <p:ph type="chart" sz="quarter" idx="13"/>
            <p:extLst>
              <p:ext uri="{D42A27DB-BD31-4B8C-83A1-F6EECF244321}">
                <p14:modId xmlns:p14="http://schemas.microsoft.com/office/powerpoint/2010/main" val="2215713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ED53C4-7540-4A2E-A78C-9115948E51F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7B56AF-D59D-4317-9A76-71350D6187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601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CD1E1-E620-43B7-AB30-EE945E711715}"/>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6F5C7D36-EBAD-4BEE-AABF-8BB74856E761}"/>
              </a:ext>
            </a:extLst>
          </p:cNvPr>
          <p:cNvGraphicFramePr>
            <a:graphicFrameLocks noGrp="1"/>
          </p:cNvGraphicFramePr>
          <p:nvPr>
            <p:ph type="chart" sz="quarter" idx="13"/>
            <p:extLst>
              <p:ext uri="{D42A27DB-BD31-4B8C-83A1-F6EECF244321}">
                <p14:modId xmlns:p14="http://schemas.microsoft.com/office/powerpoint/2010/main" val="3494792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919084-7EFE-4E74-941E-BAA0C3812F8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8FB1977-6362-4B55-8EEC-75F8119EB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34081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FC43E-ADBE-4CEF-BF61-208FF4AFD43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14E1B19C-4988-467A-A36A-4AFDC759C7B9}"/>
              </a:ext>
            </a:extLst>
          </p:cNvPr>
          <p:cNvGraphicFramePr>
            <a:graphicFrameLocks noGrp="1"/>
          </p:cNvGraphicFramePr>
          <p:nvPr>
            <p:ph type="chart" sz="quarter" idx="13"/>
            <p:extLst>
              <p:ext uri="{D42A27DB-BD31-4B8C-83A1-F6EECF244321}">
                <p14:modId xmlns:p14="http://schemas.microsoft.com/office/powerpoint/2010/main" val="1192103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899A35-8F05-4989-BE28-F74A0F8F49E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65F09F-29D1-43AA-894A-32A94FCDBD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4212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FF3CB-2D8C-469E-A957-1AF460FA96C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0C5690F-5D24-4635-B1DC-63D15CA88A25}"/>
              </a:ext>
            </a:extLst>
          </p:cNvPr>
          <p:cNvGraphicFramePr>
            <a:graphicFrameLocks noGrp="1"/>
          </p:cNvGraphicFramePr>
          <p:nvPr>
            <p:ph type="tbl" sz="quarter" idx="13"/>
            <p:extLst>
              <p:ext uri="{D42A27DB-BD31-4B8C-83A1-F6EECF244321}">
                <p14:modId xmlns:p14="http://schemas.microsoft.com/office/powerpoint/2010/main" val="389893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925560561"/>
                    </a:ext>
                  </a:extLst>
                </a:gridCol>
                <a:gridCol w="493776">
                  <a:extLst>
                    <a:ext uri="{9D8B030D-6E8A-4147-A177-3AD203B41FA5}">
                      <a16:colId xmlns:a16="http://schemas.microsoft.com/office/drawing/2014/main" val="826214520"/>
                    </a:ext>
                  </a:extLst>
                </a:gridCol>
                <a:gridCol w="1069848">
                  <a:extLst>
                    <a:ext uri="{9D8B030D-6E8A-4147-A177-3AD203B41FA5}">
                      <a16:colId xmlns:a16="http://schemas.microsoft.com/office/drawing/2014/main" val="2453488047"/>
                    </a:ext>
                  </a:extLst>
                </a:gridCol>
                <a:gridCol w="1069848">
                  <a:extLst>
                    <a:ext uri="{9D8B030D-6E8A-4147-A177-3AD203B41FA5}">
                      <a16:colId xmlns:a16="http://schemas.microsoft.com/office/drawing/2014/main" val="303671632"/>
                    </a:ext>
                  </a:extLst>
                </a:gridCol>
                <a:gridCol w="1069848">
                  <a:extLst>
                    <a:ext uri="{9D8B030D-6E8A-4147-A177-3AD203B41FA5}">
                      <a16:colId xmlns:a16="http://schemas.microsoft.com/office/drawing/2014/main" val="2682676276"/>
                    </a:ext>
                  </a:extLst>
                </a:gridCol>
                <a:gridCol w="1069848">
                  <a:extLst>
                    <a:ext uri="{9D8B030D-6E8A-4147-A177-3AD203B41FA5}">
                      <a16:colId xmlns:a16="http://schemas.microsoft.com/office/drawing/2014/main" val="928519491"/>
                    </a:ext>
                  </a:extLst>
                </a:gridCol>
                <a:gridCol w="1069848">
                  <a:extLst>
                    <a:ext uri="{9D8B030D-6E8A-4147-A177-3AD203B41FA5}">
                      <a16:colId xmlns:a16="http://schemas.microsoft.com/office/drawing/2014/main" val="2342418554"/>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540008519"/>
                  </a:ext>
                </a:extLst>
              </a:tr>
              <a:tr h="370840">
                <a:tc>
                  <a:txBody>
                    <a:bodyPr/>
                    <a:lstStyle/>
                    <a:p>
                      <a:r>
                        <a:rPr lang="en-US" sz="1000" b="1"/>
                        <a:t>@TokioMAmerica - 2022-06-17 13:15:47</a:t>
                      </a:r>
                      <a:r>
                        <a:rPr lang="en-US" sz="1000"/>
                        <a:t>
 TMA offices will be closed on Monday, June 20th as we highlight and bring awareness to Juneteenth - a federal holiday that commemorates the ending of slavery in the U.S.
Want to learn more about Juneteenth? Visit their website today: https://t.co/radBYNntmm https://t.co/OdF9hVDLfQ</a:t>
                      </a:r>
                    </a:p>
                  </a:txBody>
                  <a:tcPr/>
                </a:tc>
                <a:tc>
                  <a:txBody>
                    <a:bodyPr/>
                    <a:lstStyle/>
                    <a:p>
                      <a:r>
                        <a:rPr lang="en-US" sz="1000"/>
                        <a:t>06/27/2022 14:05:36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0.4292 %</a:t>
                      </a:r>
                    </a:p>
                  </a:txBody>
                  <a:tcPr/>
                </a:tc>
                <a:extLst>
                  <a:ext uri="{0D108BD9-81ED-4DB2-BD59-A6C34878D82A}">
                    <a16:rowId xmlns:a16="http://schemas.microsoft.com/office/drawing/2014/main" val="980751513"/>
                  </a:ext>
                </a:extLst>
              </a:tr>
              <a:tr h="370840">
                <a:tc>
                  <a:txBody>
                    <a:bodyPr/>
                    <a:lstStyle/>
                    <a:p>
                      <a:r>
                        <a:rPr lang="en-US" sz="1000" b="1"/>
                        <a:t>@TokioMAmerica - 2022-06-19 10:01:59</a:t>
                      </a:r>
                      <a:r>
                        <a:rPr lang="en-US" sz="1000"/>
                        <a:t>
 TMA would like to a wish a big Happy Father's Day to all of the incredible dads out there! 
Thank you for being great role models, supporters, and friends. https://t.co/eMpJza6scn</a:t>
                      </a:r>
                    </a:p>
                  </a:txBody>
                  <a:tcPr/>
                </a:tc>
                <a:tc>
                  <a:txBody>
                    <a:bodyPr/>
                    <a:lstStyle/>
                    <a:p>
                      <a:r>
                        <a:rPr lang="en-US" sz="1000"/>
                        <a:t>06/27/2022 14:05:36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0.4274 %</a:t>
                      </a:r>
                    </a:p>
                  </a:txBody>
                  <a:tcPr/>
                </a:tc>
                <a:extLst>
                  <a:ext uri="{0D108BD9-81ED-4DB2-BD59-A6C34878D82A}">
                    <a16:rowId xmlns:a16="http://schemas.microsoft.com/office/drawing/2014/main" val="2545014069"/>
                  </a:ext>
                </a:extLst>
              </a:tr>
              <a:tr h="370840">
                <a:tc>
                  <a:txBody>
                    <a:bodyPr/>
                    <a:lstStyle/>
                    <a:p>
                      <a:r>
                        <a:rPr lang="en-US" sz="1000" b="1"/>
                        <a:t>@TokioMAmerica - 2022-06-21 15:31:06</a:t>
                      </a:r>
                      <a:r>
                        <a:rPr lang="en-US" sz="1000"/>
                        <a:t>
 TMA is giving a special shoutout to Jersey City employee John M. who grew his hair out in support of @wigsforkids, an organization providing wigs to children experiencing hair loss due to medical conditions.
Great job, John! Learn more about this cause: https://t.co/MrnUKwaiEc https://t.co/2hkyKkLSyC</a:t>
                      </a:r>
                    </a:p>
                  </a:txBody>
                  <a:tcPr/>
                </a:tc>
                <a:tc>
                  <a:txBody>
                    <a:bodyPr/>
                    <a:lstStyle/>
                    <a:p>
                      <a:r>
                        <a:rPr lang="en-US" sz="1000"/>
                        <a:t>06/27/2022 14:05:36</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0.4274 %</a:t>
                      </a:r>
                    </a:p>
                  </a:txBody>
                  <a:tcPr/>
                </a:tc>
                <a:extLst>
                  <a:ext uri="{0D108BD9-81ED-4DB2-BD59-A6C34878D82A}">
                    <a16:rowId xmlns:a16="http://schemas.microsoft.com/office/drawing/2014/main" val="2466129720"/>
                  </a:ext>
                </a:extLst>
              </a:tr>
            </a:tbl>
          </a:graphicData>
        </a:graphic>
      </p:graphicFrame>
      <p:sp>
        <p:nvSpPr>
          <p:cNvPr id="4" name="Text Placeholder 3">
            <a:extLst>
              <a:ext uri="{FF2B5EF4-FFF2-40B4-BE49-F238E27FC236}">
                <a16:creationId xmlns:a16="http://schemas.microsoft.com/office/drawing/2014/main" id="{DE57B90B-FE5B-4606-9F44-13DCF5DC7A6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554922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97C83-AE7B-4230-B5EF-2D42F3C574D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6BBBCCC-E6AA-4679-B5BF-9A6D21CFAB8E}"/>
              </a:ext>
            </a:extLst>
          </p:cNvPr>
          <p:cNvGraphicFramePr>
            <a:graphicFrameLocks noGrp="1"/>
          </p:cNvGraphicFramePr>
          <p:nvPr>
            <p:ph type="tbl" sz="quarter" idx="13"/>
            <p:extLst>
              <p:ext uri="{D42A27DB-BD31-4B8C-83A1-F6EECF244321}">
                <p14:modId xmlns:p14="http://schemas.microsoft.com/office/powerpoint/2010/main" val="2026227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29234032"/>
                    </a:ext>
                  </a:extLst>
                </a:gridCol>
                <a:gridCol w="658368">
                  <a:extLst>
                    <a:ext uri="{9D8B030D-6E8A-4147-A177-3AD203B41FA5}">
                      <a16:colId xmlns:a16="http://schemas.microsoft.com/office/drawing/2014/main" val="2157943421"/>
                    </a:ext>
                  </a:extLst>
                </a:gridCol>
                <a:gridCol w="658368">
                  <a:extLst>
                    <a:ext uri="{9D8B030D-6E8A-4147-A177-3AD203B41FA5}">
                      <a16:colId xmlns:a16="http://schemas.microsoft.com/office/drawing/2014/main" val="1139480636"/>
                    </a:ext>
                  </a:extLst>
                </a:gridCol>
                <a:gridCol w="658368">
                  <a:extLst>
                    <a:ext uri="{9D8B030D-6E8A-4147-A177-3AD203B41FA5}">
                      <a16:colId xmlns:a16="http://schemas.microsoft.com/office/drawing/2014/main" val="4212803256"/>
                    </a:ext>
                  </a:extLst>
                </a:gridCol>
                <a:gridCol w="658368">
                  <a:extLst>
                    <a:ext uri="{9D8B030D-6E8A-4147-A177-3AD203B41FA5}">
                      <a16:colId xmlns:a16="http://schemas.microsoft.com/office/drawing/2014/main" val="1936917777"/>
                    </a:ext>
                  </a:extLst>
                </a:gridCol>
                <a:gridCol w="658368">
                  <a:extLst>
                    <a:ext uri="{9D8B030D-6E8A-4147-A177-3AD203B41FA5}">
                      <a16:colId xmlns:a16="http://schemas.microsoft.com/office/drawing/2014/main" val="3578429584"/>
                    </a:ext>
                  </a:extLst>
                </a:gridCol>
                <a:gridCol w="658368">
                  <a:extLst>
                    <a:ext uri="{9D8B030D-6E8A-4147-A177-3AD203B41FA5}">
                      <a16:colId xmlns:a16="http://schemas.microsoft.com/office/drawing/2014/main" val="992703062"/>
                    </a:ext>
                  </a:extLst>
                </a:gridCol>
                <a:gridCol w="658368">
                  <a:extLst>
                    <a:ext uri="{9D8B030D-6E8A-4147-A177-3AD203B41FA5}">
                      <a16:colId xmlns:a16="http://schemas.microsoft.com/office/drawing/2014/main" val="1837964718"/>
                    </a:ext>
                  </a:extLst>
                </a:gridCol>
                <a:gridCol w="658368">
                  <a:extLst>
                    <a:ext uri="{9D8B030D-6E8A-4147-A177-3AD203B41FA5}">
                      <a16:colId xmlns:a16="http://schemas.microsoft.com/office/drawing/2014/main" val="2711907228"/>
                    </a:ext>
                  </a:extLst>
                </a:gridCol>
                <a:gridCol w="658368">
                  <a:extLst>
                    <a:ext uri="{9D8B030D-6E8A-4147-A177-3AD203B41FA5}">
                      <a16:colId xmlns:a16="http://schemas.microsoft.com/office/drawing/2014/main" val="149717658"/>
                    </a:ext>
                  </a:extLst>
                </a:gridCol>
                <a:gridCol w="658368">
                  <a:extLst>
                    <a:ext uri="{9D8B030D-6E8A-4147-A177-3AD203B41FA5}">
                      <a16:colId xmlns:a16="http://schemas.microsoft.com/office/drawing/2014/main" val="1406351541"/>
                    </a:ext>
                  </a:extLst>
                </a:gridCol>
                <a:gridCol w="658368">
                  <a:extLst>
                    <a:ext uri="{9D8B030D-6E8A-4147-A177-3AD203B41FA5}">
                      <a16:colId xmlns:a16="http://schemas.microsoft.com/office/drawing/2014/main" val="419229535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245865350"/>
                  </a:ext>
                </a:extLst>
              </a:tr>
              <a:tr h="370840">
                <a:tc>
                  <a:txBody>
                    <a:bodyPr/>
                    <a:lstStyle/>
                    <a:p>
                      <a:r>
                        <a:rPr lang="en-US" sz="1000"/>
                        <a:t>19103</a:t>
                      </a:r>
                    </a:p>
                  </a:txBody>
                  <a:tcPr/>
                </a:tc>
                <a:tc>
                  <a:txBody>
                    <a:bodyPr/>
                    <a:lstStyle/>
                    <a:p>
                      <a:r>
                        <a:rPr lang="en-US" sz="1000"/>
                        <a:t>128</a:t>
                      </a:r>
                    </a:p>
                  </a:txBody>
                  <a:tcPr/>
                </a:tc>
                <a:tc>
                  <a:txBody>
                    <a:bodyPr/>
                    <a:lstStyle/>
                    <a:p>
                      <a:r>
                        <a:rPr lang="en-US" sz="1000"/>
                        <a:t>14</a:t>
                      </a:r>
                    </a:p>
                  </a:txBody>
                  <a:tcPr/>
                </a:tc>
                <a:tc>
                  <a:txBody>
                    <a:bodyPr/>
                    <a:lstStyle/>
                    <a:p>
                      <a:r>
                        <a:rPr lang="en-US" sz="1000"/>
                        <a:t>502</a:t>
                      </a:r>
                    </a:p>
                  </a:txBody>
                  <a:tcPr/>
                </a:tc>
                <a:tc>
                  <a:txBody>
                    <a:bodyPr/>
                    <a:lstStyle/>
                    <a:p>
                      <a:r>
                        <a:rPr lang="en-US" sz="1000"/>
                        <a:t>35.857142857143</a:t>
                      </a:r>
                    </a:p>
                  </a:txBody>
                  <a:tcPr/>
                </a:tc>
                <a:tc>
                  <a:txBody>
                    <a:bodyPr/>
                    <a:lstStyle/>
                    <a:p>
                      <a:r>
                        <a:rPr lang="en-US" sz="1000"/>
                        <a:t>9</a:t>
                      </a:r>
                    </a:p>
                  </a:txBody>
                  <a:tcPr/>
                </a:tc>
                <a:tc>
                  <a:txBody>
                    <a:bodyPr/>
                    <a:lstStyle/>
                    <a:p>
                      <a:r>
                        <a:rPr lang="en-US" sz="1000"/>
                        <a:t>14</a:t>
                      </a:r>
                    </a:p>
                  </a:txBody>
                  <a:tcPr/>
                </a:tc>
                <a:tc>
                  <a:txBody>
                    <a:bodyPr/>
                    <a:lstStyle/>
                    <a:p>
                      <a:r>
                        <a:rPr lang="en-US" sz="1000"/>
                        <a:t>1765</a:t>
                      </a:r>
                    </a:p>
                  </a:txBody>
                  <a:tcPr/>
                </a:tc>
                <a:tc>
                  <a:txBody>
                    <a:bodyPr/>
                    <a:lstStyle/>
                    <a:p>
                      <a:r>
                        <a:rPr lang="en-US" sz="1000"/>
                        <a:t>23395</a:t>
                      </a:r>
                    </a:p>
                  </a:txBody>
                  <a:tcPr/>
                </a:tc>
                <a:tc>
                  <a:txBody>
                    <a:bodyPr/>
                    <a:lstStyle/>
                    <a:p>
                      <a:r>
                        <a:rPr lang="en-US" sz="1000"/>
                        <a:t>1671.0714285714</a:t>
                      </a:r>
                    </a:p>
                  </a:txBody>
                  <a:tcPr/>
                </a:tc>
                <a:tc>
                  <a:txBody>
                    <a:bodyPr/>
                    <a:lstStyle/>
                    <a:p>
                      <a:r>
                        <a:rPr lang="en-US" sz="1000"/>
                        <a:t>4.9726678629277 %</a:t>
                      </a:r>
                    </a:p>
                  </a:txBody>
                  <a:tcPr/>
                </a:tc>
                <a:tc>
                  <a:txBody>
                    <a:bodyPr/>
                    <a:lstStyle/>
                    <a:p>
                      <a:r>
                        <a:rPr lang="en-US" sz="1000"/>
                        <a:t>584</a:t>
                      </a:r>
                    </a:p>
                  </a:txBody>
                  <a:tcPr/>
                </a:tc>
                <a:extLst>
                  <a:ext uri="{0D108BD9-81ED-4DB2-BD59-A6C34878D82A}">
                    <a16:rowId xmlns:a16="http://schemas.microsoft.com/office/drawing/2014/main" val="3190102467"/>
                  </a:ext>
                </a:extLst>
              </a:tr>
            </a:tbl>
          </a:graphicData>
        </a:graphic>
      </p:graphicFrame>
      <p:sp>
        <p:nvSpPr>
          <p:cNvPr id="4" name="Text Placeholder 3">
            <a:extLst>
              <a:ext uri="{FF2B5EF4-FFF2-40B4-BE49-F238E27FC236}">
                <a16:creationId xmlns:a16="http://schemas.microsoft.com/office/drawing/2014/main" id="{FF695B9E-99A3-440F-96A5-700B0A97B6F3}"/>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886717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DF680-CDA1-4739-92CD-C16F4F4A127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B8AF107D-6C35-44D6-9BA4-FFEB06F5B353}"/>
              </a:ext>
            </a:extLst>
          </p:cNvPr>
          <p:cNvGraphicFramePr>
            <a:graphicFrameLocks noGrp="1"/>
          </p:cNvGraphicFramePr>
          <p:nvPr>
            <p:ph type="chart" sz="quarter" idx="13"/>
            <p:extLst>
              <p:ext uri="{D42A27DB-BD31-4B8C-83A1-F6EECF244321}">
                <p14:modId xmlns:p14="http://schemas.microsoft.com/office/powerpoint/2010/main" val="953340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B4FACA-4C63-4C81-AC82-71EAAA0956E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AC23CA4-689B-4E91-A2DB-5838184903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461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0B38-8D20-47E6-B24F-C78EB2B4A500}"/>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A90BE58-FFA0-4171-85CF-11BA916F5BEE}"/>
              </a:ext>
            </a:extLst>
          </p:cNvPr>
          <p:cNvGraphicFramePr>
            <a:graphicFrameLocks noGrp="1"/>
          </p:cNvGraphicFramePr>
          <p:nvPr>
            <p:ph type="chart" sz="quarter" idx="13"/>
            <p:extLst>
              <p:ext uri="{D42A27DB-BD31-4B8C-83A1-F6EECF244321}">
                <p14:modId xmlns:p14="http://schemas.microsoft.com/office/powerpoint/2010/main" val="1517007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B7115-E771-4CB2-AE6B-1615EE76C65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17FF906-4187-4281-8C57-B3CBA0C710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555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C832-D72E-46B1-AF19-C11CE53BEE5F}"/>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0F0AABA6-234F-40CB-A922-A021ECAF286E}"/>
              </a:ext>
            </a:extLst>
          </p:cNvPr>
          <p:cNvGraphicFramePr>
            <a:graphicFrameLocks noGrp="1"/>
          </p:cNvGraphicFramePr>
          <p:nvPr>
            <p:ph type="chart" sz="quarter" idx="13"/>
            <p:extLst>
              <p:ext uri="{D42A27DB-BD31-4B8C-83A1-F6EECF244321}">
                <p14:modId xmlns:p14="http://schemas.microsoft.com/office/powerpoint/2010/main" val="3768680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C445B-0AB5-4D8A-963D-73C37B56BC9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4E8088-237C-48CF-B074-9036D3DEBB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3399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3B70D-97E9-471D-AC05-9F1F59A75C3B}"/>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DA5A39FB-3893-4E3F-9A50-88C83B92CC6F}"/>
              </a:ext>
            </a:extLst>
          </p:cNvPr>
          <p:cNvGraphicFramePr>
            <a:graphicFrameLocks noGrp="1"/>
          </p:cNvGraphicFramePr>
          <p:nvPr>
            <p:ph type="chart" sz="quarter" idx="13"/>
            <p:extLst>
              <p:ext uri="{D42A27DB-BD31-4B8C-83A1-F6EECF244321}">
                <p14:modId xmlns:p14="http://schemas.microsoft.com/office/powerpoint/2010/main" val="2511383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8FC83-D6B7-417E-BEDF-8996FCB144D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D10EA5A-57B8-44DC-BCE3-4FB748F94B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11487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8DDF-A165-4A06-942C-07B7242D1929}"/>
              </a:ext>
            </a:extLst>
          </p:cNvPr>
          <p:cNvSpPr>
            <a:spLocks noGrp="1"/>
          </p:cNvSpPr>
          <p:nvPr>
            <p:ph type="title"/>
          </p:nvPr>
        </p:nvSpPr>
        <p:spPr/>
        <p:txBody>
          <a:bodyPr/>
          <a:lstStyle/>
          <a:p>
            <a:r>
              <a:rPr lang="en-US"/>
              <a:t>LinkedIn Posts Table | Tokio Marine America - 1 of 2</a:t>
            </a:r>
          </a:p>
        </p:txBody>
      </p:sp>
      <p:graphicFrame>
        <p:nvGraphicFramePr>
          <p:cNvPr id="5" name="Table Placeholder 4">
            <a:extLst>
              <a:ext uri="{FF2B5EF4-FFF2-40B4-BE49-F238E27FC236}">
                <a16:creationId xmlns:a16="http://schemas.microsoft.com/office/drawing/2014/main" id="{9BD11D03-1AA9-419F-A25B-318CF56B37F7}"/>
              </a:ext>
            </a:extLst>
          </p:cNvPr>
          <p:cNvGraphicFramePr>
            <a:graphicFrameLocks noGrp="1"/>
          </p:cNvGraphicFramePr>
          <p:nvPr>
            <p:ph type="tbl" sz="quarter" idx="13"/>
            <p:extLst>
              <p:ext uri="{D42A27DB-BD31-4B8C-83A1-F6EECF244321}">
                <p14:modId xmlns:p14="http://schemas.microsoft.com/office/powerpoint/2010/main" val="601609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14850490"/>
                    </a:ext>
                  </a:extLst>
                </a:gridCol>
                <a:gridCol w="740664">
                  <a:extLst>
                    <a:ext uri="{9D8B030D-6E8A-4147-A177-3AD203B41FA5}">
                      <a16:colId xmlns:a16="http://schemas.microsoft.com/office/drawing/2014/main" val="1634170415"/>
                    </a:ext>
                  </a:extLst>
                </a:gridCol>
                <a:gridCol w="740664">
                  <a:extLst>
                    <a:ext uri="{9D8B030D-6E8A-4147-A177-3AD203B41FA5}">
                      <a16:colId xmlns:a16="http://schemas.microsoft.com/office/drawing/2014/main" val="832359028"/>
                    </a:ext>
                  </a:extLst>
                </a:gridCol>
                <a:gridCol w="740664">
                  <a:extLst>
                    <a:ext uri="{9D8B030D-6E8A-4147-A177-3AD203B41FA5}">
                      <a16:colId xmlns:a16="http://schemas.microsoft.com/office/drawing/2014/main" val="994762285"/>
                    </a:ext>
                  </a:extLst>
                </a:gridCol>
                <a:gridCol w="740664">
                  <a:extLst>
                    <a:ext uri="{9D8B030D-6E8A-4147-A177-3AD203B41FA5}">
                      <a16:colId xmlns:a16="http://schemas.microsoft.com/office/drawing/2014/main" val="3419440124"/>
                    </a:ext>
                  </a:extLst>
                </a:gridCol>
                <a:gridCol w="740664">
                  <a:extLst>
                    <a:ext uri="{9D8B030D-6E8A-4147-A177-3AD203B41FA5}">
                      <a16:colId xmlns:a16="http://schemas.microsoft.com/office/drawing/2014/main" val="248445364"/>
                    </a:ext>
                  </a:extLst>
                </a:gridCol>
                <a:gridCol w="740664">
                  <a:extLst>
                    <a:ext uri="{9D8B030D-6E8A-4147-A177-3AD203B41FA5}">
                      <a16:colId xmlns:a16="http://schemas.microsoft.com/office/drawing/2014/main" val="1532291015"/>
                    </a:ext>
                  </a:extLst>
                </a:gridCol>
                <a:gridCol w="740664">
                  <a:extLst>
                    <a:ext uri="{9D8B030D-6E8A-4147-A177-3AD203B41FA5}">
                      <a16:colId xmlns:a16="http://schemas.microsoft.com/office/drawing/2014/main" val="2965988036"/>
                    </a:ext>
                  </a:extLst>
                </a:gridCol>
                <a:gridCol w="740664">
                  <a:extLst>
                    <a:ext uri="{9D8B030D-6E8A-4147-A177-3AD203B41FA5}">
                      <a16:colId xmlns:a16="http://schemas.microsoft.com/office/drawing/2014/main" val="1736592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67011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- 2022-06-21 15:32:11</a:t>
                      </a:r>
                      <a:r>
                        <a:rPr kumimoji="0" lang="en-US" sz="1000" b="0" i="0" u="none" strike="noStrike" kern="1200" cap="none" spc="0" normalizeH="0" baseline="0" noProof="0">
                          <a:ln>
                            <a:noFill/>
                          </a:ln>
                          <a:solidFill>
                            <a:prstClr val="black"/>
                          </a:solidFill>
                          <a:effectLst/>
                          <a:uLnTx/>
                          <a:uFillTx/>
                          <a:latin typeface="+mn-lt"/>
                          <a:ea typeface="+mn-ea"/>
                          <a:cs typeface="+mn-cs"/>
                        </a:rPr>
                        <a:t>
 TMA is passionate about our company-wide CSR initiatives, and many of our employees feel the same way outside of the office as well!
We wanted to give a special shoutout to Jersey City employee John M. who grew his hair out in support of Wigs For Kids, an organization providing wigs to children experiencing hair loss due to medical conditions.
Great job, John! Learn more about this worthy cause here: wigsforkids.org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7.7397743300423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11283283"/>
                  </a:ext>
                </a:extLst>
              </a:tr>
            </a:tbl>
          </a:graphicData>
        </a:graphic>
      </p:graphicFrame>
      <p:sp>
        <p:nvSpPr>
          <p:cNvPr id="4" name="Text Placeholder 3">
            <a:extLst>
              <a:ext uri="{FF2B5EF4-FFF2-40B4-BE49-F238E27FC236}">
                <a16:creationId xmlns:a16="http://schemas.microsoft.com/office/drawing/2014/main" id="{006484D1-F174-4240-9591-19B9C2E4420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281763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7610-ABE1-4B8B-A99A-ED3404F0C9CB}"/>
              </a:ext>
            </a:extLst>
          </p:cNvPr>
          <p:cNvSpPr>
            <a:spLocks noGrp="1"/>
          </p:cNvSpPr>
          <p:nvPr>
            <p:ph type="title"/>
          </p:nvPr>
        </p:nvSpPr>
        <p:spPr/>
        <p:txBody>
          <a:bodyPr/>
          <a:lstStyle/>
          <a:p>
            <a:r>
              <a:rPr lang="en-US"/>
              <a:t>LinkedIn Posts Table | Tokio Marine America - 2 of 2</a:t>
            </a:r>
          </a:p>
        </p:txBody>
      </p:sp>
      <p:graphicFrame>
        <p:nvGraphicFramePr>
          <p:cNvPr id="5" name="Table Placeholder 4">
            <a:extLst>
              <a:ext uri="{FF2B5EF4-FFF2-40B4-BE49-F238E27FC236}">
                <a16:creationId xmlns:a16="http://schemas.microsoft.com/office/drawing/2014/main" id="{CA839BF9-312F-44F0-A967-5783D2746BAB}"/>
              </a:ext>
            </a:extLst>
          </p:cNvPr>
          <p:cNvGraphicFramePr>
            <a:graphicFrameLocks noGrp="1"/>
          </p:cNvGraphicFramePr>
          <p:nvPr>
            <p:ph type="tbl" sz="quarter" idx="13"/>
            <p:extLst>
              <p:ext uri="{D42A27DB-BD31-4B8C-83A1-F6EECF244321}">
                <p14:modId xmlns:p14="http://schemas.microsoft.com/office/powerpoint/2010/main" val="3302422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16839528"/>
                    </a:ext>
                  </a:extLst>
                </a:gridCol>
                <a:gridCol w="740664">
                  <a:extLst>
                    <a:ext uri="{9D8B030D-6E8A-4147-A177-3AD203B41FA5}">
                      <a16:colId xmlns:a16="http://schemas.microsoft.com/office/drawing/2014/main" val="360551053"/>
                    </a:ext>
                  </a:extLst>
                </a:gridCol>
                <a:gridCol w="740664">
                  <a:extLst>
                    <a:ext uri="{9D8B030D-6E8A-4147-A177-3AD203B41FA5}">
                      <a16:colId xmlns:a16="http://schemas.microsoft.com/office/drawing/2014/main" val="3924099302"/>
                    </a:ext>
                  </a:extLst>
                </a:gridCol>
                <a:gridCol w="740664">
                  <a:extLst>
                    <a:ext uri="{9D8B030D-6E8A-4147-A177-3AD203B41FA5}">
                      <a16:colId xmlns:a16="http://schemas.microsoft.com/office/drawing/2014/main" val="3896993554"/>
                    </a:ext>
                  </a:extLst>
                </a:gridCol>
                <a:gridCol w="740664">
                  <a:extLst>
                    <a:ext uri="{9D8B030D-6E8A-4147-A177-3AD203B41FA5}">
                      <a16:colId xmlns:a16="http://schemas.microsoft.com/office/drawing/2014/main" val="3733755858"/>
                    </a:ext>
                  </a:extLst>
                </a:gridCol>
                <a:gridCol w="740664">
                  <a:extLst>
                    <a:ext uri="{9D8B030D-6E8A-4147-A177-3AD203B41FA5}">
                      <a16:colId xmlns:a16="http://schemas.microsoft.com/office/drawing/2014/main" val="2713032227"/>
                    </a:ext>
                  </a:extLst>
                </a:gridCol>
                <a:gridCol w="740664">
                  <a:extLst>
                    <a:ext uri="{9D8B030D-6E8A-4147-A177-3AD203B41FA5}">
                      <a16:colId xmlns:a16="http://schemas.microsoft.com/office/drawing/2014/main" val="574924661"/>
                    </a:ext>
                  </a:extLst>
                </a:gridCol>
                <a:gridCol w="740664">
                  <a:extLst>
                    <a:ext uri="{9D8B030D-6E8A-4147-A177-3AD203B41FA5}">
                      <a16:colId xmlns:a16="http://schemas.microsoft.com/office/drawing/2014/main" val="3748818981"/>
                    </a:ext>
                  </a:extLst>
                </a:gridCol>
                <a:gridCol w="740664">
                  <a:extLst>
                    <a:ext uri="{9D8B030D-6E8A-4147-A177-3AD203B41FA5}">
                      <a16:colId xmlns:a16="http://schemas.microsoft.com/office/drawing/2014/main" val="879635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1187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- 2022-06-15 16:11:23</a:t>
                      </a:r>
                      <a:r>
                        <a:rPr kumimoji="0" lang="en-US" sz="1000" b="0" i="0" u="none" strike="noStrike" kern="1200" cap="none" spc="0" normalizeH="0" baseline="0" noProof="0">
                          <a:ln>
                            <a:noFill/>
                          </a:ln>
                          <a:solidFill>
                            <a:prstClr val="black"/>
                          </a:solidFill>
                          <a:effectLst/>
                          <a:uLnTx/>
                          <a:uFillTx/>
                          <a:latin typeface="+mn-lt"/>
                          <a:ea typeface="+mn-ea"/>
                          <a:cs typeface="+mn-cs"/>
                        </a:rPr>
                        <a:t>
 What's better than sundaes on a work day!?
TMA employees returning back to the office were treated to a make-your-own sundae station! 
Looking for a new career with sweet perks? Check out our career site: http://bit.ly/TMAcareers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23.353196972137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591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- 2022-06-17 13:15:54</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be closed on Monday, June 20th as we highlight and bring awareness to Juneteenth - a federal holiday that commemorates the ending of slavery in the U.S.
Want to learn more about Juneteenth? Visit their website today: juneteenth.com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4.2774566473988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60401643"/>
                  </a:ext>
                </a:extLst>
              </a:tr>
            </a:tbl>
          </a:graphicData>
        </a:graphic>
      </p:graphicFrame>
      <p:sp>
        <p:nvSpPr>
          <p:cNvPr id="4" name="Text Placeholder 3">
            <a:extLst>
              <a:ext uri="{FF2B5EF4-FFF2-40B4-BE49-F238E27FC236}">
                <a16:creationId xmlns:a16="http://schemas.microsoft.com/office/drawing/2014/main" id="{62BB8D28-AF8A-481F-A5EB-748D22E4971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7889265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8777E-82B0-457B-8A81-71BC1232EF5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41B80EB-FFAD-4573-97DB-FC601F497408}"/>
              </a:ext>
            </a:extLst>
          </p:cNvPr>
          <p:cNvGraphicFramePr>
            <a:graphicFrameLocks noGrp="1"/>
          </p:cNvGraphicFramePr>
          <p:nvPr>
            <p:ph type="tbl" sz="quarter" idx="13"/>
            <p:extLst>
              <p:ext uri="{D42A27DB-BD31-4B8C-83A1-F6EECF244321}">
                <p14:modId xmlns:p14="http://schemas.microsoft.com/office/powerpoint/2010/main" val="2229979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86476747"/>
                    </a:ext>
                  </a:extLst>
                </a:gridCol>
                <a:gridCol w="576072">
                  <a:extLst>
                    <a:ext uri="{9D8B030D-6E8A-4147-A177-3AD203B41FA5}">
                      <a16:colId xmlns:a16="http://schemas.microsoft.com/office/drawing/2014/main" val="835294932"/>
                    </a:ext>
                  </a:extLst>
                </a:gridCol>
                <a:gridCol w="576072">
                  <a:extLst>
                    <a:ext uri="{9D8B030D-6E8A-4147-A177-3AD203B41FA5}">
                      <a16:colId xmlns:a16="http://schemas.microsoft.com/office/drawing/2014/main" val="2251442250"/>
                    </a:ext>
                  </a:extLst>
                </a:gridCol>
                <a:gridCol w="576072">
                  <a:extLst>
                    <a:ext uri="{9D8B030D-6E8A-4147-A177-3AD203B41FA5}">
                      <a16:colId xmlns:a16="http://schemas.microsoft.com/office/drawing/2014/main" val="1084539036"/>
                    </a:ext>
                  </a:extLst>
                </a:gridCol>
                <a:gridCol w="576072">
                  <a:extLst>
                    <a:ext uri="{9D8B030D-6E8A-4147-A177-3AD203B41FA5}">
                      <a16:colId xmlns:a16="http://schemas.microsoft.com/office/drawing/2014/main" val="3689484386"/>
                    </a:ext>
                  </a:extLst>
                </a:gridCol>
                <a:gridCol w="576072">
                  <a:extLst>
                    <a:ext uri="{9D8B030D-6E8A-4147-A177-3AD203B41FA5}">
                      <a16:colId xmlns:a16="http://schemas.microsoft.com/office/drawing/2014/main" val="1363942037"/>
                    </a:ext>
                  </a:extLst>
                </a:gridCol>
                <a:gridCol w="576072">
                  <a:extLst>
                    <a:ext uri="{9D8B030D-6E8A-4147-A177-3AD203B41FA5}">
                      <a16:colId xmlns:a16="http://schemas.microsoft.com/office/drawing/2014/main" val="2648254643"/>
                    </a:ext>
                  </a:extLst>
                </a:gridCol>
                <a:gridCol w="576072">
                  <a:extLst>
                    <a:ext uri="{9D8B030D-6E8A-4147-A177-3AD203B41FA5}">
                      <a16:colId xmlns:a16="http://schemas.microsoft.com/office/drawing/2014/main" val="194975397"/>
                    </a:ext>
                  </a:extLst>
                </a:gridCol>
                <a:gridCol w="576072">
                  <a:extLst>
                    <a:ext uri="{9D8B030D-6E8A-4147-A177-3AD203B41FA5}">
                      <a16:colId xmlns:a16="http://schemas.microsoft.com/office/drawing/2014/main" val="4128304949"/>
                    </a:ext>
                  </a:extLst>
                </a:gridCol>
                <a:gridCol w="576072">
                  <a:extLst>
                    <a:ext uri="{9D8B030D-6E8A-4147-A177-3AD203B41FA5}">
                      <a16:colId xmlns:a16="http://schemas.microsoft.com/office/drawing/2014/main" val="1349332140"/>
                    </a:ext>
                  </a:extLst>
                </a:gridCol>
                <a:gridCol w="576072">
                  <a:extLst>
                    <a:ext uri="{9D8B030D-6E8A-4147-A177-3AD203B41FA5}">
                      <a16:colId xmlns:a16="http://schemas.microsoft.com/office/drawing/2014/main" val="167619179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205903805"/>
                  </a:ext>
                </a:extLst>
              </a:tr>
              <a:tr h="370840">
                <a:tc>
                  <a:txBody>
                    <a:bodyPr/>
                    <a:lstStyle/>
                    <a:p>
                      <a:r>
                        <a:rPr lang="en-US" sz="1000"/>
                        <a:t>tmamerica</a:t>
                      </a:r>
                    </a:p>
                  </a:txBody>
                  <a:tcPr/>
                </a:tc>
                <a:tc>
                  <a:txBody>
                    <a:bodyPr/>
                    <a:lstStyle/>
                    <a:p>
                      <a:r>
                        <a:rPr lang="en-US" sz="1000"/>
                        <a:t>453</a:t>
                      </a:r>
                    </a:p>
                  </a:txBody>
                  <a:tcPr/>
                </a:tc>
                <a:tc>
                  <a:txBody>
                    <a:bodyPr/>
                    <a:lstStyle/>
                    <a:p>
                      <a:r>
                        <a:rPr lang="en-US" sz="1000"/>
                        <a:t>-3</a:t>
                      </a:r>
                    </a:p>
                  </a:txBody>
                  <a:tcPr/>
                </a:tc>
                <a:tc>
                  <a:txBody>
                    <a:bodyPr/>
                    <a:lstStyle/>
                    <a:p>
                      <a:r>
                        <a:rPr lang="en-US" sz="1000"/>
                        <a:t>8</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12</a:t>
                      </a:r>
                    </a:p>
                  </a:txBody>
                  <a:tcPr/>
                </a:tc>
                <a:tc>
                  <a:txBody>
                    <a:bodyPr/>
                    <a:lstStyle/>
                    <a:p>
                      <a:r>
                        <a:rPr lang="en-US" sz="1000"/>
                        <a:t>71</a:t>
                      </a:r>
                    </a:p>
                  </a:txBody>
                  <a:tcPr/>
                </a:tc>
                <a:tc>
                  <a:txBody>
                    <a:bodyPr/>
                    <a:lstStyle/>
                    <a:p>
                      <a:r>
                        <a:rPr lang="en-US" sz="1000"/>
                        <a:t>3</a:t>
                      </a:r>
                    </a:p>
                  </a:txBody>
                  <a:tcPr/>
                </a:tc>
                <a:tc>
                  <a:txBody>
                    <a:bodyPr/>
                    <a:lstStyle/>
                    <a:p>
                      <a:r>
                        <a:rPr lang="en-US" sz="1000"/>
                        <a:t>1.3583 %</a:t>
                      </a:r>
                    </a:p>
                  </a:txBody>
                  <a:tcPr/>
                </a:tc>
                <a:extLst>
                  <a:ext uri="{0D108BD9-81ED-4DB2-BD59-A6C34878D82A}">
                    <a16:rowId xmlns:a16="http://schemas.microsoft.com/office/drawing/2014/main" val="1703083870"/>
                  </a:ext>
                </a:extLst>
              </a:tr>
            </a:tbl>
          </a:graphicData>
        </a:graphic>
      </p:graphicFrame>
      <p:sp>
        <p:nvSpPr>
          <p:cNvPr id="4" name="Text Placeholder 3">
            <a:extLst>
              <a:ext uri="{FF2B5EF4-FFF2-40B4-BE49-F238E27FC236}">
                <a16:creationId xmlns:a16="http://schemas.microsoft.com/office/drawing/2014/main" id="{8BF1DADD-FE60-49EE-9234-72CE4A181EA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9028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24304-C8A5-4543-8B3C-93C1E4FD142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4F01DCD7-A3DB-4536-B1E2-24792B4A8B98}"/>
              </a:ext>
            </a:extLst>
          </p:cNvPr>
          <p:cNvGraphicFramePr>
            <a:graphicFrameLocks noGrp="1"/>
          </p:cNvGraphicFramePr>
          <p:nvPr>
            <p:ph type="chart" sz="quarter" idx="13"/>
            <p:extLst>
              <p:ext uri="{D42A27DB-BD31-4B8C-83A1-F6EECF244321}">
                <p14:modId xmlns:p14="http://schemas.microsoft.com/office/powerpoint/2010/main" val="1247954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9FDFB7-6BE8-473C-9682-A28EE74FA3D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E9DED7F-E805-49DA-AAE2-86B07CA6D3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6722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D8C6D-7C03-4E8A-BCF4-224B6E4085C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8070D178-830A-48F3-9936-B43111C74E0F}"/>
              </a:ext>
            </a:extLst>
          </p:cNvPr>
          <p:cNvGraphicFramePr>
            <a:graphicFrameLocks noGrp="1"/>
          </p:cNvGraphicFramePr>
          <p:nvPr>
            <p:ph type="chart" sz="quarter" idx="13"/>
            <p:extLst>
              <p:ext uri="{D42A27DB-BD31-4B8C-83A1-F6EECF244321}">
                <p14:modId xmlns:p14="http://schemas.microsoft.com/office/powerpoint/2010/main" val="3034690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4E6538-AD21-4B2E-B02C-F13A827A4B4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04081A7-779B-4CA0-B6A3-361D1FBD57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17613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9A3A8-A1F1-4FAF-98AD-87773E23E011}"/>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C144A7E-3E70-4857-905D-876E02440155}"/>
              </a:ext>
            </a:extLst>
          </p:cNvPr>
          <p:cNvGraphicFramePr>
            <a:graphicFrameLocks noGrp="1"/>
          </p:cNvGraphicFramePr>
          <p:nvPr>
            <p:ph type="chart" sz="quarter" idx="13"/>
            <p:extLst>
              <p:ext uri="{D42A27DB-BD31-4B8C-83A1-F6EECF244321}">
                <p14:modId xmlns:p14="http://schemas.microsoft.com/office/powerpoint/2010/main" val="3652877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E67115-2785-466E-814D-255613C6A55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1B3C932-D312-4CCF-8462-B218DE431A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9459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C1CCB-B77C-47DF-B70A-EAFD9A7C253E}"/>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97E8A55B-CA80-4FD7-94A1-DF4E436F3FE8}"/>
              </a:ext>
            </a:extLst>
          </p:cNvPr>
          <p:cNvGraphicFramePr>
            <a:graphicFrameLocks noGrp="1"/>
          </p:cNvGraphicFramePr>
          <p:nvPr>
            <p:ph type="chart" sz="quarter" idx="13"/>
            <p:extLst>
              <p:ext uri="{D42A27DB-BD31-4B8C-83A1-F6EECF244321}">
                <p14:modId xmlns:p14="http://schemas.microsoft.com/office/powerpoint/2010/main" val="8597849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5C67F-A129-4862-88DF-6AB8E5803FC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1D675E-F16C-4982-8870-191FEA6AD4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282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6F051-A5B1-4591-AB94-D7375086176A}"/>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37917024-4968-45F5-95E7-9BA74EEBEB53}"/>
              </a:ext>
            </a:extLst>
          </p:cNvPr>
          <p:cNvGraphicFramePr>
            <a:graphicFrameLocks noGrp="1"/>
          </p:cNvGraphicFramePr>
          <p:nvPr>
            <p:ph type="tbl" sz="quarter" idx="13"/>
            <p:extLst>
              <p:ext uri="{D42A27DB-BD31-4B8C-83A1-F6EECF244321}">
                <p14:modId xmlns:p14="http://schemas.microsoft.com/office/powerpoint/2010/main" val="1698481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57568433"/>
                    </a:ext>
                  </a:extLst>
                </a:gridCol>
                <a:gridCol w="1810512">
                  <a:extLst>
                    <a:ext uri="{9D8B030D-6E8A-4147-A177-3AD203B41FA5}">
                      <a16:colId xmlns:a16="http://schemas.microsoft.com/office/drawing/2014/main" val="2157234230"/>
                    </a:ext>
                  </a:extLst>
                </a:gridCol>
                <a:gridCol w="822960">
                  <a:extLst>
                    <a:ext uri="{9D8B030D-6E8A-4147-A177-3AD203B41FA5}">
                      <a16:colId xmlns:a16="http://schemas.microsoft.com/office/drawing/2014/main" val="3797436156"/>
                    </a:ext>
                  </a:extLst>
                </a:gridCol>
                <a:gridCol w="822960">
                  <a:extLst>
                    <a:ext uri="{9D8B030D-6E8A-4147-A177-3AD203B41FA5}">
                      <a16:colId xmlns:a16="http://schemas.microsoft.com/office/drawing/2014/main" val="3548121457"/>
                    </a:ext>
                  </a:extLst>
                </a:gridCol>
                <a:gridCol w="822960">
                  <a:extLst>
                    <a:ext uri="{9D8B030D-6E8A-4147-A177-3AD203B41FA5}">
                      <a16:colId xmlns:a16="http://schemas.microsoft.com/office/drawing/2014/main" val="1448474531"/>
                    </a:ext>
                  </a:extLst>
                </a:gridCol>
                <a:gridCol w="822960">
                  <a:extLst>
                    <a:ext uri="{9D8B030D-6E8A-4147-A177-3AD203B41FA5}">
                      <a16:colId xmlns:a16="http://schemas.microsoft.com/office/drawing/2014/main" val="568634499"/>
                    </a:ext>
                  </a:extLst>
                </a:gridCol>
                <a:gridCol w="822960">
                  <a:extLst>
                    <a:ext uri="{9D8B030D-6E8A-4147-A177-3AD203B41FA5}">
                      <a16:colId xmlns:a16="http://schemas.microsoft.com/office/drawing/2014/main" val="86797847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918415990"/>
                  </a:ext>
                </a:extLst>
              </a:tr>
              <a:tr h="370840">
                <a:tc>
                  <a:txBody>
                    <a:bodyPr/>
                    <a:lstStyle/>
                    <a:p>
                      <a:r>
                        <a:rPr lang="en-US" sz="1000" b="1"/>
                        <a:t>tmamerica - 2022-06-27 16:27:12</a:t>
                      </a:r>
                      <a:r>
                        <a:rPr lang="en-US" sz="1000"/>
                        <a:t>
 Medalit T. and Kaori C. from TMA Pasadena are both incredibly passionate about the sport of volleyball. 
Recently, with the encouragement of Kaori, Medalit started coaching a team in US Youth Volleyball League!
#TMA #insurance #companyculture #goodcompany #usvolleyball</a:t>
                      </a:r>
                    </a:p>
                  </a:txBody>
                  <a:tcPr/>
                </a:tc>
                <a:tc>
                  <a:txBody>
                    <a:bodyPr/>
                    <a:lstStyle/>
                    <a:p>
                      <a:r>
                        <a:rPr lang="en-US" sz="1000"/>
                        <a:t>https://quintly-image-storage.s3.amazonaws.com/a8463497d6ac59d9f9b31e3831c67b7f/62fe981bcc5aea046bf3fbfde1f50812.jpg</a:t>
                      </a:r>
                    </a:p>
                  </a:txBody>
                  <a:tcPr/>
                </a:tc>
                <a:tc>
                  <a:txBody>
                    <a:bodyPr/>
                    <a:lstStyle/>
                    <a:p>
                      <a:r>
                        <a:rPr lang="en-US" sz="1000"/>
                        <a:t>07/05/2022 08:06:03</a:t>
                      </a:r>
                    </a:p>
                  </a:txBody>
                  <a:tcPr/>
                </a:tc>
                <a:tc>
                  <a:txBody>
                    <a:bodyPr/>
                    <a:lstStyle/>
                    <a:p>
                      <a:r>
                        <a:rPr lang="en-US" sz="1000"/>
                        <a:t>11</a:t>
                      </a:r>
                    </a:p>
                  </a:txBody>
                  <a:tcPr/>
                </a:tc>
                <a:tc>
                  <a:txBody>
                    <a:bodyPr/>
                    <a:lstStyle/>
                    <a:p>
                      <a:r>
                        <a:rPr lang="en-US" sz="1000"/>
                        <a:t>1</a:t>
                      </a:r>
                    </a:p>
                  </a:txBody>
                  <a:tcPr/>
                </a:tc>
                <a:tc>
                  <a:txBody>
                    <a:bodyPr/>
                    <a:lstStyle/>
                    <a:p>
                      <a:r>
                        <a:rPr lang="en-US" sz="1000"/>
                        <a:t>2.6316 %</a:t>
                      </a:r>
                    </a:p>
                  </a:txBody>
                  <a:tcPr/>
                </a:tc>
                <a:tc>
                  <a:txBody>
                    <a:bodyPr/>
                    <a:lstStyle/>
                    <a:p>
                      <a:r>
                        <a:rPr lang="en-US" sz="1000"/>
                        <a:t>Carousel</a:t>
                      </a:r>
                    </a:p>
                  </a:txBody>
                  <a:tcPr/>
                </a:tc>
                <a:extLst>
                  <a:ext uri="{0D108BD9-81ED-4DB2-BD59-A6C34878D82A}">
                    <a16:rowId xmlns:a16="http://schemas.microsoft.com/office/drawing/2014/main" val="304910088"/>
                  </a:ext>
                </a:extLst>
              </a:tr>
              <a:tr h="370840">
                <a:tc>
                  <a:txBody>
                    <a:bodyPr/>
                    <a:lstStyle/>
                    <a:p>
                      <a:r>
                        <a:rPr lang="en-US" sz="1000" b="1"/>
                        <a:t>tmamerica - 2022-06-15 16:39:53</a:t>
                      </a:r>
                      <a:r>
                        <a:rPr lang="en-US" sz="1000"/>
                        <a:t>
 What's better than sundaes on a work day!? TMA employees returning back to the office were treated to a make-your-own sundae station! Looking for a new career with sweet perks? Check out our career site: http://bit.ly/TMAcareers
#hiring #insurancejobs #instajobs #nowhiring #companyculture #insurance #icecream</a:t>
                      </a:r>
                    </a:p>
                  </a:txBody>
                  <a:tcPr/>
                </a:tc>
                <a:tc>
                  <a:txBody>
                    <a:bodyPr/>
                    <a:lstStyle/>
                    <a:p>
                      <a:r>
                        <a:rPr lang="en-US" sz="1000"/>
                        <a:t>https://quintly-image-storage.s3.amazonaws.com/a8463497d6ac59d9f9b31e3831c67b7f/5b756739b8f402b55bc1841a5e0e1cbe.jpg</a:t>
                      </a:r>
                    </a:p>
                  </a:txBody>
                  <a:tcPr/>
                </a:tc>
                <a:tc>
                  <a:txBody>
                    <a:bodyPr/>
                    <a:lstStyle/>
                    <a:p>
                      <a:r>
                        <a:rPr lang="en-US" sz="1000"/>
                        <a:t>07/05/2022 08:06:03</a:t>
                      </a:r>
                    </a:p>
                  </a:txBody>
                  <a:tcPr/>
                </a:tc>
                <a:tc>
                  <a:txBody>
                    <a:bodyPr/>
                    <a:lstStyle/>
                    <a:p>
                      <a:r>
                        <a:rPr lang="en-US" sz="1000"/>
                        <a:t>12</a:t>
                      </a:r>
                    </a:p>
                  </a:txBody>
                  <a:tcPr/>
                </a:tc>
                <a:tc>
                  <a:txBody>
                    <a:bodyPr/>
                    <a:lstStyle/>
                    <a:p>
                      <a:r>
                        <a:rPr lang="en-US" sz="1000"/>
                        <a:t>0</a:t>
                      </a:r>
                    </a:p>
                  </a:txBody>
                  <a:tcPr/>
                </a:tc>
                <a:tc>
                  <a:txBody>
                    <a:bodyPr/>
                    <a:lstStyle/>
                    <a:p>
                      <a:r>
                        <a:rPr lang="en-US" sz="1000"/>
                        <a:t>2.6201 %</a:t>
                      </a:r>
                    </a:p>
                  </a:txBody>
                  <a:tcPr/>
                </a:tc>
                <a:tc>
                  <a:txBody>
                    <a:bodyPr/>
                    <a:lstStyle/>
                    <a:p>
                      <a:r>
                        <a:rPr lang="en-US" sz="1000"/>
                        <a:t>Carousel</a:t>
                      </a:r>
                    </a:p>
                  </a:txBody>
                  <a:tcPr/>
                </a:tc>
                <a:extLst>
                  <a:ext uri="{0D108BD9-81ED-4DB2-BD59-A6C34878D82A}">
                    <a16:rowId xmlns:a16="http://schemas.microsoft.com/office/drawing/2014/main" val="2721224858"/>
                  </a:ext>
                </a:extLst>
              </a:tr>
              <a:tr h="370840">
                <a:tc>
                  <a:txBody>
                    <a:bodyPr/>
                    <a:lstStyle/>
                    <a:p>
                      <a:r>
                        <a:rPr lang="en-US" sz="1000" b="1"/>
                        <a:t>tmamerica - 2022-06-19 10:17:25</a:t>
                      </a:r>
                      <a:r>
                        <a:rPr lang="en-US" sz="1000"/>
                        <a:t>
 TMA would like to a wish a big Happy Father's Day to all of the incredible dads out there!
Thank you for being great role models, supporters, and friends.
#fathersday #happyfathersday</a:t>
                      </a:r>
                    </a:p>
                  </a:txBody>
                  <a:tcPr/>
                </a:tc>
                <a:tc>
                  <a:txBody>
                    <a:bodyPr/>
                    <a:lstStyle/>
                    <a:p>
                      <a:r>
                        <a:rPr lang="en-US" sz="1000"/>
                        <a:t>https://quintly-image-storage.s3.amazonaws.com/a8463497d6ac59d9f9b31e3831c67b7f/34f0c129729ba84791e662a7b3dae0bd.jpg</a:t>
                      </a:r>
                    </a:p>
                  </a:txBody>
                  <a:tcPr/>
                </a:tc>
                <a:tc>
                  <a:txBody>
                    <a:bodyPr/>
                    <a:lstStyle/>
                    <a:p>
                      <a:r>
                        <a:rPr lang="en-US" sz="1000"/>
                        <a:t>07/05/2022 08:06:03</a:t>
                      </a:r>
                    </a:p>
                  </a:txBody>
                  <a:tcPr/>
                </a:tc>
                <a:tc>
                  <a:txBody>
                    <a:bodyPr/>
                    <a:lstStyle/>
                    <a:p>
                      <a:r>
                        <a:rPr lang="en-US" sz="1000"/>
                        <a:t>8</a:t>
                      </a:r>
                    </a:p>
                  </a:txBody>
                  <a:tcPr/>
                </a:tc>
                <a:tc>
                  <a:txBody>
                    <a:bodyPr/>
                    <a:lstStyle/>
                    <a:p>
                      <a:r>
                        <a:rPr lang="en-US" sz="1000"/>
                        <a:t>1</a:t>
                      </a:r>
                    </a:p>
                  </a:txBody>
                  <a:tcPr/>
                </a:tc>
                <a:tc>
                  <a:txBody>
                    <a:bodyPr/>
                    <a:lstStyle/>
                    <a:p>
                      <a:r>
                        <a:rPr lang="en-US" sz="1000"/>
                        <a:t>1.9651 %</a:t>
                      </a:r>
                    </a:p>
                  </a:txBody>
                  <a:tcPr/>
                </a:tc>
                <a:tc>
                  <a:txBody>
                    <a:bodyPr/>
                    <a:lstStyle/>
                    <a:p>
                      <a:r>
                        <a:rPr lang="en-US" sz="1000"/>
                        <a:t>Image</a:t>
                      </a:r>
                    </a:p>
                  </a:txBody>
                  <a:tcPr/>
                </a:tc>
                <a:extLst>
                  <a:ext uri="{0D108BD9-81ED-4DB2-BD59-A6C34878D82A}">
                    <a16:rowId xmlns:a16="http://schemas.microsoft.com/office/drawing/2014/main" val="824714823"/>
                  </a:ext>
                </a:extLst>
              </a:tr>
            </a:tbl>
          </a:graphicData>
        </a:graphic>
      </p:graphicFrame>
      <p:sp>
        <p:nvSpPr>
          <p:cNvPr id="4" name="Text Placeholder 3">
            <a:extLst>
              <a:ext uri="{FF2B5EF4-FFF2-40B4-BE49-F238E27FC236}">
                <a16:creationId xmlns:a16="http://schemas.microsoft.com/office/drawing/2014/main" id="{D40ED419-0AF1-4309-AF89-A286110668E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9614474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879</Words>
  <Application>Microsoft Office PowerPoint</Application>
  <PresentationFormat>On-screen Show (4:3)</PresentationFormat>
  <Paragraphs>347</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3</vt:lpstr>
      <vt:lpstr>Facebook Original Own Posts Table | Tokio Marine America - 2 of 3</vt:lpstr>
      <vt:lpstr>Facebook Original Own Posts Table | Tokio Marine America - 3 of 3</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2</vt:lpstr>
      <vt:lpstr>LinkedIn Posts Table | Tokio Marine America - 2 of 2</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2022-07-05T15:30:59Z</dcterms:created>
  <dcterms:modified xsi:type="dcterms:W3CDTF">2022-07-05T15:32:10Z</dcterms:modified>
</cp:coreProperties>
</file>