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44713</c:v>
                </c:pt>
              </c:numCache>
            </c:numRef>
          </c:cat>
          <c:val>
            <c:numRef>
              <c:f>Sheet1!$B$2</c:f>
              <c:numCache>
                <c:formatCode>General</c:formatCode>
                <c:ptCount val="1"/>
                <c:pt idx="0">
                  <c:v>461</c:v>
                </c:pt>
              </c:numCache>
            </c:numRef>
          </c:val>
          <c:extLst>
            <c:ext xmlns:c16="http://schemas.microsoft.com/office/drawing/2014/chart" uri="{C3380CC4-5D6E-409C-BE32-E72D297353CC}">
              <c16:uniqueId val="{00000000-3D55-4D60-A1E3-CE2BC586C78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44713</c:v>
                </c:pt>
              </c:numCache>
            </c:numRef>
          </c:cat>
          <c:val>
            <c:numRef>
              <c:f>Sheet1!$C$2</c:f>
              <c:numCache>
                <c:formatCode>General</c:formatCode>
                <c:ptCount val="1"/>
                <c:pt idx="0">
                  <c:v>453</c:v>
                </c:pt>
              </c:numCache>
            </c:numRef>
          </c:val>
          <c:extLst>
            <c:ext xmlns:c16="http://schemas.microsoft.com/office/drawing/2014/chart" uri="{C3380CC4-5D6E-409C-BE32-E72D297353CC}">
              <c16:uniqueId val="{00000001-3D55-4D60-A1E3-CE2BC586C78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44713</c:v>
                </c:pt>
              </c:numCache>
            </c:numRef>
          </c:cat>
          <c:val>
            <c:numRef>
              <c:f>Sheet1!$D$2</c:f>
              <c:numCache>
                <c:formatCode>General</c:formatCode>
                <c:ptCount val="1"/>
                <c:pt idx="0">
                  <c:v>19103</c:v>
                </c:pt>
              </c:numCache>
            </c:numRef>
          </c:val>
          <c:extLst>
            <c:ext xmlns:c16="http://schemas.microsoft.com/office/drawing/2014/chart" uri="{C3380CC4-5D6E-409C-BE32-E72D297353CC}">
              <c16:uniqueId val="{00000002-3D55-4D60-A1E3-CE2BC586C78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44713</c:v>
                </c:pt>
              </c:numCache>
            </c:numRef>
          </c:cat>
          <c:val>
            <c:numRef>
              <c:f>Sheet1!$E$2</c:f>
              <c:numCache>
                <c:formatCode>General</c:formatCode>
                <c:ptCount val="1"/>
                <c:pt idx="0">
                  <c:v>234</c:v>
                </c:pt>
              </c:numCache>
            </c:numRef>
          </c:val>
          <c:extLst>
            <c:ext xmlns:c16="http://schemas.microsoft.com/office/drawing/2014/chart" uri="{C3380CC4-5D6E-409C-BE32-E72D297353CC}">
              <c16:uniqueId val="{00000003-3D55-4D60-A1E3-CE2BC586C784}"/>
            </c:ext>
          </c:extLst>
        </c:ser>
        <c:dLbls>
          <c:showLegendKey val="0"/>
          <c:showVal val="0"/>
          <c:showCatName val="0"/>
          <c:showSerName val="0"/>
          <c:showPercent val="0"/>
          <c:showBubbleSize val="0"/>
        </c:dLbls>
        <c:gapWidth val="219"/>
        <c:overlap val="-27"/>
        <c:axId val="388856384"/>
        <c:axId val="388853104"/>
      </c:barChart>
      <c:dateAx>
        <c:axId val="38885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53104"/>
        <c:crosses val="autoZero"/>
        <c:auto val="1"/>
        <c:lblOffset val="100"/>
        <c:baseTimeUnit val="days"/>
      </c:dateAx>
      <c:valAx>
        <c:axId val="38885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5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0</c:v>
                </c:pt>
              </c:numCache>
            </c:numRef>
          </c:val>
          <c:extLst>
            <c:ext xmlns:c16="http://schemas.microsoft.com/office/drawing/2014/chart" uri="{C3380CC4-5D6E-409C-BE32-E72D297353CC}">
              <c16:uniqueId val="{00000000-79CC-4C08-9752-57EFB539C2C7}"/>
            </c:ext>
          </c:extLst>
        </c:ser>
        <c:dLbls>
          <c:showLegendKey val="0"/>
          <c:showVal val="0"/>
          <c:showCatName val="0"/>
          <c:showSerName val="0"/>
          <c:showPercent val="0"/>
          <c:showBubbleSize val="0"/>
        </c:dLbls>
        <c:gapWidth val="219"/>
        <c:overlap val="-27"/>
        <c:axId val="427655048"/>
        <c:axId val="427658984"/>
      </c:barChart>
      <c:dateAx>
        <c:axId val="42765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58984"/>
        <c:crosses val="autoZero"/>
        <c:auto val="1"/>
        <c:lblOffset val="100"/>
        <c:baseTimeUnit val="months"/>
      </c:dateAx>
      <c:valAx>
        <c:axId val="42765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5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7</c:v>
                </c:pt>
                <c:pt idx="7">
                  <c:v>0</c:v>
                </c:pt>
                <c:pt idx="8">
                  <c:v>0</c:v>
                </c:pt>
                <c:pt idx="9">
                  <c:v>0</c:v>
                </c:pt>
                <c:pt idx="10">
                  <c:v>0</c:v>
                </c:pt>
                <c:pt idx="11">
                  <c:v>0</c:v>
                </c:pt>
              </c:numCache>
            </c:numRef>
          </c:val>
          <c:extLst>
            <c:ext xmlns:c16="http://schemas.microsoft.com/office/drawing/2014/chart" uri="{C3380CC4-5D6E-409C-BE32-E72D297353CC}">
              <c16:uniqueId val="{00000000-0212-4024-93EF-8592A38FD800}"/>
            </c:ext>
          </c:extLst>
        </c:ser>
        <c:dLbls>
          <c:showLegendKey val="0"/>
          <c:showVal val="0"/>
          <c:showCatName val="0"/>
          <c:showSerName val="0"/>
          <c:showPercent val="0"/>
          <c:showBubbleSize val="0"/>
        </c:dLbls>
        <c:gapWidth val="219"/>
        <c:overlap val="-27"/>
        <c:axId val="427639960"/>
        <c:axId val="427634384"/>
      </c:barChart>
      <c:dateAx>
        <c:axId val="42763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34384"/>
        <c:crosses val="autoZero"/>
        <c:auto val="1"/>
        <c:lblOffset val="100"/>
        <c:baseTimeUnit val="months"/>
      </c:dateAx>
      <c:valAx>
        <c:axId val="42763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3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7</c:v>
                </c:pt>
                <c:pt idx="7">
                  <c:v>0</c:v>
                </c:pt>
                <c:pt idx="8">
                  <c:v>0</c:v>
                </c:pt>
                <c:pt idx="9">
                  <c:v>0</c:v>
                </c:pt>
                <c:pt idx="10">
                  <c:v>0</c:v>
                </c:pt>
                <c:pt idx="11">
                  <c:v>0</c:v>
                </c:pt>
              </c:numCache>
            </c:numRef>
          </c:val>
          <c:extLst>
            <c:ext xmlns:c16="http://schemas.microsoft.com/office/drawing/2014/chart" uri="{C3380CC4-5D6E-409C-BE32-E72D297353CC}">
              <c16:uniqueId val="{00000000-2E01-452D-9AEA-FD143455530E}"/>
            </c:ext>
          </c:extLst>
        </c:ser>
        <c:dLbls>
          <c:showLegendKey val="0"/>
          <c:showVal val="0"/>
          <c:showCatName val="0"/>
          <c:showSerName val="0"/>
          <c:showPercent val="0"/>
          <c:showBubbleSize val="0"/>
        </c:dLbls>
        <c:gapWidth val="219"/>
        <c:overlap val="-27"/>
        <c:axId val="427644224"/>
        <c:axId val="427637992"/>
      </c:barChart>
      <c:catAx>
        <c:axId val="42764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37992"/>
        <c:crosses val="autoZero"/>
        <c:auto val="1"/>
        <c:lblAlgn val="ctr"/>
        <c:lblOffset val="100"/>
        <c:noMultiLvlLbl val="0"/>
      </c:catAx>
      <c:valAx>
        <c:axId val="42763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4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19</c:v>
                </c:pt>
              </c:numCache>
            </c:numRef>
          </c:val>
          <c:extLst>
            <c:ext xmlns:c16="http://schemas.microsoft.com/office/drawing/2014/chart" uri="{C3380CC4-5D6E-409C-BE32-E72D297353CC}">
              <c16:uniqueId val="{00000000-2001-4CAB-9C14-970E7BB65F76}"/>
            </c:ext>
          </c:extLst>
        </c:ser>
        <c:dLbls>
          <c:showLegendKey val="0"/>
          <c:showVal val="0"/>
          <c:showCatName val="0"/>
          <c:showSerName val="0"/>
          <c:showPercent val="0"/>
          <c:showBubbleSize val="0"/>
        </c:dLbls>
        <c:gapWidth val="219"/>
        <c:overlap val="-27"/>
        <c:axId val="430124520"/>
        <c:axId val="430129768"/>
      </c:barChart>
      <c:dateAx>
        <c:axId val="430124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29768"/>
        <c:crosses val="autoZero"/>
        <c:auto val="1"/>
        <c:lblOffset val="100"/>
        <c:baseTimeUnit val="months"/>
      </c:dateAx>
      <c:valAx>
        <c:axId val="43012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12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numCache>
            </c:numRef>
          </c:val>
          <c:extLst>
            <c:ext xmlns:c16="http://schemas.microsoft.com/office/drawing/2014/chart" uri="{C3380CC4-5D6E-409C-BE32-E72D297353CC}">
              <c16:uniqueId val="{00000000-4834-43E8-9EBA-0048F06D7138}"/>
            </c:ext>
          </c:extLst>
        </c:ser>
        <c:dLbls>
          <c:showLegendKey val="0"/>
          <c:showVal val="0"/>
          <c:showCatName val="0"/>
          <c:showSerName val="0"/>
          <c:showPercent val="0"/>
          <c:showBubbleSize val="0"/>
        </c:dLbls>
        <c:gapWidth val="219"/>
        <c:overlap val="-27"/>
        <c:axId val="245879888"/>
        <c:axId val="245882184"/>
      </c:barChart>
      <c:dateAx>
        <c:axId val="24587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82184"/>
        <c:crosses val="autoZero"/>
        <c:auto val="1"/>
        <c:lblOffset val="100"/>
        <c:baseTimeUnit val="months"/>
      </c:dateAx>
      <c:valAx>
        <c:axId val="24588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7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A4D-4D2D-B340-342D8BEA6C1B}"/>
            </c:ext>
          </c:extLst>
        </c:ser>
        <c:dLbls>
          <c:showLegendKey val="0"/>
          <c:showVal val="0"/>
          <c:showCatName val="0"/>
          <c:showSerName val="0"/>
          <c:showPercent val="0"/>
          <c:showBubbleSize val="0"/>
        </c:dLbls>
        <c:gapWidth val="219"/>
        <c:overlap val="-27"/>
        <c:axId val="245875296"/>
        <c:axId val="245883496"/>
      </c:barChart>
      <c:dateAx>
        <c:axId val="245875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83496"/>
        <c:crosses val="autoZero"/>
        <c:auto val="1"/>
        <c:lblOffset val="100"/>
        <c:baseTimeUnit val="months"/>
      </c:dateAx>
      <c:valAx>
        <c:axId val="24588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7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50</c:v>
                </c:pt>
                <c:pt idx="2">
                  <c:v>33</c:v>
                </c:pt>
                <c:pt idx="3">
                  <c:v>29</c:v>
                </c:pt>
                <c:pt idx="4">
                  <c:v>30</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9B2F-4272-99FD-069876464DCD}"/>
            </c:ext>
          </c:extLst>
        </c:ser>
        <c:dLbls>
          <c:showLegendKey val="0"/>
          <c:showVal val="0"/>
          <c:showCatName val="0"/>
          <c:showSerName val="0"/>
          <c:showPercent val="0"/>
          <c:showBubbleSize val="0"/>
        </c:dLbls>
        <c:gapWidth val="219"/>
        <c:overlap val="-27"/>
        <c:axId val="245886776"/>
        <c:axId val="245888744"/>
      </c:barChart>
      <c:catAx>
        <c:axId val="24588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88744"/>
        <c:crosses val="autoZero"/>
        <c:auto val="1"/>
        <c:lblAlgn val="ctr"/>
        <c:lblOffset val="100"/>
        <c:noMultiLvlLbl val="0"/>
      </c:catAx>
      <c:valAx>
        <c:axId val="24588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8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17</c:v>
                </c:pt>
              </c:numCache>
            </c:numRef>
          </c:val>
          <c:extLst>
            <c:ext xmlns:c16="http://schemas.microsoft.com/office/drawing/2014/chart" uri="{C3380CC4-5D6E-409C-BE32-E72D297353CC}">
              <c16:uniqueId val="{00000000-9619-4685-B50B-6CEEAA27FC41}"/>
            </c:ext>
          </c:extLst>
        </c:ser>
        <c:dLbls>
          <c:showLegendKey val="0"/>
          <c:showVal val="0"/>
          <c:showCatName val="0"/>
          <c:showSerName val="0"/>
          <c:showPercent val="0"/>
          <c:showBubbleSize val="0"/>
        </c:dLbls>
        <c:gapWidth val="219"/>
        <c:overlap val="-27"/>
        <c:axId val="245846104"/>
        <c:axId val="245849712"/>
      </c:barChart>
      <c:dateAx>
        <c:axId val="24584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49712"/>
        <c:crosses val="autoZero"/>
        <c:auto val="1"/>
        <c:lblOffset val="100"/>
        <c:baseTimeUnit val="months"/>
      </c:dateAx>
      <c:valAx>
        <c:axId val="24584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4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23</c:v>
                </c:pt>
                <c:pt idx="1">
                  <c:v>44</c:v>
                </c:pt>
                <c:pt idx="2">
                  <c:v>41</c:v>
                </c:pt>
                <c:pt idx="3">
                  <c:v>68</c:v>
                </c:pt>
                <c:pt idx="4">
                  <c:v>63</c:v>
                </c:pt>
                <c:pt idx="5">
                  <c:v>37</c:v>
                </c:pt>
                <c:pt idx="6">
                  <c:v>39</c:v>
                </c:pt>
              </c:numCache>
            </c:numRef>
          </c:val>
          <c:extLst>
            <c:ext xmlns:c16="http://schemas.microsoft.com/office/drawing/2014/chart" uri="{C3380CC4-5D6E-409C-BE32-E72D297353CC}">
              <c16:uniqueId val="{00000000-9173-4C37-893C-4769464203C5}"/>
            </c:ext>
          </c:extLst>
        </c:ser>
        <c:dLbls>
          <c:showLegendKey val="0"/>
          <c:showVal val="0"/>
          <c:showCatName val="0"/>
          <c:showSerName val="0"/>
          <c:showPercent val="0"/>
          <c:showBubbleSize val="0"/>
        </c:dLbls>
        <c:gapWidth val="219"/>
        <c:overlap val="-27"/>
        <c:axId val="245847416"/>
        <c:axId val="245852664"/>
      </c:barChart>
      <c:catAx>
        <c:axId val="245847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52664"/>
        <c:crosses val="autoZero"/>
        <c:auto val="1"/>
        <c:lblAlgn val="ctr"/>
        <c:lblOffset val="100"/>
        <c:noMultiLvlLbl val="0"/>
      </c:catAx>
      <c:valAx>
        <c:axId val="24585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84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279</c:v>
                </c:pt>
                <c:pt idx="1">
                  <c:v>490</c:v>
                </c:pt>
                <c:pt idx="2">
                  <c:v>533</c:v>
                </c:pt>
                <c:pt idx="3">
                  <c:v>884</c:v>
                </c:pt>
                <c:pt idx="4">
                  <c:v>885</c:v>
                </c:pt>
                <c:pt idx="5">
                  <c:v>525</c:v>
                </c:pt>
                <c:pt idx="6">
                  <c:v>39</c:v>
                </c:pt>
              </c:numCache>
            </c:numRef>
          </c:val>
          <c:extLst>
            <c:ext xmlns:c16="http://schemas.microsoft.com/office/drawing/2014/chart" uri="{C3380CC4-5D6E-409C-BE32-E72D297353CC}">
              <c16:uniqueId val="{00000000-80D5-4DCC-9BE7-64415E5453AB}"/>
            </c:ext>
          </c:extLst>
        </c:ser>
        <c:dLbls>
          <c:showLegendKey val="0"/>
          <c:showVal val="0"/>
          <c:showCatName val="0"/>
          <c:showSerName val="0"/>
          <c:showPercent val="0"/>
          <c:showBubbleSize val="0"/>
        </c:dLbls>
        <c:gapWidth val="219"/>
        <c:overlap val="-27"/>
        <c:axId val="427652752"/>
        <c:axId val="427664560"/>
      </c:barChart>
      <c:catAx>
        <c:axId val="42765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64560"/>
        <c:crosses val="autoZero"/>
        <c:auto val="1"/>
        <c:lblAlgn val="ctr"/>
        <c:lblOffset val="100"/>
        <c:noMultiLvlLbl val="0"/>
      </c:catAx>
      <c:valAx>
        <c:axId val="42766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65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pt idx="3">
                  <c:v>21339</c:v>
                </c:pt>
                <c:pt idx="4">
                  <c:v>34820</c:v>
                </c:pt>
                <c:pt idx="5">
                  <c:v>41449</c:v>
                </c:pt>
                <c:pt idx="6">
                  <c:v>27193</c:v>
                </c:pt>
                <c:pt idx="7">
                  <c:v>1842</c:v>
                </c:pt>
              </c:numCache>
            </c:numRef>
          </c:val>
          <c:extLst>
            <c:ext xmlns:c16="http://schemas.microsoft.com/office/drawing/2014/chart" uri="{C3380CC4-5D6E-409C-BE32-E72D297353CC}">
              <c16:uniqueId val="{00000000-0096-4CB1-9D5B-5D4F4703D085}"/>
            </c:ext>
          </c:extLst>
        </c:ser>
        <c:dLbls>
          <c:showLegendKey val="0"/>
          <c:showVal val="0"/>
          <c:showCatName val="0"/>
          <c:showSerName val="0"/>
          <c:showPercent val="0"/>
          <c:showBubbleSize val="0"/>
        </c:dLbls>
        <c:gapWidth val="219"/>
        <c:overlap val="-27"/>
        <c:axId val="256838424"/>
        <c:axId val="256838752"/>
      </c:barChart>
      <c:catAx>
        <c:axId val="25683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38752"/>
        <c:crosses val="autoZero"/>
        <c:auto val="1"/>
        <c:lblAlgn val="ctr"/>
        <c:lblOffset val="100"/>
        <c:noMultiLvlLbl val="0"/>
      </c:catAx>
      <c:valAx>
        <c:axId val="25683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3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2</c:v>
                </c:pt>
              </c:numCache>
            </c:numRef>
          </c:val>
          <c:extLst>
            <c:ext xmlns:c16="http://schemas.microsoft.com/office/drawing/2014/chart" uri="{C3380CC4-5D6E-409C-BE32-E72D297353CC}">
              <c16:uniqueId val="{00000000-8A7D-4487-B7EB-8E10FACD4A86}"/>
            </c:ext>
          </c:extLst>
        </c:ser>
        <c:dLbls>
          <c:showLegendKey val="0"/>
          <c:showVal val="0"/>
          <c:showCatName val="0"/>
          <c:showSerName val="0"/>
          <c:showPercent val="0"/>
          <c:showBubbleSize val="0"/>
        </c:dLbls>
        <c:gapWidth val="219"/>
        <c:overlap val="-27"/>
        <c:axId val="256880736"/>
        <c:axId val="256887624"/>
      </c:barChart>
      <c:dateAx>
        <c:axId val="25688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87624"/>
        <c:crosses val="autoZero"/>
        <c:auto val="1"/>
        <c:lblOffset val="100"/>
        <c:baseTimeUnit val="months"/>
      </c:dateAx>
      <c:valAx>
        <c:axId val="25688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8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5</c:v>
                </c:pt>
                <c:pt idx="7">
                  <c:v>0</c:v>
                </c:pt>
                <c:pt idx="8">
                  <c:v>0</c:v>
                </c:pt>
                <c:pt idx="9">
                  <c:v>0</c:v>
                </c:pt>
                <c:pt idx="10">
                  <c:v>0</c:v>
                </c:pt>
                <c:pt idx="11">
                  <c:v>0</c:v>
                </c:pt>
              </c:numCache>
            </c:numRef>
          </c:val>
          <c:extLst>
            <c:ext xmlns:c16="http://schemas.microsoft.com/office/drawing/2014/chart" uri="{C3380CC4-5D6E-409C-BE32-E72D297353CC}">
              <c16:uniqueId val="{00000000-49FB-47C1-B2C7-C092F486459E}"/>
            </c:ext>
          </c:extLst>
        </c:ser>
        <c:dLbls>
          <c:showLegendKey val="0"/>
          <c:showVal val="0"/>
          <c:showCatName val="0"/>
          <c:showSerName val="0"/>
          <c:showPercent val="0"/>
          <c:showBubbleSize val="0"/>
        </c:dLbls>
        <c:gapWidth val="219"/>
        <c:overlap val="-27"/>
        <c:axId val="256879752"/>
        <c:axId val="256885656"/>
      </c:barChart>
      <c:dateAx>
        <c:axId val="25687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85656"/>
        <c:crosses val="autoZero"/>
        <c:auto val="1"/>
        <c:lblOffset val="100"/>
        <c:baseTimeUnit val="months"/>
      </c:dateAx>
      <c:valAx>
        <c:axId val="25688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7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113</c:v>
                </c:pt>
                <c:pt idx="5">
                  <c:v>74</c:v>
                </c:pt>
                <c:pt idx="6">
                  <c:v>5</c:v>
                </c:pt>
                <c:pt idx="7">
                  <c:v>0</c:v>
                </c:pt>
                <c:pt idx="8">
                  <c:v>0</c:v>
                </c:pt>
                <c:pt idx="9">
                  <c:v>0</c:v>
                </c:pt>
                <c:pt idx="10">
                  <c:v>0</c:v>
                </c:pt>
                <c:pt idx="11">
                  <c:v>0</c:v>
                </c:pt>
              </c:numCache>
            </c:numRef>
          </c:val>
          <c:extLst>
            <c:ext xmlns:c16="http://schemas.microsoft.com/office/drawing/2014/chart" uri="{C3380CC4-5D6E-409C-BE32-E72D297353CC}">
              <c16:uniqueId val="{00000000-AE83-4CA7-8962-1C4854F1814A}"/>
            </c:ext>
          </c:extLst>
        </c:ser>
        <c:dLbls>
          <c:showLegendKey val="0"/>
          <c:showVal val="0"/>
          <c:showCatName val="0"/>
          <c:showSerName val="0"/>
          <c:showPercent val="0"/>
          <c:showBubbleSize val="0"/>
        </c:dLbls>
        <c:gapWidth val="219"/>
        <c:overlap val="-27"/>
        <c:axId val="256888936"/>
        <c:axId val="256889920"/>
      </c:barChart>
      <c:catAx>
        <c:axId val="25688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89920"/>
        <c:crosses val="autoZero"/>
        <c:auto val="1"/>
        <c:lblAlgn val="ctr"/>
        <c:lblOffset val="100"/>
        <c:noMultiLvlLbl val="0"/>
      </c:catAx>
      <c:valAx>
        <c:axId val="25688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8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numCache>
            </c:numRef>
          </c:val>
          <c:extLst>
            <c:ext xmlns:c16="http://schemas.microsoft.com/office/drawing/2014/chart" uri="{C3380CC4-5D6E-409C-BE32-E72D297353CC}">
              <c16:uniqueId val="{00000000-6FF7-4380-8654-B40FAB47C1D3}"/>
            </c:ext>
          </c:extLst>
        </c:ser>
        <c:dLbls>
          <c:showLegendKey val="0"/>
          <c:showVal val="0"/>
          <c:showCatName val="0"/>
          <c:showSerName val="0"/>
          <c:showPercent val="0"/>
          <c:showBubbleSize val="0"/>
        </c:dLbls>
        <c:gapWidth val="219"/>
        <c:overlap val="-27"/>
        <c:axId val="256829240"/>
        <c:axId val="256825304"/>
      </c:barChart>
      <c:dateAx>
        <c:axId val="25682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25304"/>
        <c:crosses val="autoZero"/>
        <c:auto val="1"/>
        <c:lblOffset val="100"/>
        <c:baseTimeUnit val="months"/>
      </c:dateAx>
      <c:valAx>
        <c:axId val="25682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82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0867F-D4E1-4480-8B14-F1BECBD2D681}"/>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9F82FF27-E3F2-43DA-B3C0-BE8B485E70D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58676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09AB-A6B0-4E7F-8359-BD659822A4F8}"/>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260A8897-C059-461F-A882-F587B6ED747A}"/>
              </a:ext>
            </a:extLst>
          </p:cNvPr>
          <p:cNvGraphicFramePr>
            <a:graphicFrameLocks noGrp="1"/>
          </p:cNvGraphicFramePr>
          <p:nvPr>
            <p:ph type="chart" sz="quarter" idx="13"/>
            <p:extLst>
              <p:ext uri="{D42A27DB-BD31-4B8C-83A1-F6EECF244321}">
                <p14:modId xmlns:p14="http://schemas.microsoft.com/office/powerpoint/2010/main" val="3221717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BCE50-2C99-475A-B359-EF936D29B52A}"/>
              </a:ext>
            </a:extLst>
          </p:cNvPr>
          <p:cNvSpPr>
            <a:spLocks noGrp="1"/>
          </p:cNvSpPr>
          <p:nvPr>
            <p:ph type="body" sz="quarter" idx="14"/>
          </p:nvPr>
        </p:nvSpPr>
        <p:spPr/>
        <p:txBody>
          <a:bodyPr/>
          <a:lstStyle/>
          <a:p>
            <a:r>
              <a:rPr lang="en-US"/>
              <a:t>06/01/2022 - 06/30/2022</a:t>
            </a:r>
          </a:p>
        </p:txBody>
      </p:sp>
      <p:sp>
        <p:nvSpPr>
          <p:cNvPr id="5" name="Footer Placeholder 4">
            <a:extLst>
              <a:ext uri="{FF2B5EF4-FFF2-40B4-BE49-F238E27FC236}">
                <a16:creationId xmlns:a16="http://schemas.microsoft.com/office/drawing/2014/main" id="{68A4B924-73AC-4DCE-8E1A-4F4A9BD19F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5549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77395-800A-4887-AFEF-373D9781505C}"/>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E8C9612-B24E-4EDA-BFD9-DE7369C4E291}"/>
              </a:ext>
            </a:extLst>
          </p:cNvPr>
          <p:cNvGraphicFramePr>
            <a:graphicFrameLocks noGrp="1"/>
          </p:cNvGraphicFramePr>
          <p:nvPr>
            <p:ph type="tbl" sz="quarter" idx="13"/>
            <p:extLst>
              <p:ext uri="{D42A27DB-BD31-4B8C-83A1-F6EECF244321}">
                <p14:modId xmlns:p14="http://schemas.microsoft.com/office/powerpoint/2010/main" val="3794803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11605705"/>
                    </a:ext>
                  </a:extLst>
                </a:gridCol>
                <a:gridCol w="905256">
                  <a:extLst>
                    <a:ext uri="{9D8B030D-6E8A-4147-A177-3AD203B41FA5}">
                      <a16:colId xmlns:a16="http://schemas.microsoft.com/office/drawing/2014/main" val="663207947"/>
                    </a:ext>
                  </a:extLst>
                </a:gridCol>
                <a:gridCol w="905256">
                  <a:extLst>
                    <a:ext uri="{9D8B030D-6E8A-4147-A177-3AD203B41FA5}">
                      <a16:colId xmlns:a16="http://schemas.microsoft.com/office/drawing/2014/main" val="1746569252"/>
                    </a:ext>
                  </a:extLst>
                </a:gridCol>
                <a:gridCol w="905256">
                  <a:extLst>
                    <a:ext uri="{9D8B030D-6E8A-4147-A177-3AD203B41FA5}">
                      <a16:colId xmlns:a16="http://schemas.microsoft.com/office/drawing/2014/main" val="2712540206"/>
                    </a:ext>
                  </a:extLst>
                </a:gridCol>
                <a:gridCol w="905256">
                  <a:extLst>
                    <a:ext uri="{9D8B030D-6E8A-4147-A177-3AD203B41FA5}">
                      <a16:colId xmlns:a16="http://schemas.microsoft.com/office/drawing/2014/main" val="1996702004"/>
                    </a:ext>
                  </a:extLst>
                </a:gridCol>
                <a:gridCol w="905256">
                  <a:extLst>
                    <a:ext uri="{9D8B030D-6E8A-4147-A177-3AD203B41FA5}">
                      <a16:colId xmlns:a16="http://schemas.microsoft.com/office/drawing/2014/main" val="3567640584"/>
                    </a:ext>
                  </a:extLst>
                </a:gridCol>
                <a:gridCol w="905256">
                  <a:extLst>
                    <a:ext uri="{9D8B030D-6E8A-4147-A177-3AD203B41FA5}">
                      <a16:colId xmlns:a16="http://schemas.microsoft.com/office/drawing/2014/main" val="2741532254"/>
                    </a:ext>
                  </a:extLst>
                </a:gridCol>
                <a:gridCol w="905256">
                  <a:extLst>
                    <a:ext uri="{9D8B030D-6E8A-4147-A177-3AD203B41FA5}">
                      <a16:colId xmlns:a16="http://schemas.microsoft.com/office/drawing/2014/main" val="2262007640"/>
                    </a:ext>
                  </a:extLst>
                </a:gridCol>
                <a:gridCol w="905256">
                  <a:extLst>
                    <a:ext uri="{9D8B030D-6E8A-4147-A177-3AD203B41FA5}">
                      <a16:colId xmlns:a16="http://schemas.microsoft.com/office/drawing/2014/main" val="275992312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62046947"/>
                  </a:ext>
                </a:extLst>
              </a:tr>
              <a:tr h="370840">
                <a:tc>
                  <a:txBody>
                    <a:bodyPr/>
                    <a:lstStyle/>
                    <a:p>
                      <a:r>
                        <a:rPr lang="en-US" sz="1000"/>
                        <a:t>461</a:t>
                      </a:r>
                    </a:p>
                  </a:txBody>
                  <a:tcPr/>
                </a:tc>
                <a:tc>
                  <a:txBody>
                    <a:bodyPr/>
                    <a:lstStyle/>
                    <a:p>
                      <a:r>
                        <a:rPr lang="en-US" sz="1000"/>
                        <a:t>9</a:t>
                      </a:r>
                    </a:p>
                  </a:txBody>
                  <a:tcPr/>
                </a:tc>
                <a:tc>
                  <a:txBody>
                    <a:bodyPr/>
                    <a:lstStyle/>
                    <a:p>
                      <a:r>
                        <a:rPr lang="en-US" sz="1000"/>
                        <a:t>15</a:t>
                      </a:r>
                    </a:p>
                  </a:txBody>
                  <a:tcPr/>
                </a:tc>
                <a:tc>
                  <a:txBody>
                    <a:bodyPr/>
                    <a:lstStyle/>
                    <a:p>
                      <a:r>
                        <a:rPr lang="en-US" sz="1000"/>
                        <a:t>57</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1.0234 %</a:t>
                      </a:r>
                    </a:p>
                  </a:txBody>
                  <a:tcPr/>
                </a:tc>
                <a:tc>
                  <a:txBody>
                    <a:bodyPr/>
                    <a:lstStyle/>
                    <a:p>
                      <a:r>
                        <a:rPr lang="en-US" sz="1000"/>
                        <a:t>0.0 %</a:t>
                      </a:r>
                    </a:p>
                  </a:txBody>
                  <a:tcPr/>
                </a:tc>
                <a:extLst>
                  <a:ext uri="{0D108BD9-81ED-4DB2-BD59-A6C34878D82A}">
                    <a16:rowId xmlns:a16="http://schemas.microsoft.com/office/drawing/2014/main" val="3936401211"/>
                  </a:ext>
                </a:extLst>
              </a:tr>
            </a:tbl>
          </a:graphicData>
        </a:graphic>
      </p:graphicFrame>
      <p:sp>
        <p:nvSpPr>
          <p:cNvPr id="4" name="Text Placeholder 3">
            <a:extLst>
              <a:ext uri="{FF2B5EF4-FFF2-40B4-BE49-F238E27FC236}">
                <a16:creationId xmlns:a16="http://schemas.microsoft.com/office/drawing/2014/main" id="{ECB5FA5B-B8B9-4026-9A81-C09EA5B5186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901729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4AD01-E5A5-4A65-8B5B-9658D1F97970}"/>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5784BFC7-3BFD-428A-9C85-6E73002DF277}"/>
              </a:ext>
            </a:extLst>
          </p:cNvPr>
          <p:cNvGraphicFramePr>
            <a:graphicFrameLocks noGrp="1"/>
          </p:cNvGraphicFramePr>
          <p:nvPr>
            <p:ph type="chart" sz="quarter" idx="13"/>
            <p:extLst>
              <p:ext uri="{D42A27DB-BD31-4B8C-83A1-F6EECF244321}">
                <p14:modId xmlns:p14="http://schemas.microsoft.com/office/powerpoint/2010/main" val="3885776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F615AE-7A90-498C-82D7-30D84F44B62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0596E0E-0205-4D35-8D6E-57C8E108F5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6185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EB5BB-9213-4FB0-9ACC-E1A1228E18E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0D1ADC28-0FCB-499B-85A5-AF7B82017D0F}"/>
              </a:ext>
            </a:extLst>
          </p:cNvPr>
          <p:cNvGraphicFramePr>
            <a:graphicFrameLocks noGrp="1"/>
          </p:cNvGraphicFramePr>
          <p:nvPr>
            <p:ph type="chart" sz="quarter" idx="13"/>
            <p:extLst>
              <p:ext uri="{D42A27DB-BD31-4B8C-83A1-F6EECF244321}">
                <p14:modId xmlns:p14="http://schemas.microsoft.com/office/powerpoint/2010/main" val="3074344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92BCFA-A77C-4E0B-8F2C-DA923D6BB85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3BC81CA-7C19-48E1-9018-7668D7D1CB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0880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BC80B-7B2D-4A3C-ABF5-372851D8B094}"/>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46FE529-0BEB-4160-B1E0-48A9418971BC}"/>
              </a:ext>
            </a:extLst>
          </p:cNvPr>
          <p:cNvGraphicFramePr>
            <a:graphicFrameLocks noGrp="1"/>
          </p:cNvGraphicFramePr>
          <p:nvPr>
            <p:ph type="chart" sz="quarter" idx="13"/>
            <p:extLst>
              <p:ext uri="{D42A27DB-BD31-4B8C-83A1-F6EECF244321}">
                <p14:modId xmlns:p14="http://schemas.microsoft.com/office/powerpoint/2010/main" val="1964263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83B2A4-A0E6-47FE-9CB1-795A253BF4A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2985DEA-A488-4284-AC83-8C5A9FBB8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7916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A03A4-2465-4711-A137-49CE63DACF6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BB24CDF2-8715-4708-B5F5-57870B5111DE}"/>
              </a:ext>
            </a:extLst>
          </p:cNvPr>
          <p:cNvGraphicFramePr>
            <a:graphicFrameLocks noGrp="1"/>
          </p:cNvGraphicFramePr>
          <p:nvPr>
            <p:ph type="chart" sz="quarter" idx="13"/>
            <p:extLst>
              <p:ext uri="{D42A27DB-BD31-4B8C-83A1-F6EECF244321}">
                <p14:modId xmlns:p14="http://schemas.microsoft.com/office/powerpoint/2010/main" val="980668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A1693E-D336-41AA-A0F4-AECE9366E5B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317D3A6-C88B-44E4-9CE9-D41EC556A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49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50A8A-57C9-44F7-9515-7803F52228F7}"/>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82DB5E7B-3FE7-41B9-9D2F-57CC2C4E316C}"/>
              </a:ext>
            </a:extLst>
          </p:cNvPr>
          <p:cNvGraphicFramePr>
            <a:graphicFrameLocks noGrp="1"/>
          </p:cNvGraphicFramePr>
          <p:nvPr>
            <p:ph type="tbl" sz="quarter" idx="13"/>
            <p:extLst>
              <p:ext uri="{D42A27DB-BD31-4B8C-83A1-F6EECF244321}">
                <p14:modId xmlns:p14="http://schemas.microsoft.com/office/powerpoint/2010/main" val="3103015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090919940"/>
                    </a:ext>
                  </a:extLst>
                </a:gridCol>
                <a:gridCol w="1645921">
                  <a:extLst>
                    <a:ext uri="{9D8B030D-6E8A-4147-A177-3AD203B41FA5}">
                      <a16:colId xmlns:a16="http://schemas.microsoft.com/office/drawing/2014/main" val="4110535047"/>
                    </a:ext>
                  </a:extLst>
                </a:gridCol>
                <a:gridCol w="411480">
                  <a:extLst>
                    <a:ext uri="{9D8B030D-6E8A-4147-A177-3AD203B41FA5}">
                      <a16:colId xmlns:a16="http://schemas.microsoft.com/office/drawing/2014/main" val="1605945029"/>
                    </a:ext>
                  </a:extLst>
                </a:gridCol>
                <a:gridCol w="411480">
                  <a:extLst>
                    <a:ext uri="{9D8B030D-6E8A-4147-A177-3AD203B41FA5}">
                      <a16:colId xmlns:a16="http://schemas.microsoft.com/office/drawing/2014/main" val="1769142858"/>
                    </a:ext>
                  </a:extLst>
                </a:gridCol>
                <a:gridCol w="411480">
                  <a:extLst>
                    <a:ext uri="{9D8B030D-6E8A-4147-A177-3AD203B41FA5}">
                      <a16:colId xmlns:a16="http://schemas.microsoft.com/office/drawing/2014/main" val="2725380231"/>
                    </a:ext>
                  </a:extLst>
                </a:gridCol>
                <a:gridCol w="411480">
                  <a:extLst>
                    <a:ext uri="{9D8B030D-6E8A-4147-A177-3AD203B41FA5}">
                      <a16:colId xmlns:a16="http://schemas.microsoft.com/office/drawing/2014/main" val="3535675166"/>
                    </a:ext>
                  </a:extLst>
                </a:gridCol>
                <a:gridCol w="411480">
                  <a:extLst>
                    <a:ext uri="{9D8B030D-6E8A-4147-A177-3AD203B41FA5}">
                      <a16:colId xmlns:a16="http://schemas.microsoft.com/office/drawing/2014/main" val="2114558610"/>
                    </a:ext>
                  </a:extLst>
                </a:gridCol>
                <a:gridCol w="411480">
                  <a:extLst>
                    <a:ext uri="{9D8B030D-6E8A-4147-A177-3AD203B41FA5}">
                      <a16:colId xmlns:a16="http://schemas.microsoft.com/office/drawing/2014/main" val="26157927"/>
                    </a:ext>
                  </a:extLst>
                </a:gridCol>
                <a:gridCol w="411480">
                  <a:extLst>
                    <a:ext uri="{9D8B030D-6E8A-4147-A177-3AD203B41FA5}">
                      <a16:colId xmlns:a16="http://schemas.microsoft.com/office/drawing/2014/main" val="2312718160"/>
                    </a:ext>
                  </a:extLst>
                </a:gridCol>
                <a:gridCol w="411480">
                  <a:extLst>
                    <a:ext uri="{9D8B030D-6E8A-4147-A177-3AD203B41FA5}">
                      <a16:colId xmlns:a16="http://schemas.microsoft.com/office/drawing/2014/main" val="337343481"/>
                    </a:ext>
                  </a:extLst>
                </a:gridCol>
                <a:gridCol w="411480">
                  <a:extLst>
                    <a:ext uri="{9D8B030D-6E8A-4147-A177-3AD203B41FA5}">
                      <a16:colId xmlns:a16="http://schemas.microsoft.com/office/drawing/2014/main" val="2095061005"/>
                    </a:ext>
                  </a:extLst>
                </a:gridCol>
                <a:gridCol w="411480">
                  <a:extLst>
                    <a:ext uri="{9D8B030D-6E8A-4147-A177-3AD203B41FA5}">
                      <a16:colId xmlns:a16="http://schemas.microsoft.com/office/drawing/2014/main" val="1232076327"/>
                    </a:ext>
                  </a:extLst>
                </a:gridCol>
                <a:gridCol w="411480">
                  <a:extLst>
                    <a:ext uri="{9D8B030D-6E8A-4147-A177-3AD203B41FA5}">
                      <a16:colId xmlns:a16="http://schemas.microsoft.com/office/drawing/2014/main" val="1571922038"/>
                    </a:ext>
                  </a:extLst>
                </a:gridCol>
                <a:gridCol w="411480">
                  <a:extLst>
                    <a:ext uri="{9D8B030D-6E8A-4147-A177-3AD203B41FA5}">
                      <a16:colId xmlns:a16="http://schemas.microsoft.com/office/drawing/2014/main" val="2261093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387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- 2022-06-27 16:17:57</a:t>
                      </a:r>
                      <a:r>
                        <a:rPr kumimoji="0" lang="en-US" sz="1000" b="0" i="0" u="none" strike="noStrike" kern="1200" cap="none" spc="0" normalizeH="0" baseline="0" noProof="0">
                          <a:ln>
                            <a:noFill/>
                          </a:ln>
                          <a:solidFill>
                            <a:prstClr val="black"/>
                          </a:solidFill>
                          <a:effectLst/>
                          <a:uLnTx/>
                          <a:uFillTx/>
                          <a:latin typeface="+mn-lt"/>
                          <a:ea typeface="+mn-ea"/>
                          <a:cs typeface="+mn-cs"/>
                        </a:rPr>
                        <a:t>
 Medalit T. and Kaori C. from TMA Pasadena are both incredibly passionate about the sport of volleyball. 
Recently, with the encouragement of Kaori, Medalit started coaching a team in US Youth Volleyball League.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https://quintly-image-storage.s3.amazonaws.com/e33bbb9956bb05844e7317a82c09a400/c7cdbccde36f8386e13758d4c7d81a64.jpg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76369354"/>
                  </a:ext>
                </a:extLst>
              </a:tr>
            </a:tbl>
          </a:graphicData>
        </a:graphic>
      </p:graphicFrame>
      <p:sp>
        <p:nvSpPr>
          <p:cNvPr id="4" name="Text Placeholder 3">
            <a:extLst>
              <a:ext uri="{FF2B5EF4-FFF2-40B4-BE49-F238E27FC236}">
                <a16:creationId xmlns:a16="http://schemas.microsoft.com/office/drawing/2014/main" id="{1CB19BCD-755C-45F6-9374-D3128CDD75A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56809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449A3-B9EB-40E6-8D2F-2970A76BCFF2}"/>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9CB5251A-030C-44C2-9441-7DEE6A75A2CB}"/>
              </a:ext>
            </a:extLst>
          </p:cNvPr>
          <p:cNvGraphicFramePr>
            <a:graphicFrameLocks noGrp="1"/>
          </p:cNvGraphicFramePr>
          <p:nvPr>
            <p:ph type="tbl" sz="quarter" idx="13"/>
            <p:extLst>
              <p:ext uri="{D42A27DB-BD31-4B8C-83A1-F6EECF244321}">
                <p14:modId xmlns:p14="http://schemas.microsoft.com/office/powerpoint/2010/main" val="2651371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237148234"/>
                    </a:ext>
                  </a:extLst>
                </a:gridCol>
                <a:gridCol w="1645921">
                  <a:extLst>
                    <a:ext uri="{9D8B030D-6E8A-4147-A177-3AD203B41FA5}">
                      <a16:colId xmlns:a16="http://schemas.microsoft.com/office/drawing/2014/main" val="1377887761"/>
                    </a:ext>
                  </a:extLst>
                </a:gridCol>
                <a:gridCol w="411480">
                  <a:extLst>
                    <a:ext uri="{9D8B030D-6E8A-4147-A177-3AD203B41FA5}">
                      <a16:colId xmlns:a16="http://schemas.microsoft.com/office/drawing/2014/main" val="4257524282"/>
                    </a:ext>
                  </a:extLst>
                </a:gridCol>
                <a:gridCol w="411480">
                  <a:extLst>
                    <a:ext uri="{9D8B030D-6E8A-4147-A177-3AD203B41FA5}">
                      <a16:colId xmlns:a16="http://schemas.microsoft.com/office/drawing/2014/main" val="2591786073"/>
                    </a:ext>
                  </a:extLst>
                </a:gridCol>
                <a:gridCol w="411480">
                  <a:extLst>
                    <a:ext uri="{9D8B030D-6E8A-4147-A177-3AD203B41FA5}">
                      <a16:colId xmlns:a16="http://schemas.microsoft.com/office/drawing/2014/main" val="2090006581"/>
                    </a:ext>
                  </a:extLst>
                </a:gridCol>
                <a:gridCol w="411480">
                  <a:extLst>
                    <a:ext uri="{9D8B030D-6E8A-4147-A177-3AD203B41FA5}">
                      <a16:colId xmlns:a16="http://schemas.microsoft.com/office/drawing/2014/main" val="1288270062"/>
                    </a:ext>
                  </a:extLst>
                </a:gridCol>
                <a:gridCol w="411480">
                  <a:extLst>
                    <a:ext uri="{9D8B030D-6E8A-4147-A177-3AD203B41FA5}">
                      <a16:colId xmlns:a16="http://schemas.microsoft.com/office/drawing/2014/main" val="1588350846"/>
                    </a:ext>
                  </a:extLst>
                </a:gridCol>
                <a:gridCol w="411480">
                  <a:extLst>
                    <a:ext uri="{9D8B030D-6E8A-4147-A177-3AD203B41FA5}">
                      <a16:colId xmlns:a16="http://schemas.microsoft.com/office/drawing/2014/main" val="2857999393"/>
                    </a:ext>
                  </a:extLst>
                </a:gridCol>
                <a:gridCol w="411480">
                  <a:extLst>
                    <a:ext uri="{9D8B030D-6E8A-4147-A177-3AD203B41FA5}">
                      <a16:colId xmlns:a16="http://schemas.microsoft.com/office/drawing/2014/main" val="2848514335"/>
                    </a:ext>
                  </a:extLst>
                </a:gridCol>
                <a:gridCol w="411480">
                  <a:extLst>
                    <a:ext uri="{9D8B030D-6E8A-4147-A177-3AD203B41FA5}">
                      <a16:colId xmlns:a16="http://schemas.microsoft.com/office/drawing/2014/main" val="1022337031"/>
                    </a:ext>
                  </a:extLst>
                </a:gridCol>
                <a:gridCol w="411480">
                  <a:extLst>
                    <a:ext uri="{9D8B030D-6E8A-4147-A177-3AD203B41FA5}">
                      <a16:colId xmlns:a16="http://schemas.microsoft.com/office/drawing/2014/main" val="659715960"/>
                    </a:ext>
                  </a:extLst>
                </a:gridCol>
                <a:gridCol w="411480">
                  <a:extLst>
                    <a:ext uri="{9D8B030D-6E8A-4147-A177-3AD203B41FA5}">
                      <a16:colId xmlns:a16="http://schemas.microsoft.com/office/drawing/2014/main" val="655685137"/>
                    </a:ext>
                  </a:extLst>
                </a:gridCol>
                <a:gridCol w="411480">
                  <a:extLst>
                    <a:ext uri="{9D8B030D-6E8A-4147-A177-3AD203B41FA5}">
                      <a16:colId xmlns:a16="http://schemas.microsoft.com/office/drawing/2014/main" val="3617803140"/>
                    </a:ext>
                  </a:extLst>
                </a:gridCol>
                <a:gridCol w="411480">
                  <a:extLst>
                    <a:ext uri="{9D8B030D-6E8A-4147-A177-3AD203B41FA5}">
                      <a16:colId xmlns:a16="http://schemas.microsoft.com/office/drawing/2014/main" val="183921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391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- 2022-06-15 16:12:28</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sundaes on a work day!?🍨TMA employees returning back to the office were treated to a make-your-own sundae station! 
Looking for a new career with sweet perks? Check out our career site: http://bit.ly/TMAcareers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https://quintly-image-storage.s3.amazonaws.com/e33bbb9956bb05844e7317a82c09a400/3287a67102def21337c5a5c0451c99ca.jpg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80974684"/>
                  </a:ext>
                </a:extLst>
              </a:tr>
            </a:tbl>
          </a:graphicData>
        </a:graphic>
      </p:graphicFrame>
      <p:sp>
        <p:nvSpPr>
          <p:cNvPr id="4" name="Text Placeholder 3">
            <a:extLst>
              <a:ext uri="{FF2B5EF4-FFF2-40B4-BE49-F238E27FC236}">
                <a16:creationId xmlns:a16="http://schemas.microsoft.com/office/drawing/2014/main" id="{9723D1AB-680A-4955-8BEE-ADC2C2C56FF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84812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C6C65-DFA9-4B42-A2F1-AAE535C6F44A}"/>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B99DFC21-9D7B-4251-9112-6F4CE0BCFB1D}"/>
              </a:ext>
            </a:extLst>
          </p:cNvPr>
          <p:cNvGraphicFramePr>
            <a:graphicFrameLocks noGrp="1"/>
          </p:cNvGraphicFramePr>
          <p:nvPr>
            <p:ph type="tbl" sz="quarter" idx="13"/>
            <p:extLst>
              <p:ext uri="{D42A27DB-BD31-4B8C-83A1-F6EECF244321}">
                <p14:modId xmlns:p14="http://schemas.microsoft.com/office/powerpoint/2010/main" val="3661055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123639808"/>
                    </a:ext>
                  </a:extLst>
                </a:gridCol>
                <a:gridCol w="1645921">
                  <a:extLst>
                    <a:ext uri="{9D8B030D-6E8A-4147-A177-3AD203B41FA5}">
                      <a16:colId xmlns:a16="http://schemas.microsoft.com/office/drawing/2014/main" val="3265331300"/>
                    </a:ext>
                  </a:extLst>
                </a:gridCol>
                <a:gridCol w="411480">
                  <a:extLst>
                    <a:ext uri="{9D8B030D-6E8A-4147-A177-3AD203B41FA5}">
                      <a16:colId xmlns:a16="http://schemas.microsoft.com/office/drawing/2014/main" val="1842360903"/>
                    </a:ext>
                  </a:extLst>
                </a:gridCol>
                <a:gridCol w="411480">
                  <a:extLst>
                    <a:ext uri="{9D8B030D-6E8A-4147-A177-3AD203B41FA5}">
                      <a16:colId xmlns:a16="http://schemas.microsoft.com/office/drawing/2014/main" val="156739781"/>
                    </a:ext>
                  </a:extLst>
                </a:gridCol>
                <a:gridCol w="411480">
                  <a:extLst>
                    <a:ext uri="{9D8B030D-6E8A-4147-A177-3AD203B41FA5}">
                      <a16:colId xmlns:a16="http://schemas.microsoft.com/office/drawing/2014/main" val="1589605256"/>
                    </a:ext>
                  </a:extLst>
                </a:gridCol>
                <a:gridCol w="411480">
                  <a:extLst>
                    <a:ext uri="{9D8B030D-6E8A-4147-A177-3AD203B41FA5}">
                      <a16:colId xmlns:a16="http://schemas.microsoft.com/office/drawing/2014/main" val="1078654384"/>
                    </a:ext>
                  </a:extLst>
                </a:gridCol>
                <a:gridCol w="411480">
                  <a:extLst>
                    <a:ext uri="{9D8B030D-6E8A-4147-A177-3AD203B41FA5}">
                      <a16:colId xmlns:a16="http://schemas.microsoft.com/office/drawing/2014/main" val="1654763013"/>
                    </a:ext>
                  </a:extLst>
                </a:gridCol>
                <a:gridCol w="411480">
                  <a:extLst>
                    <a:ext uri="{9D8B030D-6E8A-4147-A177-3AD203B41FA5}">
                      <a16:colId xmlns:a16="http://schemas.microsoft.com/office/drawing/2014/main" val="3329763075"/>
                    </a:ext>
                  </a:extLst>
                </a:gridCol>
                <a:gridCol w="411480">
                  <a:extLst>
                    <a:ext uri="{9D8B030D-6E8A-4147-A177-3AD203B41FA5}">
                      <a16:colId xmlns:a16="http://schemas.microsoft.com/office/drawing/2014/main" val="1543719695"/>
                    </a:ext>
                  </a:extLst>
                </a:gridCol>
                <a:gridCol w="411480">
                  <a:extLst>
                    <a:ext uri="{9D8B030D-6E8A-4147-A177-3AD203B41FA5}">
                      <a16:colId xmlns:a16="http://schemas.microsoft.com/office/drawing/2014/main" val="3658291128"/>
                    </a:ext>
                  </a:extLst>
                </a:gridCol>
                <a:gridCol w="411480">
                  <a:extLst>
                    <a:ext uri="{9D8B030D-6E8A-4147-A177-3AD203B41FA5}">
                      <a16:colId xmlns:a16="http://schemas.microsoft.com/office/drawing/2014/main" val="1080829641"/>
                    </a:ext>
                  </a:extLst>
                </a:gridCol>
                <a:gridCol w="411480">
                  <a:extLst>
                    <a:ext uri="{9D8B030D-6E8A-4147-A177-3AD203B41FA5}">
                      <a16:colId xmlns:a16="http://schemas.microsoft.com/office/drawing/2014/main" val="142158573"/>
                    </a:ext>
                  </a:extLst>
                </a:gridCol>
                <a:gridCol w="411480">
                  <a:extLst>
                    <a:ext uri="{9D8B030D-6E8A-4147-A177-3AD203B41FA5}">
                      <a16:colId xmlns:a16="http://schemas.microsoft.com/office/drawing/2014/main" val="787314740"/>
                    </a:ext>
                  </a:extLst>
                </a:gridCol>
                <a:gridCol w="411480">
                  <a:extLst>
                    <a:ext uri="{9D8B030D-6E8A-4147-A177-3AD203B41FA5}">
                      <a16:colId xmlns:a16="http://schemas.microsoft.com/office/drawing/2014/main" val="3410711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935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- 2022-06-21 15:30:57</a:t>
                      </a:r>
                      <a:r>
                        <a:rPr kumimoji="0" lang="en-US" sz="1000" b="0" i="0" u="none" strike="noStrike" kern="1200" cap="none" spc="0" normalizeH="0" baseline="0" noProof="0">
                          <a:ln>
                            <a:noFill/>
                          </a:ln>
                          <a:solidFill>
                            <a:prstClr val="black"/>
                          </a:solidFill>
                          <a:effectLst/>
                          <a:uLnTx/>
                          <a:uFillTx/>
                          <a:latin typeface="+mn-lt"/>
                          <a:ea typeface="+mn-ea"/>
                          <a:cs typeface="+mn-cs"/>
                        </a:rPr>
                        <a:t>
 TMA is passionate about our company-wide CSR initiatives, and many of our employees feel the same way outside of the office as well!
We wanted to give a special shoutout to Jersey City employee John M. who grew his hair out in support of Wigs For Kids, an organization providing wigs to children experiencing hair loss due to medical conditions.
Great job, John! Learn more about this worthy cause here: wigsforkids.org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https://quintly-image-storage.s3.amazonaws.com/e33bbb9956bb05844e7317a82c09a400/3feb5658f2d5422228021336baf86716.jpg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16251938"/>
                  </a:ext>
                </a:extLst>
              </a:tr>
            </a:tbl>
          </a:graphicData>
        </a:graphic>
      </p:graphicFrame>
      <p:sp>
        <p:nvSpPr>
          <p:cNvPr id="4" name="Text Placeholder 3">
            <a:extLst>
              <a:ext uri="{FF2B5EF4-FFF2-40B4-BE49-F238E27FC236}">
                <a16:creationId xmlns:a16="http://schemas.microsoft.com/office/drawing/2014/main" id="{D872B2FF-5376-49A0-A0B2-AFEC364FAAC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08489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B91F8-1B76-46D7-BE9F-547B6809D76D}"/>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0BC9416D-29A2-4F1A-9119-0118AE39C10E}"/>
              </a:ext>
            </a:extLst>
          </p:cNvPr>
          <p:cNvGraphicFramePr>
            <a:graphicFrameLocks noGrp="1"/>
          </p:cNvGraphicFramePr>
          <p:nvPr>
            <p:ph type="tbl" sz="quarter" idx="13"/>
            <p:extLst>
              <p:ext uri="{D42A27DB-BD31-4B8C-83A1-F6EECF244321}">
                <p14:modId xmlns:p14="http://schemas.microsoft.com/office/powerpoint/2010/main" val="17571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86065355"/>
                    </a:ext>
                  </a:extLst>
                </a:gridCol>
                <a:gridCol w="576072">
                  <a:extLst>
                    <a:ext uri="{9D8B030D-6E8A-4147-A177-3AD203B41FA5}">
                      <a16:colId xmlns:a16="http://schemas.microsoft.com/office/drawing/2014/main" val="2451912172"/>
                    </a:ext>
                  </a:extLst>
                </a:gridCol>
                <a:gridCol w="576072">
                  <a:extLst>
                    <a:ext uri="{9D8B030D-6E8A-4147-A177-3AD203B41FA5}">
                      <a16:colId xmlns:a16="http://schemas.microsoft.com/office/drawing/2014/main" val="3715471287"/>
                    </a:ext>
                  </a:extLst>
                </a:gridCol>
                <a:gridCol w="576072">
                  <a:extLst>
                    <a:ext uri="{9D8B030D-6E8A-4147-A177-3AD203B41FA5}">
                      <a16:colId xmlns:a16="http://schemas.microsoft.com/office/drawing/2014/main" val="885234321"/>
                    </a:ext>
                  </a:extLst>
                </a:gridCol>
                <a:gridCol w="576072">
                  <a:extLst>
                    <a:ext uri="{9D8B030D-6E8A-4147-A177-3AD203B41FA5}">
                      <a16:colId xmlns:a16="http://schemas.microsoft.com/office/drawing/2014/main" val="1685686187"/>
                    </a:ext>
                  </a:extLst>
                </a:gridCol>
                <a:gridCol w="576072">
                  <a:extLst>
                    <a:ext uri="{9D8B030D-6E8A-4147-A177-3AD203B41FA5}">
                      <a16:colId xmlns:a16="http://schemas.microsoft.com/office/drawing/2014/main" val="1871396709"/>
                    </a:ext>
                  </a:extLst>
                </a:gridCol>
                <a:gridCol w="576072">
                  <a:extLst>
                    <a:ext uri="{9D8B030D-6E8A-4147-A177-3AD203B41FA5}">
                      <a16:colId xmlns:a16="http://schemas.microsoft.com/office/drawing/2014/main" val="1350814271"/>
                    </a:ext>
                  </a:extLst>
                </a:gridCol>
                <a:gridCol w="576072">
                  <a:extLst>
                    <a:ext uri="{9D8B030D-6E8A-4147-A177-3AD203B41FA5}">
                      <a16:colId xmlns:a16="http://schemas.microsoft.com/office/drawing/2014/main" val="4098145855"/>
                    </a:ext>
                  </a:extLst>
                </a:gridCol>
                <a:gridCol w="576072">
                  <a:extLst>
                    <a:ext uri="{9D8B030D-6E8A-4147-A177-3AD203B41FA5}">
                      <a16:colId xmlns:a16="http://schemas.microsoft.com/office/drawing/2014/main" val="1471512717"/>
                    </a:ext>
                  </a:extLst>
                </a:gridCol>
                <a:gridCol w="576072">
                  <a:extLst>
                    <a:ext uri="{9D8B030D-6E8A-4147-A177-3AD203B41FA5}">
                      <a16:colId xmlns:a16="http://schemas.microsoft.com/office/drawing/2014/main" val="331260314"/>
                    </a:ext>
                  </a:extLst>
                </a:gridCol>
                <a:gridCol w="576072">
                  <a:extLst>
                    <a:ext uri="{9D8B030D-6E8A-4147-A177-3AD203B41FA5}">
                      <a16:colId xmlns:a16="http://schemas.microsoft.com/office/drawing/2014/main" val="2853526863"/>
                    </a:ext>
                  </a:extLst>
                </a:gridCol>
                <a:gridCol w="576072">
                  <a:extLst>
                    <a:ext uri="{9D8B030D-6E8A-4147-A177-3AD203B41FA5}">
                      <a16:colId xmlns:a16="http://schemas.microsoft.com/office/drawing/2014/main" val="636622034"/>
                    </a:ext>
                  </a:extLst>
                </a:gridCol>
                <a:gridCol w="576072">
                  <a:extLst>
                    <a:ext uri="{9D8B030D-6E8A-4147-A177-3AD203B41FA5}">
                      <a16:colId xmlns:a16="http://schemas.microsoft.com/office/drawing/2014/main" val="382604441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45900624"/>
                  </a:ext>
                </a:extLst>
              </a:tr>
              <a:tr h="370840">
                <a:tc>
                  <a:txBody>
                    <a:bodyPr/>
                    <a:lstStyle/>
                    <a:p>
                      <a:r>
                        <a:rPr lang="en-US" sz="1000"/>
                        <a:t>234</a:t>
                      </a:r>
                    </a:p>
                  </a:txBody>
                  <a:tcPr/>
                </a:tc>
                <a:tc>
                  <a:txBody>
                    <a:bodyPr/>
                    <a:lstStyle/>
                    <a:p>
                      <a:r>
                        <a:rPr lang="en-US" sz="1000"/>
                        <a:t>-3</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0.1824 %</a:t>
                      </a:r>
                    </a:p>
                  </a:txBody>
                  <a:tcPr/>
                </a:tc>
                <a:tc>
                  <a:txBody>
                    <a:bodyPr/>
                    <a:lstStyle/>
                    <a:p>
                      <a:r>
                        <a:rPr lang="en-US" sz="1000"/>
                        <a:t>0.0 %</a:t>
                      </a:r>
                    </a:p>
                  </a:txBody>
                  <a:tcPr/>
                </a:tc>
                <a:extLst>
                  <a:ext uri="{0D108BD9-81ED-4DB2-BD59-A6C34878D82A}">
                    <a16:rowId xmlns:a16="http://schemas.microsoft.com/office/drawing/2014/main" val="1801010102"/>
                  </a:ext>
                </a:extLst>
              </a:tr>
            </a:tbl>
          </a:graphicData>
        </a:graphic>
      </p:graphicFrame>
      <p:sp>
        <p:nvSpPr>
          <p:cNvPr id="4" name="Text Placeholder 3">
            <a:extLst>
              <a:ext uri="{FF2B5EF4-FFF2-40B4-BE49-F238E27FC236}">
                <a16:creationId xmlns:a16="http://schemas.microsoft.com/office/drawing/2014/main" id="{516FCB06-AE98-45C1-9E09-CEDC08D4742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28384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4C12-7CBB-4EE4-8252-A021F8CA1FF5}"/>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E5E43114-7CDB-4AF5-85A5-77765D1FF45D}"/>
              </a:ext>
            </a:extLst>
          </p:cNvPr>
          <p:cNvGraphicFramePr>
            <a:graphicFrameLocks noGrp="1"/>
          </p:cNvGraphicFramePr>
          <p:nvPr>
            <p:ph type="chart" sz="quarter" idx="13"/>
            <p:extLst>
              <p:ext uri="{D42A27DB-BD31-4B8C-83A1-F6EECF244321}">
                <p14:modId xmlns:p14="http://schemas.microsoft.com/office/powerpoint/2010/main" val="4194263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EEC7C-F9B2-49BD-A632-E73BF4A366B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5F908AF-4B53-462B-9FA2-61296616D9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7862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3618D-E5E9-4680-9214-8825A297956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25C5C22C-6F2F-4714-A07B-2332D657C113}"/>
              </a:ext>
            </a:extLst>
          </p:cNvPr>
          <p:cNvGraphicFramePr>
            <a:graphicFrameLocks noGrp="1"/>
          </p:cNvGraphicFramePr>
          <p:nvPr>
            <p:ph type="chart" sz="quarter" idx="13"/>
            <p:extLst>
              <p:ext uri="{D42A27DB-BD31-4B8C-83A1-F6EECF244321}">
                <p14:modId xmlns:p14="http://schemas.microsoft.com/office/powerpoint/2010/main" val="2654706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579B25-1BE5-43CF-B2FC-7A223BADCE3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BA4D8A8-2F0C-462B-8219-C5D16E7796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8469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F752-43B1-47B8-AF71-659A5E8F9EA5}"/>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823FE1C-6112-4F07-BF48-A986CEB8147A}"/>
              </a:ext>
            </a:extLst>
          </p:cNvPr>
          <p:cNvGraphicFramePr>
            <a:graphicFrameLocks noGrp="1"/>
          </p:cNvGraphicFramePr>
          <p:nvPr>
            <p:ph type="chart" sz="quarter" idx="13"/>
            <p:extLst>
              <p:ext uri="{D42A27DB-BD31-4B8C-83A1-F6EECF244321}">
                <p14:modId xmlns:p14="http://schemas.microsoft.com/office/powerpoint/2010/main" val="1100475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559E3-DADD-4315-B809-8572BD169F8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9333C34-EC8D-44F7-9B8F-9AB4A1623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536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6E96E-D985-4129-BF52-1A76FB549946}"/>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5CAA8A23-A059-4A3F-B96B-E71FC57C44BE}"/>
              </a:ext>
            </a:extLst>
          </p:cNvPr>
          <p:cNvGraphicFramePr>
            <a:graphicFrameLocks noGrp="1"/>
          </p:cNvGraphicFramePr>
          <p:nvPr>
            <p:ph type="tbl" sz="quarter" idx="13"/>
            <p:extLst>
              <p:ext uri="{D42A27DB-BD31-4B8C-83A1-F6EECF244321}">
                <p14:modId xmlns:p14="http://schemas.microsoft.com/office/powerpoint/2010/main" val="41993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13996374"/>
                    </a:ext>
                  </a:extLst>
                </a:gridCol>
                <a:gridCol w="493776">
                  <a:extLst>
                    <a:ext uri="{9D8B030D-6E8A-4147-A177-3AD203B41FA5}">
                      <a16:colId xmlns:a16="http://schemas.microsoft.com/office/drawing/2014/main" val="2978201734"/>
                    </a:ext>
                  </a:extLst>
                </a:gridCol>
                <a:gridCol w="1069848">
                  <a:extLst>
                    <a:ext uri="{9D8B030D-6E8A-4147-A177-3AD203B41FA5}">
                      <a16:colId xmlns:a16="http://schemas.microsoft.com/office/drawing/2014/main" val="967991883"/>
                    </a:ext>
                  </a:extLst>
                </a:gridCol>
                <a:gridCol w="1069848">
                  <a:extLst>
                    <a:ext uri="{9D8B030D-6E8A-4147-A177-3AD203B41FA5}">
                      <a16:colId xmlns:a16="http://schemas.microsoft.com/office/drawing/2014/main" val="920534379"/>
                    </a:ext>
                  </a:extLst>
                </a:gridCol>
                <a:gridCol w="1069848">
                  <a:extLst>
                    <a:ext uri="{9D8B030D-6E8A-4147-A177-3AD203B41FA5}">
                      <a16:colId xmlns:a16="http://schemas.microsoft.com/office/drawing/2014/main" val="4126888053"/>
                    </a:ext>
                  </a:extLst>
                </a:gridCol>
                <a:gridCol w="1069848">
                  <a:extLst>
                    <a:ext uri="{9D8B030D-6E8A-4147-A177-3AD203B41FA5}">
                      <a16:colId xmlns:a16="http://schemas.microsoft.com/office/drawing/2014/main" val="1547038188"/>
                    </a:ext>
                  </a:extLst>
                </a:gridCol>
                <a:gridCol w="1069848">
                  <a:extLst>
                    <a:ext uri="{9D8B030D-6E8A-4147-A177-3AD203B41FA5}">
                      <a16:colId xmlns:a16="http://schemas.microsoft.com/office/drawing/2014/main" val="263107622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551845296"/>
                  </a:ext>
                </a:extLst>
              </a:tr>
              <a:tr h="370840">
                <a:tc>
                  <a:txBody>
                    <a:bodyPr/>
                    <a:lstStyle/>
                    <a:p>
                      <a:r>
                        <a:rPr lang="en-US" sz="1000" b="1"/>
                        <a:t>@TokioMAmerica - 2022-06-17 13:15:47</a:t>
                      </a:r>
                      <a:r>
                        <a:rPr lang="en-US" sz="1000"/>
                        <a:t>
 TMA offices will be closed on Monday, June 20th as we highlight and bring awareness to Juneteenth - a federal holiday that commemorates the ending of slavery in the U.S.
Want to learn more about Juneteenth? Visit their website today: https://t.co/radBYNntmm https://t.co/OdF9hVDLfQ</a:t>
                      </a:r>
                    </a:p>
                  </a:txBody>
                  <a:tcPr/>
                </a:tc>
                <a:tc>
                  <a:txBody>
                    <a:bodyPr/>
                    <a:lstStyle/>
                    <a:p>
                      <a:r>
                        <a:rPr lang="en-US" sz="1000"/>
                        <a:t>06/27/2022 14:05:36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0.4292 %</a:t>
                      </a:r>
                    </a:p>
                  </a:txBody>
                  <a:tcPr/>
                </a:tc>
                <a:extLst>
                  <a:ext uri="{0D108BD9-81ED-4DB2-BD59-A6C34878D82A}">
                    <a16:rowId xmlns:a16="http://schemas.microsoft.com/office/drawing/2014/main" val="4038543777"/>
                  </a:ext>
                </a:extLst>
              </a:tr>
              <a:tr h="370840">
                <a:tc>
                  <a:txBody>
                    <a:bodyPr/>
                    <a:lstStyle/>
                    <a:p>
                      <a:r>
                        <a:rPr lang="en-US" sz="1000" b="1"/>
                        <a:t>@TokioMAmerica - 2022-06-19 10:01:59</a:t>
                      </a:r>
                      <a:r>
                        <a:rPr lang="en-US" sz="1000"/>
                        <a:t>
 TMA would like to a wish a big Happy Father's Day to all of the incredible dads out there! 
Thank you for being great role models, supporters, and friends. https://t.co/eMpJza6scn</a:t>
                      </a:r>
                    </a:p>
                  </a:txBody>
                  <a:tcPr/>
                </a:tc>
                <a:tc>
                  <a:txBody>
                    <a:bodyPr/>
                    <a:lstStyle/>
                    <a:p>
                      <a:r>
                        <a:rPr lang="en-US" sz="1000"/>
                        <a:t>06/27/2022 14:05:36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0.4274 %</a:t>
                      </a:r>
                    </a:p>
                  </a:txBody>
                  <a:tcPr/>
                </a:tc>
                <a:extLst>
                  <a:ext uri="{0D108BD9-81ED-4DB2-BD59-A6C34878D82A}">
                    <a16:rowId xmlns:a16="http://schemas.microsoft.com/office/drawing/2014/main" val="3629739775"/>
                  </a:ext>
                </a:extLst>
              </a:tr>
              <a:tr h="370840">
                <a:tc>
                  <a:txBody>
                    <a:bodyPr/>
                    <a:lstStyle/>
                    <a:p>
                      <a:r>
                        <a:rPr lang="en-US" sz="1000" b="1"/>
                        <a:t>@TokioMAmerica - 2022-06-21 15:31:06</a:t>
                      </a:r>
                      <a:r>
                        <a:rPr lang="en-US" sz="1000"/>
                        <a:t>
 TMA is giving a special shoutout to Jersey City employee John M. who grew his hair out in support of @wigsforkids, an organization providing wigs to children experiencing hair loss due to medical conditions.
Great job, John! Learn more about this cause: https://t.co/MrnUKwaiEc https://t.co/2hkyKkLSyC</a:t>
                      </a:r>
                    </a:p>
                  </a:txBody>
                  <a:tcPr/>
                </a:tc>
                <a:tc>
                  <a:txBody>
                    <a:bodyPr/>
                    <a:lstStyle/>
                    <a:p>
                      <a:r>
                        <a:rPr lang="en-US" sz="1000"/>
                        <a:t>06/27/2022 14:05:36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0.4274 %</a:t>
                      </a:r>
                    </a:p>
                  </a:txBody>
                  <a:tcPr/>
                </a:tc>
                <a:extLst>
                  <a:ext uri="{0D108BD9-81ED-4DB2-BD59-A6C34878D82A}">
                    <a16:rowId xmlns:a16="http://schemas.microsoft.com/office/drawing/2014/main" val="3869240847"/>
                  </a:ext>
                </a:extLst>
              </a:tr>
            </a:tbl>
          </a:graphicData>
        </a:graphic>
      </p:graphicFrame>
      <p:sp>
        <p:nvSpPr>
          <p:cNvPr id="4" name="Text Placeholder 3">
            <a:extLst>
              <a:ext uri="{FF2B5EF4-FFF2-40B4-BE49-F238E27FC236}">
                <a16:creationId xmlns:a16="http://schemas.microsoft.com/office/drawing/2014/main" id="{8C25A779-5A06-4795-B2E8-396D3DDE489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53217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9D562-C94C-47C8-928D-8B905DFDBF78}"/>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BE159E04-65F6-49FF-810B-4C3C550A3F58}"/>
              </a:ext>
            </a:extLst>
          </p:cNvPr>
          <p:cNvGraphicFramePr>
            <a:graphicFrameLocks noGrp="1"/>
          </p:cNvGraphicFramePr>
          <p:nvPr>
            <p:ph type="tbl" sz="quarter" idx="13"/>
            <p:extLst>
              <p:ext uri="{D42A27DB-BD31-4B8C-83A1-F6EECF244321}">
                <p14:modId xmlns:p14="http://schemas.microsoft.com/office/powerpoint/2010/main" val="3648751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28165638"/>
                    </a:ext>
                  </a:extLst>
                </a:gridCol>
                <a:gridCol w="658368">
                  <a:extLst>
                    <a:ext uri="{9D8B030D-6E8A-4147-A177-3AD203B41FA5}">
                      <a16:colId xmlns:a16="http://schemas.microsoft.com/office/drawing/2014/main" val="2778003950"/>
                    </a:ext>
                  </a:extLst>
                </a:gridCol>
                <a:gridCol w="658368">
                  <a:extLst>
                    <a:ext uri="{9D8B030D-6E8A-4147-A177-3AD203B41FA5}">
                      <a16:colId xmlns:a16="http://schemas.microsoft.com/office/drawing/2014/main" val="49530000"/>
                    </a:ext>
                  </a:extLst>
                </a:gridCol>
                <a:gridCol w="658368">
                  <a:extLst>
                    <a:ext uri="{9D8B030D-6E8A-4147-A177-3AD203B41FA5}">
                      <a16:colId xmlns:a16="http://schemas.microsoft.com/office/drawing/2014/main" val="2795540436"/>
                    </a:ext>
                  </a:extLst>
                </a:gridCol>
                <a:gridCol w="658368">
                  <a:extLst>
                    <a:ext uri="{9D8B030D-6E8A-4147-A177-3AD203B41FA5}">
                      <a16:colId xmlns:a16="http://schemas.microsoft.com/office/drawing/2014/main" val="4103132236"/>
                    </a:ext>
                  </a:extLst>
                </a:gridCol>
                <a:gridCol w="658368">
                  <a:extLst>
                    <a:ext uri="{9D8B030D-6E8A-4147-A177-3AD203B41FA5}">
                      <a16:colId xmlns:a16="http://schemas.microsoft.com/office/drawing/2014/main" val="196612709"/>
                    </a:ext>
                  </a:extLst>
                </a:gridCol>
                <a:gridCol w="658368">
                  <a:extLst>
                    <a:ext uri="{9D8B030D-6E8A-4147-A177-3AD203B41FA5}">
                      <a16:colId xmlns:a16="http://schemas.microsoft.com/office/drawing/2014/main" val="1003471657"/>
                    </a:ext>
                  </a:extLst>
                </a:gridCol>
                <a:gridCol w="658368">
                  <a:extLst>
                    <a:ext uri="{9D8B030D-6E8A-4147-A177-3AD203B41FA5}">
                      <a16:colId xmlns:a16="http://schemas.microsoft.com/office/drawing/2014/main" val="934060047"/>
                    </a:ext>
                  </a:extLst>
                </a:gridCol>
                <a:gridCol w="658368">
                  <a:extLst>
                    <a:ext uri="{9D8B030D-6E8A-4147-A177-3AD203B41FA5}">
                      <a16:colId xmlns:a16="http://schemas.microsoft.com/office/drawing/2014/main" val="2916190840"/>
                    </a:ext>
                  </a:extLst>
                </a:gridCol>
                <a:gridCol w="658368">
                  <a:extLst>
                    <a:ext uri="{9D8B030D-6E8A-4147-A177-3AD203B41FA5}">
                      <a16:colId xmlns:a16="http://schemas.microsoft.com/office/drawing/2014/main" val="2233701465"/>
                    </a:ext>
                  </a:extLst>
                </a:gridCol>
                <a:gridCol w="658368">
                  <a:extLst>
                    <a:ext uri="{9D8B030D-6E8A-4147-A177-3AD203B41FA5}">
                      <a16:colId xmlns:a16="http://schemas.microsoft.com/office/drawing/2014/main" val="465496850"/>
                    </a:ext>
                  </a:extLst>
                </a:gridCol>
                <a:gridCol w="658368">
                  <a:extLst>
                    <a:ext uri="{9D8B030D-6E8A-4147-A177-3AD203B41FA5}">
                      <a16:colId xmlns:a16="http://schemas.microsoft.com/office/drawing/2014/main" val="130240759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124510439"/>
                  </a:ext>
                </a:extLst>
              </a:tr>
              <a:tr h="370840">
                <a:tc>
                  <a:txBody>
                    <a:bodyPr/>
                    <a:lstStyle/>
                    <a:p>
                      <a:r>
                        <a:rPr lang="en-US" sz="1000"/>
                        <a:t>19103</a:t>
                      </a:r>
                    </a:p>
                  </a:txBody>
                  <a:tcPr/>
                </a:tc>
                <a:tc>
                  <a:txBody>
                    <a:bodyPr/>
                    <a:lstStyle/>
                    <a:p>
                      <a:r>
                        <a:rPr lang="en-US" sz="1000"/>
                        <a:t>128</a:t>
                      </a:r>
                    </a:p>
                  </a:txBody>
                  <a:tcPr/>
                </a:tc>
                <a:tc>
                  <a:txBody>
                    <a:bodyPr/>
                    <a:lstStyle/>
                    <a:p>
                      <a:r>
                        <a:rPr lang="en-US" sz="1000"/>
                        <a:t>14</a:t>
                      </a:r>
                    </a:p>
                  </a:txBody>
                  <a:tcPr/>
                </a:tc>
                <a:tc>
                  <a:txBody>
                    <a:bodyPr/>
                    <a:lstStyle/>
                    <a:p>
                      <a:r>
                        <a:rPr lang="en-US" sz="1000"/>
                        <a:t>502</a:t>
                      </a:r>
                    </a:p>
                  </a:txBody>
                  <a:tcPr/>
                </a:tc>
                <a:tc>
                  <a:txBody>
                    <a:bodyPr/>
                    <a:lstStyle/>
                    <a:p>
                      <a:r>
                        <a:rPr lang="en-US" sz="1000"/>
                        <a:t>35.857142857143</a:t>
                      </a:r>
                    </a:p>
                  </a:txBody>
                  <a:tcPr/>
                </a:tc>
                <a:tc>
                  <a:txBody>
                    <a:bodyPr/>
                    <a:lstStyle/>
                    <a:p>
                      <a:r>
                        <a:rPr lang="en-US" sz="1000"/>
                        <a:t>9</a:t>
                      </a:r>
                    </a:p>
                  </a:txBody>
                  <a:tcPr/>
                </a:tc>
                <a:tc>
                  <a:txBody>
                    <a:bodyPr/>
                    <a:lstStyle/>
                    <a:p>
                      <a:r>
                        <a:rPr lang="en-US" sz="1000"/>
                        <a:t>14</a:t>
                      </a:r>
                    </a:p>
                  </a:txBody>
                  <a:tcPr/>
                </a:tc>
                <a:tc>
                  <a:txBody>
                    <a:bodyPr/>
                    <a:lstStyle/>
                    <a:p>
                      <a:r>
                        <a:rPr lang="en-US" sz="1000"/>
                        <a:t>1765</a:t>
                      </a:r>
                    </a:p>
                  </a:txBody>
                  <a:tcPr/>
                </a:tc>
                <a:tc>
                  <a:txBody>
                    <a:bodyPr/>
                    <a:lstStyle/>
                    <a:p>
                      <a:r>
                        <a:rPr lang="en-US" sz="1000"/>
                        <a:t>23395</a:t>
                      </a:r>
                    </a:p>
                  </a:txBody>
                  <a:tcPr/>
                </a:tc>
                <a:tc>
                  <a:txBody>
                    <a:bodyPr/>
                    <a:lstStyle/>
                    <a:p>
                      <a:r>
                        <a:rPr lang="en-US" sz="1000"/>
                        <a:t>1671.0714285714</a:t>
                      </a:r>
                    </a:p>
                  </a:txBody>
                  <a:tcPr/>
                </a:tc>
                <a:tc>
                  <a:txBody>
                    <a:bodyPr/>
                    <a:lstStyle/>
                    <a:p>
                      <a:r>
                        <a:rPr lang="en-US" sz="1000"/>
                        <a:t>4.9726678629277 %</a:t>
                      </a:r>
                    </a:p>
                  </a:txBody>
                  <a:tcPr/>
                </a:tc>
                <a:tc>
                  <a:txBody>
                    <a:bodyPr/>
                    <a:lstStyle/>
                    <a:p>
                      <a:r>
                        <a:rPr lang="en-US" sz="1000"/>
                        <a:t>584</a:t>
                      </a:r>
                    </a:p>
                  </a:txBody>
                  <a:tcPr/>
                </a:tc>
                <a:extLst>
                  <a:ext uri="{0D108BD9-81ED-4DB2-BD59-A6C34878D82A}">
                    <a16:rowId xmlns:a16="http://schemas.microsoft.com/office/drawing/2014/main" val="921056709"/>
                  </a:ext>
                </a:extLst>
              </a:tr>
            </a:tbl>
          </a:graphicData>
        </a:graphic>
      </p:graphicFrame>
      <p:sp>
        <p:nvSpPr>
          <p:cNvPr id="4" name="Text Placeholder 3">
            <a:extLst>
              <a:ext uri="{FF2B5EF4-FFF2-40B4-BE49-F238E27FC236}">
                <a16:creationId xmlns:a16="http://schemas.microsoft.com/office/drawing/2014/main" id="{2B0089DB-5692-4723-A418-76A010E8DEF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45253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A5AC5-20DD-4683-B780-AF3A11C0C9A3}"/>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F8B4A92-896D-4864-B8AD-6F26C12218AD}"/>
              </a:ext>
            </a:extLst>
          </p:cNvPr>
          <p:cNvGraphicFramePr>
            <a:graphicFrameLocks noGrp="1"/>
          </p:cNvGraphicFramePr>
          <p:nvPr>
            <p:ph type="chart" sz="quarter" idx="13"/>
            <p:extLst>
              <p:ext uri="{D42A27DB-BD31-4B8C-83A1-F6EECF244321}">
                <p14:modId xmlns:p14="http://schemas.microsoft.com/office/powerpoint/2010/main" val="773020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1E6357-B969-4BC3-A73A-BAD721D35EF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891320E-A017-4756-90B7-154FF342A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7994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68A73-80E2-466A-8531-DBA1D3DE07DE}"/>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894AC211-48E9-4E98-8387-6DC179AC9E2B}"/>
              </a:ext>
            </a:extLst>
          </p:cNvPr>
          <p:cNvGraphicFramePr>
            <a:graphicFrameLocks noGrp="1"/>
          </p:cNvGraphicFramePr>
          <p:nvPr>
            <p:ph type="chart" sz="quarter" idx="13"/>
            <p:extLst>
              <p:ext uri="{D42A27DB-BD31-4B8C-83A1-F6EECF244321}">
                <p14:modId xmlns:p14="http://schemas.microsoft.com/office/powerpoint/2010/main" val="428990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9154B-F146-4153-8BE0-9E3AE48745C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78422D3-B0CA-488B-B023-C08AB88298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5994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47169-3A06-4778-A006-9705AEDEA0B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14004479-DDAA-4026-837D-7A4F447ADCF2}"/>
              </a:ext>
            </a:extLst>
          </p:cNvPr>
          <p:cNvGraphicFramePr>
            <a:graphicFrameLocks noGrp="1"/>
          </p:cNvGraphicFramePr>
          <p:nvPr>
            <p:ph type="chart" sz="quarter" idx="13"/>
            <p:extLst>
              <p:ext uri="{D42A27DB-BD31-4B8C-83A1-F6EECF244321}">
                <p14:modId xmlns:p14="http://schemas.microsoft.com/office/powerpoint/2010/main" val="1698557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E63FF-9A27-47DD-A4F6-77718AA8F23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5BFF55A-7225-4009-8B6A-B540E29195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4457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B013F-E7AF-4B3B-B4B1-72BB55791D96}"/>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9E289FEB-2512-4798-9C5F-91B4B9CEEAF1}"/>
              </a:ext>
            </a:extLst>
          </p:cNvPr>
          <p:cNvGraphicFramePr>
            <a:graphicFrameLocks noGrp="1"/>
          </p:cNvGraphicFramePr>
          <p:nvPr>
            <p:ph type="chart" sz="quarter" idx="13"/>
            <p:extLst>
              <p:ext uri="{D42A27DB-BD31-4B8C-83A1-F6EECF244321}">
                <p14:modId xmlns:p14="http://schemas.microsoft.com/office/powerpoint/2010/main" val="1598390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510DD3-EDC6-4AA7-97FE-F882F0FDA48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AB902E1-6823-4BE7-9340-FE272ECC8F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815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6B0F-F9D4-4CA0-80B7-4E44A180210A}"/>
              </a:ext>
            </a:extLst>
          </p:cNvPr>
          <p:cNvSpPr>
            <a:spLocks noGrp="1"/>
          </p:cNvSpPr>
          <p:nvPr>
            <p:ph type="title"/>
          </p:nvPr>
        </p:nvSpPr>
        <p:spPr/>
        <p:txBody>
          <a:bodyPr/>
          <a:lstStyle/>
          <a:p>
            <a:r>
              <a:rPr lang="en-US"/>
              <a:t>LinkedIn Posts Table | Tokio Marine America - 1 of 2</a:t>
            </a:r>
          </a:p>
        </p:txBody>
      </p:sp>
      <p:graphicFrame>
        <p:nvGraphicFramePr>
          <p:cNvPr id="5" name="Table Placeholder 4">
            <a:extLst>
              <a:ext uri="{FF2B5EF4-FFF2-40B4-BE49-F238E27FC236}">
                <a16:creationId xmlns:a16="http://schemas.microsoft.com/office/drawing/2014/main" id="{E4E4B757-B530-4432-B6E6-BCD73CC84345}"/>
              </a:ext>
            </a:extLst>
          </p:cNvPr>
          <p:cNvGraphicFramePr>
            <a:graphicFrameLocks noGrp="1"/>
          </p:cNvGraphicFramePr>
          <p:nvPr>
            <p:ph type="tbl" sz="quarter" idx="13"/>
            <p:extLst>
              <p:ext uri="{D42A27DB-BD31-4B8C-83A1-F6EECF244321}">
                <p14:modId xmlns:p14="http://schemas.microsoft.com/office/powerpoint/2010/main" val="4220811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0301468"/>
                    </a:ext>
                  </a:extLst>
                </a:gridCol>
                <a:gridCol w="740664">
                  <a:extLst>
                    <a:ext uri="{9D8B030D-6E8A-4147-A177-3AD203B41FA5}">
                      <a16:colId xmlns:a16="http://schemas.microsoft.com/office/drawing/2014/main" val="1604314000"/>
                    </a:ext>
                  </a:extLst>
                </a:gridCol>
                <a:gridCol w="740664">
                  <a:extLst>
                    <a:ext uri="{9D8B030D-6E8A-4147-A177-3AD203B41FA5}">
                      <a16:colId xmlns:a16="http://schemas.microsoft.com/office/drawing/2014/main" val="293298970"/>
                    </a:ext>
                  </a:extLst>
                </a:gridCol>
                <a:gridCol w="740664">
                  <a:extLst>
                    <a:ext uri="{9D8B030D-6E8A-4147-A177-3AD203B41FA5}">
                      <a16:colId xmlns:a16="http://schemas.microsoft.com/office/drawing/2014/main" val="3983163007"/>
                    </a:ext>
                  </a:extLst>
                </a:gridCol>
                <a:gridCol w="740664">
                  <a:extLst>
                    <a:ext uri="{9D8B030D-6E8A-4147-A177-3AD203B41FA5}">
                      <a16:colId xmlns:a16="http://schemas.microsoft.com/office/drawing/2014/main" val="788058043"/>
                    </a:ext>
                  </a:extLst>
                </a:gridCol>
                <a:gridCol w="740664">
                  <a:extLst>
                    <a:ext uri="{9D8B030D-6E8A-4147-A177-3AD203B41FA5}">
                      <a16:colId xmlns:a16="http://schemas.microsoft.com/office/drawing/2014/main" val="1994270766"/>
                    </a:ext>
                  </a:extLst>
                </a:gridCol>
                <a:gridCol w="740664">
                  <a:extLst>
                    <a:ext uri="{9D8B030D-6E8A-4147-A177-3AD203B41FA5}">
                      <a16:colId xmlns:a16="http://schemas.microsoft.com/office/drawing/2014/main" val="3546856393"/>
                    </a:ext>
                  </a:extLst>
                </a:gridCol>
                <a:gridCol w="740664">
                  <a:extLst>
                    <a:ext uri="{9D8B030D-6E8A-4147-A177-3AD203B41FA5}">
                      <a16:colId xmlns:a16="http://schemas.microsoft.com/office/drawing/2014/main" val="2464478214"/>
                    </a:ext>
                  </a:extLst>
                </a:gridCol>
                <a:gridCol w="740664">
                  <a:extLst>
                    <a:ext uri="{9D8B030D-6E8A-4147-A177-3AD203B41FA5}">
                      <a16:colId xmlns:a16="http://schemas.microsoft.com/office/drawing/2014/main" val="312577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4465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- 2022-06-21 15:32:11</a:t>
                      </a:r>
                      <a:r>
                        <a:rPr kumimoji="0" lang="en-US" sz="1000" b="0" i="0" u="none" strike="noStrike" kern="1200" cap="none" spc="0" normalizeH="0" baseline="0" noProof="0">
                          <a:ln>
                            <a:noFill/>
                          </a:ln>
                          <a:solidFill>
                            <a:prstClr val="black"/>
                          </a:solidFill>
                          <a:effectLst/>
                          <a:uLnTx/>
                          <a:uFillTx/>
                          <a:latin typeface="+mn-lt"/>
                          <a:ea typeface="+mn-ea"/>
                          <a:cs typeface="+mn-cs"/>
                        </a:rPr>
                        <a:t>
 TMA is passionate about our company-wide CSR initiatives, and many of our employees feel the same way outside of the office as well!
We wanted to give a special shoutout to Jersey City employee John M. who grew his hair out in support of Wigs For Kids, an organization providing wigs to children experiencing hair loss due to medical conditions.
Great job, John! Learn more about this worthy cause here: wigsforkids.org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7.7397743300423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9687288"/>
                  </a:ext>
                </a:extLst>
              </a:tr>
            </a:tbl>
          </a:graphicData>
        </a:graphic>
      </p:graphicFrame>
      <p:sp>
        <p:nvSpPr>
          <p:cNvPr id="4" name="Text Placeholder 3">
            <a:extLst>
              <a:ext uri="{FF2B5EF4-FFF2-40B4-BE49-F238E27FC236}">
                <a16:creationId xmlns:a16="http://schemas.microsoft.com/office/drawing/2014/main" id="{B9B1B742-A9B1-4E79-B9FF-041BFE9AE1D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4473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4DDFD-4075-46D6-B491-61CC11131BEF}"/>
              </a:ext>
            </a:extLst>
          </p:cNvPr>
          <p:cNvSpPr>
            <a:spLocks noGrp="1"/>
          </p:cNvSpPr>
          <p:nvPr>
            <p:ph type="title"/>
          </p:nvPr>
        </p:nvSpPr>
        <p:spPr/>
        <p:txBody>
          <a:bodyPr/>
          <a:lstStyle/>
          <a:p>
            <a:r>
              <a:rPr lang="en-US"/>
              <a:t>LinkedIn Posts Table | Tokio Marine America - 2 of 2</a:t>
            </a:r>
          </a:p>
        </p:txBody>
      </p:sp>
      <p:graphicFrame>
        <p:nvGraphicFramePr>
          <p:cNvPr id="5" name="Table Placeholder 4">
            <a:extLst>
              <a:ext uri="{FF2B5EF4-FFF2-40B4-BE49-F238E27FC236}">
                <a16:creationId xmlns:a16="http://schemas.microsoft.com/office/drawing/2014/main" id="{78C2C295-8E69-4343-B01E-2177F5E36600}"/>
              </a:ext>
            </a:extLst>
          </p:cNvPr>
          <p:cNvGraphicFramePr>
            <a:graphicFrameLocks noGrp="1"/>
          </p:cNvGraphicFramePr>
          <p:nvPr>
            <p:ph type="tbl" sz="quarter" idx="13"/>
            <p:extLst>
              <p:ext uri="{D42A27DB-BD31-4B8C-83A1-F6EECF244321}">
                <p14:modId xmlns:p14="http://schemas.microsoft.com/office/powerpoint/2010/main" val="337471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34788515"/>
                    </a:ext>
                  </a:extLst>
                </a:gridCol>
                <a:gridCol w="740664">
                  <a:extLst>
                    <a:ext uri="{9D8B030D-6E8A-4147-A177-3AD203B41FA5}">
                      <a16:colId xmlns:a16="http://schemas.microsoft.com/office/drawing/2014/main" val="2031323650"/>
                    </a:ext>
                  </a:extLst>
                </a:gridCol>
                <a:gridCol w="740664">
                  <a:extLst>
                    <a:ext uri="{9D8B030D-6E8A-4147-A177-3AD203B41FA5}">
                      <a16:colId xmlns:a16="http://schemas.microsoft.com/office/drawing/2014/main" val="2815962764"/>
                    </a:ext>
                  </a:extLst>
                </a:gridCol>
                <a:gridCol w="740664">
                  <a:extLst>
                    <a:ext uri="{9D8B030D-6E8A-4147-A177-3AD203B41FA5}">
                      <a16:colId xmlns:a16="http://schemas.microsoft.com/office/drawing/2014/main" val="1612991460"/>
                    </a:ext>
                  </a:extLst>
                </a:gridCol>
                <a:gridCol w="740664">
                  <a:extLst>
                    <a:ext uri="{9D8B030D-6E8A-4147-A177-3AD203B41FA5}">
                      <a16:colId xmlns:a16="http://schemas.microsoft.com/office/drawing/2014/main" val="3176211929"/>
                    </a:ext>
                  </a:extLst>
                </a:gridCol>
                <a:gridCol w="740664">
                  <a:extLst>
                    <a:ext uri="{9D8B030D-6E8A-4147-A177-3AD203B41FA5}">
                      <a16:colId xmlns:a16="http://schemas.microsoft.com/office/drawing/2014/main" val="2680318120"/>
                    </a:ext>
                  </a:extLst>
                </a:gridCol>
                <a:gridCol w="740664">
                  <a:extLst>
                    <a:ext uri="{9D8B030D-6E8A-4147-A177-3AD203B41FA5}">
                      <a16:colId xmlns:a16="http://schemas.microsoft.com/office/drawing/2014/main" val="2971870936"/>
                    </a:ext>
                  </a:extLst>
                </a:gridCol>
                <a:gridCol w="740664">
                  <a:extLst>
                    <a:ext uri="{9D8B030D-6E8A-4147-A177-3AD203B41FA5}">
                      <a16:colId xmlns:a16="http://schemas.microsoft.com/office/drawing/2014/main" val="3421102620"/>
                    </a:ext>
                  </a:extLst>
                </a:gridCol>
                <a:gridCol w="740664">
                  <a:extLst>
                    <a:ext uri="{9D8B030D-6E8A-4147-A177-3AD203B41FA5}">
                      <a16:colId xmlns:a16="http://schemas.microsoft.com/office/drawing/2014/main" val="772101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8451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- 2022-06-15 16:11:23</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sundaes on a work day!?
TMA employees returning back to the office were treated to a make-your-own sundae station! 
Looking for a new career with sweet perks? Check out our career site: http://bit.ly/TMAcareers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23.353196972137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177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- 2022-06-17 13:15:54</a:t>
                      </a:r>
                      <a:r>
                        <a:rPr kumimoji="0" lang="en-US" sz="1000" b="0" i="0" u="none" strike="noStrike" kern="1200" cap="none" spc="0" normalizeH="0" baseline="0" noProof="0">
                          <a:ln>
                            <a:noFill/>
                          </a:ln>
                          <a:solidFill>
                            <a:prstClr val="black"/>
                          </a:solidFill>
                          <a:effectLst/>
                          <a:uLnTx/>
                          <a:uFillTx/>
                          <a:latin typeface="+mn-lt"/>
                          <a:ea typeface="+mn-ea"/>
                          <a:cs typeface="+mn-cs"/>
                        </a:rPr>
                        <a:t>
 TMA offices will be closed on Monday, June 20th as we highlight and bring awareness to Juneteenth - a federal holiday that commemorates the ending of slavery in the U.S.
Want to learn more about Juneteenth? Visit their website today: juneteenth.com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4.2774566473988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7311544"/>
                  </a:ext>
                </a:extLst>
              </a:tr>
            </a:tbl>
          </a:graphicData>
        </a:graphic>
      </p:graphicFrame>
      <p:sp>
        <p:nvSpPr>
          <p:cNvPr id="4" name="Text Placeholder 3">
            <a:extLst>
              <a:ext uri="{FF2B5EF4-FFF2-40B4-BE49-F238E27FC236}">
                <a16:creationId xmlns:a16="http://schemas.microsoft.com/office/drawing/2014/main" id="{40E55802-FD9C-404A-B46F-E7FDEB78A68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591526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FE62-F375-4308-9D42-E2C2E23BC00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7EE9ED4F-F373-426E-BBF2-DE3C2796006F}"/>
              </a:ext>
            </a:extLst>
          </p:cNvPr>
          <p:cNvGraphicFramePr>
            <a:graphicFrameLocks noGrp="1"/>
          </p:cNvGraphicFramePr>
          <p:nvPr>
            <p:ph type="tbl" sz="quarter" idx="13"/>
            <p:extLst>
              <p:ext uri="{D42A27DB-BD31-4B8C-83A1-F6EECF244321}">
                <p14:modId xmlns:p14="http://schemas.microsoft.com/office/powerpoint/2010/main" val="761659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51948936"/>
                    </a:ext>
                  </a:extLst>
                </a:gridCol>
                <a:gridCol w="576072">
                  <a:extLst>
                    <a:ext uri="{9D8B030D-6E8A-4147-A177-3AD203B41FA5}">
                      <a16:colId xmlns:a16="http://schemas.microsoft.com/office/drawing/2014/main" val="3850229704"/>
                    </a:ext>
                  </a:extLst>
                </a:gridCol>
                <a:gridCol w="576072">
                  <a:extLst>
                    <a:ext uri="{9D8B030D-6E8A-4147-A177-3AD203B41FA5}">
                      <a16:colId xmlns:a16="http://schemas.microsoft.com/office/drawing/2014/main" val="2400375517"/>
                    </a:ext>
                  </a:extLst>
                </a:gridCol>
                <a:gridCol w="576072">
                  <a:extLst>
                    <a:ext uri="{9D8B030D-6E8A-4147-A177-3AD203B41FA5}">
                      <a16:colId xmlns:a16="http://schemas.microsoft.com/office/drawing/2014/main" val="229037226"/>
                    </a:ext>
                  </a:extLst>
                </a:gridCol>
                <a:gridCol w="576072">
                  <a:extLst>
                    <a:ext uri="{9D8B030D-6E8A-4147-A177-3AD203B41FA5}">
                      <a16:colId xmlns:a16="http://schemas.microsoft.com/office/drawing/2014/main" val="2567829412"/>
                    </a:ext>
                  </a:extLst>
                </a:gridCol>
                <a:gridCol w="576072">
                  <a:extLst>
                    <a:ext uri="{9D8B030D-6E8A-4147-A177-3AD203B41FA5}">
                      <a16:colId xmlns:a16="http://schemas.microsoft.com/office/drawing/2014/main" val="415222645"/>
                    </a:ext>
                  </a:extLst>
                </a:gridCol>
                <a:gridCol w="576072">
                  <a:extLst>
                    <a:ext uri="{9D8B030D-6E8A-4147-A177-3AD203B41FA5}">
                      <a16:colId xmlns:a16="http://schemas.microsoft.com/office/drawing/2014/main" val="743160612"/>
                    </a:ext>
                  </a:extLst>
                </a:gridCol>
                <a:gridCol w="576072">
                  <a:extLst>
                    <a:ext uri="{9D8B030D-6E8A-4147-A177-3AD203B41FA5}">
                      <a16:colId xmlns:a16="http://schemas.microsoft.com/office/drawing/2014/main" val="2356899894"/>
                    </a:ext>
                  </a:extLst>
                </a:gridCol>
                <a:gridCol w="576072">
                  <a:extLst>
                    <a:ext uri="{9D8B030D-6E8A-4147-A177-3AD203B41FA5}">
                      <a16:colId xmlns:a16="http://schemas.microsoft.com/office/drawing/2014/main" val="1609616581"/>
                    </a:ext>
                  </a:extLst>
                </a:gridCol>
                <a:gridCol w="576072">
                  <a:extLst>
                    <a:ext uri="{9D8B030D-6E8A-4147-A177-3AD203B41FA5}">
                      <a16:colId xmlns:a16="http://schemas.microsoft.com/office/drawing/2014/main" val="3488936882"/>
                    </a:ext>
                  </a:extLst>
                </a:gridCol>
                <a:gridCol w="576072">
                  <a:extLst>
                    <a:ext uri="{9D8B030D-6E8A-4147-A177-3AD203B41FA5}">
                      <a16:colId xmlns:a16="http://schemas.microsoft.com/office/drawing/2014/main" val="28916636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633978163"/>
                  </a:ext>
                </a:extLst>
              </a:tr>
              <a:tr h="370840">
                <a:tc>
                  <a:txBody>
                    <a:bodyPr/>
                    <a:lstStyle/>
                    <a:p>
                      <a:r>
                        <a:rPr lang="en-US" sz="1000"/>
                        <a:t>tmamerica</a:t>
                      </a:r>
                    </a:p>
                  </a:txBody>
                  <a:tcPr/>
                </a:tc>
                <a:tc>
                  <a:txBody>
                    <a:bodyPr/>
                    <a:lstStyle/>
                    <a:p>
                      <a:r>
                        <a:rPr lang="en-US" sz="1000"/>
                        <a:t>453</a:t>
                      </a:r>
                    </a:p>
                  </a:txBody>
                  <a:tcPr/>
                </a:tc>
                <a:tc>
                  <a:txBody>
                    <a:bodyPr/>
                    <a:lstStyle/>
                    <a:p>
                      <a:r>
                        <a:rPr lang="en-US" sz="1000"/>
                        <a:t>-3</a:t>
                      </a:r>
                    </a:p>
                  </a:txBody>
                  <a:tcPr/>
                </a:tc>
                <a:tc>
                  <a:txBody>
                    <a:bodyPr/>
                    <a:lstStyle/>
                    <a:p>
                      <a:r>
                        <a:rPr lang="en-US" sz="1000"/>
                        <a:t>8</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12</a:t>
                      </a:r>
                    </a:p>
                  </a:txBody>
                  <a:tcPr/>
                </a:tc>
                <a:tc>
                  <a:txBody>
                    <a:bodyPr/>
                    <a:lstStyle/>
                    <a:p>
                      <a:r>
                        <a:rPr lang="en-US" sz="1000"/>
                        <a:t>71</a:t>
                      </a:r>
                    </a:p>
                  </a:txBody>
                  <a:tcPr/>
                </a:tc>
                <a:tc>
                  <a:txBody>
                    <a:bodyPr/>
                    <a:lstStyle/>
                    <a:p>
                      <a:r>
                        <a:rPr lang="en-US" sz="1000"/>
                        <a:t>3</a:t>
                      </a:r>
                    </a:p>
                  </a:txBody>
                  <a:tcPr/>
                </a:tc>
                <a:tc>
                  <a:txBody>
                    <a:bodyPr/>
                    <a:lstStyle/>
                    <a:p>
                      <a:r>
                        <a:rPr lang="en-US" sz="1000"/>
                        <a:t>1.3583 %</a:t>
                      </a:r>
                    </a:p>
                  </a:txBody>
                  <a:tcPr/>
                </a:tc>
                <a:extLst>
                  <a:ext uri="{0D108BD9-81ED-4DB2-BD59-A6C34878D82A}">
                    <a16:rowId xmlns:a16="http://schemas.microsoft.com/office/drawing/2014/main" val="912279544"/>
                  </a:ext>
                </a:extLst>
              </a:tr>
            </a:tbl>
          </a:graphicData>
        </a:graphic>
      </p:graphicFrame>
      <p:sp>
        <p:nvSpPr>
          <p:cNvPr id="4" name="Text Placeholder 3">
            <a:extLst>
              <a:ext uri="{FF2B5EF4-FFF2-40B4-BE49-F238E27FC236}">
                <a16:creationId xmlns:a16="http://schemas.microsoft.com/office/drawing/2014/main" id="{ECA99145-4155-4A80-B5D0-09D5470D516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063772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ECB9-FC6A-48E4-B578-EA29C2417967}"/>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A795D8E9-6D1D-41C1-A961-B8605196AC26}"/>
              </a:ext>
            </a:extLst>
          </p:cNvPr>
          <p:cNvGraphicFramePr>
            <a:graphicFrameLocks noGrp="1"/>
          </p:cNvGraphicFramePr>
          <p:nvPr>
            <p:ph type="chart" sz="quarter" idx="13"/>
            <p:extLst>
              <p:ext uri="{D42A27DB-BD31-4B8C-83A1-F6EECF244321}">
                <p14:modId xmlns:p14="http://schemas.microsoft.com/office/powerpoint/2010/main" val="44370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32F8B6-62EB-4265-ADBE-E30BFF63774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CB8142F-7B4A-4279-A8EF-8C6026F21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9045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69A41-3B89-46A4-AD35-01201D6A2E9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1D9ADDB-16CA-4C12-8B46-714EAADCE69A}"/>
              </a:ext>
            </a:extLst>
          </p:cNvPr>
          <p:cNvGraphicFramePr>
            <a:graphicFrameLocks noGrp="1"/>
          </p:cNvGraphicFramePr>
          <p:nvPr>
            <p:ph type="chart" sz="quarter" idx="13"/>
            <p:extLst>
              <p:ext uri="{D42A27DB-BD31-4B8C-83A1-F6EECF244321}">
                <p14:modId xmlns:p14="http://schemas.microsoft.com/office/powerpoint/2010/main" val="169726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DF4F5C-AA80-4226-AD51-7A25757D889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2451074-4057-42AC-A277-0F7CF5053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998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42A3F-ACBA-44FB-B88E-087F52EDA406}"/>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7609BFC4-4CCD-44B6-8304-FA61EE8E9EEB}"/>
              </a:ext>
            </a:extLst>
          </p:cNvPr>
          <p:cNvGraphicFramePr>
            <a:graphicFrameLocks noGrp="1"/>
          </p:cNvGraphicFramePr>
          <p:nvPr>
            <p:ph type="chart" sz="quarter" idx="13"/>
            <p:extLst>
              <p:ext uri="{D42A27DB-BD31-4B8C-83A1-F6EECF244321}">
                <p14:modId xmlns:p14="http://schemas.microsoft.com/office/powerpoint/2010/main" val="1442086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DE5497-294C-443B-ABD3-9B000337529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0E35E36-D060-4DFC-BB71-6C817C573D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189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88560-6B0A-473F-B748-51A133D2365B}"/>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58ABB4B6-7921-4008-A042-8A812B273633}"/>
              </a:ext>
            </a:extLst>
          </p:cNvPr>
          <p:cNvGraphicFramePr>
            <a:graphicFrameLocks noGrp="1"/>
          </p:cNvGraphicFramePr>
          <p:nvPr>
            <p:ph type="chart" sz="quarter" idx="13"/>
            <p:extLst>
              <p:ext uri="{D42A27DB-BD31-4B8C-83A1-F6EECF244321}">
                <p14:modId xmlns:p14="http://schemas.microsoft.com/office/powerpoint/2010/main" val="452487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776C2B-A648-42A3-86BF-7F488899925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4FE06E-C5EF-4AEA-A139-4A8DF35C86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961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F81D9-1329-4248-BAD3-2E3AF2E49F58}"/>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0444E3B1-7F6A-4F1A-BC48-C40881282661}"/>
              </a:ext>
            </a:extLst>
          </p:cNvPr>
          <p:cNvGraphicFramePr>
            <a:graphicFrameLocks noGrp="1"/>
          </p:cNvGraphicFramePr>
          <p:nvPr>
            <p:ph type="tbl" sz="quarter" idx="13"/>
            <p:extLst>
              <p:ext uri="{D42A27DB-BD31-4B8C-83A1-F6EECF244321}">
                <p14:modId xmlns:p14="http://schemas.microsoft.com/office/powerpoint/2010/main" val="190179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66856754"/>
                    </a:ext>
                  </a:extLst>
                </a:gridCol>
                <a:gridCol w="1810512">
                  <a:extLst>
                    <a:ext uri="{9D8B030D-6E8A-4147-A177-3AD203B41FA5}">
                      <a16:colId xmlns:a16="http://schemas.microsoft.com/office/drawing/2014/main" val="2199306523"/>
                    </a:ext>
                  </a:extLst>
                </a:gridCol>
                <a:gridCol w="822960">
                  <a:extLst>
                    <a:ext uri="{9D8B030D-6E8A-4147-A177-3AD203B41FA5}">
                      <a16:colId xmlns:a16="http://schemas.microsoft.com/office/drawing/2014/main" val="1163202255"/>
                    </a:ext>
                  </a:extLst>
                </a:gridCol>
                <a:gridCol w="822960">
                  <a:extLst>
                    <a:ext uri="{9D8B030D-6E8A-4147-A177-3AD203B41FA5}">
                      <a16:colId xmlns:a16="http://schemas.microsoft.com/office/drawing/2014/main" val="3289942668"/>
                    </a:ext>
                  </a:extLst>
                </a:gridCol>
                <a:gridCol w="822960">
                  <a:extLst>
                    <a:ext uri="{9D8B030D-6E8A-4147-A177-3AD203B41FA5}">
                      <a16:colId xmlns:a16="http://schemas.microsoft.com/office/drawing/2014/main" val="2036836913"/>
                    </a:ext>
                  </a:extLst>
                </a:gridCol>
                <a:gridCol w="822960">
                  <a:extLst>
                    <a:ext uri="{9D8B030D-6E8A-4147-A177-3AD203B41FA5}">
                      <a16:colId xmlns:a16="http://schemas.microsoft.com/office/drawing/2014/main" val="1523747710"/>
                    </a:ext>
                  </a:extLst>
                </a:gridCol>
                <a:gridCol w="822960">
                  <a:extLst>
                    <a:ext uri="{9D8B030D-6E8A-4147-A177-3AD203B41FA5}">
                      <a16:colId xmlns:a16="http://schemas.microsoft.com/office/drawing/2014/main" val="359720195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2662708564"/>
                  </a:ext>
                </a:extLst>
              </a:tr>
              <a:tr h="370840">
                <a:tc>
                  <a:txBody>
                    <a:bodyPr/>
                    <a:lstStyle/>
                    <a:p>
                      <a:r>
                        <a:rPr lang="en-US" sz="1000" b="1"/>
                        <a:t>tmamerica - 2022-06-27 16:27:12</a:t>
                      </a:r>
                      <a:r>
                        <a:rPr lang="en-US" sz="1000"/>
                        <a:t>
 Medalit T. and Kaori C. from TMA Pasadena are both incredibly passionate about the sport of volleyball. 
Recently, with the encouragement of Kaori, Medalit started coaching a team in US Youth Volleyball League!
#TMA #insurance #companyculture #goodcompany #usvolleyball</a:t>
                      </a:r>
                    </a:p>
                  </a:txBody>
                  <a:tcPr/>
                </a:tc>
                <a:tc>
                  <a:txBody>
                    <a:bodyPr/>
                    <a:lstStyle/>
                    <a:p>
                      <a:r>
                        <a:rPr lang="en-US" sz="1000"/>
                        <a:t>https://quintly-image-storage.s3.amazonaws.com/a8463497d6ac59d9f9b31e3831c67b7f/62fe981bcc5aea046bf3fbfde1f50812.jpg</a:t>
                      </a:r>
                    </a:p>
                  </a:txBody>
                  <a:tcPr/>
                </a:tc>
                <a:tc>
                  <a:txBody>
                    <a:bodyPr/>
                    <a:lstStyle/>
                    <a:p>
                      <a:r>
                        <a:rPr lang="en-US" sz="1000"/>
                        <a:t>07/05/2022 08:06:03</a:t>
                      </a:r>
                    </a:p>
                  </a:txBody>
                  <a:tcPr/>
                </a:tc>
                <a:tc>
                  <a:txBody>
                    <a:bodyPr/>
                    <a:lstStyle/>
                    <a:p>
                      <a:r>
                        <a:rPr lang="en-US" sz="1000"/>
                        <a:t>11</a:t>
                      </a:r>
                    </a:p>
                  </a:txBody>
                  <a:tcPr/>
                </a:tc>
                <a:tc>
                  <a:txBody>
                    <a:bodyPr/>
                    <a:lstStyle/>
                    <a:p>
                      <a:r>
                        <a:rPr lang="en-US" sz="1000"/>
                        <a:t>1</a:t>
                      </a:r>
                    </a:p>
                  </a:txBody>
                  <a:tcPr/>
                </a:tc>
                <a:tc>
                  <a:txBody>
                    <a:bodyPr/>
                    <a:lstStyle/>
                    <a:p>
                      <a:r>
                        <a:rPr lang="en-US" sz="1000"/>
                        <a:t>2.6316 %</a:t>
                      </a:r>
                    </a:p>
                  </a:txBody>
                  <a:tcPr/>
                </a:tc>
                <a:tc>
                  <a:txBody>
                    <a:bodyPr/>
                    <a:lstStyle/>
                    <a:p>
                      <a:r>
                        <a:rPr lang="en-US" sz="1000"/>
                        <a:t>Carousel</a:t>
                      </a:r>
                    </a:p>
                  </a:txBody>
                  <a:tcPr/>
                </a:tc>
                <a:extLst>
                  <a:ext uri="{0D108BD9-81ED-4DB2-BD59-A6C34878D82A}">
                    <a16:rowId xmlns:a16="http://schemas.microsoft.com/office/drawing/2014/main" val="704540349"/>
                  </a:ext>
                </a:extLst>
              </a:tr>
              <a:tr h="370840">
                <a:tc>
                  <a:txBody>
                    <a:bodyPr/>
                    <a:lstStyle/>
                    <a:p>
                      <a:r>
                        <a:rPr lang="en-US" sz="1000" b="1"/>
                        <a:t>tmamerica - 2022-06-15 16:39:53</a:t>
                      </a:r>
                      <a:r>
                        <a:rPr lang="en-US" sz="1000"/>
                        <a:t>
 What's better than sundaes on a work day!? TMA employees returning back to the office were treated to a make-your-own sundae station! Looking for a new career with sweet perks? Check out our career site: http://bit.ly/TMAcareers
#hiring #insurancejobs #instajobs #nowhiring #companyculture #insurance #icecream</a:t>
                      </a:r>
                    </a:p>
                  </a:txBody>
                  <a:tcPr/>
                </a:tc>
                <a:tc>
                  <a:txBody>
                    <a:bodyPr/>
                    <a:lstStyle/>
                    <a:p>
                      <a:r>
                        <a:rPr lang="en-US" sz="1000"/>
                        <a:t>https://quintly-image-storage.s3.amazonaws.com/a8463497d6ac59d9f9b31e3831c67b7f/5b756739b8f402b55bc1841a5e0e1cbe.jpg</a:t>
                      </a:r>
                    </a:p>
                  </a:txBody>
                  <a:tcPr/>
                </a:tc>
                <a:tc>
                  <a:txBody>
                    <a:bodyPr/>
                    <a:lstStyle/>
                    <a:p>
                      <a:r>
                        <a:rPr lang="en-US" sz="1000"/>
                        <a:t>07/05/2022 08:06:03</a:t>
                      </a:r>
                    </a:p>
                  </a:txBody>
                  <a:tcPr/>
                </a:tc>
                <a:tc>
                  <a:txBody>
                    <a:bodyPr/>
                    <a:lstStyle/>
                    <a:p>
                      <a:r>
                        <a:rPr lang="en-US" sz="1000"/>
                        <a:t>12</a:t>
                      </a:r>
                    </a:p>
                  </a:txBody>
                  <a:tcPr/>
                </a:tc>
                <a:tc>
                  <a:txBody>
                    <a:bodyPr/>
                    <a:lstStyle/>
                    <a:p>
                      <a:r>
                        <a:rPr lang="en-US" sz="1000"/>
                        <a:t>0</a:t>
                      </a:r>
                    </a:p>
                  </a:txBody>
                  <a:tcPr/>
                </a:tc>
                <a:tc>
                  <a:txBody>
                    <a:bodyPr/>
                    <a:lstStyle/>
                    <a:p>
                      <a:r>
                        <a:rPr lang="en-US" sz="1000"/>
                        <a:t>2.6201 %</a:t>
                      </a:r>
                    </a:p>
                  </a:txBody>
                  <a:tcPr/>
                </a:tc>
                <a:tc>
                  <a:txBody>
                    <a:bodyPr/>
                    <a:lstStyle/>
                    <a:p>
                      <a:r>
                        <a:rPr lang="en-US" sz="1000"/>
                        <a:t>Carousel</a:t>
                      </a:r>
                    </a:p>
                  </a:txBody>
                  <a:tcPr/>
                </a:tc>
                <a:extLst>
                  <a:ext uri="{0D108BD9-81ED-4DB2-BD59-A6C34878D82A}">
                    <a16:rowId xmlns:a16="http://schemas.microsoft.com/office/drawing/2014/main" val="3435770227"/>
                  </a:ext>
                </a:extLst>
              </a:tr>
              <a:tr h="370840">
                <a:tc>
                  <a:txBody>
                    <a:bodyPr/>
                    <a:lstStyle/>
                    <a:p>
                      <a:r>
                        <a:rPr lang="en-US" sz="1000" b="1"/>
                        <a:t>tmamerica - 2022-06-19 10:17:25</a:t>
                      </a:r>
                      <a:r>
                        <a:rPr lang="en-US" sz="1000"/>
                        <a:t>
 TMA would like to a wish a big Happy Father's Day to all of the incredible dads out there!
Thank you for being great role models, supporters, and friends.
#fathersday #happyfathersday</a:t>
                      </a:r>
                    </a:p>
                  </a:txBody>
                  <a:tcPr/>
                </a:tc>
                <a:tc>
                  <a:txBody>
                    <a:bodyPr/>
                    <a:lstStyle/>
                    <a:p>
                      <a:r>
                        <a:rPr lang="en-US" sz="1000"/>
                        <a:t>https://quintly-image-storage.s3.amazonaws.com/a8463497d6ac59d9f9b31e3831c67b7f/34f0c129729ba84791e662a7b3dae0bd.jpg</a:t>
                      </a:r>
                    </a:p>
                  </a:txBody>
                  <a:tcPr/>
                </a:tc>
                <a:tc>
                  <a:txBody>
                    <a:bodyPr/>
                    <a:lstStyle/>
                    <a:p>
                      <a:r>
                        <a:rPr lang="en-US" sz="1000"/>
                        <a:t>07/05/2022 08:06:03</a:t>
                      </a:r>
                    </a:p>
                  </a:txBody>
                  <a:tcPr/>
                </a:tc>
                <a:tc>
                  <a:txBody>
                    <a:bodyPr/>
                    <a:lstStyle/>
                    <a:p>
                      <a:r>
                        <a:rPr lang="en-US" sz="1000"/>
                        <a:t>8</a:t>
                      </a:r>
                    </a:p>
                  </a:txBody>
                  <a:tcPr/>
                </a:tc>
                <a:tc>
                  <a:txBody>
                    <a:bodyPr/>
                    <a:lstStyle/>
                    <a:p>
                      <a:r>
                        <a:rPr lang="en-US" sz="1000"/>
                        <a:t>1</a:t>
                      </a:r>
                    </a:p>
                  </a:txBody>
                  <a:tcPr/>
                </a:tc>
                <a:tc>
                  <a:txBody>
                    <a:bodyPr/>
                    <a:lstStyle/>
                    <a:p>
                      <a:r>
                        <a:rPr lang="en-US" sz="1000"/>
                        <a:t>1.9651 %</a:t>
                      </a:r>
                    </a:p>
                  </a:txBody>
                  <a:tcPr/>
                </a:tc>
                <a:tc>
                  <a:txBody>
                    <a:bodyPr/>
                    <a:lstStyle/>
                    <a:p>
                      <a:r>
                        <a:rPr lang="en-US" sz="1000"/>
                        <a:t>Image</a:t>
                      </a:r>
                    </a:p>
                  </a:txBody>
                  <a:tcPr/>
                </a:tc>
                <a:extLst>
                  <a:ext uri="{0D108BD9-81ED-4DB2-BD59-A6C34878D82A}">
                    <a16:rowId xmlns:a16="http://schemas.microsoft.com/office/drawing/2014/main" val="2081439082"/>
                  </a:ext>
                </a:extLst>
              </a:tr>
            </a:tbl>
          </a:graphicData>
        </a:graphic>
      </p:graphicFrame>
      <p:sp>
        <p:nvSpPr>
          <p:cNvPr id="4" name="Text Placeholder 3">
            <a:extLst>
              <a:ext uri="{FF2B5EF4-FFF2-40B4-BE49-F238E27FC236}">
                <a16:creationId xmlns:a16="http://schemas.microsoft.com/office/drawing/2014/main" id="{049AFDDE-8B9C-4968-9FFD-8D0762DACBF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57712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879</Words>
  <Application>Microsoft Office PowerPoint</Application>
  <PresentationFormat>On-screen Show (4:3)</PresentationFormat>
  <Paragraphs>347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2</vt:lpstr>
      <vt:lpstr>LinkedIn Posts Table | Tokio Marine America - 2 of 2</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2022-07-05T14:01:24Z</dcterms:created>
  <dcterms:modified xsi:type="dcterms:W3CDTF">2022-07-05T14:02:31Z</dcterms:modified>
</cp:coreProperties>
</file>