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44713</c:v>
                </c:pt>
              </c:numCache>
            </c:numRef>
          </c:cat>
          <c:val>
            <c:numRef>
              <c:f>Sheet1!$B$2</c:f>
              <c:numCache>
                <c:formatCode>General</c:formatCode>
                <c:ptCount val="1"/>
                <c:pt idx="0">
                  <c:v>1755</c:v>
                </c:pt>
              </c:numCache>
            </c:numRef>
          </c:val>
          <c:extLst>
            <c:ext xmlns:c16="http://schemas.microsoft.com/office/drawing/2014/chart" uri="{C3380CC4-5D6E-409C-BE32-E72D297353CC}">
              <c16:uniqueId val="{00000000-3DE6-4004-A182-0EA561A8C65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44713</c:v>
                </c:pt>
              </c:numCache>
            </c:numRef>
          </c:cat>
          <c:val>
            <c:numRef>
              <c:f>Sheet1!$C$2</c:f>
              <c:numCache>
                <c:formatCode>General</c:formatCode>
                <c:ptCount val="1"/>
                <c:pt idx="0">
                  <c:v>2732</c:v>
                </c:pt>
              </c:numCache>
            </c:numRef>
          </c:val>
          <c:extLst>
            <c:ext xmlns:c16="http://schemas.microsoft.com/office/drawing/2014/chart" uri="{C3380CC4-5D6E-409C-BE32-E72D297353CC}">
              <c16:uniqueId val="{00000001-3DE6-4004-A182-0EA561A8C65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44713</c:v>
                </c:pt>
              </c:numCache>
            </c:numRef>
          </c:cat>
          <c:val>
            <c:numRef>
              <c:f>Sheet1!$D$2</c:f>
              <c:numCache>
                <c:formatCode>General</c:formatCode>
                <c:ptCount val="1"/>
                <c:pt idx="0">
                  <c:v>3662</c:v>
                </c:pt>
              </c:numCache>
            </c:numRef>
          </c:val>
          <c:extLst>
            <c:ext xmlns:c16="http://schemas.microsoft.com/office/drawing/2014/chart" uri="{C3380CC4-5D6E-409C-BE32-E72D297353CC}">
              <c16:uniqueId val="{00000002-3DE6-4004-A182-0EA561A8C65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44713</c:v>
                </c:pt>
              </c:numCache>
            </c:numRef>
          </c:cat>
          <c:val>
            <c:numRef>
              <c:f>Sheet1!$E$2</c:f>
              <c:numCache>
                <c:formatCode>General</c:formatCode>
                <c:ptCount val="1"/>
                <c:pt idx="0">
                  <c:v>1200</c:v>
                </c:pt>
              </c:numCache>
            </c:numRef>
          </c:val>
          <c:extLst>
            <c:ext xmlns:c16="http://schemas.microsoft.com/office/drawing/2014/chart" uri="{C3380CC4-5D6E-409C-BE32-E72D297353CC}">
              <c16:uniqueId val="{00000003-3DE6-4004-A182-0EA561A8C65F}"/>
            </c:ext>
          </c:extLst>
        </c:ser>
        <c:dLbls>
          <c:showLegendKey val="0"/>
          <c:showVal val="0"/>
          <c:showCatName val="0"/>
          <c:showSerName val="0"/>
          <c:showPercent val="0"/>
          <c:showBubbleSize val="0"/>
        </c:dLbls>
        <c:gapWidth val="219"/>
        <c:overlap val="-27"/>
        <c:axId val="329357648"/>
        <c:axId val="325843384"/>
      </c:barChart>
      <c:dateAx>
        <c:axId val="32935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43384"/>
        <c:crosses val="autoZero"/>
        <c:auto val="1"/>
        <c:lblOffset val="100"/>
        <c:baseTimeUnit val="days"/>
      </c:dateAx>
      <c:valAx>
        <c:axId val="32584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5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c:v>
                </c:pt>
              </c:numCache>
            </c:numRef>
          </c:val>
          <c:extLst>
            <c:ext xmlns:c16="http://schemas.microsoft.com/office/drawing/2014/chart" uri="{C3380CC4-5D6E-409C-BE32-E72D297353CC}">
              <c16:uniqueId val="{00000000-39EA-4B33-8EFA-4AC23A0C2182}"/>
            </c:ext>
          </c:extLst>
        </c:ser>
        <c:dLbls>
          <c:showLegendKey val="0"/>
          <c:showVal val="0"/>
          <c:showCatName val="0"/>
          <c:showSerName val="0"/>
          <c:showPercent val="0"/>
          <c:showBubbleSize val="0"/>
        </c:dLbls>
        <c:gapWidth val="219"/>
        <c:overlap val="-27"/>
        <c:axId val="428169224"/>
        <c:axId val="428173160"/>
      </c:barChart>
      <c:dateAx>
        <c:axId val="42816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73160"/>
        <c:crosses val="autoZero"/>
        <c:auto val="1"/>
        <c:lblOffset val="100"/>
        <c:baseTimeUnit val="months"/>
      </c:dateAx>
      <c:valAx>
        <c:axId val="42817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6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5</c:v>
                </c:pt>
                <c:pt idx="6">
                  <c:v>11</c:v>
                </c:pt>
                <c:pt idx="7">
                  <c:v>0</c:v>
                </c:pt>
                <c:pt idx="8">
                  <c:v>0</c:v>
                </c:pt>
                <c:pt idx="9">
                  <c:v>0</c:v>
                </c:pt>
                <c:pt idx="10">
                  <c:v>0</c:v>
                </c:pt>
                <c:pt idx="11">
                  <c:v>0</c:v>
                </c:pt>
              </c:numCache>
            </c:numRef>
          </c:val>
          <c:extLst>
            <c:ext xmlns:c16="http://schemas.microsoft.com/office/drawing/2014/chart" uri="{C3380CC4-5D6E-409C-BE32-E72D297353CC}">
              <c16:uniqueId val="{00000000-DE67-43BE-9C4F-B620FED9D12A}"/>
            </c:ext>
          </c:extLst>
        </c:ser>
        <c:dLbls>
          <c:showLegendKey val="0"/>
          <c:showVal val="0"/>
          <c:showCatName val="0"/>
          <c:showSerName val="0"/>
          <c:showPercent val="0"/>
          <c:showBubbleSize val="0"/>
        </c:dLbls>
        <c:gapWidth val="219"/>
        <c:overlap val="-27"/>
        <c:axId val="434091696"/>
        <c:axId val="434083496"/>
      </c:barChart>
      <c:dateAx>
        <c:axId val="434091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83496"/>
        <c:crosses val="autoZero"/>
        <c:auto val="1"/>
        <c:lblOffset val="100"/>
        <c:baseTimeUnit val="months"/>
      </c:dateAx>
      <c:valAx>
        <c:axId val="43408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9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82</c:v>
                </c:pt>
                <c:pt idx="6">
                  <c:v>12</c:v>
                </c:pt>
                <c:pt idx="7">
                  <c:v>0</c:v>
                </c:pt>
                <c:pt idx="8">
                  <c:v>0</c:v>
                </c:pt>
                <c:pt idx="9">
                  <c:v>0</c:v>
                </c:pt>
                <c:pt idx="10">
                  <c:v>0</c:v>
                </c:pt>
                <c:pt idx="11">
                  <c:v>0</c:v>
                </c:pt>
              </c:numCache>
            </c:numRef>
          </c:val>
          <c:extLst>
            <c:ext xmlns:c16="http://schemas.microsoft.com/office/drawing/2014/chart" uri="{C3380CC4-5D6E-409C-BE32-E72D297353CC}">
              <c16:uniqueId val="{00000000-4373-4ACE-8093-8E74E3EEBE49}"/>
            </c:ext>
          </c:extLst>
        </c:ser>
        <c:dLbls>
          <c:showLegendKey val="0"/>
          <c:showVal val="0"/>
          <c:showCatName val="0"/>
          <c:showSerName val="0"/>
          <c:showPercent val="0"/>
          <c:showBubbleSize val="0"/>
        </c:dLbls>
        <c:gapWidth val="219"/>
        <c:overlap val="-27"/>
        <c:axId val="434102520"/>
        <c:axId val="434100552"/>
      </c:barChart>
      <c:catAx>
        <c:axId val="43410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00552"/>
        <c:crosses val="autoZero"/>
        <c:auto val="1"/>
        <c:lblAlgn val="ctr"/>
        <c:lblOffset val="100"/>
        <c:noMultiLvlLbl val="0"/>
      </c:catAx>
      <c:valAx>
        <c:axId val="43410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0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73</c:v>
                </c:pt>
              </c:numCache>
            </c:numRef>
          </c:val>
          <c:extLst>
            <c:ext xmlns:c16="http://schemas.microsoft.com/office/drawing/2014/chart" uri="{C3380CC4-5D6E-409C-BE32-E72D297353CC}">
              <c16:uniqueId val="{00000000-427F-4B36-A6BC-0D07DA7115EE}"/>
            </c:ext>
          </c:extLst>
        </c:ser>
        <c:dLbls>
          <c:showLegendKey val="0"/>
          <c:showVal val="0"/>
          <c:showCatName val="0"/>
          <c:showSerName val="0"/>
          <c:showPercent val="0"/>
          <c:showBubbleSize val="0"/>
        </c:dLbls>
        <c:gapWidth val="219"/>
        <c:overlap val="-27"/>
        <c:axId val="434111376"/>
        <c:axId val="434109408"/>
      </c:barChart>
      <c:dateAx>
        <c:axId val="43411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09408"/>
        <c:crosses val="autoZero"/>
        <c:auto val="1"/>
        <c:lblOffset val="100"/>
        <c:baseTimeUnit val="months"/>
      </c:dateAx>
      <c:valAx>
        <c:axId val="43410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11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0</c:v>
                </c:pt>
              </c:numCache>
            </c:numRef>
          </c:val>
          <c:extLst>
            <c:ext xmlns:c16="http://schemas.microsoft.com/office/drawing/2014/chart" uri="{C3380CC4-5D6E-409C-BE32-E72D297353CC}">
              <c16:uniqueId val="{00000000-6935-4E44-8900-66BB1AADD9C2}"/>
            </c:ext>
          </c:extLst>
        </c:ser>
        <c:dLbls>
          <c:showLegendKey val="0"/>
          <c:showVal val="0"/>
          <c:showCatName val="0"/>
          <c:showSerName val="0"/>
          <c:showPercent val="0"/>
          <c:showBubbleSize val="0"/>
        </c:dLbls>
        <c:gapWidth val="219"/>
        <c:overlap val="-27"/>
        <c:axId val="470162384"/>
        <c:axId val="470159104"/>
      </c:barChart>
      <c:dateAx>
        <c:axId val="470162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59104"/>
        <c:crosses val="autoZero"/>
        <c:auto val="1"/>
        <c:lblOffset val="100"/>
        <c:baseTimeUnit val="months"/>
      </c:dateAx>
      <c:valAx>
        <c:axId val="47015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6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0F36-496B-9C4E-70F2EDDD9AC1}"/>
            </c:ext>
          </c:extLst>
        </c:ser>
        <c:dLbls>
          <c:showLegendKey val="0"/>
          <c:showVal val="0"/>
          <c:showCatName val="0"/>
          <c:showSerName val="0"/>
          <c:showPercent val="0"/>
          <c:showBubbleSize val="0"/>
        </c:dLbls>
        <c:gapWidth val="219"/>
        <c:overlap val="-27"/>
        <c:axId val="470165664"/>
        <c:axId val="470165992"/>
      </c:barChart>
      <c:dateAx>
        <c:axId val="47016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65992"/>
        <c:crosses val="autoZero"/>
        <c:auto val="1"/>
        <c:lblOffset val="100"/>
        <c:baseTimeUnit val="months"/>
      </c:dateAx>
      <c:valAx>
        <c:axId val="47016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4B19-42B2-BD72-9754D6234F85}"/>
            </c:ext>
          </c:extLst>
        </c:ser>
        <c:dLbls>
          <c:showLegendKey val="0"/>
          <c:showVal val="0"/>
          <c:showCatName val="0"/>
          <c:showSerName val="0"/>
          <c:showPercent val="0"/>
          <c:showBubbleSize val="0"/>
        </c:dLbls>
        <c:gapWidth val="219"/>
        <c:overlap val="-27"/>
        <c:axId val="470170256"/>
        <c:axId val="470170912"/>
      </c:barChart>
      <c:catAx>
        <c:axId val="47017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70912"/>
        <c:crosses val="autoZero"/>
        <c:auto val="1"/>
        <c:lblAlgn val="ctr"/>
        <c:lblOffset val="100"/>
        <c:noMultiLvlLbl val="0"/>
      </c:catAx>
      <c:valAx>
        <c:axId val="47017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7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6</c:v>
                </c:pt>
              </c:numCache>
            </c:numRef>
          </c:val>
          <c:extLst>
            <c:ext xmlns:c16="http://schemas.microsoft.com/office/drawing/2014/chart" uri="{C3380CC4-5D6E-409C-BE32-E72D297353CC}">
              <c16:uniqueId val="{00000000-52D4-452E-96BB-A76BC43680CD}"/>
            </c:ext>
          </c:extLst>
        </c:ser>
        <c:dLbls>
          <c:showLegendKey val="0"/>
          <c:showVal val="0"/>
          <c:showCatName val="0"/>
          <c:showSerName val="0"/>
          <c:showPercent val="0"/>
          <c:showBubbleSize val="0"/>
        </c:dLbls>
        <c:gapWidth val="219"/>
        <c:overlap val="-27"/>
        <c:axId val="470136144"/>
        <c:axId val="470129584"/>
      </c:barChart>
      <c:dateAx>
        <c:axId val="47013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29584"/>
        <c:crosses val="autoZero"/>
        <c:auto val="1"/>
        <c:lblOffset val="100"/>
        <c:baseTimeUnit val="months"/>
      </c:dateAx>
      <c:valAx>
        <c:axId val="47012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3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75</c:v>
                </c:pt>
                <c:pt idx="1">
                  <c:v>72</c:v>
                </c:pt>
                <c:pt idx="2">
                  <c:v>43</c:v>
                </c:pt>
                <c:pt idx="3">
                  <c:v>32</c:v>
                </c:pt>
                <c:pt idx="4">
                  <c:v>41</c:v>
                </c:pt>
                <c:pt idx="5">
                  <c:v>28</c:v>
                </c:pt>
                <c:pt idx="6">
                  <c:v>12</c:v>
                </c:pt>
              </c:numCache>
            </c:numRef>
          </c:val>
          <c:extLst>
            <c:ext xmlns:c16="http://schemas.microsoft.com/office/drawing/2014/chart" uri="{C3380CC4-5D6E-409C-BE32-E72D297353CC}">
              <c16:uniqueId val="{00000000-6F81-400B-BA68-6DAD2EFBEE2F}"/>
            </c:ext>
          </c:extLst>
        </c:ser>
        <c:dLbls>
          <c:showLegendKey val="0"/>
          <c:showVal val="0"/>
          <c:showCatName val="0"/>
          <c:showSerName val="0"/>
          <c:showPercent val="0"/>
          <c:showBubbleSize val="0"/>
        </c:dLbls>
        <c:gapWidth val="219"/>
        <c:overlap val="-27"/>
        <c:axId val="470130240"/>
        <c:axId val="470132536"/>
      </c:barChart>
      <c:catAx>
        <c:axId val="47013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32536"/>
        <c:crosses val="autoZero"/>
        <c:auto val="1"/>
        <c:lblAlgn val="ctr"/>
        <c:lblOffset val="100"/>
        <c:noMultiLvlLbl val="0"/>
      </c:catAx>
      <c:valAx>
        <c:axId val="47013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3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531</c:v>
                </c:pt>
                <c:pt idx="1">
                  <c:v>361</c:v>
                </c:pt>
                <c:pt idx="2">
                  <c:v>561</c:v>
                </c:pt>
                <c:pt idx="3">
                  <c:v>258</c:v>
                </c:pt>
                <c:pt idx="4">
                  <c:v>287</c:v>
                </c:pt>
                <c:pt idx="5">
                  <c:v>140</c:v>
                </c:pt>
                <c:pt idx="6">
                  <c:v>12</c:v>
                </c:pt>
              </c:numCache>
            </c:numRef>
          </c:val>
          <c:extLst>
            <c:ext xmlns:c16="http://schemas.microsoft.com/office/drawing/2014/chart" uri="{C3380CC4-5D6E-409C-BE32-E72D297353CC}">
              <c16:uniqueId val="{00000000-6F55-411F-A27A-E1B6E731B28F}"/>
            </c:ext>
          </c:extLst>
        </c:ser>
        <c:dLbls>
          <c:showLegendKey val="0"/>
          <c:showVal val="0"/>
          <c:showCatName val="0"/>
          <c:showSerName val="0"/>
          <c:showPercent val="0"/>
          <c:showBubbleSize val="0"/>
        </c:dLbls>
        <c:gapWidth val="219"/>
        <c:overlap val="-27"/>
        <c:axId val="470143360"/>
        <c:axId val="470145984"/>
      </c:barChart>
      <c:catAx>
        <c:axId val="47014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45984"/>
        <c:crosses val="autoZero"/>
        <c:auto val="1"/>
        <c:lblAlgn val="ctr"/>
        <c:lblOffset val="100"/>
        <c:noMultiLvlLbl val="0"/>
      </c:catAx>
      <c:valAx>
        <c:axId val="47014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4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8519</c:v>
                </c:pt>
                <c:pt idx="5">
                  <c:v>11543</c:v>
                </c:pt>
                <c:pt idx="6">
                  <c:v>4771</c:v>
                </c:pt>
                <c:pt idx="7">
                  <c:v>883</c:v>
                </c:pt>
              </c:numCache>
            </c:numRef>
          </c:val>
          <c:extLst>
            <c:ext xmlns:c16="http://schemas.microsoft.com/office/drawing/2014/chart" uri="{C3380CC4-5D6E-409C-BE32-E72D297353CC}">
              <c16:uniqueId val="{00000000-66CD-414A-ABC2-8605B5E31D2F}"/>
            </c:ext>
          </c:extLst>
        </c:ser>
        <c:dLbls>
          <c:showLegendKey val="0"/>
          <c:showVal val="0"/>
          <c:showCatName val="0"/>
          <c:showSerName val="0"/>
          <c:showPercent val="0"/>
          <c:showBubbleSize val="0"/>
        </c:dLbls>
        <c:gapWidth val="219"/>
        <c:overlap val="-27"/>
        <c:axId val="470143688"/>
        <c:axId val="470145328"/>
      </c:barChart>
      <c:catAx>
        <c:axId val="47014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45328"/>
        <c:crosses val="autoZero"/>
        <c:auto val="1"/>
        <c:lblAlgn val="ctr"/>
        <c:lblOffset val="100"/>
        <c:noMultiLvlLbl val="0"/>
      </c:catAx>
      <c:valAx>
        <c:axId val="47014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14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-2</c:v>
                </c:pt>
              </c:numCache>
            </c:numRef>
          </c:val>
          <c:extLst>
            <c:ext xmlns:c16="http://schemas.microsoft.com/office/drawing/2014/chart" uri="{C3380CC4-5D6E-409C-BE32-E72D297353CC}">
              <c16:uniqueId val="{00000000-AE82-41CC-8CE4-99D6280805BE}"/>
            </c:ext>
          </c:extLst>
        </c:ser>
        <c:dLbls>
          <c:showLegendKey val="0"/>
          <c:showVal val="0"/>
          <c:showCatName val="0"/>
          <c:showSerName val="0"/>
          <c:showPercent val="0"/>
          <c:showBubbleSize val="0"/>
        </c:dLbls>
        <c:gapWidth val="219"/>
        <c:overlap val="-27"/>
        <c:axId val="434098912"/>
        <c:axId val="434099240"/>
      </c:barChart>
      <c:dateAx>
        <c:axId val="43409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99240"/>
        <c:crosses val="autoZero"/>
        <c:auto val="1"/>
        <c:lblOffset val="100"/>
        <c:baseTimeUnit val="months"/>
      </c:dateAx>
      <c:valAx>
        <c:axId val="43409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9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12</c:v>
                </c:pt>
                <c:pt idx="7">
                  <c:v>0</c:v>
                </c:pt>
                <c:pt idx="8">
                  <c:v>0</c:v>
                </c:pt>
                <c:pt idx="9">
                  <c:v>0</c:v>
                </c:pt>
                <c:pt idx="10">
                  <c:v>0</c:v>
                </c:pt>
                <c:pt idx="11">
                  <c:v>0</c:v>
                </c:pt>
              </c:numCache>
            </c:numRef>
          </c:val>
          <c:extLst>
            <c:ext xmlns:c16="http://schemas.microsoft.com/office/drawing/2014/chart" uri="{C3380CC4-5D6E-409C-BE32-E72D297353CC}">
              <c16:uniqueId val="{00000000-DC97-43C0-99E7-87C2D0B67538}"/>
            </c:ext>
          </c:extLst>
        </c:ser>
        <c:dLbls>
          <c:showLegendKey val="0"/>
          <c:showVal val="0"/>
          <c:showCatName val="0"/>
          <c:showSerName val="0"/>
          <c:showPercent val="0"/>
          <c:showBubbleSize val="0"/>
        </c:dLbls>
        <c:gapWidth val="219"/>
        <c:overlap val="-27"/>
        <c:axId val="428173816"/>
        <c:axId val="428163976"/>
      </c:barChart>
      <c:dateAx>
        <c:axId val="42817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63976"/>
        <c:crosses val="autoZero"/>
        <c:auto val="1"/>
        <c:lblOffset val="100"/>
        <c:baseTimeUnit val="months"/>
      </c:dateAx>
      <c:valAx>
        <c:axId val="42816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1495</c:v>
                </c:pt>
                <c:pt idx="6">
                  <c:v>12</c:v>
                </c:pt>
                <c:pt idx="7">
                  <c:v>0</c:v>
                </c:pt>
                <c:pt idx="8">
                  <c:v>0</c:v>
                </c:pt>
                <c:pt idx="9">
                  <c:v>0</c:v>
                </c:pt>
                <c:pt idx="10">
                  <c:v>0</c:v>
                </c:pt>
                <c:pt idx="11">
                  <c:v>0</c:v>
                </c:pt>
              </c:numCache>
            </c:numRef>
          </c:val>
          <c:extLst>
            <c:ext xmlns:c16="http://schemas.microsoft.com/office/drawing/2014/chart" uri="{C3380CC4-5D6E-409C-BE32-E72D297353CC}">
              <c16:uniqueId val="{00000000-3BD1-4641-AF3A-A7F9F9B0BD82}"/>
            </c:ext>
          </c:extLst>
        </c:ser>
        <c:dLbls>
          <c:showLegendKey val="0"/>
          <c:showVal val="0"/>
          <c:showCatName val="0"/>
          <c:showSerName val="0"/>
          <c:showPercent val="0"/>
          <c:showBubbleSize val="0"/>
        </c:dLbls>
        <c:gapWidth val="219"/>
        <c:overlap val="-27"/>
        <c:axId val="325843056"/>
        <c:axId val="329358960"/>
      </c:barChart>
      <c:catAx>
        <c:axId val="32584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58960"/>
        <c:crosses val="autoZero"/>
        <c:auto val="1"/>
        <c:lblAlgn val="ctr"/>
        <c:lblOffset val="100"/>
        <c:noMultiLvlLbl val="0"/>
      </c:catAx>
      <c:valAx>
        <c:axId val="32935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4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numCache>
            </c:numRef>
          </c:val>
          <c:extLst>
            <c:ext xmlns:c16="http://schemas.microsoft.com/office/drawing/2014/chart" uri="{C3380CC4-5D6E-409C-BE32-E72D297353CC}">
              <c16:uniqueId val="{00000000-D9E8-4F48-B1BE-588D8684D4F4}"/>
            </c:ext>
          </c:extLst>
        </c:ser>
        <c:dLbls>
          <c:showLegendKey val="0"/>
          <c:showVal val="0"/>
          <c:showCatName val="0"/>
          <c:showSerName val="0"/>
          <c:showPercent val="0"/>
          <c:showBubbleSize val="0"/>
        </c:dLbls>
        <c:gapWidth val="219"/>
        <c:overlap val="-27"/>
        <c:axId val="435453992"/>
        <c:axId val="435455304"/>
      </c:barChart>
      <c:dateAx>
        <c:axId val="43545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5304"/>
        <c:crosses val="autoZero"/>
        <c:auto val="1"/>
        <c:lblOffset val="100"/>
        <c:baseTimeUnit val="months"/>
      </c:dateAx>
      <c:valAx>
        <c:axId val="43545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5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CB20-A6C0-44FB-85DB-873E944A20B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33C982E-ACF3-4225-BAD9-1F25C582924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4380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F4A2-C69E-4C27-85C7-B3034469DFC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F04A7E4-C9C4-4231-8B87-0F67AEB42C40}"/>
              </a:ext>
            </a:extLst>
          </p:cNvPr>
          <p:cNvGraphicFramePr>
            <a:graphicFrameLocks noGrp="1"/>
          </p:cNvGraphicFramePr>
          <p:nvPr>
            <p:ph type="chart" sz="quarter" idx="13"/>
            <p:extLst>
              <p:ext uri="{D42A27DB-BD31-4B8C-83A1-F6EECF244321}">
                <p14:modId xmlns:p14="http://schemas.microsoft.com/office/powerpoint/2010/main" val="3740780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A2935-D740-48EB-AAD6-C1D99C972ED2}"/>
              </a:ext>
            </a:extLst>
          </p:cNvPr>
          <p:cNvSpPr>
            <a:spLocks noGrp="1"/>
          </p:cNvSpPr>
          <p:nvPr>
            <p:ph type="body" sz="quarter" idx="14"/>
          </p:nvPr>
        </p:nvSpPr>
        <p:spPr/>
        <p:txBody>
          <a:bodyPr/>
          <a:lstStyle/>
          <a:p>
            <a:r>
              <a:rPr lang="en-US"/>
              <a:t>06/01/2022 - 06/30/2022</a:t>
            </a:r>
          </a:p>
        </p:txBody>
      </p:sp>
      <p:sp>
        <p:nvSpPr>
          <p:cNvPr id="5" name="Footer Placeholder 4">
            <a:extLst>
              <a:ext uri="{FF2B5EF4-FFF2-40B4-BE49-F238E27FC236}">
                <a16:creationId xmlns:a16="http://schemas.microsoft.com/office/drawing/2014/main" id="{906C6693-233E-49F9-9E24-379277895A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413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0BF5-9043-4655-92FD-D501BA3966A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08F16481-279D-4CDD-AE1E-3DBCD79D21EE}"/>
              </a:ext>
            </a:extLst>
          </p:cNvPr>
          <p:cNvGraphicFramePr>
            <a:graphicFrameLocks noGrp="1"/>
          </p:cNvGraphicFramePr>
          <p:nvPr>
            <p:ph type="tbl" sz="quarter" idx="13"/>
            <p:extLst>
              <p:ext uri="{D42A27DB-BD31-4B8C-83A1-F6EECF244321}">
                <p14:modId xmlns:p14="http://schemas.microsoft.com/office/powerpoint/2010/main" val="286089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22556206"/>
                    </a:ext>
                  </a:extLst>
                </a:gridCol>
                <a:gridCol w="905256">
                  <a:extLst>
                    <a:ext uri="{9D8B030D-6E8A-4147-A177-3AD203B41FA5}">
                      <a16:colId xmlns:a16="http://schemas.microsoft.com/office/drawing/2014/main" val="1898858452"/>
                    </a:ext>
                  </a:extLst>
                </a:gridCol>
                <a:gridCol w="905256">
                  <a:extLst>
                    <a:ext uri="{9D8B030D-6E8A-4147-A177-3AD203B41FA5}">
                      <a16:colId xmlns:a16="http://schemas.microsoft.com/office/drawing/2014/main" val="3635746570"/>
                    </a:ext>
                  </a:extLst>
                </a:gridCol>
                <a:gridCol w="905256">
                  <a:extLst>
                    <a:ext uri="{9D8B030D-6E8A-4147-A177-3AD203B41FA5}">
                      <a16:colId xmlns:a16="http://schemas.microsoft.com/office/drawing/2014/main" val="934691011"/>
                    </a:ext>
                  </a:extLst>
                </a:gridCol>
                <a:gridCol w="905256">
                  <a:extLst>
                    <a:ext uri="{9D8B030D-6E8A-4147-A177-3AD203B41FA5}">
                      <a16:colId xmlns:a16="http://schemas.microsoft.com/office/drawing/2014/main" val="1461944588"/>
                    </a:ext>
                  </a:extLst>
                </a:gridCol>
                <a:gridCol w="905256">
                  <a:extLst>
                    <a:ext uri="{9D8B030D-6E8A-4147-A177-3AD203B41FA5}">
                      <a16:colId xmlns:a16="http://schemas.microsoft.com/office/drawing/2014/main" val="475686772"/>
                    </a:ext>
                  </a:extLst>
                </a:gridCol>
                <a:gridCol w="905256">
                  <a:extLst>
                    <a:ext uri="{9D8B030D-6E8A-4147-A177-3AD203B41FA5}">
                      <a16:colId xmlns:a16="http://schemas.microsoft.com/office/drawing/2014/main" val="4208216312"/>
                    </a:ext>
                  </a:extLst>
                </a:gridCol>
                <a:gridCol w="905256">
                  <a:extLst>
                    <a:ext uri="{9D8B030D-6E8A-4147-A177-3AD203B41FA5}">
                      <a16:colId xmlns:a16="http://schemas.microsoft.com/office/drawing/2014/main" val="1102672373"/>
                    </a:ext>
                  </a:extLst>
                </a:gridCol>
                <a:gridCol w="905256">
                  <a:extLst>
                    <a:ext uri="{9D8B030D-6E8A-4147-A177-3AD203B41FA5}">
                      <a16:colId xmlns:a16="http://schemas.microsoft.com/office/drawing/2014/main" val="274723678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10133916"/>
                  </a:ext>
                </a:extLst>
              </a:tr>
              <a:tr h="370840">
                <a:tc>
                  <a:txBody>
                    <a:bodyPr/>
                    <a:lstStyle/>
                    <a:p>
                      <a:r>
                        <a:rPr lang="en-US" sz="1000"/>
                        <a:t>1755</a:t>
                      </a:r>
                    </a:p>
                  </a:txBody>
                  <a:tcPr/>
                </a:tc>
                <a:tc>
                  <a:txBody>
                    <a:bodyPr/>
                    <a:lstStyle/>
                    <a:p>
                      <a:r>
                        <a:rPr lang="en-US" sz="1000"/>
                        <a:t>-4</a:t>
                      </a:r>
                    </a:p>
                  </a:txBody>
                  <a:tcPr/>
                </a:tc>
                <a:tc>
                  <a:txBody>
                    <a:bodyPr/>
                    <a:lstStyle/>
                    <a:p>
                      <a:r>
                        <a:rPr lang="en-US" sz="1000"/>
                        <a:t>14</a:t>
                      </a:r>
                    </a:p>
                  </a:txBody>
                  <a:tcPr/>
                </a:tc>
                <a:tc>
                  <a:txBody>
                    <a:bodyPr/>
                    <a:lstStyle/>
                    <a:p>
                      <a:r>
                        <a:rPr lang="en-US" sz="1000"/>
                        <a:t>77</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tc>
                  <a:txBody>
                    <a:bodyPr/>
                    <a:lstStyle/>
                    <a:p>
                      <a:r>
                        <a:rPr lang="en-US" sz="1000"/>
                        <a:t>0.3334 %</a:t>
                      </a:r>
                    </a:p>
                  </a:txBody>
                  <a:tcPr/>
                </a:tc>
                <a:tc>
                  <a:txBody>
                    <a:bodyPr/>
                    <a:lstStyle/>
                    <a:p>
                      <a:r>
                        <a:rPr lang="en-US" sz="1000"/>
                        <a:t>0.0 %</a:t>
                      </a:r>
                    </a:p>
                  </a:txBody>
                  <a:tcPr/>
                </a:tc>
                <a:extLst>
                  <a:ext uri="{0D108BD9-81ED-4DB2-BD59-A6C34878D82A}">
                    <a16:rowId xmlns:a16="http://schemas.microsoft.com/office/drawing/2014/main" val="652798002"/>
                  </a:ext>
                </a:extLst>
              </a:tr>
            </a:tbl>
          </a:graphicData>
        </a:graphic>
      </p:graphicFrame>
      <p:sp>
        <p:nvSpPr>
          <p:cNvPr id="4" name="Text Placeholder 3">
            <a:extLst>
              <a:ext uri="{FF2B5EF4-FFF2-40B4-BE49-F238E27FC236}">
                <a16:creationId xmlns:a16="http://schemas.microsoft.com/office/drawing/2014/main" id="{E55187BC-ABC9-427C-B460-32A57C8954CF}"/>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1223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74F34-35AC-42FD-9897-915C224C0AD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639CE77-2748-4016-9957-571F6DFFA49C}"/>
              </a:ext>
            </a:extLst>
          </p:cNvPr>
          <p:cNvGraphicFramePr>
            <a:graphicFrameLocks noGrp="1"/>
          </p:cNvGraphicFramePr>
          <p:nvPr>
            <p:ph type="chart" sz="quarter" idx="13"/>
            <p:extLst>
              <p:ext uri="{D42A27DB-BD31-4B8C-83A1-F6EECF244321}">
                <p14:modId xmlns:p14="http://schemas.microsoft.com/office/powerpoint/2010/main" val="2088421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62845C-BF97-4872-AB55-BE5B26951A3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5E0F94E-58D1-4850-9D50-3F15F9BDA5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878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11A9C-4E9D-44A4-A3D4-2D15AFBCE06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130FAFA-EFDA-4181-A4D3-E69B27655082}"/>
              </a:ext>
            </a:extLst>
          </p:cNvPr>
          <p:cNvGraphicFramePr>
            <a:graphicFrameLocks noGrp="1"/>
          </p:cNvGraphicFramePr>
          <p:nvPr>
            <p:ph type="chart" sz="quarter" idx="13"/>
            <p:extLst>
              <p:ext uri="{D42A27DB-BD31-4B8C-83A1-F6EECF244321}">
                <p14:modId xmlns:p14="http://schemas.microsoft.com/office/powerpoint/2010/main" val="3439881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AB4CA-3649-4B78-AEC1-141418647D1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3918073-92A6-4B8C-AFA8-3320A85EEA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523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DB13-9F5C-4E84-9A0B-6BC53FC37A63}"/>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9E096F93-14A4-4425-9830-0F622176A2EF}"/>
              </a:ext>
            </a:extLst>
          </p:cNvPr>
          <p:cNvGraphicFramePr>
            <a:graphicFrameLocks noGrp="1"/>
          </p:cNvGraphicFramePr>
          <p:nvPr>
            <p:ph type="chart" sz="quarter" idx="13"/>
            <p:extLst>
              <p:ext uri="{D42A27DB-BD31-4B8C-83A1-F6EECF244321}">
                <p14:modId xmlns:p14="http://schemas.microsoft.com/office/powerpoint/2010/main" val="242273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396CE4-C270-4560-98C5-78FFB7C07CB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49B9812-67EE-4304-89DA-297FDAA89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665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10597-552B-4137-84B8-2F2E3583B3E0}"/>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95A2862-A8A9-4DDB-9736-469673432D67}"/>
              </a:ext>
            </a:extLst>
          </p:cNvPr>
          <p:cNvGraphicFramePr>
            <a:graphicFrameLocks noGrp="1"/>
          </p:cNvGraphicFramePr>
          <p:nvPr>
            <p:ph type="chart" sz="quarter" idx="13"/>
            <p:extLst>
              <p:ext uri="{D42A27DB-BD31-4B8C-83A1-F6EECF244321}">
                <p14:modId xmlns:p14="http://schemas.microsoft.com/office/powerpoint/2010/main" val="688107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E018FD-95B6-4769-B3FB-00A8C9CA13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16BD146-2FA2-43DA-8F54-E97AC8D7F8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926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7C0AD-54EE-4344-AFCC-22BCA02BAB51}"/>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1E57127F-F074-4124-BC8A-C8A3207BF198}"/>
              </a:ext>
            </a:extLst>
          </p:cNvPr>
          <p:cNvGraphicFramePr>
            <a:graphicFrameLocks noGrp="1"/>
          </p:cNvGraphicFramePr>
          <p:nvPr>
            <p:ph type="tbl" sz="quarter" idx="13"/>
            <p:extLst>
              <p:ext uri="{D42A27DB-BD31-4B8C-83A1-F6EECF244321}">
                <p14:modId xmlns:p14="http://schemas.microsoft.com/office/powerpoint/2010/main" val="196537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41813777"/>
                    </a:ext>
                  </a:extLst>
                </a:gridCol>
                <a:gridCol w="1399032">
                  <a:extLst>
                    <a:ext uri="{9D8B030D-6E8A-4147-A177-3AD203B41FA5}">
                      <a16:colId xmlns:a16="http://schemas.microsoft.com/office/drawing/2014/main" val="3043682554"/>
                    </a:ext>
                  </a:extLst>
                </a:gridCol>
                <a:gridCol w="329184">
                  <a:extLst>
                    <a:ext uri="{9D8B030D-6E8A-4147-A177-3AD203B41FA5}">
                      <a16:colId xmlns:a16="http://schemas.microsoft.com/office/drawing/2014/main" val="428382355"/>
                    </a:ext>
                  </a:extLst>
                </a:gridCol>
                <a:gridCol w="329184">
                  <a:extLst>
                    <a:ext uri="{9D8B030D-6E8A-4147-A177-3AD203B41FA5}">
                      <a16:colId xmlns:a16="http://schemas.microsoft.com/office/drawing/2014/main" val="428855120"/>
                    </a:ext>
                  </a:extLst>
                </a:gridCol>
                <a:gridCol w="329184">
                  <a:extLst>
                    <a:ext uri="{9D8B030D-6E8A-4147-A177-3AD203B41FA5}">
                      <a16:colId xmlns:a16="http://schemas.microsoft.com/office/drawing/2014/main" val="3905500843"/>
                    </a:ext>
                  </a:extLst>
                </a:gridCol>
                <a:gridCol w="329184">
                  <a:extLst>
                    <a:ext uri="{9D8B030D-6E8A-4147-A177-3AD203B41FA5}">
                      <a16:colId xmlns:a16="http://schemas.microsoft.com/office/drawing/2014/main" val="3527039238"/>
                    </a:ext>
                  </a:extLst>
                </a:gridCol>
                <a:gridCol w="329184">
                  <a:extLst>
                    <a:ext uri="{9D8B030D-6E8A-4147-A177-3AD203B41FA5}">
                      <a16:colId xmlns:a16="http://schemas.microsoft.com/office/drawing/2014/main" val="3192460676"/>
                    </a:ext>
                  </a:extLst>
                </a:gridCol>
                <a:gridCol w="329184">
                  <a:extLst>
                    <a:ext uri="{9D8B030D-6E8A-4147-A177-3AD203B41FA5}">
                      <a16:colId xmlns:a16="http://schemas.microsoft.com/office/drawing/2014/main" val="3383565599"/>
                    </a:ext>
                  </a:extLst>
                </a:gridCol>
                <a:gridCol w="329184">
                  <a:extLst>
                    <a:ext uri="{9D8B030D-6E8A-4147-A177-3AD203B41FA5}">
                      <a16:colId xmlns:a16="http://schemas.microsoft.com/office/drawing/2014/main" val="507581409"/>
                    </a:ext>
                  </a:extLst>
                </a:gridCol>
                <a:gridCol w="329184">
                  <a:extLst>
                    <a:ext uri="{9D8B030D-6E8A-4147-A177-3AD203B41FA5}">
                      <a16:colId xmlns:a16="http://schemas.microsoft.com/office/drawing/2014/main" val="3345598606"/>
                    </a:ext>
                  </a:extLst>
                </a:gridCol>
                <a:gridCol w="329184">
                  <a:extLst>
                    <a:ext uri="{9D8B030D-6E8A-4147-A177-3AD203B41FA5}">
                      <a16:colId xmlns:a16="http://schemas.microsoft.com/office/drawing/2014/main" val="3444194111"/>
                    </a:ext>
                  </a:extLst>
                </a:gridCol>
                <a:gridCol w="329184">
                  <a:extLst>
                    <a:ext uri="{9D8B030D-6E8A-4147-A177-3AD203B41FA5}">
                      <a16:colId xmlns:a16="http://schemas.microsoft.com/office/drawing/2014/main" val="279408434"/>
                    </a:ext>
                  </a:extLst>
                </a:gridCol>
                <a:gridCol w="329184">
                  <a:extLst>
                    <a:ext uri="{9D8B030D-6E8A-4147-A177-3AD203B41FA5}">
                      <a16:colId xmlns:a16="http://schemas.microsoft.com/office/drawing/2014/main" val="3310541470"/>
                    </a:ext>
                  </a:extLst>
                </a:gridCol>
                <a:gridCol w="329184">
                  <a:extLst>
                    <a:ext uri="{9D8B030D-6E8A-4147-A177-3AD203B41FA5}">
                      <a16:colId xmlns:a16="http://schemas.microsoft.com/office/drawing/2014/main" val="4053783550"/>
                    </a:ext>
                  </a:extLst>
                </a:gridCol>
                <a:gridCol w="329184">
                  <a:extLst>
                    <a:ext uri="{9D8B030D-6E8A-4147-A177-3AD203B41FA5}">
                      <a16:colId xmlns:a16="http://schemas.microsoft.com/office/drawing/2014/main" val="347039364"/>
                    </a:ext>
                  </a:extLst>
                </a:gridCol>
                <a:gridCol w="329184">
                  <a:extLst>
                    <a:ext uri="{9D8B030D-6E8A-4147-A177-3AD203B41FA5}">
                      <a16:colId xmlns:a16="http://schemas.microsoft.com/office/drawing/2014/main" val="45689725"/>
                    </a:ext>
                  </a:extLst>
                </a:gridCol>
                <a:gridCol w="329184">
                  <a:extLst>
                    <a:ext uri="{9D8B030D-6E8A-4147-A177-3AD203B41FA5}">
                      <a16:colId xmlns:a16="http://schemas.microsoft.com/office/drawing/2014/main" val="246793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350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- 2022-06-30 21:00:38</a:t>
                      </a:r>
                      <a:r>
                        <a:rPr kumimoji="0" lang="en-US" sz="1000" b="0" i="0" u="none" strike="noStrike" kern="1200" cap="none" spc="0" normalizeH="0" baseline="0" noProof="0">
                          <a:ln>
                            <a:noFill/>
                          </a:ln>
                          <a:solidFill>
                            <a:prstClr val="black"/>
                          </a:solidFill>
                          <a:effectLst/>
                          <a:uLnTx/>
                          <a:uFillTx/>
                          <a:latin typeface="+mn-lt"/>
                          <a:ea typeface="+mn-ea"/>
                          <a:cs typeface="+mn-cs"/>
                        </a:rPr>
                        <a:t>
 Last Friday, we honored our 2022 top-tiered producers at our FICOH Rewards banquet. It was the first time in three years that we celebrated our top agents in person, which made it extra special!  #TeamFICOH #FICOHRewardsBanquet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https://quintly-image-storage.s3.amazonaws.com/17ae3836335657ff0a83f20c7d11e5e8/64bde16e05bfc99e14a3c74fa36649e7.jpg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915229"/>
                  </a:ext>
                </a:extLst>
              </a:tr>
            </a:tbl>
          </a:graphicData>
        </a:graphic>
      </p:graphicFrame>
      <p:sp>
        <p:nvSpPr>
          <p:cNvPr id="4" name="Text Placeholder 3">
            <a:extLst>
              <a:ext uri="{FF2B5EF4-FFF2-40B4-BE49-F238E27FC236}">
                <a16:creationId xmlns:a16="http://schemas.microsoft.com/office/drawing/2014/main" id="{FB859817-7BE5-42E6-964B-70E8CB816B1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4890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A351A-E76F-4EE0-8C55-58ED58353289}"/>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494C5F4D-2CE0-41BE-A2BD-5E5B015DBBE3}"/>
              </a:ext>
            </a:extLst>
          </p:cNvPr>
          <p:cNvGraphicFramePr>
            <a:graphicFrameLocks noGrp="1"/>
          </p:cNvGraphicFramePr>
          <p:nvPr>
            <p:ph type="tbl" sz="quarter" idx="13"/>
            <p:extLst>
              <p:ext uri="{D42A27DB-BD31-4B8C-83A1-F6EECF244321}">
                <p14:modId xmlns:p14="http://schemas.microsoft.com/office/powerpoint/2010/main" val="2830734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9186328"/>
                    </a:ext>
                  </a:extLst>
                </a:gridCol>
                <a:gridCol w="1399032">
                  <a:extLst>
                    <a:ext uri="{9D8B030D-6E8A-4147-A177-3AD203B41FA5}">
                      <a16:colId xmlns:a16="http://schemas.microsoft.com/office/drawing/2014/main" val="2188480606"/>
                    </a:ext>
                  </a:extLst>
                </a:gridCol>
                <a:gridCol w="329184">
                  <a:extLst>
                    <a:ext uri="{9D8B030D-6E8A-4147-A177-3AD203B41FA5}">
                      <a16:colId xmlns:a16="http://schemas.microsoft.com/office/drawing/2014/main" val="310000854"/>
                    </a:ext>
                  </a:extLst>
                </a:gridCol>
                <a:gridCol w="329184">
                  <a:extLst>
                    <a:ext uri="{9D8B030D-6E8A-4147-A177-3AD203B41FA5}">
                      <a16:colId xmlns:a16="http://schemas.microsoft.com/office/drawing/2014/main" val="2657356439"/>
                    </a:ext>
                  </a:extLst>
                </a:gridCol>
                <a:gridCol w="329184">
                  <a:extLst>
                    <a:ext uri="{9D8B030D-6E8A-4147-A177-3AD203B41FA5}">
                      <a16:colId xmlns:a16="http://schemas.microsoft.com/office/drawing/2014/main" val="1046910427"/>
                    </a:ext>
                  </a:extLst>
                </a:gridCol>
                <a:gridCol w="329184">
                  <a:extLst>
                    <a:ext uri="{9D8B030D-6E8A-4147-A177-3AD203B41FA5}">
                      <a16:colId xmlns:a16="http://schemas.microsoft.com/office/drawing/2014/main" val="3203860197"/>
                    </a:ext>
                  </a:extLst>
                </a:gridCol>
                <a:gridCol w="329184">
                  <a:extLst>
                    <a:ext uri="{9D8B030D-6E8A-4147-A177-3AD203B41FA5}">
                      <a16:colId xmlns:a16="http://schemas.microsoft.com/office/drawing/2014/main" val="3775467046"/>
                    </a:ext>
                  </a:extLst>
                </a:gridCol>
                <a:gridCol w="329184">
                  <a:extLst>
                    <a:ext uri="{9D8B030D-6E8A-4147-A177-3AD203B41FA5}">
                      <a16:colId xmlns:a16="http://schemas.microsoft.com/office/drawing/2014/main" val="2014146053"/>
                    </a:ext>
                  </a:extLst>
                </a:gridCol>
                <a:gridCol w="329184">
                  <a:extLst>
                    <a:ext uri="{9D8B030D-6E8A-4147-A177-3AD203B41FA5}">
                      <a16:colId xmlns:a16="http://schemas.microsoft.com/office/drawing/2014/main" val="3990099056"/>
                    </a:ext>
                  </a:extLst>
                </a:gridCol>
                <a:gridCol w="329184">
                  <a:extLst>
                    <a:ext uri="{9D8B030D-6E8A-4147-A177-3AD203B41FA5}">
                      <a16:colId xmlns:a16="http://schemas.microsoft.com/office/drawing/2014/main" val="3745508039"/>
                    </a:ext>
                  </a:extLst>
                </a:gridCol>
                <a:gridCol w="329184">
                  <a:extLst>
                    <a:ext uri="{9D8B030D-6E8A-4147-A177-3AD203B41FA5}">
                      <a16:colId xmlns:a16="http://schemas.microsoft.com/office/drawing/2014/main" val="3831468129"/>
                    </a:ext>
                  </a:extLst>
                </a:gridCol>
                <a:gridCol w="329184">
                  <a:extLst>
                    <a:ext uri="{9D8B030D-6E8A-4147-A177-3AD203B41FA5}">
                      <a16:colId xmlns:a16="http://schemas.microsoft.com/office/drawing/2014/main" val="1547909258"/>
                    </a:ext>
                  </a:extLst>
                </a:gridCol>
                <a:gridCol w="329184">
                  <a:extLst>
                    <a:ext uri="{9D8B030D-6E8A-4147-A177-3AD203B41FA5}">
                      <a16:colId xmlns:a16="http://schemas.microsoft.com/office/drawing/2014/main" val="3304904190"/>
                    </a:ext>
                  </a:extLst>
                </a:gridCol>
                <a:gridCol w="329184">
                  <a:extLst>
                    <a:ext uri="{9D8B030D-6E8A-4147-A177-3AD203B41FA5}">
                      <a16:colId xmlns:a16="http://schemas.microsoft.com/office/drawing/2014/main" val="3657304464"/>
                    </a:ext>
                  </a:extLst>
                </a:gridCol>
                <a:gridCol w="329184">
                  <a:extLst>
                    <a:ext uri="{9D8B030D-6E8A-4147-A177-3AD203B41FA5}">
                      <a16:colId xmlns:a16="http://schemas.microsoft.com/office/drawing/2014/main" val="764454672"/>
                    </a:ext>
                  </a:extLst>
                </a:gridCol>
                <a:gridCol w="329184">
                  <a:extLst>
                    <a:ext uri="{9D8B030D-6E8A-4147-A177-3AD203B41FA5}">
                      <a16:colId xmlns:a16="http://schemas.microsoft.com/office/drawing/2014/main" val="3381875938"/>
                    </a:ext>
                  </a:extLst>
                </a:gridCol>
                <a:gridCol w="329184">
                  <a:extLst>
                    <a:ext uri="{9D8B030D-6E8A-4147-A177-3AD203B41FA5}">
                      <a16:colId xmlns:a16="http://schemas.microsoft.com/office/drawing/2014/main" val="388579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29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- 2022-06-22 23:49:59</a:t>
                      </a:r>
                      <a:r>
                        <a:rPr kumimoji="0" lang="en-US" sz="1000" b="0" i="0" u="none" strike="noStrike" kern="1200" cap="none" spc="0" normalizeH="0" baseline="0" noProof="0">
                          <a:ln>
                            <a:noFill/>
                          </a:ln>
                          <a:solidFill>
                            <a:prstClr val="black"/>
                          </a:solidFill>
                          <a:effectLst/>
                          <a:uLnTx/>
                          <a:uFillTx/>
                          <a:latin typeface="+mn-lt"/>
                          <a:ea typeface="+mn-ea"/>
                          <a:cs typeface="+mn-cs"/>
                        </a:rPr>
                        <a:t>
 Last Saturday, members of our First Community Action Team volunteered at Princess Ruth Ke'elikolani Middle School to tape and prime the interior hallway of their administrative building. It's the second year in a row we’ve partnered with the school to beautify their campus. Mahalo to Principal Joe for hosting us and helping us continue our longstanding tradition of volunteer service. Central Middle School #firstinthecommunity #insurancegivesback #hawaiicommunity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https://quintly-image-storage.s3.amazonaws.com/17ae3836335657ff0a83f20c7d11e5e8/b64135015e909c2d8db4d71b02c0525b.jpg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44360768"/>
                  </a:ext>
                </a:extLst>
              </a:tr>
            </a:tbl>
          </a:graphicData>
        </a:graphic>
      </p:graphicFrame>
      <p:sp>
        <p:nvSpPr>
          <p:cNvPr id="4" name="Text Placeholder 3">
            <a:extLst>
              <a:ext uri="{FF2B5EF4-FFF2-40B4-BE49-F238E27FC236}">
                <a16:creationId xmlns:a16="http://schemas.microsoft.com/office/drawing/2014/main" id="{5F3F2442-BA8E-4398-9F25-2ACBE9CCC78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203962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90B7-8448-4578-A84B-4F72E984BFD9}"/>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0B40901F-D050-454F-BA5B-BCD5AF3534D9}"/>
              </a:ext>
            </a:extLst>
          </p:cNvPr>
          <p:cNvGraphicFramePr>
            <a:graphicFrameLocks noGrp="1"/>
          </p:cNvGraphicFramePr>
          <p:nvPr>
            <p:ph type="tbl" sz="quarter" idx="13"/>
            <p:extLst>
              <p:ext uri="{D42A27DB-BD31-4B8C-83A1-F6EECF244321}">
                <p14:modId xmlns:p14="http://schemas.microsoft.com/office/powerpoint/2010/main" val="1437586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9407346"/>
                    </a:ext>
                  </a:extLst>
                </a:gridCol>
                <a:gridCol w="1399032">
                  <a:extLst>
                    <a:ext uri="{9D8B030D-6E8A-4147-A177-3AD203B41FA5}">
                      <a16:colId xmlns:a16="http://schemas.microsoft.com/office/drawing/2014/main" val="274388535"/>
                    </a:ext>
                  </a:extLst>
                </a:gridCol>
                <a:gridCol w="329184">
                  <a:extLst>
                    <a:ext uri="{9D8B030D-6E8A-4147-A177-3AD203B41FA5}">
                      <a16:colId xmlns:a16="http://schemas.microsoft.com/office/drawing/2014/main" val="1405739480"/>
                    </a:ext>
                  </a:extLst>
                </a:gridCol>
                <a:gridCol w="329184">
                  <a:extLst>
                    <a:ext uri="{9D8B030D-6E8A-4147-A177-3AD203B41FA5}">
                      <a16:colId xmlns:a16="http://schemas.microsoft.com/office/drawing/2014/main" val="1643842415"/>
                    </a:ext>
                  </a:extLst>
                </a:gridCol>
                <a:gridCol w="329184">
                  <a:extLst>
                    <a:ext uri="{9D8B030D-6E8A-4147-A177-3AD203B41FA5}">
                      <a16:colId xmlns:a16="http://schemas.microsoft.com/office/drawing/2014/main" val="3391030050"/>
                    </a:ext>
                  </a:extLst>
                </a:gridCol>
                <a:gridCol w="329184">
                  <a:extLst>
                    <a:ext uri="{9D8B030D-6E8A-4147-A177-3AD203B41FA5}">
                      <a16:colId xmlns:a16="http://schemas.microsoft.com/office/drawing/2014/main" val="2934826545"/>
                    </a:ext>
                  </a:extLst>
                </a:gridCol>
                <a:gridCol w="329184">
                  <a:extLst>
                    <a:ext uri="{9D8B030D-6E8A-4147-A177-3AD203B41FA5}">
                      <a16:colId xmlns:a16="http://schemas.microsoft.com/office/drawing/2014/main" val="4046156672"/>
                    </a:ext>
                  </a:extLst>
                </a:gridCol>
                <a:gridCol w="329184">
                  <a:extLst>
                    <a:ext uri="{9D8B030D-6E8A-4147-A177-3AD203B41FA5}">
                      <a16:colId xmlns:a16="http://schemas.microsoft.com/office/drawing/2014/main" val="1915447683"/>
                    </a:ext>
                  </a:extLst>
                </a:gridCol>
                <a:gridCol w="329184">
                  <a:extLst>
                    <a:ext uri="{9D8B030D-6E8A-4147-A177-3AD203B41FA5}">
                      <a16:colId xmlns:a16="http://schemas.microsoft.com/office/drawing/2014/main" val="1310275997"/>
                    </a:ext>
                  </a:extLst>
                </a:gridCol>
                <a:gridCol w="329184">
                  <a:extLst>
                    <a:ext uri="{9D8B030D-6E8A-4147-A177-3AD203B41FA5}">
                      <a16:colId xmlns:a16="http://schemas.microsoft.com/office/drawing/2014/main" val="1892718788"/>
                    </a:ext>
                  </a:extLst>
                </a:gridCol>
                <a:gridCol w="329184">
                  <a:extLst>
                    <a:ext uri="{9D8B030D-6E8A-4147-A177-3AD203B41FA5}">
                      <a16:colId xmlns:a16="http://schemas.microsoft.com/office/drawing/2014/main" val="3095493980"/>
                    </a:ext>
                  </a:extLst>
                </a:gridCol>
                <a:gridCol w="329184">
                  <a:extLst>
                    <a:ext uri="{9D8B030D-6E8A-4147-A177-3AD203B41FA5}">
                      <a16:colId xmlns:a16="http://schemas.microsoft.com/office/drawing/2014/main" val="4174275800"/>
                    </a:ext>
                  </a:extLst>
                </a:gridCol>
                <a:gridCol w="329184">
                  <a:extLst>
                    <a:ext uri="{9D8B030D-6E8A-4147-A177-3AD203B41FA5}">
                      <a16:colId xmlns:a16="http://schemas.microsoft.com/office/drawing/2014/main" val="1518997360"/>
                    </a:ext>
                  </a:extLst>
                </a:gridCol>
                <a:gridCol w="329184">
                  <a:extLst>
                    <a:ext uri="{9D8B030D-6E8A-4147-A177-3AD203B41FA5}">
                      <a16:colId xmlns:a16="http://schemas.microsoft.com/office/drawing/2014/main" val="86252654"/>
                    </a:ext>
                  </a:extLst>
                </a:gridCol>
                <a:gridCol w="329184">
                  <a:extLst>
                    <a:ext uri="{9D8B030D-6E8A-4147-A177-3AD203B41FA5}">
                      <a16:colId xmlns:a16="http://schemas.microsoft.com/office/drawing/2014/main" val="2919579178"/>
                    </a:ext>
                  </a:extLst>
                </a:gridCol>
                <a:gridCol w="329184">
                  <a:extLst>
                    <a:ext uri="{9D8B030D-6E8A-4147-A177-3AD203B41FA5}">
                      <a16:colId xmlns:a16="http://schemas.microsoft.com/office/drawing/2014/main" val="3521884953"/>
                    </a:ext>
                  </a:extLst>
                </a:gridCol>
                <a:gridCol w="329184">
                  <a:extLst>
                    <a:ext uri="{9D8B030D-6E8A-4147-A177-3AD203B41FA5}">
                      <a16:colId xmlns:a16="http://schemas.microsoft.com/office/drawing/2014/main" val="425078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4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- 2022-06-28 16:01:20</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National Insurance Awareness Day. Here are a few of the people at FICOH who work directly with customers and behind the scenes to help Hawaii residents and businesses recover after an unfortunate loss. We know life can change fast, so be sure to schedule regular insurance check-ups with your independent agent to ensure you are properly insured. #TeamFICOH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https://quintly-image-storage.s3.amazonaws.com/17ae3836335657ff0a83f20c7d11e5e8/872264eb35424ccbdc0a9ae76827a1e2.jpg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1484831"/>
                  </a:ext>
                </a:extLst>
              </a:tr>
            </a:tbl>
          </a:graphicData>
        </a:graphic>
      </p:graphicFrame>
      <p:sp>
        <p:nvSpPr>
          <p:cNvPr id="4" name="Text Placeholder 3">
            <a:extLst>
              <a:ext uri="{FF2B5EF4-FFF2-40B4-BE49-F238E27FC236}">
                <a16:creationId xmlns:a16="http://schemas.microsoft.com/office/drawing/2014/main" id="{8FD65887-4B7C-45C8-ACB0-FE509B56FCE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73558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9228-65EE-4BD5-9A71-5357709D7C0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9776740-3E97-4543-9747-D65EBE614322}"/>
              </a:ext>
            </a:extLst>
          </p:cNvPr>
          <p:cNvGraphicFramePr>
            <a:graphicFrameLocks noGrp="1"/>
          </p:cNvGraphicFramePr>
          <p:nvPr>
            <p:ph type="tbl" sz="quarter" idx="13"/>
            <p:extLst>
              <p:ext uri="{D42A27DB-BD31-4B8C-83A1-F6EECF244321}">
                <p14:modId xmlns:p14="http://schemas.microsoft.com/office/powerpoint/2010/main" val="189362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30388787"/>
                    </a:ext>
                  </a:extLst>
                </a:gridCol>
                <a:gridCol w="576072">
                  <a:extLst>
                    <a:ext uri="{9D8B030D-6E8A-4147-A177-3AD203B41FA5}">
                      <a16:colId xmlns:a16="http://schemas.microsoft.com/office/drawing/2014/main" val="2144358545"/>
                    </a:ext>
                  </a:extLst>
                </a:gridCol>
                <a:gridCol w="576072">
                  <a:extLst>
                    <a:ext uri="{9D8B030D-6E8A-4147-A177-3AD203B41FA5}">
                      <a16:colId xmlns:a16="http://schemas.microsoft.com/office/drawing/2014/main" val="791529266"/>
                    </a:ext>
                  </a:extLst>
                </a:gridCol>
                <a:gridCol w="576072">
                  <a:extLst>
                    <a:ext uri="{9D8B030D-6E8A-4147-A177-3AD203B41FA5}">
                      <a16:colId xmlns:a16="http://schemas.microsoft.com/office/drawing/2014/main" val="2504277052"/>
                    </a:ext>
                  </a:extLst>
                </a:gridCol>
                <a:gridCol w="576072">
                  <a:extLst>
                    <a:ext uri="{9D8B030D-6E8A-4147-A177-3AD203B41FA5}">
                      <a16:colId xmlns:a16="http://schemas.microsoft.com/office/drawing/2014/main" val="725934372"/>
                    </a:ext>
                  </a:extLst>
                </a:gridCol>
                <a:gridCol w="576072">
                  <a:extLst>
                    <a:ext uri="{9D8B030D-6E8A-4147-A177-3AD203B41FA5}">
                      <a16:colId xmlns:a16="http://schemas.microsoft.com/office/drawing/2014/main" val="3753751595"/>
                    </a:ext>
                  </a:extLst>
                </a:gridCol>
                <a:gridCol w="576072">
                  <a:extLst>
                    <a:ext uri="{9D8B030D-6E8A-4147-A177-3AD203B41FA5}">
                      <a16:colId xmlns:a16="http://schemas.microsoft.com/office/drawing/2014/main" val="3774767963"/>
                    </a:ext>
                  </a:extLst>
                </a:gridCol>
                <a:gridCol w="576072">
                  <a:extLst>
                    <a:ext uri="{9D8B030D-6E8A-4147-A177-3AD203B41FA5}">
                      <a16:colId xmlns:a16="http://schemas.microsoft.com/office/drawing/2014/main" val="268356678"/>
                    </a:ext>
                  </a:extLst>
                </a:gridCol>
                <a:gridCol w="576072">
                  <a:extLst>
                    <a:ext uri="{9D8B030D-6E8A-4147-A177-3AD203B41FA5}">
                      <a16:colId xmlns:a16="http://schemas.microsoft.com/office/drawing/2014/main" val="2974230458"/>
                    </a:ext>
                  </a:extLst>
                </a:gridCol>
                <a:gridCol w="576072">
                  <a:extLst>
                    <a:ext uri="{9D8B030D-6E8A-4147-A177-3AD203B41FA5}">
                      <a16:colId xmlns:a16="http://schemas.microsoft.com/office/drawing/2014/main" val="2337854135"/>
                    </a:ext>
                  </a:extLst>
                </a:gridCol>
                <a:gridCol w="576072">
                  <a:extLst>
                    <a:ext uri="{9D8B030D-6E8A-4147-A177-3AD203B41FA5}">
                      <a16:colId xmlns:a16="http://schemas.microsoft.com/office/drawing/2014/main" val="2955345681"/>
                    </a:ext>
                  </a:extLst>
                </a:gridCol>
                <a:gridCol w="576072">
                  <a:extLst>
                    <a:ext uri="{9D8B030D-6E8A-4147-A177-3AD203B41FA5}">
                      <a16:colId xmlns:a16="http://schemas.microsoft.com/office/drawing/2014/main" val="1094625286"/>
                    </a:ext>
                  </a:extLst>
                </a:gridCol>
                <a:gridCol w="576072">
                  <a:extLst>
                    <a:ext uri="{9D8B030D-6E8A-4147-A177-3AD203B41FA5}">
                      <a16:colId xmlns:a16="http://schemas.microsoft.com/office/drawing/2014/main" val="367111366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41114876"/>
                  </a:ext>
                </a:extLst>
              </a:tr>
              <a:tr h="370840">
                <a:tc>
                  <a:txBody>
                    <a:bodyPr/>
                    <a:lstStyle/>
                    <a:p>
                      <a:r>
                        <a:rPr lang="en-US" sz="1000"/>
                        <a:t>1200</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20</a:t>
                      </a:r>
                    </a:p>
                  </a:txBody>
                  <a:tcPr/>
                </a:tc>
                <a:tc>
                  <a:txBody>
                    <a:bodyPr/>
                    <a:lstStyle/>
                    <a:p>
                      <a:r>
                        <a:rPr lang="en-US" sz="1000"/>
                        <a:t>1</a:t>
                      </a:r>
                    </a:p>
                  </a:txBody>
                  <a:tcPr/>
                </a:tc>
                <a:tc>
                  <a:txBody>
                    <a:bodyPr/>
                    <a:lstStyle/>
                    <a:p>
                      <a:r>
                        <a:rPr lang="en-US" sz="1000"/>
                        <a:t>2</a:t>
                      </a:r>
                    </a:p>
                  </a:txBody>
                  <a:tcPr/>
                </a:tc>
                <a:tc>
                  <a:txBody>
                    <a:bodyPr/>
                    <a:lstStyle/>
                    <a:p>
                      <a:r>
                        <a:rPr lang="en-US" sz="1000"/>
                        <a:t>0.1528 %</a:t>
                      </a:r>
                    </a:p>
                  </a:txBody>
                  <a:tcPr/>
                </a:tc>
                <a:tc>
                  <a:txBody>
                    <a:bodyPr/>
                    <a:lstStyle/>
                    <a:p>
                      <a:r>
                        <a:rPr lang="en-US" sz="1000"/>
                        <a:t>0.0 %</a:t>
                      </a:r>
                    </a:p>
                  </a:txBody>
                  <a:tcPr/>
                </a:tc>
                <a:extLst>
                  <a:ext uri="{0D108BD9-81ED-4DB2-BD59-A6C34878D82A}">
                    <a16:rowId xmlns:a16="http://schemas.microsoft.com/office/drawing/2014/main" val="681998443"/>
                  </a:ext>
                </a:extLst>
              </a:tr>
            </a:tbl>
          </a:graphicData>
        </a:graphic>
      </p:graphicFrame>
      <p:sp>
        <p:nvSpPr>
          <p:cNvPr id="4" name="Text Placeholder 3">
            <a:extLst>
              <a:ext uri="{FF2B5EF4-FFF2-40B4-BE49-F238E27FC236}">
                <a16:creationId xmlns:a16="http://schemas.microsoft.com/office/drawing/2014/main" id="{C8DE20E5-63B7-427F-9B05-7A13B7CFA64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67878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8E3DB-AEEB-4479-8988-066E48C77270}"/>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7ACAEFC-5E81-43E0-AC98-93B9C479117A}"/>
              </a:ext>
            </a:extLst>
          </p:cNvPr>
          <p:cNvGraphicFramePr>
            <a:graphicFrameLocks noGrp="1"/>
          </p:cNvGraphicFramePr>
          <p:nvPr>
            <p:ph type="chart" sz="quarter" idx="13"/>
            <p:extLst>
              <p:ext uri="{D42A27DB-BD31-4B8C-83A1-F6EECF244321}">
                <p14:modId xmlns:p14="http://schemas.microsoft.com/office/powerpoint/2010/main" val="1801877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80DBC-1A32-4ACD-8401-D41FE4CEAF6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AF3FC02-1FF2-4513-B479-56FE32B05F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5462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CC81-0478-4F5A-993D-E94496B54123}"/>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BA6F202-5BC7-4CD2-933A-7BB5DA83B4B2}"/>
              </a:ext>
            </a:extLst>
          </p:cNvPr>
          <p:cNvGraphicFramePr>
            <a:graphicFrameLocks noGrp="1"/>
          </p:cNvGraphicFramePr>
          <p:nvPr>
            <p:ph type="chart" sz="quarter" idx="13"/>
            <p:extLst>
              <p:ext uri="{D42A27DB-BD31-4B8C-83A1-F6EECF244321}">
                <p14:modId xmlns:p14="http://schemas.microsoft.com/office/powerpoint/2010/main" val="887268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A07425-0AD2-499A-BDFD-1F83796F109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0586FE4-FF4D-42E5-8AFA-1CFA0016EB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182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DD2D-3C61-45C0-93C9-43906C82DE5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8542BD3-9EB3-4931-AC14-69E691576460}"/>
              </a:ext>
            </a:extLst>
          </p:cNvPr>
          <p:cNvGraphicFramePr>
            <a:graphicFrameLocks noGrp="1"/>
          </p:cNvGraphicFramePr>
          <p:nvPr>
            <p:ph type="chart" sz="quarter" idx="13"/>
            <p:extLst>
              <p:ext uri="{D42A27DB-BD31-4B8C-83A1-F6EECF244321}">
                <p14:modId xmlns:p14="http://schemas.microsoft.com/office/powerpoint/2010/main" val="2003682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065FC-723F-432F-8F08-66C413CFE2E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F8D796C-9AA8-4B25-8F01-61B09C0150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407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8732B-C7BC-415B-985F-73F11AB675E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D46D914-5C63-4982-A4EE-0186E0EE62F4}"/>
              </a:ext>
            </a:extLst>
          </p:cNvPr>
          <p:cNvGraphicFramePr>
            <a:graphicFrameLocks noGrp="1"/>
          </p:cNvGraphicFramePr>
          <p:nvPr>
            <p:ph type="tbl" sz="quarter" idx="13"/>
            <p:extLst>
              <p:ext uri="{D42A27DB-BD31-4B8C-83A1-F6EECF244321}">
                <p14:modId xmlns:p14="http://schemas.microsoft.com/office/powerpoint/2010/main" val="107341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0196414"/>
                    </a:ext>
                  </a:extLst>
                </a:gridCol>
                <a:gridCol w="493776">
                  <a:extLst>
                    <a:ext uri="{9D8B030D-6E8A-4147-A177-3AD203B41FA5}">
                      <a16:colId xmlns:a16="http://schemas.microsoft.com/office/drawing/2014/main" val="1458222060"/>
                    </a:ext>
                  </a:extLst>
                </a:gridCol>
                <a:gridCol w="1069848">
                  <a:extLst>
                    <a:ext uri="{9D8B030D-6E8A-4147-A177-3AD203B41FA5}">
                      <a16:colId xmlns:a16="http://schemas.microsoft.com/office/drawing/2014/main" val="608968735"/>
                    </a:ext>
                  </a:extLst>
                </a:gridCol>
                <a:gridCol w="1069848">
                  <a:extLst>
                    <a:ext uri="{9D8B030D-6E8A-4147-A177-3AD203B41FA5}">
                      <a16:colId xmlns:a16="http://schemas.microsoft.com/office/drawing/2014/main" val="3614476498"/>
                    </a:ext>
                  </a:extLst>
                </a:gridCol>
                <a:gridCol w="1069848">
                  <a:extLst>
                    <a:ext uri="{9D8B030D-6E8A-4147-A177-3AD203B41FA5}">
                      <a16:colId xmlns:a16="http://schemas.microsoft.com/office/drawing/2014/main" val="3349481868"/>
                    </a:ext>
                  </a:extLst>
                </a:gridCol>
                <a:gridCol w="1069848">
                  <a:extLst>
                    <a:ext uri="{9D8B030D-6E8A-4147-A177-3AD203B41FA5}">
                      <a16:colId xmlns:a16="http://schemas.microsoft.com/office/drawing/2014/main" val="2018510820"/>
                    </a:ext>
                  </a:extLst>
                </a:gridCol>
                <a:gridCol w="1069848">
                  <a:extLst>
                    <a:ext uri="{9D8B030D-6E8A-4147-A177-3AD203B41FA5}">
                      <a16:colId xmlns:a16="http://schemas.microsoft.com/office/drawing/2014/main" val="206221223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670006061"/>
                  </a:ext>
                </a:extLst>
              </a:tr>
              <a:tr h="370840">
                <a:tc>
                  <a:txBody>
                    <a:bodyPr/>
                    <a:lstStyle/>
                    <a:p>
                      <a:r>
                        <a:rPr lang="en-US" sz="1000" b="1"/>
                        <a:t>@FirstInsHI - 2022-06-10 18:01:00</a:t>
                      </a:r>
                      <a:r>
                        <a:rPr lang="en-US" sz="1000"/>
                        <a:t>
 This weekend, we celebrate King Kamehameha the Great, who united the Hawaiian Islands into one royal kingdom in 1810. Mahalo to Shaun N. of our Claims department for the photo. #KingKamehamehaDay https://t.co/ArEoceqqvw</a:t>
                      </a:r>
                    </a:p>
                  </a:txBody>
                  <a:tcPr/>
                </a:tc>
                <a:tc>
                  <a:txBody>
                    <a:bodyPr/>
                    <a:lstStyle/>
                    <a:p>
                      <a:r>
                        <a:rPr lang="en-US" sz="1000"/>
                        <a:t>06/13/2022 14:06:24</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0.4167 %</a:t>
                      </a:r>
                    </a:p>
                  </a:txBody>
                  <a:tcPr/>
                </a:tc>
                <a:extLst>
                  <a:ext uri="{0D108BD9-81ED-4DB2-BD59-A6C34878D82A}">
                    <a16:rowId xmlns:a16="http://schemas.microsoft.com/office/drawing/2014/main" val="2710859649"/>
                  </a:ext>
                </a:extLst>
              </a:tr>
              <a:tr h="370840">
                <a:tc>
                  <a:txBody>
                    <a:bodyPr/>
                    <a:lstStyle/>
                    <a:p>
                      <a:r>
                        <a:rPr lang="en-US" sz="1000" b="1"/>
                        <a:t>@FirstInsHI - 2022-06-21 18:01:01</a:t>
                      </a:r>
                      <a:r>
                        <a:rPr lang="en-US" sz="1000"/>
                        <a:t>
 Week 5 of our 11 weeks of giveaways has begun! Enter to win a  gift card to @lilihabakery by heading to our Instagram (@firstinshi). https://t.co/giY7ap0kPJ</a:t>
                      </a:r>
                    </a:p>
                  </a:txBody>
                  <a:tcPr/>
                </a:tc>
                <a:tc>
                  <a:txBody>
                    <a:bodyPr/>
                    <a:lstStyle/>
                    <a:p>
                      <a:r>
                        <a:rPr lang="en-US" sz="1000"/>
                        <a:t>06/27/2022 14:05:43</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0.4163 %</a:t>
                      </a:r>
                    </a:p>
                  </a:txBody>
                  <a:tcPr/>
                </a:tc>
                <a:extLst>
                  <a:ext uri="{0D108BD9-81ED-4DB2-BD59-A6C34878D82A}">
                    <a16:rowId xmlns:a16="http://schemas.microsoft.com/office/drawing/2014/main" val="2544291644"/>
                  </a:ext>
                </a:extLst>
              </a:tr>
              <a:tr h="370840">
                <a:tc>
                  <a:txBody>
                    <a:bodyPr/>
                    <a:lstStyle/>
                    <a:p>
                      <a:r>
                        <a:rPr lang="en-US" sz="1000" b="1"/>
                        <a:t>@FirstInsHI - 2022-06-28 16:01:21</a:t>
                      </a:r>
                      <a:r>
                        <a:rPr lang="en-US" sz="1000"/>
                        <a:t>
 Today we celebrate #NationalInsuranceAwarenessDay. Here are a few of the people at FICOH who work hard to help Hawaii residents and businesses recover after an unfortunate loss. #TeamFICOH #insurance https://t.co/1fEc6tqLxI</a:t>
                      </a:r>
                    </a:p>
                  </a:txBody>
                  <a:tcPr/>
                </a:tc>
                <a:tc>
                  <a:txBody>
                    <a:bodyPr/>
                    <a:lstStyle/>
                    <a:p>
                      <a:r>
                        <a:rPr lang="en-US" sz="1000"/>
                        <a:t>06/30/2022 14:07:27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0.2500 %</a:t>
                      </a:r>
                    </a:p>
                  </a:txBody>
                  <a:tcPr/>
                </a:tc>
                <a:extLst>
                  <a:ext uri="{0D108BD9-81ED-4DB2-BD59-A6C34878D82A}">
                    <a16:rowId xmlns:a16="http://schemas.microsoft.com/office/drawing/2014/main" val="3169464798"/>
                  </a:ext>
                </a:extLst>
              </a:tr>
            </a:tbl>
          </a:graphicData>
        </a:graphic>
      </p:graphicFrame>
      <p:sp>
        <p:nvSpPr>
          <p:cNvPr id="4" name="Text Placeholder 3">
            <a:extLst>
              <a:ext uri="{FF2B5EF4-FFF2-40B4-BE49-F238E27FC236}">
                <a16:creationId xmlns:a16="http://schemas.microsoft.com/office/drawing/2014/main" id="{83353DC5-EF32-4D03-9F22-97CCD5D3033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24690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0B6FC-D773-4685-ACA1-AA6450EE8F8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7004396-2D33-4302-BB54-E50E4E11F3DA}"/>
              </a:ext>
            </a:extLst>
          </p:cNvPr>
          <p:cNvGraphicFramePr>
            <a:graphicFrameLocks noGrp="1"/>
          </p:cNvGraphicFramePr>
          <p:nvPr>
            <p:ph type="tbl" sz="quarter" idx="13"/>
            <p:extLst>
              <p:ext uri="{D42A27DB-BD31-4B8C-83A1-F6EECF244321}">
                <p14:modId xmlns:p14="http://schemas.microsoft.com/office/powerpoint/2010/main" val="112035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84240578"/>
                    </a:ext>
                  </a:extLst>
                </a:gridCol>
                <a:gridCol w="576072">
                  <a:extLst>
                    <a:ext uri="{9D8B030D-6E8A-4147-A177-3AD203B41FA5}">
                      <a16:colId xmlns:a16="http://schemas.microsoft.com/office/drawing/2014/main" val="573490059"/>
                    </a:ext>
                  </a:extLst>
                </a:gridCol>
                <a:gridCol w="576072">
                  <a:extLst>
                    <a:ext uri="{9D8B030D-6E8A-4147-A177-3AD203B41FA5}">
                      <a16:colId xmlns:a16="http://schemas.microsoft.com/office/drawing/2014/main" val="2378455588"/>
                    </a:ext>
                  </a:extLst>
                </a:gridCol>
                <a:gridCol w="576072">
                  <a:extLst>
                    <a:ext uri="{9D8B030D-6E8A-4147-A177-3AD203B41FA5}">
                      <a16:colId xmlns:a16="http://schemas.microsoft.com/office/drawing/2014/main" val="2771376502"/>
                    </a:ext>
                  </a:extLst>
                </a:gridCol>
                <a:gridCol w="576072">
                  <a:extLst>
                    <a:ext uri="{9D8B030D-6E8A-4147-A177-3AD203B41FA5}">
                      <a16:colId xmlns:a16="http://schemas.microsoft.com/office/drawing/2014/main" val="946799656"/>
                    </a:ext>
                  </a:extLst>
                </a:gridCol>
                <a:gridCol w="576072">
                  <a:extLst>
                    <a:ext uri="{9D8B030D-6E8A-4147-A177-3AD203B41FA5}">
                      <a16:colId xmlns:a16="http://schemas.microsoft.com/office/drawing/2014/main" val="4053949950"/>
                    </a:ext>
                  </a:extLst>
                </a:gridCol>
                <a:gridCol w="576072">
                  <a:extLst>
                    <a:ext uri="{9D8B030D-6E8A-4147-A177-3AD203B41FA5}">
                      <a16:colId xmlns:a16="http://schemas.microsoft.com/office/drawing/2014/main" val="1391380578"/>
                    </a:ext>
                  </a:extLst>
                </a:gridCol>
                <a:gridCol w="576072">
                  <a:extLst>
                    <a:ext uri="{9D8B030D-6E8A-4147-A177-3AD203B41FA5}">
                      <a16:colId xmlns:a16="http://schemas.microsoft.com/office/drawing/2014/main" val="2060166446"/>
                    </a:ext>
                  </a:extLst>
                </a:gridCol>
                <a:gridCol w="576072">
                  <a:extLst>
                    <a:ext uri="{9D8B030D-6E8A-4147-A177-3AD203B41FA5}">
                      <a16:colId xmlns:a16="http://schemas.microsoft.com/office/drawing/2014/main" val="681728712"/>
                    </a:ext>
                  </a:extLst>
                </a:gridCol>
                <a:gridCol w="576072">
                  <a:extLst>
                    <a:ext uri="{9D8B030D-6E8A-4147-A177-3AD203B41FA5}">
                      <a16:colId xmlns:a16="http://schemas.microsoft.com/office/drawing/2014/main" val="487595655"/>
                    </a:ext>
                  </a:extLst>
                </a:gridCol>
                <a:gridCol w="576072">
                  <a:extLst>
                    <a:ext uri="{9D8B030D-6E8A-4147-A177-3AD203B41FA5}">
                      <a16:colId xmlns:a16="http://schemas.microsoft.com/office/drawing/2014/main" val="3467398295"/>
                    </a:ext>
                  </a:extLst>
                </a:gridCol>
                <a:gridCol w="576072">
                  <a:extLst>
                    <a:ext uri="{9D8B030D-6E8A-4147-A177-3AD203B41FA5}">
                      <a16:colId xmlns:a16="http://schemas.microsoft.com/office/drawing/2014/main" val="1500419752"/>
                    </a:ext>
                  </a:extLst>
                </a:gridCol>
                <a:gridCol w="576072">
                  <a:extLst>
                    <a:ext uri="{9D8B030D-6E8A-4147-A177-3AD203B41FA5}">
                      <a16:colId xmlns:a16="http://schemas.microsoft.com/office/drawing/2014/main" val="893856230"/>
                    </a:ext>
                  </a:extLst>
                </a:gridCol>
                <a:gridCol w="576072">
                  <a:extLst>
                    <a:ext uri="{9D8B030D-6E8A-4147-A177-3AD203B41FA5}">
                      <a16:colId xmlns:a16="http://schemas.microsoft.com/office/drawing/2014/main" val="15121836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89913027"/>
                  </a:ext>
                </a:extLst>
              </a:tr>
              <a:tr h="370840">
                <a:tc>
                  <a:txBody>
                    <a:bodyPr/>
                    <a:lstStyle/>
                    <a:p>
                      <a:r>
                        <a:rPr lang="en-US" sz="1000"/>
                        <a:t>3662</a:t>
                      </a:r>
                    </a:p>
                  </a:txBody>
                  <a:tcPr/>
                </a:tc>
                <a:tc>
                  <a:txBody>
                    <a:bodyPr/>
                    <a:lstStyle/>
                    <a:p>
                      <a:r>
                        <a:rPr lang="en-US" sz="1000"/>
                        <a:t>26</a:t>
                      </a:r>
                    </a:p>
                  </a:txBody>
                  <a:tcPr/>
                </a:tc>
                <a:tc>
                  <a:txBody>
                    <a:bodyPr/>
                    <a:lstStyle/>
                    <a:p>
                      <a:r>
                        <a:rPr lang="en-US" sz="1000"/>
                        <a:t>5</a:t>
                      </a:r>
                    </a:p>
                  </a:txBody>
                  <a:tcPr/>
                </a:tc>
                <a:tc>
                  <a:txBody>
                    <a:bodyPr/>
                    <a:lstStyle/>
                    <a:p>
                      <a:r>
                        <a:rPr lang="en-US" sz="1000"/>
                        <a:t>135</a:t>
                      </a:r>
                    </a:p>
                  </a:txBody>
                  <a:tcPr/>
                </a:tc>
                <a:tc>
                  <a:txBody>
                    <a:bodyPr/>
                    <a:lstStyle/>
                    <a:p>
                      <a:r>
                        <a:rPr lang="en-US" sz="1000"/>
                        <a:t>27</a:t>
                      </a:r>
                    </a:p>
                  </a:txBody>
                  <a:tcPr/>
                </a:tc>
                <a:tc>
                  <a:txBody>
                    <a:bodyPr/>
                    <a:lstStyle/>
                    <a:p>
                      <a:r>
                        <a:rPr lang="en-US" sz="1000"/>
                        <a:t>3</a:t>
                      </a:r>
                    </a:p>
                  </a:txBody>
                  <a:tcPr/>
                </a:tc>
                <a:tc>
                  <a:txBody>
                    <a:bodyPr/>
                    <a:lstStyle/>
                    <a:p>
                      <a:r>
                        <a:rPr lang="en-US" sz="1000"/>
                        <a:t>2</a:t>
                      </a:r>
                    </a:p>
                  </a:txBody>
                  <a:tcPr/>
                </a:tc>
                <a:tc>
                  <a:txBody>
                    <a:bodyPr/>
                    <a:lstStyle/>
                    <a:p>
                      <a:r>
                        <a:rPr lang="en-US" sz="1000"/>
                        <a:t>0.4</a:t>
                      </a:r>
                    </a:p>
                  </a:txBody>
                  <a:tcPr/>
                </a:tc>
                <a:tc>
                  <a:txBody>
                    <a:bodyPr/>
                    <a:lstStyle/>
                    <a:p>
                      <a:r>
                        <a:rPr lang="en-US" sz="1000"/>
                        <a:t>291</a:t>
                      </a:r>
                    </a:p>
                  </a:txBody>
                  <a:tcPr/>
                </a:tc>
                <a:tc>
                  <a:txBody>
                    <a:bodyPr/>
                    <a:lstStyle/>
                    <a:p>
                      <a:r>
                        <a:rPr lang="en-US" sz="1000"/>
                        <a:t>58.2</a:t>
                      </a:r>
                    </a:p>
                  </a:txBody>
                  <a:tcPr/>
                </a:tc>
                <a:tc>
                  <a:txBody>
                    <a:bodyPr/>
                    <a:lstStyle/>
                    <a:p>
                      <a:r>
                        <a:rPr lang="en-US" sz="1000"/>
                        <a:t>4025</a:t>
                      </a:r>
                    </a:p>
                  </a:txBody>
                  <a:tcPr/>
                </a:tc>
                <a:tc>
                  <a:txBody>
                    <a:bodyPr/>
                    <a:lstStyle/>
                    <a:p>
                      <a:r>
                        <a:rPr lang="en-US" sz="1000"/>
                        <a:t>805</a:t>
                      </a:r>
                    </a:p>
                  </a:txBody>
                  <a:tcPr/>
                </a:tc>
                <a:tc>
                  <a:txBody>
                    <a:bodyPr/>
                    <a:lstStyle/>
                    <a:p>
                      <a:r>
                        <a:rPr lang="en-US" sz="1000"/>
                        <a:t>9.8575527562839 %</a:t>
                      </a:r>
                    </a:p>
                  </a:txBody>
                  <a:tcPr/>
                </a:tc>
                <a:tc>
                  <a:txBody>
                    <a:bodyPr/>
                    <a:lstStyle/>
                    <a:p>
                      <a:r>
                        <a:rPr lang="en-US" sz="1000"/>
                        <a:t>0</a:t>
                      </a:r>
                    </a:p>
                  </a:txBody>
                  <a:tcPr/>
                </a:tc>
                <a:extLst>
                  <a:ext uri="{0D108BD9-81ED-4DB2-BD59-A6C34878D82A}">
                    <a16:rowId xmlns:a16="http://schemas.microsoft.com/office/drawing/2014/main" val="2527910160"/>
                  </a:ext>
                </a:extLst>
              </a:tr>
            </a:tbl>
          </a:graphicData>
        </a:graphic>
      </p:graphicFrame>
      <p:sp>
        <p:nvSpPr>
          <p:cNvPr id="4" name="Text Placeholder 3">
            <a:extLst>
              <a:ext uri="{FF2B5EF4-FFF2-40B4-BE49-F238E27FC236}">
                <a16:creationId xmlns:a16="http://schemas.microsoft.com/office/drawing/2014/main" id="{BE96E282-9061-4ED5-B35B-8F6417C03D2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781707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0C66-4755-4819-AA33-F0176BF33CD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6D1025D-C569-48C7-9C36-B5D672A1437F}"/>
              </a:ext>
            </a:extLst>
          </p:cNvPr>
          <p:cNvGraphicFramePr>
            <a:graphicFrameLocks noGrp="1"/>
          </p:cNvGraphicFramePr>
          <p:nvPr>
            <p:ph type="chart" sz="quarter" idx="13"/>
            <p:extLst>
              <p:ext uri="{D42A27DB-BD31-4B8C-83A1-F6EECF244321}">
                <p14:modId xmlns:p14="http://schemas.microsoft.com/office/powerpoint/2010/main" val="3322156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43596-2688-4A20-8B82-D48FE834C05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6ED17D8-AE56-4D95-AC91-3AAD9C41FE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873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D183-8802-460E-BB3B-FD668F84DF8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6FC1F45-4E6D-4D19-891D-B35660AD9BB0}"/>
              </a:ext>
            </a:extLst>
          </p:cNvPr>
          <p:cNvGraphicFramePr>
            <a:graphicFrameLocks noGrp="1"/>
          </p:cNvGraphicFramePr>
          <p:nvPr>
            <p:ph type="chart" sz="quarter" idx="13"/>
            <p:extLst>
              <p:ext uri="{D42A27DB-BD31-4B8C-83A1-F6EECF244321}">
                <p14:modId xmlns:p14="http://schemas.microsoft.com/office/powerpoint/2010/main" val="3074426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B53CC7-576A-4502-92FE-4276E5F7C9F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38F3B24-737C-4ABB-B945-E2BFFA01C5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250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BCB89-F42D-4641-B527-85AE7C53CAC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0502557F-40C5-488F-A1FB-1146D5D6E0EA}"/>
              </a:ext>
            </a:extLst>
          </p:cNvPr>
          <p:cNvGraphicFramePr>
            <a:graphicFrameLocks noGrp="1"/>
          </p:cNvGraphicFramePr>
          <p:nvPr>
            <p:ph type="chart" sz="quarter" idx="13"/>
            <p:extLst>
              <p:ext uri="{D42A27DB-BD31-4B8C-83A1-F6EECF244321}">
                <p14:modId xmlns:p14="http://schemas.microsoft.com/office/powerpoint/2010/main" val="48350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30622-E87D-433B-A6E8-058ECE3C377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C2AAB41-1DF2-4C12-8E44-9DF31FB496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256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7109D-065A-4D3A-982A-5FF284EC0CC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101C5F4-8AC8-421E-9AFD-5D9E8230C1CD}"/>
              </a:ext>
            </a:extLst>
          </p:cNvPr>
          <p:cNvGraphicFramePr>
            <a:graphicFrameLocks noGrp="1"/>
          </p:cNvGraphicFramePr>
          <p:nvPr>
            <p:ph type="chart" sz="quarter" idx="13"/>
            <p:extLst>
              <p:ext uri="{D42A27DB-BD31-4B8C-83A1-F6EECF244321}">
                <p14:modId xmlns:p14="http://schemas.microsoft.com/office/powerpoint/2010/main" val="3000602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3CB57-8B70-44AE-97AB-0E2BFEA8C09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7935A9-B5DE-4575-9CE4-1B3AD1E30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718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0AC3-0268-4BA5-A730-99F60DE13414}"/>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CF5A6EFD-3796-442F-ADE9-0AFF1EC98C4B}"/>
              </a:ext>
            </a:extLst>
          </p:cNvPr>
          <p:cNvGraphicFramePr>
            <a:graphicFrameLocks noGrp="1"/>
          </p:cNvGraphicFramePr>
          <p:nvPr>
            <p:ph type="tbl" sz="quarter" idx="13"/>
            <p:extLst>
              <p:ext uri="{D42A27DB-BD31-4B8C-83A1-F6EECF244321}">
                <p14:modId xmlns:p14="http://schemas.microsoft.com/office/powerpoint/2010/main" val="105298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16891041"/>
                    </a:ext>
                  </a:extLst>
                </a:gridCol>
                <a:gridCol w="740664">
                  <a:extLst>
                    <a:ext uri="{9D8B030D-6E8A-4147-A177-3AD203B41FA5}">
                      <a16:colId xmlns:a16="http://schemas.microsoft.com/office/drawing/2014/main" val="2469075034"/>
                    </a:ext>
                  </a:extLst>
                </a:gridCol>
                <a:gridCol w="740664">
                  <a:extLst>
                    <a:ext uri="{9D8B030D-6E8A-4147-A177-3AD203B41FA5}">
                      <a16:colId xmlns:a16="http://schemas.microsoft.com/office/drawing/2014/main" val="3658058513"/>
                    </a:ext>
                  </a:extLst>
                </a:gridCol>
                <a:gridCol w="740664">
                  <a:extLst>
                    <a:ext uri="{9D8B030D-6E8A-4147-A177-3AD203B41FA5}">
                      <a16:colId xmlns:a16="http://schemas.microsoft.com/office/drawing/2014/main" val="3354126654"/>
                    </a:ext>
                  </a:extLst>
                </a:gridCol>
                <a:gridCol w="740664">
                  <a:extLst>
                    <a:ext uri="{9D8B030D-6E8A-4147-A177-3AD203B41FA5}">
                      <a16:colId xmlns:a16="http://schemas.microsoft.com/office/drawing/2014/main" val="3729483115"/>
                    </a:ext>
                  </a:extLst>
                </a:gridCol>
                <a:gridCol w="740664">
                  <a:extLst>
                    <a:ext uri="{9D8B030D-6E8A-4147-A177-3AD203B41FA5}">
                      <a16:colId xmlns:a16="http://schemas.microsoft.com/office/drawing/2014/main" val="225219547"/>
                    </a:ext>
                  </a:extLst>
                </a:gridCol>
                <a:gridCol w="740664">
                  <a:extLst>
                    <a:ext uri="{9D8B030D-6E8A-4147-A177-3AD203B41FA5}">
                      <a16:colId xmlns:a16="http://schemas.microsoft.com/office/drawing/2014/main" val="1619751875"/>
                    </a:ext>
                  </a:extLst>
                </a:gridCol>
                <a:gridCol w="740664">
                  <a:extLst>
                    <a:ext uri="{9D8B030D-6E8A-4147-A177-3AD203B41FA5}">
                      <a16:colId xmlns:a16="http://schemas.microsoft.com/office/drawing/2014/main" val="555487598"/>
                    </a:ext>
                  </a:extLst>
                </a:gridCol>
                <a:gridCol w="740664">
                  <a:extLst>
                    <a:ext uri="{9D8B030D-6E8A-4147-A177-3AD203B41FA5}">
                      <a16:colId xmlns:a16="http://schemas.microsoft.com/office/drawing/2014/main" val="1709920074"/>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420885563"/>
                  </a:ext>
                </a:extLst>
              </a:tr>
              <a:tr h="370840">
                <a:tc>
                  <a:txBody>
                    <a:bodyPr/>
                    <a:lstStyle/>
                    <a:p>
                      <a:r>
                        <a:rPr lang="en-US" sz="1000" b="1"/>
                        <a:t>First Insurance Company of Hawaii - 2022-06-10 20:34:07</a:t>
                      </a:r>
                      <a:r>
                        <a:rPr lang="en-US" sz="1000"/>
                        <a:t>
 This weekend, we celebrate King Kamehameha the Great, who united the Hawaiian Islands into one royal kingdom in 1810. Mahalo to Shaun N. of our Claims department for the photo. #KingKamehamehaDay</a:t>
                      </a:r>
                    </a:p>
                  </a:txBody>
                  <a:tcPr/>
                </a:tc>
                <a:tc>
                  <a:txBody>
                    <a:bodyPr/>
                    <a:lstStyle/>
                    <a:p>
                      <a:r>
                        <a:rPr lang="en-US" sz="1000"/>
                        <a:t>Image</a:t>
                      </a:r>
                    </a:p>
                  </a:txBody>
                  <a:tcPr/>
                </a:tc>
                <a:tc>
                  <a:txBody>
                    <a:bodyPr/>
                    <a:lstStyle/>
                    <a:p>
                      <a:r>
                        <a:rPr lang="en-US" sz="1000"/>
                        <a:t>33</a:t>
                      </a:r>
                    </a:p>
                  </a:txBody>
                  <a:tcPr/>
                </a:tc>
                <a:tc>
                  <a:txBody>
                    <a:bodyPr/>
                    <a:lstStyle/>
                    <a:p>
                      <a:r>
                        <a:rPr lang="en-US" sz="1000"/>
                        <a:t>1</a:t>
                      </a:r>
                    </a:p>
                  </a:txBody>
                  <a:tcPr/>
                </a:tc>
                <a:tc>
                  <a:txBody>
                    <a:bodyPr/>
                    <a:lstStyle/>
                    <a:p>
                      <a:r>
                        <a:rPr lang="en-US" sz="1000"/>
                        <a:t>1</a:t>
                      </a:r>
                    </a:p>
                  </a:txBody>
                  <a:tcPr/>
                </a:tc>
                <a:tc>
                  <a:txBody>
                    <a:bodyPr/>
                    <a:lstStyle/>
                    <a:p>
                      <a:r>
                        <a:rPr lang="en-US" sz="1000"/>
                        <a:t>21</a:t>
                      </a:r>
                    </a:p>
                  </a:txBody>
                  <a:tcPr/>
                </a:tc>
                <a:tc>
                  <a:txBody>
                    <a:bodyPr/>
                    <a:lstStyle/>
                    <a:p>
                      <a:r>
                        <a:rPr lang="en-US" sz="1000"/>
                        <a:t>6.3437139561707</a:t>
                      </a:r>
                    </a:p>
                  </a:txBody>
                  <a:tcPr/>
                </a:tc>
                <a:tc>
                  <a:txBody>
                    <a:bodyPr/>
                    <a:lstStyle/>
                    <a:p>
                      <a:r>
                        <a:rPr lang="en-US" sz="1000"/>
                        <a:t>867</a:t>
                      </a:r>
                    </a:p>
                  </a:txBody>
                  <a:tcPr/>
                </a:tc>
                <a:tc>
                  <a:txBody>
                    <a:bodyPr/>
                    <a:lstStyle/>
                    <a:p>
                      <a:r>
                        <a:rPr lang="en-US" sz="1000"/>
                        <a:t>n/a</a:t>
                      </a:r>
                    </a:p>
                  </a:txBody>
                  <a:tcPr/>
                </a:tc>
                <a:extLst>
                  <a:ext uri="{0D108BD9-81ED-4DB2-BD59-A6C34878D82A}">
                    <a16:rowId xmlns:a16="http://schemas.microsoft.com/office/drawing/2014/main" val="3939040117"/>
                  </a:ext>
                </a:extLst>
              </a:tr>
              <a:tr h="370840">
                <a:tc>
                  <a:txBody>
                    <a:bodyPr/>
                    <a:lstStyle/>
                    <a:p>
                      <a:r>
                        <a:rPr lang="en-US" sz="1000" b="1"/>
                        <a:t>First Insurance Company of Hawaii - 2022-06-22 19:53:40</a:t>
                      </a:r>
                      <a:r>
                        <a:rPr lang="en-US" sz="1000"/>
                        <a:t>
 Last Saturday, members of our First Community Action Team volunteered at Princess Ruth Ke'elikolani Middle School to tape and prime the interior hallway of their administrative building. It's the second year in a row we’ve partnered with the school to beautify their campus. Mahalo to Principal Joe for hosting us and helping us continue our longstanding tradition of volunteer service.
#firstinthecommunity #insurancegivesback #hawaiicommunity</a:t>
                      </a:r>
                    </a:p>
                  </a:txBody>
                  <a:tcPr/>
                </a:tc>
                <a:tc>
                  <a:txBody>
                    <a:bodyPr/>
                    <a:lstStyle/>
                    <a:p>
                      <a:r>
                        <a:rPr lang="en-US" sz="1000"/>
                        <a:t>Image</a:t>
                      </a:r>
                    </a:p>
                  </a:txBody>
                  <a:tcPr/>
                </a:tc>
                <a:tc>
                  <a:txBody>
                    <a:bodyPr/>
                    <a:lstStyle/>
                    <a:p>
                      <a:r>
                        <a:rPr lang="en-US" sz="1000"/>
                        <a:t>33</a:t>
                      </a:r>
                    </a:p>
                  </a:txBody>
                  <a:tcPr/>
                </a:tc>
                <a:tc>
                  <a:txBody>
                    <a:bodyPr/>
                    <a:lstStyle/>
                    <a:p>
                      <a:r>
                        <a:rPr lang="en-US" sz="1000"/>
                        <a:t>0</a:t>
                      </a:r>
                    </a:p>
                  </a:txBody>
                  <a:tcPr/>
                </a:tc>
                <a:tc>
                  <a:txBody>
                    <a:bodyPr/>
                    <a:lstStyle/>
                    <a:p>
                      <a:r>
                        <a:rPr lang="en-US" sz="1000"/>
                        <a:t>1</a:t>
                      </a:r>
                    </a:p>
                  </a:txBody>
                  <a:tcPr/>
                </a:tc>
                <a:tc>
                  <a:txBody>
                    <a:bodyPr/>
                    <a:lstStyle/>
                    <a:p>
                      <a:r>
                        <a:rPr lang="en-US" sz="1000"/>
                        <a:t>137</a:t>
                      </a:r>
                    </a:p>
                  </a:txBody>
                  <a:tcPr/>
                </a:tc>
                <a:tc>
                  <a:txBody>
                    <a:bodyPr/>
                    <a:lstStyle/>
                    <a:p>
                      <a:r>
                        <a:rPr lang="en-US" sz="1000"/>
                        <a:t>17.887029288703</a:t>
                      </a:r>
                    </a:p>
                  </a:txBody>
                  <a:tcPr/>
                </a:tc>
                <a:tc>
                  <a:txBody>
                    <a:bodyPr/>
                    <a:lstStyle/>
                    <a:p>
                      <a:r>
                        <a:rPr lang="en-US" sz="1000"/>
                        <a:t>956</a:t>
                      </a:r>
                    </a:p>
                  </a:txBody>
                  <a:tcPr/>
                </a:tc>
                <a:tc>
                  <a:txBody>
                    <a:bodyPr/>
                    <a:lstStyle/>
                    <a:p>
                      <a:r>
                        <a:rPr lang="en-US" sz="1000"/>
                        <a:t>n/a</a:t>
                      </a:r>
                    </a:p>
                  </a:txBody>
                  <a:tcPr/>
                </a:tc>
                <a:extLst>
                  <a:ext uri="{0D108BD9-81ED-4DB2-BD59-A6C34878D82A}">
                    <a16:rowId xmlns:a16="http://schemas.microsoft.com/office/drawing/2014/main" val="1425236499"/>
                  </a:ext>
                </a:extLst>
              </a:tr>
              <a:tr h="370840">
                <a:tc>
                  <a:txBody>
                    <a:bodyPr/>
                    <a:lstStyle/>
                    <a:p>
                      <a:r>
                        <a:rPr lang="en-US" sz="1000" b="1"/>
                        <a:t>First Insurance Company of Hawaii - 2022-06-30 19:15:32</a:t>
                      </a:r>
                      <a:r>
                        <a:rPr lang="en-US" sz="1000"/>
                        <a:t>
 Last Friday, we honored our 2022 top-tiered producers at our FICOH Rewards banquet. It was the first time in three years that we celebrated our top agents in person, which made it extra special! #TeamFICOH #FICOHRewardsBanquet</a:t>
                      </a:r>
                    </a:p>
                  </a:txBody>
                  <a:tcPr/>
                </a:tc>
                <a:tc>
                  <a:txBody>
                    <a:bodyPr/>
                    <a:lstStyle/>
                    <a:p>
                      <a:r>
                        <a:rPr lang="en-US" sz="1000"/>
                        <a:t>Image</a:t>
                      </a:r>
                    </a:p>
                  </a:txBody>
                  <a:tcPr/>
                </a:tc>
                <a:tc>
                  <a:txBody>
                    <a:bodyPr/>
                    <a:lstStyle/>
                    <a:p>
                      <a:r>
                        <a:rPr lang="en-US" sz="1000"/>
                        <a:t>31</a:t>
                      </a:r>
                    </a:p>
                  </a:txBody>
                  <a:tcPr/>
                </a:tc>
                <a:tc>
                  <a:txBody>
                    <a:bodyPr/>
                    <a:lstStyle/>
                    <a:p>
                      <a:r>
                        <a:rPr lang="en-US" sz="1000"/>
                        <a:t>2</a:t>
                      </a:r>
                    </a:p>
                  </a:txBody>
                  <a:tcPr/>
                </a:tc>
                <a:tc>
                  <a:txBody>
                    <a:bodyPr/>
                    <a:lstStyle/>
                    <a:p>
                      <a:r>
                        <a:rPr lang="en-US" sz="1000"/>
                        <a:t>0</a:t>
                      </a:r>
                    </a:p>
                  </a:txBody>
                  <a:tcPr/>
                </a:tc>
                <a:tc>
                  <a:txBody>
                    <a:bodyPr/>
                    <a:lstStyle/>
                    <a:p>
                      <a:r>
                        <a:rPr lang="en-US" sz="1000"/>
                        <a:t>93</a:t>
                      </a:r>
                    </a:p>
                  </a:txBody>
                  <a:tcPr/>
                </a:tc>
                <a:tc>
                  <a:txBody>
                    <a:bodyPr/>
                    <a:lstStyle/>
                    <a:p>
                      <a:r>
                        <a:rPr lang="en-US" sz="1000"/>
                        <a:t>12.068965517241</a:t>
                      </a:r>
                    </a:p>
                  </a:txBody>
                  <a:tcPr/>
                </a:tc>
                <a:tc>
                  <a:txBody>
                    <a:bodyPr/>
                    <a:lstStyle/>
                    <a:p>
                      <a:r>
                        <a:rPr lang="en-US" sz="1000"/>
                        <a:t>1044</a:t>
                      </a:r>
                    </a:p>
                  </a:txBody>
                  <a:tcPr/>
                </a:tc>
                <a:tc>
                  <a:txBody>
                    <a:bodyPr/>
                    <a:lstStyle/>
                    <a:p>
                      <a:r>
                        <a:rPr lang="en-US" sz="1000"/>
                        <a:t>n/a</a:t>
                      </a:r>
                    </a:p>
                  </a:txBody>
                  <a:tcPr/>
                </a:tc>
                <a:extLst>
                  <a:ext uri="{0D108BD9-81ED-4DB2-BD59-A6C34878D82A}">
                    <a16:rowId xmlns:a16="http://schemas.microsoft.com/office/drawing/2014/main" val="3684602454"/>
                  </a:ext>
                </a:extLst>
              </a:tr>
            </a:tbl>
          </a:graphicData>
        </a:graphic>
      </p:graphicFrame>
      <p:sp>
        <p:nvSpPr>
          <p:cNvPr id="4" name="Text Placeholder 3">
            <a:extLst>
              <a:ext uri="{FF2B5EF4-FFF2-40B4-BE49-F238E27FC236}">
                <a16:creationId xmlns:a16="http://schemas.microsoft.com/office/drawing/2014/main" id="{42874336-7EF8-47C9-90B8-A789170641F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12386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0FDCC-F152-442E-9247-EC2516FA11C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8E21D23-E8DC-48BC-A0F6-DF7E62936B53}"/>
              </a:ext>
            </a:extLst>
          </p:cNvPr>
          <p:cNvGraphicFramePr>
            <a:graphicFrameLocks noGrp="1"/>
          </p:cNvGraphicFramePr>
          <p:nvPr>
            <p:ph type="tbl" sz="quarter" idx="13"/>
            <p:extLst>
              <p:ext uri="{D42A27DB-BD31-4B8C-83A1-F6EECF244321}">
                <p14:modId xmlns:p14="http://schemas.microsoft.com/office/powerpoint/2010/main" val="2151670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854797"/>
                    </a:ext>
                  </a:extLst>
                </a:gridCol>
                <a:gridCol w="658368">
                  <a:extLst>
                    <a:ext uri="{9D8B030D-6E8A-4147-A177-3AD203B41FA5}">
                      <a16:colId xmlns:a16="http://schemas.microsoft.com/office/drawing/2014/main" val="1707152042"/>
                    </a:ext>
                  </a:extLst>
                </a:gridCol>
                <a:gridCol w="658368">
                  <a:extLst>
                    <a:ext uri="{9D8B030D-6E8A-4147-A177-3AD203B41FA5}">
                      <a16:colId xmlns:a16="http://schemas.microsoft.com/office/drawing/2014/main" val="206620762"/>
                    </a:ext>
                  </a:extLst>
                </a:gridCol>
                <a:gridCol w="658368">
                  <a:extLst>
                    <a:ext uri="{9D8B030D-6E8A-4147-A177-3AD203B41FA5}">
                      <a16:colId xmlns:a16="http://schemas.microsoft.com/office/drawing/2014/main" val="4128902984"/>
                    </a:ext>
                  </a:extLst>
                </a:gridCol>
                <a:gridCol w="658368">
                  <a:extLst>
                    <a:ext uri="{9D8B030D-6E8A-4147-A177-3AD203B41FA5}">
                      <a16:colId xmlns:a16="http://schemas.microsoft.com/office/drawing/2014/main" val="1328411210"/>
                    </a:ext>
                  </a:extLst>
                </a:gridCol>
                <a:gridCol w="658368">
                  <a:extLst>
                    <a:ext uri="{9D8B030D-6E8A-4147-A177-3AD203B41FA5}">
                      <a16:colId xmlns:a16="http://schemas.microsoft.com/office/drawing/2014/main" val="842041085"/>
                    </a:ext>
                  </a:extLst>
                </a:gridCol>
                <a:gridCol w="658368">
                  <a:extLst>
                    <a:ext uri="{9D8B030D-6E8A-4147-A177-3AD203B41FA5}">
                      <a16:colId xmlns:a16="http://schemas.microsoft.com/office/drawing/2014/main" val="728137112"/>
                    </a:ext>
                  </a:extLst>
                </a:gridCol>
                <a:gridCol w="658368">
                  <a:extLst>
                    <a:ext uri="{9D8B030D-6E8A-4147-A177-3AD203B41FA5}">
                      <a16:colId xmlns:a16="http://schemas.microsoft.com/office/drawing/2014/main" val="808392949"/>
                    </a:ext>
                  </a:extLst>
                </a:gridCol>
                <a:gridCol w="658368">
                  <a:extLst>
                    <a:ext uri="{9D8B030D-6E8A-4147-A177-3AD203B41FA5}">
                      <a16:colId xmlns:a16="http://schemas.microsoft.com/office/drawing/2014/main" val="515639320"/>
                    </a:ext>
                  </a:extLst>
                </a:gridCol>
                <a:gridCol w="658368">
                  <a:extLst>
                    <a:ext uri="{9D8B030D-6E8A-4147-A177-3AD203B41FA5}">
                      <a16:colId xmlns:a16="http://schemas.microsoft.com/office/drawing/2014/main" val="28667004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078179363"/>
                  </a:ext>
                </a:extLst>
              </a:tr>
              <a:tr h="370840">
                <a:tc>
                  <a:txBody>
                    <a:bodyPr/>
                    <a:lstStyle/>
                    <a:p>
                      <a:r>
                        <a:rPr lang="en-US" sz="1000"/>
                        <a:t>firstinshi</a:t>
                      </a:r>
                    </a:p>
                  </a:txBody>
                  <a:tcPr/>
                </a:tc>
                <a:tc>
                  <a:txBody>
                    <a:bodyPr/>
                    <a:lstStyle/>
                    <a:p>
                      <a:r>
                        <a:rPr lang="en-US" sz="1000"/>
                        <a:t>2732</a:t>
                      </a:r>
                    </a:p>
                  </a:txBody>
                  <a:tcPr/>
                </a:tc>
                <a:tc>
                  <a:txBody>
                    <a:bodyPr/>
                    <a:lstStyle/>
                    <a:p>
                      <a:r>
                        <a:rPr lang="en-US" sz="1000"/>
                        <a:t>45</a:t>
                      </a:r>
                    </a:p>
                  </a:txBody>
                  <a:tcPr/>
                </a:tc>
                <a:tc>
                  <a:txBody>
                    <a:bodyPr/>
                    <a:lstStyle/>
                    <a:p>
                      <a:r>
                        <a:rPr lang="en-US" sz="1000"/>
                        <a:t>10</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15</a:t>
                      </a:r>
                    </a:p>
                  </a:txBody>
                  <a:tcPr/>
                </a:tc>
                <a:tc>
                  <a:txBody>
                    <a:bodyPr/>
                    <a:lstStyle/>
                    <a:p>
                      <a:r>
                        <a:rPr lang="en-US" sz="1000"/>
                        <a:t>474</a:t>
                      </a:r>
                    </a:p>
                  </a:txBody>
                  <a:tcPr/>
                </a:tc>
                <a:tc>
                  <a:txBody>
                    <a:bodyPr/>
                    <a:lstStyle/>
                    <a:p>
                      <a:r>
                        <a:rPr lang="en-US" sz="1000"/>
                        <a:t>1021</a:t>
                      </a:r>
                    </a:p>
                  </a:txBody>
                  <a:tcPr/>
                </a:tc>
                <a:extLst>
                  <a:ext uri="{0D108BD9-81ED-4DB2-BD59-A6C34878D82A}">
                    <a16:rowId xmlns:a16="http://schemas.microsoft.com/office/drawing/2014/main" val="2385279472"/>
                  </a:ext>
                </a:extLst>
              </a:tr>
            </a:tbl>
          </a:graphicData>
        </a:graphic>
      </p:graphicFrame>
      <p:sp>
        <p:nvSpPr>
          <p:cNvPr id="4" name="Text Placeholder 3">
            <a:extLst>
              <a:ext uri="{FF2B5EF4-FFF2-40B4-BE49-F238E27FC236}">
                <a16:creationId xmlns:a16="http://schemas.microsoft.com/office/drawing/2014/main" id="{957E2C40-944C-41EF-A31A-3940DE733B6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85069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0B943-56EB-4807-AFE2-604200CC2E8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D0AA6A0-FDF5-4305-A975-9F0C73E439D7}"/>
              </a:ext>
            </a:extLst>
          </p:cNvPr>
          <p:cNvGraphicFramePr>
            <a:graphicFrameLocks noGrp="1"/>
          </p:cNvGraphicFramePr>
          <p:nvPr>
            <p:ph type="chart" sz="quarter" idx="13"/>
            <p:extLst>
              <p:ext uri="{D42A27DB-BD31-4B8C-83A1-F6EECF244321}">
                <p14:modId xmlns:p14="http://schemas.microsoft.com/office/powerpoint/2010/main" val="3902918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7CE58-F662-43DC-96E1-42675816B4B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2E79AE7-06DA-489D-A535-A2BBF310A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561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85969-8E80-44BE-A416-E0BA0E3D192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9CF62A02-6701-4DBF-9CD5-93272A0E02B0}"/>
              </a:ext>
            </a:extLst>
          </p:cNvPr>
          <p:cNvGraphicFramePr>
            <a:graphicFrameLocks noGrp="1"/>
          </p:cNvGraphicFramePr>
          <p:nvPr>
            <p:ph type="chart" sz="quarter" idx="13"/>
            <p:extLst>
              <p:ext uri="{D42A27DB-BD31-4B8C-83A1-F6EECF244321}">
                <p14:modId xmlns:p14="http://schemas.microsoft.com/office/powerpoint/2010/main" val="3814621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21B4C5-BA39-4557-958E-6C6B7509761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444F19F-C991-4D56-A6CC-807873F4F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584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7E97-6BB1-43FD-8C2B-A26839EA469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0F94479-8C44-4436-ABA2-9B708926FA5B}"/>
              </a:ext>
            </a:extLst>
          </p:cNvPr>
          <p:cNvGraphicFramePr>
            <a:graphicFrameLocks noGrp="1"/>
          </p:cNvGraphicFramePr>
          <p:nvPr>
            <p:ph type="chart" sz="quarter" idx="13"/>
            <p:extLst>
              <p:ext uri="{D42A27DB-BD31-4B8C-83A1-F6EECF244321}">
                <p14:modId xmlns:p14="http://schemas.microsoft.com/office/powerpoint/2010/main" val="3196972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895E0-2FEC-4665-838D-0BB383CE94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4B799A8-05FB-492C-81A1-C8108B1C4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6107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689B-3777-4E9A-A408-948C5723E1EE}"/>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A24D09DA-3210-4A10-843D-E7EF6D929FDC}"/>
              </a:ext>
            </a:extLst>
          </p:cNvPr>
          <p:cNvGraphicFramePr>
            <a:graphicFrameLocks noGrp="1"/>
          </p:cNvGraphicFramePr>
          <p:nvPr>
            <p:ph type="chart" sz="quarter" idx="13"/>
            <p:extLst>
              <p:ext uri="{D42A27DB-BD31-4B8C-83A1-F6EECF244321}">
                <p14:modId xmlns:p14="http://schemas.microsoft.com/office/powerpoint/2010/main" val="3061170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D5144D-2A3D-47F1-B071-F6B849247A1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D6BF910-1606-43B0-92A2-6B1EB0F82B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082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B11A-A54A-40F1-AB35-FCD4738E31EB}"/>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6BABEB50-D737-439F-BAB4-046454C00ED3}"/>
              </a:ext>
            </a:extLst>
          </p:cNvPr>
          <p:cNvGraphicFramePr>
            <a:graphicFrameLocks noGrp="1"/>
          </p:cNvGraphicFramePr>
          <p:nvPr>
            <p:ph type="tbl" sz="quarter" idx="13"/>
            <p:extLst>
              <p:ext uri="{D42A27DB-BD31-4B8C-83A1-F6EECF244321}">
                <p14:modId xmlns:p14="http://schemas.microsoft.com/office/powerpoint/2010/main" val="189735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8866564"/>
                    </a:ext>
                  </a:extLst>
                </a:gridCol>
                <a:gridCol w="987552">
                  <a:extLst>
                    <a:ext uri="{9D8B030D-6E8A-4147-A177-3AD203B41FA5}">
                      <a16:colId xmlns:a16="http://schemas.microsoft.com/office/drawing/2014/main" val="420377894"/>
                    </a:ext>
                  </a:extLst>
                </a:gridCol>
                <a:gridCol w="987552">
                  <a:extLst>
                    <a:ext uri="{9D8B030D-6E8A-4147-A177-3AD203B41FA5}">
                      <a16:colId xmlns:a16="http://schemas.microsoft.com/office/drawing/2014/main" val="790589787"/>
                    </a:ext>
                  </a:extLst>
                </a:gridCol>
                <a:gridCol w="987552">
                  <a:extLst>
                    <a:ext uri="{9D8B030D-6E8A-4147-A177-3AD203B41FA5}">
                      <a16:colId xmlns:a16="http://schemas.microsoft.com/office/drawing/2014/main" val="2724941482"/>
                    </a:ext>
                  </a:extLst>
                </a:gridCol>
                <a:gridCol w="987552">
                  <a:extLst>
                    <a:ext uri="{9D8B030D-6E8A-4147-A177-3AD203B41FA5}">
                      <a16:colId xmlns:a16="http://schemas.microsoft.com/office/drawing/2014/main" val="264212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822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- 2022-06-21 18:00:15</a:t>
                      </a:r>
                      <a:r>
                        <a:rPr kumimoji="0" lang="en-US" sz="1000" b="0" i="0" u="none" strike="noStrike" kern="1200" cap="none" spc="0" normalizeH="0" baseline="0" noProof="0">
                          <a:ln>
                            <a:noFill/>
                          </a:ln>
                          <a:solidFill>
                            <a:prstClr val="black"/>
                          </a:solidFill>
                          <a:effectLst/>
                          <a:uLnTx/>
                          <a:uFillTx/>
                          <a:latin typeface="+mn-lt"/>
                          <a:ea typeface="+mn-ea"/>
                          <a:cs typeface="+mn-cs"/>
                        </a:rPr>
                        <a:t>
 *WEEK 5 GIVEAWAY CLOSED* Congratulations to our winner, kukimaguu 🎉
Week 5 of our 11 weeks of giveaways has begun!
This week’s giveaway is a  gift card to lilihabakery. Check out their menu at lilihabakery.com
HERE’S HOW TO ENTER: 
1) Like this post
2) Follow firstinshi &amp; lilihabakery
3) Tag a friend in the comments
We will randomly select our winner on Monday, June 27,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3967348"/>
                  </a:ext>
                </a:extLst>
              </a:tr>
            </a:tbl>
          </a:graphicData>
        </a:graphic>
      </p:graphicFrame>
      <p:sp>
        <p:nvSpPr>
          <p:cNvPr id="4" name="Text Placeholder 3">
            <a:extLst>
              <a:ext uri="{FF2B5EF4-FFF2-40B4-BE49-F238E27FC236}">
                <a16:creationId xmlns:a16="http://schemas.microsoft.com/office/drawing/2014/main" id="{0F5EF62A-EB7F-4E7C-9FF5-199F0D49F1C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88910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00612-7BA1-423F-AC18-98FCABA42DBD}"/>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0F362A08-3A98-4E98-BC5E-EFA0F7399C46}"/>
              </a:ext>
            </a:extLst>
          </p:cNvPr>
          <p:cNvGraphicFramePr>
            <a:graphicFrameLocks noGrp="1"/>
          </p:cNvGraphicFramePr>
          <p:nvPr>
            <p:ph type="tbl" sz="quarter" idx="13"/>
            <p:extLst>
              <p:ext uri="{D42A27DB-BD31-4B8C-83A1-F6EECF244321}">
                <p14:modId xmlns:p14="http://schemas.microsoft.com/office/powerpoint/2010/main" val="239051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97176038"/>
                    </a:ext>
                  </a:extLst>
                </a:gridCol>
                <a:gridCol w="987552">
                  <a:extLst>
                    <a:ext uri="{9D8B030D-6E8A-4147-A177-3AD203B41FA5}">
                      <a16:colId xmlns:a16="http://schemas.microsoft.com/office/drawing/2014/main" val="2013490083"/>
                    </a:ext>
                  </a:extLst>
                </a:gridCol>
                <a:gridCol w="987552">
                  <a:extLst>
                    <a:ext uri="{9D8B030D-6E8A-4147-A177-3AD203B41FA5}">
                      <a16:colId xmlns:a16="http://schemas.microsoft.com/office/drawing/2014/main" val="4275711358"/>
                    </a:ext>
                  </a:extLst>
                </a:gridCol>
                <a:gridCol w="987552">
                  <a:extLst>
                    <a:ext uri="{9D8B030D-6E8A-4147-A177-3AD203B41FA5}">
                      <a16:colId xmlns:a16="http://schemas.microsoft.com/office/drawing/2014/main" val="2990265400"/>
                    </a:ext>
                  </a:extLst>
                </a:gridCol>
                <a:gridCol w="987552">
                  <a:extLst>
                    <a:ext uri="{9D8B030D-6E8A-4147-A177-3AD203B41FA5}">
                      <a16:colId xmlns:a16="http://schemas.microsoft.com/office/drawing/2014/main" val="338112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952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- 2022-06-13 18:00:22</a:t>
                      </a:r>
                      <a:r>
                        <a:rPr kumimoji="0" lang="en-US" sz="1000" b="0" i="0" u="none" strike="noStrike" kern="1200" cap="none" spc="0" normalizeH="0" baseline="0" noProof="0">
                          <a:ln>
                            <a:noFill/>
                          </a:ln>
                          <a:solidFill>
                            <a:prstClr val="black"/>
                          </a:solidFill>
                          <a:effectLst/>
                          <a:uLnTx/>
                          <a:uFillTx/>
                          <a:latin typeface="+mn-lt"/>
                          <a:ea typeface="+mn-ea"/>
                          <a:cs typeface="+mn-cs"/>
                        </a:rPr>
                        <a:t>
 *WEEK 4 GIVEAWAY CLOSED* Congratulations to our winner, csumiko7007 !!! 🎉 
Welcome to week 4 of our 11 weeks of giveaways! 
This week’s giveaway is a  gift card to panyabistrohawaii . Check out their mouthwatering menu at panyabistro.com. 
HERE’S HOW TO ENTER: 
1) Like this post
2) Follow firstinshi &amp; panyabistrohawaii
3) Tag a friend in the comments
We will randomly select our winner on Monday, June 20,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8380519"/>
                  </a:ext>
                </a:extLst>
              </a:tr>
            </a:tbl>
          </a:graphicData>
        </a:graphic>
      </p:graphicFrame>
      <p:sp>
        <p:nvSpPr>
          <p:cNvPr id="4" name="Text Placeholder 3">
            <a:extLst>
              <a:ext uri="{FF2B5EF4-FFF2-40B4-BE49-F238E27FC236}">
                <a16:creationId xmlns:a16="http://schemas.microsoft.com/office/drawing/2014/main" id="{D22E2DA2-58EB-44C2-84CC-42CA94F5CA0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03995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D45EF-FDA2-424F-AA79-5F0058FE6ECA}"/>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44B5F695-637F-48B8-ABA1-8204CB51D7F1}"/>
              </a:ext>
            </a:extLst>
          </p:cNvPr>
          <p:cNvGraphicFramePr>
            <a:graphicFrameLocks noGrp="1"/>
          </p:cNvGraphicFramePr>
          <p:nvPr>
            <p:ph type="tbl" sz="quarter" idx="13"/>
            <p:extLst>
              <p:ext uri="{D42A27DB-BD31-4B8C-83A1-F6EECF244321}">
                <p14:modId xmlns:p14="http://schemas.microsoft.com/office/powerpoint/2010/main" val="127045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8189966"/>
                    </a:ext>
                  </a:extLst>
                </a:gridCol>
                <a:gridCol w="987552">
                  <a:extLst>
                    <a:ext uri="{9D8B030D-6E8A-4147-A177-3AD203B41FA5}">
                      <a16:colId xmlns:a16="http://schemas.microsoft.com/office/drawing/2014/main" val="1606103768"/>
                    </a:ext>
                  </a:extLst>
                </a:gridCol>
                <a:gridCol w="987552">
                  <a:extLst>
                    <a:ext uri="{9D8B030D-6E8A-4147-A177-3AD203B41FA5}">
                      <a16:colId xmlns:a16="http://schemas.microsoft.com/office/drawing/2014/main" val="1161813697"/>
                    </a:ext>
                  </a:extLst>
                </a:gridCol>
                <a:gridCol w="987552">
                  <a:extLst>
                    <a:ext uri="{9D8B030D-6E8A-4147-A177-3AD203B41FA5}">
                      <a16:colId xmlns:a16="http://schemas.microsoft.com/office/drawing/2014/main" val="3166341251"/>
                    </a:ext>
                  </a:extLst>
                </a:gridCol>
                <a:gridCol w="987552">
                  <a:extLst>
                    <a:ext uri="{9D8B030D-6E8A-4147-A177-3AD203B41FA5}">
                      <a16:colId xmlns:a16="http://schemas.microsoft.com/office/drawing/2014/main" val="26122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5775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- 2022-06-06 18:00:20</a:t>
                      </a:r>
                      <a:r>
                        <a:rPr kumimoji="0" lang="en-US" sz="1000" b="0" i="0" u="none" strike="noStrike" kern="1200" cap="none" spc="0" normalizeH="0" baseline="0" noProof="0">
                          <a:ln>
                            <a:noFill/>
                          </a:ln>
                          <a:solidFill>
                            <a:prstClr val="black"/>
                          </a:solidFill>
                          <a:effectLst/>
                          <a:uLnTx/>
                          <a:uFillTx/>
                          <a:latin typeface="+mn-lt"/>
                          <a:ea typeface="+mn-ea"/>
                          <a:cs typeface="+mn-cs"/>
                        </a:rPr>
                        <a:t>
 *WEEK 3 GIVEAWAY CLOSED* Congratulations to our winner, lujimori !!! 🎉 
It’s week 3 of our 11 weeks of giveaways! 
This week’s giveaway is a  gift card to hamadageneralstore. Check out their mouthwatering menu at hamadageneralstore.com
HERE’S HOW TO ENTER: 
1) Like this post
2) Follow firstinshi &amp; hamadageneralstore
3) Tag a friend in the comments
We will randomly select our winner on Monday, June 13,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1373873"/>
                  </a:ext>
                </a:extLst>
              </a:tr>
            </a:tbl>
          </a:graphicData>
        </a:graphic>
      </p:graphicFrame>
      <p:sp>
        <p:nvSpPr>
          <p:cNvPr id="4" name="Text Placeholder 3">
            <a:extLst>
              <a:ext uri="{FF2B5EF4-FFF2-40B4-BE49-F238E27FC236}">
                <a16:creationId xmlns:a16="http://schemas.microsoft.com/office/drawing/2014/main" id="{F4F56C4D-1C4C-466A-A4E9-1419E980D88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777055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9E3E-67AA-4524-B36E-DC0657E506D6}"/>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8DD50D8-298A-4E05-9409-45FF49955753}"/>
              </a:ext>
            </a:extLst>
          </p:cNvPr>
          <p:cNvGraphicFramePr>
            <a:graphicFrameLocks noGrp="1"/>
          </p:cNvGraphicFramePr>
          <p:nvPr>
            <p:ph type="tbl" sz="quarter" idx="13"/>
            <p:extLst>
              <p:ext uri="{D42A27DB-BD31-4B8C-83A1-F6EECF244321}">
                <p14:modId xmlns:p14="http://schemas.microsoft.com/office/powerpoint/2010/main" val="114372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04092092"/>
                    </a:ext>
                  </a:extLst>
                </a:gridCol>
                <a:gridCol w="1069848">
                  <a:extLst>
                    <a:ext uri="{9D8B030D-6E8A-4147-A177-3AD203B41FA5}">
                      <a16:colId xmlns:a16="http://schemas.microsoft.com/office/drawing/2014/main" val="211042179"/>
                    </a:ext>
                  </a:extLst>
                </a:gridCol>
                <a:gridCol w="493776">
                  <a:extLst>
                    <a:ext uri="{9D8B030D-6E8A-4147-A177-3AD203B41FA5}">
                      <a16:colId xmlns:a16="http://schemas.microsoft.com/office/drawing/2014/main" val="459765547"/>
                    </a:ext>
                  </a:extLst>
                </a:gridCol>
                <a:gridCol w="1069848">
                  <a:extLst>
                    <a:ext uri="{9D8B030D-6E8A-4147-A177-3AD203B41FA5}">
                      <a16:colId xmlns:a16="http://schemas.microsoft.com/office/drawing/2014/main" val="3026120117"/>
                    </a:ext>
                  </a:extLst>
                </a:gridCol>
                <a:gridCol w="1069848">
                  <a:extLst>
                    <a:ext uri="{9D8B030D-6E8A-4147-A177-3AD203B41FA5}">
                      <a16:colId xmlns:a16="http://schemas.microsoft.com/office/drawing/2014/main" val="1992380619"/>
                    </a:ext>
                  </a:extLst>
                </a:gridCol>
                <a:gridCol w="1069848">
                  <a:extLst>
                    <a:ext uri="{9D8B030D-6E8A-4147-A177-3AD203B41FA5}">
                      <a16:colId xmlns:a16="http://schemas.microsoft.com/office/drawing/2014/main" val="3975437316"/>
                    </a:ext>
                  </a:extLst>
                </a:gridCol>
                <a:gridCol w="1069848">
                  <a:extLst>
                    <a:ext uri="{9D8B030D-6E8A-4147-A177-3AD203B41FA5}">
                      <a16:colId xmlns:a16="http://schemas.microsoft.com/office/drawing/2014/main" val="944967019"/>
                    </a:ext>
                  </a:extLst>
                </a:gridCol>
                <a:gridCol w="1069848">
                  <a:extLst>
                    <a:ext uri="{9D8B030D-6E8A-4147-A177-3AD203B41FA5}">
                      <a16:colId xmlns:a16="http://schemas.microsoft.com/office/drawing/2014/main" val="294652715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655796786"/>
                  </a:ext>
                </a:extLst>
              </a:tr>
              <a:tr h="370840">
                <a:tc>
                  <a:txBody>
                    <a:bodyPr/>
                    <a:lstStyle/>
                    <a:p>
                      <a:r>
                        <a:rPr lang="en-US" sz="1000"/>
                        <a:t>137</a:t>
                      </a:r>
                    </a:p>
                  </a:txBody>
                  <a:tcPr/>
                </a:tc>
                <a:tc>
                  <a:txBody>
                    <a:bodyPr/>
                    <a:lstStyle/>
                    <a:p>
                      <a:r>
                        <a:rPr lang="en-US" sz="1000"/>
                        <a:t>0.7634 %</a:t>
                      </a:r>
                    </a:p>
                  </a:txBody>
                  <a:tcPr/>
                </a:tc>
                <a:tc>
                  <a:txBody>
                    <a:bodyPr/>
                    <a:lstStyle/>
                    <a:p>
                      <a:r>
                        <a:rPr lang="en-US" sz="1000"/>
                        <a:t>0.19</a:t>
                      </a:r>
                    </a:p>
                  </a:txBody>
                  <a:tcPr/>
                </a:tc>
                <a:tc>
                  <a:txBody>
                    <a:bodyPr/>
                    <a:lstStyle/>
                    <a:p>
                      <a:r>
                        <a:rPr lang="en-US" sz="1000"/>
                        <a:t>74.73</a:t>
                      </a:r>
                    </a:p>
                  </a:txBody>
                  <a:tcPr/>
                </a:tc>
                <a:tc>
                  <a:txBody>
                    <a:bodyPr/>
                    <a:lstStyle/>
                    <a:p>
                      <a:r>
                        <a:rPr lang="en-US" sz="1000"/>
                        <a:t>73.93</a:t>
                      </a:r>
                    </a:p>
                  </a:txBody>
                  <a:tcPr/>
                </a:tc>
                <a:tc>
                  <a:txBody>
                    <a:bodyPr/>
                    <a:lstStyle/>
                    <a:p>
                      <a:r>
                        <a:rPr lang="en-US" sz="1000"/>
                        <a:t>55.47</a:t>
                      </a:r>
                    </a:p>
                  </a:txBody>
                  <a:tcPr/>
                </a:tc>
                <a:tc>
                  <a:txBody>
                    <a:bodyPr/>
                    <a:lstStyle/>
                    <a:p>
                      <a:r>
                        <a:rPr lang="en-US" sz="1000"/>
                        <a:t>10238</a:t>
                      </a:r>
                    </a:p>
                  </a:txBody>
                  <a:tcPr/>
                </a:tc>
                <a:tc>
                  <a:txBody>
                    <a:bodyPr/>
                    <a:lstStyle/>
                    <a:p>
                      <a:r>
                        <a:rPr lang="en-US" sz="1000"/>
                        <a:t>7599</a:t>
                      </a:r>
                    </a:p>
                  </a:txBody>
                  <a:tcPr/>
                </a:tc>
                <a:extLst>
                  <a:ext uri="{0D108BD9-81ED-4DB2-BD59-A6C34878D82A}">
                    <a16:rowId xmlns:a16="http://schemas.microsoft.com/office/drawing/2014/main" val="1762229847"/>
                  </a:ext>
                </a:extLst>
              </a:tr>
            </a:tbl>
          </a:graphicData>
        </a:graphic>
      </p:graphicFrame>
      <p:sp>
        <p:nvSpPr>
          <p:cNvPr id="4" name="Text Placeholder 3">
            <a:extLst>
              <a:ext uri="{FF2B5EF4-FFF2-40B4-BE49-F238E27FC236}">
                <a16:creationId xmlns:a16="http://schemas.microsoft.com/office/drawing/2014/main" id="{5E7BAC9A-E1A2-4DD6-A355-40139D8B7E5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5501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5B7DD-1355-4DC5-941A-2F15DAEA7B7A}"/>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EA05D6B-3FBE-472B-B6EA-3D643EE9BAF7}"/>
              </a:ext>
            </a:extLst>
          </p:cNvPr>
          <p:cNvGraphicFramePr>
            <a:graphicFrameLocks noGrp="1"/>
          </p:cNvGraphicFramePr>
          <p:nvPr>
            <p:ph type="tbl" sz="quarter" idx="13"/>
            <p:extLst>
              <p:ext uri="{D42A27DB-BD31-4B8C-83A1-F6EECF244321}">
                <p14:modId xmlns:p14="http://schemas.microsoft.com/office/powerpoint/2010/main" val="2530972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35315633"/>
                    </a:ext>
                  </a:extLst>
                </a:gridCol>
                <a:gridCol w="905256">
                  <a:extLst>
                    <a:ext uri="{9D8B030D-6E8A-4147-A177-3AD203B41FA5}">
                      <a16:colId xmlns:a16="http://schemas.microsoft.com/office/drawing/2014/main" val="3780310754"/>
                    </a:ext>
                  </a:extLst>
                </a:gridCol>
                <a:gridCol w="411480">
                  <a:extLst>
                    <a:ext uri="{9D8B030D-6E8A-4147-A177-3AD203B41FA5}">
                      <a16:colId xmlns:a16="http://schemas.microsoft.com/office/drawing/2014/main" val="598158953"/>
                    </a:ext>
                  </a:extLst>
                </a:gridCol>
                <a:gridCol w="905256">
                  <a:extLst>
                    <a:ext uri="{9D8B030D-6E8A-4147-A177-3AD203B41FA5}">
                      <a16:colId xmlns:a16="http://schemas.microsoft.com/office/drawing/2014/main" val="1235403444"/>
                    </a:ext>
                  </a:extLst>
                </a:gridCol>
                <a:gridCol w="905256">
                  <a:extLst>
                    <a:ext uri="{9D8B030D-6E8A-4147-A177-3AD203B41FA5}">
                      <a16:colId xmlns:a16="http://schemas.microsoft.com/office/drawing/2014/main" val="1323317492"/>
                    </a:ext>
                  </a:extLst>
                </a:gridCol>
                <a:gridCol w="905256">
                  <a:extLst>
                    <a:ext uri="{9D8B030D-6E8A-4147-A177-3AD203B41FA5}">
                      <a16:colId xmlns:a16="http://schemas.microsoft.com/office/drawing/2014/main" val="1106738932"/>
                    </a:ext>
                  </a:extLst>
                </a:gridCol>
                <a:gridCol w="905256">
                  <a:extLst>
                    <a:ext uri="{9D8B030D-6E8A-4147-A177-3AD203B41FA5}">
                      <a16:colId xmlns:a16="http://schemas.microsoft.com/office/drawing/2014/main" val="3426466986"/>
                    </a:ext>
                  </a:extLst>
                </a:gridCol>
                <a:gridCol w="905256">
                  <a:extLst>
                    <a:ext uri="{9D8B030D-6E8A-4147-A177-3AD203B41FA5}">
                      <a16:colId xmlns:a16="http://schemas.microsoft.com/office/drawing/2014/main" val="3308866929"/>
                    </a:ext>
                  </a:extLst>
                </a:gridCol>
                <a:gridCol w="905256">
                  <a:extLst>
                    <a:ext uri="{9D8B030D-6E8A-4147-A177-3AD203B41FA5}">
                      <a16:colId xmlns:a16="http://schemas.microsoft.com/office/drawing/2014/main" val="109833466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00174845"/>
                  </a:ext>
                </a:extLst>
              </a:tr>
              <a:tr h="370840">
                <a:tc>
                  <a:txBody>
                    <a:bodyPr/>
                    <a:lstStyle/>
                    <a:p>
                      <a:r>
                        <a:rPr lang="en-US" sz="1000"/>
                        <a:t>13</a:t>
                      </a:r>
                    </a:p>
                  </a:txBody>
                  <a:tcPr/>
                </a:tc>
                <a:tc>
                  <a:txBody>
                    <a:bodyPr/>
                    <a:lstStyle/>
                    <a:p>
                      <a:r>
                        <a:rPr lang="en-US" sz="1000"/>
                        <a:t>0.7120 %</a:t>
                      </a:r>
                    </a:p>
                  </a:txBody>
                  <a:tcPr/>
                </a:tc>
                <a:tc>
                  <a:txBody>
                    <a:bodyPr/>
                    <a:lstStyle/>
                    <a:p>
                      <a:r>
                        <a:rPr lang="en-US" sz="1000"/>
                        <a:t>0.62</a:t>
                      </a:r>
                    </a:p>
                  </a:txBody>
                  <a:tcPr/>
                </a:tc>
                <a:tc>
                  <a:txBody>
                    <a:bodyPr/>
                    <a:lstStyle/>
                    <a:p>
                      <a:r>
                        <a:rPr lang="en-US" sz="1000"/>
                        <a:t>79.92</a:t>
                      </a:r>
                    </a:p>
                  </a:txBody>
                  <a:tcPr/>
                </a:tc>
                <a:tc>
                  <a:txBody>
                    <a:bodyPr/>
                    <a:lstStyle/>
                    <a:p>
                      <a:r>
                        <a:rPr lang="en-US" sz="1000"/>
                        <a:t>79.31</a:t>
                      </a:r>
                    </a:p>
                  </a:txBody>
                  <a:tcPr/>
                </a:tc>
                <a:tc>
                  <a:txBody>
                    <a:bodyPr/>
                    <a:lstStyle/>
                    <a:p>
                      <a:r>
                        <a:rPr lang="en-US" sz="1000"/>
                        <a:t>59.69</a:t>
                      </a:r>
                    </a:p>
                  </a:txBody>
                  <a:tcPr/>
                </a:tc>
                <a:tc>
                  <a:txBody>
                    <a:bodyPr/>
                    <a:lstStyle/>
                    <a:p>
                      <a:r>
                        <a:rPr lang="en-US" sz="1000"/>
                        <a:t>59.08</a:t>
                      </a:r>
                    </a:p>
                  </a:txBody>
                  <a:tcPr/>
                </a:tc>
                <a:tc>
                  <a:txBody>
                    <a:bodyPr/>
                    <a:lstStyle/>
                    <a:p>
                      <a:r>
                        <a:rPr lang="en-US" sz="1000"/>
                        <a:t>1039</a:t>
                      </a:r>
                    </a:p>
                  </a:txBody>
                  <a:tcPr/>
                </a:tc>
                <a:tc>
                  <a:txBody>
                    <a:bodyPr/>
                    <a:lstStyle/>
                    <a:p>
                      <a:r>
                        <a:rPr lang="en-US" sz="1000"/>
                        <a:t>776</a:t>
                      </a:r>
                    </a:p>
                  </a:txBody>
                  <a:tcPr/>
                </a:tc>
                <a:extLst>
                  <a:ext uri="{0D108BD9-81ED-4DB2-BD59-A6C34878D82A}">
                    <a16:rowId xmlns:a16="http://schemas.microsoft.com/office/drawing/2014/main" val="3404356852"/>
                  </a:ext>
                </a:extLst>
              </a:tr>
            </a:tbl>
          </a:graphicData>
        </a:graphic>
      </p:graphicFrame>
      <p:sp>
        <p:nvSpPr>
          <p:cNvPr id="4" name="Text Placeholder 3">
            <a:extLst>
              <a:ext uri="{FF2B5EF4-FFF2-40B4-BE49-F238E27FC236}">
                <a16:creationId xmlns:a16="http://schemas.microsoft.com/office/drawing/2014/main" id="{4CED7314-E789-4F6A-94FE-6CFE54D1DF4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261389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AC31-F5F7-4910-BD23-D0DADB4A3BFF}"/>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41687F0-0A19-461B-9287-71A7E9A8602A}"/>
              </a:ext>
            </a:extLst>
          </p:cNvPr>
          <p:cNvGraphicFramePr>
            <a:graphicFrameLocks noGrp="1"/>
          </p:cNvGraphicFramePr>
          <p:nvPr>
            <p:ph type="tbl" sz="quarter" idx="13"/>
            <p:extLst>
              <p:ext uri="{D42A27DB-BD31-4B8C-83A1-F6EECF244321}">
                <p14:modId xmlns:p14="http://schemas.microsoft.com/office/powerpoint/2010/main" val="263170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35906570"/>
                    </a:ext>
                  </a:extLst>
                </a:gridCol>
                <a:gridCol w="1316736">
                  <a:extLst>
                    <a:ext uri="{9D8B030D-6E8A-4147-A177-3AD203B41FA5}">
                      <a16:colId xmlns:a16="http://schemas.microsoft.com/office/drawing/2014/main" val="2913343145"/>
                    </a:ext>
                  </a:extLst>
                </a:gridCol>
                <a:gridCol w="658368">
                  <a:extLst>
                    <a:ext uri="{9D8B030D-6E8A-4147-A177-3AD203B41FA5}">
                      <a16:colId xmlns:a16="http://schemas.microsoft.com/office/drawing/2014/main" val="3628366529"/>
                    </a:ext>
                  </a:extLst>
                </a:gridCol>
                <a:gridCol w="658368">
                  <a:extLst>
                    <a:ext uri="{9D8B030D-6E8A-4147-A177-3AD203B41FA5}">
                      <a16:colId xmlns:a16="http://schemas.microsoft.com/office/drawing/2014/main" val="3591831087"/>
                    </a:ext>
                  </a:extLst>
                </a:gridCol>
                <a:gridCol w="658368">
                  <a:extLst>
                    <a:ext uri="{9D8B030D-6E8A-4147-A177-3AD203B41FA5}">
                      <a16:colId xmlns:a16="http://schemas.microsoft.com/office/drawing/2014/main" val="2963151690"/>
                    </a:ext>
                  </a:extLst>
                </a:gridCol>
                <a:gridCol w="658368">
                  <a:extLst>
                    <a:ext uri="{9D8B030D-6E8A-4147-A177-3AD203B41FA5}">
                      <a16:colId xmlns:a16="http://schemas.microsoft.com/office/drawing/2014/main" val="847196055"/>
                    </a:ext>
                  </a:extLst>
                </a:gridCol>
                <a:gridCol w="658368">
                  <a:extLst>
                    <a:ext uri="{9D8B030D-6E8A-4147-A177-3AD203B41FA5}">
                      <a16:colId xmlns:a16="http://schemas.microsoft.com/office/drawing/2014/main" val="3285913824"/>
                    </a:ext>
                  </a:extLst>
                </a:gridCol>
                <a:gridCol w="658368">
                  <a:extLst>
                    <a:ext uri="{9D8B030D-6E8A-4147-A177-3AD203B41FA5}">
                      <a16:colId xmlns:a16="http://schemas.microsoft.com/office/drawing/2014/main" val="2688210227"/>
                    </a:ext>
                  </a:extLst>
                </a:gridCol>
                <a:gridCol w="658368">
                  <a:extLst>
                    <a:ext uri="{9D8B030D-6E8A-4147-A177-3AD203B41FA5}">
                      <a16:colId xmlns:a16="http://schemas.microsoft.com/office/drawing/2014/main" val="2528817543"/>
                    </a:ext>
                  </a:extLst>
                </a:gridCol>
                <a:gridCol w="658368">
                  <a:extLst>
                    <a:ext uri="{9D8B030D-6E8A-4147-A177-3AD203B41FA5}">
                      <a16:colId xmlns:a16="http://schemas.microsoft.com/office/drawing/2014/main" val="4153223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3416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- 2022-06-23 18:47:30</a:t>
                      </a:r>
                      <a:r>
                        <a:rPr kumimoji="0" lang="en-US" sz="1000" b="0" i="0" u="none" strike="noStrike" kern="1200" cap="none" spc="0" normalizeH="0" baseline="0" noProof="0">
                          <a:ln>
                            <a:noFill/>
                          </a:ln>
                          <a:solidFill>
                            <a:prstClr val="black"/>
                          </a:solidFill>
                          <a:effectLst/>
                          <a:uLnTx/>
                          <a:uFillTx/>
                          <a:latin typeface="+mn-lt"/>
                          <a:ea typeface="+mn-ea"/>
                          <a:cs typeface="+mn-cs"/>
                        </a:rPr>
                        <a:t>
 Meet another superstar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https://quintly-image-storage.s3.amazonaws.com/42a5b893a9726451877e4ab7634db126/dc709c7a03b7e68b87362c6274a584f2.jpg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18:35:59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243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- 2022-06-23 18:47:16</a:t>
                      </a:r>
                      <a:r>
                        <a:rPr kumimoji="0" lang="en-US" sz="1000" b="0" i="0" u="none" strike="noStrike" kern="1200" cap="none" spc="0" normalizeH="0" baseline="0" noProof="0">
                          <a:ln>
                            <a:noFill/>
                          </a:ln>
                          <a:solidFill>
                            <a:prstClr val="black"/>
                          </a:solidFill>
                          <a:effectLst/>
                          <a:uLnTx/>
                          <a:uFillTx/>
                          <a:latin typeface="+mn-lt"/>
                          <a:ea typeface="+mn-ea"/>
                          <a:cs typeface="+mn-cs"/>
                        </a:rPr>
                        <a:t>
 Meet another superstar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https://quintly-image-storage.s3.amazonaws.com/42a5b893a9726451877e4ab7634db126/a223e62bc52dcb902ab364197c6cc05c.jpg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06/24/2022 18:35:59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090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- 2022-06-22 17:51:26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https://quintly-image-storage.s3.amazonaws.com/42a5b893a9726451877e4ab7634db126/df1f197ed65b9fec60f9748ab6833c9e.jpg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17:36:01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5095372"/>
                  </a:ext>
                </a:extLst>
              </a:tr>
            </a:tbl>
          </a:graphicData>
        </a:graphic>
      </p:graphicFrame>
      <p:sp>
        <p:nvSpPr>
          <p:cNvPr id="4" name="Text Placeholder 3">
            <a:extLst>
              <a:ext uri="{FF2B5EF4-FFF2-40B4-BE49-F238E27FC236}">
                <a16:creationId xmlns:a16="http://schemas.microsoft.com/office/drawing/2014/main" id="{4111398F-9CBB-4102-BC78-0310002C5EE5}"/>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2069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FB5D7-34E9-45FB-B9B5-D55FA97FABE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DA0CBD0C-71C9-4F3B-9A6C-B33DE10F75ED}"/>
              </a:ext>
            </a:extLst>
          </p:cNvPr>
          <p:cNvGraphicFramePr>
            <a:graphicFrameLocks noGrp="1"/>
          </p:cNvGraphicFramePr>
          <p:nvPr>
            <p:ph type="tbl" sz="quarter" idx="13"/>
            <p:extLst>
              <p:ext uri="{D42A27DB-BD31-4B8C-83A1-F6EECF244321}">
                <p14:modId xmlns:p14="http://schemas.microsoft.com/office/powerpoint/2010/main" val="34336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4933686"/>
                    </a:ext>
                  </a:extLst>
                </a:gridCol>
                <a:gridCol w="1316736">
                  <a:extLst>
                    <a:ext uri="{9D8B030D-6E8A-4147-A177-3AD203B41FA5}">
                      <a16:colId xmlns:a16="http://schemas.microsoft.com/office/drawing/2014/main" val="12315750"/>
                    </a:ext>
                  </a:extLst>
                </a:gridCol>
                <a:gridCol w="658368">
                  <a:extLst>
                    <a:ext uri="{9D8B030D-6E8A-4147-A177-3AD203B41FA5}">
                      <a16:colId xmlns:a16="http://schemas.microsoft.com/office/drawing/2014/main" val="867132258"/>
                    </a:ext>
                  </a:extLst>
                </a:gridCol>
                <a:gridCol w="658368">
                  <a:extLst>
                    <a:ext uri="{9D8B030D-6E8A-4147-A177-3AD203B41FA5}">
                      <a16:colId xmlns:a16="http://schemas.microsoft.com/office/drawing/2014/main" val="3029851961"/>
                    </a:ext>
                  </a:extLst>
                </a:gridCol>
                <a:gridCol w="658368">
                  <a:extLst>
                    <a:ext uri="{9D8B030D-6E8A-4147-A177-3AD203B41FA5}">
                      <a16:colId xmlns:a16="http://schemas.microsoft.com/office/drawing/2014/main" val="3575919846"/>
                    </a:ext>
                  </a:extLst>
                </a:gridCol>
                <a:gridCol w="658368">
                  <a:extLst>
                    <a:ext uri="{9D8B030D-6E8A-4147-A177-3AD203B41FA5}">
                      <a16:colId xmlns:a16="http://schemas.microsoft.com/office/drawing/2014/main" val="1435444919"/>
                    </a:ext>
                  </a:extLst>
                </a:gridCol>
                <a:gridCol w="658368">
                  <a:extLst>
                    <a:ext uri="{9D8B030D-6E8A-4147-A177-3AD203B41FA5}">
                      <a16:colId xmlns:a16="http://schemas.microsoft.com/office/drawing/2014/main" val="1119227840"/>
                    </a:ext>
                  </a:extLst>
                </a:gridCol>
                <a:gridCol w="658368">
                  <a:extLst>
                    <a:ext uri="{9D8B030D-6E8A-4147-A177-3AD203B41FA5}">
                      <a16:colId xmlns:a16="http://schemas.microsoft.com/office/drawing/2014/main" val="3919494206"/>
                    </a:ext>
                  </a:extLst>
                </a:gridCol>
                <a:gridCol w="658368">
                  <a:extLst>
                    <a:ext uri="{9D8B030D-6E8A-4147-A177-3AD203B41FA5}">
                      <a16:colId xmlns:a16="http://schemas.microsoft.com/office/drawing/2014/main" val="644170306"/>
                    </a:ext>
                  </a:extLst>
                </a:gridCol>
                <a:gridCol w="658368">
                  <a:extLst>
                    <a:ext uri="{9D8B030D-6E8A-4147-A177-3AD203B41FA5}">
                      <a16:colId xmlns:a16="http://schemas.microsoft.com/office/drawing/2014/main" val="13710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3088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- 2022-06-19 14:55:54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https://quintly-image-storage.s3.amazonaws.com/42a5b893a9726451877e4ab7634db126/b834e8a9e77c6260d53ab681adf13475.jpg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06/20/2022 14:35:53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7084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- 2022-06-18 17:47:37</a:t>
                      </a:r>
                      <a:r>
                        <a:rPr kumimoji="0" lang="en-US" sz="1000" b="0" i="0" u="none" strike="noStrike" kern="1200" cap="none" spc="0" normalizeH="0" baseline="0" noProof="0">
                          <a:ln>
                            <a:noFill/>
                          </a:ln>
                          <a:solidFill>
                            <a:prstClr val="black"/>
                          </a:solidFill>
                          <a:effectLst/>
                          <a:uLnTx/>
                          <a:uFillTx/>
                          <a:latin typeface="+mn-lt"/>
                          <a:ea typeface="+mn-ea"/>
                          <a:cs typeface="+mn-cs"/>
                        </a:rPr>
                        <a:t>
 Hallway all pRIMED!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https://quintly-image-storage.s3.amazonaws.com/42a5b893a9726451877e4ab7634db126/7513afe97881d058c4ae939aa98e0dc1.jpg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06/19/2022 17:35:51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3023310"/>
                  </a:ext>
                </a:extLst>
              </a:tr>
            </a:tbl>
          </a:graphicData>
        </a:graphic>
      </p:graphicFrame>
      <p:sp>
        <p:nvSpPr>
          <p:cNvPr id="4" name="Text Placeholder 3">
            <a:extLst>
              <a:ext uri="{FF2B5EF4-FFF2-40B4-BE49-F238E27FC236}">
                <a16:creationId xmlns:a16="http://schemas.microsoft.com/office/drawing/2014/main" id="{D532D2D4-E809-4B6E-B80F-361CA0E324D3}"/>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886559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1121</Words>
  <Application>Microsoft Office PowerPoint</Application>
  <PresentationFormat>On-screen Show (4:3)</PresentationFormat>
  <Paragraphs>474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2022-07-05T13:43:20Z</dcterms:created>
  <dcterms:modified xsi:type="dcterms:W3CDTF">2022-07-05T13:44:31Z</dcterms:modified>
</cp:coreProperties>
</file>