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Sheet1!$B$2:$B$43</c:f>
              <c:numCache>
                <c:formatCode>General</c:formatCode>
                <c:ptCount val="42"/>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numCache>
            </c:numRef>
          </c:val>
          <c:smooth val="0"/>
          <c:extLst>
            <c:ext xmlns:c16="http://schemas.microsoft.com/office/drawing/2014/chart" uri="{C3380CC4-5D6E-409C-BE32-E72D297353CC}">
              <c16:uniqueId val="{00000000-AACE-42CF-B4AE-41527930254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Sheet1!$C$2:$C$43</c:f>
              <c:numCache>
                <c:formatCode>General</c:formatCode>
                <c:ptCount val="42"/>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numCache>
            </c:numRef>
          </c:val>
          <c:smooth val="0"/>
          <c:extLst>
            <c:ext xmlns:c16="http://schemas.microsoft.com/office/drawing/2014/chart" uri="{C3380CC4-5D6E-409C-BE32-E72D297353CC}">
              <c16:uniqueId val="{00000001-AACE-42CF-B4AE-41527930254A}"/>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Sheet1!$D$2:$D$43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2-AACE-42CF-B4AE-41527930254A}"/>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Sheet1!$E$2:$E$43</c:f>
              <c:numCache>
                <c:formatCode>General</c:formatCode>
                <c:ptCount val="42"/>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numCache>
            </c:numRef>
          </c:val>
          <c:smooth val="0"/>
          <c:extLst>
            <c:ext xmlns:c16="http://schemas.microsoft.com/office/drawing/2014/chart" uri="{C3380CC4-5D6E-409C-BE32-E72D297353CC}">
              <c16:uniqueId val="{00000003-AACE-42CF-B4AE-41527930254A}"/>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Sheet1!$F$2:$F$43</c:f>
              <c:numCache>
                <c:formatCode>General</c:formatCode>
                <c:ptCount val="42"/>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numCache>
            </c:numRef>
          </c:val>
          <c:smooth val="0"/>
          <c:extLst>
            <c:ext xmlns:c16="http://schemas.microsoft.com/office/drawing/2014/chart" uri="{C3380CC4-5D6E-409C-BE32-E72D297353CC}">
              <c16:uniqueId val="{00000004-AACE-42CF-B4AE-41527930254A}"/>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Sheet1!$A$2:$A$43</c:f>
              <c:numCache>
                <c:formatCode>m/d/yyyy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Sheet1!$G$2:$G$43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5-AACE-42CF-B4AE-41527930254A}"/>
            </c:ext>
          </c:extLst>
        </c:ser>
        <c:dLbls>
          <c:showLegendKey val="0"/>
          <c:showVal val="0"/>
          <c:showCatName val="0"/>
          <c:showSerName val="0"/>
          <c:showPercent val="0"/>
          <c:showBubbleSize val="0"/>
        </c:dLbls>
        <c:smooth val="0"/>
        <c:axId val="385778464"/>
        <c:axId val="385781744"/>
      </c:lineChart>
      <c:dateAx>
        <c:axId val="38577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81744"/>
        <c:crosses val="autoZero"/>
        <c:auto val="1"/>
        <c:lblOffset val="100"/>
        <c:baseTimeUnit val="months"/>
      </c:dateAx>
      <c:valAx>
        <c:axId val="38578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7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6</c:v>
                </c:pt>
                <c:pt idx="2">
                  <c:v>22</c:v>
                </c:pt>
                <c:pt idx="3">
                  <c:v>62</c:v>
                </c:pt>
                <c:pt idx="4">
                  <c:v>20</c:v>
                </c:pt>
                <c:pt idx="5">
                  <c:v>11</c:v>
                </c:pt>
                <c:pt idx="6">
                  <c:v>-1</c:v>
                </c:pt>
              </c:numCache>
            </c:numRef>
          </c:val>
          <c:extLst>
            <c:ext xmlns:c16="http://schemas.microsoft.com/office/drawing/2014/chart" uri="{C3380CC4-5D6E-409C-BE32-E72D297353CC}">
              <c16:uniqueId val="{00000000-8DD9-4600-A0AE-8C77B95A5C6D}"/>
            </c:ext>
          </c:extLst>
        </c:ser>
        <c:dLbls>
          <c:showLegendKey val="0"/>
          <c:showVal val="0"/>
          <c:showCatName val="0"/>
          <c:showSerName val="0"/>
          <c:showPercent val="0"/>
          <c:showBubbleSize val="0"/>
        </c:dLbls>
        <c:gapWidth val="219"/>
        <c:overlap val="-27"/>
        <c:axId val="412349632"/>
        <c:axId val="412352584"/>
      </c:barChart>
      <c:dateAx>
        <c:axId val="41234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52584"/>
        <c:crosses val="autoZero"/>
        <c:auto val="1"/>
        <c:lblOffset val="100"/>
        <c:baseTimeUnit val="months"/>
      </c:dateAx>
      <c:valAx>
        <c:axId val="41235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4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29</c:v>
                </c:pt>
                <c:pt idx="7">
                  <c:v>0</c:v>
                </c:pt>
                <c:pt idx="8">
                  <c:v>0</c:v>
                </c:pt>
                <c:pt idx="9">
                  <c:v>0</c:v>
                </c:pt>
                <c:pt idx="10">
                  <c:v>0</c:v>
                </c:pt>
                <c:pt idx="11">
                  <c:v>0</c:v>
                </c:pt>
              </c:numCache>
            </c:numRef>
          </c:val>
          <c:extLst>
            <c:ext xmlns:c16="http://schemas.microsoft.com/office/drawing/2014/chart" uri="{C3380CC4-5D6E-409C-BE32-E72D297353CC}">
              <c16:uniqueId val="{00000000-5A2D-4E53-A1F1-12F5F72D5D77}"/>
            </c:ext>
          </c:extLst>
        </c:ser>
        <c:dLbls>
          <c:showLegendKey val="0"/>
          <c:showVal val="0"/>
          <c:showCatName val="0"/>
          <c:showSerName val="0"/>
          <c:showPercent val="0"/>
          <c:showBubbleSize val="0"/>
        </c:dLbls>
        <c:gapWidth val="219"/>
        <c:overlap val="-27"/>
        <c:axId val="412347664"/>
        <c:axId val="412349960"/>
      </c:barChart>
      <c:dateAx>
        <c:axId val="41234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49960"/>
        <c:crosses val="autoZero"/>
        <c:auto val="1"/>
        <c:lblOffset val="100"/>
        <c:baseTimeUnit val="months"/>
      </c:dateAx>
      <c:valAx>
        <c:axId val="41234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4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388</c:v>
                </c:pt>
                <c:pt idx="6">
                  <c:v>29</c:v>
                </c:pt>
                <c:pt idx="7">
                  <c:v>0</c:v>
                </c:pt>
                <c:pt idx="8">
                  <c:v>0</c:v>
                </c:pt>
                <c:pt idx="9">
                  <c:v>0</c:v>
                </c:pt>
                <c:pt idx="10">
                  <c:v>0</c:v>
                </c:pt>
                <c:pt idx="11">
                  <c:v>0</c:v>
                </c:pt>
              </c:numCache>
            </c:numRef>
          </c:val>
          <c:extLst>
            <c:ext xmlns:c16="http://schemas.microsoft.com/office/drawing/2014/chart" uri="{C3380CC4-5D6E-409C-BE32-E72D297353CC}">
              <c16:uniqueId val="{00000000-B168-46C0-B76E-BB6F1B9D7477}"/>
            </c:ext>
          </c:extLst>
        </c:ser>
        <c:dLbls>
          <c:showLegendKey val="0"/>
          <c:showVal val="0"/>
          <c:showCatName val="0"/>
          <c:showSerName val="0"/>
          <c:showPercent val="0"/>
          <c:showBubbleSize val="0"/>
        </c:dLbls>
        <c:gapWidth val="219"/>
        <c:overlap val="-27"/>
        <c:axId val="412363080"/>
        <c:axId val="412354880"/>
      </c:barChart>
      <c:catAx>
        <c:axId val="41236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54880"/>
        <c:crosses val="autoZero"/>
        <c:auto val="1"/>
        <c:lblAlgn val="ctr"/>
        <c:lblOffset val="100"/>
        <c:noMultiLvlLbl val="0"/>
      </c:catAx>
      <c:valAx>
        <c:axId val="41235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6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131</c:v>
                </c:pt>
              </c:numCache>
            </c:numRef>
          </c:val>
          <c:extLst>
            <c:ext xmlns:c16="http://schemas.microsoft.com/office/drawing/2014/chart" uri="{C3380CC4-5D6E-409C-BE32-E72D297353CC}">
              <c16:uniqueId val="{00000000-1E8F-490C-BBD4-91E3A2A94F92}"/>
            </c:ext>
          </c:extLst>
        </c:ser>
        <c:dLbls>
          <c:showLegendKey val="0"/>
          <c:showVal val="0"/>
          <c:showCatName val="0"/>
          <c:showSerName val="0"/>
          <c:showPercent val="0"/>
          <c:showBubbleSize val="0"/>
        </c:dLbls>
        <c:gapWidth val="219"/>
        <c:overlap val="-27"/>
        <c:axId val="412355536"/>
        <c:axId val="412360456"/>
      </c:barChart>
      <c:dateAx>
        <c:axId val="41235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60456"/>
        <c:crosses val="autoZero"/>
        <c:auto val="1"/>
        <c:lblOffset val="100"/>
        <c:baseTimeUnit val="months"/>
      </c:dateAx>
      <c:valAx>
        <c:axId val="41236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5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26</c:v>
                </c:pt>
                <c:pt idx="1">
                  <c:v>310</c:v>
                </c:pt>
                <c:pt idx="2">
                  <c:v>458</c:v>
                </c:pt>
                <c:pt idx="3">
                  <c:v>390</c:v>
                </c:pt>
                <c:pt idx="4">
                  <c:v>378</c:v>
                </c:pt>
                <c:pt idx="5">
                  <c:v>294</c:v>
                </c:pt>
              </c:numCache>
            </c:numRef>
          </c:val>
          <c:extLst>
            <c:ext xmlns:c16="http://schemas.microsoft.com/office/drawing/2014/chart" uri="{C3380CC4-5D6E-409C-BE32-E72D297353CC}">
              <c16:uniqueId val="{00000000-9213-490B-8D0F-80B507479262}"/>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26</c:v>
                </c:pt>
                <c:pt idx="1">
                  <c:v>353</c:v>
                </c:pt>
                <c:pt idx="2">
                  <c:v>617</c:v>
                </c:pt>
                <c:pt idx="3">
                  <c:v>672</c:v>
                </c:pt>
                <c:pt idx="4">
                  <c:v>632</c:v>
                </c:pt>
                <c:pt idx="5">
                  <c:v>420</c:v>
                </c:pt>
              </c:numCache>
            </c:numRef>
          </c:val>
          <c:extLst>
            <c:ext xmlns:c16="http://schemas.microsoft.com/office/drawing/2014/chart" uri="{C3380CC4-5D6E-409C-BE32-E72D297353CC}">
              <c16:uniqueId val="{00000001-9213-490B-8D0F-80B507479262}"/>
            </c:ext>
          </c:extLst>
        </c:ser>
        <c:dLbls>
          <c:showLegendKey val="0"/>
          <c:showVal val="0"/>
          <c:showCatName val="0"/>
          <c:showSerName val="0"/>
          <c:showPercent val="0"/>
          <c:showBubbleSize val="0"/>
        </c:dLbls>
        <c:gapWidth val="219"/>
        <c:overlap val="-27"/>
        <c:axId val="241979584"/>
        <c:axId val="241980240"/>
      </c:barChart>
      <c:catAx>
        <c:axId val="24197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80240"/>
        <c:crosses val="autoZero"/>
        <c:auto val="1"/>
        <c:lblAlgn val="ctr"/>
        <c:lblOffset val="100"/>
        <c:noMultiLvlLbl val="0"/>
      </c:catAx>
      <c:valAx>
        <c:axId val="24198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7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3</c:v>
                </c:pt>
              </c:numCache>
            </c:numRef>
          </c:val>
          <c:extLst>
            <c:ext xmlns:c16="http://schemas.microsoft.com/office/drawing/2014/chart" uri="{C3380CC4-5D6E-409C-BE32-E72D297353CC}">
              <c16:uniqueId val="{00000000-AE4E-4E8E-93E1-1871E987E331}"/>
            </c:ext>
          </c:extLst>
        </c:ser>
        <c:dLbls>
          <c:showLegendKey val="0"/>
          <c:showVal val="0"/>
          <c:showCatName val="0"/>
          <c:showSerName val="0"/>
          <c:showPercent val="0"/>
          <c:showBubbleSize val="0"/>
        </c:dLbls>
        <c:gapWidth val="219"/>
        <c:overlap val="-27"/>
        <c:axId val="241925136"/>
        <c:axId val="241928416"/>
      </c:barChart>
      <c:dateAx>
        <c:axId val="24192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28416"/>
        <c:crosses val="autoZero"/>
        <c:auto val="1"/>
        <c:lblOffset val="100"/>
        <c:baseTimeUnit val="months"/>
      </c:dateAx>
      <c:valAx>
        <c:axId val="24192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2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0</c:v>
                </c:pt>
                <c:pt idx="8">
                  <c:v>0</c:v>
                </c:pt>
                <c:pt idx="9">
                  <c:v>0</c:v>
                </c:pt>
                <c:pt idx="10">
                  <c:v>0</c:v>
                </c:pt>
                <c:pt idx="11">
                  <c:v>0</c:v>
                </c:pt>
              </c:numCache>
            </c:numRef>
          </c:val>
          <c:extLst>
            <c:ext xmlns:c16="http://schemas.microsoft.com/office/drawing/2014/chart" uri="{C3380CC4-5D6E-409C-BE32-E72D297353CC}">
              <c16:uniqueId val="{00000000-0F12-4081-8140-764D60837789}"/>
            </c:ext>
          </c:extLst>
        </c:ser>
        <c:dLbls>
          <c:showLegendKey val="0"/>
          <c:showVal val="0"/>
          <c:showCatName val="0"/>
          <c:showSerName val="0"/>
          <c:showPercent val="0"/>
          <c:showBubbleSize val="0"/>
        </c:dLbls>
        <c:gapWidth val="219"/>
        <c:overlap val="-27"/>
        <c:axId val="262564536"/>
        <c:axId val="262563224"/>
      </c:barChart>
      <c:dateAx>
        <c:axId val="26256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63224"/>
        <c:crosses val="autoZero"/>
        <c:auto val="1"/>
        <c:lblOffset val="100"/>
        <c:baseTimeUnit val="months"/>
      </c:dateAx>
      <c:valAx>
        <c:axId val="26256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6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96</c:v>
                </c:pt>
                <c:pt idx="3">
                  <c:v>84</c:v>
                </c:pt>
                <c:pt idx="4">
                  <c:v>78</c:v>
                </c:pt>
                <c:pt idx="5">
                  <c:v>84</c:v>
                </c:pt>
                <c:pt idx="6">
                  <c:v>2</c:v>
                </c:pt>
                <c:pt idx="7">
                  <c:v>0</c:v>
                </c:pt>
                <c:pt idx="8">
                  <c:v>0</c:v>
                </c:pt>
                <c:pt idx="9">
                  <c:v>0</c:v>
                </c:pt>
                <c:pt idx="10">
                  <c:v>0</c:v>
                </c:pt>
                <c:pt idx="11">
                  <c:v>0</c:v>
                </c:pt>
              </c:numCache>
            </c:numRef>
          </c:val>
          <c:extLst>
            <c:ext xmlns:c16="http://schemas.microsoft.com/office/drawing/2014/chart" uri="{C3380CC4-5D6E-409C-BE32-E72D297353CC}">
              <c16:uniqueId val="{00000000-3EE9-4DD1-B1E3-3897D7B74AF3}"/>
            </c:ext>
          </c:extLst>
        </c:ser>
        <c:dLbls>
          <c:showLegendKey val="0"/>
          <c:showVal val="0"/>
          <c:showCatName val="0"/>
          <c:showSerName val="0"/>
          <c:showPercent val="0"/>
          <c:showBubbleSize val="0"/>
        </c:dLbls>
        <c:gapWidth val="219"/>
        <c:overlap val="-27"/>
        <c:axId val="262565848"/>
        <c:axId val="262568472"/>
      </c:barChart>
      <c:catAx>
        <c:axId val="26256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68472"/>
        <c:crosses val="autoZero"/>
        <c:auto val="1"/>
        <c:lblAlgn val="ctr"/>
        <c:lblOffset val="100"/>
        <c:noMultiLvlLbl val="0"/>
      </c:catAx>
      <c:valAx>
        <c:axId val="26256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6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0</c:v>
                </c:pt>
                <c:pt idx="7">
                  <c:v>0</c:v>
                </c:pt>
                <c:pt idx="8">
                  <c:v>0</c:v>
                </c:pt>
                <c:pt idx="9">
                  <c:v>0</c:v>
                </c:pt>
                <c:pt idx="10">
                  <c:v>0</c:v>
                </c:pt>
                <c:pt idx="11">
                  <c:v>0</c:v>
                </c:pt>
              </c:numCache>
            </c:numRef>
          </c:val>
          <c:extLst>
            <c:ext xmlns:c16="http://schemas.microsoft.com/office/drawing/2014/chart" uri="{C3380CC4-5D6E-409C-BE32-E72D297353CC}">
              <c16:uniqueId val="{00000000-F56F-4487-B3D2-6BF7E06DA2DF}"/>
            </c:ext>
          </c:extLst>
        </c:ser>
        <c:dLbls>
          <c:showLegendKey val="0"/>
          <c:showVal val="0"/>
          <c:showCatName val="0"/>
          <c:showSerName val="0"/>
          <c:showPercent val="0"/>
          <c:showBubbleSize val="0"/>
        </c:dLbls>
        <c:gapWidth val="219"/>
        <c:overlap val="-27"/>
        <c:axId val="262563552"/>
        <c:axId val="262565520"/>
      </c:barChart>
      <c:dateAx>
        <c:axId val="26256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65520"/>
        <c:crosses val="autoZero"/>
        <c:auto val="1"/>
        <c:lblOffset val="100"/>
        <c:baseTimeUnit val="months"/>
      </c:dateAx>
      <c:valAx>
        <c:axId val="26256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6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24</c:v>
                </c:pt>
              </c:numCache>
            </c:numRef>
          </c:val>
          <c:extLst>
            <c:ext xmlns:c16="http://schemas.microsoft.com/office/drawing/2014/chart" uri="{C3380CC4-5D6E-409C-BE32-E72D297353CC}">
              <c16:uniqueId val="{00000000-A14C-446A-A312-5E675A3FEFDE}"/>
            </c:ext>
          </c:extLst>
        </c:ser>
        <c:dLbls>
          <c:showLegendKey val="0"/>
          <c:showVal val="0"/>
          <c:showCatName val="0"/>
          <c:showSerName val="0"/>
          <c:showPercent val="0"/>
          <c:showBubbleSize val="0"/>
        </c:dLbls>
        <c:gapWidth val="219"/>
        <c:overlap val="-27"/>
        <c:axId val="265205152"/>
        <c:axId val="265204824"/>
      </c:barChart>
      <c:dateAx>
        <c:axId val="265205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04824"/>
        <c:crosses val="autoZero"/>
        <c:auto val="1"/>
        <c:lblOffset val="100"/>
        <c:baseTimeUnit val="months"/>
      </c:dateAx>
      <c:valAx>
        <c:axId val="26520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0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100</c:v>
                </c:pt>
                <c:pt idx="1">
                  <c:v>51</c:v>
                </c:pt>
                <c:pt idx="2">
                  <c:v>75</c:v>
                </c:pt>
                <c:pt idx="3">
                  <c:v>61</c:v>
                </c:pt>
                <c:pt idx="4">
                  <c:v>100</c:v>
                </c:pt>
                <c:pt idx="5">
                  <c:v>58</c:v>
                </c:pt>
                <c:pt idx="6">
                  <c:v>113</c:v>
                </c:pt>
              </c:numCache>
            </c:numRef>
          </c:val>
          <c:extLst>
            <c:ext xmlns:c16="http://schemas.microsoft.com/office/drawing/2014/chart" uri="{C3380CC4-5D6E-409C-BE32-E72D297353CC}">
              <c16:uniqueId val="{00000000-47FB-4B48-B88A-74435B209785}"/>
            </c:ext>
          </c:extLst>
        </c:ser>
        <c:dLbls>
          <c:showLegendKey val="0"/>
          <c:showVal val="0"/>
          <c:showCatName val="0"/>
          <c:showSerName val="0"/>
          <c:showPercent val="0"/>
          <c:showBubbleSize val="0"/>
        </c:dLbls>
        <c:gapWidth val="219"/>
        <c:overlap val="-27"/>
        <c:axId val="265207776"/>
        <c:axId val="265203184"/>
      </c:barChart>
      <c:catAx>
        <c:axId val="26520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03184"/>
        <c:crosses val="autoZero"/>
        <c:auto val="1"/>
        <c:lblAlgn val="ctr"/>
        <c:lblOffset val="100"/>
        <c:noMultiLvlLbl val="0"/>
      </c:catAx>
      <c:valAx>
        <c:axId val="26520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0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2012</c:v>
                </c:pt>
                <c:pt idx="1">
                  <c:v>1136</c:v>
                </c:pt>
                <c:pt idx="2">
                  <c:v>1738</c:v>
                </c:pt>
                <c:pt idx="3">
                  <c:v>1658</c:v>
                </c:pt>
                <c:pt idx="4">
                  <c:v>2604</c:v>
                </c:pt>
                <c:pt idx="5">
                  <c:v>1471</c:v>
                </c:pt>
                <c:pt idx="6">
                  <c:v>113</c:v>
                </c:pt>
              </c:numCache>
            </c:numRef>
          </c:val>
          <c:extLst>
            <c:ext xmlns:c16="http://schemas.microsoft.com/office/drawing/2014/chart" uri="{C3380CC4-5D6E-409C-BE32-E72D297353CC}">
              <c16:uniqueId val="{00000000-B597-477C-87CF-BB8233C64CB8}"/>
            </c:ext>
          </c:extLst>
        </c:ser>
        <c:dLbls>
          <c:showLegendKey val="0"/>
          <c:showVal val="0"/>
          <c:showCatName val="0"/>
          <c:showSerName val="0"/>
          <c:showPercent val="0"/>
          <c:showBubbleSize val="0"/>
        </c:dLbls>
        <c:gapWidth val="219"/>
        <c:overlap val="-27"/>
        <c:axId val="265155624"/>
        <c:axId val="265151032"/>
      </c:barChart>
      <c:catAx>
        <c:axId val="265155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151032"/>
        <c:crosses val="autoZero"/>
        <c:auto val="1"/>
        <c:lblAlgn val="ctr"/>
        <c:lblOffset val="100"/>
        <c:noMultiLvlLbl val="0"/>
      </c:catAx>
      <c:valAx>
        <c:axId val="26515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15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75030</c:v>
                </c:pt>
                <c:pt idx="5">
                  <c:v>86246</c:v>
                </c:pt>
                <c:pt idx="6">
                  <c:v>51599</c:v>
                </c:pt>
                <c:pt idx="7">
                  <c:v>2359</c:v>
                </c:pt>
              </c:numCache>
            </c:numRef>
          </c:val>
          <c:extLst>
            <c:ext xmlns:c16="http://schemas.microsoft.com/office/drawing/2014/chart" uri="{C3380CC4-5D6E-409C-BE32-E72D297353CC}">
              <c16:uniqueId val="{00000000-8083-4C06-B109-A07B5D8110B8}"/>
            </c:ext>
          </c:extLst>
        </c:ser>
        <c:dLbls>
          <c:showLegendKey val="0"/>
          <c:showVal val="0"/>
          <c:showCatName val="0"/>
          <c:showSerName val="0"/>
          <c:showPercent val="0"/>
          <c:showBubbleSize val="0"/>
        </c:dLbls>
        <c:gapWidth val="219"/>
        <c:overlap val="-27"/>
        <c:axId val="265156608"/>
        <c:axId val="265153656"/>
      </c:barChart>
      <c:catAx>
        <c:axId val="26515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153656"/>
        <c:crosses val="autoZero"/>
        <c:auto val="1"/>
        <c:lblAlgn val="ctr"/>
        <c:lblOffset val="100"/>
        <c:noMultiLvlLbl val="0"/>
      </c:catAx>
      <c:valAx>
        <c:axId val="26515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15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-3</c:v>
                </c:pt>
              </c:numCache>
            </c:numRef>
          </c:val>
          <c:extLst>
            <c:ext xmlns:c16="http://schemas.microsoft.com/office/drawing/2014/chart" uri="{C3380CC4-5D6E-409C-BE32-E72D297353CC}">
              <c16:uniqueId val="{00000000-B718-4D22-B492-083CEF3B34E1}"/>
            </c:ext>
          </c:extLst>
        </c:ser>
        <c:dLbls>
          <c:showLegendKey val="0"/>
          <c:showVal val="0"/>
          <c:showCatName val="0"/>
          <c:showSerName val="0"/>
          <c:showPercent val="0"/>
          <c:showBubbleSize val="0"/>
        </c:dLbls>
        <c:gapWidth val="219"/>
        <c:overlap val="-27"/>
        <c:axId val="420429536"/>
        <c:axId val="467428096"/>
      </c:barChart>
      <c:dateAx>
        <c:axId val="42042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8096"/>
        <c:crosses val="autoZero"/>
        <c:auto val="1"/>
        <c:lblOffset val="100"/>
        <c:baseTimeUnit val="months"/>
      </c:dateAx>
      <c:valAx>
        <c:axId val="46742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2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34</c:v>
                </c:pt>
                <c:pt idx="1">
                  <c:v>22</c:v>
                </c:pt>
                <c:pt idx="2">
                  <c:v>35</c:v>
                </c:pt>
                <c:pt idx="3">
                  <c:v>33</c:v>
                </c:pt>
                <c:pt idx="4">
                  <c:v>32</c:v>
                </c:pt>
                <c:pt idx="5">
                  <c:v>29</c:v>
                </c:pt>
                <c:pt idx="6">
                  <c:v>15</c:v>
                </c:pt>
                <c:pt idx="7">
                  <c:v>0</c:v>
                </c:pt>
                <c:pt idx="8">
                  <c:v>0</c:v>
                </c:pt>
                <c:pt idx="9">
                  <c:v>0</c:v>
                </c:pt>
                <c:pt idx="10">
                  <c:v>0</c:v>
                </c:pt>
                <c:pt idx="11">
                  <c:v>0</c:v>
                </c:pt>
              </c:numCache>
            </c:numRef>
          </c:val>
          <c:extLst>
            <c:ext xmlns:c16="http://schemas.microsoft.com/office/drawing/2014/chart" uri="{C3380CC4-5D6E-409C-BE32-E72D297353CC}">
              <c16:uniqueId val="{00000000-9E97-41EE-94BB-8709FBDC7726}"/>
            </c:ext>
          </c:extLst>
        </c:ser>
        <c:dLbls>
          <c:showLegendKey val="0"/>
          <c:showVal val="0"/>
          <c:showCatName val="0"/>
          <c:showSerName val="0"/>
          <c:showPercent val="0"/>
          <c:showBubbleSize val="0"/>
        </c:dLbls>
        <c:gapWidth val="219"/>
        <c:overlap val="-27"/>
        <c:axId val="467418256"/>
        <c:axId val="467426128"/>
      </c:barChart>
      <c:dateAx>
        <c:axId val="46741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6128"/>
        <c:crosses val="autoZero"/>
        <c:auto val="1"/>
        <c:lblOffset val="100"/>
        <c:baseTimeUnit val="months"/>
      </c:dateAx>
      <c:valAx>
        <c:axId val="46742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1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654</c:v>
                </c:pt>
                <c:pt idx="1">
                  <c:v>419</c:v>
                </c:pt>
                <c:pt idx="2">
                  <c:v>817</c:v>
                </c:pt>
                <c:pt idx="3">
                  <c:v>761</c:v>
                </c:pt>
                <c:pt idx="4">
                  <c:v>780</c:v>
                </c:pt>
                <c:pt idx="5">
                  <c:v>672</c:v>
                </c:pt>
                <c:pt idx="6">
                  <c:v>15</c:v>
                </c:pt>
                <c:pt idx="7">
                  <c:v>0</c:v>
                </c:pt>
                <c:pt idx="8">
                  <c:v>0</c:v>
                </c:pt>
                <c:pt idx="9">
                  <c:v>0</c:v>
                </c:pt>
                <c:pt idx="10">
                  <c:v>0</c:v>
                </c:pt>
                <c:pt idx="11">
                  <c:v>0</c:v>
                </c:pt>
              </c:numCache>
            </c:numRef>
          </c:val>
          <c:extLst>
            <c:ext xmlns:c16="http://schemas.microsoft.com/office/drawing/2014/chart" uri="{C3380CC4-5D6E-409C-BE32-E72D297353CC}">
              <c16:uniqueId val="{00000000-CFD2-4362-8FB6-3C2C2EB50793}"/>
            </c:ext>
          </c:extLst>
        </c:ser>
        <c:dLbls>
          <c:showLegendKey val="0"/>
          <c:showVal val="0"/>
          <c:showCatName val="0"/>
          <c:showSerName val="0"/>
          <c:showPercent val="0"/>
          <c:showBubbleSize val="0"/>
        </c:dLbls>
        <c:gapWidth val="219"/>
        <c:overlap val="-27"/>
        <c:axId val="467424816"/>
        <c:axId val="467427440"/>
      </c:barChart>
      <c:catAx>
        <c:axId val="46742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7440"/>
        <c:crosses val="autoZero"/>
        <c:auto val="1"/>
        <c:lblAlgn val="ctr"/>
        <c:lblOffset val="100"/>
        <c:noMultiLvlLbl val="0"/>
      </c:catAx>
      <c:valAx>
        <c:axId val="46742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numCache>
            </c:numRef>
          </c:val>
          <c:extLst>
            <c:ext xmlns:c16="http://schemas.microsoft.com/office/drawing/2014/chart" uri="{C3380CC4-5D6E-409C-BE32-E72D297353CC}">
              <c16:uniqueId val="{00000000-9FA8-4D47-AB89-303CA0E910E5}"/>
            </c:ext>
          </c:extLst>
        </c:ser>
        <c:dLbls>
          <c:showLegendKey val="0"/>
          <c:showVal val="0"/>
          <c:showCatName val="0"/>
          <c:showSerName val="0"/>
          <c:showPercent val="0"/>
          <c:showBubbleSize val="0"/>
        </c:dLbls>
        <c:gapWidth val="219"/>
        <c:overlap val="-27"/>
        <c:axId val="467434656"/>
        <c:axId val="467429736"/>
      </c:barChart>
      <c:dateAx>
        <c:axId val="46743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29736"/>
        <c:crosses val="autoZero"/>
        <c:auto val="1"/>
        <c:lblOffset val="100"/>
        <c:baseTimeUnit val="months"/>
      </c:dateAx>
      <c:valAx>
        <c:axId val="46742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3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82BE-8308-4177-A23B-890BAE4CE42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3FA5018-44E8-4151-9970-50EE1E1E93C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56566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F77CC-CF28-4C18-9AB3-D7D141E86909}"/>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C35DDCA-8CD4-4745-9A43-EDD95F083442}"/>
              </a:ext>
            </a:extLst>
          </p:cNvPr>
          <p:cNvGraphicFramePr>
            <a:graphicFrameLocks noGrp="1"/>
          </p:cNvGraphicFramePr>
          <p:nvPr>
            <p:ph type="chart" sz="quarter" idx="13"/>
            <p:extLst>
              <p:ext uri="{D42A27DB-BD31-4B8C-83A1-F6EECF244321}">
                <p14:modId xmlns:p14="http://schemas.microsoft.com/office/powerpoint/2010/main" val="2213544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248230-3E35-4BA0-AEF5-B365A095D1ED}"/>
              </a:ext>
            </a:extLst>
          </p:cNvPr>
          <p:cNvSpPr>
            <a:spLocks noGrp="1"/>
          </p:cNvSpPr>
          <p:nvPr>
            <p:ph type="body" sz="quarter" idx="14"/>
          </p:nvPr>
        </p:nvSpPr>
        <p:spPr/>
        <p:txBody>
          <a:bodyPr/>
          <a:lstStyle/>
          <a:p>
            <a:r>
              <a:rPr lang="en-US"/>
              <a:t>01/01/2019 - 06/30/2022</a:t>
            </a:r>
          </a:p>
        </p:txBody>
      </p:sp>
      <p:sp>
        <p:nvSpPr>
          <p:cNvPr id="5" name="Footer Placeholder 4">
            <a:extLst>
              <a:ext uri="{FF2B5EF4-FFF2-40B4-BE49-F238E27FC236}">
                <a16:creationId xmlns:a16="http://schemas.microsoft.com/office/drawing/2014/main" id="{DEF7C972-A016-442E-B859-5F364F9F5C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496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15D5-7895-476B-B0D9-D54C202706C0}"/>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15617F0-2CA7-42F1-93D0-B45D5A175DBB}"/>
              </a:ext>
            </a:extLst>
          </p:cNvPr>
          <p:cNvGraphicFramePr>
            <a:graphicFrameLocks noGrp="1"/>
          </p:cNvGraphicFramePr>
          <p:nvPr>
            <p:ph type="tbl" sz="quarter" idx="13"/>
            <p:extLst>
              <p:ext uri="{D42A27DB-BD31-4B8C-83A1-F6EECF244321}">
                <p14:modId xmlns:p14="http://schemas.microsoft.com/office/powerpoint/2010/main" val="1434500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99047033"/>
                    </a:ext>
                  </a:extLst>
                </a:gridCol>
                <a:gridCol w="905256">
                  <a:extLst>
                    <a:ext uri="{9D8B030D-6E8A-4147-A177-3AD203B41FA5}">
                      <a16:colId xmlns:a16="http://schemas.microsoft.com/office/drawing/2014/main" val="3325929021"/>
                    </a:ext>
                  </a:extLst>
                </a:gridCol>
                <a:gridCol w="905256">
                  <a:extLst>
                    <a:ext uri="{9D8B030D-6E8A-4147-A177-3AD203B41FA5}">
                      <a16:colId xmlns:a16="http://schemas.microsoft.com/office/drawing/2014/main" val="1291658547"/>
                    </a:ext>
                  </a:extLst>
                </a:gridCol>
                <a:gridCol w="905256">
                  <a:extLst>
                    <a:ext uri="{9D8B030D-6E8A-4147-A177-3AD203B41FA5}">
                      <a16:colId xmlns:a16="http://schemas.microsoft.com/office/drawing/2014/main" val="3487059572"/>
                    </a:ext>
                  </a:extLst>
                </a:gridCol>
                <a:gridCol w="905256">
                  <a:extLst>
                    <a:ext uri="{9D8B030D-6E8A-4147-A177-3AD203B41FA5}">
                      <a16:colId xmlns:a16="http://schemas.microsoft.com/office/drawing/2014/main" val="3342412446"/>
                    </a:ext>
                  </a:extLst>
                </a:gridCol>
                <a:gridCol w="905256">
                  <a:extLst>
                    <a:ext uri="{9D8B030D-6E8A-4147-A177-3AD203B41FA5}">
                      <a16:colId xmlns:a16="http://schemas.microsoft.com/office/drawing/2014/main" val="3801631032"/>
                    </a:ext>
                  </a:extLst>
                </a:gridCol>
                <a:gridCol w="905256">
                  <a:extLst>
                    <a:ext uri="{9D8B030D-6E8A-4147-A177-3AD203B41FA5}">
                      <a16:colId xmlns:a16="http://schemas.microsoft.com/office/drawing/2014/main" val="3632545393"/>
                    </a:ext>
                  </a:extLst>
                </a:gridCol>
                <a:gridCol w="905256">
                  <a:extLst>
                    <a:ext uri="{9D8B030D-6E8A-4147-A177-3AD203B41FA5}">
                      <a16:colId xmlns:a16="http://schemas.microsoft.com/office/drawing/2014/main" val="1705015527"/>
                    </a:ext>
                  </a:extLst>
                </a:gridCol>
                <a:gridCol w="905256">
                  <a:extLst>
                    <a:ext uri="{9D8B030D-6E8A-4147-A177-3AD203B41FA5}">
                      <a16:colId xmlns:a16="http://schemas.microsoft.com/office/drawing/2014/main" val="30279357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02275045"/>
                  </a:ext>
                </a:extLst>
              </a:tr>
              <a:tr h="370840">
                <a:tc>
                  <a:txBody>
                    <a:bodyPr/>
                    <a:lstStyle/>
                    <a:p>
                      <a:r>
                        <a:rPr lang="en-US" sz="1000"/>
                        <a:t>4803</a:t>
                      </a:r>
                    </a:p>
                  </a:txBody>
                  <a:tcPr/>
                </a:tc>
                <a:tc>
                  <a:txBody>
                    <a:bodyPr/>
                    <a:lstStyle/>
                    <a:p>
                      <a:r>
                        <a:rPr lang="en-US" sz="1000"/>
                        <a:t>128</a:t>
                      </a:r>
                    </a:p>
                  </a:txBody>
                  <a:tcPr/>
                </a:tc>
                <a:tc>
                  <a:txBody>
                    <a:bodyPr/>
                    <a:lstStyle/>
                    <a:p>
                      <a:r>
                        <a:rPr lang="en-US" sz="1000"/>
                        <a:t>145</a:t>
                      </a:r>
                    </a:p>
                  </a:txBody>
                  <a:tcPr/>
                </a:tc>
                <a:tc>
                  <a:txBody>
                    <a:bodyPr/>
                    <a:lstStyle/>
                    <a:p>
                      <a:r>
                        <a:rPr lang="en-US" sz="1000"/>
                        <a:t>3463</a:t>
                      </a:r>
                    </a:p>
                  </a:txBody>
                  <a:tcPr/>
                </a:tc>
                <a:tc>
                  <a:txBody>
                    <a:bodyPr/>
                    <a:lstStyle/>
                    <a:p>
                      <a:r>
                        <a:rPr lang="en-US" sz="1000"/>
                        <a:t>102</a:t>
                      </a:r>
                    </a:p>
                  </a:txBody>
                  <a:tcPr/>
                </a:tc>
                <a:tc>
                  <a:txBody>
                    <a:bodyPr/>
                    <a:lstStyle/>
                    <a:p>
                      <a:r>
                        <a:rPr lang="en-US" sz="1000"/>
                        <a:t>139</a:t>
                      </a:r>
                    </a:p>
                  </a:txBody>
                  <a:tcPr/>
                </a:tc>
                <a:tc>
                  <a:txBody>
                    <a:bodyPr/>
                    <a:lstStyle/>
                    <a:p>
                      <a:r>
                        <a:rPr lang="en-US" sz="1000"/>
                        <a:t>0</a:t>
                      </a:r>
                    </a:p>
                  </a:txBody>
                  <a:tcPr/>
                </a:tc>
                <a:tc>
                  <a:txBody>
                    <a:bodyPr/>
                    <a:lstStyle/>
                    <a:p>
                      <a:r>
                        <a:rPr lang="en-US" sz="1000"/>
                        <a:t>0.5390 %</a:t>
                      </a:r>
                    </a:p>
                  </a:txBody>
                  <a:tcPr/>
                </a:tc>
                <a:tc>
                  <a:txBody>
                    <a:bodyPr/>
                    <a:lstStyle/>
                    <a:p>
                      <a:r>
                        <a:rPr lang="en-US" sz="1000"/>
                        <a:t>0.0 %</a:t>
                      </a:r>
                    </a:p>
                  </a:txBody>
                  <a:tcPr/>
                </a:tc>
                <a:extLst>
                  <a:ext uri="{0D108BD9-81ED-4DB2-BD59-A6C34878D82A}">
                    <a16:rowId xmlns:a16="http://schemas.microsoft.com/office/drawing/2014/main" val="1076778793"/>
                  </a:ext>
                </a:extLst>
              </a:tr>
            </a:tbl>
          </a:graphicData>
        </a:graphic>
      </p:graphicFrame>
      <p:sp>
        <p:nvSpPr>
          <p:cNvPr id="4" name="Text Placeholder 3">
            <a:extLst>
              <a:ext uri="{FF2B5EF4-FFF2-40B4-BE49-F238E27FC236}">
                <a16:creationId xmlns:a16="http://schemas.microsoft.com/office/drawing/2014/main" id="{BC54BA41-04D4-4398-89F0-A94E4D22A526}"/>
              </a:ext>
            </a:extLst>
          </p:cNvPr>
          <p:cNvSpPr>
            <a:spLocks noGrp="1"/>
          </p:cNvSpPr>
          <p:nvPr>
            <p:ph type="body" sz="quarter" idx="14"/>
          </p:nvPr>
        </p:nvSpPr>
        <p:spPr/>
        <p:txBody>
          <a:bodyPr/>
          <a:lstStyle/>
          <a:p>
            <a:r>
              <a:rPr lang="en-US"/>
              <a:t>01/01/2022 - 07/04/2022</a:t>
            </a:r>
          </a:p>
        </p:txBody>
      </p:sp>
    </p:spTree>
    <p:extLst>
      <p:ext uri="{BB962C8B-B14F-4D97-AF65-F5344CB8AC3E}">
        <p14:creationId xmlns:p14="http://schemas.microsoft.com/office/powerpoint/2010/main" val="2992537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12DA-3CD9-426B-9699-17901D4D38F8}"/>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EEACD5D6-C690-4961-8DAB-1A5DB72C8B04}"/>
              </a:ext>
            </a:extLst>
          </p:cNvPr>
          <p:cNvGraphicFramePr>
            <a:graphicFrameLocks noGrp="1"/>
          </p:cNvGraphicFramePr>
          <p:nvPr>
            <p:ph type="chart" sz="quarter" idx="13"/>
            <p:extLst>
              <p:ext uri="{D42A27DB-BD31-4B8C-83A1-F6EECF244321}">
                <p14:modId xmlns:p14="http://schemas.microsoft.com/office/powerpoint/2010/main" val="463224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002580-7DC2-42F9-8B42-9277566AA27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EEB1A6A-F952-4AB7-8A44-ECC8919BEC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26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CE2A-A292-4A30-A44B-10550F5BBD6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5853FA4-0711-4E3C-80E7-7EA2C4CE77CA}"/>
              </a:ext>
            </a:extLst>
          </p:cNvPr>
          <p:cNvGraphicFramePr>
            <a:graphicFrameLocks noGrp="1"/>
          </p:cNvGraphicFramePr>
          <p:nvPr>
            <p:ph type="chart" sz="quarter" idx="13"/>
            <p:extLst>
              <p:ext uri="{D42A27DB-BD31-4B8C-83A1-F6EECF244321}">
                <p14:modId xmlns:p14="http://schemas.microsoft.com/office/powerpoint/2010/main" val="3071566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40113D-5CC4-41D8-8B4C-63CD11950DD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AE2358D-BF75-4BE3-BD84-DA053260A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788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590B6-8922-415D-90E2-A06E839C063F}"/>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AB092A2-71B3-4965-83B1-E9DDDC8CCC74}"/>
              </a:ext>
            </a:extLst>
          </p:cNvPr>
          <p:cNvGraphicFramePr>
            <a:graphicFrameLocks noGrp="1"/>
          </p:cNvGraphicFramePr>
          <p:nvPr>
            <p:ph type="chart" sz="quarter" idx="13"/>
            <p:extLst>
              <p:ext uri="{D42A27DB-BD31-4B8C-83A1-F6EECF244321}">
                <p14:modId xmlns:p14="http://schemas.microsoft.com/office/powerpoint/2010/main" val="135941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CBF8E-6D21-415F-85F1-CEF34DE22E2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7386524-5206-419F-95CE-DE2DDEB87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197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BF45-6B6A-465D-97E0-5B86EEA50D8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658E88E0-D48F-4799-BD97-A1126D5F2C3A}"/>
              </a:ext>
            </a:extLst>
          </p:cNvPr>
          <p:cNvGraphicFramePr>
            <a:graphicFrameLocks noGrp="1"/>
          </p:cNvGraphicFramePr>
          <p:nvPr>
            <p:ph type="chart" sz="quarter" idx="13"/>
            <p:extLst>
              <p:ext uri="{D42A27DB-BD31-4B8C-83A1-F6EECF244321}">
                <p14:modId xmlns:p14="http://schemas.microsoft.com/office/powerpoint/2010/main" val="672233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E2172-DECA-4B55-8DC7-F9FEFF4F422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F2F5C8C-4D61-45DC-9381-9988C4AC0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6712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675B5-68E4-4D3F-A71F-E84B864C3E70}"/>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3465F79F-9CB7-43EA-B369-A09DA2C2F9B7}"/>
              </a:ext>
            </a:extLst>
          </p:cNvPr>
          <p:cNvGraphicFramePr>
            <a:graphicFrameLocks noGrp="1"/>
          </p:cNvGraphicFramePr>
          <p:nvPr>
            <p:ph type="tbl" sz="quarter" idx="13"/>
            <p:extLst>
              <p:ext uri="{D42A27DB-BD31-4B8C-83A1-F6EECF244321}">
                <p14:modId xmlns:p14="http://schemas.microsoft.com/office/powerpoint/2010/main" val="1925538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82680115"/>
                    </a:ext>
                  </a:extLst>
                </a:gridCol>
                <a:gridCol w="1645921">
                  <a:extLst>
                    <a:ext uri="{9D8B030D-6E8A-4147-A177-3AD203B41FA5}">
                      <a16:colId xmlns:a16="http://schemas.microsoft.com/office/drawing/2014/main" val="1267521122"/>
                    </a:ext>
                  </a:extLst>
                </a:gridCol>
                <a:gridCol w="411480">
                  <a:extLst>
                    <a:ext uri="{9D8B030D-6E8A-4147-A177-3AD203B41FA5}">
                      <a16:colId xmlns:a16="http://schemas.microsoft.com/office/drawing/2014/main" val="377148221"/>
                    </a:ext>
                  </a:extLst>
                </a:gridCol>
                <a:gridCol w="411480">
                  <a:extLst>
                    <a:ext uri="{9D8B030D-6E8A-4147-A177-3AD203B41FA5}">
                      <a16:colId xmlns:a16="http://schemas.microsoft.com/office/drawing/2014/main" val="1884746026"/>
                    </a:ext>
                  </a:extLst>
                </a:gridCol>
                <a:gridCol w="411480">
                  <a:extLst>
                    <a:ext uri="{9D8B030D-6E8A-4147-A177-3AD203B41FA5}">
                      <a16:colId xmlns:a16="http://schemas.microsoft.com/office/drawing/2014/main" val="3870701245"/>
                    </a:ext>
                  </a:extLst>
                </a:gridCol>
                <a:gridCol w="411480">
                  <a:extLst>
                    <a:ext uri="{9D8B030D-6E8A-4147-A177-3AD203B41FA5}">
                      <a16:colId xmlns:a16="http://schemas.microsoft.com/office/drawing/2014/main" val="2778956638"/>
                    </a:ext>
                  </a:extLst>
                </a:gridCol>
                <a:gridCol w="411480">
                  <a:extLst>
                    <a:ext uri="{9D8B030D-6E8A-4147-A177-3AD203B41FA5}">
                      <a16:colId xmlns:a16="http://schemas.microsoft.com/office/drawing/2014/main" val="2611407210"/>
                    </a:ext>
                  </a:extLst>
                </a:gridCol>
                <a:gridCol w="411480">
                  <a:extLst>
                    <a:ext uri="{9D8B030D-6E8A-4147-A177-3AD203B41FA5}">
                      <a16:colId xmlns:a16="http://schemas.microsoft.com/office/drawing/2014/main" val="302179327"/>
                    </a:ext>
                  </a:extLst>
                </a:gridCol>
                <a:gridCol w="411480">
                  <a:extLst>
                    <a:ext uri="{9D8B030D-6E8A-4147-A177-3AD203B41FA5}">
                      <a16:colId xmlns:a16="http://schemas.microsoft.com/office/drawing/2014/main" val="2813331486"/>
                    </a:ext>
                  </a:extLst>
                </a:gridCol>
                <a:gridCol w="411480">
                  <a:extLst>
                    <a:ext uri="{9D8B030D-6E8A-4147-A177-3AD203B41FA5}">
                      <a16:colId xmlns:a16="http://schemas.microsoft.com/office/drawing/2014/main" val="2810692008"/>
                    </a:ext>
                  </a:extLst>
                </a:gridCol>
                <a:gridCol w="411480">
                  <a:extLst>
                    <a:ext uri="{9D8B030D-6E8A-4147-A177-3AD203B41FA5}">
                      <a16:colId xmlns:a16="http://schemas.microsoft.com/office/drawing/2014/main" val="2700876551"/>
                    </a:ext>
                  </a:extLst>
                </a:gridCol>
                <a:gridCol w="411480">
                  <a:extLst>
                    <a:ext uri="{9D8B030D-6E8A-4147-A177-3AD203B41FA5}">
                      <a16:colId xmlns:a16="http://schemas.microsoft.com/office/drawing/2014/main" val="2405839559"/>
                    </a:ext>
                  </a:extLst>
                </a:gridCol>
                <a:gridCol w="411480">
                  <a:extLst>
                    <a:ext uri="{9D8B030D-6E8A-4147-A177-3AD203B41FA5}">
                      <a16:colId xmlns:a16="http://schemas.microsoft.com/office/drawing/2014/main" val="2355199547"/>
                    </a:ext>
                  </a:extLst>
                </a:gridCol>
                <a:gridCol w="411480">
                  <a:extLst>
                    <a:ext uri="{9D8B030D-6E8A-4147-A177-3AD203B41FA5}">
                      <a16:colId xmlns:a16="http://schemas.microsoft.com/office/drawing/2014/main" val="3551057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1952815"/>
                  </a:ext>
                </a:extLst>
              </a:tr>
            </a:tbl>
          </a:graphicData>
        </a:graphic>
      </p:graphicFrame>
      <p:sp>
        <p:nvSpPr>
          <p:cNvPr id="4" name="Text Placeholder 3">
            <a:extLst>
              <a:ext uri="{FF2B5EF4-FFF2-40B4-BE49-F238E27FC236}">
                <a16:creationId xmlns:a16="http://schemas.microsoft.com/office/drawing/2014/main" id="{F55337BD-DAF3-48FC-AA46-64C3A8E028F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36604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18D1-00D6-4623-93E9-B62DCBE0DDCB}"/>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6D5AE26C-44BE-4ED6-84C1-6D54CF3AC993}"/>
              </a:ext>
            </a:extLst>
          </p:cNvPr>
          <p:cNvGraphicFramePr>
            <a:graphicFrameLocks noGrp="1"/>
          </p:cNvGraphicFramePr>
          <p:nvPr>
            <p:ph type="tbl" sz="quarter" idx="13"/>
            <p:extLst>
              <p:ext uri="{D42A27DB-BD31-4B8C-83A1-F6EECF244321}">
                <p14:modId xmlns:p14="http://schemas.microsoft.com/office/powerpoint/2010/main" val="279968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82512691"/>
                    </a:ext>
                  </a:extLst>
                </a:gridCol>
                <a:gridCol w="1645921">
                  <a:extLst>
                    <a:ext uri="{9D8B030D-6E8A-4147-A177-3AD203B41FA5}">
                      <a16:colId xmlns:a16="http://schemas.microsoft.com/office/drawing/2014/main" val="4055129810"/>
                    </a:ext>
                  </a:extLst>
                </a:gridCol>
                <a:gridCol w="411480">
                  <a:extLst>
                    <a:ext uri="{9D8B030D-6E8A-4147-A177-3AD203B41FA5}">
                      <a16:colId xmlns:a16="http://schemas.microsoft.com/office/drawing/2014/main" val="1648580297"/>
                    </a:ext>
                  </a:extLst>
                </a:gridCol>
                <a:gridCol w="411480">
                  <a:extLst>
                    <a:ext uri="{9D8B030D-6E8A-4147-A177-3AD203B41FA5}">
                      <a16:colId xmlns:a16="http://schemas.microsoft.com/office/drawing/2014/main" val="2485526288"/>
                    </a:ext>
                  </a:extLst>
                </a:gridCol>
                <a:gridCol w="411480">
                  <a:extLst>
                    <a:ext uri="{9D8B030D-6E8A-4147-A177-3AD203B41FA5}">
                      <a16:colId xmlns:a16="http://schemas.microsoft.com/office/drawing/2014/main" val="2975772754"/>
                    </a:ext>
                  </a:extLst>
                </a:gridCol>
                <a:gridCol w="411480">
                  <a:extLst>
                    <a:ext uri="{9D8B030D-6E8A-4147-A177-3AD203B41FA5}">
                      <a16:colId xmlns:a16="http://schemas.microsoft.com/office/drawing/2014/main" val="1554367125"/>
                    </a:ext>
                  </a:extLst>
                </a:gridCol>
                <a:gridCol w="411480">
                  <a:extLst>
                    <a:ext uri="{9D8B030D-6E8A-4147-A177-3AD203B41FA5}">
                      <a16:colId xmlns:a16="http://schemas.microsoft.com/office/drawing/2014/main" val="454454643"/>
                    </a:ext>
                  </a:extLst>
                </a:gridCol>
                <a:gridCol w="411480">
                  <a:extLst>
                    <a:ext uri="{9D8B030D-6E8A-4147-A177-3AD203B41FA5}">
                      <a16:colId xmlns:a16="http://schemas.microsoft.com/office/drawing/2014/main" val="3389552186"/>
                    </a:ext>
                  </a:extLst>
                </a:gridCol>
                <a:gridCol w="411480">
                  <a:extLst>
                    <a:ext uri="{9D8B030D-6E8A-4147-A177-3AD203B41FA5}">
                      <a16:colId xmlns:a16="http://schemas.microsoft.com/office/drawing/2014/main" val="1747526333"/>
                    </a:ext>
                  </a:extLst>
                </a:gridCol>
                <a:gridCol w="411480">
                  <a:extLst>
                    <a:ext uri="{9D8B030D-6E8A-4147-A177-3AD203B41FA5}">
                      <a16:colId xmlns:a16="http://schemas.microsoft.com/office/drawing/2014/main" val="4076807743"/>
                    </a:ext>
                  </a:extLst>
                </a:gridCol>
                <a:gridCol w="411480">
                  <a:extLst>
                    <a:ext uri="{9D8B030D-6E8A-4147-A177-3AD203B41FA5}">
                      <a16:colId xmlns:a16="http://schemas.microsoft.com/office/drawing/2014/main" val="862267682"/>
                    </a:ext>
                  </a:extLst>
                </a:gridCol>
                <a:gridCol w="411480">
                  <a:extLst>
                    <a:ext uri="{9D8B030D-6E8A-4147-A177-3AD203B41FA5}">
                      <a16:colId xmlns:a16="http://schemas.microsoft.com/office/drawing/2014/main" val="1807076766"/>
                    </a:ext>
                  </a:extLst>
                </a:gridCol>
                <a:gridCol w="411480">
                  <a:extLst>
                    <a:ext uri="{9D8B030D-6E8A-4147-A177-3AD203B41FA5}">
                      <a16:colId xmlns:a16="http://schemas.microsoft.com/office/drawing/2014/main" val="727701907"/>
                    </a:ext>
                  </a:extLst>
                </a:gridCol>
                <a:gridCol w="411480">
                  <a:extLst>
                    <a:ext uri="{9D8B030D-6E8A-4147-A177-3AD203B41FA5}">
                      <a16:colId xmlns:a16="http://schemas.microsoft.com/office/drawing/2014/main" val="98181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36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- 2022-06-10 12:53:46</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11th class of Summer Associates! We’re excited to partner with INROADS, Inc. again this year and are confident our #internshipprogram will offer rewarding opportunities to help develop the next generation of talent. #TEAMPHLY is looking forward to connecting with our interns over the next 10 weeks! 🙌🏽 #insurancecareers #summerinternship 
Visit bit.ly/PHLYSummerAssociates to learn more.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https://quintly-image-storage.s3.amazonaws.com/d123f9c23f3abec6e562a564c92f236a/142135b484496c16c22819c3cdbae37f.jpg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8741935"/>
                  </a:ext>
                </a:extLst>
              </a:tr>
            </a:tbl>
          </a:graphicData>
        </a:graphic>
      </p:graphicFrame>
      <p:sp>
        <p:nvSpPr>
          <p:cNvPr id="4" name="Text Placeholder 3">
            <a:extLst>
              <a:ext uri="{FF2B5EF4-FFF2-40B4-BE49-F238E27FC236}">
                <a16:creationId xmlns:a16="http://schemas.microsoft.com/office/drawing/2014/main" id="{8F04E1D6-4FDD-4223-B2ED-A73998904A5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05867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D783-1F37-4F02-9F73-C4AFD0CC38F3}"/>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DF3F5B98-067B-4038-B1A6-81977506183B}"/>
              </a:ext>
            </a:extLst>
          </p:cNvPr>
          <p:cNvGraphicFramePr>
            <a:graphicFrameLocks noGrp="1"/>
          </p:cNvGraphicFramePr>
          <p:nvPr>
            <p:ph type="tbl" sz="quarter" idx="13"/>
            <p:extLst>
              <p:ext uri="{D42A27DB-BD31-4B8C-83A1-F6EECF244321}">
                <p14:modId xmlns:p14="http://schemas.microsoft.com/office/powerpoint/2010/main" val="14194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847114190"/>
                    </a:ext>
                  </a:extLst>
                </a:gridCol>
                <a:gridCol w="1645921">
                  <a:extLst>
                    <a:ext uri="{9D8B030D-6E8A-4147-A177-3AD203B41FA5}">
                      <a16:colId xmlns:a16="http://schemas.microsoft.com/office/drawing/2014/main" val="1943901140"/>
                    </a:ext>
                  </a:extLst>
                </a:gridCol>
                <a:gridCol w="411480">
                  <a:extLst>
                    <a:ext uri="{9D8B030D-6E8A-4147-A177-3AD203B41FA5}">
                      <a16:colId xmlns:a16="http://schemas.microsoft.com/office/drawing/2014/main" val="401393822"/>
                    </a:ext>
                  </a:extLst>
                </a:gridCol>
                <a:gridCol w="411480">
                  <a:extLst>
                    <a:ext uri="{9D8B030D-6E8A-4147-A177-3AD203B41FA5}">
                      <a16:colId xmlns:a16="http://schemas.microsoft.com/office/drawing/2014/main" val="3819844540"/>
                    </a:ext>
                  </a:extLst>
                </a:gridCol>
                <a:gridCol w="411480">
                  <a:extLst>
                    <a:ext uri="{9D8B030D-6E8A-4147-A177-3AD203B41FA5}">
                      <a16:colId xmlns:a16="http://schemas.microsoft.com/office/drawing/2014/main" val="489508687"/>
                    </a:ext>
                  </a:extLst>
                </a:gridCol>
                <a:gridCol w="411480">
                  <a:extLst>
                    <a:ext uri="{9D8B030D-6E8A-4147-A177-3AD203B41FA5}">
                      <a16:colId xmlns:a16="http://schemas.microsoft.com/office/drawing/2014/main" val="1840293743"/>
                    </a:ext>
                  </a:extLst>
                </a:gridCol>
                <a:gridCol w="411480">
                  <a:extLst>
                    <a:ext uri="{9D8B030D-6E8A-4147-A177-3AD203B41FA5}">
                      <a16:colId xmlns:a16="http://schemas.microsoft.com/office/drawing/2014/main" val="1366752544"/>
                    </a:ext>
                  </a:extLst>
                </a:gridCol>
                <a:gridCol w="411480">
                  <a:extLst>
                    <a:ext uri="{9D8B030D-6E8A-4147-A177-3AD203B41FA5}">
                      <a16:colId xmlns:a16="http://schemas.microsoft.com/office/drawing/2014/main" val="3922125521"/>
                    </a:ext>
                  </a:extLst>
                </a:gridCol>
                <a:gridCol w="411480">
                  <a:extLst>
                    <a:ext uri="{9D8B030D-6E8A-4147-A177-3AD203B41FA5}">
                      <a16:colId xmlns:a16="http://schemas.microsoft.com/office/drawing/2014/main" val="541922101"/>
                    </a:ext>
                  </a:extLst>
                </a:gridCol>
                <a:gridCol w="411480">
                  <a:extLst>
                    <a:ext uri="{9D8B030D-6E8A-4147-A177-3AD203B41FA5}">
                      <a16:colId xmlns:a16="http://schemas.microsoft.com/office/drawing/2014/main" val="2442725754"/>
                    </a:ext>
                  </a:extLst>
                </a:gridCol>
                <a:gridCol w="411480">
                  <a:extLst>
                    <a:ext uri="{9D8B030D-6E8A-4147-A177-3AD203B41FA5}">
                      <a16:colId xmlns:a16="http://schemas.microsoft.com/office/drawing/2014/main" val="2262962193"/>
                    </a:ext>
                  </a:extLst>
                </a:gridCol>
                <a:gridCol w="411480">
                  <a:extLst>
                    <a:ext uri="{9D8B030D-6E8A-4147-A177-3AD203B41FA5}">
                      <a16:colId xmlns:a16="http://schemas.microsoft.com/office/drawing/2014/main" val="2515840863"/>
                    </a:ext>
                  </a:extLst>
                </a:gridCol>
                <a:gridCol w="411480">
                  <a:extLst>
                    <a:ext uri="{9D8B030D-6E8A-4147-A177-3AD203B41FA5}">
                      <a16:colId xmlns:a16="http://schemas.microsoft.com/office/drawing/2014/main" val="1824617402"/>
                    </a:ext>
                  </a:extLst>
                </a:gridCol>
                <a:gridCol w="411480">
                  <a:extLst>
                    <a:ext uri="{9D8B030D-6E8A-4147-A177-3AD203B41FA5}">
                      <a16:colId xmlns:a16="http://schemas.microsoft.com/office/drawing/2014/main" val="3746098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430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- 2022-06-06 12:11:41</a:t>
                      </a:r>
                      <a:r>
                        <a:rPr kumimoji="0" lang="en-US" sz="1000" b="0" i="0" u="none" strike="noStrike" kern="1200" cap="none" spc="0" normalizeH="0" baseline="0" noProof="0">
                          <a:ln>
                            <a:noFill/>
                          </a:ln>
                          <a:solidFill>
                            <a:prstClr val="black"/>
                          </a:solidFill>
                          <a:effectLst/>
                          <a:uLnTx/>
                          <a:uFillTx/>
                          <a:latin typeface="+mn-lt"/>
                          <a:ea typeface="+mn-ea"/>
                          <a:cs typeface="+mn-cs"/>
                        </a:rPr>
                        <a:t>
 While we've been tallying up the Philadelphia Phillies' home runs this season for our 2022 Philadelphia Insurance Runs for Charities donation, we recently had the chance to honor our 2021 grant recipients at Citizens Bank Park. As a result of the Phillies scoring 734 runs in 2021, we donated ,700 to local non-profits that are making a difference!
Congratulations to our grant recipients: Community Council Health Systems, Oaks Integrated Care, The PILOT Services, and Career Opportunity Development, Inc.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https://quintly-image-storage.s3.amazonaws.com/d123f9c23f3abec6e562a564c92f236a/3b6c42987bf20778383adebcae0547a9.jpg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8670486"/>
                  </a:ext>
                </a:extLst>
              </a:tr>
            </a:tbl>
          </a:graphicData>
        </a:graphic>
      </p:graphicFrame>
      <p:sp>
        <p:nvSpPr>
          <p:cNvPr id="4" name="Text Placeholder 3">
            <a:extLst>
              <a:ext uri="{FF2B5EF4-FFF2-40B4-BE49-F238E27FC236}">
                <a16:creationId xmlns:a16="http://schemas.microsoft.com/office/drawing/2014/main" id="{743FCA6C-1A26-4772-8B0E-8C57BE173E2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32786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573FA-2090-4DF1-873C-92048DF7FAEB}"/>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E4FDC0BD-E00B-45AF-976F-9EA6483182E9}"/>
              </a:ext>
            </a:extLst>
          </p:cNvPr>
          <p:cNvGraphicFramePr>
            <a:graphicFrameLocks noGrp="1"/>
          </p:cNvGraphicFramePr>
          <p:nvPr>
            <p:ph type="tbl" sz="quarter" idx="13"/>
            <p:extLst>
              <p:ext uri="{D42A27DB-BD31-4B8C-83A1-F6EECF244321}">
                <p14:modId xmlns:p14="http://schemas.microsoft.com/office/powerpoint/2010/main" val="305664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903850610"/>
                    </a:ext>
                  </a:extLst>
                </a:gridCol>
                <a:gridCol w="1645921">
                  <a:extLst>
                    <a:ext uri="{9D8B030D-6E8A-4147-A177-3AD203B41FA5}">
                      <a16:colId xmlns:a16="http://schemas.microsoft.com/office/drawing/2014/main" val="925026493"/>
                    </a:ext>
                  </a:extLst>
                </a:gridCol>
                <a:gridCol w="411480">
                  <a:extLst>
                    <a:ext uri="{9D8B030D-6E8A-4147-A177-3AD203B41FA5}">
                      <a16:colId xmlns:a16="http://schemas.microsoft.com/office/drawing/2014/main" val="1543786211"/>
                    </a:ext>
                  </a:extLst>
                </a:gridCol>
                <a:gridCol w="411480">
                  <a:extLst>
                    <a:ext uri="{9D8B030D-6E8A-4147-A177-3AD203B41FA5}">
                      <a16:colId xmlns:a16="http://schemas.microsoft.com/office/drawing/2014/main" val="1606965662"/>
                    </a:ext>
                  </a:extLst>
                </a:gridCol>
                <a:gridCol w="411480">
                  <a:extLst>
                    <a:ext uri="{9D8B030D-6E8A-4147-A177-3AD203B41FA5}">
                      <a16:colId xmlns:a16="http://schemas.microsoft.com/office/drawing/2014/main" val="1691384956"/>
                    </a:ext>
                  </a:extLst>
                </a:gridCol>
                <a:gridCol w="411480">
                  <a:extLst>
                    <a:ext uri="{9D8B030D-6E8A-4147-A177-3AD203B41FA5}">
                      <a16:colId xmlns:a16="http://schemas.microsoft.com/office/drawing/2014/main" val="3331001448"/>
                    </a:ext>
                  </a:extLst>
                </a:gridCol>
                <a:gridCol w="411480">
                  <a:extLst>
                    <a:ext uri="{9D8B030D-6E8A-4147-A177-3AD203B41FA5}">
                      <a16:colId xmlns:a16="http://schemas.microsoft.com/office/drawing/2014/main" val="2468977558"/>
                    </a:ext>
                  </a:extLst>
                </a:gridCol>
                <a:gridCol w="411480">
                  <a:extLst>
                    <a:ext uri="{9D8B030D-6E8A-4147-A177-3AD203B41FA5}">
                      <a16:colId xmlns:a16="http://schemas.microsoft.com/office/drawing/2014/main" val="1719081982"/>
                    </a:ext>
                  </a:extLst>
                </a:gridCol>
                <a:gridCol w="411480">
                  <a:extLst>
                    <a:ext uri="{9D8B030D-6E8A-4147-A177-3AD203B41FA5}">
                      <a16:colId xmlns:a16="http://schemas.microsoft.com/office/drawing/2014/main" val="4014795023"/>
                    </a:ext>
                  </a:extLst>
                </a:gridCol>
                <a:gridCol w="411480">
                  <a:extLst>
                    <a:ext uri="{9D8B030D-6E8A-4147-A177-3AD203B41FA5}">
                      <a16:colId xmlns:a16="http://schemas.microsoft.com/office/drawing/2014/main" val="3806109279"/>
                    </a:ext>
                  </a:extLst>
                </a:gridCol>
                <a:gridCol w="411480">
                  <a:extLst>
                    <a:ext uri="{9D8B030D-6E8A-4147-A177-3AD203B41FA5}">
                      <a16:colId xmlns:a16="http://schemas.microsoft.com/office/drawing/2014/main" val="1595500717"/>
                    </a:ext>
                  </a:extLst>
                </a:gridCol>
                <a:gridCol w="411480">
                  <a:extLst>
                    <a:ext uri="{9D8B030D-6E8A-4147-A177-3AD203B41FA5}">
                      <a16:colId xmlns:a16="http://schemas.microsoft.com/office/drawing/2014/main" val="2959296307"/>
                    </a:ext>
                  </a:extLst>
                </a:gridCol>
                <a:gridCol w="411480">
                  <a:extLst>
                    <a:ext uri="{9D8B030D-6E8A-4147-A177-3AD203B41FA5}">
                      <a16:colId xmlns:a16="http://schemas.microsoft.com/office/drawing/2014/main" val="2886317946"/>
                    </a:ext>
                  </a:extLst>
                </a:gridCol>
                <a:gridCol w="411480">
                  <a:extLst>
                    <a:ext uri="{9D8B030D-6E8A-4147-A177-3AD203B41FA5}">
                      <a16:colId xmlns:a16="http://schemas.microsoft.com/office/drawing/2014/main" val="568511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732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- 2022-06-03 14:03:53</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volunteered to help Operation First Response, a non-profit dedicated to serving wounded #military members and their families with emergency financial needs. #TEAMPHLY attended their Golfing for Wounded Heroes event and assisted with various tasks from setup and serving refreshments to selling raffle tickets. All money raised supports wounded heroes and their families.  #volunteerism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https://quintly-image-storage.s3.amazonaws.com/d123f9c23f3abec6e562a564c92f236a/4ff9ab11d47812b93cf79fb89abd093e.jpg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41583041"/>
                  </a:ext>
                </a:extLst>
              </a:tr>
            </a:tbl>
          </a:graphicData>
        </a:graphic>
      </p:graphicFrame>
      <p:sp>
        <p:nvSpPr>
          <p:cNvPr id="4" name="Text Placeholder 3">
            <a:extLst>
              <a:ext uri="{FF2B5EF4-FFF2-40B4-BE49-F238E27FC236}">
                <a16:creationId xmlns:a16="http://schemas.microsoft.com/office/drawing/2014/main" id="{9E2F8115-54C9-42CB-836A-74F7978177A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71017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F2F3-F1CD-4E59-A373-D980DF5F712E}"/>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0D1229E8-8FF9-4DB2-BA54-0750E72CD6A9}"/>
              </a:ext>
            </a:extLst>
          </p:cNvPr>
          <p:cNvGraphicFramePr>
            <a:graphicFrameLocks noGrp="1"/>
          </p:cNvGraphicFramePr>
          <p:nvPr>
            <p:ph type="tbl" sz="quarter" idx="13"/>
            <p:extLst>
              <p:ext uri="{D42A27DB-BD31-4B8C-83A1-F6EECF244321}">
                <p14:modId xmlns:p14="http://schemas.microsoft.com/office/powerpoint/2010/main" val="1023438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49026011"/>
                    </a:ext>
                  </a:extLst>
                </a:gridCol>
                <a:gridCol w="1645921">
                  <a:extLst>
                    <a:ext uri="{9D8B030D-6E8A-4147-A177-3AD203B41FA5}">
                      <a16:colId xmlns:a16="http://schemas.microsoft.com/office/drawing/2014/main" val="48377200"/>
                    </a:ext>
                  </a:extLst>
                </a:gridCol>
                <a:gridCol w="411480">
                  <a:extLst>
                    <a:ext uri="{9D8B030D-6E8A-4147-A177-3AD203B41FA5}">
                      <a16:colId xmlns:a16="http://schemas.microsoft.com/office/drawing/2014/main" val="4038441662"/>
                    </a:ext>
                  </a:extLst>
                </a:gridCol>
                <a:gridCol w="411480">
                  <a:extLst>
                    <a:ext uri="{9D8B030D-6E8A-4147-A177-3AD203B41FA5}">
                      <a16:colId xmlns:a16="http://schemas.microsoft.com/office/drawing/2014/main" val="4202905417"/>
                    </a:ext>
                  </a:extLst>
                </a:gridCol>
                <a:gridCol w="411480">
                  <a:extLst>
                    <a:ext uri="{9D8B030D-6E8A-4147-A177-3AD203B41FA5}">
                      <a16:colId xmlns:a16="http://schemas.microsoft.com/office/drawing/2014/main" val="625802490"/>
                    </a:ext>
                  </a:extLst>
                </a:gridCol>
                <a:gridCol w="411480">
                  <a:extLst>
                    <a:ext uri="{9D8B030D-6E8A-4147-A177-3AD203B41FA5}">
                      <a16:colId xmlns:a16="http://schemas.microsoft.com/office/drawing/2014/main" val="2223763336"/>
                    </a:ext>
                  </a:extLst>
                </a:gridCol>
                <a:gridCol w="411480">
                  <a:extLst>
                    <a:ext uri="{9D8B030D-6E8A-4147-A177-3AD203B41FA5}">
                      <a16:colId xmlns:a16="http://schemas.microsoft.com/office/drawing/2014/main" val="2008959699"/>
                    </a:ext>
                  </a:extLst>
                </a:gridCol>
                <a:gridCol w="411480">
                  <a:extLst>
                    <a:ext uri="{9D8B030D-6E8A-4147-A177-3AD203B41FA5}">
                      <a16:colId xmlns:a16="http://schemas.microsoft.com/office/drawing/2014/main" val="1453594213"/>
                    </a:ext>
                  </a:extLst>
                </a:gridCol>
                <a:gridCol w="411480">
                  <a:extLst>
                    <a:ext uri="{9D8B030D-6E8A-4147-A177-3AD203B41FA5}">
                      <a16:colId xmlns:a16="http://schemas.microsoft.com/office/drawing/2014/main" val="2272297738"/>
                    </a:ext>
                  </a:extLst>
                </a:gridCol>
                <a:gridCol w="411480">
                  <a:extLst>
                    <a:ext uri="{9D8B030D-6E8A-4147-A177-3AD203B41FA5}">
                      <a16:colId xmlns:a16="http://schemas.microsoft.com/office/drawing/2014/main" val="2315395032"/>
                    </a:ext>
                  </a:extLst>
                </a:gridCol>
                <a:gridCol w="411480">
                  <a:extLst>
                    <a:ext uri="{9D8B030D-6E8A-4147-A177-3AD203B41FA5}">
                      <a16:colId xmlns:a16="http://schemas.microsoft.com/office/drawing/2014/main" val="1902970818"/>
                    </a:ext>
                  </a:extLst>
                </a:gridCol>
                <a:gridCol w="411480">
                  <a:extLst>
                    <a:ext uri="{9D8B030D-6E8A-4147-A177-3AD203B41FA5}">
                      <a16:colId xmlns:a16="http://schemas.microsoft.com/office/drawing/2014/main" val="521867697"/>
                    </a:ext>
                  </a:extLst>
                </a:gridCol>
                <a:gridCol w="411480">
                  <a:extLst>
                    <a:ext uri="{9D8B030D-6E8A-4147-A177-3AD203B41FA5}">
                      <a16:colId xmlns:a16="http://schemas.microsoft.com/office/drawing/2014/main" val="824278251"/>
                    </a:ext>
                  </a:extLst>
                </a:gridCol>
                <a:gridCol w="411480">
                  <a:extLst>
                    <a:ext uri="{9D8B030D-6E8A-4147-A177-3AD203B41FA5}">
                      <a16:colId xmlns:a16="http://schemas.microsoft.com/office/drawing/2014/main" val="14658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125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- 2022-06-15 12:10:34</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we kicked off our 11th annual Summer Associates Program last week. Here's a look at some of our interns in the Home Office at a welcome breakfast with #TEAMPHLY! 🙌 #PHLYInternLife #internshipprogram #summerinternship
Learn more: bit.ly/PHLYSummerAssociates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https://quintly-image-storage.s3.amazonaws.com/d123f9c23f3abec6e562a564c92f236a/d17fa7fb8a3eb2292b139d63320c28af.jpg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7175144"/>
                  </a:ext>
                </a:extLst>
              </a:tr>
            </a:tbl>
          </a:graphicData>
        </a:graphic>
      </p:graphicFrame>
      <p:sp>
        <p:nvSpPr>
          <p:cNvPr id="4" name="Text Placeholder 3">
            <a:extLst>
              <a:ext uri="{FF2B5EF4-FFF2-40B4-BE49-F238E27FC236}">
                <a16:creationId xmlns:a16="http://schemas.microsoft.com/office/drawing/2014/main" id="{EBA63AFC-042D-4077-92E6-099041E2F41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870521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46EC-582F-4E7E-9CCD-1CCFAE083E3E}"/>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0EBA8C0B-3410-4C17-AD64-4F7D90629615}"/>
              </a:ext>
            </a:extLst>
          </p:cNvPr>
          <p:cNvGraphicFramePr>
            <a:graphicFrameLocks noGrp="1"/>
          </p:cNvGraphicFramePr>
          <p:nvPr>
            <p:ph type="tbl" sz="quarter" idx="13"/>
            <p:extLst>
              <p:ext uri="{D42A27DB-BD31-4B8C-83A1-F6EECF244321}">
                <p14:modId xmlns:p14="http://schemas.microsoft.com/office/powerpoint/2010/main" val="1245049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893035554"/>
                    </a:ext>
                  </a:extLst>
                </a:gridCol>
                <a:gridCol w="1645921">
                  <a:extLst>
                    <a:ext uri="{9D8B030D-6E8A-4147-A177-3AD203B41FA5}">
                      <a16:colId xmlns:a16="http://schemas.microsoft.com/office/drawing/2014/main" val="4283434730"/>
                    </a:ext>
                  </a:extLst>
                </a:gridCol>
                <a:gridCol w="411480">
                  <a:extLst>
                    <a:ext uri="{9D8B030D-6E8A-4147-A177-3AD203B41FA5}">
                      <a16:colId xmlns:a16="http://schemas.microsoft.com/office/drawing/2014/main" val="1066292752"/>
                    </a:ext>
                  </a:extLst>
                </a:gridCol>
                <a:gridCol w="411480">
                  <a:extLst>
                    <a:ext uri="{9D8B030D-6E8A-4147-A177-3AD203B41FA5}">
                      <a16:colId xmlns:a16="http://schemas.microsoft.com/office/drawing/2014/main" val="1931286340"/>
                    </a:ext>
                  </a:extLst>
                </a:gridCol>
                <a:gridCol w="411480">
                  <a:extLst>
                    <a:ext uri="{9D8B030D-6E8A-4147-A177-3AD203B41FA5}">
                      <a16:colId xmlns:a16="http://schemas.microsoft.com/office/drawing/2014/main" val="1115112099"/>
                    </a:ext>
                  </a:extLst>
                </a:gridCol>
                <a:gridCol w="411480">
                  <a:extLst>
                    <a:ext uri="{9D8B030D-6E8A-4147-A177-3AD203B41FA5}">
                      <a16:colId xmlns:a16="http://schemas.microsoft.com/office/drawing/2014/main" val="327101431"/>
                    </a:ext>
                  </a:extLst>
                </a:gridCol>
                <a:gridCol w="411480">
                  <a:extLst>
                    <a:ext uri="{9D8B030D-6E8A-4147-A177-3AD203B41FA5}">
                      <a16:colId xmlns:a16="http://schemas.microsoft.com/office/drawing/2014/main" val="2620442201"/>
                    </a:ext>
                  </a:extLst>
                </a:gridCol>
                <a:gridCol w="411480">
                  <a:extLst>
                    <a:ext uri="{9D8B030D-6E8A-4147-A177-3AD203B41FA5}">
                      <a16:colId xmlns:a16="http://schemas.microsoft.com/office/drawing/2014/main" val="3769445821"/>
                    </a:ext>
                  </a:extLst>
                </a:gridCol>
                <a:gridCol w="411480">
                  <a:extLst>
                    <a:ext uri="{9D8B030D-6E8A-4147-A177-3AD203B41FA5}">
                      <a16:colId xmlns:a16="http://schemas.microsoft.com/office/drawing/2014/main" val="1813868433"/>
                    </a:ext>
                  </a:extLst>
                </a:gridCol>
                <a:gridCol w="411480">
                  <a:extLst>
                    <a:ext uri="{9D8B030D-6E8A-4147-A177-3AD203B41FA5}">
                      <a16:colId xmlns:a16="http://schemas.microsoft.com/office/drawing/2014/main" val="2766404113"/>
                    </a:ext>
                  </a:extLst>
                </a:gridCol>
                <a:gridCol w="411480">
                  <a:extLst>
                    <a:ext uri="{9D8B030D-6E8A-4147-A177-3AD203B41FA5}">
                      <a16:colId xmlns:a16="http://schemas.microsoft.com/office/drawing/2014/main" val="1271174589"/>
                    </a:ext>
                  </a:extLst>
                </a:gridCol>
                <a:gridCol w="411480">
                  <a:extLst>
                    <a:ext uri="{9D8B030D-6E8A-4147-A177-3AD203B41FA5}">
                      <a16:colId xmlns:a16="http://schemas.microsoft.com/office/drawing/2014/main" val="2398743293"/>
                    </a:ext>
                  </a:extLst>
                </a:gridCol>
                <a:gridCol w="411480">
                  <a:extLst>
                    <a:ext uri="{9D8B030D-6E8A-4147-A177-3AD203B41FA5}">
                      <a16:colId xmlns:a16="http://schemas.microsoft.com/office/drawing/2014/main" val="4016301554"/>
                    </a:ext>
                  </a:extLst>
                </a:gridCol>
                <a:gridCol w="411480">
                  <a:extLst>
                    <a:ext uri="{9D8B030D-6E8A-4147-A177-3AD203B41FA5}">
                      <a16:colId xmlns:a16="http://schemas.microsoft.com/office/drawing/2014/main" val="95491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742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- 2022-06-29 13:10:53</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aspects of our culture that make PHLY a great place to work! This month, we’re shining the spotlight on Claire Smith, who works in our #Underwriting Department, as she shares why she loves being part of our team. #employeespotlight #insurancecareers
Learn more about #TEAMPHLY: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https://quintly-image-storage.s3.amazonaws.com/d123f9c23f3abec6e562a564c92f236a/ccf135a9ce485207b736bbe3474e85f8.jpg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5313944"/>
                  </a:ext>
                </a:extLst>
              </a:tr>
            </a:tbl>
          </a:graphicData>
        </a:graphic>
      </p:graphicFrame>
      <p:sp>
        <p:nvSpPr>
          <p:cNvPr id="4" name="Text Placeholder 3">
            <a:extLst>
              <a:ext uri="{FF2B5EF4-FFF2-40B4-BE49-F238E27FC236}">
                <a16:creationId xmlns:a16="http://schemas.microsoft.com/office/drawing/2014/main" id="{39858EE0-B6F4-4B49-AB15-FD4ADBC217D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239037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412E3-00D6-4235-9AB5-882D6BB3689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94416DFE-F852-4366-90D9-123F4E074F2A}"/>
              </a:ext>
            </a:extLst>
          </p:cNvPr>
          <p:cNvGraphicFramePr>
            <a:graphicFrameLocks noGrp="1"/>
          </p:cNvGraphicFramePr>
          <p:nvPr>
            <p:ph type="chart" sz="quarter" idx="13"/>
            <p:extLst>
              <p:ext uri="{D42A27DB-BD31-4B8C-83A1-F6EECF244321}">
                <p14:modId xmlns:p14="http://schemas.microsoft.com/office/powerpoint/2010/main" val="2199068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AD95B-CD73-4F6A-B7CA-DE789AB66CBD}"/>
              </a:ext>
            </a:extLst>
          </p:cNvPr>
          <p:cNvSpPr>
            <a:spLocks noGrp="1"/>
          </p:cNvSpPr>
          <p:nvPr>
            <p:ph type="body" sz="quarter" idx="14"/>
          </p:nvPr>
        </p:nvSpPr>
        <p:spPr/>
        <p:txBody>
          <a:bodyPr/>
          <a:lstStyle/>
          <a:p>
            <a:r>
              <a:rPr lang="en-US"/>
              <a:t>06/01/2022 - 06/30/2022</a:t>
            </a:r>
          </a:p>
        </p:txBody>
      </p:sp>
      <p:sp>
        <p:nvSpPr>
          <p:cNvPr id="5" name="Footer Placeholder 4">
            <a:extLst>
              <a:ext uri="{FF2B5EF4-FFF2-40B4-BE49-F238E27FC236}">
                <a16:creationId xmlns:a16="http://schemas.microsoft.com/office/drawing/2014/main" id="{A2EAD38E-CF0A-43B8-8F1A-AE14B319B2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1365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C1EFF-1886-4AF8-BB14-628218C2AB7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4992B37-6E2F-4D2A-9DA0-C0AB98EB83DF}"/>
              </a:ext>
            </a:extLst>
          </p:cNvPr>
          <p:cNvGraphicFramePr>
            <a:graphicFrameLocks noGrp="1"/>
          </p:cNvGraphicFramePr>
          <p:nvPr>
            <p:ph type="tbl" sz="quarter" idx="13"/>
            <p:extLst>
              <p:ext uri="{D42A27DB-BD31-4B8C-83A1-F6EECF244321}">
                <p14:modId xmlns:p14="http://schemas.microsoft.com/office/powerpoint/2010/main" val="135683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68670922"/>
                    </a:ext>
                  </a:extLst>
                </a:gridCol>
                <a:gridCol w="658368">
                  <a:extLst>
                    <a:ext uri="{9D8B030D-6E8A-4147-A177-3AD203B41FA5}">
                      <a16:colId xmlns:a16="http://schemas.microsoft.com/office/drawing/2014/main" val="2932438337"/>
                    </a:ext>
                  </a:extLst>
                </a:gridCol>
                <a:gridCol w="658368">
                  <a:extLst>
                    <a:ext uri="{9D8B030D-6E8A-4147-A177-3AD203B41FA5}">
                      <a16:colId xmlns:a16="http://schemas.microsoft.com/office/drawing/2014/main" val="501752774"/>
                    </a:ext>
                  </a:extLst>
                </a:gridCol>
                <a:gridCol w="658368">
                  <a:extLst>
                    <a:ext uri="{9D8B030D-6E8A-4147-A177-3AD203B41FA5}">
                      <a16:colId xmlns:a16="http://schemas.microsoft.com/office/drawing/2014/main" val="2573780021"/>
                    </a:ext>
                  </a:extLst>
                </a:gridCol>
                <a:gridCol w="658368">
                  <a:extLst>
                    <a:ext uri="{9D8B030D-6E8A-4147-A177-3AD203B41FA5}">
                      <a16:colId xmlns:a16="http://schemas.microsoft.com/office/drawing/2014/main" val="1551300625"/>
                    </a:ext>
                  </a:extLst>
                </a:gridCol>
                <a:gridCol w="658368">
                  <a:extLst>
                    <a:ext uri="{9D8B030D-6E8A-4147-A177-3AD203B41FA5}">
                      <a16:colId xmlns:a16="http://schemas.microsoft.com/office/drawing/2014/main" val="2814971498"/>
                    </a:ext>
                  </a:extLst>
                </a:gridCol>
                <a:gridCol w="658368">
                  <a:extLst>
                    <a:ext uri="{9D8B030D-6E8A-4147-A177-3AD203B41FA5}">
                      <a16:colId xmlns:a16="http://schemas.microsoft.com/office/drawing/2014/main" val="3825938394"/>
                    </a:ext>
                  </a:extLst>
                </a:gridCol>
                <a:gridCol w="658368">
                  <a:extLst>
                    <a:ext uri="{9D8B030D-6E8A-4147-A177-3AD203B41FA5}">
                      <a16:colId xmlns:a16="http://schemas.microsoft.com/office/drawing/2014/main" val="158252437"/>
                    </a:ext>
                  </a:extLst>
                </a:gridCol>
                <a:gridCol w="658368">
                  <a:extLst>
                    <a:ext uri="{9D8B030D-6E8A-4147-A177-3AD203B41FA5}">
                      <a16:colId xmlns:a16="http://schemas.microsoft.com/office/drawing/2014/main" val="3668673664"/>
                    </a:ext>
                  </a:extLst>
                </a:gridCol>
                <a:gridCol w="658368">
                  <a:extLst>
                    <a:ext uri="{9D8B030D-6E8A-4147-A177-3AD203B41FA5}">
                      <a16:colId xmlns:a16="http://schemas.microsoft.com/office/drawing/2014/main" val="1068042195"/>
                    </a:ext>
                  </a:extLst>
                </a:gridCol>
                <a:gridCol w="658368">
                  <a:extLst>
                    <a:ext uri="{9D8B030D-6E8A-4147-A177-3AD203B41FA5}">
                      <a16:colId xmlns:a16="http://schemas.microsoft.com/office/drawing/2014/main" val="662663098"/>
                    </a:ext>
                  </a:extLst>
                </a:gridCol>
                <a:gridCol w="658368">
                  <a:extLst>
                    <a:ext uri="{9D8B030D-6E8A-4147-A177-3AD203B41FA5}">
                      <a16:colId xmlns:a16="http://schemas.microsoft.com/office/drawing/2014/main" val="37272510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Response Rate</a:t>
                      </a:r>
                    </a:p>
                  </a:txBody>
                  <a:tcPr/>
                </a:tc>
                <a:extLst>
                  <a:ext uri="{0D108BD9-81ED-4DB2-BD59-A6C34878D82A}">
                    <a16:rowId xmlns:a16="http://schemas.microsoft.com/office/drawing/2014/main" val="1853845608"/>
                  </a:ext>
                </a:extLst>
              </a:tr>
              <a:tr h="370840">
                <a:tc>
                  <a:txBody>
                    <a:bodyPr/>
                    <a:lstStyle/>
                    <a:p>
                      <a:r>
                        <a:rPr lang="en-US" sz="1000"/>
                        <a:t>3823</a:t>
                      </a:r>
                    </a:p>
                  </a:txBody>
                  <a:tcPr/>
                </a:tc>
                <a:tc>
                  <a:txBody>
                    <a:bodyPr/>
                    <a:lstStyle/>
                    <a:p>
                      <a:r>
                        <a:rPr lang="en-US" sz="1000"/>
                        <a:t>27</a:t>
                      </a:r>
                    </a:p>
                  </a:txBody>
                  <a:tcPr/>
                </a:tc>
                <a:tc>
                  <a:txBody>
                    <a:bodyPr/>
                    <a:lstStyle/>
                    <a:p>
                      <a:r>
                        <a:rPr lang="en-US" sz="1000"/>
                        <a:t>146</a:t>
                      </a:r>
                    </a:p>
                  </a:txBody>
                  <a:tcPr/>
                </a:tc>
                <a:tc>
                  <a:txBody>
                    <a:bodyPr/>
                    <a:lstStyle/>
                    <a:p>
                      <a:r>
                        <a:rPr lang="en-US" sz="1000"/>
                        <a:t>136</a:t>
                      </a:r>
                    </a:p>
                  </a:txBody>
                  <a:tcPr/>
                </a:tc>
                <a:tc>
                  <a:txBody>
                    <a:bodyPr/>
                    <a:lstStyle/>
                    <a:p>
                      <a:r>
                        <a:rPr lang="en-US" sz="1000"/>
                        <a:t>7</a:t>
                      </a:r>
                    </a:p>
                  </a:txBody>
                  <a:tcPr/>
                </a:tc>
                <a:tc>
                  <a:txBody>
                    <a:bodyPr/>
                    <a:lstStyle/>
                    <a:p>
                      <a:r>
                        <a:rPr lang="en-US" sz="1000"/>
                        <a:t>3</a:t>
                      </a:r>
                    </a:p>
                  </a:txBody>
                  <a:tcPr/>
                </a:tc>
                <a:tc>
                  <a:txBody>
                    <a:bodyPr/>
                    <a:lstStyle/>
                    <a:p>
                      <a:r>
                        <a:rPr lang="en-US" sz="1000"/>
                        <a:t>57</a:t>
                      </a:r>
                    </a:p>
                  </a:txBody>
                  <a:tcPr/>
                </a:tc>
                <a:tc>
                  <a:txBody>
                    <a:bodyPr/>
                    <a:lstStyle/>
                    <a:p>
                      <a:r>
                        <a:rPr lang="en-US" sz="1000"/>
                        <a:t>57</a:t>
                      </a:r>
                    </a:p>
                  </a:txBody>
                  <a:tcPr/>
                </a:tc>
                <a:tc>
                  <a:txBody>
                    <a:bodyPr/>
                    <a:lstStyle/>
                    <a:p>
                      <a:r>
                        <a:rPr lang="en-US" sz="1000"/>
                        <a:t>375</a:t>
                      </a:r>
                    </a:p>
                  </a:txBody>
                  <a:tcPr/>
                </a:tc>
                <a:tc>
                  <a:txBody>
                    <a:bodyPr/>
                    <a:lstStyle/>
                    <a:p>
                      <a:r>
                        <a:rPr lang="en-US" sz="1000"/>
                        <a:t>3</a:t>
                      </a:r>
                    </a:p>
                  </a:txBody>
                  <a:tcPr/>
                </a:tc>
                <a:tc>
                  <a:txBody>
                    <a:bodyPr/>
                    <a:lstStyle/>
                    <a:p>
                      <a:r>
                        <a:rPr lang="en-US" sz="1000"/>
                        <a:t>78</a:t>
                      </a:r>
                    </a:p>
                  </a:txBody>
                  <a:tcPr/>
                </a:tc>
                <a:tc>
                  <a:txBody>
                    <a:bodyPr/>
                    <a:lstStyle/>
                    <a:p>
                      <a:r>
                        <a:rPr lang="en-US" sz="1000"/>
                        <a:t>100.0 %</a:t>
                      </a:r>
                    </a:p>
                  </a:txBody>
                  <a:tcPr/>
                </a:tc>
                <a:extLst>
                  <a:ext uri="{0D108BD9-81ED-4DB2-BD59-A6C34878D82A}">
                    <a16:rowId xmlns:a16="http://schemas.microsoft.com/office/drawing/2014/main" val="1994090139"/>
                  </a:ext>
                </a:extLst>
              </a:tr>
            </a:tbl>
          </a:graphicData>
        </a:graphic>
      </p:graphicFrame>
      <p:sp>
        <p:nvSpPr>
          <p:cNvPr id="4" name="Text Placeholder 3">
            <a:extLst>
              <a:ext uri="{FF2B5EF4-FFF2-40B4-BE49-F238E27FC236}">
                <a16:creationId xmlns:a16="http://schemas.microsoft.com/office/drawing/2014/main" id="{35EE3D2B-3D8C-4495-9018-07FC72CED8C3}"/>
              </a:ext>
            </a:extLst>
          </p:cNvPr>
          <p:cNvSpPr>
            <a:spLocks noGrp="1"/>
          </p:cNvSpPr>
          <p:nvPr>
            <p:ph type="body" sz="quarter" idx="14"/>
          </p:nvPr>
        </p:nvSpPr>
        <p:spPr/>
        <p:txBody>
          <a:bodyPr/>
          <a:lstStyle/>
          <a:p>
            <a:r>
              <a:rPr lang="en-US"/>
              <a:t>01/01/2022 - 06/08/2022</a:t>
            </a:r>
          </a:p>
        </p:txBody>
      </p:sp>
    </p:spTree>
    <p:extLst>
      <p:ext uri="{BB962C8B-B14F-4D97-AF65-F5344CB8AC3E}">
        <p14:creationId xmlns:p14="http://schemas.microsoft.com/office/powerpoint/2010/main" val="895507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DDF1-ADBB-4566-825A-6E031EB860F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3F71AC32-CB38-45A2-A152-F04BE9FF6D35}"/>
              </a:ext>
            </a:extLst>
          </p:cNvPr>
          <p:cNvGraphicFramePr>
            <a:graphicFrameLocks noGrp="1"/>
          </p:cNvGraphicFramePr>
          <p:nvPr>
            <p:ph type="chart" sz="quarter" idx="13"/>
            <p:extLst>
              <p:ext uri="{D42A27DB-BD31-4B8C-83A1-F6EECF244321}">
                <p14:modId xmlns:p14="http://schemas.microsoft.com/office/powerpoint/2010/main" val="3141077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00D33-7F79-4CE1-B80C-B2B8E1AC1F9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C18058C-BAF7-482F-986E-3C7BEBA93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221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839C-DED0-44D6-A8CE-EEC81B0D617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2F65AB1-E3AF-4593-9484-E66DFDAADB3E}"/>
              </a:ext>
            </a:extLst>
          </p:cNvPr>
          <p:cNvGraphicFramePr>
            <a:graphicFrameLocks noGrp="1"/>
          </p:cNvGraphicFramePr>
          <p:nvPr>
            <p:ph type="chart" sz="quarter" idx="13"/>
            <p:extLst>
              <p:ext uri="{D42A27DB-BD31-4B8C-83A1-F6EECF244321}">
                <p14:modId xmlns:p14="http://schemas.microsoft.com/office/powerpoint/2010/main" val="2157036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5CA094-9E8A-4DD8-A6B5-85D701826FB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B7B481E-3294-4E50-A419-0DFF3D199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891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4C78-9C97-4A19-A74E-AD93B02F12E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113CBF27-051B-4F0B-889F-266EDAA7DF1A}"/>
              </a:ext>
            </a:extLst>
          </p:cNvPr>
          <p:cNvGraphicFramePr>
            <a:graphicFrameLocks noGrp="1"/>
          </p:cNvGraphicFramePr>
          <p:nvPr>
            <p:ph type="chart" sz="quarter" idx="13"/>
            <p:extLst>
              <p:ext uri="{D42A27DB-BD31-4B8C-83A1-F6EECF244321}">
                <p14:modId xmlns:p14="http://schemas.microsoft.com/office/powerpoint/2010/main" val="3480291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E1F7E0-46B7-47DC-8BDB-06C026B507B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0288116-0918-4FD5-8A8F-671105D4AF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282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782B0-1589-4403-B4F4-ABB55156F01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5A53CE4-BF75-471D-8DD8-73298C53FA7D}"/>
              </a:ext>
            </a:extLst>
          </p:cNvPr>
          <p:cNvGraphicFramePr>
            <a:graphicFrameLocks noGrp="1"/>
          </p:cNvGraphicFramePr>
          <p:nvPr>
            <p:ph type="chart" sz="quarter" idx="13"/>
            <p:extLst>
              <p:ext uri="{D42A27DB-BD31-4B8C-83A1-F6EECF244321}">
                <p14:modId xmlns:p14="http://schemas.microsoft.com/office/powerpoint/2010/main" val="446458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79F357-7FBE-4E29-BF2A-9149E89FEC8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4648865-49F5-40E9-9213-5384A6F4A6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103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FEE6-202A-46C8-822A-C4037A5C8066}"/>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6EC8D0B-C441-47C6-9F80-F21FA2F507C2}"/>
              </a:ext>
            </a:extLst>
          </p:cNvPr>
          <p:cNvGraphicFramePr>
            <a:graphicFrameLocks noGrp="1"/>
          </p:cNvGraphicFramePr>
          <p:nvPr>
            <p:ph type="tbl" sz="quarter" idx="13"/>
            <p:extLst>
              <p:ext uri="{D42A27DB-BD31-4B8C-83A1-F6EECF244321}">
                <p14:modId xmlns:p14="http://schemas.microsoft.com/office/powerpoint/2010/main" val="1038782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862128171"/>
                    </a:ext>
                  </a:extLst>
                </a:gridCol>
                <a:gridCol w="2468880">
                  <a:extLst>
                    <a:ext uri="{9D8B030D-6E8A-4147-A177-3AD203B41FA5}">
                      <a16:colId xmlns:a16="http://schemas.microsoft.com/office/drawing/2014/main" val="572497120"/>
                    </a:ext>
                  </a:extLst>
                </a:gridCol>
                <a:gridCol w="2468880">
                  <a:extLst>
                    <a:ext uri="{9D8B030D-6E8A-4147-A177-3AD203B41FA5}">
                      <a16:colId xmlns:a16="http://schemas.microsoft.com/office/drawing/2014/main" val="158466488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883982064"/>
                  </a:ext>
                </a:extLst>
              </a:tr>
              <a:tr h="370840">
                <a:tc>
                  <a:txBody>
                    <a:bodyPr/>
                    <a:lstStyle/>
                    <a:p>
                      <a:r>
                        <a:rPr lang="en-US" sz="1000" b="1"/>
                        <a:t>@MargueriteTort</a:t>
                      </a:r>
                    </a:p>
                  </a:txBody>
                  <a:tcPr/>
                </a:tc>
                <a:tc>
                  <a:txBody>
                    <a:bodyPr/>
                    <a:lstStyle/>
                    <a:p>
                      <a:r>
                        <a:rPr lang="en-US" sz="1000"/>
                        <a:t>@PHLYINS (40)</a:t>
                      </a:r>
                    </a:p>
                  </a:txBody>
                  <a:tcPr/>
                </a:tc>
                <a:tc>
                  <a:txBody>
                    <a:bodyPr/>
                    <a:lstStyle/>
                    <a:p>
                      <a:r>
                        <a:rPr lang="en-US" sz="1000"/>
                        <a:t>40</a:t>
                      </a:r>
                    </a:p>
                  </a:txBody>
                  <a:tcPr/>
                </a:tc>
                <a:extLst>
                  <a:ext uri="{0D108BD9-81ED-4DB2-BD59-A6C34878D82A}">
                    <a16:rowId xmlns:a16="http://schemas.microsoft.com/office/drawing/2014/main" val="3838713623"/>
                  </a:ext>
                </a:extLst>
              </a:tr>
              <a:tr h="370840">
                <a:tc>
                  <a:txBody>
                    <a:bodyPr/>
                    <a:lstStyle/>
                    <a:p>
                      <a:r>
                        <a:rPr lang="en-US" sz="1000" b="1"/>
                        <a:t>@EaglesComms</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2807335804"/>
                  </a:ext>
                </a:extLst>
              </a:tr>
              <a:tr h="370840">
                <a:tc>
                  <a:txBody>
                    <a:bodyPr/>
                    <a:lstStyle/>
                    <a:p>
                      <a:r>
                        <a:rPr lang="en-US" sz="1000" b="1"/>
                        <a:t>@Jayden31215665</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1932511664"/>
                  </a:ext>
                </a:extLst>
              </a:tr>
              <a:tr h="370840">
                <a:tc>
                  <a:txBody>
                    <a:bodyPr/>
                    <a:lstStyle/>
                    <a:p>
                      <a:r>
                        <a:rPr lang="en-US" sz="1000" b="1"/>
                        <a:t>@RubyFlower16</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745613529"/>
                  </a:ext>
                </a:extLst>
              </a:tr>
              <a:tr h="370840">
                <a:tc>
                  <a:txBody>
                    <a:bodyPr/>
                    <a:lstStyle/>
                    <a:p>
                      <a:r>
                        <a:rPr lang="en-US" sz="1000" b="1"/>
                        <a:t>@wadt</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565750228"/>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400621753"/>
                  </a:ext>
                </a:extLst>
              </a:tr>
              <a:tr h="370840">
                <a:tc>
                  <a:txBody>
                    <a:bodyPr/>
                    <a:lstStyle/>
                    <a:p>
                      <a:r>
                        <a:rPr lang="en-US" sz="1000" b="1"/>
                        <a:t>@StarlightRoad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39637587"/>
                  </a:ext>
                </a:extLst>
              </a:tr>
              <a:tr h="370840">
                <a:tc>
                  <a:txBody>
                    <a:bodyPr/>
                    <a:lstStyle/>
                    <a:p>
                      <a:r>
                        <a:rPr lang="en-US" sz="1000" b="1"/>
                        <a:t>@BrianOReilly145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374327648"/>
                  </a:ext>
                </a:extLst>
              </a:tr>
              <a:tr h="370840">
                <a:tc>
                  <a:txBody>
                    <a:bodyPr/>
                    <a:lstStyle/>
                    <a:p>
                      <a:r>
                        <a:rPr lang="en-US" sz="1000" b="1"/>
                        <a:t>@ExplainingPhils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512780519"/>
                  </a:ext>
                </a:extLst>
              </a:tr>
              <a:tr h="370840">
                <a:tc>
                  <a:txBody>
                    <a:bodyPr/>
                    <a:lstStyle/>
                    <a:p>
                      <a:r>
                        <a:rPr lang="en-US" sz="1000" b="1"/>
                        <a:t>@AmberCarlance</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097199444"/>
                  </a:ext>
                </a:extLst>
              </a:tr>
            </a:tbl>
          </a:graphicData>
        </a:graphic>
      </p:graphicFrame>
      <p:sp>
        <p:nvSpPr>
          <p:cNvPr id="4" name="Text Placeholder 3">
            <a:extLst>
              <a:ext uri="{FF2B5EF4-FFF2-40B4-BE49-F238E27FC236}">
                <a16:creationId xmlns:a16="http://schemas.microsoft.com/office/drawing/2014/main" id="{05A0D33F-6B5D-4E8D-B369-0AECE4456FE9}"/>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218925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9678-0636-4B6A-AD94-D79D24B9F543}"/>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FC8B8169-9F4E-4A2B-986E-4018635261AE}"/>
              </a:ext>
            </a:extLst>
          </p:cNvPr>
          <p:cNvGraphicFramePr>
            <a:graphicFrameLocks noGrp="1"/>
          </p:cNvGraphicFramePr>
          <p:nvPr>
            <p:ph type="tbl" sz="quarter" idx="13"/>
            <p:extLst>
              <p:ext uri="{D42A27DB-BD31-4B8C-83A1-F6EECF244321}">
                <p14:modId xmlns:p14="http://schemas.microsoft.com/office/powerpoint/2010/main" val="363671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7160348"/>
                    </a:ext>
                  </a:extLst>
                </a:gridCol>
                <a:gridCol w="493776">
                  <a:extLst>
                    <a:ext uri="{9D8B030D-6E8A-4147-A177-3AD203B41FA5}">
                      <a16:colId xmlns:a16="http://schemas.microsoft.com/office/drawing/2014/main" val="2797411971"/>
                    </a:ext>
                  </a:extLst>
                </a:gridCol>
                <a:gridCol w="1069848">
                  <a:extLst>
                    <a:ext uri="{9D8B030D-6E8A-4147-A177-3AD203B41FA5}">
                      <a16:colId xmlns:a16="http://schemas.microsoft.com/office/drawing/2014/main" val="2018276002"/>
                    </a:ext>
                  </a:extLst>
                </a:gridCol>
                <a:gridCol w="1069848">
                  <a:extLst>
                    <a:ext uri="{9D8B030D-6E8A-4147-A177-3AD203B41FA5}">
                      <a16:colId xmlns:a16="http://schemas.microsoft.com/office/drawing/2014/main" val="2794252030"/>
                    </a:ext>
                  </a:extLst>
                </a:gridCol>
                <a:gridCol w="1069848">
                  <a:extLst>
                    <a:ext uri="{9D8B030D-6E8A-4147-A177-3AD203B41FA5}">
                      <a16:colId xmlns:a16="http://schemas.microsoft.com/office/drawing/2014/main" val="2520529960"/>
                    </a:ext>
                  </a:extLst>
                </a:gridCol>
                <a:gridCol w="1069848">
                  <a:extLst>
                    <a:ext uri="{9D8B030D-6E8A-4147-A177-3AD203B41FA5}">
                      <a16:colId xmlns:a16="http://schemas.microsoft.com/office/drawing/2014/main" val="3980408887"/>
                    </a:ext>
                  </a:extLst>
                </a:gridCol>
                <a:gridCol w="1069848">
                  <a:extLst>
                    <a:ext uri="{9D8B030D-6E8A-4147-A177-3AD203B41FA5}">
                      <a16:colId xmlns:a16="http://schemas.microsoft.com/office/drawing/2014/main" val="4043447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8078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- 2022-06-22 15:04:10</a:t>
                      </a:r>
                      <a:r>
                        <a:rPr kumimoji="0" lang="en-US" sz="1000" b="0" i="0" u="none" strike="noStrike" kern="1200" cap="none" spc="0" normalizeH="0" baseline="0" noProof="0">
                          <a:ln>
                            <a:noFill/>
                          </a:ln>
                          <a:solidFill>
                            <a:prstClr val="black"/>
                          </a:solidFill>
                          <a:effectLst/>
                          <a:uLnTx/>
                          <a:uFillTx/>
                          <a:latin typeface="+mn-lt"/>
                          <a:ea typeface="+mn-ea"/>
                          <a:cs typeface="+mn-cs"/>
                        </a:rPr>
                        <a:t>
 Our Customer Service team volunteered with @sharefoodphilly, a #nonprofit dedicated to reducing regional hunger &amp;amp; expanding access to nutritious food. #TEAMPHLY packed 350 boxes of #food for local seniors while remote employees contacted the recipients to confirm their delivery. https://t.co/15AOeZaAjP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06/28/2022 14:08:47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0.3925 %</a:t>
                      </a:r>
                    </a:p>
                  </a:txBody>
                  <a:tcPr/>
                </a:tc>
                <a:extLst>
                  <a:ext uri="{0D108BD9-81ED-4DB2-BD59-A6C34878D82A}">
                    <a16:rowId xmlns:a16="http://schemas.microsoft.com/office/drawing/2014/main" val="310445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- 2022-06-19 10:10:03</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 https://t.co/4Yvu4SEIE8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06/28/2022 08:07:50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0.3139 %</a:t>
                      </a:r>
                    </a:p>
                  </a:txBody>
                  <a:tcPr/>
                </a:tc>
                <a:extLst>
                  <a:ext uri="{0D108BD9-81ED-4DB2-BD59-A6C34878D82A}">
                    <a16:rowId xmlns:a16="http://schemas.microsoft.com/office/drawing/2014/main" val="2425326559"/>
                  </a:ext>
                </a:extLst>
              </a:tr>
            </a:tbl>
          </a:graphicData>
        </a:graphic>
      </p:graphicFrame>
      <p:sp>
        <p:nvSpPr>
          <p:cNvPr id="4" name="Text Placeholder 3">
            <a:extLst>
              <a:ext uri="{FF2B5EF4-FFF2-40B4-BE49-F238E27FC236}">
                <a16:creationId xmlns:a16="http://schemas.microsoft.com/office/drawing/2014/main" id="{2FD460D9-73C7-4205-9ED7-8489D544C862}"/>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55437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93B8-D6CC-4A35-9F40-017514B8BFA9}"/>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63889952-9081-469E-9552-D89EB2AAE308}"/>
              </a:ext>
            </a:extLst>
          </p:cNvPr>
          <p:cNvGraphicFramePr>
            <a:graphicFrameLocks noGrp="1"/>
          </p:cNvGraphicFramePr>
          <p:nvPr>
            <p:ph type="tbl" sz="quarter" idx="13"/>
            <p:extLst>
              <p:ext uri="{D42A27DB-BD31-4B8C-83A1-F6EECF244321}">
                <p14:modId xmlns:p14="http://schemas.microsoft.com/office/powerpoint/2010/main" val="1228980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20731241"/>
                    </a:ext>
                  </a:extLst>
                </a:gridCol>
                <a:gridCol w="493776">
                  <a:extLst>
                    <a:ext uri="{9D8B030D-6E8A-4147-A177-3AD203B41FA5}">
                      <a16:colId xmlns:a16="http://schemas.microsoft.com/office/drawing/2014/main" val="2699324994"/>
                    </a:ext>
                  </a:extLst>
                </a:gridCol>
                <a:gridCol w="1069848">
                  <a:extLst>
                    <a:ext uri="{9D8B030D-6E8A-4147-A177-3AD203B41FA5}">
                      <a16:colId xmlns:a16="http://schemas.microsoft.com/office/drawing/2014/main" val="2171180953"/>
                    </a:ext>
                  </a:extLst>
                </a:gridCol>
                <a:gridCol w="1069848">
                  <a:extLst>
                    <a:ext uri="{9D8B030D-6E8A-4147-A177-3AD203B41FA5}">
                      <a16:colId xmlns:a16="http://schemas.microsoft.com/office/drawing/2014/main" val="726968738"/>
                    </a:ext>
                  </a:extLst>
                </a:gridCol>
                <a:gridCol w="1069848">
                  <a:extLst>
                    <a:ext uri="{9D8B030D-6E8A-4147-A177-3AD203B41FA5}">
                      <a16:colId xmlns:a16="http://schemas.microsoft.com/office/drawing/2014/main" val="3448371170"/>
                    </a:ext>
                  </a:extLst>
                </a:gridCol>
                <a:gridCol w="1069848">
                  <a:extLst>
                    <a:ext uri="{9D8B030D-6E8A-4147-A177-3AD203B41FA5}">
                      <a16:colId xmlns:a16="http://schemas.microsoft.com/office/drawing/2014/main" val="3186532115"/>
                    </a:ext>
                  </a:extLst>
                </a:gridCol>
                <a:gridCol w="1069848">
                  <a:extLst>
                    <a:ext uri="{9D8B030D-6E8A-4147-A177-3AD203B41FA5}">
                      <a16:colId xmlns:a16="http://schemas.microsoft.com/office/drawing/2014/main" val="2731018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4510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- 2022-06-24 13:58:41</a:t>
                      </a:r>
                      <a:r>
                        <a:rPr kumimoji="0" lang="en-US" sz="1000" b="0" i="0" u="none" strike="noStrike" kern="1200" cap="none" spc="0" normalizeH="0" baseline="0" noProof="0">
                          <a:ln>
                            <a:noFill/>
                          </a:ln>
                          <a:solidFill>
                            <a:prstClr val="black"/>
                          </a:solidFill>
                          <a:effectLst/>
                          <a:uLnTx/>
                          <a:uFillTx/>
                          <a:latin typeface="+mn-lt"/>
                          <a:ea typeface="+mn-ea"/>
                          <a:cs typeface="+mn-cs"/>
                        </a:rPr>
                        <a:t>
 The North Central Accident &amp;amp; Health team packed and sorted food at the @ILfoodbank. #TEAMPHLY packed 8,312 meals and 750 backpacks for our neighbors in 13 surrounding counties. #givingback #volunteering https://t.co/sQpSi0vdLD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06/28/2022 14:08:47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0.2092 %</a:t>
                      </a:r>
                    </a:p>
                  </a:txBody>
                  <a:tcPr/>
                </a:tc>
                <a:extLst>
                  <a:ext uri="{0D108BD9-81ED-4DB2-BD59-A6C34878D82A}">
                    <a16:rowId xmlns:a16="http://schemas.microsoft.com/office/drawing/2014/main" val="174016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- 2022-06-16 13:35:41</a:t>
                      </a:r>
                      <a:r>
                        <a:rPr kumimoji="0" lang="en-US" sz="1000" b="0" i="0" u="none" strike="noStrike" kern="1200" cap="none" spc="0" normalizeH="0" baseline="0" noProof="0">
                          <a:ln>
                            <a:noFill/>
                          </a:ln>
                          <a:solidFill>
                            <a:prstClr val="black"/>
                          </a:solidFill>
                          <a:effectLst/>
                          <a:uLnTx/>
                          <a:uFillTx/>
                          <a:latin typeface="+mn-lt"/>
                          <a:ea typeface="+mn-ea"/>
                          <a:cs typeface="+mn-cs"/>
                        </a:rPr>
                        <a:t>
 Over the last month, #TEAMPHLY partnered with @SpecialOlympiPA to compete in its 2nd virtual Unified Team Distance Challenge! Employees from across the U.S. teamed up with SOPA #athletes to complete 9,000+ miles &amp;amp; raised K+ in support of SOPA's development programs. https://t.co/0acIkHokkw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08:06:17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extLst>
                  <a:ext uri="{0D108BD9-81ED-4DB2-BD59-A6C34878D82A}">
                    <a16:rowId xmlns:a16="http://schemas.microsoft.com/office/drawing/2014/main" val="3277144885"/>
                  </a:ext>
                </a:extLst>
              </a:tr>
            </a:tbl>
          </a:graphicData>
        </a:graphic>
      </p:graphicFrame>
      <p:sp>
        <p:nvSpPr>
          <p:cNvPr id="4" name="Text Placeholder 3">
            <a:extLst>
              <a:ext uri="{FF2B5EF4-FFF2-40B4-BE49-F238E27FC236}">
                <a16:creationId xmlns:a16="http://schemas.microsoft.com/office/drawing/2014/main" id="{8A490C9F-5226-43E8-86D9-C6496B4F20C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42367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42A6B-FBD8-47FF-8FEA-A50D4059256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23EA08D-3C9D-417E-92E5-CB3275D52E71}"/>
              </a:ext>
            </a:extLst>
          </p:cNvPr>
          <p:cNvGraphicFramePr>
            <a:graphicFrameLocks noGrp="1"/>
          </p:cNvGraphicFramePr>
          <p:nvPr>
            <p:ph type="tbl" sz="quarter" idx="13"/>
            <p:extLst>
              <p:ext uri="{D42A27DB-BD31-4B8C-83A1-F6EECF244321}">
                <p14:modId xmlns:p14="http://schemas.microsoft.com/office/powerpoint/2010/main" val="50155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59013103"/>
                    </a:ext>
                  </a:extLst>
                </a:gridCol>
                <a:gridCol w="493776">
                  <a:extLst>
                    <a:ext uri="{9D8B030D-6E8A-4147-A177-3AD203B41FA5}">
                      <a16:colId xmlns:a16="http://schemas.microsoft.com/office/drawing/2014/main" val="3175834645"/>
                    </a:ext>
                  </a:extLst>
                </a:gridCol>
                <a:gridCol w="1069848">
                  <a:extLst>
                    <a:ext uri="{9D8B030D-6E8A-4147-A177-3AD203B41FA5}">
                      <a16:colId xmlns:a16="http://schemas.microsoft.com/office/drawing/2014/main" val="1997998702"/>
                    </a:ext>
                  </a:extLst>
                </a:gridCol>
                <a:gridCol w="1069848">
                  <a:extLst>
                    <a:ext uri="{9D8B030D-6E8A-4147-A177-3AD203B41FA5}">
                      <a16:colId xmlns:a16="http://schemas.microsoft.com/office/drawing/2014/main" val="3526979691"/>
                    </a:ext>
                  </a:extLst>
                </a:gridCol>
                <a:gridCol w="1069848">
                  <a:extLst>
                    <a:ext uri="{9D8B030D-6E8A-4147-A177-3AD203B41FA5}">
                      <a16:colId xmlns:a16="http://schemas.microsoft.com/office/drawing/2014/main" val="1226566811"/>
                    </a:ext>
                  </a:extLst>
                </a:gridCol>
                <a:gridCol w="1069848">
                  <a:extLst>
                    <a:ext uri="{9D8B030D-6E8A-4147-A177-3AD203B41FA5}">
                      <a16:colId xmlns:a16="http://schemas.microsoft.com/office/drawing/2014/main" val="2105258816"/>
                    </a:ext>
                  </a:extLst>
                </a:gridCol>
                <a:gridCol w="1069848">
                  <a:extLst>
                    <a:ext uri="{9D8B030D-6E8A-4147-A177-3AD203B41FA5}">
                      <a16:colId xmlns:a16="http://schemas.microsoft.com/office/drawing/2014/main" val="815415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0445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- 2022-06-09 09:40:56</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@CSFPhiladelphia's 20th anniversary, culminating at the Legacy Gala! For 8 years, #TEAMPHLY has supported their mission to transform kids' lives through #education. Congrats on achieving this milestone &amp;amp; providing 30K+ kids with access to quality schools! https://t.co/JtPMB90HjS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06/10/2022 02:07:59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0.1569 %</a:t>
                      </a:r>
                    </a:p>
                  </a:txBody>
                  <a:tcPr/>
                </a:tc>
                <a:extLst>
                  <a:ext uri="{0D108BD9-81ED-4DB2-BD59-A6C34878D82A}">
                    <a16:rowId xmlns:a16="http://schemas.microsoft.com/office/drawing/2014/main" val="1771506765"/>
                  </a:ext>
                </a:extLst>
              </a:tr>
            </a:tbl>
          </a:graphicData>
        </a:graphic>
      </p:graphicFrame>
      <p:sp>
        <p:nvSpPr>
          <p:cNvPr id="4" name="Text Placeholder 3">
            <a:extLst>
              <a:ext uri="{FF2B5EF4-FFF2-40B4-BE49-F238E27FC236}">
                <a16:creationId xmlns:a16="http://schemas.microsoft.com/office/drawing/2014/main" id="{AC3BFB8C-2C85-461C-86C7-461D2E74F41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33316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75FFB-0463-4D23-B54D-6944A89E398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E8AAB18-B0EC-4EA6-8BA5-D591AB9ACA31}"/>
              </a:ext>
            </a:extLst>
          </p:cNvPr>
          <p:cNvGraphicFramePr>
            <a:graphicFrameLocks noGrp="1"/>
          </p:cNvGraphicFramePr>
          <p:nvPr>
            <p:ph type="tbl" sz="quarter" idx="13"/>
            <p:extLst>
              <p:ext uri="{D42A27DB-BD31-4B8C-83A1-F6EECF244321}">
                <p14:modId xmlns:p14="http://schemas.microsoft.com/office/powerpoint/2010/main" val="314102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87496860"/>
                    </a:ext>
                  </a:extLst>
                </a:gridCol>
                <a:gridCol w="658368">
                  <a:extLst>
                    <a:ext uri="{9D8B030D-6E8A-4147-A177-3AD203B41FA5}">
                      <a16:colId xmlns:a16="http://schemas.microsoft.com/office/drawing/2014/main" val="361281661"/>
                    </a:ext>
                  </a:extLst>
                </a:gridCol>
                <a:gridCol w="658368">
                  <a:extLst>
                    <a:ext uri="{9D8B030D-6E8A-4147-A177-3AD203B41FA5}">
                      <a16:colId xmlns:a16="http://schemas.microsoft.com/office/drawing/2014/main" val="628376921"/>
                    </a:ext>
                  </a:extLst>
                </a:gridCol>
                <a:gridCol w="658368">
                  <a:extLst>
                    <a:ext uri="{9D8B030D-6E8A-4147-A177-3AD203B41FA5}">
                      <a16:colId xmlns:a16="http://schemas.microsoft.com/office/drawing/2014/main" val="388120920"/>
                    </a:ext>
                  </a:extLst>
                </a:gridCol>
                <a:gridCol w="658368">
                  <a:extLst>
                    <a:ext uri="{9D8B030D-6E8A-4147-A177-3AD203B41FA5}">
                      <a16:colId xmlns:a16="http://schemas.microsoft.com/office/drawing/2014/main" val="2034306246"/>
                    </a:ext>
                  </a:extLst>
                </a:gridCol>
                <a:gridCol w="658368">
                  <a:extLst>
                    <a:ext uri="{9D8B030D-6E8A-4147-A177-3AD203B41FA5}">
                      <a16:colId xmlns:a16="http://schemas.microsoft.com/office/drawing/2014/main" val="462033776"/>
                    </a:ext>
                  </a:extLst>
                </a:gridCol>
                <a:gridCol w="658368">
                  <a:extLst>
                    <a:ext uri="{9D8B030D-6E8A-4147-A177-3AD203B41FA5}">
                      <a16:colId xmlns:a16="http://schemas.microsoft.com/office/drawing/2014/main" val="3468636820"/>
                    </a:ext>
                  </a:extLst>
                </a:gridCol>
                <a:gridCol w="658368">
                  <a:extLst>
                    <a:ext uri="{9D8B030D-6E8A-4147-A177-3AD203B41FA5}">
                      <a16:colId xmlns:a16="http://schemas.microsoft.com/office/drawing/2014/main" val="1361636534"/>
                    </a:ext>
                  </a:extLst>
                </a:gridCol>
                <a:gridCol w="658368">
                  <a:extLst>
                    <a:ext uri="{9D8B030D-6E8A-4147-A177-3AD203B41FA5}">
                      <a16:colId xmlns:a16="http://schemas.microsoft.com/office/drawing/2014/main" val="3393488728"/>
                    </a:ext>
                  </a:extLst>
                </a:gridCol>
                <a:gridCol w="658368">
                  <a:extLst>
                    <a:ext uri="{9D8B030D-6E8A-4147-A177-3AD203B41FA5}">
                      <a16:colId xmlns:a16="http://schemas.microsoft.com/office/drawing/2014/main" val="1389388901"/>
                    </a:ext>
                  </a:extLst>
                </a:gridCol>
                <a:gridCol w="658368">
                  <a:extLst>
                    <a:ext uri="{9D8B030D-6E8A-4147-A177-3AD203B41FA5}">
                      <a16:colId xmlns:a16="http://schemas.microsoft.com/office/drawing/2014/main" val="4197999529"/>
                    </a:ext>
                  </a:extLst>
                </a:gridCol>
                <a:gridCol w="658368">
                  <a:extLst>
                    <a:ext uri="{9D8B030D-6E8A-4147-A177-3AD203B41FA5}">
                      <a16:colId xmlns:a16="http://schemas.microsoft.com/office/drawing/2014/main" val="97941208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447228157"/>
                  </a:ext>
                </a:extLst>
              </a:tr>
              <a:tr h="370840">
                <a:tc>
                  <a:txBody>
                    <a:bodyPr/>
                    <a:lstStyle/>
                    <a:p>
                      <a:r>
                        <a:rPr lang="en-US" sz="1000"/>
                        <a:t>32357</a:t>
                      </a:r>
                    </a:p>
                  </a:txBody>
                  <a:tcPr/>
                </a:tc>
                <a:tc>
                  <a:txBody>
                    <a:bodyPr/>
                    <a:lstStyle/>
                    <a:p>
                      <a:r>
                        <a:rPr lang="en-US" sz="1000"/>
                        <a:t>1941</a:t>
                      </a:r>
                    </a:p>
                  </a:txBody>
                  <a:tcPr/>
                </a:tc>
                <a:tc>
                  <a:txBody>
                    <a:bodyPr/>
                    <a:lstStyle/>
                    <a:p>
                      <a:r>
                        <a:rPr lang="en-US" sz="1000"/>
                        <a:t>144</a:t>
                      </a:r>
                    </a:p>
                  </a:txBody>
                  <a:tcPr/>
                </a:tc>
                <a:tc>
                  <a:txBody>
                    <a:bodyPr/>
                    <a:lstStyle/>
                    <a:p>
                      <a:r>
                        <a:rPr lang="en-US" sz="1000"/>
                        <a:t>9910</a:t>
                      </a:r>
                    </a:p>
                  </a:txBody>
                  <a:tcPr/>
                </a:tc>
                <a:tc>
                  <a:txBody>
                    <a:bodyPr/>
                    <a:lstStyle/>
                    <a:p>
                      <a:r>
                        <a:rPr lang="en-US" sz="1000"/>
                        <a:t>68.819444444444</a:t>
                      </a:r>
                    </a:p>
                  </a:txBody>
                  <a:tcPr/>
                </a:tc>
                <a:tc>
                  <a:txBody>
                    <a:bodyPr/>
                    <a:lstStyle/>
                    <a:p>
                      <a:r>
                        <a:rPr lang="en-US" sz="1000"/>
                        <a:t>299</a:t>
                      </a:r>
                    </a:p>
                  </a:txBody>
                  <a:tcPr/>
                </a:tc>
                <a:tc>
                  <a:txBody>
                    <a:bodyPr/>
                    <a:lstStyle/>
                    <a:p>
                      <a:r>
                        <a:rPr lang="en-US" sz="1000"/>
                        <a:t>523</a:t>
                      </a:r>
                    </a:p>
                  </a:txBody>
                  <a:tcPr/>
                </a:tc>
                <a:tc>
                  <a:txBody>
                    <a:bodyPr/>
                    <a:lstStyle/>
                    <a:p>
                      <a:r>
                        <a:rPr lang="en-US" sz="1000"/>
                        <a:t>30392</a:t>
                      </a:r>
                    </a:p>
                  </a:txBody>
                  <a:tcPr/>
                </a:tc>
                <a:tc>
                  <a:txBody>
                    <a:bodyPr/>
                    <a:lstStyle/>
                    <a:p>
                      <a:r>
                        <a:rPr lang="en-US" sz="1000"/>
                        <a:t>211.05555555556</a:t>
                      </a:r>
                    </a:p>
                  </a:txBody>
                  <a:tcPr/>
                </a:tc>
                <a:tc>
                  <a:txBody>
                    <a:bodyPr/>
                    <a:lstStyle/>
                    <a:p>
                      <a:r>
                        <a:rPr lang="en-US" sz="1000"/>
                        <a:t>431904</a:t>
                      </a:r>
                    </a:p>
                  </a:txBody>
                  <a:tcPr/>
                </a:tc>
                <a:tc>
                  <a:txBody>
                    <a:bodyPr/>
                    <a:lstStyle/>
                    <a:p>
                      <a:r>
                        <a:rPr lang="en-US" sz="1000"/>
                        <a:t>2999.3333333333</a:t>
                      </a:r>
                    </a:p>
                  </a:txBody>
                  <a:tcPr/>
                </a:tc>
                <a:tc>
                  <a:txBody>
                    <a:bodyPr/>
                    <a:lstStyle/>
                    <a:p>
                      <a:r>
                        <a:rPr lang="en-US" sz="1000"/>
                        <a:t>7.3200178460335 %</a:t>
                      </a:r>
                    </a:p>
                  </a:txBody>
                  <a:tcPr/>
                </a:tc>
                <a:extLst>
                  <a:ext uri="{0D108BD9-81ED-4DB2-BD59-A6C34878D82A}">
                    <a16:rowId xmlns:a16="http://schemas.microsoft.com/office/drawing/2014/main" val="39974839"/>
                  </a:ext>
                </a:extLst>
              </a:tr>
            </a:tbl>
          </a:graphicData>
        </a:graphic>
      </p:graphicFrame>
      <p:sp>
        <p:nvSpPr>
          <p:cNvPr id="4" name="Text Placeholder 3">
            <a:extLst>
              <a:ext uri="{FF2B5EF4-FFF2-40B4-BE49-F238E27FC236}">
                <a16:creationId xmlns:a16="http://schemas.microsoft.com/office/drawing/2014/main" id="{BACA056A-C070-46C4-8E48-4ABD5835951C}"/>
              </a:ext>
            </a:extLst>
          </p:cNvPr>
          <p:cNvSpPr>
            <a:spLocks noGrp="1"/>
          </p:cNvSpPr>
          <p:nvPr>
            <p:ph type="body" sz="quarter" idx="14"/>
          </p:nvPr>
        </p:nvSpPr>
        <p:spPr/>
        <p:txBody>
          <a:bodyPr/>
          <a:lstStyle/>
          <a:p>
            <a:r>
              <a:rPr lang="en-US"/>
              <a:t>01/01/2022 - 07/04/2022</a:t>
            </a:r>
          </a:p>
        </p:txBody>
      </p:sp>
    </p:spTree>
    <p:extLst>
      <p:ext uri="{BB962C8B-B14F-4D97-AF65-F5344CB8AC3E}">
        <p14:creationId xmlns:p14="http://schemas.microsoft.com/office/powerpoint/2010/main" val="3574809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B671-40BC-4394-9646-ECE10F9B753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FE5E3935-D308-44E1-938B-928275F735C5}"/>
              </a:ext>
            </a:extLst>
          </p:cNvPr>
          <p:cNvGraphicFramePr>
            <a:graphicFrameLocks noGrp="1"/>
          </p:cNvGraphicFramePr>
          <p:nvPr>
            <p:ph type="chart" sz="quarter" idx="13"/>
            <p:extLst>
              <p:ext uri="{D42A27DB-BD31-4B8C-83A1-F6EECF244321}">
                <p14:modId xmlns:p14="http://schemas.microsoft.com/office/powerpoint/2010/main" val="1991189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21825D-4EEF-4098-A903-C3B1E7CA38C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63142DF-86B2-42B6-8BE8-C4D62586CB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694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DE997-2274-49B9-8FC8-1787DB172CF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4212715-F837-4047-998C-501E46723BB7}"/>
              </a:ext>
            </a:extLst>
          </p:cNvPr>
          <p:cNvGraphicFramePr>
            <a:graphicFrameLocks noGrp="1"/>
          </p:cNvGraphicFramePr>
          <p:nvPr>
            <p:ph type="chart" sz="quarter" idx="13"/>
            <p:extLst>
              <p:ext uri="{D42A27DB-BD31-4B8C-83A1-F6EECF244321}">
                <p14:modId xmlns:p14="http://schemas.microsoft.com/office/powerpoint/2010/main" val="4047348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58F598-A422-41DD-80ED-2632A1513CE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45972E0-DD9B-4B46-9AF1-E9421A78B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14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4317-3165-4667-B56E-85E676CB97DC}"/>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18BED40C-6B36-4627-9C57-7AC5A9EECA39}"/>
              </a:ext>
            </a:extLst>
          </p:cNvPr>
          <p:cNvGraphicFramePr>
            <a:graphicFrameLocks noGrp="1"/>
          </p:cNvGraphicFramePr>
          <p:nvPr>
            <p:ph type="chart" sz="quarter" idx="13"/>
            <p:extLst>
              <p:ext uri="{D42A27DB-BD31-4B8C-83A1-F6EECF244321}">
                <p14:modId xmlns:p14="http://schemas.microsoft.com/office/powerpoint/2010/main" val="3726700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C7CE4-8B02-48B1-83F6-2D60757FB37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B62FC99-1A39-49C8-9243-CD390B700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998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E415-2DBA-4C45-84AE-C62ABBBDC6F9}"/>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56A24FDD-6FD9-49AC-A82D-718AB80FA7DD}"/>
              </a:ext>
            </a:extLst>
          </p:cNvPr>
          <p:cNvGraphicFramePr>
            <a:graphicFrameLocks noGrp="1"/>
          </p:cNvGraphicFramePr>
          <p:nvPr>
            <p:ph type="chart" sz="quarter" idx="13"/>
            <p:extLst>
              <p:ext uri="{D42A27DB-BD31-4B8C-83A1-F6EECF244321}">
                <p14:modId xmlns:p14="http://schemas.microsoft.com/office/powerpoint/2010/main" val="2617691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8F0083-8E47-4AB5-A329-16EBA96A207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DAEB7A5-9C6B-48DF-80AD-2C40882A81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3481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A6FCF-4C11-46EA-80E1-83CA42CED5DF}"/>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A8A05FA1-5B51-493E-A9B8-4B46C55BA599}"/>
              </a:ext>
            </a:extLst>
          </p:cNvPr>
          <p:cNvGraphicFramePr>
            <a:graphicFrameLocks noGrp="1"/>
          </p:cNvGraphicFramePr>
          <p:nvPr>
            <p:ph type="tbl" sz="quarter" idx="13"/>
            <p:extLst>
              <p:ext uri="{D42A27DB-BD31-4B8C-83A1-F6EECF244321}">
                <p14:modId xmlns:p14="http://schemas.microsoft.com/office/powerpoint/2010/main" val="2343025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44205480"/>
                    </a:ext>
                  </a:extLst>
                </a:gridCol>
                <a:gridCol w="740664">
                  <a:extLst>
                    <a:ext uri="{9D8B030D-6E8A-4147-A177-3AD203B41FA5}">
                      <a16:colId xmlns:a16="http://schemas.microsoft.com/office/drawing/2014/main" val="2869345109"/>
                    </a:ext>
                  </a:extLst>
                </a:gridCol>
                <a:gridCol w="740664">
                  <a:extLst>
                    <a:ext uri="{9D8B030D-6E8A-4147-A177-3AD203B41FA5}">
                      <a16:colId xmlns:a16="http://schemas.microsoft.com/office/drawing/2014/main" val="4136879690"/>
                    </a:ext>
                  </a:extLst>
                </a:gridCol>
                <a:gridCol w="740664">
                  <a:extLst>
                    <a:ext uri="{9D8B030D-6E8A-4147-A177-3AD203B41FA5}">
                      <a16:colId xmlns:a16="http://schemas.microsoft.com/office/drawing/2014/main" val="1511814951"/>
                    </a:ext>
                  </a:extLst>
                </a:gridCol>
                <a:gridCol w="740664">
                  <a:extLst>
                    <a:ext uri="{9D8B030D-6E8A-4147-A177-3AD203B41FA5}">
                      <a16:colId xmlns:a16="http://schemas.microsoft.com/office/drawing/2014/main" val="3317763912"/>
                    </a:ext>
                  </a:extLst>
                </a:gridCol>
                <a:gridCol w="740664">
                  <a:extLst>
                    <a:ext uri="{9D8B030D-6E8A-4147-A177-3AD203B41FA5}">
                      <a16:colId xmlns:a16="http://schemas.microsoft.com/office/drawing/2014/main" val="3017311482"/>
                    </a:ext>
                  </a:extLst>
                </a:gridCol>
                <a:gridCol w="740664">
                  <a:extLst>
                    <a:ext uri="{9D8B030D-6E8A-4147-A177-3AD203B41FA5}">
                      <a16:colId xmlns:a16="http://schemas.microsoft.com/office/drawing/2014/main" val="522842805"/>
                    </a:ext>
                  </a:extLst>
                </a:gridCol>
                <a:gridCol w="740664">
                  <a:extLst>
                    <a:ext uri="{9D8B030D-6E8A-4147-A177-3AD203B41FA5}">
                      <a16:colId xmlns:a16="http://schemas.microsoft.com/office/drawing/2014/main" val="743441965"/>
                    </a:ext>
                  </a:extLst>
                </a:gridCol>
                <a:gridCol w="740664">
                  <a:extLst>
                    <a:ext uri="{9D8B030D-6E8A-4147-A177-3AD203B41FA5}">
                      <a16:colId xmlns:a16="http://schemas.microsoft.com/office/drawing/2014/main" val="96373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5761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- 2022-06-10 12:47:09</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11th class of Summer Associates! We’re excited to partner with INROADS again this year and are confident our #internship program will offer rewarding opportunities to help develop the next generation of talent. #TEAMPHLY is looking forward to connecting with our interns over the next 10 weeks! 🙌🏽 #insurancecareers #internshipprogram 
Visit https://www.phly.com/Careers/students.aspx?utm_source=Instagram+Facebook+LinkedIn+Twitter&amp;utm_medium=Social&amp;utm_campaign=HR+-+PHLY+Summer+Associates to learn more.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7.0740169622205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a:t>
                      </a:r>
                    </a:p>
                  </a:txBody>
                  <a:tcPr/>
                </a:tc>
                <a:extLst>
                  <a:ext uri="{0D108BD9-81ED-4DB2-BD59-A6C34878D82A}">
                    <a16:rowId xmlns:a16="http://schemas.microsoft.com/office/drawing/2014/main" val="2005419100"/>
                  </a:ext>
                </a:extLst>
              </a:tr>
            </a:tbl>
          </a:graphicData>
        </a:graphic>
      </p:graphicFrame>
      <p:sp>
        <p:nvSpPr>
          <p:cNvPr id="4" name="Text Placeholder 3">
            <a:extLst>
              <a:ext uri="{FF2B5EF4-FFF2-40B4-BE49-F238E27FC236}">
                <a16:creationId xmlns:a16="http://schemas.microsoft.com/office/drawing/2014/main" id="{F308A322-F507-444A-942E-503FB7F025A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54224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ABD96-D6DC-4CD2-B138-AE28F5FAB9EF}"/>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2C9E7EF5-8BEC-4113-9B67-B0AFB0674B84}"/>
              </a:ext>
            </a:extLst>
          </p:cNvPr>
          <p:cNvGraphicFramePr>
            <a:graphicFrameLocks noGrp="1"/>
          </p:cNvGraphicFramePr>
          <p:nvPr>
            <p:ph type="tbl" sz="quarter" idx="13"/>
            <p:extLst>
              <p:ext uri="{D42A27DB-BD31-4B8C-83A1-F6EECF244321}">
                <p14:modId xmlns:p14="http://schemas.microsoft.com/office/powerpoint/2010/main" val="4179410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52626606"/>
                    </a:ext>
                  </a:extLst>
                </a:gridCol>
                <a:gridCol w="740664">
                  <a:extLst>
                    <a:ext uri="{9D8B030D-6E8A-4147-A177-3AD203B41FA5}">
                      <a16:colId xmlns:a16="http://schemas.microsoft.com/office/drawing/2014/main" val="4202106701"/>
                    </a:ext>
                  </a:extLst>
                </a:gridCol>
                <a:gridCol w="740664">
                  <a:extLst>
                    <a:ext uri="{9D8B030D-6E8A-4147-A177-3AD203B41FA5}">
                      <a16:colId xmlns:a16="http://schemas.microsoft.com/office/drawing/2014/main" val="4024261360"/>
                    </a:ext>
                  </a:extLst>
                </a:gridCol>
                <a:gridCol w="740664">
                  <a:extLst>
                    <a:ext uri="{9D8B030D-6E8A-4147-A177-3AD203B41FA5}">
                      <a16:colId xmlns:a16="http://schemas.microsoft.com/office/drawing/2014/main" val="2310610821"/>
                    </a:ext>
                  </a:extLst>
                </a:gridCol>
                <a:gridCol w="740664">
                  <a:extLst>
                    <a:ext uri="{9D8B030D-6E8A-4147-A177-3AD203B41FA5}">
                      <a16:colId xmlns:a16="http://schemas.microsoft.com/office/drawing/2014/main" val="1912302008"/>
                    </a:ext>
                  </a:extLst>
                </a:gridCol>
                <a:gridCol w="740664">
                  <a:extLst>
                    <a:ext uri="{9D8B030D-6E8A-4147-A177-3AD203B41FA5}">
                      <a16:colId xmlns:a16="http://schemas.microsoft.com/office/drawing/2014/main" val="2623853988"/>
                    </a:ext>
                  </a:extLst>
                </a:gridCol>
                <a:gridCol w="740664">
                  <a:extLst>
                    <a:ext uri="{9D8B030D-6E8A-4147-A177-3AD203B41FA5}">
                      <a16:colId xmlns:a16="http://schemas.microsoft.com/office/drawing/2014/main" val="117149380"/>
                    </a:ext>
                  </a:extLst>
                </a:gridCol>
                <a:gridCol w="740664">
                  <a:extLst>
                    <a:ext uri="{9D8B030D-6E8A-4147-A177-3AD203B41FA5}">
                      <a16:colId xmlns:a16="http://schemas.microsoft.com/office/drawing/2014/main" val="3780444459"/>
                    </a:ext>
                  </a:extLst>
                </a:gridCol>
                <a:gridCol w="740664">
                  <a:extLst>
                    <a:ext uri="{9D8B030D-6E8A-4147-A177-3AD203B41FA5}">
                      <a16:colId xmlns:a16="http://schemas.microsoft.com/office/drawing/2014/main" val="196613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9368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- 2022-06-15 12:01:03</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we kicked off our 11th annual Summer Associates Program last week. Here's a look at some of our #interns in the Home Office at a welcome breakfast with #TEAMPHLY! #PHLYInternLife #internshipopportunity #insurancecareers 
Learn more: https://www.phly.com/Careers/students.aspx?utm_source=Instagram+Facebook+LinkedIn+Twitter&amp;utm_medium=Social&amp;utm_campaign=HR+-+PHLY+Summer+Associates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15.418757236588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233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- 2022-06-17 10:01:02</a:t>
                      </a:r>
                      <a:r>
                        <a:rPr kumimoji="0" lang="en-US" sz="1000" b="0" i="0" u="none" strike="noStrike" kern="1200" cap="none" spc="0" normalizeH="0" baseline="0" noProof="0">
                          <a:ln>
                            <a:noFill/>
                          </a:ln>
                          <a:solidFill>
                            <a:prstClr val="black"/>
                          </a:solidFill>
                          <a:effectLst/>
                          <a:uLnTx/>
                          <a:uFillTx/>
                          <a:latin typeface="+mn-lt"/>
                          <a:ea typeface="+mn-ea"/>
                          <a:cs typeface="+mn-cs"/>
                        </a:rPr>
                        <a:t>
 #PHLY offices are closing at 3 p.m. today and will be closed on Monday, June 20th in observance of #Juneteenth. We hope you have a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4.867634500427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2095908"/>
                  </a:ext>
                </a:extLst>
              </a:tr>
            </a:tbl>
          </a:graphicData>
        </a:graphic>
      </p:graphicFrame>
      <p:sp>
        <p:nvSpPr>
          <p:cNvPr id="4" name="Text Placeholder 3">
            <a:extLst>
              <a:ext uri="{FF2B5EF4-FFF2-40B4-BE49-F238E27FC236}">
                <a16:creationId xmlns:a16="http://schemas.microsoft.com/office/drawing/2014/main" id="{E52300E3-FCFE-457A-91E1-9CA1285B540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768120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E33B-BE2A-474C-BFD0-9A6A07DDE837}"/>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E973D08F-F443-46A4-95EB-964E3C3B5B1F}"/>
              </a:ext>
            </a:extLst>
          </p:cNvPr>
          <p:cNvGraphicFramePr>
            <a:graphicFrameLocks noGrp="1"/>
          </p:cNvGraphicFramePr>
          <p:nvPr>
            <p:ph type="tbl" sz="quarter" idx="13"/>
            <p:extLst>
              <p:ext uri="{D42A27DB-BD31-4B8C-83A1-F6EECF244321}">
                <p14:modId xmlns:p14="http://schemas.microsoft.com/office/powerpoint/2010/main" val="1532890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1649174"/>
                    </a:ext>
                  </a:extLst>
                </a:gridCol>
                <a:gridCol w="740664">
                  <a:extLst>
                    <a:ext uri="{9D8B030D-6E8A-4147-A177-3AD203B41FA5}">
                      <a16:colId xmlns:a16="http://schemas.microsoft.com/office/drawing/2014/main" val="2228839771"/>
                    </a:ext>
                  </a:extLst>
                </a:gridCol>
                <a:gridCol w="740664">
                  <a:extLst>
                    <a:ext uri="{9D8B030D-6E8A-4147-A177-3AD203B41FA5}">
                      <a16:colId xmlns:a16="http://schemas.microsoft.com/office/drawing/2014/main" val="936149721"/>
                    </a:ext>
                  </a:extLst>
                </a:gridCol>
                <a:gridCol w="740664">
                  <a:extLst>
                    <a:ext uri="{9D8B030D-6E8A-4147-A177-3AD203B41FA5}">
                      <a16:colId xmlns:a16="http://schemas.microsoft.com/office/drawing/2014/main" val="1486910072"/>
                    </a:ext>
                  </a:extLst>
                </a:gridCol>
                <a:gridCol w="740664">
                  <a:extLst>
                    <a:ext uri="{9D8B030D-6E8A-4147-A177-3AD203B41FA5}">
                      <a16:colId xmlns:a16="http://schemas.microsoft.com/office/drawing/2014/main" val="523147482"/>
                    </a:ext>
                  </a:extLst>
                </a:gridCol>
                <a:gridCol w="740664">
                  <a:extLst>
                    <a:ext uri="{9D8B030D-6E8A-4147-A177-3AD203B41FA5}">
                      <a16:colId xmlns:a16="http://schemas.microsoft.com/office/drawing/2014/main" val="1388619927"/>
                    </a:ext>
                  </a:extLst>
                </a:gridCol>
                <a:gridCol w="740664">
                  <a:extLst>
                    <a:ext uri="{9D8B030D-6E8A-4147-A177-3AD203B41FA5}">
                      <a16:colId xmlns:a16="http://schemas.microsoft.com/office/drawing/2014/main" val="2441304869"/>
                    </a:ext>
                  </a:extLst>
                </a:gridCol>
                <a:gridCol w="740664">
                  <a:extLst>
                    <a:ext uri="{9D8B030D-6E8A-4147-A177-3AD203B41FA5}">
                      <a16:colId xmlns:a16="http://schemas.microsoft.com/office/drawing/2014/main" val="615183231"/>
                    </a:ext>
                  </a:extLst>
                </a:gridCol>
                <a:gridCol w="740664">
                  <a:extLst>
                    <a:ext uri="{9D8B030D-6E8A-4147-A177-3AD203B41FA5}">
                      <a16:colId xmlns:a16="http://schemas.microsoft.com/office/drawing/2014/main" val="1558577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6326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- 2022-06-07 15:45:04</a:t>
                      </a:r>
                      <a:r>
                        <a:rPr kumimoji="0" lang="en-US" sz="1000" b="0" i="0" u="none" strike="noStrike" kern="1200" cap="none" spc="0" normalizeH="0" baseline="0" noProof="0">
                          <a:ln>
                            <a:noFill/>
                          </a:ln>
                          <a:solidFill>
                            <a:prstClr val="black"/>
                          </a:solidFill>
                          <a:effectLst/>
                          <a:uLnTx/>
                          <a:uFillTx/>
                          <a:latin typeface="+mn-lt"/>
                          <a:ea typeface="+mn-ea"/>
                          <a:cs typeface="+mn-cs"/>
                        </a:rPr>
                        <a:t>
 #TEAMPHLY has been busy in the community these past few weeks! Across the U.S., employees have volunteered at The Sharing Center in Florida, Girls Inc. of Metro Denver, and Placer Food Bank in California. Here's a snapshot of PHLY volunteers from our field offices. #insurancecareers #givingback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12.450903377848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4160297"/>
                  </a:ext>
                </a:extLst>
              </a:tr>
            </a:tbl>
          </a:graphicData>
        </a:graphic>
      </p:graphicFrame>
      <p:sp>
        <p:nvSpPr>
          <p:cNvPr id="4" name="Text Placeholder 3">
            <a:extLst>
              <a:ext uri="{FF2B5EF4-FFF2-40B4-BE49-F238E27FC236}">
                <a16:creationId xmlns:a16="http://schemas.microsoft.com/office/drawing/2014/main" id="{4674342F-6BCD-42B9-97B7-42129F8344F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92884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EAFD2-9314-4532-BA4D-140A8D3B82AC}"/>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B89F64A0-B121-4824-AC65-5473662D82AA}"/>
              </a:ext>
            </a:extLst>
          </p:cNvPr>
          <p:cNvGraphicFramePr>
            <a:graphicFrameLocks noGrp="1"/>
          </p:cNvGraphicFramePr>
          <p:nvPr>
            <p:ph type="tbl" sz="quarter" idx="13"/>
            <p:extLst>
              <p:ext uri="{D42A27DB-BD31-4B8C-83A1-F6EECF244321}">
                <p14:modId xmlns:p14="http://schemas.microsoft.com/office/powerpoint/2010/main" val="170754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72022531"/>
                    </a:ext>
                  </a:extLst>
                </a:gridCol>
                <a:gridCol w="740664">
                  <a:extLst>
                    <a:ext uri="{9D8B030D-6E8A-4147-A177-3AD203B41FA5}">
                      <a16:colId xmlns:a16="http://schemas.microsoft.com/office/drawing/2014/main" val="643099922"/>
                    </a:ext>
                  </a:extLst>
                </a:gridCol>
                <a:gridCol w="740664">
                  <a:extLst>
                    <a:ext uri="{9D8B030D-6E8A-4147-A177-3AD203B41FA5}">
                      <a16:colId xmlns:a16="http://schemas.microsoft.com/office/drawing/2014/main" val="333141920"/>
                    </a:ext>
                  </a:extLst>
                </a:gridCol>
                <a:gridCol w="740664">
                  <a:extLst>
                    <a:ext uri="{9D8B030D-6E8A-4147-A177-3AD203B41FA5}">
                      <a16:colId xmlns:a16="http://schemas.microsoft.com/office/drawing/2014/main" val="2697306835"/>
                    </a:ext>
                  </a:extLst>
                </a:gridCol>
                <a:gridCol w="740664">
                  <a:extLst>
                    <a:ext uri="{9D8B030D-6E8A-4147-A177-3AD203B41FA5}">
                      <a16:colId xmlns:a16="http://schemas.microsoft.com/office/drawing/2014/main" val="807300368"/>
                    </a:ext>
                  </a:extLst>
                </a:gridCol>
                <a:gridCol w="740664">
                  <a:extLst>
                    <a:ext uri="{9D8B030D-6E8A-4147-A177-3AD203B41FA5}">
                      <a16:colId xmlns:a16="http://schemas.microsoft.com/office/drawing/2014/main" val="185767961"/>
                    </a:ext>
                  </a:extLst>
                </a:gridCol>
                <a:gridCol w="740664">
                  <a:extLst>
                    <a:ext uri="{9D8B030D-6E8A-4147-A177-3AD203B41FA5}">
                      <a16:colId xmlns:a16="http://schemas.microsoft.com/office/drawing/2014/main" val="1933247317"/>
                    </a:ext>
                  </a:extLst>
                </a:gridCol>
                <a:gridCol w="740664">
                  <a:extLst>
                    <a:ext uri="{9D8B030D-6E8A-4147-A177-3AD203B41FA5}">
                      <a16:colId xmlns:a16="http://schemas.microsoft.com/office/drawing/2014/main" val="1522671493"/>
                    </a:ext>
                  </a:extLst>
                </a:gridCol>
                <a:gridCol w="740664">
                  <a:extLst>
                    <a:ext uri="{9D8B030D-6E8A-4147-A177-3AD203B41FA5}">
                      <a16:colId xmlns:a16="http://schemas.microsoft.com/office/drawing/2014/main" val="417474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842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- 2022-06-03 14:12:45</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volunteered to help Operation First Response, a non-profit dedicated to serving wounded #military members and their families with emergency financial needs. #TEAMPHLY attended their Golfing for Wounded Heroes event and assisted with various tasks from setup and serving refreshments to selling raffle tickets. All money raised supports wounded heroes and their families. #insurancecareers #nonprofitsupport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25.055187637969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7341451"/>
                  </a:ext>
                </a:extLst>
              </a:tr>
            </a:tbl>
          </a:graphicData>
        </a:graphic>
      </p:graphicFrame>
      <p:sp>
        <p:nvSpPr>
          <p:cNvPr id="4" name="Text Placeholder 3">
            <a:extLst>
              <a:ext uri="{FF2B5EF4-FFF2-40B4-BE49-F238E27FC236}">
                <a16:creationId xmlns:a16="http://schemas.microsoft.com/office/drawing/2014/main" id="{4E808460-C6E8-4F26-A074-F8F81410286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219288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5601B-4043-48C3-B536-6588FD85930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6220F20B-002E-4CD9-B34F-D2AB23FC5213}"/>
              </a:ext>
            </a:extLst>
          </p:cNvPr>
          <p:cNvGraphicFramePr>
            <a:graphicFrameLocks noGrp="1"/>
          </p:cNvGraphicFramePr>
          <p:nvPr>
            <p:ph type="tbl" sz="quarter" idx="13"/>
            <p:extLst>
              <p:ext uri="{D42A27DB-BD31-4B8C-83A1-F6EECF244321}">
                <p14:modId xmlns:p14="http://schemas.microsoft.com/office/powerpoint/2010/main" val="26127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97062793"/>
                    </a:ext>
                  </a:extLst>
                </a:gridCol>
                <a:gridCol w="576072">
                  <a:extLst>
                    <a:ext uri="{9D8B030D-6E8A-4147-A177-3AD203B41FA5}">
                      <a16:colId xmlns:a16="http://schemas.microsoft.com/office/drawing/2014/main" val="3556929914"/>
                    </a:ext>
                  </a:extLst>
                </a:gridCol>
                <a:gridCol w="576072">
                  <a:extLst>
                    <a:ext uri="{9D8B030D-6E8A-4147-A177-3AD203B41FA5}">
                      <a16:colId xmlns:a16="http://schemas.microsoft.com/office/drawing/2014/main" val="1346083760"/>
                    </a:ext>
                  </a:extLst>
                </a:gridCol>
                <a:gridCol w="576072">
                  <a:extLst>
                    <a:ext uri="{9D8B030D-6E8A-4147-A177-3AD203B41FA5}">
                      <a16:colId xmlns:a16="http://schemas.microsoft.com/office/drawing/2014/main" val="441389661"/>
                    </a:ext>
                  </a:extLst>
                </a:gridCol>
                <a:gridCol w="576072">
                  <a:extLst>
                    <a:ext uri="{9D8B030D-6E8A-4147-A177-3AD203B41FA5}">
                      <a16:colId xmlns:a16="http://schemas.microsoft.com/office/drawing/2014/main" val="3233841644"/>
                    </a:ext>
                  </a:extLst>
                </a:gridCol>
                <a:gridCol w="576072">
                  <a:extLst>
                    <a:ext uri="{9D8B030D-6E8A-4147-A177-3AD203B41FA5}">
                      <a16:colId xmlns:a16="http://schemas.microsoft.com/office/drawing/2014/main" val="2799585266"/>
                    </a:ext>
                  </a:extLst>
                </a:gridCol>
                <a:gridCol w="576072">
                  <a:extLst>
                    <a:ext uri="{9D8B030D-6E8A-4147-A177-3AD203B41FA5}">
                      <a16:colId xmlns:a16="http://schemas.microsoft.com/office/drawing/2014/main" val="3615787852"/>
                    </a:ext>
                  </a:extLst>
                </a:gridCol>
                <a:gridCol w="576072">
                  <a:extLst>
                    <a:ext uri="{9D8B030D-6E8A-4147-A177-3AD203B41FA5}">
                      <a16:colId xmlns:a16="http://schemas.microsoft.com/office/drawing/2014/main" val="2453720597"/>
                    </a:ext>
                  </a:extLst>
                </a:gridCol>
                <a:gridCol w="576072">
                  <a:extLst>
                    <a:ext uri="{9D8B030D-6E8A-4147-A177-3AD203B41FA5}">
                      <a16:colId xmlns:a16="http://schemas.microsoft.com/office/drawing/2014/main" val="1584409306"/>
                    </a:ext>
                  </a:extLst>
                </a:gridCol>
                <a:gridCol w="576072">
                  <a:extLst>
                    <a:ext uri="{9D8B030D-6E8A-4147-A177-3AD203B41FA5}">
                      <a16:colId xmlns:a16="http://schemas.microsoft.com/office/drawing/2014/main" val="1268819131"/>
                    </a:ext>
                  </a:extLst>
                </a:gridCol>
                <a:gridCol w="576072">
                  <a:extLst>
                    <a:ext uri="{9D8B030D-6E8A-4147-A177-3AD203B41FA5}">
                      <a16:colId xmlns:a16="http://schemas.microsoft.com/office/drawing/2014/main" val="18814486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9336279"/>
                  </a:ext>
                </a:extLst>
              </a:tr>
              <a:tr h="370840">
                <a:tc>
                  <a:txBody>
                    <a:bodyPr/>
                    <a:lstStyle/>
                    <a:p>
                      <a:r>
                        <a:rPr lang="en-US" sz="1000"/>
                        <a:t>phlyinsurance</a:t>
                      </a:r>
                    </a:p>
                  </a:txBody>
                  <a:tcPr/>
                </a:tc>
                <a:tc>
                  <a:txBody>
                    <a:bodyPr/>
                    <a:lstStyle/>
                    <a:p>
                      <a:r>
                        <a:rPr lang="en-US" sz="1000"/>
                        <a:t>2601</a:t>
                      </a:r>
                    </a:p>
                  </a:txBody>
                  <a:tcPr/>
                </a:tc>
                <a:tc>
                  <a:txBody>
                    <a:bodyPr/>
                    <a:lstStyle/>
                    <a:p>
                      <a:r>
                        <a:rPr lang="en-US" sz="1000"/>
                        <a:t>30</a:t>
                      </a:r>
                    </a:p>
                  </a:txBody>
                  <a:tcPr/>
                </a:tc>
                <a:tc>
                  <a:txBody>
                    <a:bodyPr/>
                    <a:lstStyle/>
                    <a:p>
                      <a:r>
                        <a:rPr lang="en-US" sz="1000"/>
                        <a:t>77</a:t>
                      </a:r>
                    </a:p>
                  </a:txBody>
                  <a:tcPr/>
                </a:tc>
                <a:tc>
                  <a:txBody>
                    <a:bodyPr/>
                    <a:lstStyle/>
                    <a:p>
                      <a:r>
                        <a:rPr lang="en-US" sz="1000"/>
                        <a:t>20</a:t>
                      </a:r>
                    </a:p>
                  </a:txBody>
                  <a:tcPr/>
                </a:tc>
                <a:tc>
                  <a:txBody>
                    <a:bodyPr/>
                    <a:lstStyle/>
                    <a:p>
                      <a:r>
                        <a:rPr lang="en-US" sz="1000"/>
                        <a:t>35</a:t>
                      </a:r>
                    </a:p>
                  </a:txBody>
                  <a:tcPr/>
                </a:tc>
                <a:tc>
                  <a:txBody>
                    <a:bodyPr/>
                    <a:lstStyle/>
                    <a:p>
                      <a:r>
                        <a:rPr lang="en-US" sz="1000"/>
                        <a:t>0</a:t>
                      </a:r>
                    </a:p>
                  </a:txBody>
                  <a:tcPr/>
                </a:tc>
                <a:tc>
                  <a:txBody>
                    <a:bodyPr/>
                    <a:lstStyle/>
                    <a:p>
                      <a:r>
                        <a:rPr lang="en-US" sz="1000"/>
                        <a:t>132</a:t>
                      </a:r>
                    </a:p>
                  </a:txBody>
                  <a:tcPr/>
                </a:tc>
                <a:tc>
                  <a:txBody>
                    <a:bodyPr/>
                    <a:lstStyle/>
                    <a:p>
                      <a:r>
                        <a:rPr lang="en-US" sz="1000"/>
                        <a:t>4060</a:t>
                      </a:r>
                    </a:p>
                  </a:txBody>
                  <a:tcPr/>
                </a:tc>
                <a:tc>
                  <a:txBody>
                    <a:bodyPr/>
                    <a:lstStyle/>
                    <a:p>
                      <a:r>
                        <a:rPr lang="en-US" sz="1000"/>
                        <a:t>58</a:t>
                      </a:r>
                    </a:p>
                  </a:txBody>
                  <a:tcPr/>
                </a:tc>
                <a:tc>
                  <a:txBody>
                    <a:bodyPr/>
                    <a:lstStyle/>
                    <a:p>
                      <a:r>
                        <a:rPr lang="en-US" sz="1000"/>
                        <a:t>1.2064 %</a:t>
                      </a:r>
                    </a:p>
                  </a:txBody>
                  <a:tcPr/>
                </a:tc>
                <a:extLst>
                  <a:ext uri="{0D108BD9-81ED-4DB2-BD59-A6C34878D82A}">
                    <a16:rowId xmlns:a16="http://schemas.microsoft.com/office/drawing/2014/main" val="3486064691"/>
                  </a:ext>
                </a:extLst>
              </a:tr>
            </a:tbl>
          </a:graphicData>
        </a:graphic>
      </p:graphicFrame>
      <p:sp>
        <p:nvSpPr>
          <p:cNvPr id="4" name="Text Placeholder 3">
            <a:extLst>
              <a:ext uri="{FF2B5EF4-FFF2-40B4-BE49-F238E27FC236}">
                <a16:creationId xmlns:a16="http://schemas.microsoft.com/office/drawing/2014/main" id="{F65A6B03-4AAF-40EA-9358-28D865E4F00A}"/>
              </a:ext>
            </a:extLst>
          </p:cNvPr>
          <p:cNvSpPr>
            <a:spLocks noGrp="1"/>
          </p:cNvSpPr>
          <p:nvPr>
            <p:ph type="body" sz="quarter" idx="14"/>
          </p:nvPr>
        </p:nvSpPr>
        <p:spPr/>
        <p:txBody>
          <a:bodyPr/>
          <a:lstStyle/>
          <a:p>
            <a:r>
              <a:rPr lang="en-US"/>
              <a:t>01/01/2022 - 07/04/2022</a:t>
            </a:r>
          </a:p>
        </p:txBody>
      </p:sp>
    </p:spTree>
    <p:extLst>
      <p:ext uri="{BB962C8B-B14F-4D97-AF65-F5344CB8AC3E}">
        <p14:creationId xmlns:p14="http://schemas.microsoft.com/office/powerpoint/2010/main" val="2835415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754B4-62AA-46A1-BD62-17E3766A32D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42539A6-CFC6-4233-BA8D-F795A5B0F78E}"/>
              </a:ext>
            </a:extLst>
          </p:cNvPr>
          <p:cNvGraphicFramePr>
            <a:graphicFrameLocks noGrp="1"/>
          </p:cNvGraphicFramePr>
          <p:nvPr>
            <p:ph type="chart" sz="quarter" idx="13"/>
            <p:extLst>
              <p:ext uri="{D42A27DB-BD31-4B8C-83A1-F6EECF244321}">
                <p14:modId xmlns:p14="http://schemas.microsoft.com/office/powerpoint/2010/main" val="822536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7DB67F-AA24-4326-B003-C270B1AADE7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9BDE098-0B5A-4598-9DDC-D4F9996059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41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CF47-A49E-475B-8296-BA32D99DC7FF}"/>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42FB95DD-B7E8-4FA9-ABD3-978A66068FBE}"/>
              </a:ext>
            </a:extLst>
          </p:cNvPr>
          <p:cNvGraphicFramePr>
            <a:graphicFrameLocks noGrp="1"/>
          </p:cNvGraphicFramePr>
          <p:nvPr>
            <p:ph type="chart" sz="quarter" idx="13"/>
            <p:extLst>
              <p:ext uri="{D42A27DB-BD31-4B8C-83A1-F6EECF244321}">
                <p14:modId xmlns:p14="http://schemas.microsoft.com/office/powerpoint/2010/main" val="32810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5B9C6E-0B87-4964-B929-D6ADF407299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AA7F64F-296A-48C3-933D-FBFA03F7F8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7727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A327-9EE2-4F64-90A6-28391DE9E7E1}"/>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8626D409-835C-4D31-A448-ED2EAEBEFC86}"/>
              </a:ext>
            </a:extLst>
          </p:cNvPr>
          <p:cNvGraphicFramePr>
            <a:graphicFrameLocks noGrp="1"/>
          </p:cNvGraphicFramePr>
          <p:nvPr>
            <p:ph type="chart" sz="quarter" idx="13"/>
            <p:extLst>
              <p:ext uri="{D42A27DB-BD31-4B8C-83A1-F6EECF244321}">
                <p14:modId xmlns:p14="http://schemas.microsoft.com/office/powerpoint/2010/main" val="3897706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E6A2E-EEE1-4449-9582-088B563C165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4E6367A-B56B-4AA8-B748-9DAF05D89E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4275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C388-1BE1-40C6-9F6F-BBDDFFCC5E89}"/>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E56B7515-49CF-4046-A9C2-A90C422313B8}"/>
              </a:ext>
            </a:extLst>
          </p:cNvPr>
          <p:cNvGraphicFramePr>
            <a:graphicFrameLocks noGrp="1"/>
          </p:cNvGraphicFramePr>
          <p:nvPr>
            <p:ph type="chart" sz="quarter" idx="13"/>
            <p:extLst>
              <p:ext uri="{D42A27DB-BD31-4B8C-83A1-F6EECF244321}">
                <p14:modId xmlns:p14="http://schemas.microsoft.com/office/powerpoint/2010/main" val="899602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A7A2E-E9B6-4FCD-83B6-5BF68C00151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9AA01B3-9BD5-4899-B069-69D2D712C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932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B3A7-47A7-405A-883E-20D434969B44}"/>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7E5C83A7-ED4F-4EBA-91F7-78F4FB7C2CBF}"/>
              </a:ext>
            </a:extLst>
          </p:cNvPr>
          <p:cNvGraphicFramePr>
            <a:graphicFrameLocks noGrp="1"/>
          </p:cNvGraphicFramePr>
          <p:nvPr>
            <p:ph type="tbl" sz="quarter" idx="13"/>
            <p:extLst>
              <p:ext uri="{D42A27DB-BD31-4B8C-83A1-F6EECF244321}">
                <p14:modId xmlns:p14="http://schemas.microsoft.com/office/powerpoint/2010/main" val="1296805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0545842"/>
                    </a:ext>
                  </a:extLst>
                </a:gridCol>
                <a:gridCol w="987552">
                  <a:extLst>
                    <a:ext uri="{9D8B030D-6E8A-4147-A177-3AD203B41FA5}">
                      <a16:colId xmlns:a16="http://schemas.microsoft.com/office/drawing/2014/main" val="4063206252"/>
                    </a:ext>
                  </a:extLst>
                </a:gridCol>
                <a:gridCol w="987552">
                  <a:extLst>
                    <a:ext uri="{9D8B030D-6E8A-4147-A177-3AD203B41FA5}">
                      <a16:colId xmlns:a16="http://schemas.microsoft.com/office/drawing/2014/main" val="457204079"/>
                    </a:ext>
                  </a:extLst>
                </a:gridCol>
                <a:gridCol w="987552">
                  <a:extLst>
                    <a:ext uri="{9D8B030D-6E8A-4147-A177-3AD203B41FA5}">
                      <a16:colId xmlns:a16="http://schemas.microsoft.com/office/drawing/2014/main" val="3784361190"/>
                    </a:ext>
                  </a:extLst>
                </a:gridCol>
                <a:gridCol w="987552">
                  <a:extLst>
                    <a:ext uri="{9D8B030D-6E8A-4147-A177-3AD203B41FA5}">
                      <a16:colId xmlns:a16="http://schemas.microsoft.com/office/drawing/2014/main" val="3330819375"/>
                    </a:ext>
                  </a:extLst>
                </a:gridCol>
                <a:gridCol w="987552">
                  <a:extLst>
                    <a:ext uri="{9D8B030D-6E8A-4147-A177-3AD203B41FA5}">
                      <a16:colId xmlns:a16="http://schemas.microsoft.com/office/drawing/2014/main" val="4175694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874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- 2022-06-03 14:21:24</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volunteered to help operationfirstresponse, a non-profit dedicated to serving wounded #military members and their families with emergency financial needs. #TEAMPHLY attended their Golfing for Wounded Heroes event and assisted with various tasks from setup and serving refreshments to selling raffle tickets. All money raised supports wounded heroes and their families. 
#operationfirstresponse #supportourtroops #usmilitary #militaryappreciation #protectandserve #usarmedforces #armedforces #volunteering #volunteerism #501c3 #supportnonprofits #insurancegivesback #insurancecareers #insurancelife  #insurancecompany #propertyandcasualty #specialtyinsurance #insurancebusiness #commercialinsurance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3432500"/>
                  </a:ext>
                </a:extLst>
              </a:tr>
            </a:tbl>
          </a:graphicData>
        </a:graphic>
      </p:graphicFrame>
      <p:sp>
        <p:nvSpPr>
          <p:cNvPr id="4" name="Text Placeholder 3">
            <a:extLst>
              <a:ext uri="{FF2B5EF4-FFF2-40B4-BE49-F238E27FC236}">
                <a16:creationId xmlns:a16="http://schemas.microsoft.com/office/drawing/2014/main" id="{ED1DAC41-4C30-4DF6-B872-C9E1A610CBF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8536294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849AB-AF8F-4DD8-BD17-C1E89857864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1BBEE037-8BDD-4922-BC6C-7A274E313A81}"/>
              </a:ext>
            </a:extLst>
          </p:cNvPr>
          <p:cNvGraphicFramePr>
            <a:graphicFrameLocks noGrp="1"/>
          </p:cNvGraphicFramePr>
          <p:nvPr>
            <p:ph type="tbl" sz="quarter" idx="13"/>
            <p:extLst>
              <p:ext uri="{D42A27DB-BD31-4B8C-83A1-F6EECF244321}">
                <p14:modId xmlns:p14="http://schemas.microsoft.com/office/powerpoint/2010/main" val="23006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5344952"/>
                    </a:ext>
                  </a:extLst>
                </a:gridCol>
                <a:gridCol w="987552">
                  <a:extLst>
                    <a:ext uri="{9D8B030D-6E8A-4147-A177-3AD203B41FA5}">
                      <a16:colId xmlns:a16="http://schemas.microsoft.com/office/drawing/2014/main" val="2836493205"/>
                    </a:ext>
                  </a:extLst>
                </a:gridCol>
                <a:gridCol w="987552">
                  <a:extLst>
                    <a:ext uri="{9D8B030D-6E8A-4147-A177-3AD203B41FA5}">
                      <a16:colId xmlns:a16="http://schemas.microsoft.com/office/drawing/2014/main" val="1949254063"/>
                    </a:ext>
                  </a:extLst>
                </a:gridCol>
                <a:gridCol w="987552">
                  <a:extLst>
                    <a:ext uri="{9D8B030D-6E8A-4147-A177-3AD203B41FA5}">
                      <a16:colId xmlns:a16="http://schemas.microsoft.com/office/drawing/2014/main" val="3568288785"/>
                    </a:ext>
                  </a:extLst>
                </a:gridCol>
                <a:gridCol w="987552">
                  <a:extLst>
                    <a:ext uri="{9D8B030D-6E8A-4147-A177-3AD203B41FA5}">
                      <a16:colId xmlns:a16="http://schemas.microsoft.com/office/drawing/2014/main" val="80801001"/>
                    </a:ext>
                  </a:extLst>
                </a:gridCol>
                <a:gridCol w="987552">
                  <a:extLst>
                    <a:ext uri="{9D8B030D-6E8A-4147-A177-3AD203B41FA5}">
                      <a16:colId xmlns:a16="http://schemas.microsoft.com/office/drawing/2014/main" val="79795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612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- 2022-06-10 13:15:22</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11th class of Summer Associates! 🥳 We’re excited to partner with inroadsinc again this year and are confident our internship program will offer rewarding opportunities to help develop the next generation of talent. #TEAMPHLY is looking forward to connecting with our interns over the next 10 weeks! 🙌🏽
Visit ➡𝐛𝐢𝐭.𝐥𝐲/𝐏𝐇𝐋𝐘𝐒𝐮𝐦𝐦𝐞𝐫𝐀𝐬𝐬𝐨𝐜𝐢𝐚𝐭𝐞𝐬 ⬅ to learn more. 
🔗 Link in bio. #PHLYInternLife
#undergrad #futureleaders #nextgen #internships #intern #interning #collegestudents #summerassociates #youngprofessionals #insurancejobs #insurancecareers #insurancelife #insurancecompany #propertyandcasualty #specialtyinsurance #insurancebusiness #commercialinsurance #insuranceindustry #instajobs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46315572"/>
                  </a:ext>
                </a:extLst>
              </a:tr>
            </a:tbl>
          </a:graphicData>
        </a:graphic>
      </p:graphicFrame>
      <p:sp>
        <p:nvSpPr>
          <p:cNvPr id="4" name="Text Placeholder 3">
            <a:extLst>
              <a:ext uri="{FF2B5EF4-FFF2-40B4-BE49-F238E27FC236}">
                <a16:creationId xmlns:a16="http://schemas.microsoft.com/office/drawing/2014/main" id="{9FCB10A5-F96A-41E0-A7CA-02187C72A41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06181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7BC53-A44B-4FA2-88DD-146A7A4D88AD}"/>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5167AD73-4885-4FB9-93BF-1DF6729C6B78}"/>
              </a:ext>
            </a:extLst>
          </p:cNvPr>
          <p:cNvGraphicFramePr>
            <a:graphicFrameLocks noGrp="1"/>
          </p:cNvGraphicFramePr>
          <p:nvPr>
            <p:ph type="tbl" sz="quarter" idx="13"/>
            <p:extLst>
              <p:ext uri="{D42A27DB-BD31-4B8C-83A1-F6EECF244321}">
                <p14:modId xmlns:p14="http://schemas.microsoft.com/office/powerpoint/2010/main" val="351389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31798424"/>
                    </a:ext>
                  </a:extLst>
                </a:gridCol>
                <a:gridCol w="987552">
                  <a:extLst>
                    <a:ext uri="{9D8B030D-6E8A-4147-A177-3AD203B41FA5}">
                      <a16:colId xmlns:a16="http://schemas.microsoft.com/office/drawing/2014/main" val="2755105119"/>
                    </a:ext>
                  </a:extLst>
                </a:gridCol>
                <a:gridCol w="987552">
                  <a:extLst>
                    <a:ext uri="{9D8B030D-6E8A-4147-A177-3AD203B41FA5}">
                      <a16:colId xmlns:a16="http://schemas.microsoft.com/office/drawing/2014/main" val="2060626991"/>
                    </a:ext>
                  </a:extLst>
                </a:gridCol>
                <a:gridCol w="987552">
                  <a:extLst>
                    <a:ext uri="{9D8B030D-6E8A-4147-A177-3AD203B41FA5}">
                      <a16:colId xmlns:a16="http://schemas.microsoft.com/office/drawing/2014/main" val="1201946075"/>
                    </a:ext>
                  </a:extLst>
                </a:gridCol>
                <a:gridCol w="987552">
                  <a:extLst>
                    <a:ext uri="{9D8B030D-6E8A-4147-A177-3AD203B41FA5}">
                      <a16:colId xmlns:a16="http://schemas.microsoft.com/office/drawing/2014/main" val="3385622961"/>
                    </a:ext>
                  </a:extLst>
                </a:gridCol>
                <a:gridCol w="987552">
                  <a:extLst>
                    <a:ext uri="{9D8B030D-6E8A-4147-A177-3AD203B41FA5}">
                      <a16:colId xmlns:a16="http://schemas.microsoft.com/office/drawing/2014/main" val="157594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490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- 2022-06-15 12:25:43</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we kicked off our 11th annual Summer Associates Program last week. Here's a look at some of our interns in the Home Office at a welcome breakfast with #TEAMPHLY! 🙌🏼 #PHLYInternLife
Learn more ➡ 𝐛𝐢𝐭.𝐥𝐲/𝐏𝐇𝐋𝐘𝐒𝐮𝐦𝐦𝐞𝐫𝐀𝐬𝐬𝐨𝐜𝐢𝐚𝐭𝐞𝐬 🔗 link in bio 
#undergrad #futureleaders #nextgen #internships #summerintern #intern #internshipopportunity #workexperience #internshipstudent #collegeinternship #interning #collegestudents #summerassociates #summerinternship #youngprofessionals #insurancejobs #insurancecareers #insurancecompany #propertyandcasualty #specialtyinsurance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0506964"/>
                  </a:ext>
                </a:extLst>
              </a:tr>
            </a:tbl>
          </a:graphicData>
        </a:graphic>
      </p:graphicFrame>
      <p:sp>
        <p:nvSpPr>
          <p:cNvPr id="4" name="Text Placeholder 3">
            <a:extLst>
              <a:ext uri="{FF2B5EF4-FFF2-40B4-BE49-F238E27FC236}">
                <a16:creationId xmlns:a16="http://schemas.microsoft.com/office/drawing/2014/main" id="{D19A8015-0745-46C5-A3D4-01DF1F6CD8C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547554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67132-66CF-4AEC-B271-FF1879841F20}"/>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E74C703-2129-447C-8DB4-FCDC991B84E9}"/>
              </a:ext>
            </a:extLst>
          </p:cNvPr>
          <p:cNvGraphicFramePr>
            <a:graphicFrameLocks noGrp="1"/>
          </p:cNvGraphicFramePr>
          <p:nvPr>
            <p:ph type="tbl" sz="quarter" idx="13"/>
            <p:extLst>
              <p:ext uri="{D42A27DB-BD31-4B8C-83A1-F6EECF244321}">
                <p14:modId xmlns:p14="http://schemas.microsoft.com/office/powerpoint/2010/main" val="1670054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51372188"/>
                    </a:ext>
                  </a:extLst>
                </a:gridCol>
                <a:gridCol w="987552">
                  <a:extLst>
                    <a:ext uri="{9D8B030D-6E8A-4147-A177-3AD203B41FA5}">
                      <a16:colId xmlns:a16="http://schemas.microsoft.com/office/drawing/2014/main" val="2530766165"/>
                    </a:ext>
                  </a:extLst>
                </a:gridCol>
                <a:gridCol w="987552">
                  <a:extLst>
                    <a:ext uri="{9D8B030D-6E8A-4147-A177-3AD203B41FA5}">
                      <a16:colId xmlns:a16="http://schemas.microsoft.com/office/drawing/2014/main" val="2715558574"/>
                    </a:ext>
                  </a:extLst>
                </a:gridCol>
                <a:gridCol w="987552">
                  <a:extLst>
                    <a:ext uri="{9D8B030D-6E8A-4147-A177-3AD203B41FA5}">
                      <a16:colId xmlns:a16="http://schemas.microsoft.com/office/drawing/2014/main" val="1319422430"/>
                    </a:ext>
                  </a:extLst>
                </a:gridCol>
                <a:gridCol w="987552">
                  <a:extLst>
                    <a:ext uri="{9D8B030D-6E8A-4147-A177-3AD203B41FA5}">
                      <a16:colId xmlns:a16="http://schemas.microsoft.com/office/drawing/2014/main" val="2798551007"/>
                    </a:ext>
                  </a:extLst>
                </a:gridCol>
                <a:gridCol w="987552">
                  <a:extLst>
                    <a:ext uri="{9D8B030D-6E8A-4147-A177-3AD203B41FA5}">
                      <a16:colId xmlns:a16="http://schemas.microsoft.com/office/drawing/2014/main" val="2207810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48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- 2022-06-22 15:55:39</a:t>
                      </a:r>
                      <a:r>
                        <a:rPr kumimoji="0" lang="en-US" sz="1000" b="0" i="0" u="none" strike="noStrike" kern="1200" cap="none" spc="0" normalizeH="0" baseline="0" noProof="0">
                          <a:ln>
                            <a:noFill/>
                          </a:ln>
                          <a:solidFill>
                            <a:prstClr val="black"/>
                          </a:solidFill>
                          <a:effectLst/>
                          <a:uLnTx/>
                          <a:uFillTx/>
                          <a:latin typeface="+mn-lt"/>
                          <a:ea typeface="+mn-ea"/>
                          <a:cs typeface="+mn-cs"/>
                        </a:rPr>
                        <a:t>
 Our Customer Service team spent their day volunteering with sharefoodphilly, a non-profit dedicated to reducing regional hunger and expanding access to nutritious affordable food. #TEAMPHLY packed 350 boxes of food to be distributed to local seniors while remote employees contacted the recipients to confirm their delivery dates. 👏🏼
Learn more about what it's like to work at PHLY ➡ 𝐛𝐢𝐭.𝐥𝐲/𝐏𝐇𝐋𝐘𝐂𝐚𝐫𝐞𝐞𝐫𝐬 🔗 link in bio 
#TEAMPHLY #insurancegivesback #givingbacktothecommunity #charitywork #volunteering #volunteerwork #foodbank #supportnonprofits #nonprofitsofinstagram #supportlocalcommunities #insurancelife #insurancecompany #propertyandcasualty #specialtyinsurance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3777804"/>
                  </a:ext>
                </a:extLst>
              </a:tr>
            </a:tbl>
          </a:graphicData>
        </a:graphic>
      </p:graphicFrame>
      <p:sp>
        <p:nvSpPr>
          <p:cNvPr id="4" name="Text Placeholder 3">
            <a:extLst>
              <a:ext uri="{FF2B5EF4-FFF2-40B4-BE49-F238E27FC236}">
                <a16:creationId xmlns:a16="http://schemas.microsoft.com/office/drawing/2014/main" id="{AC1016B4-9A77-4AE7-AD95-35D06ED97F5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53051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AA14-99C8-43D7-8ADF-F22BBC300EC5}"/>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157DDBF2-1831-41DE-9488-6D55BDA9B36B}"/>
              </a:ext>
            </a:extLst>
          </p:cNvPr>
          <p:cNvGraphicFramePr>
            <a:graphicFrameLocks noGrp="1"/>
          </p:cNvGraphicFramePr>
          <p:nvPr>
            <p:ph type="tbl" sz="quarter" idx="13"/>
            <p:extLst>
              <p:ext uri="{D42A27DB-BD31-4B8C-83A1-F6EECF244321}">
                <p14:modId xmlns:p14="http://schemas.microsoft.com/office/powerpoint/2010/main" val="4184521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32891540"/>
                    </a:ext>
                  </a:extLst>
                </a:gridCol>
                <a:gridCol w="987552">
                  <a:extLst>
                    <a:ext uri="{9D8B030D-6E8A-4147-A177-3AD203B41FA5}">
                      <a16:colId xmlns:a16="http://schemas.microsoft.com/office/drawing/2014/main" val="937977444"/>
                    </a:ext>
                  </a:extLst>
                </a:gridCol>
                <a:gridCol w="987552">
                  <a:extLst>
                    <a:ext uri="{9D8B030D-6E8A-4147-A177-3AD203B41FA5}">
                      <a16:colId xmlns:a16="http://schemas.microsoft.com/office/drawing/2014/main" val="3990769170"/>
                    </a:ext>
                  </a:extLst>
                </a:gridCol>
                <a:gridCol w="987552">
                  <a:extLst>
                    <a:ext uri="{9D8B030D-6E8A-4147-A177-3AD203B41FA5}">
                      <a16:colId xmlns:a16="http://schemas.microsoft.com/office/drawing/2014/main" val="1149509086"/>
                    </a:ext>
                  </a:extLst>
                </a:gridCol>
                <a:gridCol w="987552">
                  <a:extLst>
                    <a:ext uri="{9D8B030D-6E8A-4147-A177-3AD203B41FA5}">
                      <a16:colId xmlns:a16="http://schemas.microsoft.com/office/drawing/2014/main" val="486004583"/>
                    </a:ext>
                  </a:extLst>
                </a:gridCol>
                <a:gridCol w="987552">
                  <a:extLst>
                    <a:ext uri="{9D8B030D-6E8A-4147-A177-3AD203B41FA5}">
                      <a16:colId xmlns:a16="http://schemas.microsoft.com/office/drawing/2014/main" val="1030526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521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- 2022-06-14 12:15:46</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the Atlanta insurance community to form a team called "Insure the Cure" in the #GreatStrides Walk benefitting the cf_foundation. The team was established in support of our agency partner, Snellings Walters Insurance Agency, to honor Clay Snellings' daugther who was born with #cysticfibrosis. Collectively, "Insure the Cure" raised over 6,000 to fund cystic fibrosis research. 👏🏼
#cfawareness #cysticfibrosisfoundation #cysticfibrosisawareness #greatstrideswalk #fundraiserevent #fundraisingforacause #supportnonprofits #501c3 #insurancecompany #propertyandcasualty #specialtyinsurance #insurancebusiness #commercialinsurance #insuranceindustry #insurancejobs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0791166"/>
                  </a:ext>
                </a:extLst>
              </a:tr>
            </a:tbl>
          </a:graphicData>
        </a:graphic>
      </p:graphicFrame>
      <p:sp>
        <p:nvSpPr>
          <p:cNvPr id="4" name="Text Placeholder 3">
            <a:extLst>
              <a:ext uri="{FF2B5EF4-FFF2-40B4-BE49-F238E27FC236}">
                <a16:creationId xmlns:a16="http://schemas.microsoft.com/office/drawing/2014/main" id="{6BFEB6E8-58B8-42D0-A3A1-42AF9054D5A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13107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D9BD-F9E5-4FFE-9266-8EC5C63A91F2}"/>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9760011A-9A63-41D7-8086-67E49F7E50E6}"/>
              </a:ext>
            </a:extLst>
          </p:cNvPr>
          <p:cNvGraphicFramePr>
            <a:graphicFrameLocks noGrp="1"/>
          </p:cNvGraphicFramePr>
          <p:nvPr>
            <p:ph type="tbl" sz="quarter" idx="13"/>
            <p:extLst>
              <p:ext uri="{D42A27DB-BD31-4B8C-83A1-F6EECF244321}">
                <p14:modId xmlns:p14="http://schemas.microsoft.com/office/powerpoint/2010/main" val="2058731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85743493"/>
                    </a:ext>
                  </a:extLst>
                </a:gridCol>
                <a:gridCol w="905256">
                  <a:extLst>
                    <a:ext uri="{9D8B030D-6E8A-4147-A177-3AD203B41FA5}">
                      <a16:colId xmlns:a16="http://schemas.microsoft.com/office/drawing/2014/main" val="3061547544"/>
                    </a:ext>
                  </a:extLst>
                </a:gridCol>
                <a:gridCol w="411480">
                  <a:extLst>
                    <a:ext uri="{9D8B030D-6E8A-4147-A177-3AD203B41FA5}">
                      <a16:colId xmlns:a16="http://schemas.microsoft.com/office/drawing/2014/main" val="2863886632"/>
                    </a:ext>
                  </a:extLst>
                </a:gridCol>
                <a:gridCol w="905256">
                  <a:extLst>
                    <a:ext uri="{9D8B030D-6E8A-4147-A177-3AD203B41FA5}">
                      <a16:colId xmlns:a16="http://schemas.microsoft.com/office/drawing/2014/main" val="1632784516"/>
                    </a:ext>
                  </a:extLst>
                </a:gridCol>
                <a:gridCol w="905256">
                  <a:extLst>
                    <a:ext uri="{9D8B030D-6E8A-4147-A177-3AD203B41FA5}">
                      <a16:colId xmlns:a16="http://schemas.microsoft.com/office/drawing/2014/main" val="4025857867"/>
                    </a:ext>
                  </a:extLst>
                </a:gridCol>
                <a:gridCol w="905256">
                  <a:extLst>
                    <a:ext uri="{9D8B030D-6E8A-4147-A177-3AD203B41FA5}">
                      <a16:colId xmlns:a16="http://schemas.microsoft.com/office/drawing/2014/main" val="2142611959"/>
                    </a:ext>
                  </a:extLst>
                </a:gridCol>
                <a:gridCol w="905256">
                  <a:extLst>
                    <a:ext uri="{9D8B030D-6E8A-4147-A177-3AD203B41FA5}">
                      <a16:colId xmlns:a16="http://schemas.microsoft.com/office/drawing/2014/main" val="2831277355"/>
                    </a:ext>
                  </a:extLst>
                </a:gridCol>
                <a:gridCol w="905256">
                  <a:extLst>
                    <a:ext uri="{9D8B030D-6E8A-4147-A177-3AD203B41FA5}">
                      <a16:colId xmlns:a16="http://schemas.microsoft.com/office/drawing/2014/main" val="2249501773"/>
                    </a:ext>
                  </a:extLst>
                </a:gridCol>
                <a:gridCol w="905256">
                  <a:extLst>
                    <a:ext uri="{9D8B030D-6E8A-4147-A177-3AD203B41FA5}">
                      <a16:colId xmlns:a16="http://schemas.microsoft.com/office/drawing/2014/main" val="127357158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421297204"/>
                  </a:ext>
                </a:extLst>
              </a:tr>
              <a:tr h="370840">
                <a:tc>
                  <a:txBody>
                    <a:bodyPr/>
                    <a:lstStyle/>
                    <a:p>
                      <a:r>
                        <a:rPr lang="en-US" sz="1000"/>
                        <a:t>11</a:t>
                      </a:r>
                    </a:p>
                  </a:txBody>
                  <a:tcPr/>
                </a:tc>
                <a:tc>
                  <a:txBody>
                    <a:bodyPr/>
                    <a:lstStyle/>
                    <a:p>
                      <a:r>
                        <a:rPr lang="en-US" sz="1000"/>
                        <a:t>0.6572 %</a:t>
                      </a:r>
                    </a:p>
                  </a:txBody>
                  <a:tcPr/>
                </a:tc>
                <a:tc>
                  <a:txBody>
                    <a:bodyPr/>
                    <a:lstStyle/>
                    <a:p>
                      <a:r>
                        <a:rPr lang="en-US" sz="1000"/>
                        <a:t>0.36</a:t>
                      </a:r>
                    </a:p>
                  </a:txBody>
                  <a:tcPr/>
                </a:tc>
                <a:tc>
                  <a:txBody>
                    <a:bodyPr/>
                    <a:lstStyle/>
                    <a:p>
                      <a:r>
                        <a:rPr lang="en-US" sz="1000"/>
                        <a:t>93.82</a:t>
                      </a:r>
                    </a:p>
                  </a:txBody>
                  <a:tcPr/>
                </a:tc>
                <a:tc>
                  <a:txBody>
                    <a:bodyPr/>
                    <a:lstStyle/>
                    <a:p>
                      <a:r>
                        <a:rPr lang="en-US" sz="1000"/>
                        <a:t>92.36</a:t>
                      </a:r>
                    </a:p>
                  </a:txBody>
                  <a:tcPr/>
                </a:tc>
                <a:tc>
                  <a:txBody>
                    <a:bodyPr/>
                    <a:lstStyle/>
                    <a:p>
                      <a:r>
                        <a:rPr lang="en-US" sz="1000"/>
                        <a:t>60.18</a:t>
                      </a:r>
                    </a:p>
                  </a:txBody>
                  <a:tcPr/>
                </a:tc>
                <a:tc>
                  <a:txBody>
                    <a:bodyPr/>
                    <a:lstStyle/>
                    <a:p>
                      <a:r>
                        <a:rPr lang="en-US" sz="1000"/>
                        <a:t>59.82</a:t>
                      </a:r>
                    </a:p>
                  </a:txBody>
                  <a:tcPr/>
                </a:tc>
                <a:tc>
                  <a:txBody>
                    <a:bodyPr/>
                    <a:lstStyle/>
                    <a:p>
                      <a:r>
                        <a:rPr lang="en-US" sz="1000"/>
                        <a:t>1032</a:t>
                      </a:r>
                    </a:p>
                  </a:txBody>
                  <a:tcPr/>
                </a:tc>
                <a:tc>
                  <a:txBody>
                    <a:bodyPr/>
                    <a:lstStyle/>
                    <a:p>
                      <a:r>
                        <a:rPr lang="en-US" sz="1000"/>
                        <a:t>662</a:t>
                      </a:r>
                    </a:p>
                  </a:txBody>
                  <a:tcPr/>
                </a:tc>
                <a:extLst>
                  <a:ext uri="{0D108BD9-81ED-4DB2-BD59-A6C34878D82A}">
                    <a16:rowId xmlns:a16="http://schemas.microsoft.com/office/drawing/2014/main" val="227104123"/>
                  </a:ext>
                </a:extLst>
              </a:tr>
            </a:tbl>
          </a:graphicData>
        </a:graphic>
      </p:graphicFrame>
      <p:sp>
        <p:nvSpPr>
          <p:cNvPr id="4" name="Text Placeholder 3">
            <a:extLst>
              <a:ext uri="{FF2B5EF4-FFF2-40B4-BE49-F238E27FC236}">
                <a16:creationId xmlns:a16="http://schemas.microsoft.com/office/drawing/2014/main" id="{845ECEB7-1E41-4BC4-9934-6953053C41F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836944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1FF8-7E0E-432A-B5DE-BF93AF6AFE88}"/>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F5A37D7F-C113-4AAD-9D07-F189D9F32CD8}"/>
              </a:ext>
            </a:extLst>
          </p:cNvPr>
          <p:cNvGraphicFramePr>
            <a:graphicFrameLocks noGrp="1"/>
          </p:cNvGraphicFramePr>
          <p:nvPr>
            <p:ph type="tbl" sz="quarter" idx="13"/>
            <p:extLst>
              <p:ext uri="{D42A27DB-BD31-4B8C-83A1-F6EECF244321}">
                <p14:modId xmlns:p14="http://schemas.microsoft.com/office/powerpoint/2010/main" val="2268524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6285137"/>
                    </a:ext>
                  </a:extLst>
                </a:gridCol>
                <a:gridCol w="1316736">
                  <a:extLst>
                    <a:ext uri="{9D8B030D-6E8A-4147-A177-3AD203B41FA5}">
                      <a16:colId xmlns:a16="http://schemas.microsoft.com/office/drawing/2014/main" val="1107245352"/>
                    </a:ext>
                  </a:extLst>
                </a:gridCol>
                <a:gridCol w="658368">
                  <a:extLst>
                    <a:ext uri="{9D8B030D-6E8A-4147-A177-3AD203B41FA5}">
                      <a16:colId xmlns:a16="http://schemas.microsoft.com/office/drawing/2014/main" val="1374241060"/>
                    </a:ext>
                  </a:extLst>
                </a:gridCol>
                <a:gridCol w="658368">
                  <a:extLst>
                    <a:ext uri="{9D8B030D-6E8A-4147-A177-3AD203B41FA5}">
                      <a16:colId xmlns:a16="http://schemas.microsoft.com/office/drawing/2014/main" val="1685034843"/>
                    </a:ext>
                  </a:extLst>
                </a:gridCol>
                <a:gridCol w="658368">
                  <a:extLst>
                    <a:ext uri="{9D8B030D-6E8A-4147-A177-3AD203B41FA5}">
                      <a16:colId xmlns:a16="http://schemas.microsoft.com/office/drawing/2014/main" val="3209465697"/>
                    </a:ext>
                  </a:extLst>
                </a:gridCol>
                <a:gridCol w="658368">
                  <a:extLst>
                    <a:ext uri="{9D8B030D-6E8A-4147-A177-3AD203B41FA5}">
                      <a16:colId xmlns:a16="http://schemas.microsoft.com/office/drawing/2014/main" val="1153014646"/>
                    </a:ext>
                  </a:extLst>
                </a:gridCol>
                <a:gridCol w="658368">
                  <a:extLst>
                    <a:ext uri="{9D8B030D-6E8A-4147-A177-3AD203B41FA5}">
                      <a16:colId xmlns:a16="http://schemas.microsoft.com/office/drawing/2014/main" val="123090424"/>
                    </a:ext>
                  </a:extLst>
                </a:gridCol>
                <a:gridCol w="658368">
                  <a:extLst>
                    <a:ext uri="{9D8B030D-6E8A-4147-A177-3AD203B41FA5}">
                      <a16:colId xmlns:a16="http://schemas.microsoft.com/office/drawing/2014/main" val="3559006460"/>
                    </a:ext>
                  </a:extLst>
                </a:gridCol>
                <a:gridCol w="658368">
                  <a:extLst>
                    <a:ext uri="{9D8B030D-6E8A-4147-A177-3AD203B41FA5}">
                      <a16:colId xmlns:a16="http://schemas.microsoft.com/office/drawing/2014/main" val="1969957087"/>
                    </a:ext>
                  </a:extLst>
                </a:gridCol>
                <a:gridCol w="658368">
                  <a:extLst>
                    <a:ext uri="{9D8B030D-6E8A-4147-A177-3AD203B41FA5}">
                      <a16:colId xmlns:a16="http://schemas.microsoft.com/office/drawing/2014/main" val="581871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5247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- 2022-06-29 17:59:57</a:t>
                      </a:r>
                      <a:r>
                        <a:rPr kumimoji="0" lang="en-US" sz="1000" b="0" i="0" u="none" strike="noStrike" kern="1200" cap="none" spc="0" normalizeH="0" baseline="0" noProof="0">
                          <a:ln>
                            <a:noFill/>
                          </a:ln>
                          <a:solidFill>
                            <a:prstClr val="black"/>
                          </a:solidFill>
                          <a:effectLst/>
                          <a:uLnTx/>
                          <a:uFillTx/>
                          <a:latin typeface="+mn-lt"/>
                          <a:ea typeface="+mn-ea"/>
                          <a:cs typeface="+mn-cs"/>
                        </a:rPr>
                        <a:t>
 #EMPLOYEESPOTLIGHT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https://quintly-image-storage.s3.amazonaws.com/c303562b672a3318c686cfcc37b7e67a/98763817188df3d9e6806afb620da155.jpg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06/30/2022 17:36:00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8643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- 2022-06-22 15:59:23</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https://quintly-image-storage.s3.amazonaws.com/c303562b672a3318c686cfcc37b7e67a/0c2f8ebe0cb3cd4f6d77162054f15324.jpg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15:35:57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62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- 2022-06-15 12:37:22</a:t>
                      </a:r>
                      <a:r>
                        <a:rPr kumimoji="0" lang="en-US" sz="1000" b="0" i="0" u="none" strike="noStrike" kern="1200" cap="none" spc="0" normalizeH="0" baseline="0" noProof="0">
                          <a:ln>
                            <a:noFill/>
                          </a:ln>
                          <a:solidFill>
                            <a:prstClr val="black"/>
                          </a:solidFill>
                          <a:effectLst/>
                          <a:uLnTx/>
                          <a:uFillTx/>
                          <a:latin typeface="+mn-lt"/>
                          <a:ea typeface="+mn-ea"/>
                          <a:cs typeface="+mn-cs"/>
                        </a:rPr>
                        <a:t>
 HERE'S A LOOK AT SOME OF OUR INTERNS IN THE HOME OFFICE AT A WELCOME BREAKFAST WITH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https://quintly-image-storage.s3.amazonaws.com/c303562b672a3318c686cfcc37b7e67a/50db7bd53931f2714b90488999f12f11.jpg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06/16/2022 12:35:56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1777558"/>
                  </a:ext>
                </a:extLst>
              </a:tr>
            </a:tbl>
          </a:graphicData>
        </a:graphic>
      </p:graphicFrame>
      <p:sp>
        <p:nvSpPr>
          <p:cNvPr id="4" name="Text Placeholder 3">
            <a:extLst>
              <a:ext uri="{FF2B5EF4-FFF2-40B4-BE49-F238E27FC236}">
                <a16:creationId xmlns:a16="http://schemas.microsoft.com/office/drawing/2014/main" id="{FA1EFAB9-2F6F-4F6A-BCFD-613237770A7D}"/>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61563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E2DC-1894-4DD8-82A0-3D63BA1C6CEE}"/>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1CDC575-E0CC-4738-A05C-092F239DA742}"/>
              </a:ext>
            </a:extLst>
          </p:cNvPr>
          <p:cNvGraphicFramePr>
            <a:graphicFrameLocks noGrp="1"/>
          </p:cNvGraphicFramePr>
          <p:nvPr>
            <p:ph type="tbl" sz="quarter" idx="13"/>
            <p:extLst>
              <p:ext uri="{D42A27DB-BD31-4B8C-83A1-F6EECF244321}">
                <p14:modId xmlns:p14="http://schemas.microsoft.com/office/powerpoint/2010/main" val="165139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06073949"/>
                    </a:ext>
                  </a:extLst>
                </a:gridCol>
                <a:gridCol w="1316736">
                  <a:extLst>
                    <a:ext uri="{9D8B030D-6E8A-4147-A177-3AD203B41FA5}">
                      <a16:colId xmlns:a16="http://schemas.microsoft.com/office/drawing/2014/main" val="1644440408"/>
                    </a:ext>
                  </a:extLst>
                </a:gridCol>
                <a:gridCol w="658368">
                  <a:extLst>
                    <a:ext uri="{9D8B030D-6E8A-4147-A177-3AD203B41FA5}">
                      <a16:colId xmlns:a16="http://schemas.microsoft.com/office/drawing/2014/main" val="1012227871"/>
                    </a:ext>
                  </a:extLst>
                </a:gridCol>
                <a:gridCol w="658368">
                  <a:extLst>
                    <a:ext uri="{9D8B030D-6E8A-4147-A177-3AD203B41FA5}">
                      <a16:colId xmlns:a16="http://schemas.microsoft.com/office/drawing/2014/main" val="2129621796"/>
                    </a:ext>
                  </a:extLst>
                </a:gridCol>
                <a:gridCol w="658368">
                  <a:extLst>
                    <a:ext uri="{9D8B030D-6E8A-4147-A177-3AD203B41FA5}">
                      <a16:colId xmlns:a16="http://schemas.microsoft.com/office/drawing/2014/main" val="25196883"/>
                    </a:ext>
                  </a:extLst>
                </a:gridCol>
                <a:gridCol w="658368">
                  <a:extLst>
                    <a:ext uri="{9D8B030D-6E8A-4147-A177-3AD203B41FA5}">
                      <a16:colId xmlns:a16="http://schemas.microsoft.com/office/drawing/2014/main" val="1785831057"/>
                    </a:ext>
                  </a:extLst>
                </a:gridCol>
                <a:gridCol w="658368">
                  <a:extLst>
                    <a:ext uri="{9D8B030D-6E8A-4147-A177-3AD203B41FA5}">
                      <a16:colId xmlns:a16="http://schemas.microsoft.com/office/drawing/2014/main" val="1338575493"/>
                    </a:ext>
                  </a:extLst>
                </a:gridCol>
                <a:gridCol w="658368">
                  <a:extLst>
                    <a:ext uri="{9D8B030D-6E8A-4147-A177-3AD203B41FA5}">
                      <a16:colId xmlns:a16="http://schemas.microsoft.com/office/drawing/2014/main" val="1256965710"/>
                    </a:ext>
                  </a:extLst>
                </a:gridCol>
                <a:gridCol w="658368">
                  <a:extLst>
                    <a:ext uri="{9D8B030D-6E8A-4147-A177-3AD203B41FA5}">
                      <a16:colId xmlns:a16="http://schemas.microsoft.com/office/drawing/2014/main" val="1917414225"/>
                    </a:ext>
                  </a:extLst>
                </a:gridCol>
                <a:gridCol w="658368">
                  <a:extLst>
                    <a:ext uri="{9D8B030D-6E8A-4147-A177-3AD203B41FA5}">
                      <a16:colId xmlns:a16="http://schemas.microsoft.com/office/drawing/2014/main" val="1690049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5538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- 2022-06-15 12:30:43</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THE ATLANTA INSURANCE COMMUNITY TO FORM A TEAM CALLED "INSURE THE CURE"
 IN THE #GREATSTRIDES WALK BENEFITTING @CF_FOUNDATION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https://quintly-image-storage.s3.amazonaws.com/c303562b672a3318c686cfcc37b7e67a/b7cbb3e6a8d7494e3d00cbaaeffa58b1.jpg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06/16/2022 12:05:53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7191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- 2022-06-13 16:02:45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https://quintly-image-storage.s3.amazonaws.com/c303562b672a3318c686cfcc37b7e67a/080969ab94d36fa5b8a1c854fc2f0e1a.jpg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06/14/2022 15:35:55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0443082"/>
                  </a:ext>
                </a:extLst>
              </a:tr>
            </a:tbl>
          </a:graphicData>
        </a:graphic>
      </p:graphicFrame>
      <p:sp>
        <p:nvSpPr>
          <p:cNvPr id="4" name="Text Placeholder 3">
            <a:extLst>
              <a:ext uri="{FF2B5EF4-FFF2-40B4-BE49-F238E27FC236}">
                <a16:creationId xmlns:a16="http://schemas.microsoft.com/office/drawing/2014/main" id="{4B0350D0-076B-4399-AF77-7A576F6910B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178007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1651</Words>
  <Application>Microsoft Office PowerPoint</Application>
  <PresentationFormat>On-screen Show (4:3)</PresentationFormat>
  <Paragraphs>668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2022-07-05T13:20:40Z</dcterms:created>
  <dcterms:modified xsi:type="dcterms:W3CDTF">2022-07-05T13:22:14Z</dcterms:modified>
</cp:coreProperties>
</file>