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7" r:id="rId39"/>
    <p:sldId id="298" r:id="rId40"/>
    <p:sldId id="299" r:id="rId41"/>
    <p:sldId id="300" r:id="rId42"/>
    <p:sldId id="301" r:id="rId43"/>
    <p:sldId id="302" r:id="rId44"/>
    <p:sldId id="304" r:id="rId45"/>
    <p:sldId id="305"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Sheet1!$A$2:$A$42</c:f>
              <c:numCache>
                <c:formatCode>m/d/yyyy</c:formatCode>
                <c:ptCount val="41"/>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numCache>
            </c:numRef>
          </c:cat>
          <c:val>
            <c:numRef>
              <c:f>Sheet1!$B$2:$B$42</c:f>
              <c:numCache>
                <c:formatCode>General</c:formatCode>
                <c:ptCount val="41"/>
                <c:pt idx="0">
                  <c:v>3909</c:v>
                </c:pt>
                <c:pt idx="1">
                  <c:v>3943</c:v>
                </c:pt>
                <c:pt idx="2">
                  <c:v>4002</c:v>
                </c:pt>
                <c:pt idx="3">
                  <c:v>4036</c:v>
                </c:pt>
                <c:pt idx="4">
                  <c:v>4057</c:v>
                </c:pt>
                <c:pt idx="5">
                  <c:v>4087</c:v>
                </c:pt>
                <c:pt idx="6">
                  <c:v>4140</c:v>
                </c:pt>
                <c:pt idx="7">
                  <c:v>4163</c:v>
                </c:pt>
                <c:pt idx="8">
                  <c:v>4179</c:v>
                </c:pt>
                <c:pt idx="9">
                  <c:v>4200</c:v>
                </c:pt>
                <c:pt idx="10">
                  <c:v>4392</c:v>
                </c:pt>
                <c:pt idx="11">
                  <c:v>4396</c:v>
                </c:pt>
                <c:pt idx="12">
                  <c:v>4406</c:v>
                </c:pt>
                <c:pt idx="13">
                  <c:v>4412</c:v>
                </c:pt>
                <c:pt idx="14">
                  <c:v>4434</c:v>
                </c:pt>
                <c:pt idx="15">
                  <c:v>4469</c:v>
                </c:pt>
                <c:pt idx="16">
                  <c:v>4473</c:v>
                </c:pt>
                <c:pt idx="17">
                  <c:v>4488</c:v>
                </c:pt>
                <c:pt idx="18">
                  <c:v>4495</c:v>
                </c:pt>
                <c:pt idx="19">
                  <c:v>4498</c:v>
                </c:pt>
                <c:pt idx="20">
                  <c:v>4511</c:v>
                </c:pt>
                <c:pt idx="21">
                  <c:v>4525</c:v>
                </c:pt>
                <c:pt idx="22">
                  <c:v>4531</c:v>
                </c:pt>
                <c:pt idx="23">
                  <c:v>4545</c:v>
                </c:pt>
                <c:pt idx="24">
                  <c:v>4569</c:v>
                </c:pt>
                <c:pt idx="25">
                  <c:v>4580</c:v>
                </c:pt>
                <c:pt idx="26">
                  <c:v>4604</c:v>
                </c:pt>
                <c:pt idx="27">
                  <c:v>4613</c:v>
                </c:pt>
                <c:pt idx="28">
                  <c:v>4622</c:v>
                </c:pt>
                <c:pt idx="29">
                  <c:v>4642</c:v>
                </c:pt>
                <c:pt idx="30">
                  <c:v>4649</c:v>
                </c:pt>
                <c:pt idx="31">
                  <c:v>4662</c:v>
                </c:pt>
                <c:pt idx="32">
                  <c:v>4667</c:v>
                </c:pt>
                <c:pt idx="33">
                  <c:v>4681</c:v>
                </c:pt>
                <c:pt idx="34">
                  <c:v>4674</c:v>
                </c:pt>
                <c:pt idx="35">
                  <c:v>4675</c:v>
                </c:pt>
                <c:pt idx="36">
                  <c:v>4683</c:v>
                </c:pt>
                <c:pt idx="37">
                  <c:v>4689</c:v>
                </c:pt>
                <c:pt idx="38">
                  <c:v>4711</c:v>
                </c:pt>
                <c:pt idx="39">
                  <c:v>4773</c:v>
                </c:pt>
                <c:pt idx="40">
                  <c:v>4793</c:v>
                </c:pt>
              </c:numCache>
            </c:numRef>
          </c:val>
          <c:smooth val="0"/>
          <c:extLst>
            <c:ext xmlns:c16="http://schemas.microsoft.com/office/drawing/2014/chart" uri="{C3380CC4-5D6E-409C-BE32-E72D297353CC}">
              <c16:uniqueId val="{00000000-1E5C-4772-8EF0-6DAA807E6202}"/>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Sheet1!$A$2:$A$42</c:f>
              <c:numCache>
                <c:formatCode>m/d/yyyy</c:formatCode>
                <c:ptCount val="41"/>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numCache>
            </c:numRef>
          </c:cat>
          <c:val>
            <c:numRef>
              <c:f>Sheet1!$C$2:$C$42</c:f>
              <c:numCache>
                <c:formatCode>General</c:formatCode>
                <c:ptCount val="41"/>
                <c:pt idx="0">
                  <c:v>3135</c:v>
                </c:pt>
                <c:pt idx="1">
                  <c:v>3159</c:v>
                </c:pt>
                <c:pt idx="2">
                  <c:v>3208</c:v>
                </c:pt>
                <c:pt idx="3">
                  <c:v>3222</c:v>
                </c:pt>
                <c:pt idx="4">
                  <c:v>3235</c:v>
                </c:pt>
                <c:pt idx="5">
                  <c:v>3296</c:v>
                </c:pt>
                <c:pt idx="6">
                  <c:v>3307</c:v>
                </c:pt>
                <c:pt idx="7">
                  <c:v>3334</c:v>
                </c:pt>
                <c:pt idx="8">
                  <c:v>3412</c:v>
                </c:pt>
                <c:pt idx="9">
                  <c:v>3418</c:v>
                </c:pt>
                <c:pt idx="10">
                  <c:v>3423</c:v>
                </c:pt>
                <c:pt idx="11">
                  <c:v>3444</c:v>
                </c:pt>
                <c:pt idx="12">
                  <c:v>3513</c:v>
                </c:pt>
                <c:pt idx="13">
                  <c:v>3635</c:v>
                </c:pt>
                <c:pt idx="14">
                  <c:v>3632</c:v>
                </c:pt>
                <c:pt idx="15">
                  <c:v>3645</c:v>
                </c:pt>
                <c:pt idx="16">
                  <c:v>3650</c:v>
                </c:pt>
                <c:pt idx="17">
                  <c:v>3627</c:v>
                </c:pt>
                <c:pt idx="18">
                  <c:v>3631</c:v>
                </c:pt>
                <c:pt idx="19">
                  <c:v>3630</c:v>
                </c:pt>
                <c:pt idx="20">
                  <c:v>3645</c:v>
                </c:pt>
                <c:pt idx="21">
                  <c:v>3647</c:v>
                </c:pt>
                <c:pt idx="22">
                  <c:v>3662</c:v>
                </c:pt>
                <c:pt idx="23">
                  <c:v>3672</c:v>
                </c:pt>
                <c:pt idx="24">
                  <c:v>3645</c:v>
                </c:pt>
                <c:pt idx="25">
                  <c:v>3656</c:v>
                </c:pt>
                <c:pt idx="26">
                  <c:v>3674</c:v>
                </c:pt>
                <c:pt idx="27">
                  <c:v>3689</c:v>
                </c:pt>
                <c:pt idx="28">
                  <c:v>3680</c:v>
                </c:pt>
                <c:pt idx="29">
                  <c:v>3682</c:v>
                </c:pt>
                <c:pt idx="30">
                  <c:v>3692</c:v>
                </c:pt>
                <c:pt idx="31">
                  <c:v>3699</c:v>
                </c:pt>
                <c:pt idx="32">
                  <c:v>3707</c:v>
                </c:pt>
                <c:pt idx="33">
                  <c:v>3721</c:v>
                </c:pt>
                <c:pt idx="34">
                  <c:v>3730</c:v>
                </c:pt>
                <c:pt idx="35">
                  <c:v>3796</c:v>
                </c:pt>
                <c:pt idx="36">
                  <c:v>3794</c:v>
                </c:pt>
                <c:pt idx="37">
                  <c:v>3795</c:v>
                </c:pt>
                <c:pt idx="38">
                  <c:v>3797</c:v>
                </c:pt>
                <c:pt idx="39">
                  <c:v>3822</c:v>
                </c:pt>
                <c:pt idx="40">
                  <c:v>3823</c:v>
                </c:pt>
              </c:numCache>
            </c:numRef>
          </c:val>
          <c:smooth val="0"/>
          <c:extLst>
            <c:ext xmlns:c16="http://schemas.microsoft.com/office/drawing/2014/chart" uri="{C3380CC4-5D6E-409C-BE32-E72D297353CC}">
              <c16:uniqueId val="{00000001-1E5C-4772-8EF0-6DAA807E6202}"/>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Sheet1!$A$2:$A$42</c:f>
              <c:numCache>
                <c:formatCode>m/d/yyyy</c:formatCode>
                <c:ptCount val="41"/>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numCache>
            </c:numRef>
          </c:cat>
          <c:val>
            <c:numRef>
              <c:f>Sheet1!$D$2:$D$42</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smooth val="0"/>
          <c:extLst>
            <c:ext xmlns:c16="http://schemas.microsoft.com/office/drawing/2014/chart" uri="{C3380CC4-5D6E-409C-BE32-E72D297353CC}">
              <c16:uniqueId val="{00000002-1E5C-4772-8EF0-6DAA807E6202}"/>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Sheet1!$A$2:$A$42</c:f>
              <c:numCache>
                <c:formatCode>m/d/yyyy</c:formatCode>
                <c:ptCount val="41"/>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numCache>
            </c:numRef>
          </c:cat>
          <c:val>
            <c:numRef>
              <c:f>Sheet1!$E$2:$E$42</c:f>
              <c:numCache>
                <c:formatCode>General</c:formatCode>
                <c:ptCount val="41"/>
                <c:pt idx="0">
                  <c:v>17280</c:v>
                </c:pt>
                <c:pt idx="1">
                  <c:v>17665</c:v>
                </c:pt>
                <c:pt idx="2">
                  <c:v>18111</c:v>
                </c:pt>
                <c:pt idx="3">
                  <c:v>18547</c:v>
                </c:pt>
                <c:pt idx="4">
                  <c:v>18987</c:v>
                </c:pt>
                <c:pt idx="5">
                  <c:v>19471</c:v>
                </c:pt>
                <c:pt idx="6">
                  <c:v>20086</c:v>
                </c:pt>
                <c:pt idx="7">
                  <c:v>20597</c:v>
                </c:pt>
                <c:pt idx="8">
                  <c:v>21109</c:v>
                </c:pt>
                <c:pt idx="9">
                  <c:v>21641</c:v>
                </c:pt>
                <c:pt idx="10">
                  <c:v>22202</c:v>
                </c:pt>
                <c:pt idx="11">
                  <c:v>22677</c:v>
                </c:pt>
                <c:pt idx="12">
                  <c:v>23171</c:v>
                </c:pt>
                <c:pt idx="13">
                  <c:v>23717</c:v>
                </c:pt>
                <c:pt idx="14">
                  <c:v>24308</c:v>
                </c:pt>
                <c:pt idx="15">
                  <c:v>24835</c:v>
                </c:pt>
                <c:pt idx="16">
                  <c:v>25298</c:v>
                </c:pt>
                <c:pt idx="17">
                  <c:v>25651</c:v>
                </c:pt>
                <c:pt idx="18">
                  <c:v>26080</c:v>
                </c:pt>
                <c:pt idx="19">
                  <c:v>26419</c:v>
                </c:pt>
                <c:pt idx="20">
                  <c:v>26689</c:v>
                </c:pt>
                <c:pt idx="21">
                  <c:v>26959</c:v>
                </c:pt>
                <c:pt idx="22">
                  <c:v>27286</c:v>
                </c:pt>
                <c:pt idx="23">
                  <c:v>27545</c:v>
                </c:pt>
                <c:pt idx="24">
                  <c:v>27940</c:v>
                </c:pt>
                <c:pt idx="25">
                  <c:v>28237</c:v>
                </c:pt>
                <c:pt idx="26">
                  <c:v>28493</c:v>
                </c:pt>
                <c:pt idx="27">
                  <c:v>28730</c:v>
                </c:pt>
                <c:pt idx="28">
                  <c:v>28926</c:v>
                </c:pt>
                <c:pt idx="29">
                  <c:v>29165</c:v>
                </c:pt>
                <c:pt idx="30">
                  <c:v>29365</c:v>
                </c:pt>
                <c:pt idx="31">
                  <c:v>29566</c:v>
                </c:pt>
                <c:pt idx="32">
                  <c:v>29728</c:v>
                </c:pt>
                <c:pt idx="33">
                  <c:v>29943</c:v>
                </c:pt>
                <c:pt idx="34">
                  <c:v>30214</c:v>
                </c:pt>
                <c:pt idx="35">
                  <c:v>30416</c:v>
                </c:pt>
                <c:pt idx="36">
                  <c:v>30685</c:v>
                </c:pt>
                <c:pt idx="37">
                  <c:v>31029</c:v>
                </c:pt>
                <c:pt idx="38">
                  <c:v>31407</c:v>
                </c:pt>
                <c:pt idx="39">
                  <c:v>31698</c:v>
                </c:pt>
                <c:pt idx="40">
                  <c:v>32016</c:v>
                </c:pt>
              </c:numCache>
            </c:numRef>
          </c:val>
          <c:smooth val="0"/>
          <c:extLst>
            <c:ext xmlns:c16="http://schemas.microsoft.com/office/drawing/2014/chart" uri="{C3380CC4-5D6E-409C-BE32-E72D297353CC}">
              <c16:uniqueId val="{00000003-1E5C-4772-8EF0-6DAA807E6202}"/>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Sheet1!$A$2:$A$42</c:f>
              <c:numCache>
                <c:formatCode>m/d/yyyy</c:formatCode>
                <c:ptCount val="41"/>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numCache>
            </c:numRef>
          </c:cat>
          <c:val>
            <c:numRef>
              <c:f>Sheet1!$F$2:$F$42</c:f>
              <c:numCache>
                <c:formatCode>General</c:formatCode>
                <c:ptCount val="41"/>
                <c:pt idx="0">
                  <c:v>1191</c:v>
                </c:pt>
                <c:pt idx="1">
                  <c:v>1214</c:v>
                </c:pt>
                <c:pt idx="2">
                  <c:v>1248</c:v>
                </c:pt>
                <c:pt idx="3">
                  <c:v>1285</c:v>
                </c:pt>
                <c:pt idx="4">
                  <c:v>1313</c:v>
                </c:pt>
                <c:pt idx="5">
                  <c:v>1352</c:v>
                </c:pt>
                <c:pt idx="6">
                  <c:v>1380</c:v>
                </c:pt>
                <c:pt idx="7">
                  <c:v>1411</c:v>
                </c:pt>
                <c:pt idx="8">
                  <c:v>1465</c:v>
                </c:pt>
                <c:pt idx="9">
                  <c:v>1539</c:v>
                </c:pt>
                <c:pt idx="10">
                  <c:v>1581</c:v>
                </c:pt>
                <c:pt idx="11">
                  <c:v>1634</c:v>
                </c:pt>
                <c:pt idx="12">
                  <c:v>1680</c:v>
                </c:pt>
                <c:pt idx="13">
                  <c:v>1737</c:v>
                </c:pt>
                <c:pt idx="14">
                  <c:v>1768</c:v>
                </c:pt>
                <c:pt idx="15">
                  <c:v>1826</c:v>
                </c:pt>
                <c:pt idx="16">
                  <c:v>1885</c:v>
                </c:pt>
                <c:pt idx="17">
                  <c:v>1936</c:v>
                </c:pt>
                <c:pt idx="18">
                  <c:v>1973</c:v>
                </c:pt>
                <c:pt idx="19">
                  <c:v>2045</c:v>
                </c:pt>
                <c:pt idx="20">
                  <c:v>2091</c:v>
                </c:pt>
                <c:pt idx="21">
                  <c:v>2138</c:v>
                </c:pt>
                <c:pt idx="22">
                  <c:v>2170</c:v>
                </c:pt>
                <c:pt idx="23">
                  <c:v>2190</c:v>
                </c:pt>
                <c:pt idx="24">
                  <c:v>2226</c:v>
                </c:pt>
                <c:pt idx="25">
                  <c:v>2289</c:v>
                </c:pt>
                <c:pt idx="26">
                  <c:v>2344</c:v>
                </c:pt>
                <c:pt idx="27">
                  <c:v>2370</c:v>
                </c:pt>
                <c:pt idx="28">
                  <c:v>2399</c:v>
                </c:pt>
                <c:pt idx="29">
                  <c:v>2425</c:v>
                </c:pt>
                <c:pt idx="30">
                  <c:v>2441</c:v>
                </c:pt>
                <c:pt idx="31">
                  <c:v>2478</c:v>
                </c:pt>
                <c:pt idx="32">
                  <c:v>2482</c:v>
                </c:pt>
                <c:pt idx="33">
                  <c:v>2537</c:v>
                </c:pt>
                <c:pt idx="34">
                  <c:v>2561</c:v>
                </c:pt>
                <c:pt idx="35">
                  <c:v>2571</c:v>
                </c:pt>
                <c:pt idx="36">
                  <c:v>2579</c:v>
                </c:pt>
                <c:pt idx="37">
                  <c:v>2577</c:v>
                </c:pt>
                <c:pt idx="38">
                  <c:v>2585</c:v>
                </c:pt>
                <c:pt idx="39">
                  <c:v>2563</c:v>
                </c:pt>
                <c:pt idx="40">
                  <c:v>2578</c:v>
                </c:pt>
              </c:numCache>
            </c:numRef>
          </c:val>
          <c:smooth val="0"/>
          <c:extLst>
            <c:ext xmlns:c16="http://schemas.microsoft.com/office/drawing/2014/chart" uri="{C3380CC4-5D6E-409C-BE32-E72D297353CC}">
              <c16:uniqueId val="{00000004-1E5C-4772-8EF0-6DAA807E6202}"/>
            </c:ext>
          </c:extLst>
        </c:ser>
        <c:ser>
          <c:idx val="5"/>
          <c:order val="5"/>
          <c:tx>
            <c:strRef>
              <c:f>Sheet1!$G$1</c:f>
              <c:strCache>
                <c:ptCount val="1"/>
                <c:pt idx="0">
                  <c:v>TikTok</c:v>
                </c:pt>
              </c:strCache>
            </c:strRef>
          </c:tx>
          <c:spPr>
            <a:ln w="28575" cap="rnd">
              <a:solidFill>
                <a:schemeClr val="accent6"/>
              </a:solidFill>
              <a:round/>
            </a:ln>
            <a:effectLst/>
          </c:spPr>
          <c:marker>
            <c:symbol val="none"/>
          </c:marker>
          <c:cat>
            <c:numRef>
              <c:f>Sheet1!$A$2:$A$42</c:f>
              <c:numCache>
                <c:formatCode>m/d/yyyy</c:formatCode>
                <c:ptCount val="41"/>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numCache>
            </c:numRef>
          </c:cat>
          <c:val>
            <c:numRef>
              <c:f>Sheet1!$G$2:$G$42</c:f>
              <c:numCache>
                <c:formatCode>General</c:formatCode>
                <c:ptCount val="4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numCache>
            </c:numRef>
          </c:val>
          <c:smooth val="0"/>
          <c:extLst>
            <c:ext xmlns:c16="http://schemas.microsoft.com/office/drawing/2014/chart" uri="{C3380CC4-5D6E-409C-BE32-E72D297353CC}">
              <c16:uniqueId val="{00000005-1E5C-4772-8EF0-6DAA807E6202}"/>
            </c:ext>
          </c:extLst>
        </c:ser>
        <c:dLbls>
          <c:showLegendKey val="0"/>
          <c:showVal val="0"/>
          <c:showCatName val="0"/>
          <c:showSerName val="0"/>
          <c:showPercent val="0"/>
          <c:showBubbleSize val="0"/>
        </c:dLbls>
        <c:smooth val="0"/>
        <c:axId val="332606064"/>
        <c:axId val="389084072"/>
      </c:lineChart>
      <c:dateAx>
        <c:axId val="332606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084072"/>
        <c:crosses val="autoZero"/>
        <c:auto val="1"/>
        <c:lblOffset val="100"/>
        <c:baseTimeUnit val="months"/>
      </c:dateAx>
      <c:valAx>
        <c:axId val="389084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606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8</c:v>
                </c:pt>
                <c:pt idx="1">
                  <c:v>6</c:v>
                </c:pt>
                <c:pt idx="2">
                  <c:v>22</c:v>
                </c:pt>
                <c:pt idx="3">
                  <c:v>62</c:v>
                </c:pt>
                <c:pt idx="4">
                  <c:v>20</c:v>
                </c:pt>
                <c:pt idx="5">
                  <c:v>11</c:v>
                </c:pt>
                <c:pt idx="6">
                  <c:v>-1</c:v>
                </c:pt>
              </c:numCache>
            </c:numRef>
          </c:val>
          <c:extLst>
            <c:ext xmlns:c16="http://schemas.microsoft.com/office/drawing/2014/chart" uri="{C3380CC4-5D6E-409C-BE32-E72D297353CC}">
              <c16:uniqueId val="{00000000-8CEF-4BD1-8F4E-1D8EFC1E5BF5}"/>
            </c:ext>
          </c:extLst>
        </c:ser>
        <c:dLbls>
          <c:showLegendKey val="0"/>
          <c:showVal val="0"/>
          <c:showCatName val="0"/>
          <c:showSerName val="0"/>
          <c:showPercent val="0"/>
          <c:showBubbleSize val="0"/>
        </c:dLbls>
        <c:gapWidth val="219"/>
        <c:overlap val="-27"/>
        <c:axId val="390453896"/>
        <c:axId val="390454552"/>
      </c:barChart>
      <c:dateAx>
        <c:axId val="390453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54552"/>
        <c:crosses val="autoZero"/>
        <c:auto val="1"/>
        <c:lblOffset val="100"/>
        <c:baseTimeUnit val="months"/>
      </c:dateAx>
      <c:valAx>
        <c:axId val="390454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453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23</c:v>
                </c:pt>
                <c:pt idx="1">
                  <c:v>12</c:v>
                </c:pt>
                <c:pt idx="2">
                  <c:v>38</c:v>
                </c:pt>
                <c:pt idx="3">
                  <c:v>29</c:v>
                </c:pt>
                <c:pt idx="4">
                  <c:v>24</c:v>
                </c:pt>
                <c:pt idx="5">
                  <c:v>14</c:v>
                </c:pt>
                <c:pt idx="6">
                  <c:v>29</c:v>
                </c:pt>
                <c:pt idx="7">
                  <c:v>0</c:v>
                </c:pt>
                <c:pt idx="8">
                  <c:v>0</c:v>
                </c:pt>
                <c:pt idx="9">
                  <c:v>0</c:v>
                </c:pt>
                <c:pt idx="10">
                  <c:v>0</c:v>
                </c:pt>
                <c:pt idx="11">
                  <c:v>0</c:v>
                </c:pt>
              </c:numCache>
            </c:numRef>
          </c:val>
          <c:extLst>
            <c:ext xmlns:c16="http://schemas.microsoft.com/office/drawing/2014/chart" uri="{C3380CC4-5D6E-409C-BE32-E72D297353CC}">
              <c16:uniqueId val="{00000000-B6FA-4E07-9E79-7B5C20AE947C}"/>
            </c:ext>
          </c:extLst>
        </c:ser>
        <c:dLbls>
          <c:showLegendKey val="0"/>
          <c:showVal val="0"/>
          <c:showCatName val="0"/>
          <c:showSerName val="0"/>
          <c:showPercent val="0"/>
          <c:showBubbleSize val="0"/>
        </c:dLbls>
        <c:gapWidth val="219"/>
        <c:overlap val="-27"/>
        <c:axId val="392572192"/>
        <c:axId val="392573176"/>
      </c:barChart>
      <c:dateAx>
        <c:axId val="392572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573176"/>
        <c:crosses val="autoZero"/>
        <c:auto val="1"/>
        <c:lblOffset val="100"/>
        <c:baseTimeUnit val="months"/>
      </c:dateAx>
      <c:valAx>
        <c:axId val="392573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572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528</c:v>
                </c:pt>
                <c:pt idx="1">
                  <c:v>259</c:v>
                </c:pt>
                <c:pt idx="2">
                  <c:v>920</c:v>
                </c:pt>
                <c:pt idx="3">
                  <c:v>847</c:v>
                </c:pt>
                <c:pt idx="4">
                  <c:v>733</c:v>
                </c:pt>
                <c:pt idx="5">
                  <c:v>388</c:v>
                </c:pt>
                <c:pt idx="6">
                  <c:v>29</c:v>
                </c:pt>
                <c:pt idx="7">
                  <c:v>0</c:v>
                </c:pt>
                <c:pt idx="8">
                  <c:v>0</c:v>
                </c:pt>
                <c:pt idx="9">
                  <c:v>0</c:v>
                </c:pt>
                <c:pt idx="10">
                  <c:v>0</c:v>
                </c:pt>
                <c:pt idx="11">
                  <c:v>0</c:v>
                </c:pt>
              </c:numCache>
            </c:numRef>
          </c:val>
          <c:extLst>
            <c:ext xmlns:c16="http://schemas.microsoft.com/office/drawing/2014/chart" uri="{C3380CC4-5D6E-409C-BE32-E72D297353CC}">
              <c16:uniqueId val="{00000000-74F4-4CEA-A386-828A89B60C7F}"/>
            </c:ext>
          </c:extLst>
        </c:ser>
        <c:dLbls>
          <c:showLegendKey val="0"/>
          <c:showVal val="0"/>
          <c:showCatName val="0"/>
          <c:showSerName val="0"/>
          <c:showPercent val="0"/>
          <c:showBubbleSize val="0"/>
        </c:dLbls>
        <c:gapWidth val="219"/>
        <c:overlap val="-27"/>
        <c:axId val="441196448"/>
        <c:axId val="441201696"/>
      </c:barChart>
      <c:catAx>
        <c:axId val="441196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201696"/>
        <c:crosses val="autoZero"/>
        <c:auto val="1"/>
        <c:lblAlgn val="ctr"/>
        <c:lblOffset val="100"/>
        <c:noMultiLvlLbl val="0"/>
      </c:catAx>
      <c:valAx>
        <c:axId val="441201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196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12960</c:v>
                </c:pt>
                <c:pt idx="1">
                  <c:v>10895</c:v>
                </c:pt>
                <c:pt idx="2">
                  <c:v>14243</c:v>
                </c:pt>
                <c:pt idx="3">
                  <c:v>120489</c:v>
                </c:pt>
                <c:pt idx="4">
                  <c:v>79018</c:v>
                </c:pt>
                <c:pt idx="5">
                  <c:v>154397</c:v>
                </c:pt>
                <c:pt idx="6">
                  <c:v>131</c:v>
                </c:pt>
              </c:numCache>
            </c:numRef>
          </c:val>
          <c:extLst>
            <c:ext xmlns:c16="http://schemas.microsoft.com/office/drawing/2014/chart" uri="{C3380CC4-5D6E-409C-BE32-E72D297353CC}">
              <c16:uniqueId val="{00000000-8628-4D2C-8932-81FCFB31107E}"/>
            </c:ext>
          </c:extLst>
        </c:ser>
        <c:dLbls>
          <c:showLegendKey val="0"/>
          <c:showVal val="0"/>
          <c:showCatName val="0"/>
          <c:showSerName val="0"/>
          <c:showPercent val="0"/>
          <c:showBubbleSize val="0"/>
        </c:dLbls>
        <c:gapWidth val="219"/>
        <c:overlap val="-27"/>
        <c:axId val="441194152"/>
        <c:axId val="441197760"/>
      </c:barChart>
      <c:dateAx>
        <c:axId val="441194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197760"/>
        <c:crosses val="autoZero"/>
        <c:auto val="1"/>
        <c:lblOffset val="100"/>
        <c:baseTimeUnit val="months"/>
      </c:dateAx>
      <c:valAx>
        <c:axId val="44119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194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26</c:v>
                </c:pt>
                <c:pt idx="1">
                  <c:v>310</c:v>
                </c:pt>
                <c:pt idx="2">
                  <c:v>458</c:v>
                </c:pt>
                <c:pt idx="3">
                  <c:v>390</c:v>
                </c:pt>
                <c:pt idx="4">
                  <c:v>378</c:v>
                </c:pt>
                <c:pt idx="5">
                  <c:v>294</c:v>
                </c:pt>
              </c:numCache>
            </c:numRef>
          </c:val>
          <c:extLst>
            <c:ext xmlns:c16="http://schemas.microsoft.com/office/drawing/2014/chart" uri="{C3380CC4-5D6E-409C-BE32-E72D297353CC}">
              <c16:uniqueId val="{00000000-2601-45D0-8685-29F120F5B360}"/>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26</c:v>
                </c:pt>
                <c:pt idx="1">
                  <c:v>353</c:v>
                </c:pt>
                <c:pt idx="2">
                  <c:v>617</c:v>
                </c:pt>
                <c:pt idx="3">
                  <c:v>672</c:v>
                </c:pt>
                <c:pt idx="4">
                  <c:v>632</c:v>
                </c:pt>
                <c:pt idx="5">
                  <c:v>420</c:v>
                </c:pt>
              </c:numCache>
            </c:numRef>
          </c:val>
          <c:extLst>
            <c:ext xmlns:c16="http://schemas.microsoft.com/office/drawing/2014/chart" uri="{C3380CC4-5D6E-409C-BE32-E72D297353CC}">
              <c16:uniqueId val="{00000001-2601-45D0-8685-29F120F5B360}"/>
            </c:ext>
          </c:extLst>
        </c:ser>
        <c:dLbls>
          <c:showLegendKey val="0"/>
          <c:showVal val="0"/>
          <c:showCatName val="0"/>
          <c:showSerName val="0"/>
          <c:showPercent val="0"/>
          <c:showBubbleSize val="0"/>
        </c:dLbls>
        <c:gapWidth val="219"/>
        <c:overlap val="-27"/>
        <c:axId val="459991104"/>
        <c:axId val="459985528"/>
      </c:barChart>
      <c:catAx>
        <c:axId val="459991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985528"/>
        <c:crosses val="autoZero"/>
        <c:auto val="1"/>
        <c:lblAlgn val="ctr"/>
        <c:lblOffset val="100"/>
        <c:noMultiLvlLbl val="0"/>
      </c:catAx>
      <c:valAx>
        <c:axId val="459985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991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1</c:v>
                </c:pt>
                <c:pt idx="2">
                  <c:v>2</c:v>
                </c:pt>
                <c:pt idx="3">
                  <c:v>25</c:v>
                </c:pt>
                <c:pt idx="4">
                  <c:v>1</c:v>
                </c:pt>
                <c:pt idx="5">
                  <c:v>2</c:v>
                </c:pt>
                <c:pt idx="6">
                  <c:v>3</c:v>
                </c:pt>
              </c:numCache>
            </c:numRef>
          </c:val>
          <c:extLst>
            <c:ext xmlns:c16="http://schemas.microsoft.com/office/drawing/2014/chart" uri="{C3380CC4-5D6E-409C-BE32-E72D297353CC}">
              <c16:uniqueId val="{00000000-B5A0-4FFC-A887-766590CB6D69}"/>
            </c:ext>
          </c:extLst>
        </c:ser>
        <c:dLbls>
          <c:showLegendKey val="0"/>
          <c:showVal val="0"/>
          <c:showCatName val="0"/>
          <c:showSerName val="0"/>
          <c:showPercent val="0"/>
          <c:showBubbleSize val="0"/>
        </c:dLbls>
        <c:gapWidth val="219"/>
        <c:overlap val="-27"/>
        <c:axId val="459995368"/>
        <c:axId val="459998976"/>
      </c:barChart>
      <c:dateAx>
        <c:axId val="459995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998976"/>
        <c:crosses val="autoZero"/>
        <c:auto val="1"/>
        <c:lblOffset val="100"/>
        <c:baseTimeUnit val="months"/>
      </c:dateAx>
      <c:valAx>
        <c:axId val="459998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9995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c:v>
                </c:pt>
                <c:pt idx="1">
                  <c:v>4</c:v>
                </c:pt>
                <c:pt idx="2">
                  <c:v>3</c:v>
                </c:pt>
                <c:pt idx="3">
                  <c:v>3</c:v>
                </c:pt>
                <c:pt idx="4">
                  <c:v>2</c:v>
                </c:pt>
                <c:pt idx="5">
                  <c:v>3</c:v>
                </c:pt>
                <c:pt idx="6">
                  <c:v>2</c:v>
                </c:pt>
                <c:pt idx="7">
                  <c:v>0</c:v>
                </c:pt>
                <c:pt idx="8">
                  <c:v>0</c:v>
                </c:pt>
                <c:pt idx="9">
                  <c:v>0</c:v>
                </c:pt>
                <c:pt idx="10">
                  <c:v>0</c:v>
                </c:pt>
                <c:pt idx="11">
                  <c:v>0</c:v>
                </c:pt>
              </c:numCache>
            </c:numRef>
          </c:val>
          <c:extLst>
            <c:ext xmlns:c16="http://schemas.microsoft.com/office/drawing/2014/chart" uri="{C3380CC4-5D6E-409C-BE32-E72D297353CC}">
              <c16:uniqueId val="{00000000-715B-4B94-AF9F-B986CEBD3317}"/>
            </c:ext>
          </c:extLst>
        </c:ser>
        <c:dLbls>
          <c:showLegendKey val="0"/>
          <c:showVal val="0"/>
          <c:showCatName val="0"/>
          <c:showSerName val="0"/>
          <c:showPercent val="0"/>
          <c:showBubbleSize val="0"/>
        </c:dLbls>
        <c:gapWidth val="219"/>
        <c:overlap val="-27"/>
        <c:axId val="460003896"/>
        <c:axId val="460001928"/>
      </c:barChart>
      <c:dateAx>
        <c:axId val="460003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001928"/>
        <c:crosses val="autoZero"/>
        <c:auto val="1"/>
        <c:lblOffset val="100"/>
        <c:baseTimeUnit val="months"/>
      </c:dateAx>
      <c:valAx>
        <c:axId val="460001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003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71</c:v>
                </c:pt>
                <c:pt idx="1">
                  <c:v>96</c:v>
                </c:pt>
                <c:pt idx="2">
                  <c:v>96</c:v>
                </c:pt>
                <c:pt idx="3">
                  <c:v>84</c:v>
                </c:pt>
                <c:pt idx="4">
                  <c:v>78</c:v>
                </c:pt>
                <c:pt idx="5">
                  <c:v>84</c:v>
                </c:pt>
                <c:pt idx="6">
                  <c:v>2</c:v>
                </c:pt>
                <c:pt idx="7">
                  <c:v>0</c:v>
                </c:pt>
                <c:pt idx="8">
                  <c:v>0</c:v>
                </c:pt>
                <c:pt idx="9">
                  <c:v>0</c:v>
                </c:pt>
                <c:pt idx="10">
                  <c:v>0</c:v>
                </c:pt>
                <c:pt idx="11">
                  <c:v>0</c:v>
                </c:pt>
              </c:numCache>
            </c:numRef>
          </c:val>
          <c:extLst>
            <c:ext xmlns:c16="http://schemas.microsoft.com/office/drawing/2014/chart" uri="{C3380CC4-5D6E-409C-BE32-E72D297353CC}">
              <c16:uniqueId val="{00000000-E050-4824-B68E-7B1B38BAA8C9}"/>
            </c:ext>
          </c:extLst>
        </c:ser>
        <c:dLbls>
          <c:showLegendKey val="0"/>
          <c:showVal val="0"/>
          <c:showCatName val="0"/>
          <c:showSerName val="0"/>
          <c:showPercent val="0"/>
          <c:showBubbleSize val="0"/>
        </c:dLbls>
        <c:gapWidth val="219"/>
        <c:overlap val="-27"/>
        <c:axId val="460006520"/>
        <c:axId val="460007832"/>
      </c:barChart>
      <c:catAx>
        <c:axId val="460006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007832"/>
        <c:crosses val="autoZero"/>
        <c:auto val="1"/>
        <c:lblAlgn val="ctr"/>
        <c:lblOffset val="100"/>
        <c:noMultiLvlLbl val="0"/>
      </c:catAx>
      <c:valAx>
        <c:axId val="4600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006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c:v>
                </c:pt>
                <c:pt idx="1">
                  <c:v>7</c:v>
                </c:pt>
                <c:pt idx="2">
                  <c:v>15</c:v>
                </c:pt>
                <c:pt idx="3">
                  <c:v>7</c:v>
                </c:pt>
                <c:pt idx="4">
                  <c:v>23</c:v>
                </c:pt>
                <c:pt idx="5">
                  <c:v>22</c:v>
                </c:pt>
                <c:pt idx="6">
                  <c:v>0</c:v>
                </c:pt>
                <c:pt idx="7">
                  <c:v>0</c:v>
                </c:pt>
                <c:pt idx="8">
                  <c:v>0</c:v>
                </c:pt>
                <c:pt idx="9">
                  <c:v>0</c:v>
                </c:pt>
                <c:pt idx="10">
                  <c:v>0</c:v>
                </c:pt>
                <c:pt idx="11">
                  <c:v>0</c:v>
                </c:pt>
              </c:numCache>
            </c:numRef>
          </c:val>
          <c:extLst>
            <c:ext xmlns:c16="http://schemas.microsoft.com/office/drawing/2014/chart" uri="{C3380CC4-5D6E-409C-BE32-E72D297353CC}">
              <c16:uniqueId val="{00000000-C54C-4A75-AC60-B640446D0889}"/>
            </c:ext>
          </c:extLst>
        </c:ser>
        <c:dLbls>
          <c:showLegendKey val="0"/>
          <c:showVal val="0"/>
          <c:showCatName val="0"/>
          <c:showSerName val="0"/>
          <c:showPercent val="0"/>
          <c:showBubbleSize val="0"/>
        </c:dLbls>
        <c:gapWidth val="219"/>
        <c:overlap val="-27"/>
        <c:axId val="460013080"/>
        <c:axId val="460005864"/>
      </c:barChart>
      <c:dateAx>
        <c:axId val="460013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005864"/>
        <c:crosses val="autoZero"/>
        <c:auto val="1"/>
        <c:lblOffset val="100"/>
        <c:baseTimeUnit val="months"/>
      </c:dateAx>
      <c:valAx>
        <c:axId val="460005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0013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269</c:v>
                </c:pt>
                <c:pt idx="1">
                  <c:v>344</c:v>
                </c:pt>
                <c:pt idx="2">
                  <c:v>378</c:v>
                </c:pt>
                <c:pt idx="3">
                  <c:v>291</c:v>
                </c:pt>
                <c:pt idx="4">
                  <c:v>318</c:v>
                </c:pt>
                <c:pt idx="5">
                  <c:v>318</c:v>
                </c:pt>
                <c:pt idx="6">
                  <c:v>24</c:v>
                </c:pt>
              </c:numCache>
            </c:numRef>
          </c:val>
          <c:extLst>
            <c:ext xmlns:c16="http://schemas.microsoft.com/office/drawing/2014/chart" uri="{C3380CC4-5D6E-409C-BE32-E72D297353CC}">
              <c16:uniqueId val="{00000000-691C-4D0B-BB7E-EDF0F82698EB}"/>
            </c:ext>
          </c:extLst>
        </c:ser>
        <c:dLbls>
          <c:showLegendKey val="0"/>
          <c:showVal val="0"/>
          <c:showCatName val="0"/>
          <c:showSerName val="0"/>
          <c:showPercent val="0"/>
          <c:showBubbleSize val="0"/>
        </c:dLbls>
        <c:gapWidth val="219"/>
        <c:overlap val="-27"/>
        <c:axId val="493579272"/>
        <c:axId val="493581568"/>
      </c:barChart>
      <c:dateAx>
        <c:axId val="493579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581568"/>
        <c:crosses val="autoZero"/>
        <c:auto val="1"/>
        <c:lblOffset val="100"/>
        <c:baseTimeUnit val="months"/>
      </c:dateAx>
      <c:valAx>
        <c:axId val="493581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579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Sheet1!$A$2:$A$8</c:f>
              <c:strCache>
                <c:ptCount val="7"/>
                <c:pt idx="0">
                  <c:v>2022-01</c:v>
                </c:pt>
                <c:pt idx="1">
                  <c:v>2022-02</c:v>
                </c:pt>
                <c:pt idx="2">
                  <c:v>2022-03</c:v>
                </c:pt>
                <c:pt idx="3">
                  <c:v>2022-04</c:v>
                </c:pt>
                <c:pt idx="4">
                  <c:v>2022-05</c:v>
                </c:pt>
                <c:pt idx="5">
                  <c:v>2022-06</c:v>
                </c:pt>
                <c:pt idx="6">
                  <c:v>2022-07</c:v>
                </c:pt>
              </c:strCache>
            </c:strRef>
          </c:cat>
          <c:val>
            <c:numRef>
              <c:f>Sheet1!$B$2:$B$8</c:f>
              <c:numCache>
                <c:formatCode>General</c:formatCode>
                <c:ptCount val="7"/>
                <c:pt idx="0">
                  <c:v>100</c:v>
                </c:pt>
                <c:pt idx="1">
                  <c:v>51</c:v>
                </c:pt>
                <c:pt idx="2">
                  <c:v>75</c:v>
                </c:pt>
                <c:pt idx="3">
                  <c:v>61</c:v>
                </c:pt>
                <c:pt idx="4">
                  <c:v>100</c:v>
                </c:pt>
                <c:pt idx="5">
                  <c:v>58</c:v>
                </c:pt>
                <c:pt idx="6">
                  <c:v>113</c:v>
                </c:pt>
              </c:numCache>
            </c:numRef>
          </c:val>
          <c:extLst>
            <c:ext xmlns:c16="http://schemas.microsoft.com/office/drawing/2014/chart" uri="{C3380CC4-5D6E-409C-BE32-E72D297353CC}">
              <c16:uniqueId val="{00000000-16E3-4CD9-85A8-072B7D31D485}"/>
            </c:ext>
          </c:extLst>
        </c:ser>
        <c:dLbls>
          <c:showLegendKey val="0"/>
          <c:showVal val="0"/>
          <c:showCatName val="0"/>
          <c:showSerName val="0"/>
          <c:showPercent val="0"/>
          <c:showBubbleSize val="0"/>
        </c:dLbls>
        <c:gapWidth val="219"/>
        <c:overlap val="-27"/>
        <c:axId val="493578288"/>
        <c:axId val="493575992"/>
      </c:barChart>
      <c:catAx>
        <c:axId val="493578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575992"/>
        <c:crosses val="autoZero"/>
        <c:auto val="1"/>
        <c:lblAlgn val="ctr"/>
        <c:lblOffset val="100"/>
        <c:noMultiLvlLbl val="0"/>
      </c:catAx>
      <c:valAx>
        <c:axId val="493575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578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Sheet1!$A$2:$A$8</c:f>
              <c:strCache>
                <c:ptCount val="7"/>
                <c:pt idx="0">
                  <c:v>2022-01</c:v>
                </c:pt>
                <c:pt idx="1">
                  <c:v>2022-02</c:v>
                </c:pt>
                <c:pt idx="2">
                  <c:v>2022-03</c:v>
                </c:pt>
                <c:pt idx="3">
                  <c:v>2022-04</c:v>
                </c:pt>
                <c:pt idx="4">
                  <c:v>2022-05</c:v>
                </c:pt>
                <c:pt idx="5">
                  <c:v>2022-06</c:v>
                </c:pt>
                <c:pt idx="6">
                  <c:v>2022-07</c:v>
                </c:pt>
              </c:strCache>
            </c:strRef>
          </c:cat>
          <c:val>
            <c:numRef>
              <c:f>Sheet1!$B$2:$B$8</c:f>
              <c:numCache>
                <c:formatCode>General</c:formatCode>
                <c:ptCount val="7"/>
                <c:pt idx="0">
                  <c:v>2012</c:v>
                </c:pt>
                <c:pt idx="1">
                  <c:v>1136</c:v>
                </c:pt>
                <c:pt idx="2">
                  <c:v>1738</c:v>
                </c:pt>
                <c:pt idx="3">
                  <c:v>1658</c:v>
                </c:pt>
                <c:pt idx="4">
                  <c:v>2604</c:v>
                </c:pt>
                <c:pt idx="5">
                  <c:v>1471</c:v>
                </c:pt>
                <c:pt idx="6">
                  <c:v>113</c:v>
                </c:pt>
              </c:numCache>
            </c:numRef>
          </c:val>
          <c:extLst>
            <c:ext xmlns:c16="http://schemas.microsoft.com/office/drawing/2014/chart" uri="{C3380CC4-5D6E-409C-BE32-E72D297353CC}">
              <c16:uniqueId val="{00000000-C0A0-40BB-A5E3-45E8D9A8BF7E}"/>
            </c:ext>
          </c:extLst>
        </c:ser>
        <c:dLbls>
          <c:showLegendKey val="0"/>
          <c:showVal val="0"/>
          <c:showCatName val="0"/>
          <c:showSerName val="0"/>
          <c:showPercent val="0"/>
          <c:showBubbleSize val="0"/>
        </c:dLbls>
        <c:gapWidth val="219"/>
        <c:overlap val="-27"/>
        <c:axId val="493583208"/>
        <c:axId val="493583864"/>
      </c:barChart>
      <c:catAx>
        <c:axId val="493583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583864"/>
        <c:crosses val="autoZero"/>
        <c:auto val="1"/>
        <c:lblAlgn val="ctr"/>
        <c:lblOffset val="100"/>
        <c:noMultiLvlLbl val="0"/>
      </c:catAx>
      <c:valAx>
        <c:axId val="493583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583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1307</c:v>
                </c:pt>
                <c:pt idx="1">
                  <c:v>93125</c:v>
                </c:pt>
                <c:pt idx="2">
                  <c:v>70878</c:v>
                </c:pt>
                <c:pt idx="3">
                  <c:v>66744</c:v>
                </c:pt>
                <c:pt idx="4">
                  <c:v>75030</c:v>
                </c:pt>
                <c:pt idx="5">
                  <c:v>86246</c:v>
                </c:pt>
                <c:pt idx="6">
                  <c:v>51599</c:v>
                </c:pt>
                <c:pt idx="7">
                  <c:v>2359</c:v>
                </c:pt>
              </c:numCache>
            </c:numRef>
          </c:val>
          <c:extLst>
            <c:ext xmlns:c16="http://schemas.microsoft.com/office/drawing/2014/chart" uri="{C3380CC4-5D6E-409C-BE32-E72D297353CC}">
              <c16:uniqueId val="{00000000-CF4D-4AEC-8883-3B3C2E8AA417}"/>
            </c:ext>
          </c:extLst>
        </c:ser>
        <c:dLbls>
          <c:showLegendKey val="0"/>
          <c:showVal val="0"/>
          <c:showCatName val="0"/>
          <c:showSerName val="0"/>
          <c:showPercent val="0"/>
          <c:showBubbleSize val="0"/>
        </c:dLbls>
        <c:gapWidth val="219"/>
        <c:overlap val="-27"/>
        <c:axId val="493520888"/>
        <c:axId val="493523840"/>
      </c:barChart>
      <c:catAx>
        <c:axId val="493520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523840"/>
        <c:crosses val="autoZero"/>
        <c:auto val="1"/>
        <c:lblAlgn val="ctr"/>
        <c:lblOffset val="100"/>
        <c:noMultiLvlLbl val="0"/>
      </c:catAx>
      <c:valAx>
        <c:axId val="493523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520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8</c:v>
                </c:pt>
                <c:pt idx="1">
                  <c:v>-2</c:v>
                </c:pt>
                <c:pt idx="2">
                  <c:v>8</c:v>
                </c:pt>
                <c:pt idx="3">
                  <c:v>-22</c:v>
                </c:pt>
                <c:pt idx="4">
                  <c:v>15</c:v>
                </c:pt>
                <c:pt idx="5">
                  <c:v>26</c:v>
                </c:pt>
                <c:pt idx="6">
                  <c:v>-3</c:v>
                </c:pt>
              </c:numCache>
            </c:numRef>
          </c:val>
          <c:extLst>
            <c:ext xmlns:c16="http://schemas.microsoft.com/office/drawing/2014/chart" uri="{C3380CC4-5D6E-409C-BE32-E72D297353CC}">
              <c16:uniqueId val="{00000000-2E0B-48FC-8F24-93CB67F6B217}"/>
            </c:ext>
          </c:extLst>
        </c:ser>
        <c:dLbls>
          <c:showLegendKey val="0"/>
          <c:showVal val="0"/>
          <c:showCatName val="0"/>
          <c:showSerName val="0"/>
          <c:showPercent val="0"/>
          <c:showBubbleSize val="0"/>
        </c:dLbls>
        <c:gapWidth val="219"/>
        <c:overlap val="-27"/>
        <c:axId val="505251344"/>
        <c:axId val="505251672"/>
      </c:barChart>
      <c:dateAx>
        <c:axId val="505251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251672"/>
        <c:crosses val="autoZero"/>
        <c:auto val="1"/>
        <c:lblOffset val="100"/>
        <c:baseTimeUnit val="months"/>
      </c:dateAx>
      <c:valAx>
        <c:axId val="505251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251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34</c:v>
                </c:pt>
                <c:pt idx="1">
                  <c:v>22</c:v>
                </c:pt>
                <c:pt idx="2">
                  <c:v>35</c:v>
                </c:pt>
                <c:pt idx="3">
                  <c:v>33</c:v>
                </c:pt>
                <c:pt idx="4">
                  <c:v>32</c:v>
                </c:pt>
                <c:pt idx="5">
                  <c:v>29</c:v>
                </c:pt>
                <c:pt idx="6">
                  <c:v>15</c:v>
                </c:pt>
                <c:pt idx="7">
                  <c:v>0</c:v>
                </c:pt>
                <c:pt idx="8">
                  <c:v>0</c:v>
                </c:pt>
                <c:pt idx="9">
                  <c:v>0</c:v>
                </c:pt>
                <c:pt idx="10">
                  <c:v>0</c:v>
                </c:pt>
                <c:pt idx="11">
                  <c:v>0</c:v>
                </c:pt>
              </c:numCache>
            </c:numRef>
          </c:val>
          <c:extLst>
            <c:ext xmlns:c16="http://schemas.microsoft.com/office/drawing/2014/chart" uri="{C3380CC4-5D6E-409C-BE32-E72D297353CC}">
              <c16:uniqueId val="{00000000-0163-4B35-94F7-BAD2C3FD193E}"/>
            </c:ext>
          </c:extLst>
        </c:ser>
        <c:dLbls>
          <c:showLegendKey val="0"/>
          <c:showVal val="0"/>
          <c:showCatName val="0"/>
          <c:showSerName val="0"/>
          <c:showPercent val="0"/>
          <c:showBubbleSize val="0"/>
        </c:dLbls>
        <c:gapWidth val="219"/>
        <c:overlap val="-27"/>
        <c:axId val="505261512"/>
        <c:axId val="505263808"/>
      </c:barChart>
      <c:dateAx>
        <c:axId val="505261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263808"/>
        <c:crosses val="autoZero"/>
        <c:auto val="1"/>
        <c:lblOffset val="100"/>
        <c:baseTimeUnit val="months"/>
      </c:dateAx>
      <c:valAx>
        <c:axId val="505263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261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654</c:v>
                </c:pt>
                <c:pt idx="1">
                  <c:v>419</c:v>
                </c:pt>
                <c:pt idx="2">
                  <c:v>817</c:v>
                </c:pt>
                <c:pt idx="3">
                  <c:v>761</c:v>
                </c:pt>
                <c:pt idx="4">
                  <c:v>780</c:v>
                </c:pt>
                <c:pt idx="5">
                  <c:v>672</c:v>
                </c:pt>
                <c:pt idx="6">
                  <c:v>15</c:v>
                </c:pt>
                <c:pt idx="7">
                  <c:v>0</c:v>
                </c:pt>
                <c:pt idx="8">
                  <c:v>0</c:v>
                </c:pt>
                <c:pt idx="9">
                  <c:v>0</c:v>
                </c:pt>
                <c:pt idx="10">
                  <c:v>0</c:v>
                </c:pt>
                <c:pt idx="11">
                  <c:v>0</c:v>
                </c:pt>
              </c:numCache>
            </c:numRef>
          </c:val>
          <c:extLst>
            <c:ext xmlns:c16="http://schemas.microsoft.com/office/drawing/2014/chart" uri="{C3380CC4-5D6E-409C-BE32-E72D297353CC}">
              <c16:uniqueId val="{00000000-0066-4177-9543-9AEF6FFFA32F}"/>
            </c:ext>
          </c:extLst>
        </c:ser>
        <c:dLbls>
          <c:showLegendKey val="0"/>
          <c:showVal val="0"/>
          <c:showCatName val="0"/>
          <c:showSerName val="0"/>
          <c:showPercent val="0"/>
          <c:showBubbleSize val="0"/>
        </c:dLbls>
        <c:gapWidth val="219"/>
        <c:overlap val="-27"/>
        <c:axId val="505257248"/>
        <c:axId val="505257576"/>
      </c:barChart>
      <c:catAx>
        <c:axId val="505257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257576"/>
        <c:crosses val="autoZero"/>
        <c:auto val="1"/>
        <c:lblAlgn val="ctr"/>
        <c:lblOffset val="100"/>
        <c:noMultiLvlLbl val="0"/>
      </c:catAx>
      <c:valAx>
        <c:axId val="505257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257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11564</c:v>
                </c:pt>
                <c:pt idx="1">
                  <c:v>10980</c:v>
                </c:pt>
                <c:pt idx="2">
                  <c:v>13113</c:v>
                </c:pt>
                <c:pt idx="3">
                  <c:v>50603</c:v>
                </c:pt>
                <c:pt idx="4">
                  <c:v>11605</c:v>
                </c:pt>
                <c:pt idx="5">
                  <c:v>55123</c:v>
                </c:pt>
              </c:numCache>
            </c:numRef>
          </c:val>
          <c:extLst>
            <c:ext xmlns:c16="http://schemas.microsoft.com/office/drawing/2014/chart" uri="{C3380CC4-5D6E-409C-BE32-E72D297353CC}">
              <c16:uniqueId val="{00000000-BFFD-49E5-B422-7B8FCA47733D}"/>
            </c:ext>
          </c:extLst>
        </c:ser>
        <c:dLbls>
          <c:showLegendKey val="0"/>
          <c:showVal val="0"/>
          <c:showCatName val="0"/>
          <c:showSerName val="0"/>
          <c:showPercent val="0"/>
          <c:showBubbleSize val="0"/>
        </c:dLbls>
        <c:gapWidth val="219"/>
        <c:overlap val="-27"/>
        <c:axId val="505271352"/>
        <c:axId val="505269712"/>
      </c:barChart>
      <c:dateAx>
        <c:axId val="505271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269712"/>
        <c:crosses val="autoZero"/>
        <c:auto val="1"/>
        <c:lblOffset val="100"/>
        <c:baseTimeUnit val="months"/>
      </c:dateAx>
      <c:valAx>
        <c:axId val="505269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5271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B84C1-836D-4DE8-98F2-C0C714196538}"/>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32C2D7E1-CC24-42F1-9ED6-807AB5D07D5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9913396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07057-9D9B-44FE-AC17-AB4006D8EF2C}"/>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E1B7BE6B-2BA2-4EFC-B55A-61AE02ACE44B}"/>
              </a:ext>
            </a:extLst>
          </p:cNvPr>
          <p:cNvGraphicFramePr>
            <a:graphicFrameLocks noGrp="1"/>
          </p:cNvGraphicFramePr>
          <p:nvPr>
            <p:ph type="chart" sz="quarter" idx="13"/>
            <p:extLst>
              <p:ext uri="{D42A27DB-BD31-4B8C-83A1-F6EECF244321}">
                <p14:modId xmlns:p14="http://schemas.microsoft.com/office/powerpoint/2010/main" val="12149218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FC75D2-2FA9-4CF8-984F-1502BEABB40D}"/>
              </a:ext>
            </a:extLst>
          </p:cNvPr>
          <p:cNvSpPr>
            <a:spLocks noGrp="1"/>
          </p:cNvSpPr>
          <p:nvPr>
            <p:ph type="body" sz="quarter" idx="14"/>
          </p:nvPr>
        </p:nvSpPr>
        <p:spPr/>
        <p:txBody>
          <a:bodyPr/>
          <a:lstStyle/>
          <a:p>
            <a:r>
              <a:rPr lang="en-US"/>
              <a:t>01/01/2019 - 05/31/2022</a:t>
            </a:r>
          </a:p>
        </p:txBody>
      </p:sp>
      <p:sp>
        <p:nvSpPr>
          <p:cNvPr id="5" name="Footer Placeholder 4">
            <a:extLst>
              <a:ext uri="{FF2B5EF4-FFF2-40B4-BE49-F238E27FC236}">
                <a16:creationId xmlns:a16="http://schemas.microsoft.com/office/drawing/2014/main" id="{2CEA5389-44A0-4791-93B1-AF4B76C5DA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95610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0FA2E-C718-4D00-83C8-E70B1B49C5F2}"/>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D0481DA1-50E7-4E7E-9E87-3F1CC7057B55}"/>
              </a:ext>
            </a:extLst>
          </p:cNvPr>
          <p:cNvGraphicFramePr>
            <a:graphicFrameLocks noGrp="1"/>
          </p:cNvGraphicFramePr>
          <p:nvPr>
            <p:ph type="tbl" sz="quarter" idx="13"/>
            <p:extLst>
              <p:ext uri="{D42A27DB-BD31-4B8C-83A1-F6EECF244321}">
                <p14:modId xmlns:p14="http://schemas.microsoft.com/office/powerpoint/2010/main" val="2579441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85360437"/>
                    </a:ext>
                  </a:extLst>
                </a:gridCol>
                <a:gridCol w="905256">
                  <a:extLst>
                    <a:ext uri="{9D8B030D-6E8A-4147-A177-3AD203B41FA5}">
                      <a16:colId xmlns:a16="http://schemas.microsoft.com/office/drawing/2014/main" val="3230350741"/>
                    </a:ext>
                  </a:extLst>
                </a:gridCol>
                <a:gridCol w="905256">
                  <a:extLst>
                    <a:ext uri="{9D8B030D-6E8A-4147-A177-3AD203B41FA5}">
                      <a16:colId xmlns:a16="http://schemas.microsoft.com/office/drawing/2014/main" val="1956219275"/>
                    </a:ext>
                  </a:extLst>
                </a:gridCol>
                <a:gridCol w="905256">
                  <a:extLst>
                    <a:ext uri="{9D8B030D-6E8A-4147-A177-3AD203B41FA5}">
                      <a16:colId xmlns:a16="http://schemas.microsoft.com/office/drawing/2014/main" val="2973022130"/>
                    </a:ext>
                  </a:extLst>
                </a:gridCol>
                <a:gridCol w="905256">
                  <a:extLst>
                    <a:ext uri="{9D8B030D-6E8A-4147-A177-3AD203B41FA5}">
                      <a16:colId xmlns:a16="http://schemas.microsoft.com/office/drawing/2014/main" val="3928870662"/>
                    </a:ext>
                  </a:extLst>
                </a:gridCol>
                <a:gridCol w="905256">
                  <a:extLst>
                    <a:ext uri="{9D8B030D-6E8A-4147-A177-3AD203B41FA5}">
                      <a16:colId xmlns:a16="http://schemas.microsoft.com/office/drawing/2014/main" val="1461655126"/>
                    </a:ext>
                  </a:extLst>
                </a:gridCol>
                <a:gridCol w="905256">
                  <a:extLst>
                    <a:ext uri="{9D8B030D-6E8A-4147-A177-3AD203B41FA5}">
                      <a16:colId xmlns:a16="http://schemas.microsoft.com/office/drawing/2014/main" val="234551904"/>
                    </a:ext>
                  </a:extLst>
                </a:gridCol>
                <a:gridCol w="905256">
                  <a:extLst>
                    <a:ext uri="{9D8B030D-6E8A-4147-A177-3AD203B41FA5}">
                      <a16:colId xmlns:a16="http://schemas.microsoft.com/office/drawing/2014/main" val="1416199586"/>
                    </a:ext>
                  </a:extLst>
                </a:gridCol>
                <a:gridCol w="905256">
                  <a:extLst>
                    <a:ext uri="{9D8B030D-6E8A-4147-A177-3AD203B41FA5}">
                      <a16:colId xmlns:a16="http://schemas.microsoft.com/office/drawing/2014/main" val="17056162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807819352"/>
                  </a:ext>
                </a:extLst>
              </a:tr>
              <a:tr h="370840">
                <a:tc>
                  <a:txBody>
                    <a:bodyPr/>
                    <a:lstStyle/>
                    <a:p>
                      <a:r>
                        <a:rPr lang="en-US" sz="1000"/>
                        <a:t>4803</a:t>
                      </a:r>
                    </a:p>
                  </a:txBody>
                  <a:tcPr/>
                </a:tc>
                <a:tc>
                  <a:txBody>
                    <a:bodyPr/>
                    <a:lstStyle/>
                    <a:p>
                      <a:r>
                        <a:rPr lang="en-US" sz="1000"/>
                        <a:t>128</a:t>
                      </a:r>
                    </a:p>
                  </a:txBody>
                  <a:tcPr/>
                </a:tc>
                <a:tc>
                  <a:txBody>
                    <a:bodyPr/>
                    <a:lstStyle/>
                    <a:p>
                      <a:r>
                        <a:rPr lang="en-US" sz="1000"/>
                        <a:t>145</a:t>
                      </a:r>
                    </a:p>
                  </a:txBody>
                  <a:tcPr/>
                </a:tc>
                <a:tc>
                  <a:txBody>
                    <a:bodyPr/>
                    <a:lstStyle/>
                    <a:p>
                      <a:r>
                        <a:rPr lang="en-US" sz="1000"/>
                        <a:t>3463</a:t>
                      </a:r>
                    </a:p>
                  </a:txBody>
                  <a:tcPr/>
                </a:tc>
                <a:tc>
                  <a:txBody>
                    <a:bodyPr/>
                    <a:lstStyle/>
                    <a:p>
                      <a:r>
                        <a:rPr lang="en-US" sz="1000"/>
                        <a:t>102</a:t>
                      </a:r>
                    </a:p>
                  </a:txBody>
                  <a:tcPr/>
                </a:tc>
                <a:tc>
                  <a:txBody>
                    <a:bodyPr/>
                    <a:lstStyle/>
                    <a:p>
                      <a:r>
                        <a:rPr lang="en-US" sz="1000"/>
                        <a:t>139</a:t>
                      </a:r>
                    </a:p>
                  </a:txBody>
                  <a:tcPr/>
                </a:tc>
                <a:tc>
                  <a:txBody>
                    <a:bodyPr/>
                    <a:lstStyle/>
                    <a:p>
                      <a:r>
                        <a:rPr lang="en-US" sz="1000"/>
                        <a:t>0</a:t>
                      </a:r>
                    </a:p>
                  </a:txBody>
                  <a:tcPr/>
                </a:tc>
                <a:tc>
                  <a:txBody>
                    <a:bodyPr/>
                    <a:lstStyle/>
                    <a:p>
                      <a:r>
                        <a:rPr lang="en-US" sz="1000"/>
                        <a:t>0.5390 %</a:t>
                      </a:r>
                    </a:p>
                  </a:txBody>
                  <a:tcPr/>
                </a:tc>
                <a:tc>
                  <a:txBody>
                    <a:bodyPr/>
                    <a:lstStyle/>
                    <a:p>
                      <a:r>
                        <a:rPr lang="en-US" sz="1000"/>
                        <a:t>0.0 %</a:t>
                      </a:r>
                    </a:p>
                  </a:txBody>
                  <a:tcPr/>
                </a:tc>
                <a:extLst>
                  <a:ext uri="{0D108BD9-81ED-4DB2-BD59-A6C34878D82A}">
                    <a16:rowId xmlns:a16="http://schemas.microsoft.com/office/drawing/2014/main" val="1452857224"/>
                  </a:ext>
                </a:extLst>
              </a:tr>
            </a:tbl>
          </a:graphicData>
        </a:graphic>
      </p:graphicFrame>
      <p:sp>
        <p:nvSpPr>
          <p:cNvPr id="4" name="Text Placeholder 3">
            <a:extLst>
              <a:ext uri="{FF2B5EF4-FFF2-40B4-BE49-F238E27FC236}">
                <a16:creationId xmlns:a16="http://schemas.microsoft.com/office/drawing/2014/main" id="{3C8E7CE0-5E46-472C-9252-642AF1FEEF9D}"/>
              </a:ext>
            </a:extLst>
          </p:cNvPr>
          <p:cNvSpPr>
            <a:spLocks noGrp="1"/>
          </p:cNvSpPr>
          <p:nvPr>
            <p:ph type="body" sz="quarter" idx="14"/>
          </p:nvPr>
        </p:nvSpPr>
        <p:spPr/>
        <p:txBody>
          <a:bodyPr/>
          <a:lstStyle/>
          <a:p>
            <a:r>
              <a:rPr lang="en-US"/>
              <a:t>01/01/2022 - 07/04/2022</a:t>
            </a:r>
          </a:p>
        </p:txBody>
      </p:sp>
    </p:spTree>
    <p:extLst>
      <p:ext uri="{BB962C8B-B14F-4D97-AF65-F5344CB8AC3E}">
        <p14:creationId xmlns:p14="http://schemas.microsoft.com/office/powerpoint/2010/main" val="32336826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28B2A-D212-406B-895B-F14D1A000171}"/>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52E1C074-9F3A-4DC0-B7C1-D83B59C8FBA0}"/>
              </a:ext>
            </a:extLst>
          </p:cNvPr>
          <p:cNvGraphicFramePr>
            <a:graphicFrameLocks noGrp="1"/>
          </p:cNvGraphicFramePr>
          <p:nvPr>
            <p:ph type="chart" sz="quarter" idx="13"/>
            <p:extLst>
              <p:ext uri="{D42A27DB-BD31-4B8C-83A1-F6EECF244321}">
                <p14:modId xmlns:p14="http://schemas.microsoft.com/office/powerpoint/2010/main" val="31469817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BD4AE4-35AD-470D-9B31-114BE3F7374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A120FDB-F134-4679-85BE-C0907925F2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93260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C30C30-80CD-4AF2-952A-12EEF368C372}"/>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2460D12A-66AB-421D-9161-E4CE4158A6C2}"/>
              </a:ext>
            </a:extLst>
          </p:cNvPr>
          <p:cNvGraphicFramePr>
            <a:graphicFrameLocks noGrp="1"/>
          </p:cNvGraphicFramePr>
          <p:nvPr>
            <p:ph type="chart" sz="quarter" idx="13"/>
            <p:extLst>
              <p:ext uri="{D42A27DB-BD31-4B8C-83A1-F6EECF244321}">
                <p14:modId xmlns:p14="http://schemas.microsoft.com/office/powerpoint/2010/main" val="3584077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0D61C8-5A4C-4C76-B7B1-8CA39459498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77203F8-F72C-41A6-99B9-AF99A7A33B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911910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603AE-702E-4711-A618-B8251ADCA8AF}"/>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8135C967-EA4A-48F6-A868-42A9E4256ED3}"/>
              </a:ext>
            </a:extLst>
          </p:cNvPr>
          <p:cNvGraphicFramePr>
            <a:graphicFrameLocks noGrp="1"/>
          </p:cNvGraphicFramePr>
          <p:nvPr>
            <p:ph type="chart" sz="quarter" idx="13"/>
            <p:extLst>
              <p:ext uri="{D42A27DB-BD31-4B8C-83A1-F6EECF244321}">
                <p14:modId xmlns:p14="http://schemas.microsoft.com/office/powerpoint/2010/main" val="2505685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1183BF-BD81-4200-BB57-7B97249CF0EB}"/>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674D889-4665-4AE4-8731-5B1C9EF623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90400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0F446C-1B93-42BF-9CEA-F18214F61987}"/>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AD0D8DE6-F401-470C-A4B0-B9D9326E7679}"/>
              </a:ext>
            </a:extLst>
          </p:cNvPr>
          <p:cNvGraphicFramePr>
            <a:graphicFrameLocks noGrp="1"/>
          </p:cNvGraphicFramePr>
          <p:nvPr>
            <p:ph type="chart" sz="quarter" idx="13"/>
            <p:extLst>
              <p:ext uri="{D42A27DB-BD31-4B8C-83A1-F6EECF244321}">
                <p14:modId xmlns:p14="http://schemas.microsoft.com/office/powerpoint/2010/main" val="24843644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797F9A-328A-4B0B-9204-6F9A08B5EEA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E972A4D-B7C3-4617-854A-58AE24DA61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24367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01291E-2955-499D-83DD-4D0B2889205A}"/>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BCEE690F-96C6-485E-A5FF-DDD658098063}"/>
              </a:ext>
            </a:extLst>
          </p:cNvPr>
          <p:cNvGraphicFramePr>
            <a:graphicFrameLocks noGrp="1"/>
          </p:cNvGraphicFramePr>
          <p:nvPr>
            <p:ph type="tbl" sz="quarter" idx="13"/>
            <p:extLst>
              <p:ext uri="{D42A27DB-BD31-4B8C-83A1-F6EECF244321}">
                <p14:modId xmlns:p14="http://schemas.microsoft.com/office/powerpoint/2010/main" val="1353978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259201513"/>
                    </a:ext>
                  </a:extLst>
                </a:gridCol>
                <a:gridCol w="1645921">
                  <a:extLst>
                    <a:ext uri="{9D8B030D-6E8A-4147-A177-3AD203B41FA5}">
                      <a16:colId xmlns:a16="http://schemas.microsoft.com/office/drawing/2014/main" val="3882995956"/>
                    </a:ext>
                  </a:extLst>
                </a:gridCol>
                <a:gridCol w="411480">
                  <a:extLst>
                    <a:ext uri="{9D8B030D-6E8A-4147-A177-3AD203B41FA5}">
                      <a16:colId xmlns:a16="http://schemas.microsoft.com/office/drawing/2014/main" val="128588990"/>
                    </a:ext>
                  </a:extLst>
                </a:gridCol>
                <a:gridCol w="411480">
                  <a:extLst>
                    <a:ext uri="{9D8B030D-6E8A-4147-A177-3AD203B41FA5}">
                      <a16:colId xmlns:a16="http://schemas.microsoft.com/office/drawing/2014/main" val="2928994885"/>
                    </a:ext>
                  </a:extLst>
                </a:gridCol>
                <a:gridCol w="411480">
                  <a:extLst>
                    <a:ext uri="{9D8B030D-6E8A-4147-A177-3AD203B41FA5}">
                      <a16:colId xmlns:a16="http://schemas.microsoft.com/office/drawing/2014/main" val="367073836"/>
                    </a:ext>
                  </a:extLst>
                </a:gridCol>
                <a:gridCol w="411480">
                  <a:extLst>
                    <a:ext uri="{9D8B030D-6E8A-4147-A177-3AD203B41FA5}">
                      <a16:colId xmlns:a16="http://schemas.microsoft.com/office/drawing/2014/main" val="1818274609"/>
                    </a:ext>
                  </a:extLst>
                </a:gridCol>
                <a:gridCol w="411480">
                  <a:extLst>
                    <a:ext uri="{9D8B030D-6E8A-4147-A177-3AD203B41FA5}">
                      <a16:colId xmlns:a16="http://schemas.microsoft.com/office/drawing/2014/main" val="846503281"/>
                    </a:ext>
                  </a:extLst>
                </a:gridCol>
                <a:gridCol w="411480">
                  <a:extLst>
                    <a:ext uri="{9D8B030D-6E8A-4147-A177-3AD203B41FA5}">
                      <a16:colId xmlns:a16="http://schemas.microsoft.com/office/drawing/2014/main" val="170921344"/>
                    </a:ext>
                  </a:extLst>
                </a:gridCol>
                <a:gridCol w="411480">
                  <a:extLst>
                    <a:ext uri="{9D8B030D-6E8A-4147-A177-3AD203B41FA5}">
                      <a16:colId xmlns:a16="http://schemas.microsoft.com/office/drawing/2014/main" val="2688838073"/>
                    </a:ext>
                  </a:extLst>
                </a:gridCol>
                <a:gridCol w="411480">
                  <a:extLst>
                    <a:ext uri="{9D8B030D-6E8A-4147-A177-3AD203B41FA5}">
                      <a16:colId xmlns:a16="http://schemas.microsoft.com/office/drawing/2014/main" val="2340201702"/>
                    </a:ext>
                  </a:extLst>
                </a:gridCol>
                <a:gridCol w="411480">
                  <a:extLst>
                    <a:ext uri="{9D8B030D-6E8A-4147-A177-3AD203B41FA5}">
                      <a16:colId xmlns:a16="http://schemas.microsoft.com/office/drawing/2014/main" val="1058192982"/>
                    </a:ext>
                  </a:extLst>
                </a:gridCol>
                <a:gridCol w="411480">
                  <a:extLst>
                    <a:ext uri="{9D8B030D-6E8A-4147-A177-3AD203B41FA5}">
                      <a16:colId xmlns:a16="http://schemas.microsoft.com/office/drawing/2014/main" val="765004406"/>
                    </a:ext>
                  </a:extLst>
                </a:gridCol>
                <a:gridCol w="411480">
                  <a:extLst>
                    <a:ext uri="{9D8B030D-6E8A-4147-A177-3AD203B41FA5}">
                      <a16:colId xmlns:a16="http://schemas.microsoft.com/office/drawing/2014/main" val="165245837"/>
                    </a:ext>
                  </a:extLst>
                </a:gridCol>
                <a:gridCol w="411480">
                  <a:extLst>
                    <a:ext uri="{9D8B030D-6E8A-4147-A177-3AD203B41FA5}">
                      <a16:colId xmlns:a16="http://schemas.microsoft.com/office/drawing/2014/main" val="728108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7785330"/>
                  </a:ext>
                </a:extLst>
              </a:tr>
            </a:tbl>
          </a:graphicData>
        </a:graphic>
      </p:graphicFrame>
      <p:sp>
        <p:nvSpPr>
          <p:cNvPr id="4" name="Text Placeholder 3">
            <a:extLst>
              <a:ext uri="{FF2B5EF4-FFF2-40B4-BE49-F238E27FC236}">
                <a16:creationId xmlns:a16="http://schemas.microsoft.com/office/drawing/2014/main" id="{104792E8-D3D4-46A5-B7BE-5A136A0A24B9}"/>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772231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A90D9-3F3D-42B7-91E6-48C17A357259}"/>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854E30DC-457D-45F8-A548-701DBA777156}"/>
              </a:ext>
            </a:extLst>
          </p:cNvPr>
          <p:cNvGraphicFramePr>
            <a:graphicFrameLocks noGrp="1"/>
          </p:cNvGraphicFramePr>
          <p:nvPr>
            <p:ph type="tbl" sz="quarter" idx="13"/>
            <p:extLst>
              <p:ext uri="{D42A27DB-BD31-4B8C-83A1-F6EECF244321}">
                <p14:modId xmlns:p14="http://schemas.microsoft.com/office/powerpoint/2010/main" val="1178361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765023922"/>
                    </a:ext>
                  </a:extLst>
                </a:gridCol>
                <a:gridCol w="1645921">
                  <a:extLst>
                    <a:ext uri="{9D8B030D-6E8A-4147-A177-3AD203B41FA5}">
                      <a16:colId xmlns:a16="http://schemas.microsoft.com/office/drawing/2014/main" val="2485743170"/>
                    </a:ext>
                  </a:extLst>
                </a:gridCol>
                <a:gridCol w="411480">
                  <a:extLst>
                    <a:ext uri="{9D8B030D-6E8A-4147-A177-3AD203B41FA5}">
                      <a16:colId xmlns:a16="http://schemas.microsoft.com/office/drawing/2014/main" val="2703991703"/>
                    </a:ext>
                  </a:extLst>
                </a:gridCol>
                <a:gridCol w="411480">
                  <a:extLst>
                    <a:ext uri="{9D8B030D-6E8A-4147-A177-3AD203B41FA5}">
                      <a16:colId xmlns:a16="http://schemas.microsoft.com/office/drawing/2014/main" val="1454054907"/>
                    </a:ext>
                  </a:extLst>
                </a:gridCol>
                <a:gridCol w="411480">
                  <a:extLst>
                    <a:ext uri="{9D8B030D-6E8A-4147-A177-3AD203B41FA5}">
                      <a16:colId xmlns:a16="http://schemas.microsoft.com/office/drawing/2014/main" val="2841564758"/>
                    </a:ext>
                  </a:extLst>
                </a:gridCol>
                <a:gridCol w="411480">
                  <a:extLst>
                    <a:ext uri="{9D8B030D-6E8A-4147-A177-3AD203B41FA5}">
                      <a16:colId xmlns:a16="http://schemas.microsoft.com/office/drawing/2014/main" val="3818345518"/>
                    </a:ext>
                  </a:extLst>
                </a:gridCol>
                <a:gridCol w="411480">
                  <a:extLst>
                    <a:ext uri="{9D8B030D-6E8A-4147-A177-3AD203B41FA5}">
                      <a16:colId xmlns:a16="http://schemas.microsoft.com/office/drawing/2014/main" val="481301425"/>
                    </a:ext>
                  </a:extLst>
                </a:gridCol>
                <a:gridCol w="411480">
                  <a:extLst>
                    <a:ext uri="{9D8B030D-6E8A-4147-A177-3AD203B41FA5}">
                      <a16:colId xmlns:a16="http://schemas.microsoft.com/office/drawing/2014/main" val="656503441"/>
                    </a:ext>
                  </a:extLst>
                </a:gridCol>
                <a:gridCol w="411480">
                  <a:extLst>
                    <a:ext uri="{9D8B030D-6E8A-4147-A177-3AD203B41FA5}">
                      <a16:colId xmlns:a16="http://schemas.microsoft.com/office/drawing/2014/main" val="3479999184"/>
                    </a:ext>
                  </a:extLst>
                </a:gridCol>
                <a:gridCol w="411480">
                  <a:extLst>
                    <a:ext uri="{9D8B030D-6E8A-4147-A177-3AD203B41FA5}">
                      <a16:colId xmlns:a16="http://schemas.microsoft.com/office/drawing/2014/main" val="3377515443"/>
                    </a:ext>
                  </a:extLst>
                </a:gridCol>
                <a:gridCol w="411480">
                  <a:extLst>
                    <a:ext uri="{9D8B030D-6E8A-4147-A177-3AD203B41FA5}">
                      <a16:colId xmlns:a16="http://schemas.microsoft.com/office/drawing/2014/main" val="1712509962"/>
                    </a:ext>
                  </a:extLst>
                </a:gridCol>
                <a:gridCol w="411480">
                  <a:extLst>
                    <a:ext uri="{9D8B030D-6E8A-4147-A177-3AD203B41FA5}">
                      <a16:colId xmlns:a16="http://schemas.microsoft.com/office/drawing/2014/main" val="2329175886"/>
                    </a:ext>
                  </a:extLst>
                </a:gridCol>
                <a:gridCol w="411480">
                  <a:extLst>
                    <a:ext uri="{9D8B030D-6E8A-4147-A177-3AD203B41FA5}">
                      <a16:colId xmlns:a16="http://schemas.microsoft.com/office/drawing/2014/main" val="2781065672"/>
                    </a:ext>
                  </a:extLst>
                </a:gridCol>
                <a:gridCol w="411480">
                  <a:extLst>
                    <a:ext uri="{9D8B030D-6E8A-4147-A177-3AD203B41FA5}">
                      <a16:colId xmlns:a16="http://schemas.microsoft.com/office/drawing/2014/main" val="3181996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4605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- 2022-06-10 12:53:46</a:t>
                      </a:r>
                      <a:r>
                        <a:rPr kumimoji="0" lang="en-US" sz="1000" b="0" i="0" u="none" strike="noStrike" kern="1200" cap="none" spc="0" normalizeH="0" baseline="0" noProof="0">
                          <a:ln>
                            <a:noFill/>
                          </a:ln>
                          <a:solidFill>
                            <a:prstClr val="black"/>
                          </a:solidFill>
                          <a:effectLst/>
                          <a:uLnTx/>
                          <a:uFillTx/>
                          <a:latin typeface="+mn-lt"/>
                          <a:ea typeface="+mn-ea"/>
                          <a:cs typeface="+mn-cs"/>
                        </a:rPr>
                        <a:t>
 Welcome to our 11th class of Summer Associates! We’re excited to partner with INROADS, Inc. again this year and are confident our #internshipprogram will offer rewarding opportunities to help develop the next generation of talent. #TEAMPHLY is looking forward to connecting with our interns over the next 10 weeks! 🙌🏽 #insurancecareers #summerinternship 
Visit bit.ly/PHLYSummerAssociates to learn more.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https://quintly-image-storage.s3.amazonaws.com/d123f9c23f3abec6e562a564c92f236a/142135b484496c16c22819c3cdbae37f.jpg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80262281"/>
                  </a:ext>
                </a:extLst>
              </a:tr>
            </a:tbl>
          </a:graphicData>
        </a:graphic>
      </p:graphicFrame>
      <p:sp>
        <p:nvSpPr>
          <p:cNvPr id="4" name="Text Placeholder 3">
            <a:extLst>
              <a:ext uri="{FF2B5EF4-FFF2-40B4-BE49-F238E27FC236}">
                <a16:creationId xmlns:a16="http://schemas.microsoft.com/office/drawing/2014/main" id="{27A9112B-C6DD-4C76-A680-CD354C2BBDD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1754393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A766D-4EFD-4F6B-8879-EF1B19F72603}"/>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0C0376A1-5BC2-4735-8462-81BFDE87B31F}"/>
              </a:ext>
            </a:extLst>
          </p:cNvPr>
          <p:cNvGraphicFramePr>
            <a:graphicFrameLocks noGrp="1"/>
          </p:cNvGraphicFramePr>
          <p:nvPr>
            <p:ph type="tbl" sz="quarter" idx="13"/>
            <p:extLst>
              <p:ext uri="{D42A27DB-BD31-4B8C-83A1-F6EECF244321}">
                <p14:modId xmlns:p14="http://schemas.microsoft.com/office/powerpoint/2010/main" val="2030975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740696896"/>
                    </a:ext>
                  </a:extLst>
                </a:gridCol>
                <a:gridCol w="1645921">
                  <a:extLst>
                    <a:ext uri="{9D8B030D-6E8A-4147-A177-3AD203B41FA5}">
                      <a16:colId xmlns:a16="http://schemas.microsoft.com/office/drawing/2014/main" val="3379809348"/>
                    </a:ext>
                  </a:extLst>
                </a:gridCol>
                <a:gridCol w="411480">
                  <a:extLst>
                    <a:ext uri="{9D8B030D-6E8A-4147-A177-3AD203B41FA5}">
                      <a16:colId xmlns:a16="http://schemas.microsoft.com/office/drawing/2014/main" val="3381455319"/>
                    </a:ext>
                  </a:extLst>
                </a:gridCol>
                <a:gridCol w="411480">
                  <a:extLst>
                    <a:ext uri="{9D8B030D-6E8A-4147-A177-3AD203B41FA5}">
                      <a16:colId xmlns:a16="http://schemas.microsoft.com/office/drawing/2014/main" val="2878511539"/>
                    </a:ext>
                  </a:extLst>
                </a:gridCol>
                <a:gridCol w="411480">
                  <a:extLst>
                    <a:ext uri="{9D8B030D-6E8A-4147-A177-3AD203B41FA5}">
                      <a16:colId xmlns:a16="http://schemas.microsoft.com/office/drawing/2014/main" val="1623341380"/>
                    </a:ext>
                  </a:extLst>
                </a:gridCol>
                <a:gridCol w="411480">
                  <a:extLst>
                    <a:ext uri="{9D8B030D-6E8A-4147-A177-3AD203B41FA5}">
                      <a16:colId xmlns:a16="http://schemas.microsoft.com/office/drawing/2014/main" val="1504636054"/>
                    </a:ext>
                  </a:extLst>
                </a:gridCol>
                <a:gridCol w="411480">
                  <a:extLst>
                    <a:ext uri="{9D8B030D-6E8A-4147-A177-3AD203B41FA5}">
                      <a16:colId xmlns:a16="http://schemas.microsoft.com/office/drawing/2014/main" val="1042428346"/>
                    </a:ext>
                  </a:extLst>
                </a:gridCol>
                <a:gridCol w="411480">
                  <a:extLst>
                    <a:ext uri="{9D8B030D-6E8A-4147-A177-3AD203B41FA5}">
                      <a16:colId xmlns:a16="http://schemas.microsoft.com/office/drawing/2014/main" val="1066885562"/>
                    </a:ext>
                  </a:extLst>
                </a:gridCol>
                <a:gridCol w="411480">
                  <a:extLst>
                    <a:ext uri="{9D8B030D-6E8A-4147-A177-3AD203B41FA5}">
                      <a16:colId xmlns:a16="http://schemas.microsoft.com/office/drawing/2014/main" val="3669517010"/>
                    </a:ext>
                  </a:extLst>
                </a:gridCol>
                <a:gridCol w="411480">
                  <a:extLst>
                    <a:ext uri="{9D8B030D-6E8A-4147-A177-3AD203B41FA5}">
                      <a16:colId xmlns:a16="http://schemas.microsoft.com/office/drawing/2014/main" val="3950568615"/>
                    </a:ext>
                  </a:extLst>
                </a:gridCol>
                <a:gridCol w="411480">
                  <a:extLst>
                    <a:ext uri="{9D8B030D-6E8A-4147-A177-3AD203B41FA5}">
                      <a16:colId xmlns:a16="http://schemas.microsoft.com/office/drawing/2014/main" val="2198752147"/>
                    </a:ext>
                  </a:extLst>
                </a:gridCol>
                <a:gridCol w="411480">
                  <a:extLst>
                    <a:ext uri="{9D8B030D-6E8A-4147-A177-3AD203B41FA5}">
                      <a16:colId xmlns:a16="http://schemas.microsoft.com/office/drawing/2014/main" val="3629592070"/>
                    </a:ext>
                  </a:extLst>
                </a:gridCol>
                <a:gridCol w="411480">
                  <a:extLst>
                    <a:ext uri="{9D8B030D-6E8A-4147-A177-3AD203B41FA5}">
                      <a16:colId xmlns:a16="http://schemas.microsoft.com/office/drawing/2014/main" val="2044399429"/>
                    </a:ext>
                  </a:extLst>
                </a:gridCol>
                <a:gridCol w="411480">
                  <a:extLst>
                    <a:ext uri="{9D8B030D-6E8A-4147-A177-3AD203B41FA5}">
                      <a16:colId xmlns:a16="http://schemas.microsoft.com/office/drawing/2014/main" val="1538818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17685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- 2022-06-06 12:11:41</a:t>
                      </a:r>
                      <a:r>
                        <a:rPr kumimoji="0" lang="en-US" sz="1000" b="0" i="0" u="none" strike="noStrike" kern="1200" cap="none" spc="0" normalizeH="0" baseline="0" noProof="0">
                          <a:ln>
                            <a:noFill/>
                          </a:ln>
                          <a:solidFill>
                            <a:prstClr val="black"/>
                          </a:solidFill>
                          <a:effectLst/>
                          <a:uLnTx/>
                          <a:uFillTx/>
                          <a:latin typeface="+mn-lt"/>
                          <a:ea typeface="+mn-ea"/>
                          <a:cs typeface="+mn-cs"/>
                        </a:rPr>
                        <a:t>
 While we've been tallying up the Philadelphia Phillies' home runs this season for our 2022 Philadelphia Insurance Runs for Charities donation, we recently had the chance to honor our 2021 grant recipients at Citizens Bank Park. As a result of the Phillies scoring 734 runs in 2021, we donated ,700 to local non-profits that are making a difference!
Congratulations to our grant recipients: Community Council Health Systems, Oaks Integrated Care, The PILOT Services, and Career Opportunity Development, Inc.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https://quintly-image-storage.s3.amazonaws.com/d123f9c23f3abec6e562a564c92f236a/3b6c42987bf20778383adebcae0547a9.jpg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39020768"/>
                  </a:ext>
                </a:extLst>
              </a:tr>
            </a:tbl>
          </a:graphicData>
        </a:graphic>
      </p:graphicFrame>
      <p:sp>
        <p:nvSpPr>
          <p:cNvPr id="4" name="Text Placeholder 3">
            <a:extLst>
              <a:ext uri="{FF2B5EF4-FFF2-40B4-BE49-F238E27FC236}">
                <a16:creationId xmlns:a16="http://schemas.microsoft.com/office/drawing/2014/main" id="{2267627F-19C8-4B87-917B-7021C926C07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081139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8392D-2034-43A7-8F92-ABB695184551}"/>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AB25EF25-8C4C-45DA-918C-3FCA3DB4EF40}"/>
              </a:ext>
            </a:extLst>
          </p:cNvPr>
          <p:cNvGraphicFramePr>
            <a:graphicFrameLocks noGrp="1"/>
          </p:cNvGraphicFramePr>
          <p:nvPr>
            <p:ph type="tbl" sz="quarter" idx="13"/>
            <p:extLst>
              <p:ext uri="{D42A27DB-BD31-4B8C-83A1-F6EECF244321}">
                <p14:modId xmlns:p14="http://schemas.microsoft.com/office/powerpoint/2010/main" val="36865523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826148250"/>
                    </a:ext>
                  </a:extLst>
                </a:gridCol>
                <a:gridCol w="1645921">
                  <a:extLst>
                    <a:ext uri="{9D8B030D-6E8A-4147-A177-3AD203B41FA5}">
                      <a16:colId xmlns:a16="http://schemas.microsoft.com/office/drawing/2014/main" val="2703066184"/>
                    </a:ext>
                  </a:extLst>
                </a:gridCol>
                <a:gridCol w="411480">
                  <a:extLst>
                    <a:ext uri="{9D8B030D-6E8A-4147-A177-3AD203B41FA5}">
                      <a16:colId xmlns:a16="http://schemas.microsoft.com/office/drawing/2014/main" val="2163458321"/>
                    </a:ext>
                  </a:extLst>
                </a:gridCol>
                <a:gridCol w="411480">
                  <a:extLst>
                    <a:ext uri="{9D8B030D-6E8A-4147-A177-3AD203B41FA5}">
                      <a16:colId xmlns:a16="http://schemas.microsoft.com/office/drawing/2014/main" val="3404943575"/>
                    </a:ext>
                  </a:extLst>
                </a:gridCol>
                <a:gridCol w="411480">
                  <a:extLst>
                    <a:ext uri="{9D8B030D-6E8A-4147-A177-3AD203B41FA5}">
                      <a16:colId xmlns:a16="http://schemas.microsoft.com/office/drawing/2014/main" val="4182060570"/>
                    </a:ext>
                  </a:extLst>
                </a:gridCol>
                <a:gridCol w="411480">
                  <a:extLst>
                    <a:ext uri="{9D8B030D-6E8A-4147-A177-3AD203B41FA5}">
                      <a16:colId xmlns:a16="http://schemas.microsoft.com/office/drawing/2014/main" val="579886134"/>
                    </a:ext>
                  </a:extLst>
                </a:gridCol>
                <a:gridCol w="411480">
                  <a:extLst>
                    <a:ext uri="{9D8B030D-6E8A-4147-A177-3AD203B41FA5}">
                      <a16:colId xmlns:a16="http://schemas.microsoft.com/office/drawing/2014/main" val="1227927041"/>
                    </a:ext>
                  </a:extLst>
                </a:gridCol>
                <a:gridCol w="411480">
                  <a:extLst>
                    <a:ext uri="{9D8B030D-6E8A-4147-A177-3AD203B41FA5}">
                      <a16:colId xmlns:a16="http://schemas.microsoft.com/office/drawing/2014/main" val="4191058065"/>
                    </a:ext>
                  </a:extLst>
                </a:gridCol>
                <a:gridCol w="411480">
                  <a:extLst>
                    <a:ext uri="{9D8B030D-6E8A-4147-A177-3AD203B41FA5}">
                      <a16:colId xmlns:a16="http://schemas.microsoft.com/office/drawing/2014/main" val="1261919685"/>
                    </a:ext>
                  </a:extLst>
                </a:gridCol>
                <a:gridCol w="411480">
                  <a:extLst>
                    <a:ext uri="{9D8B030D-6E8A-4147-A177-3AD203B41FA5}">
                      <a16:colId xmlns:a16="http://schemas.microsoft.com/office/drawing/2014/main" val="4075787762"/>
                    </a:ext>
                  </a:extLst>
                </a:gridCol>
                <a:gridCol w="411480">
                  <a:extLst>
                    <a:ext uri="{9D8B030D-6E8A-4147-A177-3AD203B41FA5}">
                      <a16:colId xmlns:a16="http://schemas.microsoft.com/office/drawing/2014/main" val="3003454173"/>
                    </a:ext>
                  </a:extLst>
                </a:gridCol>
                <a:gridCol w="411480">
                  <a:extLst>
                    <a:ext uri="{9D8B030D-6E8A-4147-A177-3AD203B41FA5}">
                      <a16:colId xmlns:a16="http://schemas.microsoft.com/office/drawing/2014/main" val="162941538"/>
                    </a:ext>
                  </a:extLst>
                </a:gridCol>
                <a:gridCol w="411480">
                  <a:extLst>
                    <a:ext uri="{9D8B030D-6E8A-4147-A177-3AD203B41FA5}">
                      <a16:colId xmlns:a16="http://schemas.microsoft.com/office/drawing/2014/main" val="867639021"/>
                    </a:ext>
                  </a:extLst>
                </a:gridCol>
                <a:gridCol w="411480">
                  <a:extLst>
                    <a:ext uri="{9D8B030D-6E8A-4147-A177-3AD203B41FA5}">
                      <a16:colId xmlns:a16="http://schemas.microsoft.com/office/drawing/2014/main" val="13346237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85432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- 2022-06-03 14:03:53</a:t>
                      </a:r>
                      <a:r>
                        <a:rPr kumimoji="0" lang="en-US" sz="1000" b="0" i="0" u="none" strike="noStrike" kern="1200" cap="none" spc="0" normalizeH="0" baseline="0" noProof="0">
                          <a:ln>
                            <a:noFill/>
                          </a:ln>
                          <a:solidFill>
                            <a:prstClr val="black"/>
                          </a:solidFill>
                          <a:effectLst/>
                          <a:uLnTx/>
                          <a:uFillTx/>
                          <a:latin typeface="+mn-lt"/>
                          <a:ea typeface="+mn-ea"/>
                          <a:cs typeface="+mn-cs"/>
                        </a:rPr>
                        <a:t>
 Home Office employees volunteered to help Operation First Response, a non-profit dedicated to serving wounded #military members and their families with emergency financial needs. #TEAMPHLY attended their Golfing for Wounded Heroes event and assisted with various tasks from setup and serving refreshments to selling raffle tickets. All money raised supports wounded heroes and their families.  #volunteerism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https://quintly-image-storage.s3.amazonaws.com/d123f9c23f3abec6e562a564c92f236a/4ff9ab11d47812b93cf79fb89abd093e.jpg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9.3220 %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5559381"/>
                  </a:ext>
                </a:extLst>
              </a:tr>
            </a:tbl>
          </a:graphicData>
        </a:graphic>
      </p:graphicFrame>
      <p:sp>
        <p:nvSpPr>
          <p:cNvPr id="4" name="Text Placeholder 3">
            <a:extLst>
              <a:ext uri="{FF2B5EF4-FFF2-40B4-BE49-F238E27FC236}">
                <a16:creationId xmlns:a16="http://schemas.microsoft.com/office/drawing/2014/main" id="{4C67FF21-22C5-4C98-BCD2-E994C0AAF7E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4718789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0DC07-B1D6-4FF9-89E3-FC14A1FE2608}"/>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7749C697-EB8C-48E3-B644-B85646EE1275}"/>
              </a:ext>
            </a:extLst>
          </p:cNvPr>
          <p:cNvGraphicFramePr>
            <a:graphicFrameLocks noGrp="1"/>
          </p:cNvGraphicFramePr>
          <p:nvPr>
            <p:ph type="tbl" sz="quarter" idx="13"/>
            <p:extLst>
              <p:ext uri="{D42A27DB-BD31-4B8C-83A1-F6EECF244321}">
                <p14:modId xmlns:p14="http://schemas.microsoft.com/office/powerpoint/2010/main" val="517166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3166898241"/>
                    </a:ext>
                  </a:extLst>
                </a:gridCol>
                <a:gridCol w="1645921">
                  <a:extLst>
                    <a:ext uri="{9D8B030D-6E8A-4147-A177-3AD203B41FA5}">
                      <a16:colId xmlns:a16="http://schemas.microsoft.com/office/drawing/2014/main" val="2907359375"/>
                    </a:ext>
                  </a:extLst>
                </a:gridCol>
                <a:gridCol w="411480">
                  <a:extLst>
                    <a:ext uri="{9D8B030D-6E8A-4147-A177-3AD203B41FA5}">
                      <a16:colId xmlns:a16="http://schemas.microsoft.com/office/drawing/2014/main" val="3869737375"/>
                    </a:ext>
                  </a:extLst>
                </a:gridCol>
                <a:gridCol w="411480">
                  <a:extLst>
                    <a:ext uri="{9D8B030D-6E8A-4147-A177-3AD203B41FA5}">
                      <a16:colId xmlns:a16="http://schemas.microsoft.com/office/drawing/2014/main" val="3331941638"/>
                    </a:ext>
                  </a:extLst>
                </a:gridCol>
                <a:gridCol w="411480">
                  <a:extLst>
                    <a:ext uri="{9D8B030D-6E8A-4147-A177-3AD203B41FA5}">
                      <a16:colId xmlns:a16="http://schemas.microsoft.com/office/drawing/2014/main" val="3729121530"/>
                    </a:ext>
                  </a:extLst>
                </a:gridCol>
                <a:gridCol w="411480">
                  <a:extLst>
                    <a:ext uri="{9D8B030D-6E8A-4147-A177-3AD203B41FA5}">
                      <a16:colId xmlns:a16="http://schemas.microsoft.com/office/drawing/2014/main" val="2054068609"/>
                    </a:ext>
                  </a:extLst>
                </a:gridCol>
                <a:gridCol w="411480">
                  <a:extLst>
                    <a:ext uri="{9D8B030D-6E8A-4147-A177-3AD203B41FA5}">
                      <a16:colId xmlns:a16="http://schemas.microsoft.com/office/drawing/2014/main" val="1076170763"/>
                    </a:ext>
                  </a:extLst>
                </a:gridCol>
                <a:gridCol w="411480">
                  <a:extLst>
                    <a:ext uri="{9D8B030D-6E8A-4147-A177-3AD203B41FA5}">
                      <a16:colId xmlns:a16="http://schemas.microsoft.com/office/drawing/2014/main" val="843015521"/>
                    </a:ext>
                  </a:extLst>
                </a:gridCol>
                <a:gridCol w="411480">
                  <a:extLst>
                    <a:ext uri="{9D8B030D-6E8A-4147-A177-3AD203B41FA5}">
                      <a16:colId xmlns:a16="http://schemas.microsoft.com/office/drawing/2014/main" val="2613794219"/>
                    </a:ext>
                  </a:extLst>
                </a:gridCol>
                <a:gridCol w="411480">
                  <a:extLst>
                    <a:ext uri="{9D8B030D-6E8A-4147-A177-3AD203B41FA5}">
                      <a16:colId xmlns:a16="http://schemas.microsoft.com/office/drawing/2014/main" val="799452603"/>
                    </a:ext>
                  </a:extLst>
                </a:gridCol>
                <a:gridCol w="411480">
                  <a:extLst>
                    <a:ext uri="{9D8B030D-6E8A-4147-A177-3AD203B41FA5}">
                      <a16:colId xmlns:a16="http://schemas.microsoft.com/office/drawing/2014/main" val="1401231290"/>
                    </a:ext>
                  </a:extLst>
                </a:gridCol>
                <a:gridCol w="411480">
                  <a:extLst>
                    <a:ext uri="{9D8B030D-6E8A-4147-A177-3AD203B41FA5}">
                      <a16:colId xmlns:a16="http://schemas.microsoft.com/office/drawing/2014/main" val="3729477549"/>
                    </a:ext>
                  </a:extLst>
                </a:gridCol>
                <a:gridCol w="411480">
                  <a:extLst>
                    <a:ext uri="{9D8B030D-6E8A-4147-A177-3AD203B41FA5}">
                      <a16:colId xmlns:a16="http://schemas.microsoft.com/office/drawing/2014/main" val="2459648442"/>
                    </a:ext>
                  </a:extLst>
                </a:gridCol>
                <a:gridCol w="411480">
                  <a:extLst>
                    <a:ext uri="{9D8B030D-6E8A-4147-A177-3AD203B41FA5}">
                      <a16:colId xmlns:a16="http://schemas.microsoft.com/office/drawing/2014/main" val="3999892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84379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- 2022-06-15 12:10:34</a:t>
                      </a:r>
                      <a:r>
                        <a:rPr kumimoji="0" lang="en-US" sz="1000" b="0" i="0" u="none" strike="noStrike" kern="1200" cap="none" spc="0" normalizeH="0" baseline="0" noProof="0">
                          <a:ln>
                            <a:noFill/>
                          </a:ln>
                          <a:solidFill>
                            <a:prstClr val="black"/>
                          </a:solidFill>
                          <a:effectLst/>
                          <a:uLnTx/>
                          <a:uFillTx/>
                          <a:latin typeface="+mn-lt"/>
                          <a:ea typeface="+mn-ea"/>
                          <a:cs typeface="+mn-cs"/>
                        </a:rPr>
                        <a:t>
 In case you missed it, we kicked off our 11th annual Summer Associates Program last week. Here's a look at some of our interns in the Home Office at a welcome breakfast with #TEAMPHLY! 🙌 #PHLYInternLife #internshipprogram #summerinternship
Learn more: bit.ly/PHLYSummerAssociates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https://quintly-image-storage.s3.amazonaws.com/d123f9c23f3abec6e562a564c92f236a/d17fa7fb8a3eb2292b139d63320c28af.jpg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67411285"/>
                  </a:ext>
                </a:extLst>
              </a:tr>
            </a:tbl>
          </a:graphicData>
        </a:graphic>
      </p:graphicFrame>
      <p:sp>
        <p:nvSpPr>
          <p:cNvPr id="4" name="Text Placeholder 3">
            <a:extLst>
              <a:ext uri="{FF2B5EF4-FFF2-40B4-BE49-F238E27FC236}">
                <a16:creationId xmlns:a16="http://schemas.microsoft.com/office/drawing/2014/main" id="{E9EB2AA6-B4D1-4E8E-AE35-05268AEE0B8B}"/>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79411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EC8CA-8FAB-4409-A673-CB2794014A82}"/>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D3247D81-7909-450D-949E-6E2DE2FC8442}"/>
              </a:ext>
            </a:extLst>
          </p:cNvPr>
          <p:cNvGraphicFramePr>
            <a:graphicFrameLocks noGrp="1"/>
          </p:cNvGraphicFramePr>
          <p:nvPr>
            <p:ph type="tbl" sz="quarter" idx="13"/>
            <p:extLst>
              <p:ext uri="{D42A27DB-BD31-4B8C-83A1-F6EECF244321}">
                <p14:modId xmlns:p14="http://schemas.microsoft.com/office/powerpoint/2010/main" val="435796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1">
                  <a:extLst>
                    <a:ext uri="{9D8B030D-6E8A-4147-A177-3AD203B41FA5}">
                      <a16:colId xmlns:a16="http://schemas.microsoft.com/office/drawing/2014/main" val="2781083868"/>
                    </a:ext>
                  </a:extLst>
                </a:gridCol>
                <a:gridCol w="1645921">
                  <a:extLst>
                    <a:ext uri="{9D8B030D-6E8A-4147-A177-3AD203B41FA5}">
                      <a16:colId xmlns:a16="http://schemas.microsoft.com/office/drawing/2014/main" val="3824330771"/>
                    </a:ext>
                  </a:extLst>
                </a:gridCol>
                <a:gridCol w="411480">
                  <a:extLst>
                    <a:ext uri="{9D8B030D-6E8A-4147-A177-3AD203B41FA5}">
                      <a16:colId xmlns:a16="http://schemas.microsoft.com/office/drawing/2014/main" val="83559240"/>
                    </a:ext>
                  </a:extLst>
                </a:gridCol>
                <a:gridCol w="411480">
                  <a:extLst>
                    <a:ext uri="{9D8B030D-6E8A-4147-A177-3AD203B41FA5}">
                      <a16:colId xmlns:a16="http://schemas.microsoft.com/office/drawing/2014/main" val="906648176"/>
                    </a:ext>
                  </a:extLst>
                </a:gridCol>
                <a:gridCol w="411480">
                  <a:extLst>
                    <a:ext uri="{9D8B030D-6E8A-4147-A177-3AD203B41FA5}">
                      <a16:colId xmlns:a16="http://schemas.microsoft.com/office/drawing/2014/main" val="408930414"/>
                    </a:ext>
                  </a:extLst>
                </a:gridCol>
                <a:gridCol w="411480">
                  <a:extLst>
                    <a:ext uri="{9D8B030D-6E8A-4147-A177-3AD203B41FA5}">
                      <a16:colId xmlns:a16="http://schemas.microsoft.com/office/drawing/2014/main" val="1051156224"/>
                    </a:ext>
                  </a:extLst>
                </a:gridCol>
                <a:gridCol w="411480">
                  <a:extLst>
                    <a:ext uri="{9D8B030D-6E8A-4147-A177-3AD203B41FA5}">
                      <a16:colId xmlns:a16="http://schemas.microsoft.com/office/drawing/2014/main" val="3122540807"/>
                    </a:ext>
                  </a:extLst>
                </a:gridCol>
                <a:gridCol w="411480">
                  <a:extLst>
                    <a:ext uri="{9D8B030D-6E8A-4147-A177-3AD203B41FA5}">
                      <a16:colId xmlns:a16="http://schemas.microsoft.com/office/drawing/2014/main" val="1699514795"/>
                    </a:ext>
                  </a:extLst>
                </a:gridCol>
                <a:gridCol w="411480">
                  <a:extLst>
                    <a:ext uri="{9D8B030D-6E8A-4147-A177-3AD203B41FA5}">
                      <a16:colId xmlns:a16="http://schemas.microsoft.com/office/drawing/2014/main" val="2807612883"/>
                    </a:ext>
                  </a:extLst>
                </a:gridCol>
                <a:gridCol w="411480">
                  <a:extLst>
                    <a:ext uri="{9D8B030D-6E8A-4147-A177-3AD203B41FA5}">
                      <a16:colId xmlns:a16="http://schemas.microsoft.com/office/drawing/2014/main" val="3570489558"/>
                    </a:ext>
                  </a:extLst>
                </a:gridCol>
                <a:gridCol w="411480">
                  <a:extLst>
                    <a:ext uri="{9D8B030D-6E8A-4147-A177-3AD203B41FA5}">
                      <a16:colId xmlns:a16="http://schemas.microsoft.com/office/drawing/2014/main" val="2089219109"/>
                    </a:ext>
                  </a:extLst>
                </a:gridCol>
                <a:gridCol w="411480">
                  <a:extLst>
                    <a:ext uri="{9D8B030D-6E8A-4147-A177-3AD203B41FA5}">
                      <a16:colId xmlns:a16="http://schemas.microsoft.com/office/drawing/2014/main" val="48007731"/>
                    </a:ext>
                  </a:extLst>
                </a:gridCol>
                <a:gridCol w="411480">
                  <a:extLst>
                    <a:ext uri="{9D8B030D-6E8A-4147-A177-3AD203B41FA5}">
                      <a16:colId xmlns:a16="http://schemas.microsoft.com/office/drawing/2014/main" val="644547141"/>
                    </a:ext>
                  </a:extLst>
                </a:gridCol>
                <a:gridCol w="411480">
                  <a:extLst>
                    <a:ext uri="{9D8B030D-6E8A-4147-A177-3AD203B41FA5}">
                      <a16:colId xmlns:a16="http://schemas.microsoft.com/office/drawing/2014/main" val="42123545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68357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- 2022-06-29 13:10:53</a:t>
                      </a:r>
                      <a:r>
                        <a:rPr kumimoji="0" lang="en-US" sz="1000" b="0" i="0" u="none" strike="noStrike" kern="1200" cap="none" spc="0" normalizeH="0" baseline="0" noProof="0">
                          <a:ln>
                            <a:noFill/>
                          </a:ln>
                          <a:solidFill>
                            <a:prstClr val="black"/>
                          </a:solidFill>
                          <a:effectLst/>
                          <a:uLnTx/>
                          <a:uFillTx/>
                          <a:latin typeface="+mn-lt"/>
                          <a:ea typeface="+mn-ea"/>
                          <a:cs typeface="+mn-cs"/>
                        </a:rPr>
                        <a:t>
 There are many aspects of our culture that make PHLY a great place to work! This month, we’re shining the spotlight on Claire Smith, who works in our #Underwriting Department, as she shares why she loves being part of our team. #employeespotlight #insurancecareers
Learn more about #TEAMPHLY: bit.ly/PHLYCareers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https://quintly-image-storage.s3.amazonaws.com/d123f9c23f3abec6e562a564c92f236a/ccf135a9ce485207b736bbe3474e85f8.jpg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43800079"/>
                  </a:ext>
                </a:extLst>
              </a:tr>
            </a:tbl>
          </a:graphicData>
        </a:graphic>
      </p:graphicFrame>
      <p:sp>
        <p:nvSpPr>
          <p:cNvPr id="4" name="Text Placeholder 3">
            <a:extLst>
              <a:ext uri="{FF2B5EF4-FFF2-40B4-BE49-F238E27FC236}">
                <a16:creationId xmlns:a16="http://schemas.microsoft.com/office/drawing/2014/main" id="{51D56F84-8A1B-4103-B641-10C47522806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4608472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54F02-6546-431B-95D1-6049BAC80577}"/>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126C735C-CD46-4118-8994-DA7F215B5CD5}"/>
              </a:ext>
            </a:extLst>
          </p:cNvPr>
          <p:cNvGraphicFramePr>
            <a:graphicFrameLocks noGrp="1"/>
          </p:cNvGraphicFramePr>
          <p:nvPr>
            <p:ph type="chart" sz="quarter" idx="13"/>
            <p:extLst>
              <p:ext uri="{D42A27DB-BD31-4B8C-83A1-F6EECF244321}">
                <p14:modId xmlns:p14="http://schemas.microsoft.com/office/powerpoint/2010/main" val="6275760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B061FC-85B1-49C0-AD1F-181C4AABAB49}"/>
              </a:ext>
            </a:extLst>
          </p:cNvPr>
          <p:cNvSpPr>
            <a:spLocks noGrp="1"/>
          </p:cNvSpPr>
          <p:nvPr>
            <p:ph type="body" sz="quarter" idx="14"/>
          </p:nvPr>
        </p:nvSpPr>
        <p:spPr/>
        <p:txBody>
          <a:bodyPr/>
          <a:lstStyle/>
          <a:p>
            <a:r>
              <a:rPr lang="en-US"/>
              <a:t>06/01/2022 - 06/30/2022</a:t>
            </a:r>
          </a:p>
        </p:txBody>
      </p:sp>
      <p:sp>
        <p:nvSpPr>
          <p:cNvPr id="5" name="Footer Placeholder 4">
            <a:extLst>
              <a:ext uri="{FF2B5EF4-FFF2-40B4-BE49-F238E27FC236}">
                <a16:creationId xmlns:a16="http://schemas.microsoft.com/office/drawing/2014/main" id="{423AD6FA-7232-48EE-8AE1-A2B679BFF32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53337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FD823-73EA-4120-A0D5-F84256C82DA6}"/>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0CE4F1A8-8267-4F7B-B69D-BAE3910A2202}"/>
              </a:ext>
            </a:extLst>
          </p:cNvPr>
          <p:cNvGraphicFramePr>
            <a:graphicFrameLocks noGrp="1"/>
          </p:cNvGraphicFramePr>
          <p:nvPr>
            <p:ph type="tbl" sz="quarter" idx="13"/>
            <p:extLst>
              <p:ext uri="{D42A27DB-BD31-4B8C-83A1-F6EECF244321}">
                <p14:modId xmlns:p14="http://schemas.microsoft.com/office/powerpoint/2010/main" val="3394828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697127465"/>
                    </a:ext>
                  </a:extLst>
                </a:gridCol>
                <a:gridCol w="658368">
                  <a:extLst>
                    <a:ext uri="{9D8B030D-6E8A-4147-A177-3AD203B41FA5}">
                      <a16:colId xmlns:a16="http://schemas.microsoft.com/office/drawing/2014/main" val="3840911720"/>
                    </a:ext>
                  </a:extLst>
                </a:gridCol>
                <a:gridCol w="658368">
                  <a:extLst>
                    <a:ext uri="{9D8B030D-6E8A-4147-A177-3AD203B41FA5}">
                      <a16:colId xmlns:a16="http://schemas.microsoft.com/office/drawing/2014/main" val="3566530632"/>
                    </a:ext>
                  </a:extLst>
                </a:gridCol>
                <a:gridCol w="658368">
                  <a:extLst>
                    <a:ext uri="{9D8B030D-6E8A-4147-A177-3AD203B41FA5}">
                      <a16:colId xmlns:a16="http://schemas.microsoft.com/office/drawing/2014/main" val="4132923915"/>
                    </a:ext>
                  </a:extLst>
                </a:gridCol>
                <a:gridCol w="658368">
                  <a:extLst>
                    <a:ext uri="{9D8B030D-6E8A-4147-A177-3AD203B41FA5}">
                      <a16:colId xmlns:a16="http://schemas.microsoft.com/office/drawing/2014/main" val="94174758"/>
                    </a:ext>
                  </a:extLst>
                </a:gridCol>
                <a:gridCol w="658368">
                  <a:extLst>
                    <a:ext uri="{9D8B030D-6E8A-4147-A177-3AD203B41FA5}">
                      <a16:colId xmlns:a16="http://schemas.microsoft.com/office/drawing/2014/main" val="2698919104"/>
                    </a:ext>
                  </a:extLst>
                </a:gridCol>
                <a:gridCol w="658368">
                  <a:extLst>
                    <a:ext uri="{9D8B030D-6E8A-4147-A177-3AD203B41FA5}">
                      <a16:colId xmlns:a16="http://schemas.microsoft.com/office/drawing/2014/main" val="4191644684"/>
                    </a:ext>
                  </a:extLst>
                </a:gridCol>
                <a:gridCol w="658368">
                  <a:extLst>
                    <a:ext uri="{9D8B030D-6E8A-4147-A177-3AD203B41FA5}">
                      <a16:colId xmlns:a16="http://schemas.microsoft.com/office/drawing/2014/main" val="75517944"/>
                    </a:ext>
                  </a:extLst>
                </a:gridCol>
                <a:gridCol w="658368">
                  <a:extLst>
                    <a:ext uri="{9D8B030D-6E8A-4147-A177-3AD203B41FA5}">
                      <a16:colId xmlns:a16="http://schemas.microsoft.com/office/drawing/2014/main" val="360029058"/>
                    </a:ext>
                  </a:extLst>
                </a:gridCol>
                <a:gridCol w="658368">
                  <a:extLst>
                    <a:ext uri="{9D8B030D-6E8A-4147-A177-3AD203B41FA5}">
                      <a16:colId xmlns:a16="http://schemas.microsoft.com/office/drawing/2014/main" val="2576229251"/>
                    </a:ext>
                  </a:extLst>
                </a:gridCol>
                <a:gridCol w="658368">
                  <a:extLst>
                    <a:ext uri="{9D8B030D-6E8A-4147-A177-3AD203B41FA5}">
                      <a16:colId xmlns:a16="http://schemas.microsoft.com/office/drawing/2014/main" val="579288072"/>
                    </a:ext>
                  </a:extLst>
                </a:gridCol>
                <a:gridCol w="658368">
                  <a:extLst>
                    <a:ext uri="{9D8B030D-6E8A-4147-A177-3AD203B41FA5}">
                      <a16:colId xmlns:a16="http://schemas.microsoft.com/office/drawing/2014/main" val="805652316"/>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Response Rate</a:t>
                      </a:r>
                    </a:p>
                  </a:txBody>
                  <a:tcPr/>
                </a:tc>
                <a:extLst>
                  <a:ext uri="{0D108BD9-81ED-4DB2-BD59-A6C34878D82A}">
                    <a16:rowId xmlns:a16="http://schemas.microsoft.com/office/drawing/2014/main" val="3186784328"/>
                  </a:ext>
                </a:extLst>
              </a:tr>
              <a:tr h="370840">
                <a:tc>
                  <a:txBody>
                    <a:bodyPr/>
                    <a:lstStyle/>
                    <a:p>
                      <a:r>
                        <a:rPr lang="en-US" sz="1000"/>
                        <a:t>3823</a:t>
                      </a:r>
                    </a:p>
                  </a:txBody>
                  <a:tcPr/>
                </a:tc>
                <a:tc>
                  <a:txBody>
                    <a:bodyPr/>
                    <a:lstStyle/>
                    <a:p>
                      <a:r>
                        <a:rPr lang="en-US" sz="1000"/>
                        <a:t>27</a:t>
                      </a:r>
                    </a:p>
                  </a:txBody>
                  <a:tcPr/>
                </a:tc>
                <a:tc>
                  <a:txBody>
                    <a:bodyPr/>
                    <a:lstStyle/>
                    <a:p>
                      <a:r>
                        <a:rPr lang="en-US" sz="1000"/>
                        <a:t>146</a:t>
                      </a:r>
                    </a:p>
                  </a:txBody>
                  <a:tcPr/>
                </a:tc>
                <a:tc>
                  <a:txBody>
                    <a:bodyPr/>
                    <a:lstStyle/>
                    <a:p>
                      <a:r>
                        <a:rPr lang="en-US" sz="1000"/>
                        <a:t>136</a:t>
                      </a:r>
                    </a:p>
                  </a:txBody>
                  <a:tcPr/>
                </a:tc>
                <a:tc>
                  <a:txBody>
                    <a:bodyPr/>
                    <a:lstStyle/>
                    <a:p>
                      <a:r>
                        <a:rPr lang="en-US" sz="1000"/>
                        <a:t>7</a:t>
                      </a:r>
                    </a:p>
                  </a:txBody>
                  <a:tcPr/>
                </a:tc>
                <a:tc>
                  <a:txBody>
                    <a:bodyPr/>
                    <a:lstStyle/>
                    <a:p>
                      <a:r>
                        <a:rPr lang="en-US" sz="1000"/>
                        <a:t>3</a:t>
                      </a:r>
                    </a:p>
                  </a:txBody>
                  <a:tcPr/>
                </a:tc>
                <a:tc>
                  <a:txBody>
                    <a:bodyPr/>
                    <a:lstStyle/>
                    <a:p>
                      <a:r>
                        <a:rPr lang="en-US" sz="1000"/>
                        <a:t>57</a:t>
                      </a:r>
                    </a:p>
                  </a:txBody>
                  <a:tcPr/>
                </a:tc>
                <a:tc>
                  <a:txBody>
                    <a:bodyPr/>
                    <a:lstStyle/>
                    <a:p>
                      <a:r>
                        <a:rPr lang="en-US" sz="1000"/>
                        <a:t>57</a:t>
                      </a:r>
                    </a:p>
                  </a:txBody>
                  <a:tcPr/>
                </a:tc>
                <a:tc>
                  <a:txBody>
                    <a:bodyPr/>
                    <a:lstStyle/>
                    <a:p>
                      <a:r>
                        <a:rPr lang="en-US" sz="1000"/>
                        <a:t>375</a:t>
                      </a:r>
                    </a:p>
                  </a:txBody>
                  <a:tcPr/>
                </a:tc>
                <a:tc>
                  <a:txBody>
                    <a:bodyPr/>
                    <a:lstStyle/>
                    <a:p>
                      <a:r>
                        <a:rPr lang="en-US" sz="1000"/>
                        <a:t>3</a:t>
                      </a:r>
                    </a:p>
                  </a:txBody>
                  <a:tcPr/>
                </a:tc>
                <a:tc>
                  <a:txBody>
                    <a:bodyPr/>
                    <a:lstStyle/>
                    <a:p>
                      <a:r>
                        <a:rPr lang="en-US" sz="1000"/>
                        <a:t>78</a:t>
                      </a:r>
                    </a:p>
                  </a:txBody>
                  <a:tcPr/>
                </a:tc>
                <a:tc>
                  <a:txBody>
                    <a:bodyPr/>
                    <a:lstStyle/>
                    <a:p>
                      <a:r>
                        <a:rPr lang="en-US" sz="1000"/>
                        <a:t>100.0 %</a:t>
                      </a:r>
                    </a:p>
                  </a:txBody>
                  <a:tcPr/>
                </a:tc>
                <a:extLst>
                  <a:ext uri="{0D108BD9-81ED-4DB2-BD59-A6C34878D82A}">
                    <a16:rowId xmlns:a16="http://schemas.microsoft.com/office/drawing/2014/main" val="4147927302"/>
                  </a:ext>
                </a:extLst>
              </a:tr>
            </a:tbl>
          </a:graphicData>
        </a:graphic>
      </p:graphicFrame>
      <p:sp>
        <p:nvSpPr>
          <p:cNvPr id="4" name="Text Placeholder 3">
            <a:extLst>
              <a:ext uri="{FF2B5EF4-FFF2-40B4-BE49-F238E27FC236}">
                <a16:creationId xmlns:a16="http://schemas.microsoft.com/office/drawing/2014/main" id="{19DD0F6F-F13E-4E7F-A8B6-DB3C722899EE}"/>
              </a:ext>
            </a:extLst>
          </p:cNvPr>
          <p:cNvSpPr>
            <a:spLocks noGrp="1"/>
          </p:cNvSpPr>
          <p:nvPr>
            <p:ph type="body" sz="quarter" idx="14"/>
          </p:nvPr>
        </p:nvSpPr>
        <p:spPr/>
        <p:txBody>
          <a:bodyPr/>
          <a:lstStyle/>
          <a:p>
            <a:r>
              <a:rPr lang="en-US"/>
              <a:t>01/01/2022 - 06/08/2022</a:t>
            </a:r>
          </a:p>
        </p:txBody>
      </p:sp>
    </p:spTree>
    <p:extLst>
      <p:ext uri="{BB962C8B-B14F-4D97-AF65-F5344CB8AC3E}">
        <p14:creationId xmlns:p14="http://schemas.microsoft.com/office/powerpoint/2010/main" val="33765900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87EB9-493B-4F14-A14A-79B9ECE837EE}"/>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2C22E20A-1908-4C8A-945D-E0F51A32AA01}"/>
              </a:ext>
            </a:extLst>
          </p:cNvPr>
          <p:cNvGraphicFramePr>
            <a:graphicFrameLocks noGrp="1"/>
          </p:cNvGraphicFramePr>
          <p:nvPr>
            <p:ph type="chart" sz="quarter" idx="13"/>
            <p:extLst>
              <p:ext uri="{D42A27DB-BD31-4B8C-83A1-F6EECF244321}">
                <p14:modId xmlns:p14="http://schemas.microsoft.com/office/powerpoint/2010/main" val="34005414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E0966F-4409-4D15-BB7F-D495062630E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EEA3A54-CDC7-4712-B2D0-2F05139788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59573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99A36-D25D-4B40-B02A-A250E7A5658B}"/>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2613AFD3-61E0-46FF-A79D-A9A3A0B2D84E}"/>
              </a:ext>
            </a:extLst>
          </p:cNvPr>
          <p:cNvGraphicFramePr>
            <a:graphicFrameLocks noGrp="1"/>
          </p:cNvGraphicFramePr>
          <p:nvPr>
            <p:ph type="chart" sz="quarter" idx="13"/>
            <p:extLst>
              <p:ext uri="{D42A27DB-BD31-4B8C-83A1-F6EECF244321}">
                <p14:modId xmlns:p14="http://schemas.microsoft.com/office/powerpoint/2010/main" val="25936806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7710B2-D4DC-4F96-BD88-37DF82E07E7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A1E3D72-961F-4349-B73C-8153F79C56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14835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D4683-E05B-475B-8E1A-65CC40ACAC86}"/>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E4C4B8C5-3BEA-4117-AB0B-35CA95D99173}"/>
              </a:ext>
            </a:extLst>
          </p:cNvPr>
          <p:cNvGraphicFramePr>
            <a:graphicFrameLocks noGrp="1"/>
          </p:cNvGraphicFramePr>
          <p:nvPr>
            <p:ph type="chart" sz="quarter" idx="13"/>
            <p:extLst>
              <p:ext uri="{D42A27DB-BD31-4B8C-83A1-F6EECF244321}">
                <p14:modId xmlns:p14="http://schemas.microsoft.com/office/powerpoint/2010/main" val="37664352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0A5603-9841-4F54-A944-934264D346C0}"/>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44C80C6-FC5E-4B20-B25C-219812D5C9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24193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7950D-988B-4F42-9678-BA8713B88790}"/>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193C41CB-21FE-420E-AA9D-4781C604BB06}"/>
              </a:ext>
            </a:extLst>
          </p:cNvPr>
          <p:cNvGraphicFramePr>
            <a:graphicFrameLocks noGrp="1"/>
          </p:cNvGraphicFramePr>
          <p:nvPr>
            <p:ph type="chart" sz="quarter" idx="13"/>
            <p:extLst>
              <p:ext uri="{D42A27DB-BD31-4B8C-83A1-F6EECF244321}">
                <p14:modId xmlns:p14="http://schemas.microsoft.com/office/powerpoint/2010/main" val="18639047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397445-590A-4DB5-A19B-D1C65219AD2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7444274-13F1-404B-AA37-A17AD2A81D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86822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65907-A1FE-41C4-827F-A157BBC7D497}"/>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A77EC383-5188-4A66-9DF4-D5032AB04974}"/>
              </a:ext>
            </a:extLst>
          </p:cNvPr>
          <p:cNvGraphicFramePr>
            <a:graphicFrameLocks noGrp="1"/>
          </p:cNvGraphicFramePr>
          <p:nvPr>
            <p:ph type="tbl" sz="quarter" idx="13"/>
            <p:extLst>
              <p:ext uri="{D42A27DB-BD31-4B8C-83A1-F6EECF244321}">
                <p14:modId xmlns:p14="http://schemas.microsoft.com/office/powerpoint/2010/main" val="3044810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3974515337"/>
                    </a:ext>
                  </a:extLst>
                </a:gridCol>
                <a:gridCol w="2468880">
                  <a:extLst>
                    <a:ext uri="{9D8B030D-6E8A-4147-A177-3AD203B41FA5}">
                      <a16:colId xmlns:a16="http://schemas.microsoft.com/office/drawing/2014/main" val="168900523"/>
                    </a:ext>
                  </a:extLst>
                </a:gridCol>
                <a:gridCol w="2468880">
                  <a:extLst>
                    <a:ext uri="{9D8B030D-6E8A-4147-A177-3AD203B41FA5}">
                      <a16:colId xmlns:a16="http://schemas.microsoft.com/office/drawing/2014/main" val="1622816140"/>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86376867"/>
                  </a:ext>
                </a:extLst>
              </a:tr>
              <a:tr h="370840">
                <a:tc>
                  <a:txBody>
                    <a:bodyPr/>
                    <a:lstStyle/>
                    <a:p>
                      <a:r>
                        <a:rPr lang="en-US" sz="1000" b="1"/>
                        <a:t>@MargueriteTort</a:t>
                      </a:r>
                    </a:p>
                  </a:txBody>
                  <a:tcPr/>
                </a:tc>
                <a:tc>
                  <a:txBody>
                    <a:bodyPr/>
                    <a:lstStyle/>
                    <a:p>
                      <a:r>
                        <a:rPr lang="en-US" sz="1000"/>
                        <a:t>@PHLYINS (40)</a:t>
                      </a:r>
                    </a:p>
                  </a:txBody>
                  <a:tcPr/>
                </a:tc>
                <a:tc>
                  <a:txBody>
                    <a:bodyPr/>
                    <a:lstStyle/>
                    <a:p>
                      <a:r>
                        <a:rPr lang="en-US" sz="1000"/>
                        <a:t>40</a:t>
                      </a:r>
                    </a:p>
                  </a:txBody>
                  <a:tcPr/>
                </a:tc>
                <a:extLst>
                  <a:ext uri="{0D108BD9-81ED-4DB2-BD59-A6C34878D82A}">
                    <a16:rowId xmlns:a16="http://schemas.microsoft.com/office/drawing/2014/main" val="2096433489"/>
                  </a:ext>
                </a:extLst>
              </a:tr>
              <a:tr h="370840">
                <a:tc>
                  <a:txBody>
                    <a:bodyPr/>
                    <a:lstStyle/>
                    <a:p>
                      <a:r>
                        <a:rPr lang="en-US" sz="1000" b="1"/>
                        <a:t>@EaglesComms</a:t>
                      </a:r>
                    </a:p>
                  </a:txBody>
                  <a:tcPr/>
                </a:tc>
                <a:tc>
                  <a:txBody>
                    <a:bodyPr/>
                    <a:lstStyle/>
                    <a:p>
                      <a:r>
                        <a:rPr lang="en-US" sz="1000"/>
                        <a:t>@PHLYINS (27)</a:t>
                      </a:r>
                    </a:p>
                  </a:txBody>
                  <a:tcPr/>
                </a:tc>
                <a:tc>
                  <a:txBody>
                    <a:bodyPr/>
                    <a:lstStyle/>
                    <a:p>
                      <a:r>
                        <a:rPr lang="en-US" sz="1000"/>
                        <a:t>27</a:t>
                      </a:r>
                    </a:p>
                  </a:txBody>
                  <a:tcPr/>
                </a:tc>
                <a:extLst>
                  <a:ext uri="{0D108BD9-81ED-4DB2-BD59-A6C34878D82A}">
                    <a16:rowId xmlns:a16="http://schemas.microsoft.com/office/drawing/2014/main" val="454409750"/>
                  </a:ext>
                </a:extLst>
              </a:tr>
              <a:tr h="370840">
                <a:tc>
                  <a:txBody>
                    <a:bodyPr/>
                    <a:lstStyle/>
                    <a:p>
                      <a:r>
                        <a:rPr lang="en-US" sz="1000" b="1"/>
                        <a:t>@Jayden31215665</a:t>
                      </a:r>
                    </a:p>
                  </a:txBody>
                  <a:tcPr/>
                </a:tc>
                <a:tc>
                  <a:txBody>
                    <a:bodyPr/>
                    <a:lstStyle/>
                    <a:p>
                      <a:r>
                        <a:rPr lang="en-US" sz="1000"/>
                        <a:t>@PHLYINS (13)</a:t>
                      </a:r>
                    </a:p>
                  </a:txBody>
                  <a:tcPr/>
                </a:tc>
                <a:tc>
                  <a:txBody>
                    <a:bodyPr/>
                    <a:lstStyle/>
                    <a:p>
                      <a:r>
                        <a:rPr lang="en-US" sz="1000"/>
                        <a:t>13</a:t>
                      </a:r>
                    </a:p>
                  </a:txBody>
                  <a:tcPr/>
                </a:tc>
                <a:extLst>
                  <a:ext uri="{0D108BD9-81ED-4DB2-BD59-A6C34878D82A}">
                    <a16:rowId xmlns:a16="http://schemas.microsoft.com/office/drawing/2014/main" val="2123061473"/>
                  </a:ext>
                </a:extLst>
              </a:tr>
              <a:tr h="370840">
                <a:tc>
                  <a:txBody>
                    <a:bodyPr/>
                    <a:lstStyle/>
                    <a:p>
                      <a:r>
                        <a:rPr lang="en-US" sz="1000" b="1"/>
                        <a:t>@RubyFlower16</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3366150910"/>
                  </a:ext>
                </a:extLst>
              </a:tr>
              <a:tr h="370840">
                <a:tc>
                  <a:txBody>
                    <a:bodyPr/>
                    <a:lstStyle/>
                    <a:p>
                      <a:r>
                        <a:rPr lang="en-US" sz="1000" b="1"/>
                        <a:t>@wadt</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619111721"/>
                  </a:ext>
                </a:extLst>
              </a:tr>
              <a:tr h="370840">
                <a:tc>
                  <a:txBody>
                    <a:bodyPr/>
                    <a:lstStyle/>
                    <a:p>
                      <a:r>
                        <a:rPr lang="en-US" sz="1000" b="1"/>
                        <a:t>@Msminion13</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1260597263"/>
                  </a:ext>
                </a:extLst>
              </a:tr>
              <a:tr h="370840">
                <a:tc>
                  <a:txBody>
                    <a:bodyPr/>
                    <a:lstStyle/>
                    <a:p>
                      <a:r>
                        <a:rPr lang="en-US" sz="1000" b="1"/>
                        <a:t>@StarlightRoad</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1560817615"/>
                  </a:ext>
                </a:extLst>
              </a:tr>
              <a:tr h="370840">
                <a:tc>
                  <a:txBody>
                    <a:bodyPr/>
                    <a:lstStyle/>
                    <a:p>
                      <a:r>
                        <a:rPr lang="en-US" sz="1000" b="1"/>
                        <a:t>@BrianOReilly145</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364924720"/>
                  </a:ext>
                </a:extLst>
              </a:tr>
              <a:tr h="370840">
                <a:tc>
                  <a:txBody>
                    <a:bodyPr/>
                    <a:lstStyle/>
                    <a:p>
                      <a:r>
                        <a:rPr lang="en-US" sz="1000" b="1"/>
                        <a:t>@ExplainingPhils</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4230537643"/>
                  </a:ext>
                </a:extLst>
              </a:tr>
              <a:tr h="370840">
                <a:tc>
                  <a:txBody>
                    <a:bodyPr/>
                    <a:lstStyle/>
                    <a:p>
                      <a:r>
                        <a:rPr lang="en-US" sz="1000" b="1"/>
                        <a:t>@AmberCarlance</a:t>
                      </a:r>
                    </a:p>
                  </a:txBody>
                  <a:tcPr/>
                </a:tc>
                <a:tc>
                  <a:txBody>
                    <a:bodyPr/>
                    <a:lstStyle/>
                    <a:p>
                      <a:r>
                        <a:rPr lang="en-US" sz="1000"/>
                        <a:t>@PHLYINS (5)</a:t>
                      </a:r>
                    </a:p>
                  </a:txBody>
                  <a:tcPr/>
                </a:tc>
                <a:tc>
                  <a:txBody>
                    <a:bodyPr/>
                    <a:lstStyle/>
                    <a:p>
                      <a:r>
                        <a:rPr lang="en-US" sz="1000"/>
                        <a:t>5</a:t>
                      </a:r>
                    </a:p>
                  </a:txBody>
                  <a:tcPr/>
                </a:tc>
                <a:extLst>
                  <a:ext uri="{0D108BD9-81ED-4DB2-BD59-A6C34878D82A}">
                    <a16:rowId xmlns:a16="http://schemas.microsoft.com/office/drawing/2014/main" val="3132983583"/>
                  </a:ext>
                </a:extLst>
              </a:tr>
            </a:tbl>
          </a:graphicData>
        </a:graphic>
      </p:graphicFrame>
      <p:sp>
        <p:nvSpPr>
          <p:cNvPr id="4" name="Text Placeholder 3">
            <a:extLst>
              <a:ext uri="{FF2B5EF4-FFF2-40B4-BE49-F238E27FC236}">
                <a16:creationId xmlns:a16="http://schemas.microsoft.com/office/drawing/2014/main" id="{003D1D90-AB23-419C-A93A-B3A5AAFE40FB}"/>
              </a:ext>
            </a:extLst>
          </p:cNvPr>
          <p:cNvSpPr>
            <a:spLocks noGrp="1"/>
          </p:cNvSpPr>
          <p:nvPr>
            <p:ph type="body" sz="quarter" idx="14"/>
          </p:nvPr>
        </p:nvSpPr>
        <p:spPr/>
        <p:txBody>
          <a:bodyPr/>
          <a:lstStyle/>
          <a:p>
            <a:r>
              <a:rPr lang="en-US"/>
              <a:t>09/01/2021 - 12/31/2022</a:t>
            </a:r>
          </a:p>
        </p:txBody>
      </p:sp>
    </p:spTree>
    <p:extLst>
      <p:ext uri="{BB962C8B-B14F-4D97-AF65-F5344CB8AC3E}">
        <p14:creationId xmlns:p14="http://schemas.microsoft.com/office/powerpoint/2010/main" val="2032453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15734-276E-4D4F-A3E2-A08E1FA71521}"/>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F6E43119-AAAB-4B08-B386-EC6A1A54F62E}"/>
              </a:ext>
            </a:extLst>
          </p:cNvPr>
          <p:cNvGraphicFramePr>
            <a:graphicFrameLocks noGrp="1"/>
          </p:cNvGraphicFramePr>
          <p:nvPr>
            <p:ph type="tbl" sz="quarter" idx="13"/>
            <p:extLst>
              <p:ext uri="{D42A27DB-BD31-4B8C-83A1-F6EECF244321}">
                <p14:modId xmlns:p14="http://schemas.microsoft.com/office/powerpoint/2010/main" val="32683648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66929312"/>
                    </a:ext>
                  </a:extLst>
                </a:gridCol>
                <a:gridCol w="493776">
                  <a:extLst>
                    <a:ext uri="{9D8B030D-6E8A-4147-A177-3AD203B41FA5}">
                      <a16:colId xmlns:a16="http://schemas.microsoft.com/office/drawing/2014/main" val="3466138527"/>
                    </a:ext>
                  </a:extLst>
                </a:gridCol>
                <a:gridCol w="1069848">
                  <a:extLst>
                    <a:ext uri="{9D8B030D-6E8A-4147-A177-3AD203B41FA5}">
                      <a16:colId xmlns:a16="http://schemas.microsoft.com/office/drawing/2014/main" val="1457616376"/>
                    </a:ext>
                  </a:extLst>
                </a:gridCol>
                <a:gridCol w="1069848">
                  <a:extLst>
                    <a:ext uri="{9D8B030D-6E8A-4147-A177-3AD203B41FA5}">
                      <a16:colId xmlns:a16="http://schemas.microsoft.com/office/drawing/2014/main" val="1996831044"/>
                    </a:ext>
                  </a:extLst>
                </a:gridCol>
                <a:gridCol w="1069848">
                  <a:extLst>
                    <a:ext uri="{9D8B030D-6E8A-4147-A177-3AD203B41FA5}">
                      <a16:colId xmlns:a16="http://schemas.microsoft.com/office/drawing/2014/main" val="2050800714"/>
                    </a:ext>
                  </a:extLst>
                </a:gridCol>
                <a:gridCol w="1069848">
                  <a:extLst>
                    <a:ext uri="{9D8B030D-6E8A-4147-A177-3AD203B41FA5}">
                      <a16:colId xmlns:a16="http://schemas.microsoft.com/office/drawing/2014/main" val="1274984673"/>
                    </a:ext>
                  </a:extLst>
                </a:gridCol>
                <a:gridCol w="1069848">
                  <a:extLst>
                    <a:ext uri="{9D8B030D-6E8A-4147-A177-3AD203B41FA5}">
                      <a16:colId xmlns:a16="http://schemas.microsoft.com/office/drawing/2014/main" val="789794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7075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- 2022-06-22 15:04:10</a:t>
                      </a:r>
                      <a:r>
                        <a:rPr kumimoji="0" lang="en-US" sz="1000" b="0" i="0" u="none" strike="noStrike" kern="1200" cap="none" spc="0" normalizeH="0" baseline="0" noProof="0">
                          <a:ln>
                            <a:noFill/>
                          </a:ln>
                          <a:solidFill>
                            <a:prstClr val="black"/>
                          </a:solidFill>
                          <a:effectLst/>
                          <a:uLnTx/>
                          <a:uFillTx/>
                          <a:latin typeface="+mn-lt"/>
                          <a:ea typeface="+mn-ea"/>
                          <a:cs typeface="+mn-cs"/>
                        </a:rPr>
                        <a:t>
 Our Customer Service team volunteered with @sharefoodphilly, a #nonprofit dedicated to reducing regional hunger &amp;amp; expanding access to nutritious food. #TEAMPHLY packed 350 boxes of #food for local seniors while remote employees contacted the recipients to confirm their delivery. https://t.co/15AOeZaAjP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06/28/2022 14:08:47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0.3925 %</a:t>
                      </a:r>
                    </a:p>
                  </a:txBody>
                  <a:tcPr/>
                </a:tc>
                <a:extLst>
                  <a:ext uri="{0D108BD9-81ED-4DB2-BD59-A6C34878D82A}">
                    <a16:rowId xmlns:a16="http://schemas.microsoft.com/office/drawing/2014/main" val="2119261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- 2022-06-19 10:10:03</a:t>
                      </a:r>
                      <a:r>
                        <a:rPr kumimoji="0" lang="en-US" sz="1000" b="0" i="0" u="none" strike="noStrike" kern="1200" cap="none" spc="0" normalizeH="0" baseline="0" noProof="0">
                          <a:ln>
                            <a:noFill/>
                          </a:ln>
                          <a:solidFill>
                            <a:prstClr val="black"/>
                          </a:solidFill>
                          <a:effectLst/>
                          <a:uLnTx/>
                          <a:uFillTx/>
                          <a:latin typeface="+mn-lt"/>
                          <a:ea typeface="+mn-ea"/>
                          <a:cs typeface="+mn-cs"/>
                        </a:rPr>
                        <a:t>
 #TEAMPHLY would like to wish all the dads a very happy #FathersDay! https://t.co/4Yvu4SEIE8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06/28/2022 08:07:50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0.3139 %</a:t>
                      </a:r>
                    </a:p>
                  </a:txBody>
                  <a:tcPr/>
                </a:tc>
                <a:extLst>
                  <a:ext uri="{0D108BD9-81ED-4DB2-BD59-A6C34878D82A}">
                    <a16:rowId xmlns:a16="http://schemas.microsoft.com/office/drawing/2014/main" val="100402671"/>
                  </a:ext>
                </a:extLst>
              </a:tr>
            </a:tbl>
          </a:graphicData>
        </a:graphic>
      </p:graphicFrame>
      <p:sp>
        <p:nvSpPr>
          <p:cNvPr id="4" name="Text Placeholder 3">
            <a:extLst>
              <a:ext uri="{FF2B5EF4-FFF2-40B4-BE49-F238E27FC236}">
                <a16:creationId xmlns:a16="http://schemas.microsoft.com/office/drawing/2014/main" id="{7E319F78-BC6D-4E51-8BA4-C9815E90CAF4}"/>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3669492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A5514-9533-49AB-9D9D-C6040864750A}"/>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27C12531-F97E-4C86-B2B5-6B1AF374D9F8}"/>
              </a:ext>
            </a:extLst>
          </p:cNvPr>
          <p:cNvGraphicFramePr>
            <a:graphicFrameLocks noGrp="1"/>
          </p:cNvGraphicFramePr>
          <p:nvPr>
            <p:ph type="tbl" sz="quarter" idx="13"/>
            <p:extLst>
              <p:ext uri="{D42A27DB-BD31-4B8C-83A1-F6EECF244321}">
                <p14:modId xmlns:p14="http://schemas.microsoft.com/office/powerpoint/2010/main" val="780321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613548673"/>
                    </a:ext>
                  </a:extLst>
                </a:gridCol>
                <a:gridCol w="493776">
                  <a:extLst>
                    <a:ext uri="{9D8B030D-6E8A-4147-A177-3AD203B41FA5}">
                      <a16:colId xmlns:a16="http://schemas.microsoft.com/office/drawing/2014/main" val="3541128923"/>
                    </a:ext>
                  </a:extLst>
                </a:gridCol>
                <a:gridCol w="1069848">
                  <a:extLst>
                    <a:ext uri="{9D8B030D-6E8A-4147-A177-3AD203B41FA5}">
                      <a16:colId xmlns:a16="http://schemas.microsoft.com/office/drawing/2014/main" val="844647231"/>
                    </a:ext>
                  </a:extLst>
                </a:gridCol>
                <a:gridCol w="1069848">
                  <a:extLst>
                    <a:ext uri="{9D8B030D-6E8A-4147-A177-3AD203B41FA5}">
                      <a16:colId xmlns:a16="http://schemas.microsoft.com/office/drawing/2014/main" val="728466605"/>
                    </a:ext>
                  </a:extLst>
                </a:gridCol>
                <a:gridCol w="1069848">
                  <a:extLst>
                    <a:ext uri="{9D8B030D-6E8A-4147-A177-3AD203B41FA5}">
                      <a16:colId xmlns:a16="http://schemas.microsoft.com/office/drawing/2014/main" val="3681504257"/>
                    </a:ext>
                  </a:extLst>
                </a:gridCol>
                <a:gridCol w="1069848">
                  <a:extLst>
                    <a:ext uri="{9D8B030D-6E8A-4147-A177-3AD203B41FA5}">
                      <a16:colId xmlns:a16="http://schemas.microsoft.com/office/drawing/2014/main" val="2147333181"/>
                    </a:ext>
                  </a:extLst>
                </a:gridCol>
                <a:gridCol w="1069848">
                  <a:extLst>
                    <a:ext uri="{9D8B030D-6E8A-4147-A177-3AD203B41FA5}">
                      <a16:colId xmlns:a16="http://schemas.microsoft.com/office/drawing/2014/main" val="4085657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1542355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- 2022-06-24 13:58:41</a:t>
                      </a:r>
                      <a:r>
                        <a:rPr kumimoji="0" lang="en-US" sz="1000" b="0" i="0" u="none" strike="noStrike" kern="1200" cap="none" spc="0" normalizeH="0" baseline="0" noProof="0">
                          <a:ln>
                            <a:noFill/>
                          </a:ln>
                          <a:solidFill>
                            <a:prstClr val="black"/>
                          </a:solidFill>
                          <a:effectLst/>
                          <a:uLnTx/>
                          <a:uFillTx/>
                          <a:latin typeface="+mn-lt"/>
                          <a:ea typeface="+mn-ea"/>
                          <a:cs typeface="+mn-cs"/>
                        </a:rPr>
                        <a:t>
 The North Central Accident &amp;amp; Health team packed and sorted food at the @ILfoodbank. #TEAMPHLY packed 8,312 meals and 750 backpacks for our neighbors in 13 surrounding counties. #givingback #volunteering https://t.co/sQpSi0vdLD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06/28/2022 14:08:47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0.2092 %</a:t>
                      </a:r>
                    </a:p>
                  </a:txBody>
                  <a:tcPr/>
                </a:tc>
                <a:extLst>
                  <a:ext uri="{0D108BD9-81ED-4DB2-BD59-A6C34878D82A}">
                    <a16:rowId xmlns:a16="http://schemas.microsoft.com/office/drawing/2014/main" val="987722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- 2022-06-16 13:35:41</a:t>
                      </a:r>
                      <a:r>
                        <a:rPr kumimoji="0" lang="en-US" sz="1000" b="0" i="0" u="none" strike="noStrike" kern="1200" cap="none" spc="0" normalizeH="0" baseline="0" noProof="0">
                          <a:ln>
                            <a:noFill/>
                          </a:ln>
                          <a:solidFill>
                            <a:prstClr val="black"/>
                          </a:solidFill>
                          <a:effectLst/>
                          <a:uLnTx/>
                          <a:uFillTx/>
                          <a:latin typeface="+mn-lt"/>
                          <a:ea typeface="+mn-ea"/>
                          <a:cs typeface="+mn-cs"/>
                        </a:rPr>
                        <a:t>
 Over the last month, #TEAMPHLY partnered with @SpecialOlympiPA to compete in its 2nd virtual Unified Team Distance Challenge! Employees from across the U.S. teamed up with SOPA #athletes to complete 9,000+ miles &amp;amp; raised K+ in support of SOPA's development programs. https://t.co/0acIkHokkw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06/22/2022 08:06:17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0.1571 %</a:t>
                      </a:r>
                    </a:p>
                  </a:txBody>
                  <a:tcPr/>
                </a:tc>
                <a:extLst>
                  <a:ext uri="{0D108BD9-81ED-4DB2-BD59-A6C34878D82A}">
                    <a16:rowId xmlns:a16="http://schemas.microsoft.com/office/drawing/2014/main" val="851107815"/>
                  </a:ext>
                </a:extLst>
              </a:tr>
            </a:tbl>
          </a:graphicData>
        </a:graphic>
      </p:graphicFrame>
      <p:sp>
        <p:nvSpPr>
          <p:cNvPr id="4" name="Text Placeholder 3">
            <a:extLst>
              <a:ext uri="{FF2B5EF4-FFF2-40B4-BE49-F238E27FC236}">
                <a16:creationId xmlns:a16="http://schemas.microsoft.com/office/drawing/2014/main" id="{CA373851-85FC-4390-9666-ABFC941F087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938145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5C34B-77B4-4E62-98F6-CCD3909CB476}"/>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80291997-E488-4C65-A84F-B80570497C43}"/>
              </a:ext>
            </a:extLst>
          </p:cNvPr>
          <p:cNvGraphicFramePr>
            <a:graphicFrameLocks noGrp="1"/>
          </p:cNvGraphicFramePr>
          <p:nvPr>
            <p:ph type="tbl" sz="quarter" idx="13"/>
            <p:extLst>
              <p:ext uri="{D42A27DB-BD31-4B8C-83A1-F6EECF244321}">
                <p14:modId xmlns:p14="http://schemas.microsoft.com/office/powerpoint/2010/main" val="3170988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80726063"/>
                    </a:ext>
                  </a:extLst>
                </a:gridCol>
                <a:gridCol w="493776">
                  <a:extLst>
                    <a:ext uri="{9D8B030D-6E8A-4147-A177-3AD203B41FA5}">
                      <a16:colId xmlns:a16="http://schemas.microsoft.com/office/drawing/2014/main" val="2083547258"/>
                    </a:ext>
                  </a:extLst>
                </a:gridCol>
                <a:gridCol w="1069848">
                  <a:extLst>
                    <a:ext uri="{9D8B030D-6E8A-4147-A177-3AD203B41FA5}">
                      <a16:colId xmlns:a16="http://schemas.microsoft.com/office/drawing/2014/main" val="512432556"/>
                    </a:ext>
                  </a:extLst>
                </a:gridCol>
                <a:gridCol w="1069848">
                  <a:extLst>
                    <a:ext uri="{9D8B030D-6E8A-4147-A177-3AD203B41FA5}">
                      <a16:colId xmlns:a16="http://schemas.microsoft.com/office/drawing/2014/main" val="671759532"/>
                    </a:ext>
                  </a:extLst>
                </a:gridCol>
                <a:gridCol w="1069848">
                  <a:extLst>
                    <a:ext uri="{9D8B030D-6E8A-4147-A177-3AD203B41FA5}">
                      <a16:colId xmlns:a16="http://schemas.microsoft.com/office/drawing/2014/main" val="2308270039"/>
                    </a:ext>
                  </a:extLst>
                </a:gridCol>
                <a:gridCol w="1069848">
                  <a:extLst>
                    <a:ext uri="{9D8B030D-6E8A-4147-A177-3AD203B41FA5}">
                      <a16:colId xmlns:a16="http://schemas.microsoft.com/office/drawing/2014/main" val="569685311"/>
                    </a:ext>
                  </a:extLst>
                </a:gridCol>
                <a:gridCol w="1069848">
                  <a:extLst>
                    <a:ext uri="{9D8B030D-6E8A-4147-A177-3AD203B41FA5}">
                      <a16:colId xmlns:a16="http://schemas.microsoft.com/office/drawing/2014/main" val="3523073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37683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- 2022-06-09 09:40:56</a:t>
                      </a:r>
                      <a:r>
                        <a:rPr kumimoji="0" lang="en-US" sz="1000" b="0" i="0" u="none" strike="noStrike" kern="1200" cap="none" spc="0" normalizeH="0" baseline="0" noProof="0">
                          <a:ln>
                            <a:noFill/>
                          </a:ln>
                          <a:solidFill>
                            <a:prstClr val="black"/>
                          </a:solidFill>
                          <a:effectLst/>
                          <a:uLnTx/>
                          <a:uFillTx/>
                          <a:latin typeface="+mn-lt"/>
                          <a:ea typeface="+mn-ea"/>
                          <a:cs typeface="+mn-cs"/>
                        </a:rPr>
                        <a:t>
 We were proud to sponsor @CSFPhiladelphia's 20th anniversary, culminating at the Legacy Gala! For 8 years, #TEAMPHLY has supported their mission to transform kids' lives through #education. Congrats on achieving this milestone &amp;amp; providing 30K+ kids with access to quality schools! https://t.co/JtPMB90HjS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06/10/2022 02:07:59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0.1569 %</a:t>
                      </a:r>
                    </a:p>
                  </a:txBody>
                  <a:tcPr/>
                </a:tc>
                <a:extLst>
                  <a:ext uri="{0D108BD9-81ED-4DB2-BD59-A6C34878D82A}">
                    <a16:rowId xmlns:a16="http://schemas.microsoft.com/office/drawing/2014/main" val="2450353014"/>
                  </a:ext>
                </a:extLst>
              </a:tr>
            </a:tbl>
          </a:graphicData>
        </a:graphic>
      </p:graphicFrame>
      <p:sp>
        <p:nvSpPr>
          <p:cNvPr id="4" name="Text Placeholder 3">
            <a:extLst>
              <a:ext uri="{FF2B5EF4-FFF2-40B4-BE49-F238E27FC236}">
                <a16:creationId xmlns:a16="http://schemas.microsoft.com/office/drawing/2014/main" id="{6F4DFF0B-BB7C-41A2-9758-39ABC724975C}"/>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8201241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4CB49-89FF-4E7C-96A4-90111DA1384E}"/>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95ED2CE4-D20A-4CE0-AE07-AEB42B9209F4}"/>
              </a:ext>
            </a:extLst>
          </p:cNvPr>
          <p:cNvGraphicFramePr>
            <a:graphicFrameLocks noGrp="1"/>
          </p:cNvGraphicFramePr>
          <p:nvPr>
            <p:ph type="tbl" sz="quarter" idx="13"/>
            <p:extLst>
              <p:ext uri="{D42A27DB-BD31-4B8C-83A1-F6EECF244321}">
                <p14:modId xmlns:p14="http://schemas.microsoft.com/office/powerpoint/2010/main" val="1668429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120470197"/>
                    </a:ext>
                  </a:extLst>
                </a:gridCol>
                <a:gridCol w="658368">
                  <a:extLst>
                    <a:ext uri="{9D8B030D-6E8A-4147-A177-3AD203B41FA5}">
                      <a16:colId xmlns:a16="http://schemas.microsoft.com/office/drawing/2014/main" val="2224412625"/>
                    </a:ext>
                  </a:extLst>
                </a:gridCol>
                <a:gridCol w="658368">
                  <a:extLst>
                    <a:ext uri="{9D8B030D-6E8A-4147-A177-3AD203B41FA5}">
                      <a16:colId xmlns:a16="http://schemas.microsoft.com/office/drawing/2014/main" val="984563042"/>
                    </a:ext>
                  </a:extLst>
                </a:gridCol>
                <a:gridCol w="658368">
                  <a:extLst>
                    <a:ext uri="{9D8B030D-6E8A-4147-A177-3AD203B41FA5}">
                      <a16:colId xmlns:a16="http://schemas.microsoft.com/office/drawing/2014/main" val="3059639681"/>
                    </a:ext>
                  </a:extLst>
                </a:gridCol>
                <a:gridCol w="658368">
                  <a:extLst>
                    <a:ext uri="{9D8B030D-6E8A-4147-A177-3AD203B41FA5}">
                      <a16:colId xmlns:a16="http://schemas.microsoft.com/office/drawing/2014/main" val="3536483093"/>
                    </a:ext>
                  </a:extLst>
                </a:gridCol>
                <a:gridCol w="658368">
                  <a:extLst>
                    <a:ext uri="{9D8B030D-6E8A-4147-A177-3AD203B41FA5}">
                      <a16:colId xmlns:a16="http://schemas.microsoft.com/office/drawing/2014/main" val="3454947819"/>
                    </a:ext>
                  </a:extLst>
                </a:gridCol>
                <a:gridCol w="658368">
                  <a:extLst>
                    <a:ext uri="{9D8B030D-6E8A-4147-A177-3AD203B41FA5}">
                      <a16:colId xmlns:a16="http://schemas.microsoft.com/office/drawing/2014/main" val="3659018880"/>
                    </a:ext>
                  </a:extLst>
                </a:gridCol>
                <a:gridCol w="658368">
                  <a:extLst>
                    <a:ext uri="{9D8B030D-6E8A-4147-A177-3AD203B41FA5}">
                      <a16:colId xmlns:a16="http://schemas.microsoft.com/office/drawing/2014/main" val="3253290275"/>
                    </a:ext>
                  </a:extLst>
                </a:gridCol>
                <a:gridCol w="658368">
                  <a:extLst>
                    <a:ext uri="{9D8B030D-6E8A-4147-A177-3AD203B41FA5}">
                      <a16:colId xmlns:a16="http://schemas.microsoft.com/office/drawing/2014/main" val="4213623513"/>
                    </a:ext>
                  </a:extLst>
                </a:gridCol>
                <a:gridCol w="658368">
                  <a:extLst>
                    <a:ext uri="{9D8B030D-6E8A-4147-A177-3AD203B41FA5}">
                      <a16:colId xmlns:a16="http://schemas.microsoft.com/office/drawing/2014/main" val="1622521853"/>
                    </a:ext>
                  </a:extLst>
                </a:gridCol>
                <a:gridCol w="658368">
                  <a:extLst>
                    <a:ext uri="{9D8B030D-6E8A-4147-A177-3AD203B41FA5}">
                      <a16:colId xmlns:a16="http://schemas.microsoft.com/office/drawing/2014/main" val="2187104532"/>
                    </a:ext>
                  </a:extLst>
                </a:gridCol>
                <a:gridCol w="658368">
                  <a:extLst>
                    <a:ext uri="{9D8B030D-6E8A-4147-A177-3AD203B41FA5}">
                      <a16:colId xmlns:a16="http://schemas.microsoft.com/office/drawing/2014/main" val="41654438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4182599630"/>
                  </a:ext>
                </a:extLst>
              </a:tr>
              <a:tr h="370840">
                <a:tc>
                  <a:txBody>
                    <a:bodyPr/>
                    <a:lstStyle/>
                    <a:p>
                      <a:r>
                        <a:rPr lang="en-US" sz="1000"/>
                        <a:t>32357</a:t>
                      </a:r>
                    </a:p>
                  </a:txBody>
                  <a:tcPr/>
                </a:tc>
                <a:tc>
                  <a:txBody>
                    <a:bodyPr/>
                    <a:lstStyle/>
                    <a:p>
                      <a:r>
                        <a:rPr lang="en-US" sz="1000"/>
                        <a:t>1941</a:t>
                      </a:r>
                    </a:p>
                  </a:txBody>
                  <a:tcPr/>
                </a:tc>
                <a:tc>
                  <a:txBody>
                    <a:bodyPr/>
                    <a:lstStyle/>
                    <a:p>
                      <a:r>
                        <a:rPr lang="en-US" sz="1000"/>
                        <a:t>144</a:t>
                      </a:r>
                    </a:p>
                  </a:txBody>
                  <a:tcPr/>
                </a:tc>
                <a:tc>
                  <a:txBody>
                    <a:bodyPr/>
                    <a:lstStyle/>
                    <a:p>
                      <a:r>
                        <a:rPr lang="en-US" sz="1000"/>
                        <a:t>9910</a:t>
                      </a:r>
                    </a:p>
                  </a:txBody>
                  <a:tcPr/>
                </a:tc>
                <a:tc>
                  <a:txBody>
                    <a:bodyPr/>
                    <a:lstStyle/>
                    <a:p>
                      <a:r>
                        <a:rPr lang="en-US" sz="1000"/>
                        <a:t>68.819444444444</a:t>
                      </a:r>
                    </a:p>
                  </a:txBody>
                  <a:tcPr/>
                </a:tc>
                <a:tc>
                  <a:txBody>
                    <a:bodyPr/>
                    <a:lstStyle/>
                    <a:p>
                      <a:r>
                        <a:rPr lang="en-US" sz="1000"/>
                        <a:t>299</a:t>
                      </a:r>
                    </a:p>
                  </a:txBody>
                  <a:tcPr/>
                </a:tc>
                <a:tc>
                  <a:txBody>
                    <a:bodyPr/>
                    <a:lstStyle/>
                    <a:p>
                      <a:r>
                        <a:rPr lang="en-US" sz="1000"/>
                        <a:t>523</a:t>
                      </a:r>
                    </a:p>
                  </a:txBody>
                  <a:tcPr/>
                </a:tc>
                <a:tc>
                  <a:txBody>
                    <a:bodyPr/>
                    <a:lstStyle/>
                    <a:p>
                      <a:r>
                        <a:rPr lang="en-US" sz="1000"/>
                        <a:t>30392</a:t>
                      </a:r>
                    </a:p>
                  </a:txBody>
                  <a:tcPr/>
                </a:tc>
                <a:tc>
                  <a:txBody>
                    <a:bodyPr/>
                    <a:lstStyle/>
                    <a:p>
                      <a:r>
                        <a:rPr lang="en-US" sz="1000"/>
                        <a:t>211.05555555556</a:t>
                      </a:r>
                    </a:p>
                  </a:txBody>
                  <a:tcPr/>
                </a:tc>
                <a:tc>
                  <a:txBody>
                    <a:bodyPr/>
                    <a:lstStyle/>
                    <a:p>
                      <a:r>
                        <a:rPr lang="en-US" sz="1000"/>
                        <a:t>431904</a:t>
                      </a:r>
                    </a:p>
                  </a:txBody>
                  <a:tcPr/>
                </a:tc>
                <a:tc>
                  <a:txBody>
                    <a:bodyPr/>
                    <a:lstStyle/>
                    <a:p>
                      <a:r>
                        <a:rPr lang="en-US" sz="1000"/>
                        <a:t>2999.3333333333</a:t>
                      </a:r>
                    </a:p>
                  </a:txBody>
                  <a:tcPr/>
                </a:tc>
                <a:tc>
                  <a:txBody>
                    <a:bodyPr/>
                    <a:lstStyle/>
                    <a:p>
                      <a:r>
                        <a:rPr lang="en-US" sz="1000"/>
                        <a:t>7.3200178460335 %</a:t>
                      </a:r>
                    </a:p>
                  </a:txBody>
                  <a:tcPr/>
                </a:tc>
                <a:extLst>
                  <a:ext uri="{0D108BD9-81ED-4DB2-BD59-A6C34878D82A}">
                    <a16:rowId xmlns:a16="http://schemas.microsoft.com/office/drawing/2014/main" val="309496878"/>
                  </a:ext>
                </a:extLst>
              </a:tr>
            </a:tbl>
          </a:graphicData>
        </a:graphic>
      </p:graphicFrame>
      <p:sp>
        <p:nvSpPr>
          <p:cNvPr id="4" name="Text Placeholder 3">
            <a:extLst>
              <a:ext uri="{FF2B5EF4-FFF2-40B4-BE49-F238E27FC236}">
                <a16:creationId xmlns:a16="http://schemas.microsoft.com/office/drawing/2014/main" id="{85D325C1-88A0-46B2-9F73-DB0FC781E07E}"/>
              </a:ext>
            </a:extLst>
          </p:cNvPr>
          <p:cNvSpPr>
            <a:spLocks noGrp="1"/>
          </p:cNvSpPr>
          <p:nvPr>
            <p:ph type="body" sz="quarter" idx="14"/>
          </p:nvPr>
        </p:nvSpPr>
        <p:spPr/>
        <p:txBody>
          <a:bodyPr/>
          <a:lstStyle/>
          <a:p>
            <a:r>
              <a:rPr lang="en-US"/>
              <a:t>01/01/2022 - 07/04/2022</a:t>
            </a:r>
          </a:p>
        </p:txBody>
      </p:sp>
    </p:spTree>
    <p:extLst>
      <p:ext uri="{BB962C8B-B14F-4D97-AF65-F5344CB8AC3E}">
        <p14:creationId xmlns:p14="http://schemas.microsoft.com/office/powerpoint/2010/main" val="17440879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AC3AA9-9D51-4FB9-ADD1-EFE479F20C43}"/>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717B5861-BF8C-41F1-9344-C12C717C0D7D}"/>
              </a:ext>
            </a:extLst>
          </p:cNvPr>
          <p:cNvGraphicFramePr>
            <a:graphicFrameLocks noGrp="1"/>
          </p:cNvGraphicFramePr>
          <p:nvPr>
            <p:ph type="chart" sz="quarter" idx="13"/>
            <p:extLst>
              <p:ext uri="{D42A27DB-BD31-4B8C-83A1-F6EECF244321}">
                <p14:modId xmlns:p14="http://schemas.microsoft.com/office/powerpoint/2010/main" val="41416435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B590D0-EB38-4B2E-842B-6D150A1B3E3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5D79D84-0866-4F60-83BA-3B232F7009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35282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2068B-581E-4ABF-8D06-5681550CB59F}"/>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2C04A312-75C6-4BC9-9AAA-55949CAD2C79}"/>
              </a:ext>
            </a:extLst>
          </p:cNvPr>
          <p:cNvGraphicFramePr>
            <a:graphicFrameLocks noGrp="1"/>
          </p:cNvGraphicFramePr>
          <p:nvPr>
            <p:ph type="chart" sz="quarter" idx="13"/>
            <p:extLst>
              <p:ext uri="{D42A27DB-BD31-4B8C-83A1-F6EECF244321}">
                <p14:modId xmlns:p14="http://schemas.microsoft.com/office/powerpoint/2010/main" val="41492706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86AD41-8E73-49DA-969E-0951442D60C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CD6A9CD-BA76-47F9-8DD3-2743879853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35062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FF684-9E1E-4E01-9B0D-3331C92B8E1D}"/>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EF3DA605-3C86-4580-8DE7-8FBB599F77A4}"/>
              </a:ext>
            </a:extLst>
          </p:cNvPr>
          <p:cNvGraphicFramePr>
            <a:graphicFrameLocks noGrp="1"/>
          </p:cNvGraphicFramePr>
          <p:nvPr>
            <p:ph type="chart" sz="quarter" idx="13"/>
            <p:extLst>
              <p:ext uri="{D42A27DB-BD31-4B8C-83A1-F6EECF244321}">
                <p14:modId xmlns:p14="http://schemas.microsoft.com/office/powerpoint/2010/main" val="29637258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B5FD44-FB45-4299-89C0-C7CF68E0C7B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6F7BB4F-F6FB-48BD-B449-BC16B5A058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44588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99897-7F49-4346-8432-87DAA7AF18ED}"/>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94C69E7F-F8A2-4BC2-A22E-B5848587D2D3}"/>
              </a:ext>
            </a:extLst>
          </p:cNvPr>
          <p:cNvGraphicFramePr>
            <a:graphicFrameLocks noGrp="1"/>
          </p:cNvGraphicFramePr>
          <p:nvPr>
            <p:ph type="chart" sz="quarter" idx="13"/>
            <p:extLst>
              <p:ext uri="{D42A27DB-BD31-4B8C-83A1-F6EECF244321}">
                <p14:modId xmlns:p14="http://schemas.microsoft.com/office/powerpoint/2010/main" val="25247760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F2E43D-829B-4310-8B82-7C94B853210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53D59450-AB2D-48ED-B6D2-ABAC99FF36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02485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2CDE0-D595-4620-B353-1B35BD6BE597}"/>
              </a:ext>
            </a:extLst>
          </p:cNvPr>
          <p:cNvSpPr>
            <a:spLocks noGrp="1"/>
          </p:cNvSpPr>
          <p:nvPr>
            <p:ph type="title"/>
          </p:nvPr>
        </p:nvSpPr>
        <p:spPr/>
        <p:txBody>
          <a:bodyPr/>
          <a:lstStyle/>
          <a:p>
            <a:r>
              <a:rPr lang="en-US"/>
              <a:t>LinkedIn Posts Table | Philadelphia Insurance - 1 of 4</a:t>
            </a:r>
          </a:p>
        </p:txBody>
      </p:sp>
      <p:graphicFrame>
        <p:nvGraphicFramePr>
          <p:cNvPr id="5" name="Table Placeholder 4">
            <a:extLst>
              <a:ext uri="{FF2B5EF4-FFF2-40B4-BE49-F238E27FC236}">
                <a16:creationId xmlns:a16="http://schemas.microsoft.com/office/drawing/2014/main" id="{427EEE32-CEBC-4D55-A8B6-06B8455800BE}"/>
              </a:ext>
            </a:extLst>
          </p:cNvPr>
          <p:cNvGraphicFramePr>
            <a:graphicFrameLocks noGrp="1"/>
          </p:cNvGraphicFramePr>
          <p:nvPr>
            <p:ph type="tbl" sz="quarter" idx="13"/>
            <p:extLst>
              <p:ext uri="{D42A27DB-BD31-4B8C-83A1-F6EECF244321}">
                <p14:modId xmlns:p14="http://schemas.microsoft.com/office/powerpoint/2010/main" val="1378715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11793425"/>
                    </a:ext>
                  </a:extLst>
                </a:gridCol>
                <a:gridCol w="740664">
                  <a:extLst>
                    <a:ext uri="{9D8B030D-6E8A-4147-A177-3AD203B41FA5}">
                      <a16:colId xmlns:a16="http://schemas.microsoft.com/office/drawing/2014/main" val="3383971609"/>
                    </a:ext>
                  </a:extLst>
                </a:gridCol>
                <a:gridCol w="740664">
                  <a:extLst>
                    <a:ext uri="{9D8B030D-6E8A-4147-A177-3AD203B41FA5}">
                      <a16:colId xmlns:a16="http://schemas.microsoft.com/office/drawing/2014/main" val="896393824"/>
                    </a:ext>
                  </a:extLst>
                </a:gridCol>
                <a:gridCol w="740664">
                  <a:extLst>
                    <a:ext uri="{9D8B030D-6E8A-4147-A177-3AD203B41FA5}">
                      <a16:colId xmlns:a16="http://schemas.microsoft.com/office/drawing/2014/main" val="1812810994"/>
                    </a:ext>
                  </a:extLst>
                </a:gridCol>
                <a:gridCol w="740664">
                  <a:extLst>
                    <a:ext uri="{9D8B030D-6E8A-4147-A177-3AD203B41FA5}">
                      <a16:colId xmlns:a16="http://schemas.microsoft.com/office/drawing/2014/main" val="2561335491"/>
                    </a:ext>
                  </a:extLst>
                </a:gridCol>
                <a:gridCol w="740664">
                  <a:extLst>
                    <a:ext uri="{9D8B030D-6E8A-4147-A177-3AD203B41FA5}">
                      <a16:colId xmlns:a16="http://schemas.microsoft.com/office/drawing/2014/main" val="3590988505"/>
                    </a:ext>
                  </a:extLst>
                </a:gridCol>
                <a:gridCol w="740664">
                  <a:extLst>
                    <a:ext uri="{9D8B030D-6E8A-4147-A177-3AD203B41FA5}">
                      <a16:colId xmlns:a16="http://schemas.microsoft.com/office/drawing/2014/main" val="433941528"/>
                    </a:ext>
                  </a:extLst>
                </a:gridCol>
                <a:gridCol w="740664">
                  <a:extLst>
                    <a:ext uri="{9D8B030D-6E8A-4147-A177-3AD203B41FA5}">
                      <a16:colId xmlns:a16="http://schemas.microsoft.com/office/drawing/2014/main" val="1331678322"/>
                    </a:ext>
                  </a:extLst>
                </a:gridCol>
                <a:gridCol w="740664">
                  <a:extLst>
                    <a:ext uri="{9D8B030D-6E8A-4147-A177-3AD203B41FA5}">
                      <a16:colId xmlns:a16="http://schemas.microsoft.com/office/drawing/2014/main" val="4234838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294524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- 2022-06-10 12:47:09</a:t>
                      </a:r>
                      <a:r>
                        <a:rPr kumimoji="0" lang="en-US" sz="1000" b="0" i="0" u="none" strike="noStrike" kern="1200" cap="none" spc="0" normalizeH="0" baseline="0" noProof="0">
                          <a:ln>
                            <a:noFill/>
                          </a:ln>
                          <a:solidFill>
                            <a:prstClr val="black"/>
                          </a:solidFill>
                          <a:effectLst/>
                          <a:uLnTx/>
                          <a:uFillTx/>
                          <a:latin typeface="+mn-lt"/>
                          <a:ea typeface="+mn-ea"/>
                          <a:cs typeface="+mn-cs"/>
                        </a:rPr>
                        <a:t>
 Welcome to our 11th class of Summer Associates! We’re excited to partner with INROADS again this year and are confident our #internship program will offer rewarding opportunities to help develop the next generation of talent. #TEAMPHLY is looking forward to connecting with our interns over the next 10 weeks! 🙌🏽 #insurancecareers #internshipprogram 
Visit https://www.phly.com/Careers/students.aspx?utm_source=Instagram+Facebook+LinkedIn+Twitter&amp;utm_medium=Social&amp;utm_campaign=HR+-+PHLY+Summer+Associates to learn more.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7.0740169622205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2906</a:t>
                      </a:r>
                    </a:p>
                  </a:txBody>
                  <a:tcPr/>
                </a:tc>
                <a:extLst>
                  <a:ext uri="{0D108BD9-81ED-4DB2-BD59-A6C34878D82A}">
                    <a16:rowId xmlns:a16="http://schemas.microsoft.com/office/drawing/2014/main" val="3300541274"/>
                  </a:ext>
                </a:extLst>
              </a:tr>
            </a:tbl>
          </a:graphicData>
        </a:graphic>
      </p:graphicFrame>
      <p:sp>
        <p:nvSpPr>
          <p:cNvPr id="4" name="Text Placeholder 3">
            <a:extLst>
              <a:ext uri="{FF2B5EF4-FFF2-40B4-BE49-F238E27FC236}">
                <a16:creationId xmlns:a16="http://schemas.microsoft.com/office/drawing/2014/main" id="{71FAE6CB-3D69-48DE-A8BC-123E034451C7}"/>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5846193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795E8-D034-4281-86EA-EA42F3878C18}"/>
              </a:ext>
            </a:extLst>
          </p:cNvPr>
          <p:cNvSpPr>
            <a:spLocks noGrp="1"/>
          </p:cNvSpPr>
          <p:nvPr>
            <p:ph type="title"/>
          </p:nvPr>
        </p:nvSpPr>
        <p:spPr/>
        <p:txBody>
          <a:bodyPr/>
          <a:lstStyle/>
          <a:p>
            <a:r>
              <a:rPr lang="en-US"/>
              <a:t>LinkedIn Posts Table | Philadelphia Insurance - 2 of 4</a:t>
            </a:r>
          </a:p>
        </p:txBody>
      </p:sp>
      <p:graphicFrame>
        <p:nvGraphicFramePr>
          <p:cNvPr id="5" name="Table Placeholder 4">
            <a:extLst>
              <a:ext uri="{FF2B5EF4-FFF2-40B4-BE49-F238E27FC236}">
                <a16:creationId xmlns:a16="http://schemas.microsoft.com/office/drawing/2014/main" id="{882C0D48-DEB7-48CC-BEEB-2F00515133EC}"/>
              </a:ext>
            </a:extLst>
          </p:cNvPr>
          <p:cNvGraphicFramePr>
            <a:graphicFrameLocks noGrp="1"/>
          </p:cNvGraphicFramePr>
          <p:nvPr>
            <p:ph type="tbl" sz="quarter" idx="13"/>
            <p:extLst>
              <p:ext uri="{D42A27DB-BD31-4B8C-83A1-F6EECF244321}">
                <p14:modId xmlns:p14="http://schemas.microsoft.com/office/powerpoint/2010/main" val="783731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82059298"/>
                    </a:ext>
                  </a:extLst>
                </a:gridCol>
                <a:gridCol w="740664">
                  <a:extLst>
                    <a:ext uri="{9D8B030D-6E8A-4147-A177-3AD203B41FA5}">
                      <a16:colId xmlns:a16="http://schemas.microsoft.com/office/drawing/2014/main" val="1990600425"/>
                    </a:ext>
                  </a:extLst>
                </a:gridCol>
                <a:gridCol w="740664">
                  <a:extLst>
                    <a:ext uri="{9D8B030D-6E8A-4147-A177-3AD203B41FA5}">
                      <a16:colId xmlns:a16="http://schemas.microsoft.com/office/drawing/2014/main" val="3395328311"/>
                    </a:ext>
                  </a:extLst>
                </a:gridCol>
                <a:gridCol w="740664">
                  <a:extLst>
                    <a:ext uri="{9D8B030D-6E8A-4147-A177-3AD203B41FA5}">
                      <a16:colId xmlns:a16="http://schemas.microsoft.com/office/drawing/2014/main" val="3095495031"/>
                    </a:ext>
                  </a:extLst>
                </a:gridCol>
                <a:gridCol w="740664">
                  <a:extLst>
                    <a:ext uri="{9D8B030D-6E8A-4147-A177-3AD203B41FA5}">
                      <a16:colId xmlns:a16="http://schemas.microsoft.com/office/drawing/2014/main" val="3134233243"/>
                    </a:ext>
                  </a:extLst>
                </a:gridCol>
                <a:gridCol w="740664">
                  <a:extLst>
                    <a:ext uri="{9D8B030D-6E8A-4147-A177-3AD203B41FA5}">
                      <a16:colId xmlns:a16="http://schemas.microsoft.com/office/drawing/2014/main" val="2741338903"/>
                    </a:ext>
                  </a:extLst>
                </a:gridCol>
                <a:gridCol w="740664">
                  <a:extLst>
                    <a:ext uri="{9D8B030D-6E8A-4147-A177-3AD203B41FA5}">
                      <a16:colId xmlns:a16="http://schemas.microsoft.com/office/drawing/2014/main" val="3402859132"/>
                    </a:ext>
                  </a:extLst>
                </a:gridCol>
                <a:gridCol w="740664">
                  <a:extLst>
                    <a:ext uri="{9D8B030D-6E8A-4147-A177-3AD203B41FA5}">
                      <a16:colId xmlns:a16="http://schemas.microsoft.com/office/drawing/2014/main" val="1561675929"/>
                    </a:ext>
                  </a:extLst>
                </a:gridCol>
                <a:gridCol w="740664">
                  <a:extLst>
                    <a:ext uri="{9D8B030D-6E8A-4147-A177-3AD203B41FA5}">
                      <a16:colId xmlns:a16="http://schemas.microsoft.com/office/drawing/2014/main" val="8265679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125408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- 2022-06-15 12:01:03</a:t>
                      </a:r>
                      <a:r>
                        <a:rPr kumimoji="0" lang="en-US" sz="1000" b="0" i="0" u="none" strike="noStrike" kern="1200" cap="none" spc="0" normalizeH="0" baseline="0" noProof="0">
                          <a:ln>
                            <a:noFill/>
                          </a:ln>
                          <a:solidFill>
                            <a:prstClr val="black"/>
                          </a:solidFill>
                          <a:effectLst/>
                          <a:uLnTx/>
                          <a:uFillTx/>
                          <a:latin typeface="+mn-lt"/>
                          <a:ea typeface="+mn-ea"/>
                          <a:cs typeface="+mn-cs"/>
                        </a:rPr>
                        <a:t>
 In case you missed it, we kicked off our 11th annual Summer Associates Program last week. Here's a look at some of our #interns in the Home Office at a welcome breakfast with #TEAMPHLY! #PHLYInternLife #internshipopportunity #insurancecareers 
Learn more: https://www.phly.com/Careers/students.aspx?utm_source=Instagram+Facebook+LinkedIn+Twitter&amp;utm_medium=Social&amp;utm_campaign=HR+-+PHLY+Summer+Associates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15.418757236588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45420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- 2022-06-17 10:01:02</a:t>
                      </a:r>
                      <a:r>
                        <a:rPr kumimoji="0" lang="en-US" sz="1000" b="0" i="0" u="none" strike="noStrike" kern="1200" cap="none" spc="0" normalizeH="0" baseline="0" noProof="0">
                          <a:ln>
                            <a:noFill/>
                          </a:ln>
                          <a:solidFill>
                            <a:prstClr val="black"/>
                          </a:solidFill>
                          <a:effectLst/>
                          <a:uLnTx/>
                          <a:uFillTx/>
                          <a:latin typeface="+mn-lt"/>
                          <a:ea typeface="+mn-ea"/>
                          <a:cs typeface="+mn-cs"/>
                        </a:rPr>
                        <a:t>
 #PHLY offices are closing at 3 p.m. today and will be closed on Monday, June 20th in observance of #Juneteenth. We hope you have a wonderful 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4.867634500427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95717753"/>
                  </a:ext>
                </a:extLst>
              </a:tr>
            </a:tbl>
          </a:graphicData>
        </a:graphic>
      </p:graphicFrame>
      <p:sp>
        <p:nvSpPr>
          <p:cNvPr id="4" name="Text Placeholder 3">
            <a:extLst>
              <a:ext uri="{FF2B5EF4-FFF2-40B4-BE49-F238E27FC236}">
                <a16:creationId xmlns:a16="http://schemas.microsoft.com/office/drawing/2014/main" id="{7E804ADD-1E8C-453E-BC6E-415231A47CBE}"/>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3193645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FF90FE-31CC-4613-BA61-6B22037AAC91}"/>
              </a:ext>
            </a:extLst>
          </p:cNvPr>
          <p:cNvSpPr>
            <a:spLocks noGrp="1"/>
          </p:cNvSpPr>
          <p:nvPr>
            <p:ph type="title"/>
          </p:nvPr>
        </p:nvSpPr>
        <p:spPr/>
        <p:txBody>
          <a:bodyPr/>
          <a:lstStyle/>
          <a:p>
            <a:r>
              <a:rPr lang="en-US"/>
              <a:t>LinkedIn Posts Table | Philadelphia Insurance - 3 of 4</a:t>
            </a:r>
          </a:p>
        </p:txBody>
      </p:sp>
      <p:graphicFrame>
        <p:nvGraphicFramePr>
          <p:cNvPr id="5" name="Table Placeholder 4">
            <a:extLst>
              <a:ext uri="{FF2B5EF4-FFF2-40B4-BE49-F238E27FC236}">
                <a16:creationId xmlns:a16="http://schemas.microsoft.com/office/drawing/2014/main" id="{D5E273A4-2B20-4116-8B16-72226914F916}"/>
              </a:ext>
            </a:extLst>
          </p:cNvPr>
          <p:cNvGraphicFramePr>
            <a:graphicFrameLocks noGrp="1"/>
          </p:cNvGraphicFramePr>
          <p:nvPr>
            <p:ph type="tbl" sz="quarter" idx="13"/>
            <p:extLst>
              <p:ext uri="{D42A27DB-BD31-4B8C-83A1-F6EECF244321}">
                <p14:modId xmlns:p14="http://schemas.microsoft.com/office/powerpoint/2010/main" val="1096455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782951270"/>
                    </a:ext>
                  </a:extLst>
                </a:gridCol>
                <a:gridCol w="740664">
                  <a:extLst>
                    <a:ext uri="{9D8B030D-6E8A-4147-A177-3AD203B41FA5}">
                      <a16:colId xmlns:a16="http://schemas.microsoft.com/office/drawing/2014/main" val="1801175917"/>
                    </a:ext>
                  </a:extLst>
                </a:gridCol>
                <a:gridCol w="740664">
                  <a:extLst>
                    <a:ext uri="{9D8B030D-6E8A-4147-A177-3AD203B41FA5}">
                      <a16:colId xmlns:a16="http://schemas.microsoft.com/office/drawing/2014/main" val="365521423"/>
                    </a:ext>
                  </a:extLst>
                </a:gridCol>
                <a:gridCol w="740664">
                  <a:extLst>
                    <a:ext uri="{9D8B030D-6E8A-4147-A177-3AD203B41FA5}">
                      <a16:colId xmlns:a16="http://schemas.microsoft.com/office/drawing/2014/main" val="1415753294"/>
                    </a:ext>
                  </a:extLst>
                </a:gridCol>
                <a:gridCol w="740664">
                  <a:extLst>
                    <a:ext uri="{9D8B030D-6E8A-4147-A177-3AD203B41FA5}">
                      <a16:colId xmlns:a16="http://schemas.microsoft.com/office/drawing/2014/main" val="1086866194"/>
                    </a:ext>
                  </a:extLst>
                </a:gridCol>
                <a:gridCol w="740664">
                  <a:extLst>
                    <a:ext uri="{9D8B030D-6E8A-4147-A177-3AD203B41FA5}">
                      <a16:colId xmlns:a16="http://schemas.microsoft.com/office/drawing/2014/main" val="38950303"/>
                    </a:ext>
                  </a:extLst>
                </a:gridCol>
                <a:gridCol w="740664">
                  <a:extLst>
                    <a:ext uri="{9D8B030D-6E8A-4147-A177-3AD203B41FA5}">
                      <a16:colId xmlns:a16="http://schemas.microsoft.com/office/drawing/2014/main" val="3255357077"/>
                    </a:ext>
                  </a:extLst>
                </a:gridCol>
                <a:gridCol w="740664">
                  <a:extLst>
                    <a:ext uri="{9D8B030D-6E8A-4147-A177-3AD203B41FA5}">
                      <a16:colId xmlns:a16="http://schemas.microsoft.com/office/drawing/2014/main" val="1797627776"/>
                    </a:ext>
                  </a:extLst>
                </a:gridCol>
                <a:gridCol w="740664">
                  <a:extLst>
                    <a:ext uri="{9D8B030D-6E8A-4147-A177-3AD203B41FA5}">
                      <a16:colId xmlns:a16="http://schemas.microsoft.com/office/drawing/2014/main" val="3598202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55988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- 2022-06-07 15:45:04</a:t>
                      </a:r>
                      <a:r>
                        <a:rPr kumimoji="0" lang="en-US" sz="1000" b="0" i="0" u="none" strike="noStrike" kern="1200" cap="none" spc="0" normalizeH="0" baseline="0" noProof="0">
                          <a:ln>
                            <a:noFill/>
                          </a:ln>
                          <a:solidFill>
                            <a:prstClr val="black"/>
                          </a:solidFill>
                          <a:effectLst/>
                          <a:uLnTx/>
                          <a:uFillTx/>
                          <a:latin typeface="+mn-lt"/>
                          <a:ea typeface="+mn-ea"/>
                          <a:cs typeface="+mn-cs"/>
                        </a:rPr>
                        <a:t>
 #TEAMPHLY has been busy in the community these past few weeks! Across the U.S., employees have volunteered at The Sharing Center in Florida, Girls Inc. of Metro Denver, and Placer Food Bank in California. Here's a snapshot of PHLY volunteers from our field offices. #insurancecareers #givingback #volunteering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12.450903377848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51573834"/>
                  </a:ext>
                </a:extLst>
              </a:tr>
            </a:tbl>
          </a:graphicData>
        </a:graphic>
      </p:graphicFrame>
      <p:sp>
        <p:nvSpPr>
          <p:cNvPr id="4" name="Text Placeholder 3">
            <a:extLst>
              <a:ext uri="{FF2B5EF4-FFF2-40B4-BE49-F238E27FC236}">
                <a16:creationId xmlns:a16="http://schemas.microsoft.com/office/drawing/2014/main" id="{457D8C7A-B70C-41C0-BBDF-628A431F8E21}"/>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3507685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741C1-8E9E-480D-9355-D095536B6B70}"/>
              </a:ext>
            </a:extLst>
          </p:cNvPr>
          <p:cNvSpPr>
            <a:spLocks noGrp="1"/>
          </p:cNvSpPr>
          <p:nvPr>
            <p:ph type="title"/>
          </p:nvPr>
        </p:nvSpPr>
        <p:spPr/>
        <p:txBody>
          <a:bodyPr/>
          <a:lstStyle/>
          <a:p>
            <a:r>
              <a:rPr lang="en-US"/>
              <a:t>LinkedIn Posts Table | Philadelphia Insurance - 4 of 4</a:t>
            </a:r>
          </a:p>
        </p:txBody>
      </p:sp>
      <p:graphicFrame>
        <p:nvGraphicFramePr>
          <p:cNvPr id="5" name="Table Placeholder 4">
            <a:extLst>
              <a:ext uri="{FF2B5EF4-FFF2-40B4-BE49-F238E27FC236}">
                <a16:creationId xmlns:a16="http://schemas.microsoft.com/office/drawing/2014/main" id="{7D1C5322-5992-4A54-937F-2AED34DEE239}"/>
              </a:ext>
            </a:extLst>
          </p:cNvPr>
          <p:cNvGraphicFramePr>
            <a:graphicFrameLocks noGrp="1"/>
          </p:cNvGraphicFramePr>
          <p:nvPr>
            <p:ph type="tbl" sz="quarter" idx="13"/>
            <p:extLst>
              <p:ext uri="{D42A27DB-BD31-4B8C-83A1-F6EECF244321}">
                <p14:modId xmlns:p14="http://schemas.microsoft.com/office/powerpoint/2010/main" val="2941406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27590859"/>
                    </a:ext>
                  </a:extLst>
                </a:gridCol>
                <a:gridCol w="740664">
                  <a:extLst>
                    <a:ext uri="{9D8B030D-6E8A-4147-A177-3AD203B41FA5}">
                      <a16:colId xmlns:a16="http://schemas.microsoft.com/office/drawing/2014/main" val="3615018881"/>
                    </a:ext>
                  </a:extLst>
                </a:gridCol>
                <a:gridCol w="740664">
                  <a:extLst>
                    <a:ext uri="{9D8B030D-6E8A-4147-A177-3AD203B41FA5}">
                      <a16:colId xmlns:a16="http://schemas.microsoft.com/office/drawing/2014/main" val="2971718989"/>
                    </a:ext>
                  </a:extLst>
                </a:gridCol>
                <a:gridCol w="740664">
                  <a:extLst>
                    <a:ext uri="{9D8B030D-6E8A-4147-A177-3AD203B41FA5}">
                      <a16:colId xmlns:a16="http://schemas.microsoft.com/office/drawing/2014/main" val="3866353325"/>
                    </a:ext>
                  </a:extLst>
                </a:gridCol>
                <a:gridCol w="740664">
                  <a:extLst>
                    <a:ext uri="{9D8B030D-6E8A-4147-A177-3AD203B41FA5}">
                      <a16:colId xmlns:a16="http://schemas.microsoft.com/office/drawing/2014/main" val="3107882672"/>
                    </a:ext>
                  </a:extLst>
                </a:gridCol>
                <a:gridCol w="740664">
                  <a:extLst>
                    <a:ext uri="{9D8B030D-6E8A-4147-A177-3AD203B41FA5}">
                      <a16:colId xmlns:a16="http://schemas.microsoft.com/office/drawing/2014/main" val="3424468284"/>
                    </a:ext>
                  </a:extLst>
                </a:gridCol>
                <a:gridCol w="740664">
                  <a:extLst>
                    <a:ext uri="{9D8B030D-6E8A-4147-A177-3AD203B41FA5}">
                      <a16:colId xmlns:a16="http://schemas.microsoft.com/office/drawing/2014/main" val="3903856246"/>
                    </a:ext>
                  </a:extLst>
                </a:gridCol>
                <a:gridCol w="740664">
                  <a:extLst>
                    <a:ext uri="{9D8B030D-6E8A-4147-A177-3AD203B41FA5}">
                      <a16:colId xmlns:a16="http://schemas.microsoft.com/office/drawing/2014/main" val="723449853"/>
                    </a:ext>
                  </a:extLst>
                </a:gridCol>
                <a:gridCol w="740664">
                  <a:extLst>
                    <a:ext uri="{9D8B030D-6E8A-4147-A177-3AD203B41FA5}">
                      <a16:colId xmlns:a16="http://schemas.microsoft.com/office/drawing/2014/main" val="1068957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524587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- 2022-06-03 14:12:45</a:t>
                      </a:r>
                      <a:r>
                        <a:rPr kumimoji="0" lang="en-US" sz="1000" b="0" i="0" u="none" strike="noStrike" kern="1200" cap="none" spc="0" normalizeH="0" baseline="0" noProof="0">
                          <a:ln>
                            <a:noFill/>
                          </a:ln>
                          <a:solidFill>
                            <a:prstClr val="black"/>
                          </a:solidFill>
                          <a:effectLst/>
                          <a:uLnTx/>
                          <a:uFillTx/>
                          <a:latin typeface="+mn-lt"/>
                          <a:ea typeface="+mn-ea"/>
                          <a:cs typeface="+mn-cs"/>
                        </a:rPr>
                        <a:t>
 Home Office employees volunteered to help Operation First Response, a non-profit dedicated to serving wounded #military members and their families with emergency financial needs. #TEAMPHLY attended their Golfing for Wounded Heroes event and assisted with various tasks from setup and serving refreshments to selling raffle tickets. All money raised supports wounded heroes and their families. #insurancecareers #nonprofitsupport #volunteering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25.055187637969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80131846"/>
                  </a:ext>
                </a:extLst>
              </a:tr>
            </a:tbl>
          </a:graphicData>
        </a:graphic>
      </p:graphicFrame>
      <p:sp>
        <p:nvSpPr>
          <p:cNvPr id="4" name="Text Placeholder 3">
            <a:extLst>
              <a:ext uri="{FF2B5EF4-FFF2-40B4-BE49-F238E27FC236}">
                <a16:creationId xmlns:a16="http://schemas.microsoft.com/office/drawing/2014/main" id="{3FD842C7-5FEE-4B9A-A016-CE19B6305DCC}"/>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9975910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A2FD0-8D93-48A7-A189-AB32C4AE3564}"/>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DD134FC1-26F8-421B-BA48-E812A243BCA6}"/>
              </a:ext>
            </a:extLst>
          </p:cNvPr>
          <p:cNvGraphicFramePr>
            <a:graphicFrameLocks noGrp="1"/>
          </p:cNvGraphicFramePr>
          <p:nvPr>
            <p:ph type="tbl" sz="quarter" idx="13"/>
            <p:extLst>
              <p:ext uri="{D42A27DB-BD31-4B8C-83A1-F6EECF244321}">
                <p14:modId xmlns:p14="http://schemas.microsoft.com/office/powerpoint/2010/main" val="3133859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3157102376"/>
                    </a:ext>
                  </a:extLst>
                </a:gridCol>
                <a:gridCol w="576072">
                  <a:extLst>
                    <a:ext uri="{9D8B030D-6E8A-4147-A177-3AD203B41FA5}">
                      <a16:colId xmlns:a16="http://schemas.microsoft.com/office/drawing/2014/main" val="2257975118"/>
                    </a:ext>
                  </a:extLst>
                </a:gridCol>
                <a:gridCol w="576072">
                  <a:extLst>
                    <a:ext uri="{9D8B030D-6E8A-4147-A177-3AD203B41FA5}">
                      <a16:colId xmlns:a16="http://schemas.microsoft.com/office/drawing/2014/main" val="4283240750"/>
                    </a:ext>
                  </a:extLst>
                </a:gridCol>
                <a:gridCol w="576072">
                  <a:extLst>
                    <a:ext uri="{9D8B030D-6E8A-4147-A177-3AD203B41FA5}">
                      <a16:colId xmlns:a16="http://schemas.microsoft.com/office/drawing/2014/main" val="2397957023"/>
                    </a:ext>
                  </a:extLst>
                </a:gridCol>
                <a:gridCol w="576072">
                  <a:extLst>
                    <a:ext uri="{9D8B030D-6E8A-4147-A177-3AD203B41FA5}">
                      <a16:colId xmlns:a16="http://schemas.microsoft.com/office/drawing/2014/main" val="2288560221"/>
                    </a:ext>
                  </a:extLst>
                </a:gridCol>
                <a:gridCol w="576072">
                  <a:extLst>
                    <a:ext uri="{9D8B030D-6E8A-4147-A177-3AD203B41FA5}">
                      <a16:colId xmlns:a16="http://schemas.microsoft.com/office/drawing/2014/main" val="587151852"/>
                    </a:ext>
                  </a:extLst>
                </a:gridCol>
                <a:gridCol w="576072">
                  <a:extLst>
                    <a:ext uri="{9D8B030D-6E8A-4147-A177-3AD203B41FA5}">
                      <a16:colId xmlns:a16="http://schemas.microsoft.com/office/drawing/2014/main" val="2060346720"/>
                    </a:ext>
                  </a:extLst>
                </a:gridCol>
                <a:gridCol w="576072">
                  <a:extLst>
                    <a:ext uri="{9D8B030D-6E8A-4147-A177-3AD203B41FA5}">
                      <a16:colId xmlns:a16="http://schemas.microsoft.com/office/drawing/2014/main" val="196897982"/>
                    </a:ext>
                  </a:extLst>
                </a:gridCol>
                <a:gridCol w="576072">
                  <a:extLst>
                    <a:ext uri="{9D8B030D-6E8A-4147-A177-3AD203B41FA5}">
                      <a16:colId xmlns:a16="http://schemas.microsoft.com/office/drawing/2014/main" val="3392319548"/>
                    </a:ext>
                  </a:extLst>
                </a:gridCol>
                <a:gridCol w="576072">
                  <a:extLst>
                    <a:ext uri="{9D8B030D-6E8A-4147-A177-3AD203B41FA5}">
                      <a16:colId xmlns:a16="http://schemas.microsoft.com/office/drawing/2014/main" val="3256663299"/>
                    </a:ext>
                  </a:extLst>
                </a:gridCol>
                <a:gridCol w="576072">
                  <a:extLst>
                    <a:ext uri="{9D8B030D-6E8A-4147-A177-3AD203B41FA5}">
                      <a16:colId xmlns:a16="http://schemas.microsoft.com/office/drawing/2014/main" val="361062306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1369696257"/>
                  </a:ext>
                </a:extLst>
              </a:tr>
              <a:tr h="370840">
                <a:tc>
                  <a:txBody>
                    <a:bodyPr/>
                    <a:lstStyle/>
                    <a:p>
                      <a:r>
                        <a:rPr lang="en-US" sz="1000"/>
                        <a:t>phlyinsurance</a:t>
                      </a:r>
                    </a:p>
                  </a:txBody>
                  <a:tcPr/>
                </a:tc>
                <a:tc>
                  <a:txBody>
                    <a:bodyPr/>
                    <a:lstStyle/>
                    <a:p>
                      <a:r>
                        <a:rPr lang="en-US" sz="1000"/>
                        <a:t>2601</a:t>
                      </a:r>
                    </a:p>
                  </a:txBody>
                  <a:tcPr/>
                </a:tc>
                <a:tc>
                  <a:txBody>
                    <a:bodyPr/>
                    <a:lstStyle/>
                    <a:p>
                      <a:r>
                        <a:rPr lang="en-US" sz="1000"/>
                        <a:t>30</a:t>
                      </a:r>
                    </a:p>
                  </a:txBody>
                  <a:tcPr/>
                </a:tc>
                <a:tc>
                  <a:txBody>
                    <a:bodyPr/>
                    <a:lstStyle/>
                    <a:p>
                      <a:r>
                        <a:rPr lang="en-US" sz="1000"/>
                        <a:t>77</a:t>
                      </a:r>
                    </a:p>
                  </a:txBody>
                  <a:tcPr/>
                </a:tc>
                <a:tc>
                  <a:txBody>
                    <a:bodyPr/>
                    <a:lstStyle/>
                    <a:p>
                      <a:r>
                        <a:rPr lang="en-US" sz="1000"/>
                        <a:t>20</a:t>
                      </a:r>
                    </a:p>
                  </a:txBody>
                  <a:tcPr/>
                </a:tc>
                <a:tc>
                  <a:txBody>
                    <a:bodyPr/>
                    <a:lstStyle/>
                    <a:p>
                      <a:r>
                        <a:rPr lang="en-US" sz="1000"/>
                        <a:t>35</a:t>
                      </a:r>
                    </a:p>
                  </a:txBody>
                  <a:tcPr/>
                </a:tc>
                <a:tc>
                  <a:txBody>
                    <a:bodyPr/>
                    <a:lstStyle/>
                    <a:p>
                      <a:r>
                        <a:rPr lang="en-US" sz="1000"/>
                        <a:t>0</a:t>
                      </a:r>
                    </a:p>
                  </a:txBody>
                  <a:tcPr/>
                </a:tc>
                <a:tc>
                  <a:txBody>
                    <a:bodyPr/>
                    <a:lstStyle/>
                    <a:p>
                      <a:r>
                        <a:rPr lang="en-US" sz="1000"/>
                        <a:t>132</a:t>
                      </a:r>
                    </a:p>
                  </a:txBody>
                  <a:tcPr/>
                </a:tc>
                <a:tc>
                  <a:txBody>
                    <a:bodyPr/>
                    <a:lstStyle/>
                    <a:p>
                      <a:r>
                        <a:rPr lang="en-US" sz="1000"/>
                        <a:t>4060</a:t>
                      </a:r>
                    </a:p>
                  </a:txBody>
                  <a:tcPr/>
                </a:tc>
                <a:tc>
                  <a:txBody>
                    <a:bodyPr/>
                    <a:lstStyle/>
                    <a:p>
                      <a:r>
                        <a:rPr lang="en-US" sz="1000"/>
                        <a:t>58</a:t>
                      </a:r>
                    </a:p>
                  </a:txBody>
                  <a:tcPr/>
                </a:tc>
                <a:tc>
                  <a:txBody>
                    <a:bodyPr/>
                    <a:lstStyle/>
                    <a:p>
                      <a:r>
                        <a:rPr lang="en-US" sz="1000"/>
                        <a:t>1.2064 %</a:t>
                      </a:r>
                    </a:p>
                  </a:txBody>
                  <a:tcPr/>
                </a:tc>
                <a:extLst>
                  <a:ext uri="{0D108BD9-81ED-4DB2-BD59-A6C34878D82A}">
                    <a16:rowId xmlns:a16="http://schemas.microsoft.com/office/drawing/2014/main" val="1543611239"/>
                  </a:ext>
                </a:extLst>
              </a:tr>
            </a:tbl>
          </a:graphicData>
        </a:graphic>
      </p:graphicFrame>
      <p:sp>
        <p:nvSpPr>
          <p:cNvPr id="4" name="Text Placeholder 3">
            <a:extLst>
              <a:ext uri="{FF2B5EF4-FFF2-40B4-BE49-F238E27FC236}">
                <a16:creationId xmlns:a16="http://schemas.microsoft.com/office/drawing/2014/main" id="{A9FB3090-405F-41CD-AADF-10B1B47C9A3B}"/>
              </a:ext>
            </a:extLst>
          </p:cNvPr>
          <p:cNvSpPr>
            <a:spLocks noGrp="1"/>
          </p:cNvSpPr>
          <p:nvPr>
            <p:ph type="body" sz="quarter" idx="14"/>
          </p:nvPr>
        </p:nvSpPr>
        <p:spPr/>
        <p:txBody>
          <a:bodyPr/>
          <a:lstStyle/>
          <a:p>
            <a:r>
              <a:rPr lang="en-US"/>
              <a:t>01/01/2022 - 07/04/2022</a:t>
            </a:r>
          </a:p>
        </p:txBody>
      </p:sp>
    </p:spTree>
    <p:extLst>
      <p:ext uri="{BB962C8B-B14F-4D97-AF65-F5344CB8AC3E}">
        <p14:creationId xmlns:p14="http://schemas.microsoft.com/office/powerpoint/2010/main" val="39067331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034B4-C2B8-400A-87FD-2ACBFDAD636A}"/>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43F938AD-EE52-43C0-A620-105DC03BA0B0}"/>
              </a:ext>
            </a:extLst>
          </p:cNvPr>
          <p:cNvGraphicFramePr>
            <a:graphicFrameLocks noGrp="1"/>
          </p:cNvGraphicFramePr>
          <p:nvPr>
            <p:ph type="chart" sz="quarter" idx="13"/>
            <p:extLst>
              <p:ext uri="{D42A27DB-BD31-4B8C-83A1-F6EECF244321}">
                <p14:modId xmlns:p14="http://schemas.microsoft.com/office/powerpoint/2010/main" val="38781909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5578CE-95D5-49C0-8632-F839598A2BB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FC40FEAC-BB93-46AF-9C81-146E4B6ABC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50344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1103A0-4DE7-4861-9907-B7EDE752ADAE}"/>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09C5B281-2511-4899-B50E-F5083DD725EE}"/>
              </a:ext>
            </a:extLst>
          </p:cNvPr>
          <p:cNvGraphicFramePr>
            <a:graphicFrameLocks noGrp="1"/>
          </p:cNvGraphicFramePr>
          <p:nvPr>
            <p:ph type="chart" sz="quarter" idx="13"/>
            <p:extLst>
              <p:ext uri="{D42A27DB-BD31-4B8C-83A1-F6EECF244321}">
                <p14:modId xmlns:p14="http://schemas.microsoft.com/office/powerpoint/2010/main" val="20984544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B00774-C9BE-4DBB-A67D-6BB00A70B3E8}"/>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DD2585D-9E41-4F3E-90B7-27A6081D96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26303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FD774-82AC-42B7-A45D-239091E8C726}"/>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A7C4F03D-7DFB-4714-8237-0D3E1429AEE6}"/>
              </a:ext>
            </a:extLst>
          </p:cNvPr>
          <p:cNvGraphicFramePr>
            <a:graphicFrameLocks noGrp="1"/>
          </p:cNvGraphicFramePr>
          <p:nvPr>
            <p:ph type="chart" sz="quarter" idx="13"/>
            <p:extLst>
              <p:ext uri="{D42A27DB-BD31-4B8C-83A1-F6EECF244321}">
                <p14:modId xmlns:p14="http://schemas.microsoft.com/office/powerpoint/2010/main" val="42037120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C0C11E-4C20-4FBF-894E-7991874E611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14E4174-71D3-4A6A-8AE1-3115E11375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500337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832C2-3C5C-4E19-A24A-08B4CE316F48}"/>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3C2D9713-AFF8-4B32-A3AC-FF361D3AC979}"/>
              </a:ext>
            </a:extLst>
          </p:cNvPr>
          <p:cNvGraphicFramePr>
            <a:graphicFrameLocks noGrp="1"/>
          </p:cNvGraphicFramePr>
          <p:nvPr>
            <p:ph type="chart" sz="quarter" idx="13"/>
            <p:extLst>
              <p:ext uri="{D42A27DB-BD31-4B8C-83A1-F6EECF244321}">
                <p14:modId xmlns:p14="http://schemas.microsoft.com/office/powerpoint/2010/main" val="27003920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46F517-DBD5-42FA-BCD8-DA5CAF7A83D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1822D49-C3FD-4766-850E-AA10273111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23109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F2680F-035B-4553-A876-5D002AEF6621}"/>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5BD996D9-CA88-45B4-A3C4-6B455028F0E5}"/>
              </a:ext>
            </a:extLst>
          </p:cNvPr>
          <p:cNvGraphicFramePr>
            <a:graphicFrameLocks noGrp="1"/>
          </p:cNvGraphicFramePr>
          <p:nvPr>
            <p:ph type="tbl" sz="quarter" idx="13"/>
            <p:extLst>
              <p:ext uri="{D42A27DB-BD31-4B8C-83A1-F6EECF244321}">
                <p14:modId xmlns:p14="http://schemas.microsoft.com/office/powerpoint/2010/main" val="3175644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82658109"/>
                    </a:ext>
                  </a:extLst>
                </a:gridCol>
                <a:gridCol w="987552">
                  <a:extLst>
                    <a:ext uri="{9D8B030D-6E8A-4147-A177-3AD203B41FA5}">
                      <a16:colId xmlns:a16="http://schemas.microsoft.com/office/drawing/2014/main" val="1031261170"/>
                    </a:ext>
                  </a:extLst>
                </a:gridCol>
                <a:gridCol w="987552">
                  <a:extLst>
                    <a:ext uri="{9D8B030D-6E8A-4147-A177-3AD203B41FA5}">
                      <a16:colId xmlns:a16="http://schemas.microsoft.com/office/drawing/2014/main" val="1830848409"/>
                    </a:ext>
                  </a:extLst>
                </a:gridCol>
                <a:gridCol w="987552">
                  <a:extLst>
                    <a:ext uri="{9D8B030D-6E8A-4147-A177-3AD203B41FA5}">
                      <a16:colId xmlns:a16="http://schemas.microsoft.com/office/drawing/2014/main" val="2657750780"/>
                    </a:ext>
                  </a:extLst>
                </a:gridCol>
                <a:gridCol w="987552">
                  <a:extLst>
                    <a:ext uri="{9D8B030D-6E8A-4147-A177-3AD203B41FA5}">
                      <a16:colId xmlns:a16="http://schemas.microsoft.com/office/drawing/2014/main" val="658368116"/>
                    </a:ext>
                  </a:extLst>
                </a:gridCol>
                <a:gridCol w="987552">
                  <a:extLst>
                    <a:ext uri="{9D8B030D-6E8A-4147-A177-3AD203B41FA5}">
                      <a16:colId xmlns:a16="http://schemas.microsoft.com/office/drawing/2014/main" val="3569340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95194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- 2022-06-03 14:21:24</a:t>
                      </a:r>
                      <a:r>
                        <a:rPr kumimoji="0" lang="en-US" sz="1000" b="0" i="0" u="none" strike="noStrike" kern="1200" cap="none" spc="0" normalizeH="0" baseline="0" noProof="0">
                          <a:ln>
                            <a:noFill/>
                          </a:ln>
                          <a:solidFill>
                            <a:prstClr val="black"/>
                          </a:solidFill>
                          <a:effectLst/>
                          <a:uLnTx/>
                          <a:uFillTx/>
                          <a:latin typeface="+mn-lt"/>
                          <a:ea typeface="+mn-ea"/>
                          <a:cs typeface="+mn-cs"/>
                        </a:rPr>
                        <a:t>
 Home Office employees volunteered to help operationfirstresponse, a non-profit dedicated to serving wounded #military members and their families with emergency financial needs. #TEAMPHLY attended their Golfing for Wounded Heroes event and assisted with various tasks from setup and serving refreshments to selling raffle tickets. All money raised supports wounded heroes and their families. 
#operationfirstresponse #supportourtroops #usmilitary #militaryappreciation #protectandserve #usarmedforces #armedforces #volunteering #volunteerism #501c3 #supportnonprofits #insurancegivesback #insurancecareers #insurancelife  #insurancecompany #propertyandcasualty #specialtyinsurance #insurancebusiness #commercialinsurance #insurancecarrier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07/05/2022 08:06:47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577180076"/>
                  </a:ext>
                </a:extLst>
              </a:tr>
            </a:tbl>
          </a:graphicData>
        </a:graphic>
      </p:graphicFrame>
      <p:sp>
        <p:nvSpPr>
          <p:cNvPr id="4" name="Text Placeholder 3">
            <a:extLst>
              <a:ext uri="{FF2B5EF4-FFF2-40B4-BE49-F238E27FC236}">
                <a16:creationId xmlns:a16="http://schemas.microsoft.com/office/drawing/2014/main" id="{F9583893-9C27-4E07-89BC-798DA3B23497}"/>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67097723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BD3CC-D39B-49B2-9B62-536626ABF6DE}"/>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70F1C59A-AEF0-4A35-9A6B-82A663E436CD}"/>
              </a:ext>
            </a:extLst>
          </p:cNvPr>
          <p:cNvGraphicFramePr>
            <a:graphicFrameLocks noGrp="1"/>
          </p:cNvGraphicFramePr>
          <p:nvPr>
            <p:ph type="tbl" sz="quarter" idx="13"/>
            <p:extLst>
              <p:ext uri="{D42A27DB-BD31-4B8C-83A1-F6EECF244321}">
                <p14:modId xmlns:p14="http://schemas.microsoft.com/office/powerpoint/2010/main" val="3214878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6363244"/>
                    </a:ext>
                  </a:extLst>
                </a:gridCol>
                <a:gridCol w="987552">
                  <a:extLst>
                    <a:ext uri="{9D8B030D-6E8A-4147-A177-3AD203B41FA5}">
                      <a16:colId xmlns:a16="http://schemas.microsoft.com/office/drawing/2014/main" val="3603849392"/>
                    </a:ext>
                  </a:extLst>
                </a:gridCol>
                <a:gridCol w="987552">
                  <a:extLst>
                    <a:ext uri="{9D8B030D-6E8A-4147-A177-3AD203B41FA5}">
                      <a16:colId xmlns:a16="http://schemas.microsoft.com/office/drawing/2014/main" val="2506661642"/>
                    </a:ext>
                  </a:extLst>
                </a:gridCol>
                <a:gridCol w="987552">
                  <a:extLst>
                    <a:ext uri="{9D8B030D-6E8A-4147-A177-3AD203B41FA5}">
                      <a16:colId xmlns:a16="http://schemas.microsoft.com/office/drawing/2014/main" val="4267036500"/>
                    </a:ext>
                  </a:extLst>
                </a:gridCol>
                <a:gridCol w="987552">
                  <a:extLst>
                    <a:ext uri="{9D8B030D-6E8A-4147-A177-3AD203B41FA5}">
                      <a16:colId xmlns:a16="http://schemas.microsoft.com/office/drawing/2014/main" val="3886473740"/>
                    </a:ext>
                  </a:extLst>
                </a:gridCol>
                <a:gridCol w="987552">
                  <a:extLst>
                    <a:ext uri="{9D8B030D-6E8A-4147-A177-3AD203B41FA5}">
                      <a16:colId xmlns:a16="http://schemas.microsoft.com/office/drawing/2014/main" val="1451095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4398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- 2022-06-10 13:15:22</a:t>
                      </a:r>
                      <a:r>
                        <a:rPr kumimoji="0" lang="en-US" sz="1000" b="0" i="0" u="none" strike="noStrike" kern="1200" cap="none" spc="0" normalizeH="0" baseline="0" noProof="0">
                          <a:ln>
                            <a:noFill/>
                          </a:ln>
                          <a:solidFill>
                            <a:prstClr val="black"/>
                          </a:solidFill>
                          <a:effectLst/>
                          <a:uLnTx/>
                          <a:uFillTx/>
                          <a:latin typeface="+mn-lt"/>
                          <a:ea typeface="+mn-ea"/>
                          <a:cs typeface="+mn-cs"/>
                        </a:rPr>
                        <a:t>
 Welcome to our 11th class of Summer Associates! 🥳 We’re excited to partner with inroadsinc again this year and are confident our internship program will offer rewarding opportunities to help develop the next generation of talent. #TEAMPHLY is looking forward to connecting with our interns over the next 10 weeks! 🙌🏽
Visit ➡𝐛𝐢𝐭.𝐥𝐲/𝐏𝐇𝐋𝐘𝐒𝐮𝐦𝐦𝐞𝐫𝐀𝐬𝐬𝐨𝐜𝐢𝐚𝐭𝐞𝐬 ⬅ to learn more. 
🔗 Link in bio. #PHLYInternLife
#undergrad #futureleaders #nextgen #internships #intern #interning #collegestudents #summerassociates #youngprofessionals #insurancejobs #insurancecareers #insurancelife #insurancecompany #propertyandcasualty #specialtyinsurance #insurancebusiness #commercialinsurance #insuranceindustry #instajobs #careeropportunities #jobseekers #careerpath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07/05/2022 08:06:47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98395633"/>
                  </a:ext>
                </a:extLst>
              </a:tr>
            </a:tbl>
          </a:graphicData>
        </a:graphic>
      </p:graphicFrame>
      <p:sp>
        <p:nvSpPr>
          <p:cNvPr id="4" name="Text Placeholder 3">
            <a:extLst>
              <a:ext uri="{FF2B5EF4-FFF2-40B4-BE49-F238E27FC236}">
                <a16:creationId xmlns:a16="http://schemas.microsoft.com/office/drawing/2014/main" id="{9CF7C6F9-F22A-4615-AD24-9CD2E97E857A}"/>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055400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E791B-0E83-4B89-A940-6D08E2B78D54}"/>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A12DF16E-9E83-45BE-8765-3154BA79C5EB}"/>
              </a:ext>
            </a:extLst>
          </p:cNvPr>
          <p:cNvGraphicFramePr>
            <a:graphicFrameLocks noGrp="1"/>
          </p:cNvGraphicFramePr>
          <p:nvPr>
            <p:ph type="tbl" sz="quarter" idx="13"/>
            <p:extLst>
              <p:ext uri="{D42A27DB-BD31-4B8C-83A1-F6EECF244321}">
                <p14:modId xmlns:p14="http://schemas.microsoft.com/office/powerpoint/2010/main" val="3178544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603210197"/>
                    </a:ext>
                  </a:extLst>
                </a:gridCol>
                <a:gridCol w="987552">
                  <a:extLst>
                    <a:ext uri="{9D8B030D-6E8A-4147-A177-3AD203B41FA5}">
                      <a16:colId xmlns:a16="http://schemas.microsoft.com/office/drawing/2014/main" val="1572494083"/>
                    </a:ext>
                  </a:extLst>
                </a:gridCol>
                <a:gridCol w="987552">
                  <a:extLst>
                    <a:ext uri="{9D8B030D-6E8A-4147-A177-3AD203B41FA5}">
                      <a16:colId xmlns:a16="http://schemas.microsoft.com/office/drawing/2014/main" val="3843324059"/>
                    </a:ext>
                  </a:extLst>
                </a:gridCol>
                <a:gridCol w="987552">
                  <a:extLst>
                    <a:ext uri="{9D8B030D-6E8A-4147-A177-3AD203B41FA5}">
                      <a16:colId xmlns:a16="http://schemas.microsoft.com/office/drawing/2014/main" val="2850100465"/>
                    </a:ext>
                  </a:extLst>
                </a:gridCol>
                <a:gridCol w="987552">
                  <a:extLst>
                    <a:ext uri="{9D8B030D-6E8A-4147-A177-3AD203B41FA5}">
                      <a16:colId xmlns:a16="http://schemas.microsoft.com/office/drawing/2014/main" val="198820542"/>
                    </a:ext>
                  </a:extLst>
                </a:gridCol>
                <a:gridCol w="987552">
                  <a:extLst>
                    <a:ext uri="{9D8B030D-6E8A-4147-A177-3AD203B41FA5}">
                      <a16:colId xmlns:a16="http://schemas.microsoft.com/office/drawing/2014/main" val="4201114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98763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- 2022-06-15 12:25:43</a:t>
                      </a:r>
                      <a:r>
                        <a:rPr kumimoji="0" lang="en-US" sz="1000" b="0" i="0" u="none" strike="noStrike" kern="1200" cap="none" spc="0" normalizeH="0" baseline="0" noProof="0">
                          <a:ln>
                            <a:noFill/>
                          </a:ln>
                          <a:solidFill>
                            <a:prstClr val="black"/>
                          </a:solidFill>
                          <a:effectLst/>
                          <a:uLnTx/>
                          <a:uFillTx/>
                          <a:latin typeface="+mn-lt"/>
                          <a:ea typeface="+mn-ea"/>
                          <a:cs typeface="+mn-cs"/>
                        </a:rPr>
                        <a:t>
 In case you missed it, we kicked off our 11th annual Summer Associates Program last week. Here's a look at some of our interns in the Home Office at a welcome breakfast with #TEAMPHLY! 🙌🏼 #PHLYInternLife
Learn more ➡ 𝐛𝐢𝐭.𝐥𝐲/𝐏𝐇𝐋𝐘𝐒𝐮𝐦𝐦𝐞𝐫𝐀𝐬𝐬𝐨𝐜𝐢𝐚𝐭𝐞𝐬 🔗 link in bio 
#undergrad #futureleaders #nextgen #internships #summerintern #intern #internshipopportunity #workexperience #internshipstudent #collegeinternship #interning #collegestudents #summerassociates #summerinternship #youngprofessionals #insurancejobs #insurancecareers #insurancecompany #propertyandcasualty #specialtyinsurance #commercialinsurance #insuranceindustry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07/05/2022 08:06:47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50450017"/>
                  </a:ext>
                </a:extLst>
              </a:tr>
            </a:tbl>
          </a:graphicData>
        </a:graphic>
      </p:graphicFrame>
      <p:sp>
        <p:nvSpPr>
          <p:cNvPr id="4" name="Text Placeholder 3">
            <a:extLst>
              <a:ext uri="{FF2B5EF4-FFF2-40B4-BE49-F238E27FC236}">
                <a16:creationId xmlns:a16="http://schemas.microsoft.com/office/drawing/2014/main" id="{1BE67A54-F939-4B1A-B501-87AE40CF61FC}"/>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380078016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ABEE3-2BFF-4DBE-821A-BCE9F8BA5C86}"/>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0B33E86D-E264-4C63-9117-94335FA49EF8}"/>
              </a:ext>
            </a:extLst>
          </p:cNvPr>
          <p:cNvGraphicFramePr>
            <a:graphicFrameLocks noGrp="1"/>
          </p:cNvGraphicFramePr>
          <p:nvPr>
            <p:ph type="tbl" sz="quarter" idx="13"/>
            <p:extLst>
              <p:ext uri="{D42A27DB-BD31-4B8C-83A1-F6EECF244321}">
                <p14:modId xmlns:p14="http://schemas.microsoft.com/office/powerpoint/2010/main" val="4270989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68563536"/>
                    </a:ext>
                  </a:extLst>
                </a:gridCol>
                <a:gridCol w="987552">
                  <a:extLst>
                    <a:ext uri="{9D8B030D-6E8A-4147-A177-3AD203B41FA5}">
                      <a16:colId xmlns:a16="http://schemas.microsoft.com/office/drawing/2014/main" val="947828343"/>
                    </a:ext>
                  </a:extLst>
                </a:gridCol>
                <a:gridCol w="987552">
                  <a:extLst>
                    <a:ext uri="{9D8B030D-6E8A-4147-A177-3AD203B41FA5}">
                      <a16:colId xmlns:a16="http://schemas.microsoft.com/office/drawing/2014/main" val="2085787167"/>
                    </a:ext>
                  </a:extLst>
                </a:gridCol>
                <a:gridCol w="987552">
                  <a:extLst>
                    <a:ext uri="{9D8B030D-6E8A-4147-A177-3AD203B41FA5}">
                      <a16:colId xmlns:a16="http://schemas.microsoft.com/office/drawing/2014/main" val="3395310112"/>
                    </a:ext>
                  </a:extLst>
                </a:gridCol>
                <a:gridCol w="987552">
                  <a:extLst>
                    <a:ext uri="{9D8B030D-6E8A-4147-A177-3AD203B41FA5}">
                      <a16:colId xmlns:a16="http://schemas.microsoft.com/office/drawing/2014/main" val="977833263"/>
                    </a:ext>
                  </a:extLst>
                </a:gridCol>
                <a:gridCol w="987552">
                  <a:extLst>
                    <a:ext uri="{9D8B030D-6E8A-4147-A177-3AD203B41FA5}">
                      <a16:colId xmlns:a16="http://schemas.microsoft.com/office/drawing/2014/main" val="1116737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17560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- 2022-06-22 15:55:39</a:t>
                      </a:r>
                      <a:r>
                        <a:rPr kumimoji="0" lang="en-US" sz="1000" b="0" i="0" u="none" strike="noStrike" kern="1200" cap="none" spc="0" normalizeH="0" baseline="0" noProof="0">
                          <a:ln>
                            <a:noFill/>
                          </a:ln>
                          <a:solidFill>
                            <a:prstClr val="black"/>
                          </a:solidFill>
                          <a:effectLst/>
                          <a:uLnTx/>
                          <a:uFillTx/>
                          <a:latin typeface="+mn-lt"/>
                          <a:ea typeface="+mn-ea"/>
                          <a:cs typeface="+mn-cs"/>
                        </a:rPr>
                        <a:t>
 Our Customer Service team spent their day volunteering with sharefoodphilly, a non-profit dedicated to reducing regional hunger and expanding access to nutritious affordable food. #TEAMPHLY packed 350 boxes of food to be distributed to local seniors while remote employees contacted the recipients to confirm their delivery dates. 👏🏼
Learn more about what it's like to work at PHLY ➡ 𝐛𝐢𝐭.𝐥𝐲/𝐏𝐇𝐋𝐘𝐂𝐚𝐫𝐞𝐞𝐫𝐬 🔗 link in bio 
#TEAMPHLY #insurancegivesback #givingbacktothecommunity #charitywork #volunteering #volunteerwork #foodbank #supportnonprofits #nonprofitsofinstagram #supportlocalcommunities #insurancelife #insurancecompany #propertyandcasualty #specialtyinsurance #commercialinsurance #insuranceindustry #insurancecareers #insurancejobs #insurancework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07/05/2022 08:06:47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190810259"/>
                  </a:ext>
                </a:extLst>
              </a:tr>
            </a:tbl>
          </a:graphicData>
        </a:graphic>
      </p:graphicFrame>
      <p:sp>
        <p:nvSpPr>
          <p:cNvPr id="4" name="Text Placeholder 3">
            <a:extLst>
              <a:ext uri="{FF2B5EF4-FFF2-40B4-BE49-F238E27FC236}">
                <a16:creationId xmlns:a16="http://schemas.microsoft.com/office/drawing/2014/main" id="{B00763B6-22A4-4801-BBE7-E857A3BACBAC}"/>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9461046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B0D58-FF80-4596-AC99-04327FD27B41}"/>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C7D0FD7D-DF53-42E5-8432-93F92970B62C}"/>
              </a:ext>
            </a:extLst>
          </p:cNvPr>
          <p:cNvGraphicFramePr>
            <a:graphicFrameLocks noGrp="1"/>
          </p:cNvGraphicFramePr>
          <p:nvPr>
            <p:ph type="tbl" sz="quarter" idx="13"/>
            <p:extLst>
              <p:ext uri="{D42A27DB-BD31-4B8C-83A1-F6EECF244321}">
                <p14:modId xmlns:p14="http://schemas.microsoft.com/office/powerpoint/2010/main" val="7489033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4129525270"/>
                    </a:ext>
                  </a:extLst>
                </a:gridCol>
                <a:gridCol w="987552">
                  <a:extLst>
                    <a:ext uri="{9D8B030D-6E8A-4147-A177-3AD203B41FA5}">
                      <a16:colId xmlns:a16="http://schemas.microsoft.com/office/drawing/2014/main" val="1540515436"/>
                    </a:ext>
                  </a:extLst>
                </a:gridCol>
                <a:gridCol w="987552">
                  <a:extLst>
                    <a:ext uri="{9D8B030D-6E8A-4147-A177-3AD203B41FA5}">
                      <a16:colId xmlns:a16="http://schemas.microsoft.com/office/drawing/2014/main" val="1962619587"/>
                    </a:ext>
                  </a:extLst>
                </a:gridCol>
                <a:gridCol w="987552">
                  <a:extLst>
                    <a:ext uri="{9D8B030D-6E8A-4147-A177-3AD203B41FA5}">
                      <a16:colId xmlns:a16="http://schemas.microsoft.com/office/drawing/2014/main" val="2356485214"/>
                    </a:ext>
                  </a:extLst>
                </a:gridCol>
                <a:gridCol w="987552">
                  <a:extLst>
                    <a:ext uri="{9D8B030D-6E8A-4147-A177-3AD203B41FA5}">
                      <a16:colId xmlns:a16="http://schemas.microsoft.com/office/drawing/2014/main" val="2624355239"/>
                    </a:ext>
                  </a:extLst>
                </a:gridCol>
                <a:gridCol w="987552">
                  <a:extLst>
                    <a:ext uri="{9D8B030D-6E8A-4147-A177-3AD203B41FA5}">
                      <a16:colId xmlns:a16="http://schemas.microsoft.com/office/drawing/2014/main" val="599597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95441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- 2022-06-14 12:15:46</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the Atlanta insurance community to form a team called "Insure the Cure" in the #GreatStrides Walk benefitting the cf_foundation. The team was established in support of our agency partner, Snellings Walters Insurance Agency, to honor Clay Snellings' daugther who was born with #cysticfibrosis. Collectively, "Insure the Cure" raised over 6,000 to fund cystic fibrosis research. 👏🏼
#cfawareness #cysticfibrosisfoundation #cysticfibrosisawareness #greatstrideswalk #fundraiserevent #fundraisingforacause #supportnonprofits #501c3 #insurancecompany #propertyandcasualty #specialtyinsurance #insurancebusiness #commercialinsurance #insuranceindustry #insurancejobs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07/05/2022 08:06:47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22195268"/>
                  </a:ext>
                </a:extLst>
              </a:tr>
            </a:tbl>
          </a:graphicData>
        </a:graphic>
      </p:graphicFrame>
      <p:sp>
        <p:nvSpPr>
          <p:cNvPr id="4" name="Text Placeholder 3">
            <a:extLst>
              <a:ext uri="{FF2B5EF4-FFF2-40B4-BE49-F238E27FC236}">
                <a16:creationId xmlns:a16="http://schemas.microsoft.com/office/drawing/2014/main" id="{C69775D4-2799-462B-98ED-C92A01D09D2B}"/>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17218519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86B9D-0B1A-4F72-943B-DCE20452B73B}"/>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153F2C33-BB77-412D-8846-85F39ECAA6DF}"/>
              </a:ext>
            </a:extLst>
          </p:cNvPr>
          <p:cNvGraphicFramePr>
            <a:graphicFrameLocks noGrp="1"/>
          </p:cNvGraphicFramePr>
          <p:nvPr>
            <p:ph type="tbl" sz="quarter" idx="13"/>
            <p:extLst>
              <p:ext uri="{D42A27DB-BD31-4B8C-83A1-F6EECF244321}">
                <p14:modId xmlns:p14="http://schemas.microsoft.com/office/powerpoint/2010/main" val="28135202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252315502"/>
                    </a:ext>
                  </a:extLst>
                </a:gridCol>
                <a:gridCol w="905256">
                  <a:extLst>
                    <a:ext uri="{9D8B030D-6E8A-4147-A177-3AD203B41FA5}">
                      <a16:colId xmlns:a16="http://schemas.microsoft.com/office/drawing/2014/main" val="222568114"/>
                    </a:ext>
                  </a:extLst>
                </a:gridCol>
                <a:gridCol w="411480">
                  <a:extLst>
                    <a:ext uri="{9D8B030D-6E8A-4147-A177-3AD203B41FA5}">
                      <a16:colId xmlns:a16="http://schemas.microsoft.com/office/drawing/2014/main" val="387108576"/>
                    </a:ext>
                  </a:extLst>
                </a:gridCol>
                <a:gridCol w="905256">
                  <a:extLst>
                    <a:ext uri="{9D8B030D-6E8A-4147-A177-3AD203B41FA5}">
                      <a16:colId xmlns:a16="http://schemas.microsoft.com/office/drawing/2014/main" val="2956738993"/>
                    </a:ext>
                  </a:extLst>
                </a:gridCol>
                <a:gridCol w="905256">
                  <a:extLst>
                    <a:ext uri="{9D8B030D-6E8A-4147-A177-3AD203B41FA5}">
                      <a16:colId xmlns:a16="http://schemas.microsoft.com/office/drawing/2014/main" val="2237352149"/>
                    </a:ext>
                  </a:extLst>
                </a:gridCol>
                <a:gridCol w="905256">
                  <a:extLst>
                    <a:ext uri="{9D8B030D-6E8A-4147-A177-3AD203B41FA5}">
                      <a16:colId xmlns:a16="http://schemas.microsoft.com/office/drawing/2014/main" val="677345030"/>
                    </a:ext>
                  </a:extLst>
                </a:gridCol>
                <a:gridCol w="905256">
                  <a:extLst>
                    <a:ext uri="{9D8B030D-6E8A-4147-A177-3AD203B41FA5}">
                      <a16:colId xmlns:a16="http://schemas.microsoft.com/office/drawing/2014/main" val="2838597417"/>
                    </a:ext>
                  </a:extLst>
                </a:gridCol>
                <a:gridCol w="905256">
                  <a:extLst>
                    <a:ext uri="{9D8B030D-6E8A-4147-A177-3AD203B41FA5}">
                      <a16:colId xmlns:a16="http://schemas.microsoft.com/office/drawing/2014/main" val="1229678580"/>
                    </a:ext>
                  </a:extLst>
                </a:gridCol>
                <a:gridCol w="905256">
                  <a:extLst>
                    <a:ext uri="{9D8B030D-6E8A-4147-A177-3AD203B41FA5}">
                      <a16:colId xmlns:a16="http://schemas.microsoft.com/office/drawing/2014/main" val="3897094575"/>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67914985"/>
                  </a:ext>
                </a:extLst>
              </a:tr>
              <a:tr h="370840">
                <a:tc>
                  <a:txBody>
                    <a:bodyPr/>
                    <a:lstStyle/>
                    <a:p>
                      <a:r>
                        <a:rPr lang="en-US" sz="1000"/>
                        <a:t>11</a:t>
                      </a:r>
                    </a:p>
                  </a:txBody>
                  <a:tcPr/>
                </a:tc>
                <a:tc>
                  <a:txBody>
                    <a:bodyPr/>
                    <a:lstStyle/>
                    <a:p>
                      <a:r>
                        <a:rPr lang="en-US" sz="1000"/>
                        <a:t>0.6572 %</a:t>
                      </a:r>
                    </a:p>
                  </a:txBody>
                  <a:tcPr/>
                </a:tc>
                <a:tc>
                  <a:txBody>
                    <a:bodyPr/>
                    <a:lstStyle/>
                    <a:p>
                      <a:r>
                        <a:rPr lang="en-US" sz="1000"/>
                        <a:t>0.36</a:t>
                      </a:r>
                    </a:p>
                  </a:txBody>
                  <a:tcPr/>
                </a:tc>
                <a:tc>
                  <a:txBody>
                    <a:bodyPr/>
                    <a:lstStyle/>
                    <a:p>
                      <a:r>
                        <a:rPr lang="en-US" sz="1000"/>
                        <a:t>93.82</a:t>
                      </a:r>
                    </a:p>
                  </a:txBody>
                  <a:tcPr/>
                </a:tc>
                <a:tc>
                  <a:txBody>
                    <a:bodyPr/>
                    <a:lstStyle/>
                    <a:p>
                      <a:r>
                        <a:rPr lang="en-US" sz="1000"/>
                        <a:t>92.36</a:t>
                      </a:r>
                    </a:p>
                  </a:txBody>
                  <a:tcPr/>
                </a:tc>
                <a:tc>
                  <a:txBody>
                    <a:bodyPr/>
                    <a:lstStyle/>
                    <a:p>
                      <a:r>
                        <a:rPr lang="en-US" sz="1000"/>
                        <a:t>60.18</a:t>
                      </a:r>
                    </a:p>
                  </a:txBody>
                  <a:tcPr/>
                </a:tc>
                <a:tc>
                  <a:txBody>
                    <a:bodyPr/>
                    <a:lstStyle/>
                    <a:p>
                      <a:r>
                        <a:rPr lang="en-US" sz="1000"/>
                        <a:t>59.82</a:t>
                      </a:r>
                    </a:p>
                  </a:txBody>
                  <a:tcPr/>
                </a:tc>
                <a:tc>
                  <a:txBody>
                    <a:bodyPr/>
                    <a:lstStyle/>
                    <a:p>
                      <a:r>
                        <a:rPr lang="en-US" sz="1000"/>
                        <a:t>1032</a:t>
                      </a:r>
                    </a:p>
                  </a:txBody>
                  <a:tcPr/>
                </a:tc>
                <a:tc>
                  <a:txBody>
                    <a:bodyPr/>
                    <a:lstStyle/>
                    <a:p>
                      <a:r>
                        <a:rPr lang="en-US" sz="1000"/>
                        <a:t>662</a:t>
                      </a:r>
                    </a:p>
                  </a:txBody>
                  <a:tcPr/>
                </a:tc>
                <a:extLst>
                  <a:ext uri="{0D108BD9-81ED-4DB2-BD59-A6C34878D82A}">
                    <a16:rowId xmlns:a16="http://schemas.microsoft.com/office/drawing/2014/main" val="1103877879"/>
                  </a:ext>
                </a:extLst>
              </a:tr>
            </a:tbl>
          </a:graphicData>
        </a:graphic>
      </p:graphicFrame>
      <p:sp>
        <p:nvSpPr>
          <p:cNvPr id="4" name="Text Placeholder 3">
            <a:extLst>
              <a:ext uri="{FF2B5EF4-FFF2-40B4-BE49-F238E27FC236}">
                <a16:creationId xmlns:a16="http://schemas.microsoft.com/office/drawing/2014/main" id="{B2E44154-E75D-4824-80DE-48CB5AF2B320}"/>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5344250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C851C-B90D-474E-9EC2-BB10C2D346BC}"/>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5A9F93C8-8B17-40AC-8566-DF6191431F4B}"/>
              </a:ext>
            </a:extLst>
          </p:cNvPr>
          <p:cNvGraphicFramePr>
            <a:graphicFrameLocks noGrp="1"/>
          </p:cNvGraphicFramePr>
          <p:nvPr>
            <p:ph type="tbl" sz="quarter" idx="13"/>
            <p:extLst>
              <p:ext uri="{D42A27DB-BD31-4B8C-83A1-F6EECF244321}">
                <p14:modId xmlns:p14="http://schemas.microsoft.com/office/powerpoint/2010/main" val="1638328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58407096"/>
                    </a:ext>
                  </a:extLst>
                </a:gridCol>
                <a:gridCol w="1316736">
                  <a:extLst>
                    <a:ext uri="{9D8B030D-6E8A-4147-A177-3AD203B41FA5}">
                      <a16:colId xmlns:a16="http://schemas.microsoft.com/office/drawing/2014/main" val="1253936566"/>
                    </a:ext>
                  </a:extLst>
                </a:gridCol>
                <a:gridCol w="658368">
                  <a:extLst>
                    <a:ext uri="{9D8B030D-6E8A-4147-A177-3AD203B41FA5}">
                      <a16:colId xmlns:a16="http://schemas.microsoft.com/office/drawing/2014/main" val="1482638472"/>
                    </a:ext>
                  </a:extLst>
                </a:gridCol>
                <a:gridCol w="658368">
                  <a:extLst>
                    <a:ext uri="{9D8B030D-6E8A-4147-A177-3AD203B41FA5}">
                      <a16:colId xmlns:a16="http://schemas.microsoft.com/office/drawing/2014/main" val="908475969"/>
                    </a:ext>
                  </a:extLst>
                </a:gridCol>
                <a:gridCol w="658368">
                  <a:extLst>
                    <a:ext uri="{9D8B030D-6E8A-4147-A177-3AD203B41FA5}">
                      <a16:colId xmlns:a16="http://schemas.microsoft.com/office/drawing/2014/main" val="2156457377"/>
                    </a:ext>
                  </a:extLst>
                </a:gridCol>
                <a:gridCol w="658368">
                  <a:extLst>
                    <a:ext uri="{9D8B030D-6E8A-4147-A177-3AD203B41FA5}">
                      <a16:colId xmlns:a16="http://schemas.microsoft.com/office/drawing/2014/main" val="2986207582"/>
                    </a:ext>
                  </a:extLst>
                </a:gridCol>
                <a:gridCol w="658368">
                  <a:extLst>
                    <a:ext uri="{9D8B030D-6E8A-4147-A177-3AD203B41FA5}">
                      <a16:colId xmlns:a16="http://schemas.microsoft.com/office/drawing/2014/main" val="363454883"/>
                    </a:ext>
                  </a:extLst>
                </a:gridCol>
                <a:gridCol w="658368">
                  <a:extLst>
                    <a:ext uri="{9D8B030D-6E8A-4147-A177-3AD203B41FA5}">
                      <a16:colId xmlns:a16="http://schemas.microsoft.com/office/drawing/2014/main" val="3750899780"/>
                    </a:ext>
                  </a:extLst>
                </a:gridCol>
                <a:gridCol w="658368">
                  <a:extLst>
                    <a:ext uri="{9D8B030D-6E8A-4147-A177-3AD203B41FA5}">
                      <a16:colId xmlns:a16="http://schemas.microsoft.com/office/drawing/2014/main" val="2999703407"/>
                    </a:ext>
                  </a:extLst>
                </a:gridCol>
                <a:gridCol w="658368">
                  <a:extLst>
                    <a:ext uri="{9D8B030D-6E8A-4147-A177-3AD203B41FA5}">
                      <a16:colId xmlns:a16="http://schemas.microsoft.com/office/drawing/2014/main" val="3092419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504094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- 2022-06-29 17:59:57</a:t>
                      </a:r>
                      <a:r>
                        <a:rPr kumimoji="0" lang="en-US" sz="1000" b="0" i="0" u="none" strike="noStrike" kern="1200" cap="none" spc="0" normalizeH="0" baseline="0" noProof="0">
                          <a:ln>
                            <a:noFill/>
                          </a:ln>
                          <a:solidFill>
                            <a:prstClr val="black"/>
                          </a:solidFill>
                          <a:effectLst/>
                          <a:uLnTx/>
                          <a:uFillTx/>
                          <a:latin typeface="+mn-lt"/>
                          <a:ea typeface="+mn-ea"/>
                          <a:cs typeface="+mn-cs"/>
                        </a:rPr>
                        <a:t>
 #EMPLOYEESPOTLIGHT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https://quintly-image-storage.s3.amazonaws.com/c303562b672a3318c686cfcc37b7e67a/98763817188df3d9e6806afb620da155.jpg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06/30/2022 17:36:00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044626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- 2022-06-22 15:59:23</a:t>
                      </a:r>
                      <a:r>
                        <a:rPr kumimoji="0" lang="en-US" sz="1000" b="0" i="0" u="none" strike="noStrike" kern="1200" cap="none" spc="0" normalizeH="0" baseline="0" noProof="0">
                          <a:ln>
                            <a:noFill/>
                          </a:ln>
                          <a:solidFill>
                            <a:prstClr val="black"/>
                          </a:solidFill>
                          <a:effectLst/>
                          <a:uLnTx/>
                          <a:uFillTx/>
                          <a:latin typeface="+mn-lt"/>
                          <a:ea typeface="+mn-ea"/>
                          <a:cs typeface="+mn-cs"/>
                        </a:rPr>
                        <a:t>
 TAP TO SEE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https://quintly-image-storage.s3.amazonaws.com/c303562b672a3318c686cfcc37b7e67a/0c2f8ebe0cb3cd4f6d77162054f15324.jpg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06/23/2022 15:35:57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612528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- 2022-06-15 12:37:22</a:t>
                      </a:r>
                      <a:r>
                        <a:rPr kumimoji="0" lang="en-US" sz="1000" b="0" i="0" u="none" strike="noStrike" kern="1200" cap="none" spc="0" normalizeH="0" baseline="0" noProof="0">
                          <a:ln>
                            <a:noFill/>
                          </a:ln>
                          <a:solidFill>
                            <a:prstClr val="black"/>
                          </a:solidFill>
                          <a:effectLst/>
                          <a:uLnTx/>
                          <a:uFillTx/>
                          <a:latin typeface="+mn-lt"/>
                          <a:ea typeface="+mn-ea"/>
                          <a:cs typeface="+mn-cs"/>
                        </a:rPr>
                        <a:t>
 HERE'S A LOOK AT SOME OF OUR INTERNS IN THE HOME OFFICE AT A WELCOME BREAKFAST WITH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https://quintly-image-storage.s3.amazonaws.com/c303562b672a3318c686cfcc37b7e67a/50db7bd53931f2714b90488999f12f11.jpg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06/16/2022 12:35:56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869881221"/>
                  </a:ext>
                </a:extLst>
              </a:tr>
            </a:tbl>
          </a:graphicData>
        </a:graphic>
      </p:graphicFrame>
      <p:sp>
        <p:nvSpPr>
          <p:cNvPr id="4" name="Text Placeholder 3">
            <a:extLst>
              <a:ext uri="{FF2B5EF4-FFF2-40B4-BE49-F238E27FC236}">
                <a16:creationId xmlns:a16="http://schemas.microsoft.com/office/drawing/2014/main" id="{67BB80A3-2108-4559-9414-6A091D97B777}"/>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4205004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DA9753-6620-4B73-AE18-C37C132A8652}"/>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5A2665DE-E6F1-4234-9360-F3562C272F9D}"/>
              </a:ext>
            </a:extLst>
          </p:cNvPr>
          <p:cNvGraphicFramePr>
            <a:graphicFrameLocks noGrp="1"/>
          </p:cNvGraphicFramePr>
          <p:nvPr>
            <p:ph type="tbl" sz="quarter" idx="13"/>
            <p:extLst>
              <p:ext uri="{D42A27DB-BD31-4B8C-83A1-F6EECF244321}">
                <p14:modId xmlns:p14="http://schemas.microsoft.com/office/powerpoint/2010/main" val="1468761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56257361"/>
                    </a:ext>
                  </a:extLst>
                </a:gridCol>
                <a:gridCol w="1316736">
                  <a:extLst>
                    <a:ext uri="{9D8B030D-6E8A-4147-A177-3AD203B41FA5}">
                      <a16:colId xmlns:a16="http://schemas.microsoft.com/office/drawing/2014/main" val="662016188"/>
                    </a:ext>
                  </a:extLst>
                </a:gridCol>
                <a:gridCol w="658368">
                  <a:extLst>
                    <a:ext uri="{9D8B030D-6E8A-4147-A177-3AD203B41FA5}">
                      <a16:colId xmlns:a16="http://schemas.microsoft.com/office/drawing/2014/main" val="2758671691"/>
                    </a:ext>
                  </a:extLst>
                </a:gridCol>
                <a:gridCol w="658368">
                  <a:extLst>
                    <a:ext uri="{9D8B030D-6E8A-4147-A177-3AD203B41FA5}">
                      <a16:colId xmlns:a16="http://schemas.microsoft.com/office/drawing/2014/main" val="2048027625"/>
                    </a:ext>
                  </a:extLst>
                </a:gridCol>
                <a:gridCol w="658368">
                  <a:extLst>
                    <a:ext uri="{9D8B030D-6E8A-4147-A177-3AD203B41FA5}">
                      <a16:colId xmlns:a16="http://schemas.microsoft.com/office/drawing/2014/main" val="4253123420"/>
                    </a:ext>
                  </a:extLst>
                </a:gridCol>
                <a:gridCol w="658368">
                  <a:extLst>
                    <a:ext uri="{9D8B030D-6E8A-4147-A177-3AD203B41FA5}">
                      <a16:colId xmlns:a16="http://schemas.microsoft.com/office/drawing/2014/main" val="4130992358"/>
                    </a:ext>
                  </a:extLst>
                </a:gridCol>
                <a:gridCol w="658368">
                  <a:extLst>
                    <a:ext uri="{9D8B030D-6E8A-4147-A177-3AD203B41FA5}">
                      <a16:colId xmlns:a16="http://schemas.microsoft.com/office/drawing/2014/main" val="3595227324"/>
                    </a:ext>
                  </a:extLst>
                </a:gridCol>
                <a:gridCol w="658368">
                  <a:extLst>
                    <a:ext uri="{9D8B030D-6E8A-4147-A177-3AD203B41FA5}">
                      <a16:colId xmlns:a16="http://schemas.microsoft.com/office/drawing/2014/main" val="1269484434"/>
                    </a:ext>
                  </a:extLst>
                </a:gridCol>
                <a:gridCol w="658368">
                  <a:extLst>
                    <a:ext uri="{9D8B030D-6E8A-4147-A177-3AD203B41FA5}">
                      <a16:colId xmlns:a16="http://schemas.microsoft.com/office/drawing/2014/main" val="668042795"/>
                    </a:ext>
                  </a:extLst>
                </a:gridCol>
                <a:gridCol w="658368">
                  <a:extLst>
                    <a:ext uri="{9D8B030D-6E8A-4147-A177-3AD203B41FA5}">
                      <a16:colId xmlns:a16="http://schemas.microsoft.com/office/drawing/2014/main" val="3086424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701882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- 2022-06-15 12:30:43</a:t>
                      </a:r>
                      <a:r>
                        <a:rPr kumimoji="0" lang="en-US" sz="1000" b="0" i="0" u="none" strike="noStrike" kern="1200" cap="none" spc="0" normalizeH="0" baseline="0" noProof="0">
                          <a:ln>
                            <a:noFill/>
                          </a:ln>
                          <a:solidFill>
                            <a:prstClr val="black"/>
                          </a:solidFill>
                          <a:effectLst/>
                          <a:uLnTx/>
                          <a:uFillTx/>
                          <a:latin typeface="+mn-lt"/>
                          <a:ea typeface="+mn-ea"/>
                          <a:cs typeface="+mn-cs"/>
                        </a:rPr>
                        <a:t>
 #TEAMPHLY JOINED THE ATLANTA INSURANCE COMMUNITY TO FORM A TEAM CALLED "INSURE THE CURE"
 IN THE #GREATSTRIDES WALK BENEFITTING @CF_FOUNDATION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https://quintly-image-storage.s3.amazonaws.com/c303562b672a3318c686cfcc37b7e67a/b7cbb3e6a8d7494e3d00cbaaeffa58b1.jpg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06/16/2022 12:05:53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034931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- 2022-06-13 16:02:45</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https://quintly-image-storage.s3.amazonaws.com/c303562b672a3318c686cfcc37b7e67a/080969ab94d36fa5b8a1c854fc2f0e1a.jpg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06/14/2022 15:35:55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092728675"/>
                  </a:ext>
                </a:extLst>
              </a:tr>
            </a:tbl>
          </a:graphicData>
        </a:graphic>
      </p:graphicFrame>
      <p:sp>
        <p:nvSpPr>
          <p:cNvPr id="4" name="Text Placeholder 3">
            <a:extLst>
              <a:ext uri="{FF2B5EF4-FFF2-40B4-BE49-F238E27FC236}">
                <a16:creationId xmlns:a16="http://schemas.microsoft.com/office/drawing/2014/main" id="{A706300C-9379-4B6F-A923-EB86A97EE47B}"/>
              </a:ext>
            </a:extLst>
          </p:cNvPr>
          <p:cNvSpPr>
            <a:spLocks noGrp="1"/>
          </p:cNvSpPr>
          <p:nvPr>
            <p:ph type="body" sz="quarter" idx="14"/>
          </p:nvPr>
        </p:nvSpPr>
        <p:spPr/>
        <p:txBody>
          <a:bodyPr/>
          <a:lstStyle/>
          <a:p>
            <a:r>
              <a:rPr lang="en-US"/>
              <a:t>06/01/2022 - 06/30/2022</a:t>
            </a:r>
          </a:p>
        </p:txBody>
      </p:sp>
    </p:spTree>
    <p:extLst>
      <p:ext uri="{BB962C8B-B14F-4D97-AF65-F5344CB8AC3E}">
        <p14:creationId xmlns:p14="http://schemas.microsoft.com/office/powerpoint/2010/main" val="201116680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1651</Words>
  <Application>Microsoft Office PowerPoint</Application>
  <PresentationFormat>On-screen Show (4:3)</PresentationFormat>
  <Paragraphs>668</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4</vt:lpstr>
      <vt:lpstr>LinkedIn Posts Table | Philadelphia Insurance - 2 of 4</vt:lpstr>
      <vt:lpstr>LinkedIn Posts Table | Philadelphia Insurance - 3 of 4</vt:lpstr>
      <vt:lpstr>LinkedIn Posts Table | Philadelphia Insurance - 4 of 4</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2022-07-05T13:16:22Z</dcterms:created>
  <dcterms:modified xsi:type="dcterms:W3CDTF">2022-07-05T13:17:39Z</dcterms:modified>
</cp:coreProperties>
</file>