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6" r:id="rId29"/>
    <p:sldId id="287" r:id="rId30"/>
    <p:sldId id="288"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44682</c:v>
                </c:pt>
              </c:numCache>
            </c:numRef>
          </c:cat>
          <c:val>
            <c:numRef>
              <c:f>Sheet1!$B$2</c:f>
              <c:numCache>
                <c:formatCode>General</c:formatCode>
                <c:ptCount val="1"/>
                <c:pt idx="0">
                  <c:v>452</c:v>
                </c:pt>
              </c:numCache>
            </c:numRef>
          </c:val>
          <c:extLst>
            <c:ext xmlns:c16="http://schemas.microsoft.com/office/drawing/2014/chart" uri="{C3380CC4-5D6E-409C-BE32-E72D297353CC}">
              <c16:uniqueId val="{00000000-EF45-4279-84E5-A66455118F5E}"/>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44682</c:v>
                </c:pt>
              </c:numCache>
            </c:numRef>
          </c:cat>
          <c:val>
            <c:numRef>
              <c:f>Sheet1!$C$2</c:f>
              <c:numCache>
                <c:formatCode>General</c:formatCode>
                <c:ptCount val="1"/>
                <c:pt idx="0">
                  <c:v>456</c:v>
                </c:pt>
              </c:numCache>
            </c:numRef>
          </c:val>
          <c:extLst>
            <c:ext xmlns:c16="http://schemas.microsoft.com/office/drawing/2014/chart" uri="{C3380CC4-5D6E-409C-BE32-E72D297353CC}">
              <c16:uniqueId val="{00000001-EF45-4279-84E5-A66455118F5E}"/>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44682</c:v>
                </c:pt>
              </c:numCache>
            </c:numRef>
          </c:cat>
          <c:val>
            <c:numRef>
              <c:f>Sheet1!$D$2</c:f>
              <c:numCache>
                <c:formatCode>General</c:formatCode>
                <c:ptCount val="1"/>
                <c:pt idx="0">
                  <c:v>18975</c:v>
                </c:pt>
              </c:numCache>
            </c:numRef>
          </c:val>
          <c:extLst>
            <c:ext xmlns:c16="http://schemas.microsoft.com/office/drawing/2014/chart" uri="{C3380CC4-5D6E-409C-BE32-E72D297353CC}">
              <c16:uniqueId val="{00000002-EF45-4279-84E5-A66455118F5E}"/>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44682</c:v>
                </c:pt>
              </c:numCache>
            </c:numRef>
          </c:cat>
          <c:val>
            <c:numRef>
              <c:f>Sheet1!$E$2</c:f>
              <c:numCache>
                <c:formatCode>General</c:formatCode>
                <c:ptCount val="1"/>
                <c:pt idx="0">
                  <c:v>237</c:v>
                </c:pt>
              </c:numCache>
            </c:numRef>
          </c:val>
          <c:extLst>
            <c:ext xmlns:c16="http://schemas.microsoft.com/office/drawing/2014/chart" uri="{C3380CC4-5D6E-409C-BE32-E72D297353CC}">
              <c16:uniqueId val="{00000003-EF45-4279-84E5-A66455118F5E}"/>
            </c:ext>
          </c:extLst>
        </c:ser>
        <c:dLbls>
          <c:showLegendKey val="0"/>
          <c:showVal val="0"/>
          <c:showCatName val="0"/>
          <c:showSerName val="0"/>
          <c:showPercent val="0"/>
          <c:showBubbleSize val="0"/>
        </c:dLbls>
        <c:gapWidth val="219"/>
        <c:overlap val="-27"/>
        <c:axId val="327925344"/>
        <c:axId val="324687312"/>
      </c:barChart>
      <c:dateAx>
        <c:axId val="327925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687312"/>
        <c:crosses val="autoZero"/>
        <c:auto val="1"/>
        <c:lblOffset val="100"/>
        <c:baseTimeUnit val="days"/>
      </c:dateAx>
      <c:valAx>
        <c:axId val="324687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92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c:v>
                </c:pt>
                <c:pt idx="1">
                  <c:v>8</c:v>
                </c:pt>
                <c:pt idx="2">
                  <c:v>5</c:v>
                </c:pt>
                <c:pt idx="3">
                  <c:v>5</c:v>
                </c:pt>
                <c:pt idx="4">
                  <c:v>9</c:v>
                </c:pt>
                <c:pt idx="5">
                  <c:v>0</c:v>
                </c:pt>
              </c:numCache>
            </c:numRef>
          </c:val>
          <c:extLst>
            <c:ext xmlns:c16="http://schemas.microsoft.com/office/drawing/2014/chart" uri="{C3380CC4-5D6E-409C-BE32-E72D297353CC}">
              <c16:uniqueId val="{00000000-2B7B-4996-9D50-D1DA0CEDB443}"/>
            </c:ext>
          </c:extLst>
        </c:ser>
        <c:dLbls>
          <c:showLegendKey val="0"/>
          <c:showVal val="0"/>
          <c:showCatName val="0"/>
          <c:showSerName val="0"/>
          <c:showPercent val="0"/>
          <c:showBubbleSize val="0"/>
        </c:dLbls>
        <c:gapWidth val="219"/>
        <c:overlap val="-27"/>
        <c:axId val="408936360"/>
        <c:axId val="408943576"/>
      </c:barChart>
      <c:dateAx>
        <c:axId val="408936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943576"/>
        <c:crosses val="autoZero"/>
        <c:auto val="1"/>
        <c:lblOffset val="100"/>
        <c:baseTimeUnit val="months"/>
      </c:dateAx>
      <c:valAx>
        <c:axId val="408943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936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c:v>
                </c:pt>
                <c:pt idx="1">
                  <c:v>5</c:v>
                </c:pt>
                <c:pt idx="2">
                  <c:v>5</c:v>
                </c:pt>
                <c:pt idx="3">
                  <c:v>5</c:v>
                </c:pt>
                <c:pt idx="4">
                  <c:v>5</c:v>
                </c:pt>
                <c:pt idx="5">
                  <c:v>2</c:v>
                </c:pt>
                <c:pt idx="6">
                  <c:v>0</c:v>
                </c:pt>
                <c:pt idx="7">
                  <c:v>0</c:v>
                </c:pt>
                <c:pt idx="8">
                  <c:v>0</c:v>
                </c:pt>
                <c:pt idx="9">
                  <c:v>0</c:v>
                </c:pt>
                <c:pt idx="10">
                  <c:v>0</c:v>
                </c:pt>
                <c:pt idx="11">
                  <c:v>0</c:v>
                </c:pt>
              </c:numCache>
            </c:numRef>
          </c:val>
          <c:extLst>
            <c:ext xmlns:c16="http://schemas.microsoft.com/office/drawing/2014/chart" uri="{C3380CC4-5D6E-409C-BE32-E72D297353CC}">
              <c16:uniqueId val="{00000000-56BB-4196-9183-887804CA5E3A}"/>
            </c:ext>
          </c:extLst>
        </c:ser>
        <c:dLbls>
          <c:showLegendKey val="0"/>
          <c:showVal val="0"/>
          <c:showCatName val="0"/>
          <c:showSerName val="0"/>
          <c:showPercent val="0"/>
          <c:showBubbleSize val="0"/>
        </c:dLbls>
        <c:gapWidth val="219"/>
        <c:overlap val="-27"/>
        <c:axId val="413788144"/>
        <c:axId val="413793720"/>
      </c:barChart>
      <c:dateAx>
        <c:axId val="413788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93720"/>
        <c:crosses val="autoZero"/>
        <c:auto val="1"/>
        <c:lblOffset val="100"/>
        <c:baseTimeUnit val="months"/>
      </c:dateAx>
      <c:valAx>
        <c:axId val="413793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88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52</c:v>
                </c:pt>
                <c:pt idx="1">
                  <c:v>75</c:v>
                </c:pt>
                <c:pt idx="2">
                  <c:v>78</c:v>
                </c:pt>
                <c:pt idx="3">
                  <c:v>74</c:v>
                </c:pt>
                <c:pt idx="4">
                  <c:v>88</c:v>
                </c:pt>
                <c:pt idx="5">
                  <c:v>2</c:v>
                </c:pt>
                <c:pt idx="6">
                  <c:v>0</c:v>
                </c:pt>
                <c:pt idx="7">
                  <c:v>0</c:v>
                </c:pt>
                <c:pt idx="8">
                  <c:v>0</c:v>
                </c:pt>
                <c:pt idx="9">
                  <c:v>0</c:v>
                </c:pt>
                <c:pt idx="10">
                  <c:v>0</c:v>
                </c:pt>
                <c:pt idx="11">
                  <c:v>0</c:v>
                </c:pt>
              </c:numCache>
            </c:numRef>
          </c:val>
          <c:extLst>
            <c:ext xmlns:c16="http://schemas.microsoft.com/office/drawing/2014/chart" uri="{C3380CC4-5D6E-409C-BE32-E72D297353CC}">
              <c16:uniqueId val="{00000000-7FA6-4970-8A82-E92C20BE6029}"/>
            </c:ext>
          </c:extLst>
        </c:ser>
        <c:dLbls>
          <c:showLegendKey val="0"/>
          <c:showVal val="0"/>
          <c:showCatName val="0"/>
          <c:showSerName val="0"/>
          <c:showPercent val="0"/>
          <c:showBubbleSize val="0"/>
        </c:dLbls>
        <c:gapWidth val="219"/>
        <c:overlap val="-27"/>
        <c:axId val="413797328"/>
        <c:axId val="413798968"/>
      </c:barChart>
      <c:catAx>
        <c:axId val="413797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98968"/>
        <c:crosses val="autoZero"/>
        <c:auto val="1"/>
        <c:lblAlgn val="ctr"/>
        <c:lblOffset val="100"/>
        <c:noMultiLvlLbl val="0"/>
      </c:catAx>
      <c:valAx>
        <c:axId val="413798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97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1664</c:v>
                </c:pt>
                <c:pt idx="1">
                  <c:v>2645</c:v>
                </c:pt>
                <c:pt idx="2">
                  <c:v>4051</c:v>
                </c:pt>
                <c:pt idx="3">
                  <c:v>1830</c:v>
                </c:pt>
                <c:pt idx="4">
                  <c:v>2245</c:v>
                </c:pt>
              </c:numCache>
            </c:numRef>
          </c:val>
          <c:extLst>
            <c:ext xmlns:c16="http://schemas.microsoft.com/office/drawing/2014/chart" uri="{C3380CC4-5D6E-409C-BE32-E72D297353CC}">
              <c16:uniqueId val="{00000000-D05F-4B6E-B8D3-D9CF3EF82E72}"/>
            </c:ext>
          </c:extLst>
        </c:ser>
        <c:dLbls>
          <c:showLegendKey val="0"/>
          <c:showVal val="0"/>
          <c:showCatName val="0"/>
          <c:showSerName val="0"/>
          <c:showPercent val="0"/>
          <c:showBubbleSize val="0"/>
        </c:dLbls>
        <c:gapWidth val="219"/>
        <c:overlap val="-27"/>
        <c:axId val="413806840"/>
        <c:axId val="413799624"/>
      </c:barChart>
      <c:dateAx>
        <c:axId val="413806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99624"/>
        <c:crosses val="autoZero"/>
        <c:auto val="1"/>
        <c:lblOffset val="100"/>
        <c:baseTimeUnit val="months"/>
      </c:dateAx>
      <c:valAx>
        <c:axId val="413799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806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2</c:v>
                </c:pt>
                <c:pt idx="2">
                  <c:v>1</c:v>
                </c:pt>
                <c:pt idx="3">
                  <c:v>1</c:v>
                </c:pt>
                <c:pt idx="4">
                  <c:v>5</c:v>
                </c:pt>
                <c:pt idx="5">
                  <c:v>0</c:v>
                </c:pt>
              </c:numCache>
            </c:numRef>
          </c:val>
          <c:extLst>
            <c:ext xmlns:c16="http://schemas.microsoft.com/office/drawing/2014/chart" uri="{C3380CC4-5D6E-409C-BE32-E72D297353CC}">
              <c16:uniqueId val="{00000000-E89A-4255-AA7A-CC1EF81CF808}"/>
            </c:ext>
          </c:extLst>
        </c:ser>
        <c:dLbls>
          <c:showLegendKey val="0"/>
          <c:showVal val="0"/>
          <c:showCatName val="0"/>
          <c:showSerName val="0"/>
          <c:showPercent val="0"/>
          <c:showBubbleSize val="0"/>
        </c:dLbls>
        <c:gapWidth val="219"/>
        <c:overlap val="-27"/>
        <c:axId val="451616024"/>
        <c:axId val="451620288"/>
      </c:barChart>
      <c:dateAx>
        <c:axId val="451616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20288"/>
        <c:crosses val="autoZero"/>
        <c:auto val="1"/>
        <c:lblOffset val="100"/>
        <c:baseTimeUnit val="months"/>
      </c:dateAx>
      <c:valAx>
        <c:axId val="451620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16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4</c:v>
                </c:pt>
                <c:pt idx="2">
                  <c:v>2</c:v>
                </c:pt>
                <c:pt idx="3">
                  <c:v>2</c:v>
                </c:pt>
                <c:pt idx="4">
                  <c:v>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049-46ED-989E-D30198CCC4DD}"/>
            </c:ext>
          </c:extLst>
        </c:ser>
        <c:dLbls>
          <c:showLegendKey val="0"/>
          <c:showVal val="0"/>
          <c:showCatName val="0"/>
          <c:showSerName val="0"/>
          <c:showPercent val="0"/>
          <c:showBubbleSize val="0"/>
        </c:dLbls>
        <c:gapWidth val="219"/>
        <c:overlap val="-27"/>
        <c:axId val="451613072"/>
        <c:axId val="451632424"/>
      </c:barChart>
      <c:dateAx>
        <c:axId val="451613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32424"/>
        <c:crosses val="autoZero"/>
        <c:auto val="1"/>
        <c:lblOffset val="100"/>
        <c:baseTimeUnit val="months"/>
      </c:dateAx>
      <c:valAx>
        <c:axId val="451632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1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33</c:v>
                </c:pt>
                <c:pt idx="1">
                  <c:v>50</c:v>
                </c:pt>
                <c:pt idx="2">
                  <c:v>33</c:v>
                </c:pt>
                <c:pt idx="3">
                  <c:v>29</c:v>
                </c:pt>
                <c:pt idx="4">
                  <c:v>30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21D-4EB7-AB71-136B7E50D99D}"/>
            </c:ext>
          </c:extLst>
        </c:ser>
        <c:dLbls>
          <c:showLegendKey val="0"/>
          <c:showVal val="0"/>
          <c:showCatName val="0"/>
          <c:showSerName val="0"/>
          <c:showPercent val="0"/>
          <c:showBubbleSize val="0"/>
        </c:dLbls>
        <c:gapWidth val="219"/>
        <c:overlap val="-27"/>
        <c:axId val="451627504"/>
        <c:axId val="451630456"/>
      </c:barChart>
      <c:catAx>
        <c:axId val="451627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30456"/>
        <c:crosses val="autoZero"/>
        <c:auto val="1"/>
        <c:lblAlgn val="ctr"/>
        <c:lblOffset val="100"/>
        <c:noMultiLvlLbl val="0"/>
      </c:catAx>
      <c:valAx>
        <c:axId val="451630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2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95</c:v>
                </c:pt>
                <c:pt idx="1">
                  <c:v>113</c:v>
                </c:pt>
                <c:pt idx="2">
                  <c:v>96</c:v>
                </c:pt>
                <c:pt idx="3">
                  <c:v>92</c:v>
                </c:pt>
                <c:pt idx="4">
                  <c:v>146</c:v>
                </c:pt>
                <c:pt idx="5">
                  <c:v>11</c:v>
                </c:pt>
              </c:numCache>
            </c:numRef>
          </c:val>
          <c:extLst>
            <c:ext xmlns:c16="http://schemas.microsoft.com/office/drawing/2014/chart" uri="{C3380CC4-5D6E-409C-BE32-E72D297353CC}">
              <c16:uniqueId val="{00000000-55DD-44CA-BB58-395A8B1603AB}"/>
            </c:ext>
          </c:extLst>
        </c:ser>
        <c:dLbls>
          <c:showLegendKey val="0"/>
          <c:showVal val="0"/>
          <c:showCatName val="0"/>
          <c:showSerName val="0"/>
          <c:showPercent val="0"/>
          <c:showBubbleSize val="0"/>
        </c:dLbls>
        <c:gapWidth val="219"/>
        <c:overlap val="-27"/>
        <c:axId val="451649152"/>
        <c:axId val="451647840"/>
      </c:barChart>
      <c:dateAx>
        <c:axId val="451649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47840"/>
        <c:crosses val="autoZero"/>
        <c:auto val="1"/>
        <c:lblOffset val="100"/>
        <c:baseTimeUnit val="months"/>
      </c:dateAx>
      <c:valAx>
        <c:axId val="451647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4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Sheet1!$A$2:$A$7</c:f>
              <c:strCache>
                <c:ptCount val="6"/>
                <c:pt idx="0">
                  <c:v>2022-01</c:v>
                </c:pt>
                <c:pt idx="1">
                  <c:v>2022-02</c:v>
                </c:pt>
                <c:pt idx="2">
                  <c:v>2022-03</c:v>
                </c:pt>
                <c:pt idx="3">
                  <c:v>2022-04</c:v>
                </c:pt>
                <c:pt idx="4">
                  <c:v>2022-05</c:v>
                </c:pt>
                <c:pt idx="5">
                  <c:v>2022-06</c:v>
                </c:pt>
              </c:strCache>
            </c:strRef>
          </c:cat>
          <c:val>
            <c:numRef>
              <c:f>Sheet1!$B$2:$B$7</c:f>
              <c:numCache>
                <c:formatCode>General</c:formatCode>
                <c:ptCount val="6"/>
                <c:pt idx="0">
                  <c:v>23</c:v>
                </c:pt>
                <c:pt idx="1">
                  <c:v>44</c:v>
                </c:pt>
                <c:pt idx="2">
                  <c:v>41</c:v>
                </c:pt>
                <c:pt idx="3">
                  <c:v>68</c:v>
                </c:pt>
                <c:pt idx="4">
                  <c:v>59</c:v>
                </c:pt>
                <c:pt idx="5">
                  <c:v>2</c:v>
                </c:pt>
              </c:numCache>
            </c:numRef>
          </c:val>
          <c:extLst>
            <c:ext xmlns:c16="http://schemas.microsoft.com/office/drawing/2014/chart" uri="{C3380CC4-5D6E-409C-BE32-E72D297353CC}">
              <c16:uniqueId val="{00000000-2850-432F-BAA5-09022F9E47CE}"/>
            </c:ext>
          </c:extLst>
        </c:ser>
        <c:dLbls>
          <c:showLegendKey val="0"/>
          <c:showVal val="0"/>
          <c:showCatName val="0"/>
          <c:showSerName val="0"/>
          <c:showPercent val="0"/>
          <c:showBubbleSize val="0"/>
        </c:dLbls>
        <c:gapWidth val="219"/>
        <c:overlap val="-27"/>
        <c:axId val="451657024"/>
        <c:axId val="451654728"/>
      </c:barChart>
      <c:catAx>
        <c:axId val="451657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54728"/>
        <c:crosses val="autoZero"/>
        <c:auto val="1"/>
        <c:lblAlgn val="ctr"/>
        <c:lblOffset val="100"/>
        <c:noMultiLvlLbl val="0"/>
      </c:catAx>
      <c:valAx>
        <c:axId val="451654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57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Sheet1!$A$2:$A$7</c:f>
              <c:strCache>
                <c:ptCount val="6"/>
                <c:pt idx="0">
                  <c:v>2022-01</c:v>
                </c:pt>
                <c:pt idx="1">
                  <c:v>2022-02</c:v>
                </c:pt>
                <c:pt idx="2">
                  <c:v>2022-03</c:v>
                </c:pt>
                <c:pt idx="3">
                  <c:v>2022-04</c:v>
                </c:pt>
                <c:pt idx="4">
                  <c:v>2022-05</c:v>
                </c:pt>
                <c:pt idx="5">
                  <c:v>2022-06</c:v>
                </c:pt>
              </c:strCache>
            </c:strRef>
          </c:cat>
          <c:val>
            <c:numRef>
              <c:f>Sheet1!$B$2:$B$7</c:f>
              <c:numCache>
                <c:formatCode>General</c:formatCode>
                <c:ptCount val="6"/>
                <c:pt idx="0">
                  <c:v>279</c:v>
                </c:pt>
                <c:pt idx="1">
                  <c:v>490</c:v>
                </c:pt>
                <c:pt idx="2">
                  <c:v>533</c:v>
                </c:pt>
                <c:pt idx="3">
                  <c:v>885</c:v>
                </c:pt>
                <c:pt idx="4">
                  <c:v>829</c:v>
                </c:pt>
                <c:pt idx="5">
                  <c:v>2</c:v>
                </c:pt>
              </c:numCache>
            </c:numRef>
          </c:val>
          <c:extLst>
            <c:ext xmlns:c16="http://schemas.microsoft.com/office/drawing/2014/chart" uri="{C3380CC4-5D6E-409C-BE32-E72D297353CC}">
              <c16:uniqueId val="{00000000-D7B5-4D59-A49C-8A287B8C60A7}"/>
            </c:ext>
          </c:extLst>
        </c:ser>
        <c:dLbls>
          <c:showLegendKey val="0"/>
          <c:showVal val="0"/>
          <c:showCatName val="0"/>
          <c:showSerName val="0"/>
          <c:showPercent val="0"/>
          <c:showBubbleSize val="0"/>
        </c:dLbls>
        <c:gapWidth val="219"/>
        <c:overlap val="-27"/>
        <c:axId val="451655056"/>
        <c:axId val="451664240"/>
      </c:barChart>
      <c:catAx>
        <c:axId val="451655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64240"/>
        <c:crosses val="autoZero"/>
        <c:auto val="1"/>
        <c:lblAlgn val="ctr"/>
        <c:lblOffset val="100"/>
        <c:noMultiLvlLbl val="0"/>
      </c:catAx>
      <c:valAx>
        <c:axId val="451664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55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573</c:v>
                </c:pt>
                <c:pt idx="1">
                  <c:v>17667</c:v>
                </c:pt>
                <c:pt idx="2">
                  <c:v>23048</c:v>
                </c:pt>
                <c:pt idx="3">
                  <c:v>21339</c:v>
                </c:pt>
                <c:pt idx="4">
                  <c:v>34820</c:v>
                </c:pt>
                <c:pt idx="5">
                  <c:v>41164</c:v>
                </c:pt>
              </c:numCache>
            </c:numRef>
          </c:val>
          <c:extLst>
            <c:ext xmlns:c16="http://schemas.microsoft.com/office/drawing/2014/chart" uri="{C3380CC4-5D6E-409C-BE32-E72D297353CC}">
              <c16:uniqueId val="{00000000-EF6B-40DC-BFA2-3A6C622E045E}"/>
            </c:ext>
          </c:extLst>
        </c:ser>
        <c:dLbls>
          <c:showLegendKey val="0"/>
          <c:showVal val="0"/>
          <c:showCatName val="0"/>
          <c:showSerName val="0"/>
          <c:showPercent val="0"/>
          <c:showBubbleSize val="0"/>
        </c:dLbls>
        <c:gapWidth val="219"/>
        <c:overlap val="-27"/>
        <c:axId val="451659320"/>
        <c:axId val="451659648"/>
      </c:barChart>
      <c:catAx>
        <c:axId val="451659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59648"/>
        <c:crosses val="autoZero"/>
        <c:auto val="1"/>
        <c:lblAlgn val="ctr"/>
        <c:lblOffset val="100"/>
        <c:noMultiLvlLbl val="0"/>
      </c:catAx>
      <c:valAx>
        <c:axId val="451659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59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-2</c:v>
                </c:pt>
                <c:pt idx="2">
                  <c:v>5</c:v>
                </c:pt>
                <c:pt idx="3">
                  <c:v>3</c:v>
                </c:pt>
                <c:pt idx="4">
                  <c:v>-1</c:v>
                </c:pt>
                <c:pt idx="5">
                  <c:v>0</c:v>
                </c:pt>
              </c:numCache>
            </c:numRef>
          </c:val>
          <c:extLst>
            <c:ext xmlns:c16="http://schemas.microsoft.com/office/drawing/2014/chart" uri="{C3380CC4-5D6E-409C-BE32-E72D297353CC}">
              <c16:uniqueId val="{00000000-68E9-4D56-899C-6FAB3347322F}"/>
            </c:ext>
          </c:extLst>
        </c:ser>
        <c:dLbls>
          <c:showLegendKey val="0"/>
          <c:showVal val="0"/>
          <c:showCatName val="0"/>
          <c:showSerName val="0"/>
          <c:showPercent val="0"/>
          <c:showBubbleSize val="0"/>
        </c:dLbls>
        <c:gapWidth val="219"/>
        <c:overlap val="-27"/>
        <c:axId val="460401008"/>
        <c:axId val="460392152"/>
      </c:barChart>
      <c:dateAx>
        <c:axId val="460401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392152"/>
        <c:crosses val="autoZero"/>
        <c:auto val="1"/>
        <c:lblOffset val="100"/>
        <c:baseTimeUnit val="months"/>
      </c:dateAx>
      <c:valAx>
        <c:axId val="460392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401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6</c:v>
                </c:pt>
                <c:pt idx="1">
                  <c:v>11</c:v>
                </c:pt>
                <c:pt idx="2">
                  <c:v>9</c:v>
                </c:pt>
                <c:pt idx="3">
                  <c:v>8</c:v>
                </c:pt>
                <c:pt idx="4">
                  <c:v>8</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359-43AC-9B18-62D21C474368}"/>
            </c:ext>
          </c:extLst>
        </c:ser>
        <c:dLbls>
          <c:showLegendKey val="0"/>
          <c:showVal val="0"/>
          <c:showCatName val="0"/>
          <c:showSerName val="0"/>
          <c:showPercent val="0"/>
          <c:showBubbleSize val="0"/>
        </c:dLbls>
        <c:gapWidth val="219"/>
        <c:overlap val="-27"/>
        <c:axId val="460400352"/>
        <c:axId val="460393464"/>
      </c:barChart>
      <c:dateAx>
        <c:axId val="460400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393464"/>
        <c:crosses val="autoZero"/>
        <c:auto val="1"/>
        <c:lblOffset val="100"/>
        <c:baseTimeUnit val="months"/>
      </c:dateAx>
      <c:valAx>
        <c:axId val="460393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400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76</c:v>
                </c:pt>
                <c:pt idx="1">
                  <c:v>125</c:v>
                </c:pt>
                <c:pt idx="2">
                  <c:v>118</c:v>
                </c:pt>
                <c:pt idx="3">
                  <c:v>115</c:v>
                </c:pt>
                <c:pt idx="4">
                  <c:v>113</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44A-473E-B7EE-0F30B23CC937}"/>
            </c:ext>
          </c:extLst>
        </c:ser>
        <c:dLbls>
          <c:showLegendKey val="0"/>
          <c:showVal val="0"/>
          <c:showCatName val="0"/>
          <c:showSerName val="0"/>
          <c:showPercent val="0"/>
          <c:showBubbleSize val="0"/>
        </c:dLbls>
        <c:gapWidth val="219"/>
        <c:overlap val="-27"/>
        <c:axId val="460410848"/>
        <c:axId val="460404944"/>
      </c:barChart>
      <c:catAx>
        <c:axId val="460410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404944"/>
        <c:crosses val="autoZero"/>
        <c:auto val="1"/>
        <c:lblAlgn val="ctr"/>
        <c:lblOffset val="100"/>
        <c:noMultiLvlLbl val="0"/>
      </c:catAx>
      <c:valAx>
        <c:axId val="460404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41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1103</c:v>
                </c:pt>
                <c:pt idx="1">
                  <c:v>1363</c:v>
                </c:pt>
                <c:pt idx="2">
                  <c:v>1294</c:v>
                </c:pt>
                <c:pt idx="3">
                  <c:v>1359</c:v>
                </c:pt>
                <c:pt idx="4">
                  <c:v>1381</c:v>
                </c:pt>
              </c:numCache>
            </c:numRef>
          </c:val>
          <c:extLst>
            <c:ext xmlns:c16="http://schemas.microsoft.com/office/drawing/2014/chart" uri="{C3380CC4-5D6E-409C-BE32-E72D297353CC}">
              <c16:uniqueId val="{00000000-063D-4648-869C-454D26058B20}"/>
            </c:ext>
          </c:extLst>
        </c:ser>
        <c:dLbls>
          <c:showLegendKey val="0"/>
          <c:showVal val="0"/>
          <c:showCatName val="0"/>
          <c:showSerName val="0"/>
          <c:showPercent val="0"/>
          <c:showBubbleSize val="0"/>
        </c:dLbls>
        <c:gapWidth val="219"/>
        <c:overlap val="-27"/>
        <c:axId val="460409208"/>
        <c:axId val="460402648"/>
      </c:barChart>
      <c:dateAx>
        <c:axId val="460409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402648"/>
        <c:crosses val="autoZero"/>
        <c:auto val="1"/>
        <c:lblOffset val="100"/>
        <c:baseTimeUnit val="months"/>
      </c:dateAx>
      <c:valAx>
        <c:axId val="460402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409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D80DC-D3A6-4D33-914A-585BB51D64DC}"/>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358E0344-25F9-4DAF-8973-1ADFBD2EA70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713354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DDA6A-7E2E-4F23-9BDF-28382CA48B7B}"/>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C2F19EEC-B526-44E3-A901-035A9D680EDD}"/>
              </a:ext>
            </a:extLst>
          </p:cNvPr>
          <p:cNvGraphicFramePr>
            <a:graphicFrameLocks noGrp="1"/>
          </p:cNvGraphicFramePr>
          <p:nvPr>
            <p:ph type="chart" sz="quarter" idx="13"/>
            <p:extLst>
              <p:ext uri="{D42A27DB-BD31-4B8C-83A1-F6EECF244321}">
                <p14:modId xmlns:p14="http://schemas.microsoft.com/office/powerpoint/2010/main" val="2013238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B58717-3FB8-4FFA-A6B8-5F0681227E24}"/>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0E39150D-D252-44A0-B021-FD69498BF7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5765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53D28-17B6-41B7-BE24-B0B1BE72C3B2}"/>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D28DDAE8-C496-4AC7-99DD-BEE0FAEE0FF9}"/>
              </a:ext>
            </a:extLst>
          </p:cNvPr>
          <p:cNvGraphicFramePr>
            <a:graphicFrameLocks noGrp="1"/>
          </p:cNvGraphicFramePr>
          <p:nvPr>
            <p:ph type="tbl" sz="quarter" idx="13"/>
            <p:extLst>
              <p:ext uri="{D42A27DB-BD31-4B8C-83A1-F6EECF244321}">
                <p14:modId xmlns:p14="http://schemas.microsoft.com/office/powerpoint/2010/main" val="940776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971126612"/>
                    </a:ext>
                  </a:extLst>
                </a:gridCol>
                <a:gridCol w="905256">
                  <a:extLst>
                    <a:ext uri="{9D8B030D-6E8A-4147-A177-3AD203B41FA5}">
                      <a16:colId xmlns:a16="http://schemas.microsoft.com/office/drawing/2014/main" val="1038723810"/>
                    </a:ext>
                  </a:extLst>
                </a:gridCol>
                <a:gridCol w="905256">
                  <a:extLst>
                    <a:ext uri="{9D8B030D-6E8A-4147-A177-3AD203B41FA5}">
                      <a16:colId xmlns:a16="http://schemas.microsoft.com/office/drawing/2014/main" val="3483870182"/>
                    </a:ext>
                  </a:extLst>
                </a:gridCol>
                <a:gridCol w="905256">
                  <a:extLst>
                    <a:ext uri="{9D8B030D-6E8A-4147-A177-3AD203B41FA5}">
                      <a16:colId xmlns:a16="http://schemas.microsoft.com/office/drawing/2014/main" val="1708678311"/>
                    </a:ext>
                  </a:extLst>
                </a:gridCol>
                <a:gridCol w="905256">
                  <a:extLst>
                    <a:ext uri="{9D8B030D-6E8A-4147-A177-3AD203B41FA5}">
                      <a16:colId xmlns:a16="http://schemas.microsoft.com/office/drawing/2014/main" val="24101886"/>
                    </a:ext>
                  </a:extLst>
                </a:gridCol>
                <a:gridCol w="905256">
                  <a:extLst>
                    <a:ext uri="{9D8B030D-6E8A-4147-A177-3AD203B41FA5}">
                      <a16:colId xmlns:a16="http://schemas.microsoft.com/office/drawing/2014/main" val="1323907113"/>
                    </a:ext>
                  </a:extLst>
                </a:gridCol>
                <a:gridCol w="905256">
                  <a:extLst>
                    <a:ext uri="{9D8B030D-6E8A-4147-A177-3AD203B41FA5}">
                      <a16:colId xmlns:a16="http://schemas.microsoft.com/office/drawing/2014/main" val="783689369"/>
                    </a:ext>
                  </a:extLst>
                </a:gridCol>
                <a:gridCol w="905256">
                  <a:extLst>
                    <a:ext uri="{9D8B030D-6E8A-4147-A177-3AD203B41FA5}">
                      <a16:colId xmlns:a16="http://schemas.microsoft.com/office/drawing/2014/main" val="2726796269"/>
                    </a:ext>
                  </a:extLst>
                </a:gridCol>
                <a:gridCol w="905256">
                  <a:extLst>
                    <a:ext uri="{9D8B030D-6E8A-4147-A177-3AD203B41FA5}">
                      <a16:colId xmlns:a16="http://schemas.microsoft.com/office/drawing/2014/main" val="63463258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205981"/>
                  </a:ext>
                </a:extLst>
              </a:tr>
              <a:tr h="370840">
                <a:tc>
                  <a:txBody>
                    <a:bodyPr/>
                    <a:lstStyle/>
                    <a:p>
                      <a:r>
                        <a:rPr lang="en-US" sz="1000"/>
                        <a:t>452</a:t>
                      </a:r>
                    </a:p>
                  </a:txBody>
                  <a:tcPr/>
                </a:tc>
                <a:tc>
                  <a:txBody>
                    <a:bodyPr/>
                    <a:lstStyle/>
                    <a:p>
                      <a:r>
                        <a:rPr lang="en-US" sz="1000"/>
                        <a:t>4</a:t>
                      </a:r>
                    </a:p>
                  </a:txBody>
                  <a:tcPr/>
                </a:tc>
                <a:tc>
                  <a:txBody>
                    <a:bodyPr/>
                    <a:lstStyle/>
                    <a:p>
                      <a:r>
                        <a:rPr lang="en-US" sz="1000"/>
                        <a:t>14</a:t>
                      </a:r>
                    </a:p>
                  </a:txBody>
                  <a:tcPr/>
                </a:tc>
                <a:tc>
                  <a:txBody>
                    <a:bodyPr/>
                    <a:lstStyle/>
                    <a:p>
                      <a:r>
                        <a:rPr lang="en-US" sz="1000"/>
                        <a:t>71</a:t>
                      </a:r>
                    </a:p>
                  </a:txBody>
                  <a:tcPr/>
                </a:tc>
                <a:tc>
                  <a:txBody>
                    <a:bodyPr/>
                    <a:lstStyle/>
                    <a:p>
                      <a:r>
                        <a:rPr lang="en-US" sz="1000"/>
                        <a:t>2</a:t>
                      </a:r>
                    </a:p>
                  </a:txBody>
                  <a:tcPr/>
                </a:tc>
                <a:tc>
                  <a:txBody>
                    <a:bodyPr/>
                    <a:lstStyle/>
                    <a:p>
                      <a:r>
                        <a:rPr lang="en-US" sz="1000"/>
                        <a:t>15</a:t>
                      </a:r>
                    </a:p>
                  </a:txBody>
                  <a:tcPr/>
                </a:tc>
                <a:tc>
                  <a:txBody>
                    <a:bodyPr/>
                    <a:lstStyle/>
                    <a:p>
                      <a:r>
                        <a:rPr lang="en-US" sz="1000"/>
                        <a:t>1</a:t>
                      </a:r>
                    </a:p>
                  </a:txBody>
                  <a:tcPr/>
                </a:tc>
                <a:tc>
                  <a:txBody>
                    <a:bodyPr/>
                    <a:lstStyle/>
                    <a:p>
                      <a:r>
                        <a:rPr lang="en-US" sz="1000"/>
                        <a:t>1.3968 %</a:t>
                      </a:r>
                    </a:p>
                  </a:txBody>
                  <a:tcPr/>
                </a:tc>
                <a:tc>
                  <a:txBody>
                    <a:bodyPr/>
                    <a:lstStyle/>
                    <a:p>
                      <a:r>
                        <a:rPr lang="en-US" sz="1000"/>
                        <a:t>0.0 %</a:t>
                      </a:r>
                    </a:p>
                  </a:txBody>
                  <a:tcPr/>
                </a:tc>
                <a:extLst>
                  <a:ext uri="{0D108BD9-81ED-4DB2-BD59-A6C34878D82A}">
                    <a16:rowId xmlns:a16="http://schemas.microsoft.com/office/drawing/2014/main" val="1801193917"/>
                  </a:ext>
                </a:extLst>
              </a:tr>
            </a:tbl>
          </a:graphicData>
        </a:graphic>
      </p:graphicFrame>
      <p:sp>
        <p:nvSpPr>
          <p:cNvPr id="4" name="Text Placeholder 3">
            <a:extLst>
              <a:ext uri="{FF2B5EF4-FFF2-40B4-BE49-F238E27FC236}">
                <a16:creationId xmlns:a16="http://schemas.microsoft.com/office/drawing/2014/main" id="{6DE38268-D924-49BE-9358-A773B907AE75}"/>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719412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D3417-F496-41FC-A894-2E21F761CE6C}"/>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BA2D042C-D2BC-41A2-BD1B-08C08AF404A4}"/>
              </a:ext>
            </a:extLst>
          </p:cNvPr>
          <p:cNvGraphicFramePr>
            <a:graphicFrameLocks noGrp="1"/>
          </p:cNvGraphicFramePr>
          <p:nvPr>
            <p:ph type="chart" sz="quarter" idx="13"/>
            <p:extLst>
              <p:ext uri="{D42A27DB-BD31-4B8C-83A1-F6EECF244321}">
                <p14:modId xmlns:p14="http://schemas.microsoft.com/office/powerpoint/2010/main" val="3865167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898A3B-0A38-4713-8890-F34CFAD3E6D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7F98823-730B-4A20-BDB0-8ACF5732E0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3406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DAB80-7E54-4CD2-8052-73A9FBAE511F}"/>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C594ABB8-204A-47D7-8C82-E08D9FEA3EC2}"/>
              </a:ext>
            </a:extLst>
          </p:cNvPr>
          <p:cNvGraphicFramePr>
            <a:graphicFrameLocks noGrp="1"/>
          </p:cNvGraphicFramePr>
          <p:nvPr>
            <p:ph type="chart" sz="quarter" idx="13"/>
            <p:extLst>
              <p:ext uri="{D42A27DB-BD31-4B8C-83A1-F6EECF244321}">
                <p14:modId xmlns:p14="http://schemas.microsoft.com/office/powerpoint/2010/main" val="16072191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1F0AE9-ACFC-49FD-86E4-C7A8D938FF2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5AEE254-C8DB-4E89-98F6-B9FBF7CE62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3667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32E58-4C1D-4CCA-8D95-5FA137DFF6E5}"/>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C3440F36-C2AC-46FC-967E-D2FC20AF2E9F}"/>
              </a:ext>
            </a:extLst>
          </p:cNvPr>
          <p:cNvGraphicFramePr>
            <a:graphicFrameLocks noGrp="1"/>
          </p:cNvGraphicFramePr>
          <p:nvPr>
            <p:ph type="chart" sz="quarter" idx="13"/>
            <p:extLst>
              <p:ext uri="{D42A27DB-BD31-4B8C-83A1-F6EECF244321}">
                <p14:modId xmlns:p14="http://schemas.microsoft.com/office/powerpoint/2010/main" val="36860588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E0EB1C-88DB-40F6-9172-C61D701E4B2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D591D0D-2677-461C-A850-634C716321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2778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F6A0F-060F-49F0-8686-7A97C535B135}"/>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F2477BF6-A36F-49D0-9A49-D7726889F2A8}"/>
              </a:ext>
            </a:extLst>
          </p:cNvPr>
          <p:cNvGraphicFramePr>
            <a:graphicFrameLocks noGrp="1"/>
          </p:cNvGraphicFramePr>
          <p:nvPr>
            <p:ph type="chart" sz="quarter" idx="13"/>
            <p:extLst>
              <p:ext uri="{D42A27DB-BD31-4B8C-83A1-F6EECF244321}">
                <p14:modId xmlns:p14="http://schemas.microsoft.com/office/powerpoint/2010/main" val="3840623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A34CB1-6D3A-4312-90AE-8288856DEA4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A0CE5AB-6D24-4EC7-ACD8-FC3B18E46A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543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C2F36-62A8-448D-B18B-75E522C66874}"/>
              </a:ext>
            </a:extLst>
          </p:cNvPr>
          <p:cNvSpPr>
            <a:spLocks noGrp="1"/>
          </p:cNvSpPr>
          <p:nvPr>
            <p:ph type="title"/>
          </p:nvPr>
        </p:nvSpPr>
        <p:spPr/>
        <p:txBody>
          <a:bodyPr/>
          <a:lstStyle/>
          <a:p>
            <a:r>
              <a:rPr lang="en-US"/>
              <a:t>Facebook Original Own Posts Table | Tokio Marine America - 1 of 3</a:t>
            </a:r>
          </a:p>
        </p:txBody>
      </p:sp>
      <p:graphicFrame>
        <p:nvGraphicFramePr>
          <p:cNvPr id="5" name="Table Placeholder 4">
            <a:extLst>
              <a:ext uri="{FF2B5EF4-FFF2-40B4-BE49-F238E27FC236}">
                <a16:creationId xmlns:a16="http://schemas.microsoft.com/office/drawing/2014/main" id="{2A752660-2552-4037-B9AE-3B18DA72937D}"/>
              </a:ext>
            </a:extLst>
          </p:cNvPr>
          <p:cNvGraphicFramePr>
            <a:graphicFrameLocks noGrp="1"/>
          </p:cNvGraphicFramePr>
          <p:nvPr>
            <p:ph type="tbl" sz="quarter" idx="13"/>
            <p:extLst>
              <p:ext uri="{D42A27DB-BD31-4B8C-83A1-F6EECF244321}">
                <p14:modId xmlns:p14="http://schemas.microsoft.com/office/powerpoint/2010/main" val="3250037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477540729"/>
                    </a:ext>
                  </a:extLst>
                </a:gridCol>
                <a:gridCol w="1645921">
                  <a:extLst>
                    <a:ext uri="{9D8B030D-6E8A-4147-A177-3AD203B41FA5}">
                      <a16:colId xmlns:a16="http://schemas.microsoft.com/office/drawing/2014/main" val="1807369196"/>
                    </a:ext>
                  </a:extLst>
                </a:gridCol>
                <a:gridCol w="411480">
                  <a:extLst>
                    <a:ext uri="{9D8B030D-6E8A-4147-A177-3AD203B41FA5}">
                      <a16:colId xmlns:a16="http://schemas.microsoft.com/office/drawing/2014/main" val="1237980960"/>
                    </a:ext>
                  </a:extLst>
                </a:gridCol>
                <a:gridCol w="411480">
                  <a:extLst>
                    <a:ext uri="{9D8B030D-6E8A-4147-A177-3AD203B41FA5}">
                      <a16:colId xmlns:a16="http://schemas.microsoft.com/office/drawing/2014/main" val="2515813345"/>
                    </a:ext>
                  </a:extLst>
                </a:gridCol>
                <a:gridCol w="411480">
                  <a:extLst>
                    <a:ext uri="{9D8B030D-6E8A-4147-A177-3AD203B41FA5}">
                      <a16:colId xmlns:a16="http://schemas.microsoft.com/office/drawing/2014/main" val="3411172033"/>
                    </a:ext>
                  </a:extLst>
                </a:gridCol>
                <a:gridCol w="411480">
                  <a:extLst>
                    <a:ext uri="{9D8B030D-6E8A-4147-A177-3AD203B41FA5}">
                      <a16:colId xmlns:a16="http://schemas.microsoft.com/office/drawing/2014/main" val="3704821795"/>
                    </a:ext>
                  </a:extLst>
                </a:gridCol>
                <a:gridCol w="411480">
                  <a:extLst>
                    <a:ext uri="{9D8B030D-6E8A-4147-A177-3AD203B41FA5}">
                      <a16:colId xmlns:a16="http://schemas.microsoft.com/office/drawing/2014/main" val="219785661"/>
                    </a:ext>
                  </a:extLst>
                </a:gridCol>
                <a:gridCol w="411480">
                  <a:extLst>
                    <a:ext uri="{9D8B030D-6E8A-4147-A177-3AD203B41FA5}">
                      <a16:colId xmlns:a16="http://schemas.microsoft.com/office/drawing/2014/main" val="397611253"/>
                    </a:ext>
                  </a:extLst>
                </a:gridCol>
                <a:gridCol w="411480">
                  <a:extLst>
                    <a:ext uri="{9D8B030D-6E8A-4147-A177-3AD203B41FA5}">
                      <a16:colId xmlns:a16="http://schemas.microsoft.com/office/drawing/2014/main" val="2002584828"/>
                    </a:ext>
                  </a:extLst>
                </a:gridCol>
                <a:gridCol w="411480">
                  <a:extLst>
                    <a:ext uri="{9D8B030D-6E8A-4147-A177-3AD203B41FA5}">
                      <a16:colId xmlns:a16="http://schemas.microsoft.com/office/drawing/2014/main" val="3695070952"/>
                    </a:ext>
                  </a:extLst>
                </a:gridCol>
                <a:gridCol w="411480">
                  <a:extLst>
                    <a:ext uri="{9D8B030D-6E8A-4147-A177-3AD203B41FA5}">
                      <a16:colId xmlns:a16="http://schemas.microsoft.com/office/drawing/2014/main" val="630988679"/>
                    </a:ext>
                  </a:extLst>
                </a:gridCol>
                <a:gridCol w="411480">
                  <a:extLst>
                    <a:ext uri="{9D8B030D-6E8A-4147-A177-3AD203B41FA5}">
                      <a16:colId xmlns:a16="http://schemas.microsoft.com/office/drawing/2014/main" val="3884629150"/>
                    </a:ext>
                  </a:extLst>
                </a:gridCol>
                <a:gridCol w="411480">
                  <a:extLst>
                    <a:ext uri="{9D8B030D-6E8A-4147-A177-3AD203B41FA5}">
                      <a16:colId xmlns:a16="http://schemas.microsoft.com/office/drawing/2014/main" val="544833193"/>
                    </a:ext>
                  </a:extLst>
                </a:gridCol>
                <a:gridCol w="411480">
                  <a:extLst>
                    <a:ext uri="{9D8B030D-6E8A-4147-A177-3AD203B41FA5}">
                      <a16:colId xmlns:a16="http://schemas.microsoft.com/office/drawing/2014/main" val="278946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5117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- 2022-05-04 11:30:33</a:t>
                      </a:r>
                      <a:r>
                        <a:rPr kumimoji="0" lang="en-US" sz="1000" b="0" i="0" u="none" strike="noStrike" kern="1200" cap="none" spc="0" normalizeH="0" baseline="0" noProof="0">
                          <a:ln>
                            <a:noFill/>
                          </a:ln>
                          <a:solidFill>
                            <a:prstClr val="black"/>
                          </a:solidFill>
                          <a:effectLst/>
                          <a:uLnTx/>
                          <a:uFillTx/>
                          <a:latin typeface="+mn-lt"/>
                          <a:ea typeface="+mn-ea"/>
                          <a:cs typeface="+mn-cs"/>
                        </a:rPr>
                        <a:t>
 At TMA, our employees are truly passionate about reducing their carbon footprint and their use of plastics or other harmful products. As a corporate entity, we believe we have a responsibility to collectively strive toward a more sustainable, less polluted Earth. ♻️
One way to do that is through re-usable water bottles. Take a look at some of our employees' Earth-friendly TMA bottles and cups!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https://quintly-image-storage.s3.amazonaws.com/e33bbb9956bb05844e7317a82c09a400/ae0628312b347fc91b34171e7d612883.jpg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3974024"/>
                  </a:ext>
                </a:extLst>
              </a:tr>
            </a:tbl>
          </a:graphicData>
        </a:graphic>
      </p:graphicFrame>
      <p:sp>
        <p:nvSpPr>
          <p:cNvPr id="4" name="Text Placeholder 3">
            <a:extLst>
              <a:ext uri="{FF2B5EF4-FFF2-40B4-BE49-F238E27FC236}">
                <a16:creationId xmlns:a16="http://schemas.microsoft.com/office/drawing/2014/main" id="{4C5DE5E6-4D9D-4292-B457-5C1B95C1ECDD}"/>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399181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9A7C7-5283-47B7-852F-C741C40C3753}"/>
              </a:ext>
            </a:extLst>
          </p:cNvPr>
          <p:cNvSpPr>
            <a:spLocks noGrp="1"/>
          </p:cNvSpPr>
          <p:nvPr>
            <p:ph type="title"/>
          </p:nvPr>
        </p:nvSpPr>
        <p:spPr/>
        <p:txBody>
          <a:bodyPr/>
          <a:lstStyle/>
          <a:p>
            <a:r>
              <a:rPr lang="en-US"/>
              <a:t>Facebook Original Own Posts Table | Tokio Marine America - 2 of 3</a:t>
            </a:r>
          </a:p>
        </p:txBody>
      </p:sp>
      <p:graphicFrame>
        <p:nvGraphicFramePr>
          <p:cNvPr id="5" name="Table Placeholder 4">
            <a:extLst>
              <a:ext uri="{FF2B5EF4-FFF2-40B4-BE49-F238E27FC236}">
                <a16:creationId xmlns:a16="http://schemas.microsoft.com/office/drawing/2014/main" id="{46AFE55B-3ADB-49BD-B2FC-708E4D301571}"/>
              </a:ext>
            </a:extLst>
          </p:cNvPr>
          <p:cNvGraphicFramePr>
            <a:graphicFrameLocks noGrp="1"/>
          </p:cNvGraphicFramePr>
          <p:nvPr>
            <p:ph type="tbl" sz="quarter" idx="13"/>
            <p:extLst>
              <p:ext uri="{D42A27DB-BD31-4B8C-83A1-F6EECF244321}">
                <p14:modId xmlns:p14="http://schemas.microsoft.com/office/powerpoint/2010/main" val="1317056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655684009"/>
                    </a:ext>
                  </a:extLst>
                </a:gridCol>
                <a:gridCol w="1645921">
                  <a:extLst>
                    <a:ext uri="{9D8B030D-6E8A-4147-A177-3AD203B41FA5}">
                      <a16:colId xmlns:a16="http://schemas.microsoft.com/office/drawing/2014/main" val="68288995"/>
                    </a:ext>
                  </a:extLst>
                </a:gridCol>
                <a:gridCol w="411480">
                  <a:extLst>
                    <a:ext uri="{9D8B030D-6E8A-4147-A177-3AD203B41FA5}">
                      <a16:colId xmlns:a16="http://schemas.microsoft.com/office/drawing/2014/main" val="4241324196"/>
                    </a:ext>
                  </a:extLst>
                </a:gridCol>
                <a:gridCol w="411480">
                  <a:extLst>
                    <a:ext uri="{9D8B030D-6E8A-4147-A177-3AD203B41FA5}">
                      <a16:colId xmlns:a16="http://schemas.microsoft.com/office/drawing/2014/main" val="60354181"/>
                    </a:ext>
                  </a:extLst>
                </a:gridCol>
                <a:gridCol w="411480">
                  <a:extLst>
                    <a:ext uri="{9D8B030D-6E8A-4147-A177-3AD203B41FA5}">
                      <a16:colId xmlns:a16="http://schemas.microsoft.com/office/drawing/2014/main" val="246054976"/>
                    </a:ext>
                  </a:extLst>
                </a:gridCol>
                <a:gridCol w="411480">
                  <a:extLst>
                    <a:ext uri="{9D8B030D-6E8A-4147-A177-3AD203B41FA5}">
                      <a16:colId xmlns:a16="http://schemas.microsoft.com/office/drawing/2014/main" val="3668151002"/>
                    </a:ext>
                  </a:extLst>
                </a:gridCol>
                <a:gridCol w="411480">
                  <a:extLst>
                    <a:ext uri="{9D8B030D-6E8A-4147-A177-3AD203B41FA5}">
                      <a16:colId xmlns:a16="http://schemas.microsoft.com/office/drawing/2014/main" val="2966788815"/>
                    </a:ext>
                  </a:extLst>
                </a:gridCol>
                <a:gridCol w="411480">
                  <a:extLst>
                    <a:ext uri="{9D8B030D-6E8A-4147-A177-3AD203B41FA5}">
                      <a16:colId xmlns:a16="http://schemas.microsoft.com/office/drawing/2014/main" val="3286916808"/>
                    </a:ext>
                  </a:extLst>
                </a:gridCol>
                <a:gridCol w="411480">
                  <a:extLst>
                    <a:ext uri="{9D8B030D-6E8A-4147-A177-3AD203B41FA5}">
                      <a16:colId xmlns:a16="http://schemas.microsoft.com/office/drawing/2014/main" val="812772624"/>
                    </a:ext>
                  </a:extLst>
                </a:gridCol>
                <a:gridCol w="411480">
                  <a:extLst>
                    <a:ext uri="{9D8B030D-6E8A-4147-A177-3AD203B41FA5}">
                      <a16:colId xmlns:a16="http://schemas.microsoft.com/office/drawing/2014/main" val="3064498559"/>
                    </a:ext>
                  </a:extLst>
                </a:gridCol>
                <a:gridCol w="411480">
                  <a:extLst>
                    <a:ext uri="{9D8B030D-6E8A-4147-A177-3AD203B41FA5}">
                      <a16:colId xmlns:a16="http://schemas.microsoft.com/office/drawing/2014/main" val="2739668623"/>
                    </a:ext>
                  </a:extLst>
                </a:gridCol>
                <a:gridCol w="411480">
                  <a:extLst>
                    <a:ext uri="{9D8B030D-6E8A-4147-A177-3AD203B41FA5}">
                      <a16:colId xmlns:a16="http://schemas.microsoft.com/office/drawing/2014/main" val="1220225183"/>
                    </a:ext>
                  </a:extLst>
                </a:gridCol>
                <a:gridCol w="411480">
                  <a:extLst>
                    <a:ext uri="{9D8B030D-6E8A-4147-A177-3AD203B41FA5}">
                      <a16:colId xmlns:a16="http://schemas.microsoft.com/office/drawing/2014/main" val="2426222529"/>
                    </a:ext>
                  </a:extLst>
                </a:gridCol>
                <a:gridCol w="411480">
                  <a:extLst>
                    <a:ext uri="{9D8B030D-6E8A-4147-A177-3AD203B41FA5}">
                      <a16:colId xmlns:a16="http://schemas.microsoft.com/office/drawing/2014/main" val="827019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0790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- 2022-05-23 16:51:27</a:t>
                      </a:r>
                      <a:r>
                        <a:rPr kumimoji="0" lang="en-US" sz="1000" b="0" i="0" u="none" strike="noStrike" kern="1200" cap="none" spc="0" normalizeH="0" baseline="0" noProof="0">
                          <a:ln>
                            <a:noFill/>
                          </a:ln>
                          <a:solidFill>
                            <a:prstClr val="black"/>
                          </a:solidFill>
                          <a:effectLst/>
                          <a:uLnTx/>
                          <a:uFillTx/>
                          <a:latin typeface="+mn-lt"/>
                          <a:ea typeface="+mn-ea"/>
                          <a:cs typeface="+mn-cs"/>
                        </a:rPr>
                        <a:t>
 In the latest trip on his Tour of TMA, New CEO Daisuke Ugaeri visited our office in Plano, TX! 
These in-person meetings have been a fantastic way for employees to interact with new leadership and hear directly from the source on the company's continued vision.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https://quintly-image-storage.s3.amazonaws.com/e33bbb9956bb05844e7317a82c09a400/aa056ee525438292f20f9f9d5d4287e7.jpg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9662813"/>
                  </a:ext>
                </a:extLst>
              </a:tr>
            </a:tbl>
          </a:graphicData>
        </a:graphic>
      </p:graphicFrame>
      <p:sp>
        <p:nvSpPr>
          <p:cNvPr id="4" name="Text Placeholder 3">
            <a:extLst>
              <a:ext uri="{FF2B5EF4-FFF2-40B4-BE49-F238E27FC236}">
                <a16:creationId xmlns:a16="http://schemas.microsoft.com/office/drawing/2014/main" id="{90FFA6C4-657D-4075-AA2D-9C3E1415A728}"/>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461379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C4669-5BB0-4191-9973-AE5A06E0352B}"/>
              </a:ext>
            </a:extLst>
          </p:cNvPr>
          <p:cNvSpPr>
            <a:spLocks noGrp="1"/>
          </p:cNvSpPr>
          <p:nvPr>
            <p:ph type="title"/>
          </p:nvPr>
        </p:nvSpPr>
        <p:spPr/>
        <p:txBody>
          <a:bodyPr/>
          <a:lstStyle/>
          <a:p>
            <a:r>
              <a:rPr lang="en-US"/>
              <a:t>Facebook Original Own Posts Table | Tokio Marine America - 3 of 3</a:t>
            </a:r>
          </a:p>
        </p:txBody>
      </p:sp>
      <p:graphicFrame>
        <p:nvGraphicFramePr>
          <p:cNvPr id="5" name="Table Placeholder 4">
            <a:extLst>
              <a:ext uri="{FF2B5EF4-FFF2-40B4-BE49-F238E27FC236}">
                <a16:creationId xmlns:a16="http://schemas.microsoft.com/office/drawing/2014/main" id="{C61941C8-BACE-43D1-B3FB-D601B93C2ADF}"/>
              </a:ext>
            </a:extLst>
          </p:cNvPr>
          <p:cNvGraphicFramePr>
            <a:graphicFrameLocks noGrp="1"/>
          </p:cNvGraphicFramePr>
          <p:nvPr>
            <p:ph type="tbl" sz="quarter" idx="13"/>
            <p:extLst>
              <p:ext uri="{D42A27DB-BD31-4B8C-83A1-F6EECF244321}">
                <p14:modId xmlns:p14="http://schemas.microsoft.com/office/powerpoint/2010/main" val="4085603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614411799"/>
                    </a:ext>
                  </a:extLst>
                </a:gridCol>
                <a:gridCol w="1645921">
                  <a:extLst>
                    <a:ext uri="{9D8B030D-6E8A-4147-A177-3AD203B41FA5}">
                      <a16:colId xmlns:a16="http://schemas.microsoft.com/office/drawing/2014/main" val="2219692832"/>
                    </a:ext>
                  </a:extLst>
                </a:gridCol>
                <a:gridCol w="411480">
                  <a:extLst>
                    <a:ext uri="{9D8B030D-6E8A-4147-A177-3AD203B41FA5}">
                      <a16:colId xmlns:a16="http://schemas.microsoft.com/office/drawing/2014/main" val="307102889"/>
                    </a:ext>
                  </a:extLst>
                </a:gridCol>
                <a:gridCol w="411480">
                  <a:extLst>
                    <a:ext uri="{9D8B030D-6E8A-4147-A177-3AD203B41FA5}">
                      <a16:colId xmlns:a16="http://schemas.microsoft.com/office/drawing/2014/main" val="1742459453"/>
                    </a:ext>
                  </a:extLst>
                </a:gridCol>
                <a:gridCol w="411480">
                  <a:extLst>
                    <a:ext uri="{9D8B030D-6E8A-4147-A177-3AD203B41FA5}">
                      <a16:colId xmlns:a16="http://schemas.microsoft.com/office/drawing/2014/main" val="2450938702"/>
                    </a:ext>
                  </a:extLst>
                </a:gridCol>
                <a:gridCol w="411480">
                  <a:extLst>
                    <a:ext uri="{9D8B030D-6E8A-4147-A177-3AD203B41FA5}">
                      <a16:colId xmlns:a16="http://schemas.microsoft.com/office/drawing/2014/main" val="2945815759"/>
                    </a:ext>
                  </a:extLst>
                </a:gridCol>
                <a:gridCol w="411480">
                  <a:extLst>
                    <a:ext uri="{9D8B030D-6E8A-4147-A177-3AD203B41FA5}">
                      <a16:colId xmlns:a16="http://schemas.microsoft.com/office/drawing/2014/main" val="3624919970"/>
                    </a:ext>
                  </a:extLst>
                </a:gridCol>
                <a:gridCol w="411480">
                  <a:extLst>
                    <a:ext uri="{9D8B030D-6E8A-4147-A177-3AD203B41FA5}">
                      <a16:colId xmlns:a16="http://schemas.microsoft.com/office/drawing/2014/main" val="2973875145"/>
                    </a:ext>
                  </a:extLst>
                </a:gridCol>
                <a:gridCol w="411480">
                  <a:extLst>
                    <a:ext uri="{9D8B030D-6E8A-4147-A177-3AD203B41FA5}">
                      <a16:colId xmlns:a16="http://schemas.microsoft.com/office/drawing/2014/main" val="1958523998"/>
                    </a:ext>
                  </a:extLst>
                </a:gridCol>
                <a:gridCol w="411480">
                  <a:extLst>
                    <a:ext uri="{9D8B030D-6E8A-4147-A177-3AD203B41FA5}">
                      <a16:colId xmlns:a16="http://schemas.microsoft.com/office/drawing/2014/main" val="426147215"/>
                    </a:ext>
                  </a:extLst>
                </a:gridCol>
                <a:gridCol w="411480">
                  <a:extLst>
                    <a:ext uri="{9D8B030D-6E8A-4147-A177-3AD203B41FA5}">
                      <a16:colId xmlns:a16="http://schemas.microsoft.com/office/drawing/2014/main" val="4004042398"/>
                    </a:ext>
                  </a:extLst>
                </a:gridCol>
                <a:gridCol w="411480">
                  <a:extLst>
                    <a:ext uri="{9D8B030D-6E8A-4147-A177-3AD203B41FA5}">
                      <a16:colId xmlns:a16="http://schemas.microsoft.com/office/drawing/2014/main" val="1726712084"/>
                    </a:ext>
                  </a:extLst>
                </a:gridCol>
                <a:gridCol w="411480">
                  <a:extLst>
                    <a:ext uri="{9D8B030D-6E8A-4147-A177-3AD203B41FA5}">
                      <a16:colId xmlns:a16="http://schemas.microsoft.com/office/drawing/2014/main" val="757360550"/>
                    </a:ext>
                  </a:extLst>
                </a:gridCol>
                <a:gridCol w="411480">
                  <a:extLst>
                    <a:ext uri="{9D8B030D-6E8A-4147-A177-3AD203B41FA5}">
                      <a16:colId xmlns:a16="http://schemas.microsoft.com/office/drawing/2014/main" val="3361984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8695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- 2022-05-20 15:21:59</a:t>
                      </a:r>
                      <a:r>
                        <a:rPr kumimoji="0" lang="en-US" sz="1000" b="0" i="0" u="none" strike="noStrike" kern="1200" cap="none" spc="0" normalizeH="0" baseline="0" noProof="0">
                          <a:ln>
                            <a:noFill/>
                          </a:ln>
                          <a:solidFill>
                            <a:prstClr val="black"/>
                          </a:solidFill>
                          <a:effectLst/>
                          <a:uLnTx/>
                          <a:uFillTx/>
                          <a:latin typeface="+mn-lt"/>
                          <a:ea typeface="+mn-ea"/>
                          <a:cs typeface="+mn-cs"/>
                        </a:rPr>
                        <a:t>
 TMA's new CEO, Daisuke Ugaeri, has been traveling across the country meeting with employees in our offices. Here he is pictured in TMA's Chicago office! 
Keep an eye out for updates on where Daisuke visits next!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https://quintly-image-storage.s3.amazonaws.com/e33bbb9956bb05844e7317a82c09a400/1a99c645728b33407a98b7be09ce66aa.jpg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05985350"/>
                  </a:ext>
                </a:extLst>
              </a:tr>
            </a:tbl>
          </a:graphicData>
        </a:graphic>
      </p:graphicFrame>
      <p:sp>
        <p:nvSpPr>
          <p:cNvPr id="4" name="Text Placeholder 3">
            <a:extLst>
              <a:ext uri="{FF2B5EF4-FFF2-40B4-BE49-F238E27FC236}">
                <a16:creationId xmlns:a16="http://schemas.microsoft.com/office/drawing/2014/main" id="{BB8545D5-7CD3-4248-95A8-20BADC1187DB}"/>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612947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5B284-A512-44BD-8BBD-E92921F9D4E2}"/>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4E5F3F2F-503F-49D1-A0D5-E78D24DB4ABC}"/>
              </a:ext>
            </a:extLst>
          </p:cNvPr>
          <p:cNvGraphicFramePr>
            <a:graphicFrameLocks noGrp="1"/>
          </p:cNvGraphicFramePr>
          <p:nvPr>
            <p:ph type="tbl" sz="quarter" idx="13"/>
            <p:extLst>
              <p:ext uri="{D42A27DB-BD31-4B8C-83A1-F6EECF244321}">
                <p14:modId xmlns:p14="http://schemas.microsoft.com/office/powerpoint/2010/main" val="1665908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785467831"/>
                    </a:ext>
                  </a:extLst>
                </a:gridCol>
                <a:gridCol w="576072">
                  <a:extLst>
                    <a:ext uri="{9D8B030D-6E8A-4147-A177-3AD203B41FA5}">
                      <a16:colId xmlns:a16="http://schemas.microsoft.com/office/drawing/2014/main" val="1280802640"/>
                    </a:ext>
                  </a:extLst>
                </a:gridCol>
                <a:gridCol w="576072">
                  <a:extLst>
                    <a:ext uri="{9D8B030D-6E8A-4147-A177-3AD203B41FA5}">
                      <a16:colId xmlns:a16="http://schemas.microsoft.com/office/drawing/2014/main" val="1341206650"/>
                    </a:ext>
                  </a:extLst>
                </a:gridCol>
                <a:gridCol w="576072">
                  <a:extLst>
                    <a:ext uri="{9D8B030D-6E8A-4147-A177-3AD203B41FA5}">
                      <a16:colId xmlns:a16="http://schemas.microsoft.com/office/drawing/2014/main" val="3780649854"/>
                    </a:ext>
                  </a:extLst>
                </a:gridCol>
                <a:gridCol w="576072">
                  <a:extLst>
                    <a:ext uri="{9D8B030D-6E8A-4147-A177-3AD203B41FA5}">
                      <a16:colId xmlns:a16="http://schemas.microsoft.com/office/drawing/2014/main" val="655604281"/>
                    </a:ext>
                  </a:extLst>
                </a:gridCol>
                <a:gridCol w="576072">
                  <a:extLst>
                    <a:ext uri="{9D8B030D-6E8A-4147-A177-3AD203B41FA5}">
                      <a16:colId xmlns:a16="http://schemas.microsoft.com/office/drawing/2014/main" val="1963635949"/>
                    </a:ext>
                  </a:extLst>
                </a:gridCol>
                <a:gridCol w="576072">
                  <a:extLst>
                    <a:ext uri="{9D8B030D-6E8A-4147-A177-3AD203B41FA5}">
                      <a16:colId xmlns:a16="http://schemas.microsoft.com/office/drawing/2014/main" val="1669398942"/>
                    </a:ext>
                  </a:extLst>
                </a:gridCol>
                <a:gridCol w="576072">
                  <a:extLst>
                    <a:ext uri="{9D8B030D-6E8A-4147-A177-3AD203B41FA5}">
                      <a16:colId xmlns:a16="http://schemas.microsoft.com/office/drawing/2014/main" val="3807449594"/>
                    </a:ext>
                  </a:extLst>
                </a:gridCol>
                <a:gridCol w="576072">
                  <a:extLst>
                    <a:ext uri="{9D8B030D-6E8A-4147-A177-3AD203B41FA5}">
                      <a16:colId xmlns:a16="http://schemas.microsoft.com/office/drawing/2014/main" val="2293499698"/>
                    </a:ext>
                  </a:extLst>
                </a:gridCol>
                <a:gridCol w="576072">
                  <a:extLst>
                    <a:ext uri="{9D8B030D-6E8A-4147-A177-3AD203B41FA5}">
                      <a16:colId xmlns:a16="http://schemas.microsoft.com/office/drawing/2014/main" val="2772327374"/>
                    </a:ext>
                  </a:extLst>
                </a:gridCol>
                <a:gridCol w="576072">
                  <a:extLst>
                    <a:ext uri="{9D8B030D-6E8A-4147-A177-3AD203B41FA5}">
                      <a16:colId xmlns:a16="http://schemas.microsoft.com/office/drawing/2014/main" val="2583090962"/>
                    </a:ext>
                  </a:extLst>
                </a:gridCol>
                <a:gridCol w="576072">
                  <a:extLst>
                    <a:ext uri="{9D8B030D-6E8A-4147-A177-3AD203B41FA5}">
                      <a16:colId xmlns:a16="http://schemas.microsoft.com/office/drawing/2014/main" val="3119537691"/>
                    </a:ext>
                  </a:extLst>
                </a:gridCol>
                <a:gridCol w="576072">
                  <a:extLst>
                    <a:ext uri="{9D8B030D-6E8A-4147-A177-3AD203B41FA5}">
                      <a16:colId xmlns:a16="http://schemas.microsoft.com/office/drawing/2014/main" val="140151593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65106273"/>
                  </a:ext>
                </a:extLst>
              </a:tr>
              <a:tr h="370840">
                <a:tc>
                  <a:txBody>
                    <a:bodyPr/>
                    <a:lstStyle/>
                    <a:p>
                      <a:r>
                        <a:rPr lang="en-US" sz="1000"/>
                        <a:t>237</a:t>
                      </a:r>
                    </a:p>
                  </a:txBody>
                  <a:tcPr/>
                </a:tc>
                <a:tc>
                  <a:txBody>
                    <a:bodyPr/>
                    <a:lstStyle/>
                    <a:p>
                      <a:r>
                        <a:rPr lang="en-US" sz="1000"/>
                        <a:t>5</a:t>
                      </a:r>
                    </a:p>
                  </a:txBody>
                  <a:tcPr/>
                </a:tc>
                <a:tc>
                  <a:txBody>
                    <a:bodyPr/>
                    <a:lstStyle/>
                    <a:p>
                      <a:r>
                        <a:rPr lang="en-US" sz="1000"/>
                        <a:t>13</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13</a:t>
                      </a:r>
                    </a:p>
                  </a:txBody>
                  <a:tcPr/>
                </a:tc>
                <a:tc>
                  <a:txBody>
                    <a:bodyPr/>
                    <a:lstStyle/>
                    <a:p>
                      <a:r>
                        <a:rPr lang="en-US" sz="1000"/>
                        <a:t>16</a:t>
                      </a:r>
                    </a:p>
                  </a:txBody>
                  <a:tcPr/>
                </a:tc>
                <a:tc>
                  <a:txBody>
                    <a:bodyPr/>
                    <a:lstStyle/>
                    <a:p>
                      <a:r>
                        <a:rPr lang="en-US" sz="1000"/>
                        <a:t>1</a:t>
                      </a:r>
                    </a:p>
                  </a:txBody>
                  <a:tcPr/>
                </a:tc>
                <a:tc>
                  <a:txBody>
                    <a:bodyPr/>
                    <a:lstStyle/>
                    <a:p>
                      <a:r>
                        <a:rPr lang="en-US" sz="1000"/>
                        <a:t>1</a:t>
                      </a:r>
                    </a:p>
                  </a:txBody>
                  <a:tcPr/>
                </a:tc>
                <a:tc>
                  <a:txBody>
                    <a:bodyPr/>
                    <a:lstStyle/>
                    <a:p>
                      <a:r>
                        <a:rPr lang="en-US" sz="1000"/>
                        <a:t>0.9862 %</a:t>
                      </a:r>
                    </a:p>
                  </a:txBody>
                  <a:tcPr/>
                </a:tc>
                <a:tc>
                  <a:txBody>
                    <a:bodyPr/>
                    <a:lstStyle/>
                    <a:p>
                      <a:r>
                        <a:rPr lang="en-US" sz="1000"/>
                        <a:t>0.0 %</a:t>
                      </a:r>
                    </a:p>
                  </a:txBody>
                  <a:tcPr/>
                </a:tc>
                <a:extLst>
                  <a:ext uri="{0D108BD9-81ED-4DB2-BD59-A6C34878D82A}">
                    <a16:rowId xmlns:a16="http://schemas.microsoft.com/office/drawing/2014/main" val="2216124294"/>
                  </a:ext>
                </a:extLst>
              </a:tr>
            </a:tbl>
          </a:graphicData>
        </a:graphic>
      </p:graphicFrame>
      <p:sp>
        <p:nvSpPr>
          <p:cNvPr id="4" name="Text Placeholder 3">
            <a:extLst>
              <a:ext uri="{FF2B5EF4-FFF2-40B4-BE49-F238E27FC236}">
                <a16:creationId xmlns:a16="http://schemas.microsoft.com/office/drawing/2014/main" id="{2DB7C761-14F3-423D-8FE8-708DF9A22F80}"/>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404452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6162C-5D7E-494C-AE81-DDD62F031E23}"/>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CFCBAB68-E39A-4E2C-87B8-B4976516A261}"/>
              </a:ext>
            </a:extLst>
          </p:cNvPr>
          <p:cNvGraphicFramePr>
            <a:graphicFrameLocks noGrp="1"/>
          </p:cNvGraphicFramePr>
          <p:nvPr>
            <p:ph type="chart" sz="quarter" idx="13"/>
            <p:extLst>
              <p:ext uri="{D42A27DB-BD31-4B8C-83A1-F6EECF244321}">
                <p14:modId xmlns:p14="http://schemas.microsoft.com/office/powerpoint/2010/main" val="14822115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602BEB-A6D7-4AEC-ABF7-F9CC873B54C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93E7CE6-EF7B-4600-A9B6-842AA384FD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4351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25DE8-A2C4-4348-A7DF-8CC2072D9C5C}"/>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D35381E4-30FF-4E16-A3BD-80399480106B}"/>
              </a:ext>
            </a:extLst>
          </p:cNvPr>
          <p:cNvGraphicFramePr>
            <a:graphicFrameLocks noGrp="1"/>
          </p:cNvGraphicFramePr>
          <p:nvPr>
            <p:ph type="chart" sz="quarter" idx="13"/>
            <p:extLst>
              <p:ext uri="{D42A27DB-BD31-4B8C-83A1-F6EECF244321}">
                <p14:modId xmlns:p14="http://schemas.microsoft.com/office/powerpoint/2010/main" val="241378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4F85D5-9712-4234-B22E-8B426660D3C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803CA86-20EB-4B06-B490-3FE9C930FE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64139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D8268-9B8D-4816-B929-651ACF59B844}"/>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90C85DB5-11B7-4B33-88A6-371A9F5279F7}"/>
              </a:ext>
            </a:extLst>
          </p:cNvPr>
          <p:cNvGraphicFramePr>
            <a:graphicFrameLocks noGrp="1"/>
          </p:cNvGraphicFramePr>
          <p:nvPr>
            <p:ph type="chart" sz="quarter" idx="13"/>
            <p:extLst>
              <p:ext uri="{D42A27DB-BD31-4B8C-83A1-F6EECF244321}">
                <p14:modId xmlns:p14="http://schemas.microsoft.com/office/powerpoint/2010/main" val="2348988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201C53-1FDA-4B56-BB5A-E041191AFE0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2D8E32E-CF58-4886-8B76-369CF3A195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7612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3A8F8-5C94-4EA5-B78C-33774785ADB7}"/>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E35AA70B-86B4-40A0-9A5B-6A2E33577E0B}"/>
              </a:ext>
            </a:extLst>
          </p:cNvPr>
          <p:cNvGraphicFramePr>
            <a:graphicFrameLocks noGrp="1"/>
          </p:cNvGraphicFramePr>
          <p:nvPr>
            <p:ph type="tbl" sz="quarter" idx="13"/>
            <p:extLst>
              <p:ext uri="{D42A27DB-BD31-4B8C-83A1-F6EECF244321}">
                <p14:modId xmlns:p14="http://schemas.microsoft.com/office/powerpoint/2010/main" val="410169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04740037"/>
                    </a:ext>
                  </a:extLst>
                </a:gridCol>
                <a:gridCol w="493776">
                  <a:extLst>
                    <a:ext uri="{9D8B030D-6E8A-4147-A177-3AD203B41FA5}">
                      <a16:colId xmlns:a16="http://schemas.microsoft.com/office/drawing/2014/main" val="993240739"/>
                    </a:ext>
                  </a:extLst>
                </a:gridCol>
                <a:gridCol w="1069848">
                  <a:extLst>
                    <a:ext uri="{9D8B030D-6E8A-4147-A177-3AD203B41FA5}">
                      <a16:colId xmlns:a16="http://schemas.microsoft.com/office/drawing/2014/main" val="2856675646"/>
                    </a:ext>
                  </a:extLst>
                </a:gridCol>
                <a:gridCol w="1069848">
                  <a:extLst>
                    <a:ext uri="{9D8B030D-6E8A-4147-A177-3AD203B41FA5}">
                      <a16:colId xmlns:a16="http://schemas.microsoft.com/office/drawing/2014/main" val="3300084168"/>
                    </a:ext>
                  </a:extLst>
                </a:gridCol>
                <a:gridCol w="1069848">
                  <a:extLst>
                    <a:ext uri="{9D8B030D-6E8A-4147-A177-3AD203B41FA5}">
                      <a16:colId xmlns:a16="http://schemas.microsoft.com/office/drawing/2014/main" val="3809184809"/>
                    </a:ext>
                  </a:extLst>
                </a:gridCol>
                <a:gridCol w="1069848">
                  <a:extLst>
                    <a:ext uri="{9D8B030D-6E8A-4147-A177-3AD203B41FA5}">
                      <a16:colId xmlns:a16="http://schemas.microsoft.com/office/drawing/2014/main" val="589526227"/>
                    </a:ext>
                  </a:extLst>
                </a:gridCol>
                <a:gridCol w="1069848">
                  <a:extLst>
                    <a:ext uri="{9D8B030D-6E8A-4147-A177-3AD203B41FA5}">
                      <a16:colId xmlns:a16="http://schemas.microsoft.com/office/drawing/2014/main" val="1168161037"/>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432920651"/>
                  </a:ext>
                </a:extLst>
              </a:tr>
              <a:tr h="370840">
                <a:tc>
                  <a:txBody>
                    <a:bodyPr/>
                    <a:lstStyle/>
                    <a:p>
                      <a:r>
                        <a:rPr lang="en-US" sz="1000" b="1"/>
                        <a:t>@TokioMAmerica - 2022-05-18 15:28:53</a:t>
                      </a:r>
                      <a:r>
                        <a:rPr lang="en-US" sz="1000"/>
                        <a:t>
 In honor of Asian American &amp;amp; Pacific Islander Heritage Month, TMA employees returning to the office have been treated to a plethora of Asian-inspired snacks throughout the month of May. 
Looking for your next career? TMA is hiring: https://t.co/IlUAX1GltW https://t.co/f2rKGfSBkH</a:t>
                      </a:r>
                    </a:p>
                  </a:txBody>
                  <a:tcPr/>
                </a:tc>
                <a:tc>
                  <a:txBody>
                    <a:bodyPr/>
                    <a:lstStyle/>
                    <a:p>
                      <a:r>
                        <a:rPr lang="en-US" sz="1000"/>
                        <a:t>05/31/2022 02:07:17</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1.6949 %</a:t>
                      </a:r>
                    </a:p>
                  </a:txBody>
                  <a:tcPr/>
                </a:tc>
                <a:extLst>
                  <a:ext uri="{0D108BD9-81ED-4DB2-BD59-A6C34878D82A}">
                    <a16:rowId xmlns:a16="http://schemas.microsoft.com/office/drawing/2014/main" val="968154566"/>
                  </a:ext>
                </a:extLst>
              </a:tr>
              <a:tr h="370840">
                <a:tc>
                  <a:txBody>
                    <a:bodyPr/>
                    <a:lstStyle/>
                    <a:p>
                      <a:r>
                        <a:rPr lang="en-US" sz="1000" b="1"/>
                        <a:t>@TokioMAmerica - 2022-05-20 15:25:27</a:t>
                      </a:r>
                      <a:r>
                        <a:rPr lang="en-US" sz="1000"/>
                        <a:t>
 TMA's new CEO, Daisuke Ugaeri, has been traveling across the country meeting with employees in our offices. Here he is pictured in TMA's Chicago office! 
Keep an eye out for updates on where Daisuke visits next! https://t.co/OXOhlLrtKG</a:t>
                      </a:r>
                    </a:p>
                  </a:txBody>
                  <a:tcPr/>
                </a:tc>
                <a:tc>
                  <a:txBody>
                    <a:bodyPr/>
                    <a:lstStyle/>
                    <a:p>
                      <a:r>
                        <a:rPr lang="en-US" sz="1000"/>
                        <a:t>05/31/2022 02:07:17</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1.6949 %</a:t>
                      </a:r>
                    </a:p>
                  </a:txBody>
                  <a:tcPr/>
                </a:tc>
                <a:extLst>
                  <a:ext uri="{0D108BD9-81ED-4DB2-BD59-A6C34878D82A}">
                    <a16:rowId xmlns:a16="http://schemas.microsoft.com/office/drawing/2014/main" val="123052839"/>
                  </a:ext>
                </a:extLst>
              </a:tr>
              <a:tr h="370840">
                <a:tc>
                  <a:txBody>
                    <a:bodyPr/>
                    <a:lstStyle/>
                    <a:p>
                      <a:r>
                        <a:rPr lang="en-US" sz="1000" b="1"/>
                        <a:t>@TokioMAmerica - 2022-05-04 11:33:09</a:t>
                      </a:r>
                      <a:r>
                        <a:rPr lang="en-US" sz="1000"/>
                        <a:t>
 At TMA, our employees are truly passionate about reducing their use of plastics and other harmful products. As a corporate entity, we strive toward a more sustainable Earth. ♻️
Take a look at some of our employees' Earth-friendly TMA re-usable bottles and cups! https://t.co/TATufXZ8BW</a:t>
                      </a:r>
                    </a:p>
                  </a:txBody>
                  <a:tcPr/>
                </a:tc>
                <a:tc>
                  <a:txBody>
                    <a:bodyPr/>
                    <a:lstStyle/>
                    <a:p>
                      <a:r>
                        <a:rPr lang="en-US" sz="1000"/>
                        <a:t>05/12/2022 02:08:09</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3</a:t>
                      </a:r>
                    </a:p>
                  </a:txBody>
                  <a:tcPr/>
                </a:tc>
                <a:tc>
                  <a:txBody>
                    <a:bodyPr/>
                    <a:lstStyle/>
                    <a:p>
                      <a:r>
                        <a:rPr lang="en-US" sz="1000"/>
                        <a:t>1.2876 %</a:t>
                      </a:r>
                    </a:p>
                  </a:txBody>
                  <a:tcPr/>
                </a:tc>
                <a:extLst>
                  <a:ext uri="{0D108BD9-81ED-4DB2-BD59-A6C34878D82A}">
                    <a16:rowId xmlns:a16="http://schemas.microsoft.com/office/drawing/2014/main" val="405451965"/>
                  </a:ext>
                </a:extLst>
              </a:tr>
            </a:tbl>
          </a:graphicData>
        </a:graphic>
      </p:graphicFrame>
      <p:sp>
        <p:nvSpPr>
          <p:cNvPr id="4" name="Text Placeholder 3">
            <a:extLst>
              <a:ext uri="{FF2B5EF4-FFF2-40B4-BE49-F238E27FC236}">
                <a16:creationId xmlns:a16="http://schemas.microsoft.com/office/drawing/2014/main" id="{65CF58AA-C592-4A8D-B2D7-C758379E39C7}"/>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4730316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67197-4C36-4435-BF36-90FF894C7B80}"/>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B19637BF-99BF-4EA4-B706-8864B564CE59}"/>
              </a:ext>
            </a:extLst>
          </p:cNvPr>
          <p:cNvGraphicFramePr>
            <a:graphicFrameLocks noGrp="1"/>
          </p:cNvGraphicFramePr>
          <p:nvPr>
            <p:ph type="tbl" sz="quarter" idx="13"/>
            <p:extLst>
              <p:ext uri="{D42A27DB-BD31-4B8C-83A1-F6EECF244321}">
                <p14:modId xmlns:p14="http://schemas.microsoft.com/office/powerpoint/2010/main" val="3960867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555482188"/>
                    </a:ext>
                  </a:extLst>
                </a:gridCol>
                <a:gridCol w="658368">
                  <a:extLst>
                    <a:ext uri="{9D8B030D-6E8A-4147-A177-3AD203B41FA5}">
                      <a16:colId xmlns:a16="http://schemas.microsoft.com/office/drawing/2014/main" val="377159606"/>
                    </a:ext>
                  </a:extLst>
                </a:gridCol>
                <a:gridCol w="658368">
                  <a:extLst>
                    <a:ext uri="{9D8B030D-6E8A-4147-A177-3AD203B41FA5}">
                      <a16:colId xmlns:a16="http://schemas.microsoft.com/office/drawing/2014/main" val="1351561000"/>
                    </a:ext>
                  </a:extLst>
                </a:gridCol>
                <a:gridCol w="658368">
                  <a:extLst>
                    <a:ext uri="{9D8B030D-6E8A-4147-A177-3AD203B41FA5}">
                      <a16:colId xmlns:a16="http://schemas.microsoft.com/office/drawing/2014/main" val="167956136"/>
                    </a:ext>
                  </a:extLst>
                </a:gridCol>
                <a:gridCol w="658368">
                  <a:extLst>
                    <a:ext uri="{9D8B030D-6E8A-4147-A177-3AD203B41FA5}">
                      <a16:colId xmlns:a16="http://schemas.microsoft.com/office/drawing/2014/main" val="1728920076"/>
                    </a:ext>
                  </a:extLst>
                </a:gridCol>
                <a:gridCol w="658368">
                  <a:extLst>
                    <a:ext uri="{9D8B030D-6E8A-4147-A177-3AD203B41FA5}">
                      <a16:colId xmlns:a16="http://schemas.microsoft.com/office/drawing/2014/main" val="2605564941"/>
                    </a:ext>
                  </a:extLst>
                </a:gridCol>
                <a:gridCol w="658368">
                  <a:extLst>
                    <a:ext uri="{9D8B030D-6E8A-4147-A177-3AD203B41FA5}">
                      <a16:colId xmlns:a16="http://schemas.microsoft.com/office/drawing/2014/main" val="1193793444"/>
                    </a:ext>
                  </a:extLst>
                </a:gridCol>
                <a:gridCol w="658368">
                  <a:extLst>
                    <a:ext uri="{9D8B030D-6E8A-4147-A177-3AD203B41FA5}">
                      <a16:colId xmlns:a16="http://schemas.microsoft.com/office/drawing/2014/main" val="3518069257"/>
                    </a:ext>
                  </a:extLst>
                </a:gridCol>
                <a:gridCol w="658368">
                  <a:extLst>
                    <a:ext uri="{9D8B030D-6E8A-4147-A177-3AD203B41FA5}">
                      <a16:colId xmlns:a16="http://schemas.microsoft.com/office/drawing/2014/main" val="2216675779"/>
                    </a:ext>
                  </a:extLst>
                </a:gridCol>
                <a:gridCol w="658368">
                  <a:extLst>
                    <a:ext uri="{9D8B030D-6E8A-4147-A177-3AD203B41FA5}">
                      <a16:colId xmlns:a16="http://schemas.microsoft.com/office/drawing/2014/main" val="2953019086"/>
                    </a:ext>
                  </a:extLst>
                </a:gridCol>
                <a:gridCol w="658368">
                  <a:extLst>
                    <a:ext uri="{9D8B030D-6E8A-4147-A177-3AD203B41FA5}">
                      <a16:colId xmlns:a16="http://schemas.microsoft.com/office/drawing/2014/main" val="2004261304"/>
                    </a:ext>
                  </a:extLst>
                </a:gridCol>
                <a:gridCol w="658368">
                  <a:extLst>
                    <a:ext uri="{9D8B030D-6E8A-4147-A177-3AD203B41FA5}">
                      <a16:colId xmlns:a16="http://schemas.microsoft.com/office/drawing/2014/main" val="89371327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402268854"/>
                  </a:ext>
                </a:extLst>
              </a:tr>
              <a:tr h="370840">
                <a:tc>
                  <a:txBody>
                    <a:bodyPr/>
                    <a:lstStyle/>
                    <a:p>
                      <a:r>
                        <a:rPr lang="en-US" sz="1000"/>
                        <a:t>18975</a:t>
                      </a:r>
                    </a:p>
                  </a:txBody>
                  <a:tcPr/>
                </a:tc>
                <a:tc>
                  <a:txBody>
                    <a:bodyPr/>
                    <a:lstStyle/>
                    <a:p>
                      <a:r>
                        <a:rPr lang="en-US" sz="1000"/>
                        <a:t>146</a:t>
                      </a:r>
                    </a:p>
                  </a:txBody>
                  <a:tcPr/>
                </a:tc>
                <a:tc>
                  <a:txBody>
                    <a:bodyPr/>
                    <a:lstStyle/>
                    <a:p>
                      <a:r>
                        <a:rPr lang="en-US" sz="1000"/>
                        <a:t>14</a:t>
                      </a:r>
                    </a:p>
                  </a:txBody>
                  <a:tcPr/>
                </a:tc>
                <a:tc>
                  <a:txBody>
                    <a:bodyPr/>
                    <a:lstStyle/>
                    <a:p>
                      <a:r>
                        <a:rPr lang="en-US" sz="1000"/>
                        <a:t>806</a:t>
                      </a:r>
                    </a:p>
                  </a:txBody>
                  <a:tcPr/>
                </a:tc>
                <a:tc>
                  <a:txBody>
                    <a:bodyPr/>
                    <a:lstStyle/>
                    <a:p>
                      <a:r>
                        <a:rPr lang="en-US" sz="1000"/>
                        <a:t>57.571428571429</a:t>
                      </a:r>
                    </a:p>
                  </a:txBody>
                  <a:tcPr/>
                </a:tc>
                <a:tc>
                  <a:txBody>
                    <a:bodyPr/>
                    <a:lstStyle/>
                    <a:p>
                      <a:r>
                        <a:rPr lang="en-US" sz="1000"/>
                        <a:t>8</a:t>
                      </a:r>
                    </a:p>
                  </a:txBody>
                  <a:tcPr/>
                </a:tc>
                <a:tc>
                  <a:txBody>
                    <a:bodyPr/>
                    <a:lstStyle/>
                    <a:p>
                      <a:r>
                        <a:rPr lang="en-US" sz="1000"/>
                        <a:t>15</a:t>
                      </a:r>
                    </a:p>
                  </a:txBody>
                  <a:tcPr/>
                </a:tc>
                <a:tc>
                  <a:txBody>
                    <a:bodyPr/>
                    <a:lstStyle/>
                    <a:p>
                      <a:r>
                        <a:rPr lang="en-US" sz="1000"/>
                        <a:t>3524</a:t>
                      </a:r>
                    </a:p>
                  </a:txBody>
                  <a:tcPr/>
                </a:tc>
                <a:tc>
                  <a:txBody>
                    <a:bodyPr/>
                    <a:lstStyle/>
                    <a:p>
                      <a:r>
                        <a:rPr lang="en-US" sz="1000"/>
                        <a:t>35363</a:t>
                      </a:r>
                    </a:p>
                  </a:txBody>
                  <a:tcPr/>
                </a:tc>
                <a:tc>
                  <a:txBody>
                    <a:bodyPr/>
                    <a:lstStyle/>
                    <a:p>
                      <a:r>
                        <a:rPr lang="en-US" sz="1000"/>
                        <a:t>2525.9285714286</a:t>
                      </a:r>
                    </a:p>
                  </a:txBody>
                  <a:tcPr/>
                </a:tc>
                <a:tc>
                  <a:txBody>
                    <a:bodyPr/>
                    <a:lstStyle/>
                    <a:p>
                      <a:r>
                        <a:rPr lang="en-US" sz="1000"/>
                        <a:t>7.5268510845111 %</a:t>
                      </a:r>
                    </a:p>
                  </a:txBody>
                  <a:tcPr/>
                </a:tc>
                <a:tc>
                  <a:txBody>
                    <a:bodyPr/>
                    <a:lstStyle/>
                    <a:p>
                      <a:r>
                        <a:rPr lang="en-US" sz="1000"/>
                        <a:t>649</a:t>
                      </a:r>
                    </a:p>
                  </a:txBody>
                  <a:tcPr/>
                </a:tc>
                <a:extLst>
                  <a:ext uri="{0D108BD9-81ED-4DB2-BD59-A6C34878D82A}">
                    <a16:rowId xmlns:a16="http://schemas.microsoft.com/office/drawing/2014/main" val="2955798803"/>
                  </a:ext>
                </a:extLst>
              </a:tr>
            </a:tbl>
          </a:graphicData>
        </a:graphic>
      </p:graphicFrame>
      <p:sp>
        <p:nvSpPr>
          <p:cNvPr id="4" name="Text Placeholder 3">
            <a:extLst>
              <a:ext uri="{FF2B5EF4-FFF2-40B4-BE49-F238E27FC236}">
                <a16:creationId xmlns:a16="http://schemas.microsoft.com/office/drawing/2014/main" id="{01682EAD-EFAA-4F07-9372-2A9EFCDE27F4}"/>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4156997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3E663-64CB-4BC6-9D02-31B7A96B544E}"/>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C06919A2-4836-435C-A36D-F705C951BCE6}"/>
              </a:ext>
            </a:extLst>
          </p:cNvPr>
          <p:cNvGraphicFramePr>
            <a:graphicFrameLocks noGrp="1"/>
          </p:cNvGraphicFramePr>
          <p:nvPr>
            <p:ph type="chart" sz="quarter" idx="13"/>
            <p:extLst>
              <p:ext uri="{D42A27DB-BD31-4B8C-83A1-F6EECF244321}">
                <p14:modId xmlns:p14="http://schemas.microsoft.com/office/powerpoint/2010/main" val="20340282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734520-13AF-4362-BFD5-8CA2B88F0E8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9DA4A3F-BF4E-4F9E-9FA6-E0E9A0190D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92252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02002-E5F4-4102-857F-A69B321373C4}"/>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213F5AD9-D60A-4266-B40B-EACFC7BEA030}"/>
              </a:ext>
            </a:extLst>
          </p:cNvPr>
          <p:cNvGraphicFramePr>
            <a:graphicFrameLocks noGrp="1"/>
          </p:cNvGraphicFramePr>
          <p:nvPr>
            <p:ph type="chart" sz="quarter" idx="13"/>
            <p:extLst>
              <p:ext uri="{D42A27DB-BD31-4B8C-83A1-F6EECF244321}">
                <p14:modId xmlns:p14="http://schemas.microsoft.com/office/powerpoint/2010/main" val="25534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B64240-3888-4A03-BB7E-FF75F5BECC6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54342EF-AD61-42CD-B138-C4B4BD5080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8313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3E530-98A4-4B33-8070-AF987B050BC4}"/>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CEAD786D-320E-4ED4-B05D-E99A7DB69163}"/>
              </a:ext>
            </a:extLst>
          </p:cNvPr>
          <p:cNvGraphicFramePr>
            <a:graphicFrameLocks noGrp="1"/>
          </p:cNvGraphicFramePr>
          <p:nvPr>
            <p:ph type="chart" sz="quarter" idx="13"/>
            <p:extLst>
              <p:ext uri="{D42A27DB-BD31-4B8C-83A1-F6EECF244321}">
                <p14:modId xmlns:p14="http://schemas.microsoft.com/office/powerpoint/2010/main" val="31898730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56B616-9DA3-41E0-B77B-A7A74BF7F10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D51F3DB-C258-4ECD-9C92-D899810B66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99118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2EE2D-8837-4DE1-ABB0-168E6299C194}"/>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FFD5EB1D-C16C-4C63-B343-5AF62F0C76CC}"/>
              </a:ext>
            </a:extLst>
          </p:cNvPr>
          <p:cNvGraphicFramePr>
            <a:graphicFrameLocks noGrp="1"/>
          </p:cNvGraphicFramePr>
          <p:nvPr>
            <p:ph type="chart" sz="quarter" idx="13"/>
            <p:extLst>
              <p:ext uri="{D42A27DB-BD31-4B8C-83A1-F6EECF244321}">
                <p14:modId xmlns:p14="http://schemas.microsoft.com/office/powerpoint/2010/main" val="39051904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208293-98B7-4B97-B346-9B1AF108336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D50D5FF-8801-4841-9661-1521F17A73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33606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EDF14-9497-4825-BD00-BB32C2CE8205}"/>
              </a:ext>
            </a:extLst>
          </p:cNvPr>
          <p:cNvSpPr>
            <a:spLocks noGrp="1"/>
          </p:cNvSpPr>
          <p:nvPr>
            <p:ph type="title"/>
          </p:nvPr>
        </p:nvSpPr>
        <p:spPr/>
        <p:txBody>
          <a:bodyPr/>
          <a:lstStyle/>
          <a:p>
            <a:r>
              <a:rPr lang="en-US"/>
              <a:t>LinkedIn Posts Table | Tokio Marine America - 1 of 2</a:t>
            </a:r>
          </a:p>
        </p:txBody>
      </p:sp>
      <p:graphicFrame>
        <p:nvGraphicFramePr>
          <p:cNvPr id="5" name="Table Placeholder 4">
            <a:extLst>
              <a:ext uri="{FF2B5EF4-FFF2-40B4-BE49-F238E27FC236}">
                <a16:creationId xmlns:a16="http://schemas.microsoft.com/office/drawing/2014/main" id="{826CCFC2-2BA7-4258-B7C7-2E6A1E0AAA8C}"/>
              </a:ext>
            </a:extLst>
          </p:cNvPr>
          <p:cNvGraphicFramePr>
            <a:graphicFrameLocks noGrp="1"/>
          </p:cNvGraphicFramePr>
          <p:nvPr>
            <p:ph type="tbl" sz="quarter" idx="13"/>
            <p:extLst>
              <p:ext uri="{D42A27DB-BD31-4B8C-83A1-F6EECF244321}">
                <p14:modId xmlns:p14="http://schemas.microsoft.com/office/powerpoint/2010/main" val="2639361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20070464"/>
                    </a:ext>
                  </a:extLst>
                </a:gridCol>
                <a:gridCol w="740664">
                  <a:extLst>
                    <a:ext uri="{9D8B030D-6E8A-4147-A177-3AD203B41FA5}">
                      <a16:colId xmlns:a16="http://schemas.microsoft.com/office/drawing/2014/main" val="1057959761"/>
                    </a:ext>
                  </a:extLst>
                </a:gridCol>
                <a:gridCol w="740664">
                  <a:extLst>
                    <a:ext uri="{9D8B030D-6E8A-4147-A177-3AD203B41FA5}">
                      <a16:colId xmlns:a16="http://schemas.microsoft.com/office/drawing/2014/main" val="2047363674"/>
                    </a:ext>
                  </a:extLst>
                </a:gridCol>
                <a:gridCol w="740664">
                  <a:extLst>
                    <a:ext uri="{9D8B030D-6E8A-4147-A177-3AD203B41FA5}">
                      <a16:colId xmlns:a16="http://schemas.microsoft.com/office/drawing/2014/main" val="3066066708"/>
                    </a:ext>
                  </a:extLst>
                </a:gridCol>
                <a:gridCol w="740664">
                  <a:extLst>
                    <a:ext uri="{9D8B030D-6E8A-4147-A177-3AD203B41FA5}">
                      <a16:colId xmlns:a16="http://schemas.microsoft.com/office/drawing/2014/main" val="3872918360"/>
                    </a:ext>
                  </a:extLst>
                </a:gridCol>
                <a:gridCol w="740664">
                  <a:extLst>
                    <a:ext uri="{9D8B030D-6E8A-4147-A177-3AD203B41FA5}">
                      <a16:colId xmlns:a16="http://schemas.microsoft.com/office/drawing/2014/main" val="3966700594"/>
                    </a:ext>
                  </a:extLst>
                </a:gridCol>
                <a:gridCol w="740664">
                  <a:extLst>
                    <a:ext uri="{9D8B030D-6E8A-4147-A177-3AD203B41FA5}">
                      <a16:colId xmlns:a16="http://schemas.microsoft.com/office/drawing/2014/main" val="2352858734"/>
                    </a:ext>
                  </a:extLst>
                </a:gridCol>
                <a:gridCol w="740664">
                  <a:extLst>
                    <a:ext uri="{9D8B030D-6E8A-4147-A177-3AD203B41FA5}">
                      <a16:colId xmlns:a16="http://schemas.microsoft.com/office/drawing/2014/main" val="1131295947"/>
                    </a:ext>
                  </a:extLst>
                </a:gridCol>
                <a:gridCol w="740664">
                  <a:extLst>
                    <a:ext uri="{9D8B030D-6E8A-4147-A177-3AD203B41FA5}">
                      <a16:colId xmlns:a16="http://schemas.microsoft.com/office/drawing/2014/main" val="4147118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698957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- 2022-05-23 16:50:40</a:t>
                      </a:r>
                      <a:r>
                        <a:rPr kumimoji="0" lang="en-US" sz="1000" b="0" i="0" u="none" strike="noStrike" kern="1200" cap="none" spc="0" normalizeH="0" baseline="0" noProof="0">
                          <a:ln>
                            <a:noFill/>
                          </a:ln>
                          <a:solidFill>
                            <a:prstClr val="black"/>
                          </a:solidFill>
                          <a:effectLst/>
                          <a:uLnTx/>
                          <a:uFillTx/>
                          <a:latin typeface="+mn-lt"/>
                          <a:ea typeface="+mn-ea"/>
                          <a:cs typeface="+mn-cs"/>
                        </a:rPr>
                        <a:t>
 In the latest trip on his Tour of TMA, New CEO Daisuke Ugaeri visited our office in Plano, TX! 
These in-person meetings have been a fantastic way for employees to interact with new leadership and hear directly from the source on the company's continued vision.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20.811158010644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69958776"/>
                  </a:ext>
                </a:extLst>
              </a:tr>
            </a:tbl>
          </a:graphicData>
        </a:graphic>
      </p:graphicFrame>
      <p:sp>
        <p:nvSpPr>
          <p:cNvPr id="4" name="Text Placeholder 3">
            <a:extLst>
              <a:ext uri="{FF2B5EF4-FFF2-40B4-BE49-F238E27FC236}">
                <a16:creationId xmlns:a16="http://schemas.microsoft.com/office/drawing/2014/main" id="{871B8188-B167-4BEB-B87B-1143D3909FE6}"/>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3227682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2423D-FBAF-4FA7-9B0D-7E4534FF8E66}"/>
              </a:ext>
            </a:extLst>
          </p:cNvPr>
          <p:cNvSpPr>
            <a:spLocks noGrp="1"/>
          </p:cNvSpPr>
          <p:nvPr>
            <p:ph type="title"/>
          </p:nvPr>
        </p:nvSpPr>
        <p:spPr/>
        <p:txBody>
          <a:bodyPr/>
          <a:lstStyle/>
          <a:p>
            <a:r>
              <a:rPr lang="en-US"/>
              <a:t>LinkedIn Posts Table | Tokio Marine America - 2 of 2</a:t>
            </a:r>
          </a:p>
        </p:txBody>
      </p:sp>
      <p:graphicFrame>
        <p:nvGraphicFramePr>
          <p:cNvPr id="5" name="Table Placeholder 4">
            <a:extLst>
              <a:ext uri="{FF2B5EF4-FFF2-40B4-BE49-F238E27FC236}">
                <a16:creationId xmlns:a16="http://schemas.microsoft.com/office/drawing/2014/main" id="{04EA43FA-0D7A-4268-8639-600206AA9BC1}"/>
              </a:ext>
            </a:extLst>
          </p:cNvPr>
          <p:cNvGraphicFramePr>
            <a:graphicFrameLocks noGrp="1"/>
          </p:cNvGraphicFramePr>
          <p:nvPr>
            <p:ph type="tbl" sz="quarter" idx="13"/>
            <p:extLst>
              <p:ext uri="{D42A27DB-BD31-4B8C-83A1-F6EECF244321}">
                <p14:modId xmlns:p14="http://schemas.microsoft.com/office/powerpoint/2010/main" val="3467693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64194743"/>
                    </a:ext>
                  </a:extLst>
                </a:gridCol>
                <a:gridCol w="740664">
                  <a:extLst>
                    <a:ext uri="{9D8B030D-6E8A-4147-A177-3AD203B41FA5}">
                      <a16:colId xmlns:a16="http://schemas.microsoft.com/office/drawing/2014/main" val="3037071511"/>
                    </a:ext>
                  </a:extLst>
                </a:gridCol>
                <a:gridCol w="740664">
                  <a:extLst>
                    <a:ext uri="{9D8B030D-6E8A-4147-A177-3AD203B41FA5}">
                      <a16:colId xmlns:a16="http://schemas.microsoft.com/office/drawing/2014/main" val="3164284434"/>
                    </a:ext>
                  </a:extLst>
                </a:gridCol>
                <a:gridCol w="740664">
                  <a:extLst>
                    <a:ext uri="{9D8B030D-6E8A-4147-A177-3AD203B41FA5}">
                      <a16:colId xmlns:a16="http://schemas.microsoft.com/office/drawing/2014/main" val="2860630556"/>
                    </a:ext>
                  </a:extLst>
                </a:gridCol>
                <a:gridCol w="740664">
                  <a:extLst>
                    <a:ext uri="{9D8B030D-6E8A-4147-A177-3AD203B41FA5}">
                      <a16:colId xmlns:a16="http://schemas.microsoft.com/office/drawing/2014/main" val="1814117674"/>
                    </a:ext>
                  </a:extLst>
                </a:gridCol>
                <a:gridCol w="740664">
                  <a:extLst>
                    <a:ext uri="{9D8B030D-6E8A-4147-A177-3AD203B41FA5}">
                      <a16:colId xmlns:a16="http://schemas.microsoft.com/office/drawing/2014/main" val="254830558"/>
                    </a:ext>
                  </a:extLst>
                </a:gridCol>
                <a:gridCol w="740664">
                  <a:extLst>
                    <a:ext uri="{9D8B030D-6E8A-4147-A177-3AD203B41FA5}">
                      <a16:colId xmlns:a16="http://schemas.microsoft.com/office/drawing/2014/main" val="55074893"/>
                    </a:ext>
                  </a:extLst>
                </a:gridCol>
                <a:gridCol w="740664">
                  <a:extLst>
                    <a:ext uri="{9D8B030D-6E8A-4147-A177-3AD203B41FA5}">
                      <a16:colId xmlns:a16="http://schemas.microsoft.com/office/drawing/2014/main" val="2463783549"/>
                    </a:ext>
                  </a:extLst>
                </a:gridCol>
                <a:gridCol w="740664">
                  <a:extLst>
                    <a:ext uri="{9D8B030D-6E8A-4147-A177-3AD203B41FA5}">
                      <a16:colId xmlns:a16="http://schemas.microsoft.com/office/drawing/2014/main" val="3945653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308402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- 2022-05-04 11:32:07</a:t>
                      </a:r>
                      <a:r>
                        <a:rPr kumimoji="0" lang="en-US" sz="1000" b="0" i="0" u="none" strike="noStrike" kern="1200" cap="none" spc="0" normalizeH="0" baseline="0" noProof="0">
                          <a:ln>
                            <a:noFill/>
                          </a:ln>
                          <a:solidFill>
                            <a:prstClr val="black"/>
                          </a:solidFill>
                          <a:effectLst/>
                          <a:uLnTx/>
                          <a:uFillTx/>
                          <a:latin typeface="+mn-lt"/>
                          <a:ea typeface="+mn-ea"/>
                          <a:cs typeface="+mn-cs"/>
                        </a:rPr>
                        <a:t>
 At TMA, our employees are truly passionate about reducing their carbon footprint and their use of plastics or other harmful products. As a corporate entity, we believe we have a responsibility to collectively strive toward a more sustainable, less polluted Earth. ♻️
One way to do that is through re-usable water bottles. Take a look at some of our employees' Earth-friendly TMA bottles and cups!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15.692414752958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35974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- 2022-05-20 15:21:28</a:t>
                      </a:r>
                      <a:r>
                        <a:rPr kumimoji="0" lang="en-US" sz="1000" b="0" i="0" u="none" strike="noStrike" kern="1200" cap="none" spc="0" normalizeH="0" baseline="0" noProof="0">
                          <a:ln>
                            <a:noFill/>
                          </a:ln>
                          <a:solidFill>
                            <a:prstClr val="black"/>
                          </a:solidFill>
                          <a:effectLst/>
                          <a:uLnTx/>
                          <a:uFillTx/>
                          <a:latin typeface="+mn-lt"/>
                          <a:ea typeface="+mn-ea"/>
                          <a:cs typeface="+mn-cs"/>
                        </a:rPr>
                        <a:t>
 TMA's new CEO, Daisuke Ugaeri, has been traveling across the country meeting with employees in our offices. Here he is pictured in TMA's Chicago office! 
Keep an eye out for updates on where Daisuke visits next!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22.638724911452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43661218"/>
                  </a:ext>
                </a:extLst>
              </a:tr>
            </a:tbl>
          </a:graphicData>
        </a:graphic>
      </p:graphicFrame>
      <p:sp>
        <p:nvSpPr>
          <p:cNvPr id="4" name="Text Placeholder 3">
            <a:extLst>
              <a:ext uri="{FF2B5EF4-FFF2-40B4-BE49-F238E27FC236}">
                <a16:creationId xmlns:a16="http://schemas.microsoft.com/office/drawing/2014/main" id="{8430D7B7-B128-402F-93FC-3DBA5E697969}"/>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0467340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E6A08-05ED-487F-B9F0-065CDFE7C766}"/>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99624EB9-C9E4-4E50-81A6-D34F46002099}"/>
              </a:ext>
            </a:extLst>
          </p:cNvPr>
          <p:cNvGraphicFramePr>
            <a:graphicFrameLocks noGrp="1"/>
          </p:cNvGraphicFramePr>
          <p:nvPr>
            <p:ph type="tbl" sz="quarter" idx="13"/>
            <p:extLst>
              <p:ext uri="{D42A27DB-BD31-4B8C-83A1-F6EECF244321}">
                <p14:modId xmlns:p14="http://schemas.microsoft.com/office/powerpoint/2010/main" val="4030554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451541"/>
                    </a:ext>
                  </a:extLst>
                </a:gridCol>
                <a:gridCol w="658368">
                  <a:extLst>
                    <a:ext uri="{9D8B030D-6E8A-4147-A177-3AD203B41FA5}">
                      <a16:colId xmlns:a16="http://schemas.microsoft.com/office/drawing/2014/main" val="3530528430"/>
                    </a:ext>
                  </a:extLst>
                </a:gridCol>
                <a:gridCol w="658368">
                  <a:extLst>
                    <a:ext uri="{9D8B030D-6E8A-4147-A177-3AD203B41FA5}">
                      <a16:colId xmlns:a16="http://schemas.microsoft.com/office/drawing/2014/main" val="2715834939"/>
                    </a:ext>
                  </a:extLst>
                </a:gridCol>
                <a:gridCol w="658368">
                  <a:extLst>
                    <a:ext uri="{9D8B030D-6E8A-4147-A177-3AD203B41FA5}">
                      <a16:colId xmlns:a16="http://schemas.microsoft.com/office/drawing/2014/main" val="3290898971"/>
                    </a:ext>
                  </a:extLst>
                </a:gridCol>
                <a:gridCol w="658368">
                  <a:extLst>
                    <a:ext uri="{9D8B030D-6E8A-4147-A177-3AD203B41FA5}">
                      <a16:colId xmlns:a16="http://schemas.microsoft.com/office/drawing/2014/main" val="1376712451"/>
                    </a:ext>
                  </a:extLst>
                </a:gridCol>
                <a:gridCol w="658368">
                  <a:extLst>
                    <a:ext uri="{9D8B030D-6E8A-4147-A177-3AD203B41FA5}">
                      <a16:colId xmlns:a16="http://schemas.microsoft.com/office/drawing/2014/main" val="2643231035"/>
                    </a:ext>
                  </a:extLst>
                </a:gridCol>
                <a:gridCol w="658368">
                  <a:extLst>
                    <a:ext uri="{9D8B030D-6E8A-4147-A177-3AD203B41FA5}">
                      <a16:colId xmlns:a16="http://schemas.microsoft.com/office/drawing/2014/main" val="1911846628"/>
                    </a:ext>
                  </a:extLst>
                </a:gridCol>
                <a:gridCol w="658368">
                  <a:extLst>
                    <a:ext uri="{9D8B030D-6E8A-4147-A177-3AD203B41FA5}">
                      <a16:colId xmlns:a16="http://schemas.microsoft.com/office/drawing/2014/main" val="2598703528"/>
                    </a:ext>
                  </a:extLst>
                </a:gridCol>
                <a:gridCol w="658368">
                  <a:extLst>
                    <a:ext uri="{9D8B030D-6E8A-4147-A177-3AD203B41FA5}">
                      <a16:colId xmlns:a16="http://schemas.microsoft.com/office/drawing/2014/main" val="4283081979"/>
                    </a:ext>
                  </a:extLst>
                </a:gridCol>
                <a:gridCol w="658368">
                  <a:extLst>
                    <a:ext uri="{9D8B030D-6E8A-4147-A177-3AD203B41FA5}">
                      <a16:colId xmlns:a16="http://schemas.microsoft.com/office/drawing/2014/main" val="106476040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262747089"/>
                  </a:ext>
                </a:extLst>
              </a:tr>
              <a:tr h="370840">
                <a:tc>
                  <a:txBody>
                    <a:bodyPr/>
                    <a:lstStyle/>
                    <a:p>
                      <a:r>
                        <a:rPr lang="en-US" sz="1000"/>
                        <a:t>tmamerica</a:t>
                      </a:r>
                    </a:p>
                  </a:txBody>
                  <a:tcPr/>
                </a:tc>
                <a:tc>
                  <a:txBody>
                    <a:bodyPr/>
                    <a:lstStyle/>
                    <a:p>
                      <a:r>
                        <a:rPr lang="en-US" sz="1000"/>
                        <a:t>456</a:t>
                      </a:r>
                    </a:p>
                  </a:txBody>
                  <a:tcPr/>
                </a:tc>
                <a:tc>
                  <a:txBody>
                    <a:bodyPr/>
                    <a:lstStyle/>
                    <a:p>
                      <a:r>
                        <a:rPr lang="en-US" sz="1000"/>
                        <a:t>-1</a:t>
                      </a:r>
                    </a:p>
                  </a:txBody>
                  <a:tcPr/>
                </a:tc>
                <a:tc>
                  <a:txBody>
                    <a:bodyPr/>
                    <a:lstStyle/>
                    <a:p>
                      <a:r>
                        <a:rPr lang="en-US" sz="1000"/>
                        <a:t>6</a:t>
                      </a:r>
                    </a:p>
                  </a:txBody>
                  <a:tcPr/>
                </a:tc>
                <a:tc>
                  <a:txBody>
                    <a:bodyPr/>
                    <a:lstStyle/>
                    <a:p>
                      <a:r>
                        <a:rPr lang="en-US" sz="1000"/>
                        <a:t>5</a:t>
                      </a:r>
                    </a:p>
                  </a:txBody>
                  <a:tcPr/>
                </a:tc>
                <a:tc>
                  <a:txBody>
                    <a:bodyPr/>
                    <a:lstStyle/>
                    <a:p>
                      <a:r>
                        <a:rPr lang="en-US" sz="1000"/>
                        <a:t>3</a:t>
                      </a:r>
                    </a:p>
                  </a:txBody>
                  <a:tcPr/>
                </a:tc>
                <a:tc>
                  <a:txBody>
                    <a:bodyPr/>
                    <a:lstStyle/>
                    <a:p>
                      <a:r>
                        <a:rPr lang="en-US" sz="1000"/>
                        <a:t>14</a:t>
                      </a:r>
                    </a:p>
                  </a:txBody>
                  <a:tcPr/>
                </a:tc>
                <a:tc>
                  <a:txBody>
                    <a:bodyPr/>
                    <a:lstStyle/>
                    <a:p>
                      <a:r>
                        <a:rPr lang="en-US" sz="1000"/>
                        <a:t>107</a:t>
                      </a:r>
                    </a:p>
                  </a:txBody>
                  <a:tcPr/>
                </a:tc>
                <a:tc>
                  <a:txBody>
                    <a:bodyPr/>
                    <a:lstStyle/>
                    <a:p>
                      <a:r>
                        <a:rPr lang="en-US" sz="1000"/>
                        <a:t>6</a:t>
                      </a:r>
                    </a:p>
                  </a:txBody>
                  <a:tcPr/>
                </a:tc>
                <a:tc>
                  <a:txBody>
                    <a:bodyPr/>
                    <a:lstStyle/>
                    <a:p>
                      <a:r>
                        <a:rPr lang="en-US" sz="1000"/>
                        <a:t>1.7701 %</a:t>
                      </a:r>
                    </a:p>
                  </a:txBody>
                  <a:tcPr/>
                </a:tc>
                <a:extLst>
                  <a:ext uri="{0D108BD9-81ED-4DB2-BD59-A6C34878D82A}">
                    <a16:rowId xmlns:a16="http://schemas.microsoft.com/office/drawing/2014/main" val="221071996"/>
                  </a:ext>
                </a:extLst>
              </a:tr>
            </a:tbl>
          </a:graphicData>
        </a:graphic>
      </p:graphicFrame>
      <p:sp>
        <p:nvSpPr>
          <p:cNvPr id="4" name="Text Placeholder 3">
            <a:extLst>
              <a:ext uri="{FF2B5EF4-FFF2-40B4-BE49-F238E27FC236}">
                <a16:creationId xmlns:a16="http://schemas.microsoft.com/office/drawing/2014/main" id="{C9AE718D-E2B8-4676-A6F1-013152FB0B96}"/>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7248851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B1331-FD85-4121-9ACA-8ECFBABE99B4}"/>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7AA5152C-40C2-4BEA-AF7B-2A46F0184049}"/>
              </a:ext>
            </a:extLst>
          </p:cNvPr>
          <p:cNvGraphicFramePr>
            <a:graphicFrameLocks noGrp="1"/>
          </p:cNvGraphicFramePr>
          <p:nvPr>
            <p:ph type="chart" sz="quarter" idx="13"/>
            <p:extLst>
              <p:ext uri="{D42A27DB-BD31-4B8C-83A1-F6EECF244321}">
                <p14:modId xmlns:p14="http://schemas.microsoft.com/office/powerpoint/2010/main" val="9937060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1EE7F5-5C70-4788-B903-D1D2570E70A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1F0653E-7056-493A-9992-7C5BAC6758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56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3E373-1458-4606-B31F-AD8E8AEB0AC8}"/>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3FD56114-18CC-4E83-82EB-6A625A2271CA}"/>
              </a:ext>
            </a:extLst>
          </p:cNvPr>
          <p:cNvGraphicFramePr>
            <a:graphicFrameLocks noGrp="1"/>
          </p:cNvGraphicFramePr>
          <p:nvPr>
            <p:ph type="chart" sz="quarter" idx="13"/>
            <p:extLst>
              <p:ext uri="{D42A27DB-BD31-4B8C-83A1-F6EECF244321}">
                <p14:modId xmlns:p14="http://schemas.microsoft.com/office/powerpoint/2010/main" val="1202568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0D3A7C-2A17-4F09-95C3-C7F358C1FAC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42716EB-3371-4B56-9670-870D80BE13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72969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1DEB9-C898-4F94-8791-65329FF44A70}"/>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2F49014F-9652-4AD2-9C30-0E1D6D4B0FEE}"/>
              </a:ext>
            </a:extLst>
          </p:cNvPr>
          <p:cNvGraphicFramePr>
            <a:graphicFrameLocks noGrp="1"/>
          </p:cNvGraphicFramePr>
          <p:nvPr>
            <p:ph type="chart" sz="quarter" idx="13"/>
            <p:extLst>
              <p:ext uri="{D42A27DB-BD31-4B8C-83A1-F6EECF244321}">
                <p14:modId xmlns:p14="http://schemas.microsoft.com/office/powerpoint/2010/main" val="22480599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D79C4D-4D8C-46F0-B0DF-FC7E652F5B5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EE8B718-2D71-4512-87C6-21E054EAD1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8016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4BD67-1994-4132-B523-6B8305B903E8}"/>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583FC83B-4EC1-4D01-95D7-C893E707F332}"/>
              </a:ext>
            </a:extLst>
          </p:cNvPr>
          <p:cNvGraphicFramePr>
            <a:graphicFrameLocks noGrp="1"/>
          </p:cNvGraphicFramePr>
          <p:nvPr>
            <p:ph type="chart" sz="quarter" idx="13"/>
            <p:extLst>
              <p:ext uri="{D42A27DB-BD31-4B8C-83A1-F6EECF244321}">
                <p14:modId xmlns:p14="http://schemas.microsoft.com/office/powerpoint/2010/main" val="2339496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2937FF-9830-4479-ADB1-063998DD71D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4BF746C-7445-4B17-ABB8-41B9213705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41788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A9554-C4A1-4F96-BD47-0877DFABADD9}"/>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CB78622D-D563-4D54-BF7C-2A3B24BA435F}"/>
              </a:ext>
            </a:extLst>
          </p:cNvPr>
          <p:cNvGraphicFramePr>
            <a:graphicFrameLocks noGrp="1"/>
          </p:cNvGraphicFramePr>
          <p:nvPr>
            <p:ph type="tbl" sz="quarter" idx="13"/>
            <p:extLst>
              <p:ext uri="{D42A27DB-BD31-4B8C-83A1-F6EECF244321}">
                <p14:modId xmlns:p14="http://schemas.microsoft.com/office/powerpoint/2010/main" val="3779185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34612041"/>
                    </a:ext>
                  </a:extLst>
                </a:gridCol>
                <a:gridCol w="1810512">
                  <a:extLst>
                    <a:ext uri="{9D8B030D-6E8A-4147-A177-3AD203B41FA5}">
                      <a16:colId xmlns:a16="http://schemas.microsoft.com/office/drawing/2014/main" val="3955971007"/>
                    </a:ext>
                  </a:extLst>
                </a:gridCol>
                <a:gridCol w="822960">
                  <a:extLst>
                    <a:ext uri="{9D8B030D-6E8A-4147-A177-3AD203B41FA5}">
                      <a16:colId xmlns:a16="http://schemas.microsoft.com/office/drawing/2014/main" val="1761450360"/>
                    </a:ext>
                  </a:extLst>
                </a:gridCol>
                <a:gridCol w="822960">
                  <a:extLst>
                    <a:ext uri="{9D8B030D-6E8A-4147-A177-3AD203B41FA5}">
                      <a16:colId xmlns:a16="http://schemas.microsoft.com/office/drawing/2014/main" val="3050148411"/>
                    </a:ext>
                  </a:extLst>
                </a:gridCol>
                <a:gridCol w="822960">
                  <a:extLst>
                    <a:ext uri="{9D8B030D-6E8A-4147-A177-3AD203B41FA5}">
                      <a16:colId xmlns:a16="http://schemas.microsoft.com/office/drawing/2014/main" val="3440310650"/>
                    </a:ext>
                  </a:extLst>
                </a:gridCol>
                <a:gridCol w="822960">
                  <a:extLst>
                    <a:ext uri="{9D8B030D-6E8A-4147-A177-3AD203B41FA5}">
                      <a16:colId xmlns:a16="http://schemas.microsoft.com/office/drawing/2014/main" val="3247585502"/>
                    </a:ext>
                  </a:extLst>
                </a:gridCol>
                <a:gridCol w="822960">
                  <a:extLst>
                    <a:ext uri="{9D8B030D-6E8A-4147-A177-3AD203B41FA5}">
                      <a16:colId xmlns:a16="http://schemas.microsoft.com/office/drawing/2014/main" val="145040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1144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- 2022-05-20 15:28:26</a:t>
                      </a:r>
                      <a:r>
                        <a:rPr kumimoji="0" lang="en-US" sz="1000" b="0" i="0" u="none" strike="noStrike" kern="1200" cap="none" spc="0" normalizeH="0" baseline="0" noProof="0">
                          <a:ln>
                            <a:noFill/>
                          </a:ln>
                          <a:solidFill>
                            <a:prstClr val="black"/>
                          </a:solidFill>
                          <a:effectLst/>
                          <a:uLnTx/>
                          <a:uFillTx/>
                          <a:latin typeface="+mn-lt"/>
                          <a:ea typeface="+mn-ea"/>
                          <a:cs typeface="+mn-cs"/>
                        </a:rPr>
                        <a:t>
 TMA's new CEO, Daisuke Ugaeri, has been traveling across the country meeting with employees in our offices. Here he is pictured in TMA's Chicago office! Keep an eye out for updates on where Daisuke visits next!
#ceo #insurance #companyculture #insurancecompany #leadership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https://quintly-image-storage.s3.amazonaws.com/a8463497d6ac59d9f9b31e3831c67b7f/cf9a1902a501270443e37af0bc8836e2.jpg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06/02/2022 08:06:03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0537820"/>
                  </a:ext>
                </a:extLst>
              </a:tr>
            </a:tbl>
          </a:graphicData>
        </a:graphic>
      </p:graphicFrame>
      <p:sp>
        <p:nvSpPr>
          <p:cNvPr id="4" name="Text Placeholder 3">
            <a:extLst>
              <a:ext uri="{FF2B5EF4-FFF2-40B4-BE49-F238E27FC236}">
                <a16:creationId xmlns:a16="http://schemas.microsoft.com/office/drawing/2014/main" id="{CB641DB7-A00A-499B-A424-D31B37534F91}"/>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6192897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6313B-537F-4E0B-905E-302A0607C701}"/>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A3C42DA5-411D-4CF8-9C2F-E8ACF1C45BBF}"/>
              </a:ext>
            </a:extLst>
          </p:cNvPr>
          <p:cNvGraphicFramePr>
            <a:graphicFrameLocks noGrp="1"/>
          </p:cNvGraphicFramePr>
          <p:nvPr>
            <p:ph type="tbl" sz="quarter" idx="13"/>
            <p:extLst>
              <p:ext uri="{D42A27DB-BD31-4B8C-83A1-F6EECF244321}">
                <p14:modId xmlns:p14="http://schemas.microsoft.com/office/powerpoint/2010/main" val="2261666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1035406"/>
                    </a:ext>
                  </a:extLst>
                </a:gridCol>
                <a:gridCol w="1810512">
                  <a:extLst>
                    <a:ext uri="{9D8B030D-6E8A-4147-A177-3AD203B41FA5}">
                      <a16:colId xmlns:a16="http://schemas.microsoft.com/office/drawing/2014/main" val="3409173154"/>
                    </a:ext>
                  </a:extLst>
                </a:gridCol>
                <a:gridCol w="822960">
                  <a:extLst>
                    <a:ext uri="{9D8B030D-6E8A-4147-A177-3AD203B41FA5}">
                      <a16:colId xmlns:a16="http://schemas.microsoft.com/office/drawing/2014/main" val="286483196"/>
                    </a:ext>
                  </a:extLst>
                </a:gridCol>
                <a:gridCol w="822960">
                  <a:extLst>
                    <a:ext uri="{9D8B030D-6E8A-4147-A177-3AD203B41FA5}">
                      <a16:colId xmlns:a16="http://schemas.microsoft.com/office/drawing/2014/main" val="1888849554"/>
                    </a:ext>
                  </a:extLst>
                </a:gridCol>
                <a:gridCol w="822960">
                  <a:extLst>
                    <a:ext uri="{9D8B030D-6E8A-4147-A177-3AD203B41FA5}">
                      <a16:colId xmlns:a16="http://schemas.microsoft.com/office/drawing/2014/main" val="1767021543"/>
                    </a:ext>
                  </a:extLst>
                </a:gridCol>
                <a:gridCol w="822960">
                  <a:extLst>
                    <a:ext uri="{9D8B030D-6E8A-4147-A177-3AD203B41FA5}">
                      <a16:colId xmlns:a16="http://schemas.microsoft.com/office/drawing/2014/main" val="2147107692"/>
                    </a:ext>
                  </a:extLst>
                </a:gridCol>
                <a:gridCol w="822960">
                  <a:extLst>
                    <a:ext uri="{9D8B030D-6E8A-4147-A177-3AD203B41FA5}">
                      <a16:colId xmlns:a16="http://schemas.microsoft.com/office/drawing/2014/main" val="3678802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3708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- 2022-05-23 16:54:29</a:t>
                      </a:r>
                      <a:r>
                        <a:rPr kumimoji="0" lang="en-US" sz="1000" b="0" i="0" u="none" strike="noStrike" kern="1200" cap="none" spc="0" normalizeH="0" baseline="0" noProof="0">
                          <a:ln>
                            <a:noFill/>
                          </a:ln>
                          <a:solidFill>
                            <a:prstClr val="black"/>
                          </a:solidFill>
                          <a:effectLst/>
                          <a:uLnTx/>
                          <a:uFillTx/>
                          <a:latin typeface="+mn-lt"/>
                          <a:ea typeface="+mn-ea"/>
                          <a:cs typeface="+mn-cs"/>
                        </a:rPr>
                        <a:t>
 In the latest trip on his Tour of TMA, New CEO Daisuke Ugaeri visited our office in Plano, TX!
These in-person meetings have been a fantastic way for employees to interact with new leadership and hear directly from the source on the company's continued vision.
#CEO #Leadership #insurance #insurancecompany #insurancecareers #teammeeting #employeespotlight #nationalteam #companyculture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https://quintly-image-storage.s3.amazonaws.com/a8463497d6ac59d9f9b31e3831c67b7f/d0b75b7e9b613f1a6f5fe1b2a6719e78.jpg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06/02/2022 08:06:03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05274941"/>
                  </a:ext>
                </a:extLst>
              </a:tr>
            </a:tbl>
          </a:graphicData>
        </a:graphic>
      </p:graphicFrame>
      <p:sp>
        <p:nvSpPr>
          <p:cNvPr id="4" name="Text Placeholder 3">
            <a:extLst>
              <a:ext uri="{FF2B5EF4-FFF2-40B4-BE49-F238E27FC236}">
                <a16:creationId xmlns:a16="http://schemas.microsoft.com/office/drawing/2014/main" id="{DB30020B-1D1E-4893-92DC-4F1E426171A2}"/>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4389625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D0A45-20F0-437D-AD19-2309FEDD0ADE}"/>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719D808E-7CD1-47FE-A09C-F78067A38188}"/>
              </a:ext>
            </a:extLst>
          </p:cNvPr>
          <p:cNvGraphicFramePr>
            <a:graphicFrameLocks noGrp="1"/>
          </p:cNvGraphicFramePr>
          <p:nvPr>
            <p:ph type="tbl" sz="quarter" idx="13"/>
            <p:extLst>
              <p:ext uri="{D42A27DB-BD31-4B8C-83A1-F6EECF244321}">
                <p14:modId xmlns:p14="http://schemas.microsoft.com/office/powerpoint/2010/main" val="2642909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11330644"/>
                    </a:ext>
                  </a:extLst>
                </a:gridCol>
                <a:gridCol w="1810512">
                  <a:extLst>
                    <a:ext uri="{9D8B030D-6E8A-4147-A177-3AD203B41FA5}">
                      <a16:colId xmlns:a16="http://schemas.microsoft.com/office/drawing/2014/main" val="2479599710"/>
                    </a:ext>
                  </a:extLst>
                </a:gridCol>
                <a:gridCol w="822960">
                  <a:extLst>
                    <a:ext uri="{9D8B030D-6E8A-4147-A177-3AD203B41FA5}">
                      <a16:colId xmlns:a16="http://schemas.microsoft.com/office/drawing/2014/main" val="1507180459"/>
                    </a:ext>
                  </a:extLst>
                </a:gridCol>
                <a:gridCol w="822960">
                  <a:extLst>
                    <a:ext uri="{9D8B030D-6E8A-4147-A177-3AD203B41FA5}">
                      <a16:colId xmlns:a16="http://schemas.microsoft.com/office/drawing/2014/main" val="3543928761"/>
                    </a:ext>
                  </a:extLst>
                </a:gridCol>
                <a:gridCol w="822960">
                  <a:extLst>
                    <a:ext uri="{9D8B030D-6E8A-4147-A177-3AD203B41FA5}">
                      <a16:colId xmlns:a16="http://schemas.microsoft.com/office/drawing/2014/main" val="1309782097"/>
                    </a:ext>
                  </a:extLst>
                </a:gridCol>
                <a:gridCol w="822960">
                  <a:extLst>
                    <a:ext uri="{9D8B030D-6E8A-4147-A177-3AD203B41FA5}">
                      <a16:colId xmlns:a16="http://schemas.microsoft.com/office/drawing/2014/main" val="1878934261"/>
                    </a:ext>
                  </a:extLst>
                </a:gridCol>
                <a:gridCol w="822960">
                  <a:extLst>
                    <a:ext uri="{9D8B030D-6E8A-4147-A177-3AD203B41FA5}">
                      <a16:colId xmlns:a16="http://schemas.microsoft.com/office/drawing/2014/main" val="1210879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437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- 2022-05-09 16:21:09</a:t>
                      </a:r>
                      <a:r>
                        <a:rPr kumimoji="0" lang="en-US" sz="1000" b="0" i="0" u="none" strike="noStrike" kern="1200" cap="none" spc="0" normalizeH="0" baseline="0" noProof="0">
                          <a:ln>
                            <a:noFill/>
                          </a:ln>
                          <a:solidFill>
                            <a:prstClr val="black"/>
                          </a:solidFill>
                          <a:effectLst/>
                          <a:uLnTx/>
                          <a:uFillTx/>
                          <a:latin typeface="+mn-lt"/>
                          <a:ea typeface="+mn-ea"/>
                          <a:cs typeface="+mn-cs"/>
                        </a:rPr>
                        <a:t>
 At TMA, our employees are committed to supporting our amazing CSR partners even outside of the months our company supports them! We wanted to highlight Pasadena office employee Peggy L. who has continued a personal relationship with ushsnews donating meals from foothillrestaurant to those experiencing homelessness.
You are an incredible representative of TMA's CSR efforts, Peggy!
#InsuranceGivesBack #CompanyCulture #GivingBack #CorporateSocialResponsibility #CSR #Charity #EndHomelessness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https://quintly-image-storage.s3.amazonaws.com/a8463497d6ac59d9f9b31e3831c67b7f/3c9dd9a2cd18249c44045015ba85978b.jpg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06/02/2022 08:06:03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1285451"/>
                  </a:ext>
                </a:extLst>
              </a:tr>
            </a:tbl>
          </a:graphicData>
        </a:graphic>
      </p:graphicFrame>
      <p:sp>
        <p:nvSpPr>
          <p:cNvPr id="4" name="Text Placeholder 3">
            <a:extLst>
              <a:ext uri="{FF2B5EF4-FFF2-40B4-BE49-F238E27FC236}">
                <a16:creationId xmlns:a16="http://schemas.microsoft.com/office/drawing/2014/main" id="{BF49A4EF-6D70-4E1F-9C8D-C048BFA9325B}"/>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2302852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944</Words>
  <Application>Microsoft Office PowerPoint</Application>
  <PresentationFormat>On-screen Show (4:3)</PresentationFormat>
  <Paragraphs>363</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3</vt:lpstr>
      <vt:lpstr>Facebook Original Own Posts Table | Tokio Marine America - 2 of 3</vt:lpstr>
      <vt:lpstr>Facebook Original Own Posts Table | Tokio Marine America - 3 of 3</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2</vt:lpstr>
      <vt:lpstr>LinkedIn Posts Table | Tokio Marine America - 2 of 2</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2022-06-02T15:55:40Z</dcterms:created>
  <dcterms:modified xsi:type="dcterms:W3CDTF">2022-06-02T15:56:25Z</dcterms:modified>
</cp:coreProperties>
</file>