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  <p:sldId id="297" r:id="rId39"/>
    <p:sldId id="298" r:id="rId40"/>
    <p:sldId id="299" r:id="rId41"/>
    <p:sldId id="300" r:id="rId42"/>
    <p:sldId id="301" r:id="rId43"/>
    <p:sldId id="303" r:id="rId44"/>
    <p:sldId id="304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Sheet1!$A$2:$A$38</c:f>
              <c:numCache>
                <c:formatCode>m/d/yyyy</c:formatCode>
                <c:ptCount val="37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</c:numCache>
            </c:num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  <c:pt idx="9">
                  <c:v>4200</c:v>
                </c:pt>
                <c:pt idx="10">
                  <c:v>4392</c:v>
                </c:pt>
                <c:pt idx="11">
                  <c:v>4396</c:v>
                </c:pt>
                <c:pt idx="12">
                  <c:v>4406</c:v>
                </c:pt>
                <c:pt idx="13">
                  <c:v>4412</c:v>
                </c:pt>
                <c:pt idx="14">
                  <c:v>4434</c:v>
                </c:pt>
                <c:pt idx="15">
                  <c:v>4469</c:v>
                </c:pt>
                <c:pt idx="16">
                  <c:v>4473</c:v>
                </c:pt>
                <c:pt idx="17">
                  <c:v>4488</c:v>
                </c:pt>
                <c:pt idx="18">
                  <c:v>4495</c:v>
                </c:pt>
                <c:pt idx="19">
                  <c:v>4498</c:v>
                </c:pt>
                <c:pt idx="20">
                  <c:v>4511</c:v>
                </c:pt>
                <c:pt idx="21">
                  <c:v>4525</c:v>
                </c:pt>
                <c:pt idx="22">
                  <c:v>4531</c:v>
                </c:pt>
                <c:pt idx="23">
                  <c:v>4545</c:v>
                </c:pt>
                <c:pt idx="24">
                  <c:v>4569</c:v>
                </c:pt>
                <c:pt idx="25">
                  <c:v>4580</c:v>
                </c:pt>
                <c:pt idx="26">
                  <c:v>4604</c:v>
                </c:pt>
                <c:pt idx="27">
                  <c:v>4613</c:v>
                </c:pt>
                <c:pt idx="28">
                  <c:v>4622</c:v>
                </c:pt>
                <c:pt idx="29">
                  <c:v>4642</c:v>
                </c:pt>
                <c:pt idx="30">
                  <c:v>4649</c:v>
                </c:pt>
                <c:pt idx="31">
                  <c:v>4662</c:v>
                </c:pt>
                <c:pt idx="32">
                  <c:v>4667</c:v>
                </c:pt>
                <c:pt idx="33">
                  <c:v>4681</c:v>
                </c:pt>
                <c:pt idx="34">
                  <c:v>4674</c:v>
                </c:pt>
                <c:pt idx="35">
                  <c:v>4675</c:v>
                </c:pt>
                <c:pt idx="36">
                  <c:v>4683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9F-446F-BFF8-5F2C708047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Sheet1!$A$2:$A$38</c:f>
              <c:numCache>
                <c:formatCode>m/d/yyyy</c:formatCode>
                <c:ptCount val="37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</c:numCache>
            </c:numRef>
          </c:cat>
          <c:val>
            <c:numRef>
              <c:f>Sheet1!$C$2:$C$38</c:f>
              <c:numCache>
                <c:formatCode>General</c:formatCode>
                <c:ptCount val="37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  <c:pt idx="9">
                  <c:v>3418</c:v>
                </c:pt>
                <c:pt idx="10">
                  <c:v>3423</c:v>
                </c:pt>
                <c:pt idx="11">
                  <c:v>3444</c:v>
                </c:pt>
                <c:pt idx="12">
                  <c:v>3513</c:v>
                </c:pt>
                <c:pt idx="13">
                  <c:v>3635</c:v>
                </c:pt>
                <c:pt idx="14">
                  <c:v>3632</c:v>
                </c:pt>
                <c:pt idx="15">
                  <c:v>3645</c:v>
                </c:pt>
                <c:pt idx="16">
                  <c:v>3650</c:v>
                </c:pt>
                <c:pt idx="17">
                  <c:v>3627</c:v>
                </c:pt>
                <c:pt idx="18">
                  <c:v>3631</c:v>
                </c:pt>
                <c:pt idx="19">
                  <c:v>3630</c:v>
                </c:pt>
                <c:pt idx="20">
                  <c:v>3645</c:v>
                </c:pt>
                <c:pt idx="21">
                  <c:v>3647</c:v>
                </c:pt>
                <c:pt idx="22">
                  <c:v>3662</c:v>
                </c:pt>
                <c:pt idx="23">
                  <c:v>3672</c:v>
                </c:pt>
                <c:pt idx="24">
                  <c:v>3645</c:v>
                </c:pt>
                <c:pt idx="25">
                  <c:v>3656</c:v>
                </c:pt>
                <c:pt idx="26">
                  <c:v>3674</c:v>
                </c:pt>
                <c:pt idx="27">
                  <c:v>3689</c:v>
                </c:pt>
                <c:pt idx="28">
                  <c:v>3680</c:v>
                </c:pt>
                <c:pt idx="29">
                  <c:v>3682</c:v>
                </c:pt>
                <c:pt idx="30">
                  <c:v>3692</c:v>
                </c:pt>
                <c:pt idx="31">
                  <c:v>3699</c:v>
                </c:pt>
                <c:pt idx="32">
                  <c:v>3707</c:v>
                </c:pt>
                <c:pt idx="33">
                  <c:v>3721</c:v>
                </c:pt>
                <c:pt idx="34">
                  <c:v>3730</c:v>
                </c:pt>
                <c:pt idx="35">
                  <c:v>3796</c:v>
                </c:pt>
                <c:pt idx="36">
                  <c:v>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9F-446F-BFF8-5F2C708047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Sheet1!$A$2:$A$38</c:f>
              <c:numCache>
                <c:formatCode>m/d/yyyy</c:formatCode>
                <c:ptCount val="37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</c:numCache>
            </c:numRef>
          </c:cat>
          <c:val>
            <c:numRef>
              <c:f>Sheet1!$D$2:$D$38</c:f>
              <c:numCache>
                <c:formatCode>General</c:formatCode>
                <c:ptCount val="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9F-446F-BFF8-5F2C708047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Sheet1!$A$2:$A$38</c:f>
              <c:numCache>
                <c:formatCode>m/d/yyyy</c:formatCode>
                <c:ptCount val="37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</c:numCache>
            </c:numRef>
          </c:cat>
          <c:val>
            <c:numRef>
              <c:f>Sheet1!$E$2:$E$38</c:f>
              <c:numCache>
                <c:formatCode>General</c:formatCode>
                <c:ptCount val="37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  <c:pt idx="9">
                  <c:v>21641</c:v>
                </c:pt>
                <c:pt idx="10">
                  <c:v>22202</c:v>
                </c:pt>
                <c:pt idx="11">
                  <c:v>22677</c:v>
                </c:pt>
                <c:pt idx="12">
                  <c:v>23171</c:v>
                </c:pt>
                <c:pt idx="13">
                  <c:v>23717</c:v>
                </c:pt>
                <c:pt idx="14">
                  <c:v>24308</c:v>
                </c:pt>
                <c:pt idx="15">
                  <c:v>24835</c:v>
                </c:pt>
                <c:pt idx="16">
                  <c:v>25298</c:v>
                </c:pt>
                <c:pt idx="17">
                  <c:v>25651</c:v>
                </c:pt>
                <c:pt idx="18">
                  <c:v>26080</c:v>
                </c:pt>
                <c:pt idx="19">
                  <c:v>26419</c:v>
                </c:pt>
                <c:pt idx="20">
                  <c:v>26689</c:v>
                </c:pt>
                <c:pt idx="21">
                  <c:v>26959</c:v>
                </c:pt>
                <c:pt idx="22">
                  <c:v>27286</c:v>
                </c:pt>
                <c:pt idx="23">
                  <c:v>27545</c:v>
                </c:pt>
                <c:pt idx="24">
                  <c:v>27940</c:v>
                </c:pt>
                <c:pt idx="25">
                  <c:v>28237</c:v>
                </c:pt>
                <c:pt idx="26">
                  <c:v>28493</c:v>
                </c:pt>
                <c:pt idx="27">
                  <c:v>28730</c:v>
                </c:pt>
                <c:pt idx="28">
                  <c:v>28926</c:v>
                </c:pt>
                <c:pt idx="29">
                  <c:v>29165</c:v>
                </c:pt>
                <c:pt idx="30">
                  <c:v>29365</c:v>
                </c:pt>
                <c:pt idx="31">
                  <c:v>29566</c:v>
                </c:pt>
                <c:pt idx="32">
                  <c:v>29728</c:v>
                </c:pt>
                <c:pt idx="33">
                  <c:v>29943</c:v>
                </c:pt>
                <c:pt idx="34">
                  <c:v>30214</c:v>
                </c:pt>
                <c:pt idx="35">
                  <c:v>30416</c:v>
                </c:pt>
                <c:pt idx="36">
                  <c:v>30685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9F-446F-BFF8-5F2C708047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Sheet1!$A$2:$A$38</c:f>
              <c:numCache>
                <c:formatCode>m/d/yyyy</c:formatCode>
                <c:ptCount val="37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</c:numCache>
            </c:numRef>
          </c:cat>
          <c:val>
            <c:numRef>
              <c:f>Sheet1!$F$2:$F$38</c:f>
              <c:numCache>
                <c:formatCode>General</c:formatCode>
                <c:ptCount val="37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  <c:pt idx="9">
                  <c:v>1539</c:v>
                </c:pt>
                <c:pt idx="10">
                  <c:v>1581</c:v>
                </c:pt>
                <c:pt idx="11">
                  <c:v>1634</c:v>
                </c:pt>
                <c:pt idx="12">
                  <c:v>1680</c:v>
                </c:pt>
                <c:pt idx="13">
                  <c:v>1737</c:v>
                </c:pt>
                <c:pt idx="14">
                  <c:v>1768</c:v>
                </c:pt>
                <c:pt idx="15">
                  <c:v>1826</c:v>
                </c:pt>
                <c:pt idx="16">
                  <c:v>1885</c:v>
                </c:pt>
                <c:pt idx="17">
                  <c:v>1936</c:v>
                </c:pt>
                <c:pt idx="18">
                  <c:v>1973</c:v>
                </c:pt>
                <c:pt idx="19">
                  <c:v>2045</c:v>
                </c:pt>
                <c:pt idx="20">
                  <c:v>2091</c:v>
                </c:pt>
                <c:pt idx="21">
                  <c:v>2138</c:v>
                </c:pt>
                <c:pt idx="22">
                  <c:v>2170</c:v>
                </c:pt>
                <c:pt idx="23">
                  <c:v>2190</c:v>
                </c:pt>
                <c:pt idx="24">
                  <c:v>2226</c:v>
                </c:pt>
                <c:pt idx="25">
                  <c:v>2289</c:v>
                </c:pt>
                <c:pt idx="26">
                  <c:v>2344</c:v>
                </c:pt>
                <c:pt idx="27">
                  <c:v>2370</c:v>
                </c:pt>
                <c:pt idx="28">
                  <c:v>2399</c:v>
                </c:pt>
                <c:pt idx="29">
                  <c:v>2425</c:v>
                </c:pt>
                <c:pt idx="30">
                  <c:v>2441</c:v>
                </c:pt>
                <c:pt idx="31">
                  <c:v>2478</c:v>
                </c:pt>
                <c:pt idx="32">
                  <c:v>2482</c:v>
                </c:pt>
                <c:pt idx="33">
                  <c:v>2537</c:v>
                </c:pt>
                <c:pt idx="34">
                  <c:v>2561</c:v>
                </c:pt>
                <c:pt idx="35">
                  <c:v>2571</c:v>
                </c:pt>
                <c:pt idx="36">
                  <c:v>2579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9F-446F-BFF8-5F2C708047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Sheet1!$A$2:$A$38</c:f>
              <c:numCache>
                <c:formatCode>m/d/yyyy</c:formatCode>
                <c:ptCount val="37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</c:numCache>
            </c:numRef>
          </c:cat>
          <c:val>
            <c:numRef>
              <c:f>Sheet1!$G$2:$G$38</c:f>
              <c:numCache>
                <c:formatCode>General</c:formatCode>
                <c:ptCount val="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9F-446F-BFF8-5F2C70804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727280"/>
        <c:axId val="379730232"/>
      </c:lineChart>
      <c:dateAx>
        <c:axId val="379727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30232"/>
        <c:crosses val="autoZero"/>
        <c:auto val="1"/>
        <c:lblOffset val="100"/>
        <c:baseTimeUnit val="months"/>
      </c:dateAx>
      <c:valAx>
        <c:axId val="37973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2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6</c:v>
                </c:pt>
                <c:pt idx="2">
                  <c:v>22</c:v>
                </c:pt>
                <c:pt idx="3">
                  <c:v>62</c:v>
                </c:pt>
                <c:pt idx="4">
                  <c:v>20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C2-41A0-A5E8-1A88A2955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014800"/>
        <c:axId val="324487208"/>
      </c:barChart>
      <c:dateAx>
        <c:axId val="394014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87208"/>
        <c:crosses val="autoZero"/>
        <c:auto val="1"/>
        <c:lblOffset val="100"/>
        <c:baseTimeUnit val="months"/>
      </c:dateAx>
      <c:valAx>
        <c:axId val="32448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1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12</c:v>
                </c:pt>
                <c:pt idx="2">
                  <c:v>38</c:v>
                </c:pt>
                <c:pt idx="3">
                  <c:v>29</c:v>
                </c:pt>
                <c:pt idx="4">
                  <c:v>24</c:v>
                </c:pt>
                <c:pt idx="5">
                  <c:v>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03-42C8-89D8-8BAAB89C4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016272"/>
        <c:axId val="413019552"/>
      </c:barChart>
      <c:dateAx>
        <c:axId val="413016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019552"/>
        <c:crosses val="autoZero"/>
        <c:auto val="1"/>
        <c:lblOffset val="100"/>
        <c:baseTimeUnit val="months"/>
      </c:dateAx>
      <c:valAx>
        <c:axId val="41301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01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528</c:v>
                </c:pt>
                <c:pt idx="1">
                  <c:v>259</c:v>
                </c:pt>
                <c:pt idx="2">
                  <c:v>920</c:v>
                </c:pt>
                <c:pt idx="3">
                  <c:v>847</c:v>
                </c:pt>
                <c:pt idx="4">
                  <c:v>732</c:v>
                </c:pt>
                <c:pt idx="5">
                  <c:v>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20-468B-8850-45A6A8CC1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020208"/>
        <c:axId val="413020864"/>
      </c:barChart>
      <c:catAx>
        <c:axId val="41302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020864"/>
        <c:crosses val="autoZero"/>
        <c:auto val="1"/>
        <c:lblAlgn val="ctr"/>
        <c:lblOffset val="100"/>
        <c:noMultiLvlLbl val="0"/>
      </c:catAx>
      <c:valAx>
        <c:axId val="41302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02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12960</c:v>
                </c:pt>
                <c:pt idx="1">
                  <c:v>10895</c:v>
                </c:pt>
                <c:pt idx="2">
                  <c:v>14243</c:v>
                </c:pt>
                <c:pt idx="3">
                  <c:v>120489</c:v>
                </c:pt>
                <c:pt idx="4">
                  <c:v>79018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8C-4A1B-A1C7-ECD7E781B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001184"/>
        <c:axId val="412993968"/>
      </c:barChart>
      <c:dateAx>
        <c:axId val="413001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993968"/>
        <c:crosses val="autoZero"/>
        <c:auto val="1"/>
        <c:lblOffset val="100"/>
        <c:baseTimeUnit val="months"/>
      </c:dateAx>
      <c:valAx>
        <c:axId val="41299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00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</c:v>
                </c:pt>
                <c:pt idx="1">
                  <c:v>316</c:v>
                </c:pt>
                <c:pt idx="2">
                  <c:v>455</c:v>
                </c:pt>
                <c:pt idx="3">
                  <c:v>388</c:v>
                </c:pt>
                <c:pt idx="4">
                  <c:v>380</c:v>
                </c:pt>
                <c:pt idx="5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C7-4FA8-9FDA-AA6619E435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29</c:v>
                </c:pt>
                <c:pt idx="1">
                  <c:v>355</c:v>
                </c:pt>
                <c:pt idx="2">
                  <c:v>617</c:v>
                </c:pt>
                <c:pt idx="3">
                  <c:v>672</c:v>
                </c:pt>
                <c:pt idx="4">
                  <c:v>631</c:v>
                </c:pt>
                <c:pt idx="5">
                  <c:v>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C7-4FA8-9FDA-AA6619E43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449632"/>
        <c:axId val="458442088"/>
      </c:barChart>
      <c:catAx>
        <c:axId val="45844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42088"/>
        <c:crosses val="autoZero"/>
        <c:auto val="1"/>
        <c:lblAlgn val="ctr"/>
        <c:lblOffset val="100"/>
        <c:noMultiLvlLbl val="0"/>
      </c:catAx>
      <c:valAx>
        <c:axId val="45844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4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1</c:v>
                </c:pt>
                <c:pt idx="2">
                  <c:v>2</c:v>
                </c:pt>
                <c:pt idx="3">
                  <c:v>25</c:v>
                </c:pt>
                <c:pt idx="4">
                  <c:v>1</c:v>
                </c:pt>
                <c:pt idx="5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8-4911-B7F2-701E5C863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470624"/>
        <c:axId val="458462096"/>
      </c:barChart>
      <c:dateAx>
        <c:axId val="45847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62096"/>
        <c:crosses val="autoZero"/>
        <c:auto val="1"/>
        <c:lblOffset val="100"/>
        <c:baseTimeUnit val="months"/>
      </c:dateAx>
      <c:valAx>
        <c:axId val="45846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7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1-431E-89A3-18D5E8DA5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465048"/>
        <c:axId val="458479152"/>
      </c:barChart>
      <c:dateAx>
        <c:axId val="458465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79152"/>
        <c:crosses val="autoZero"/>
        <c:auto val="1"/>
        <c:lblOffset val="100"/>
        <c:baseTimeUnit val="months"/>
      </c:dateAx>
      <c:valAx>
        <c:axId val="45847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6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71</c:v>
                </c:pt>
                <c:pt idx="1">
                  <c:v>96</c:v>
                </c:pt>
                <c:pt idx="2">
                  <c:v>96</c:v>
                </c:pt>
                <c:pt idx="3">
                  <c:v>84</c:v>
                </c:pt>
                <c:pt idx="4">
                  <c:v>78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52-47AA-BEE5-C5463AFE5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479808"/>
        <c:axId val="458479480"/>
      </c:barChart>
      <c:catAx>
        <c:axId val="4584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79480"/>
        <c:crosses val="autoZero"/>
        <c:auto val="1"/>
        <c:lblAlgn val="ctr"/>
        <c:lblOffset val="100"/>
        <c:noMultiLvlLbl val="0"/>
      </c:catAx>
      <c:valAx>
        <c:axId val="45847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7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7</c:v>
                </c:pt>
                <c:pt idx="2">
                  <c:v>15</c:v>
                </c:pt>
                <c:pt idx="3">
                  <c:v>7</c:v>
                </c:pt>
                <c:pt idx="4">
                  <c:v>23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5-4527-98DD-0793E3CF0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481776"/>
        <c:axId val="458477512"/>
      </c:barChart>
      <c:dateAx>
        <c:axId val="458481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77512"/>
        <c:crosses val="autoZero"/>
        <c:auto val="1"/>
        <c:lblOffset val="100"/>
        <c:baseTimeUnit val="months"/>
      </c:dateAx>
      <c:valAx>
        <c:axId val="45847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48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269</c:v>
                </c:pt>
                <c:pt idx="1">
                  <c:v>344</c:v>
                </c:pt>
                <c:pt idx="2">
                  <c:v>378</c:v>
                </c:pt>
                <c:pt idx="3">
                  <c:v>291</c:v>
                </c:pt>
                <c:pt idx="4">
                  <c:v>318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89-445A-BE6B-E8DCB034D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259808"/>
        <c:axId val="469264728"/>
      </c:barChart>
      <c:dateAx>
        <c:axId val="469259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64728"/>
        <c:crosses val="autoZero"/>
        <c:auto val="1"/>
        <c:lblOffset val="100"/>
        <c:baseTimeUnit val="months"/>
      </c:dateAx>
      <c:valAx>
        <c:axId val="46926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5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51</c:v>
                </c:pt>
                <c:pt idx="2">
                  <c:v>75</c:v>
                </c:pt>
                <c:pt idx="3">
                  <c:v>61</c:v>
                </c:pt>
                <c:pt idx="4">
                  <c:v>96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09-45C3-A0EE-D7F88C25B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264400"/>
        <c:axId val="469267024"/>
      </c:barChart>
      <c:catAx>
        <c:axId val="46926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67024"/>
        <c:crosses val="autoZero"/>
        <c:auto val="1"/>
        <c:lblAlgn val="ctr"/>
        <c:lblOffset val="100"/>
        <c:noMultiLvlLbl val="0"/>
      </c:catAx>
      <c:valAx>
        <c:axId val="46926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6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2012</c:v>
                </c:pt>
                <c:pt idx="1">
                  <c:v>1136</c:v>
                </c:pt>
                <c:pt idx="2">
                  <c:v>1728</c:v>
                </c:pt>
                <c:pt idx="3">
                  <c:v>1659</c:v>
                </c:pt>
                <c:pt idx="4">
                  <c:v>2496</c:v>
                </c:pt>
                <c:pt idx="5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9-4603-8EDA-93DD848DE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273256"/>
        <c:axId val="469273584"/>
      </c:barChart>
      <c:catAx>
        <c:axId val="46927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73584"/>
        <c:crosses val="autoZero"/>
        <c:auto val="1"/>
        <c:lblAlgn val="ctr"/>
        <c:lblOffset val="100"/>
        <c:noMultiLvlLbl val="0"/>
      </c:catAx>
      <c:valAx>
        <c:axId val="46927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7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2021-12</c:v>
                </c:pt>
                <c:pt idx="1">
                  <c:v>2022-01</c:v>
                </c:pt>
                <c:pt idx="2">
                  <c:v>2022-02</c:v>
                </c:pt>
                <c:pt idx="3">
                  <c:v>2022-03</c:v>
                </c:pt>
                <c:pt idx="4">
                  <c:v>2022-04</c:v>
                </c:pt>
                <c:pt idx="5">
                  <c:v>2022-05</c:v>
                </c:pt>
                <c:pt idx="6">
                  <c:v>2022-06</c:v>
                </c:pt>
                <c:pt idx="7">
                  <c:v>2022-07</c:v>
                </c:pt>
                <c:pt idx="8">
                  <c:v>2022-08</c:v>
                </c:pt>
                <c:pt idx="9">
                  <c:v>2022-09</c:v>
                </c:pt>
                <c:pt idx="10">
                  <c:v>2022-10</c:v>
                </c:pt>
                <c:pt idx="11">
                  <c:v>2022-11</c:v>
                </c:pt>
                <c:pt idx="12">
                  <c:v>2022-12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1307</c:v>
                </c:pt>
                <c:pt idx="1">
                  <c:v>93125</c:v>
                </c:pt>
                <c:pt idx="2">
                  <c:v>70878</c:v>
                </c:pt>
                <c:pt idx="3">
                  <c:v>66744</c:v>
                </c:pt>
                <c:pt idx="4">
                  <c:v>75030</c:v>
                </c:pt>
                <c:pt idx="5">
                  <c:v>85698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5D-4AA7-95B3-84AD9B5B3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277848"/>
        <c:axId val="469273912"/>
      </c:barChart>
      <c:catAx>
        <c:axId val="46927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73912"/>
        <c:crosses val="autoZero"/>
        <c:auto val="1"/>
        <c:lblAlgn val="ctr"/>
        <c:lblOffset val="100"/>
        <c:noMultiLvlLbl val="0"/>
      </c:catAx>
      <c:valAx>
        <c:axId val="46927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27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-2</c:v>
                </c:pt>
                <c:pt idx="2">
                  <c:v>8</c:v>
                </c:pt>
                <c:pt idx="3">
                  <c:v>-22</c:v>
                </c:pt>
                <c:pt idx="4">
                  <c:v>15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0-41B9-8516-8A61C13AB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460624"/>
        <c:axId val="417460952"/>
      </c:barChart>
      <c:dateAx>
        <c:axId val="41746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0952"/>
        <c:crosses val="autoZero"/>
        <c:auto val="1"/>
        <c:lblOffset val="100"/>
        <c:baseTimeUnit val="months"/>
      </c:dateAx>
      <c:valAx>
        <c:axId val="41746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34</c:v>
                </c:pt>
                <c:pt idx="1">
                  <c:v>22</c:v>
                </c:pt>
                <c:pt idx="2">
                  <c:v>35</c:v>
                </c:pt>
                <c:pt idx="3">
                  <c:v>32</c:v>
                </c:pt>
                <c:pt idx="4">
                  <c:v>31</c:v>
                </c:pt>
                <c:pt idx="5">
                  <c:v>10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1D-4136-8130-6C7894C6C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470792"/>
        <c:axId val="417471120"/>
      </c:barChart>
      <c:dateAx>
        <c:axId val="41747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71120"/>
        <c:crosses val="autoZero"/>
        <c:auto val="1"/>
        <c:lblOffset val="100"/>
        <c:baseTimeUnit val="months"/>
      </c:dateAx>
      <c:valAx>
        <c:axId val="41747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7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654</c:v>
                </c:pt>
                <c:pt idx="1">
                  <c:v>419</c:v>
                </c:pt>
                <c:pt idx="2">
                  <c:v>817</c:v>
                </c:pt>
                <c:pt idx="3">
                  <c:v>748</c:v>
                </c:pt>
                <c:pt idx="4">
                  <c:v>756</c:v>
                </c:pt>
                <c:pt idx="5">
                  <c:v>10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F-457D-BD43-894BA26E1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470136"/>
        <c:axId val="417463904"/>
      </c:barChart>
      <c:catAx>
        <c:axId val="41747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3904"/>
        <c:crosses val="autoZero"/>
        <c:auto val="1"/>
        <c:lblAlgn val="ctr"/>
        <c:lblOffset val="100"/>
        <c:noMultiLvlLbl val="0"/>
      </c:catAx>
      <c:valAx>
        <c:axId val="41746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7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11564</c:v>
                </c:pt>
                <c:pt idx="1">
                  <c:v>10980</c:v>
                </c:pt>
                <c:pt idx="2">
                  <c:v>13113</c:v>
                </c:pt>
                <c:pt idx="3">
                  <c:v>50603</c:v>
                </c:pt>
                <c:pt idx="4">
                  <c:v>11605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6-452D-97B3-085E101DD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466856"/>
        <c:axId val="417476696"/>
      </c:barChart>
      <c:dateAx>
        <c:axId val="41746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76696"/>
        <c:crosses val="autoZero"/>
        <c:auto val="1"/>
        <c:lblOffset val="100"/>
        <c:baseTimeUnit val="months"/>
      </c:dateAx>
      <c:valAx>
        <c:axId val="41747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5EB1-100F-4876-ACD3-13F8AECCA9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A9E796-2179-4637-8FFE-6B97FF506C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981711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99EBB-89EE-427D-9CF5-1BD9AF4DD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8C88E-EB5B-477F-92E8-2F98A535BD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6619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1BED2-AD3D-44D8-B086-CDB1E6F4F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49A54-AB30-4194-B363-478F6181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3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A0DCB-24DE-4C48-A030-40158BE9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2E678-71C4-4A1D-81C7-5B6A573DA4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1784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1667899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21613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846215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7906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58986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71340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5796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0500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2612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1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889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5F000-488C-41C1-9FEB-F50D61F19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792212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C1E39-2110-42A1-8871-A01EDAC7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344CA-F36A-437E-A9CB-A97C67D0F6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6848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142CC-FD22-4DDB-9206-3AE312093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882C0-2DE0-4C78-A8D0-6FD3D306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5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2C278-17EB-4921-9CD4-F9B6D3CAA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2158EC-3C1C-4968-A1C4-B10111C151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8463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462DE-84DC-4E6C-BBD3-59EAB4BBD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8DF79-036A-4AEF-8509-B4CA7EAE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1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0F28C-4BB0-47DF-A667-991C8D0E1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27F69-C98B-4B7A-B428-D6BF5EAAED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943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536EE-F264-4EB3-8204-406BF62A3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98169-EFEE-4FBB-B189-85C10175A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19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628F3-8573-4135-B773-B7D3A2B5D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807AD-8AB6-4CB1-B840-4ADD4F2CB5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247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5421E-F7D4-422F-897B-5114E5EB3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18D02-07DE-4270-BBFB-F9AFD98CB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12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80E3F-A788-4AD7-B4E5-7C0385AE4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3BD746-FCDC-4771-915B-A544579D9C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84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084054006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026755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712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463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0318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393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9345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591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801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994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3649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3448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5559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8176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09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- 2022-05-12 14:00:20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PHLY VP John Kirby for being recognized as a Caring for Friends 2021 Top Volunteer! 👏 John has helped the #nonprofit food bank prepare over 200,000 nutritious meals for homebound seniors and people with disabilities in the Greater #Philadelphia area. 
Read the full article: bit.ly/3wqO3Zh #givingbacktothecommunity #volunteering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https://quintly-image-storage.s3.amazonaws.com/d123f9c23f3abec6e562a564c92f236a/8ad25f62bf86863cd25264ac57981a9b.jpg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628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42A74-6FD4-480A-968E-6B3BA1AB5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59363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E8C06-B9A3-46CC-9604-3C0708A91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C9F70E-FB49-408B-A6EB-02BCF7858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911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637320890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3661075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5445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04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790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1100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728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9465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3183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2430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9358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5269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916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4799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65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- 2022-05-19 15:12:02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PHLY employee Yolanda Parks for winning TWO Toastmasters International speech contests! 👏🏼 Our #Toastmasters club, PHLY Phorum, is part of a global network of clubs that teaches #publicspeaking and helps people from diverse backgrounds become more confident speakers, communicators, and leaders. Toastmasters District 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https://quintly-image-storage.s3.amazonaws.com/d123f9c23f3abec6e562a564c92f236a/98d0cb8dbc40d2db9827f807d462c6e6.jpg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619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68AAE-04D0-47CF-9630-A6C939CF0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508625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2B4B9-72DB-4A5A-ABE3-65C71704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F3910-8CA8-4A17-9A9B-B85CF6507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98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162536810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182451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4927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7123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586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7440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3501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7523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949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634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6542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872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766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278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30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- 2022-05-27 15:03:00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honor of our #veterans, several groups of PHLY employees visited various cemeteries to pay tribute to the men and women who died while serving in the U.S. military. #TEAMPHLY and their families cleaned headstones, entrances, and military emblem walls, and placed flags on veterans' gravesites in recognition of #MemorialDay.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https://quintly-image-storage.s3.amazonaws.com/d123f9c23f3abec6e562a564c92f236a/2bc1cfdb752074607e7dec2c59d3fd38.jpg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4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096E-C8E3-4D2D-8D66-E8EEF39AF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462642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CCF78-D153-449A-B806-6355C380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FB80A-DA8B-4323-BE97-71665D8A5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10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476957185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193340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294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5701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743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9533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4828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727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670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649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8383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4073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171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549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06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- 2022-05-05 15:19:05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many employees return to the office, we're excited to get back to in-person events! After two years of meeting virtually, members of our #DEI Council came together for a two-day meeting focused on furthering PHLY's efforts around #diversity, #equity, and #inclusion. #TEAMPHLY also participated in a "corporate recess" team building activity with Playworks. The PHLY non-profit partner is committed to leveraging the power of play to transform children’s social and emotional health.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https://quintly-image-storage.s3.amazonaws.com/d123f9c23f3abec6e562a564c92f236a/2a0b5ddef7bdab5ad42c1b5e496fc0da.jpg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472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935A7-27D9-48E2-88FB-5894ACCC7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730557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87CB1-7DEF-4FFC-8D53-C984372A3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60BCE-F843-40F5-A96B-C85430D30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298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16672374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418342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332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8574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6371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8804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797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064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6605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2185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214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77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4186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297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71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- 2022-05-06 10:36:22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Employees in our Ewing, NJ office gathered together to celebrate #CincodeMayo with a festive Mexican-themed party! The luncheon included a taco bar, burritos, and a piñata. Here's a snapshot of #TEAMPHLY's fun Thursday at the office.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https://quintly-image-storage.s3.amazonaws.com/d123f9c23f3abec6e562a564c92f236a/0c53c572f33b93f07ac31fd91a813bd7.jpg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10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A97F0-4701-4921-A4BD-05731E539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478679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4DAE8-F981-48FC-9A99-F0F736F81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EB242C-349E-4191-BB6B-61B6B2F6FE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489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CBA9B-2F13-425C-AE3C-C93BE0C42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F05BD-8D04-4174-B747-725C1AE6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16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3E5EE-1DE9-4B23-A1E8-32EB4F34C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40F19-40AB-4D14-A5D4-0A8959C6E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302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209967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9086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0484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6831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6404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83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001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6364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7897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198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793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609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94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3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418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8E6FA-A6C8-404D-A357-EEC0C87D4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93789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02849-8B8F-4144-B238-68C2B518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07D74C-6446-4819-B65D-0C33CC0A0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5528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CF737-6671-4508-8D21-5180E6B92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C5E3C-227B-4EC2-93AC-E90E261B7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037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7922-0EF7-4A75-8C7B-3910CA61A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426BED-FC0E-459C-BA61-A0775C6889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695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4F769-6A36-4015-9AC8-ACD79E21A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243B7-677B-46CB-BC02-B2F2D5758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57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06AE0-64A7-4901-B666-AE51B80E9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59B9D-89BE-4036-99DB-988826525C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4826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D586E-5810-4D62-A1D4-56EBF8F65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1F1B4-6565-4A81-BE48-328C886ED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80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4B89-1299-4D35-8A1F-1D1E49B14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16B70-2E01-4946-8123-DDEA99E960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8719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0E36F-A946-41E0-8B9B-1CE01E926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423DD-04C9-4973-884F-A4172A68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390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67DBB-1D52-45EF-B6D0-7F5382CF6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13C865-1586-4BB4-ACCA-72379C14E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875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202624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65509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4559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58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@MargueriteTort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00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5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@Jayden31215665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5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33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@RubyFlower16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1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@Msminion13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87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@StarlightRoad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55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@BrianOReilly145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93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@vallango_5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0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@AmberCarlance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45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55A18-0931-47ED-9EDB-B2448446D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3262123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92C2-600D-4609-933A-B5CF3AEA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8E9AB3-0A75-4486-8A36-6DD235219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054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923302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1443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766195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108486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716359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4740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24427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51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- 2022-05-06 15:17:28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 is excited to partner with @SpecialOlympiPA (SOPA) to compete in its 2nd virtual Unified Team Distance Challenge! Over the next several weeks, 10 PHLY teams will each partner with one SOPA #athlete &amp;amp; compete to conquer 1,000 miles in support of SOPA's Summer Games. https://t.co/3q6BdcPC1X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05/11/2022 14:06:30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9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- 2022-05-04 12:13:23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 volunteered to spend their afternoon sorting &amp;amp; packing non-perishable foods at @PlacerFoodBank. The #nonprofit collects &amp;amp; distributes food to #hungerrelief charities in California's Plasser, El Dorado, &amp;amp; Nevada counties to be donated to communities in need. #volunteers https://t.co/k5ebibnaV9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05/05/2022 02:09:55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59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69AC5-6C3A-43DA-8F0B-A11F1DAF7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133351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530FD-3EED-402A-9A28-7C06C210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B1CDC2-12D3-4D08-A37D-C25C3C5087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675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402928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2799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55556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16204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62534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990351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79853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34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- 2022-05-23 15:40:02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 stepped up to take cancer down by raising over .5K in support of the @LLSusa #BigClimb, ranking PHLY as a top Corporate Fundraising Team! The non-profit's annual event raises critical funds for their mission to cure #bloodcancer &amp;amp; supports research &amp;amp; patient care. https://t.co/9GuURjelJz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05/24/2022 14:09:11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1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- 2022-05-02 14:22:06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PHLY was proud to sponsor &amp;amp; participate in the 42nd @IBXRun10 this past weekend! #TEAMPHLY hit the pavement alongside thousands of racers to run the 10-miler through the #CityofBrotherlyLove. Congratulations to all of the runners who participated in the #broadstreetrun! #BCBSR22 https://t.co/7I627Quu4W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05/02/2022 20:08:34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79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78C02-918F-42E3-8580-1830F4CD8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174219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824D-F96E-4DDC-994C-D81332471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1D320-AFE2-4BA3-BDC1-AFA236C1C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778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011393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7195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354806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620006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213522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394282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71319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3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- 2022-05-27 09:05:03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#PHLY offices are closing at 3 p.m. today and will be closed on Monday, May 30th for #MemorialDay. We hope you have a safe and wonderful weekend! #TEAMPHLY #memorialdayweekend https://t.co/Gg94rf3jXw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05/28/2022 02:07:43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65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10AD0-6387-468F-81F9-CDD05F9BD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568360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A9846-F5C0-4148-B304-26A43E320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31081-E678-4920-9081-78FCA1B9E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018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238789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338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869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541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950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068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03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6570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416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031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53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3680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56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88.730769230769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3034.6538461538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12.460072518202 %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25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CFE38-7B03-495A-86BE-39AD28F35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089357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CDFF2-5ADE-45D2-9AAE-3991B870F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AEC5F4-8A63-471A-B95C-9798837F1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6890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13E7D-72C3-4B47-A1AD-BB69839F0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47279-6D57-485B-96CC-007E980F0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02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18ED4-8D82-444E-9941-BF9FD50AE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437F5B-D50A-44D2-BB83-5DDEEAD9C4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200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1AFD8-4C16-43AB-9282-3193FFB98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65271-7EA0-4367-A2BD-8A518492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1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16DA3-C595-4406-843F-19AD1BC4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D26A4E-ABC2-42DE-BE15-0C3B4FE09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544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27C64-4CEB-48F1-892F-7983715CA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8192A-165A-4BE8-ADCE-06BEF2D4C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371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91069-4D9A-4CB5-9651-CA055EA1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22FBD3-2488-4509-AAE0-C5B7B02411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9662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28AB5-BD56-4753-8F0D-D32B48106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9AE19-9310-42F5-9C52-8F5092002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2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E3026-2DE2-4ECC-A700-E133B8B01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D120D1-FC81-450F-BD5B-63360459E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648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09233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6394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4264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5578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7435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2133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8212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14101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942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59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- 2022-05-12 13:58:27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PHLY VP John Kirby for being recognized as a Caring for Friends 2021 Top Volunteer! John has helped the #nonprofit food bank prepare over 200,000 nutritious meals for homebound seniors and people with disabilities in the Greater #Philadelphia area. 
Read the full article: https://bit.ly/3wqO3Zh #givingbacktothecommunity #volunteering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6.0013956734124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799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2E07B-31FB-42DE-85D6-5CF3F842E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276232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A51B9-BD7C-4592-889D-2538A42BD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584F8-F1F3-4A02-BEB5-17EDD0023F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733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286121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28119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0852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0930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6110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6682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9298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4005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7097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82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- 2022-05-02 14:15:42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PHLY was proud to sponsor and participate in the 42nd Independence Blue Cross Broad Street Run this past weekend! #TEAMPHLY hit the pavement alongside thousands of racers to run through the City of Brotherly Love. The nation's largest 10-miler returned this spring for the first time since 2019 to celebrate resiliency and #community spirit. Congratulations to all of the runners who participated in the event! #BCBSR22 #BroadStreetRun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25.819121447028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65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D2D24-7567-414C-A515-4BD8B51EF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723674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EEC2B-5512-4673-A44C-20C3FDC0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5C3AA-AA04-40AD-8C68-DCF99ABFD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276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593187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9830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8174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3050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7653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4217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4958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14412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2328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10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- 2022-05-13 12:50:52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Here's a snapshot of our annual PHLY Leadership Academy! Each year, we focus on enhancing the development and engagement of our team through a series of activities to help participants discover their #leadership style. This is one of the many ways PHLY supports the continuous development of our employees. 
Learn more: bit.ly/PHLYCareers #insurancecareers #professionaldevelopment #TEAMPHLY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11.934754521964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4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1E26A-B439-4E07-A489-B3CB61CAC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063428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9FDAE-C311-43D3-A1A5-96713E666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6E5422-16FF-4256-878B-576E1753A1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4447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94466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9132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6293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9913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8552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5930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075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3533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8043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6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- 2022-05-10 15:20:15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Chief Information Officer Robert Pick was a guest on The Insurance Coffee House Podcast. Check out what he has to say about PHLY’s use of technology in the past and where we’re heading in the future. #ThePHLYDifference
Listen to the full episode here: https://bit.ly/3PfDktl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4.5839101676665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43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- 2022-05-19 15:04:25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PHLY employee Yolanda Parks for winning TWO Toastmasters International speech contests! Our #Toastmasters club, PHLY Phorum, is part of a global network of clubs that teaches #publicspeaking and helps people from diverse backgrounds become more confident speakers, communicators, and leaders. #TEAMPHLY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6.8670994192005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16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C5C13-A022-48CD-9C9E-C73B511C2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7651637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8CBB7-D704-4BE7-90AA-0E22C5CCA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57E9A-51FA-4DFB-A02D-66BCC9336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291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8697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351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324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6589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189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678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602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641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649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89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63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54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56714-30BD-4696-9141-432CE315D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78618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5CAD-51F0-4D96-8C72-1B5BCA8F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8F9322-300D-4486-84E7-BC40F44EC7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087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78B5F-C9BC-452D-8103-3DAFB3741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2F78-D580-417B-94D6-8DDEACB69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34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901C7-D58C-4E3F-A518-C5CA0524E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5C1DBD-D989-48F0-85FB-81E2E7D735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743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A95E6-3C41-4236-9D5C-912B8258B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612CF-075E-405D-9C2D-8AB65439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359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55840-10EF-4165-BC94-AE0BB511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981628-83A4-4D08-B641-8E16E04ED7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454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2DBF1-94B2-4F39-8D84-FC9CB5F1E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16FA4-6540-49E3-985E-E3E516E9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529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57B0-5C26-419C-9D96-DCDB9B27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4E1279-820F-4D67-B766-591460F716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1500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E98B3-1211-4630-96DF-EC04A8825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C6E33-6856-4B00-84D9-8E5E578A8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474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3F876-326E-4621-AB3F-3E33EBB7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1C1FEA-00EB-48F1-8B25-8AAA7F88E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25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92836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4088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6982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5799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3155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6184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98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- 2022-05-02 15:22:32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PHLY was proud to sponsor and participate in the 42nd ibxrun10 #broadstreetrun this past weekend! #TEAMPHLY hit the pavement alongside thousands of racers to run through the #cityofbrotherlylove. 🏃🏼‍♀️🏃🏽‍♂️ 
The nation's largest 10-miler returned this spring for the first time since 2019 to celebrate resiliency and #communityspirit. Congratulations to all of the runners who participated in the event! 👏🏽
#BCBSR22 #runphilly #runallthemiles #ibxrun10 #10milerun #philadelphiapa #phillyrunner #phillyevents #discoverphl #insurancelife #insurancecompany #propertyandcasualty #specialtyinsurance #insurancebusiness #commercialinsurance #insuranceindustry #insurancecareers #insurancejobs #insurancework #insuranceservices #insurancelife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06/02/2022 08:07:27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519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B077A-A2C1-422D-8A5F-6E6817024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283959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4092-797D-4E46-B645-D863C945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6BDCC-310B-44C2-AC44-70AFEDBDF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520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79753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2233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4173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3877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9851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1132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18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- 2022-05-27 15:07:22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honor of our veterans, several groups of PHLY employees visited various cemeteries to pay tribute to the men and women who died while serving in the U.S. military. #TEAMPHLY and their families cleaned headstones, entrances, and military emblem walls, and placed flags on veterans' gravesites in recognition of Memorial Day. 
#memorialday2022 #memorialdayus #honorourveterans #usveterans #veteransusa #usmilitary #militaryappreciation #protectandserve #usarmedforces #neverforgotten #starsandstripes #cemeteries #americaanflags #volunteering #volunteerism #insurancegivesback #insurancecareers #insurancelife #insurancework #insurancecompany  #propertyandcasualty #specialtyinsurance #insurancebusiness #commercialinsurance #insurancecarrier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06/02/2022 08:07:27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376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9EA30-853C-461F-A98C-1A6E64F52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316493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D0B68-8620-4962-AA04-557E0B83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88391-B894-4401-A2ED-11BAA8199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305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90239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7309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6335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7206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4825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2118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7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- 2022-05-23 15:03:45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 stepped up to take cancer down by raising over .5K in support of the llsusa Big Climb, ranking PHLY as a top Corporate Fundraising Team! 👏🏼 The non-profit's annual #BigClimb raises critical funds towards their mission to cure #bloodcancer and all money raised supports blood cancer research and patient care.
#bloodcancerawareness #cancelbloodcancer #leukemiaandlymphomasociety #leukemia #lymphoma #fundraisingevent #communitysupport #supportnonprofits #fundraisingforacause #helpingourcommunity #nonprofitsofinstagram #nonprofitorg #causes #companyculture #insurancework #insurancelife #insurance #insurancebusiness #specialtyinsurance #insuranceindustry #propertyandcasualty #commercialinsurance #insurancecompany #insuranceservices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06/02/2022 08:07:27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310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7C001-97CD-40E5-953A-ED7A6E0DA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0843441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FFE4F-4144-4999-8385-2EFE264B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74A16-72AB-4CAC-95E2-FF5EBB02D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649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6711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5227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6276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6322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4059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8531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57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- 2022-05-05 15:31:37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many employees return to the office, we're excited to get back to in-person events! After two years of meeting virtually, members of our #DEI Council came together for a two-day meeting focused on furthering PHLY's efforts around diversity, equity, and inclusion. 
#TEAMPHLY also participated in a "corporate recess" team building activity with playworksrecess. The PHLY non-profit partner is committed to leveraging the power of play to transform children’s social and emotional health.
#diversityinclusion #inclusionmatters #inclusionanddiversity #diversityequityinclusion #diversityisstrength #drivechange #businessgoals #insurance #insurancecareers #insurancebusiness #insuranceindustry #insurancework #propertyandcasualty #commercialinsurance #insurancecompany #insurancelife #insuranceservices #insurancecarriers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06/02/2022 08:07:27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697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98EC2-4431-49A5-BE2B-91A9D45E2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6125847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F8E2-1128-4847-80BE-F6D3039FE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6F486-0AD8-4A42-B017-18E98BBB6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283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10961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9477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7344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2940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1610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7234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4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- 2022-05-04 12:08:12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Employees in our Roseville, CA office volunteered to spend their afternoon sorting and packing non-perishable foods at placerfoodbank. The non-profit collects and distributes food to #hungerrelief #charities in California's Plasser, El Dorado, and Nevada counties to be donated to communities in need. 
#TEAMPHLY #insurancegivesback #givingbacktothecommunity #charitywork #volunteering #volunteerwork #foodbank #supportnonprofits #nonprofitsofinstagram #supportlocalcommunities #insurancelife #insurancecompany #propertyandcasualty #specialtyinsurance #insurancebusiness #commercialinsurance #insuranceindustry #insurancecareers #insurancejobs #insurancework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06/02/2022 08:07:27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557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4FB18-FF08-46A5-B081-AABB1B96F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899539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2CD12-BD2B-4151-89E3-3A8FC9F2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966D9-DEA6-4CC1-BE1D-7E6B488FC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696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1926111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0654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64883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7323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41487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086643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96041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76955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517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07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31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D78BB-3DDC-472A-A034-00C784B27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939455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20338-E2F4-44C5-8736-096FDE652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83B543-4907-4851-BC71-2A2104EEB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65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02318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74437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637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93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624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482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178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572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0921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751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72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- 2022-05-24 12:23:29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a #newgraduate or #careerchanger looking for a job?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https://quintly-image-storage.s3.amazonaws.com/c303562b672a3318c686cfcc37b7e67a/5a9a742c9c67e5f3fa4832598f8179b2.jpg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05/25/2022 12:06:00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44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- 2022-05-24 12:19:27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LLS #BigClimb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https://quintly-image-storage.s3.amazonaws.com/c303562b672a3318c686cfcc37b7e67a/804b1065e5749de012036e699468cf90.jpg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05/25/2022 12:06:00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8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- 2022-05-24 12:16:28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Stop by our virtual booth today to chat with #TEAMPHLY!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https://quintly-image-storage.s3.amazonaws.com/c303562b672a3318c686cfcc37b7e67a/a837f783e5477db35b34ac935342bf71.jpg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05/25/2022 12:06:00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403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C47AB-3F27-4415-BA8A-D8A0D320B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7599836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D3A4B-05C8-4736-9D23-A2406642B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B90B0-524A-4596-9EB3-60D020E2F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001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753271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018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969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936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494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211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154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763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490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607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34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- 2022-05-19 13:52:29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@toastmastersdistrict38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https://quintly-image-storage.s3.amazonaws.com/c303562b672a3318c686cfcc37b7e67a/275936fbf8af0af2d48c1778b36fd0ce.jpg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05/20/2022 13:35:56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13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- 2022-05-17 08:51:13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https://quintly-image-storage.s3.amazonaws.com/c303562b672a3318c686cfcc37b7e67a/fd06a0997f0cf1f8ca23cb5d4617a997.jpg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05/18/2022 08:35:53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83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F44A0-1E11-4C2F-8594-943D0CAF8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583834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1614</Words>
  <Application>Microsoft Office PowerPoint</Application>
  <PresentationFormat>On-screen Show (4:3)</PresentationFormat>
  <Paragraphs>652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Facebook Fans Change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5</vt:lpstr>
      <vt:lpstr>Facebook Original Own Posts Table | Philadelphia Insurance - 2 of 5</vt:lpstr>
      <vt:lpstr>Facebook Original Own Posts Table | Philadelphia Insurance - 3 of 5</vt:lpstr>
      <vt:lpstr>Facebook Original Own Posts Table | Philadelphia Insurance - 4 of 5</vt:lpstr>
      <vt:lpstr>Facebook Original Own Posts Table | Philadelphia Insurance - 5 of 5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 - 1 of 4</vt:lpstr>
      <vt:lpstr>LinkedIn Posts Table | Philadelphia Insurance - 2 of 4</vt:lpstr>
      <vt:lpstr>LinkedIn Posts Table | Philadelphia Insurance - 3 of 4</vt:lpstr>
      <vt:lpstr>LinkedIn Posts Table | Philadelphia Insurance - 4 of 4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 - 1 of 5</vt:lpstr>
      <vt:lpstr>Instagram Posts Table | Philadelphia Insurance - 2 of 5</vt:lpstr>
      <vt:lpstr>Instagram Posts Table | Philadelphia Insurance - 3 of 5</vt:lpstr>
      <vt:lpstr>Instagram Posts Table | Philadelphia Insurance - 4 of 5</vt:lpstr>
      <vt:lpstr>Instagram Posts Table | Philadelphia Insurance - 5 of 5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Administrator</dc:creator>
  <cp:lastModifiedBy>Administrator</cp:lastModifiedBy>
  <cp:revision>1</cp:revision>
  <dcterms:created xsi:type="dcterms:W3CDTF">2022-06-02T15:53:36Z</dcterms:created>
  <dcterms:modified xsi:type="dcterms:W3CDTF">2022-06-02T15:54:50Z</dcterms:modified>
</cp:coreProperties>
</file>