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44682</c:v>
                </c:pt>
              </c:numCache>
            </c:numRef>
          </c:cat>
          <c:val>
            <c:numRef>
              <c:f>Sheet1!$B$2</c:f>
              <c:numCache>
                <c:formatCode>General</c:formatCode>
                <c:ptCount val="1"/>
                <c:pt idx="0">
                  <c:v>1759</c:v>
                </c:pt>
              </c:numCache>
            </c:numRef>
          </c:val>
          <c:extLst>
            <c:ext xmlns:c16="http://schemas.microsoft.com/office/drawing/2014/chart" uri="{C3380CC4-5D6E-409C-BE32-E72D297353CC}">
              <c16:uniqueId val="{00000000-5B3A-4721-97BC-87C81D6F75A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44682</c:v>
                </c:pt>
              </c:numCache>
            </c:numRef>
          </c:cat>
          <c:val>
            <c:numRef>
              <c:f>Sheet1!$C$2</c:f>
              <c:numCache>
                <c:formatCode>General</c:formatCode>
                <c:ptCount val="1"/>
                <c:pt idx="0">
                  <c:v>2687</c:v>
                </c:pt>
              </c:numCache>
            </c:numRef>
          </c:val>
          <c:extLst>
            <c:ext xmlns:c16="http://schemas.microsoft.com/office/drawing/2014/chart" uri="{C3380CC4-5D6E-409C-BE32-E72D297353CC}">
              <c16:uniqueId val="{00000001-5B3A-4721-97BC-87C81D6F75A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44682</c:v>
                </c:pt>
              </c:numCache>
            </c:numRef>
          </c:cat>
          <c:val>
            <c:numRef>
              <c:f>Sheet1!$D$2</c:f>
              <c:numCache>
                <c:formatCode>General</c:formatCode>
                <c:ptCount val="1"/>
                <c:pt idx="0">
                  <c:v>3636</c:v>
                </c:pt>
              </c:numCache>
            </c:numRef>
          </c:val>
          <c:extLst>
            <c:ext xmlns:c16="http://schemas.microsoft.com/office/drawing/2014/chart" uri="{C3380CC4-5D6E-409C-BE32-E72D297353CC}">
              <c16:uniqueId val="{00000002-5B3A-4721-97BC-87C81D6F75A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44682</c:v>
                </c:pt>
              </c:numCache>
            </c:numRef>
          </c:cat>
          <c:val>
            <c:numRef>
              <c:f>Sheet1!$E$2</c:f>
              <c:numCache>
                <c:formatCode>General</c:formatCode>
                <c:ptCount val="1"/>
                <c:pt idx="0">
                  <c:v>1200</c:v>
                </c:pt>
              </c:numCache>
            </c:numRef>
          </c:val>
          <c:extLst>
            <c:ext xmlns:c16="http://schemas.microsoft.com/office/drawing/2014/chart" uri="{C3380CC4-5D6E-409C-BE32-E72D297353CC}">
              <c16:uniqueId val="{00000003-5B3A-4721-97BC-87C81D6F75A4}"/>
            </c:ext>
          </c:extLst>
        </c:ser>
        <c:dLbls>
          <c:showLegendKey val="0"/>
          <c:showVal val="0"/>
          <c:showCatName val="0"/>
          <c:showSerName val="0"/>
          <c:showPercent val="0"/>
          <c:showBubbleSize val="0"/>
        </c:dLbls>
        <c:gapWidth val="219"/>
        <c:overlap val="-27"/>
        <c:axId val="60628968"/>
        <c:axId val="325096376"/>
      </c:barChart>
      <c:dateAx>
        <c:axId val="60628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096376"/>
        <c:crosses val="autoZero"/>
        <c:auto val="1"/>
        <c:lblOffset val="100"/>
        <c:baseTimeUnit val="days"/>
      </c:dateAx>
      <c:valAx>
        <c:axId val="32509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62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10</c:v>
                </c:pt>
                <c:pt idx="3">
                  <c:v>1</c:v>
                </c:pt>
                <c:pt idx="4">
                  <c:v>0</c:v>
                </c:pt>
                <c:pt idx="5">
                  <c:v>0</c:v>
                </c:pt>
              </c:numCache>
            </c:numRef>
          </c:val>
          <c:extLst>
            <c:ext xmlns:c16="http://schemas.microsoft.com/office/drawing/2014/chart" uri="{C3380CC4-5D6E-409C-BE32-E72D297353CC}">
              <c16:uniqueId val="{00000000-4C6C-4168-86AF-688C0C064748}"/>
            </c:ext>
          </c:extLst>
        </c:ser>
        <c:dLbls>
          <c:showLegendKey val="0"/>
          <c:showVal val="0"/>
          <c:showCatName val="0"/>
          <c:showSerName val="0"/>
          <c:showPercent val="0"/>
          <c:showBubbleSize val="0"/>
        </c:dLbls>
        <c:gapWidth val="219"/>
        <c:overlap val="-27"/>
        <c:axId val="412453848"/>
        <c:axId val="412447288"/>
      </c:barChart>
      <c:dateAx>
        <c:axId val="41245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47288"/>
        <c:crosses val="autoZero"/>
        <c:auto val="1"/>
        <c:lblOffset val="100"/>
        <c:baseTimeUnit val="months"/>
      </c:dateAx>
      <c:valAx>
        <c:axId val="41244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45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10</c:v>
                </c:pt>
                <c:pt idx="3">
                  <c:v>14</c:v>
                </c:pt>
                <c:pt idx="4">
                  <c:v>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33B-4C3D-8ADB-9F04800AE805}"/>
            </c:ext>
          </c:extLst>
        </c:ser>
        <c:dLbls>
          <c:showLegendKey val="0"/>
          <c:showVal val="0"/>
          <c:showCatName val="0"/>
          <c:showSerName val="0"/>
          <c:showPercent val="0"/>
          <c:showBubbleSize val="0"/>
        </c:dLbls>
        <c:gapWidth val="219"/>
        <c:overlap val="-27"/>
        <c:axId val="417788888"/>
        <c:axId val="417782328"/>
      </c:barChart>
      <c:dateAx>
        <c:axId val="41778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2328"/>
        <c:crosses val="autoZero"/>
        <c:auto val="1"/>
        <c:lblOffset val="100"/>
        <c:baseTimeUnit val="months"/>
      </c:dateAx>
      <c:valAx>
        <c:axId val="41778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144</c:v>
                </c:pt>
                <c:pt idx="3">
                  <c:v>185</c:v>
                </c:pt>
                <c:pt idx="4">
                  <c:v>107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38B-4638-BE79-296E7B1CA589}"/>
            </c:ext>
          </c:extLst>
        </c:ser>
        <c:dLbls>
          <c:showLegendKey val="0"/>
          <c:showVal val="0"/>
          <c:showCatName val="0"/>
          <c:showSerName val="0"/>
          <c:showPercent val="0"/>
          <c:showBubbleSize val="0"/>
        </c:dLbls>
        <c:gapWidth val="219"/>
        <c:overlap val="-27"/>
        <c:axId val="417784952"/>
        <c:axId val="417788232"/>
      </c:barChart>
      <c:catAx>
        <c:axId val="41778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8232"/>
        <c:crosses val="autoZero"/>
        <c:auto val="1"/>
        <c:lblAlgn val="ctr"/>
        <c:lblOffset val="100"/>
        <c:noMultiLvlLbl val="0"/>
      </c:catAx>
      <c:valAx>
        <c:axId val="41778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8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pt idx="2">
                  <c:v>4320</c:v>
                </c:pt>
                <c:pt idx="3">
                  <c:v>4772</c:v>
                </c:pt>
                <c:pt idx="4">
                  <c:v>7464</c:v>
                </c:pt>
              </c:numCache>
            </c:numRef>
          </c:val>
          <c:extLst>
            <c:ext xmlns:c16="http://schemas.microsoft.com/office/drawing/2014/chart" uri="{C3380CC4-5D6E-409C-BE32-E72D297353CC}">
              <c16:uniqueId val="{00000000-48CD-47E3-9D41-043EE754E4EF}"/>
            </c:ext>
          </c:extLst>
        </c:ser>
        <c:dLbls>
          <c:showLegendKey val="0"/>
          <c:showVal val="0"/>
          <c:showCatName val="0"/>
          <c:showSerName val="0"/>
          <c:showPercent val="0"/>
          <c:showBubbleSize val="0"/>
        </c:dLbls>
        <c:gapWidth val="219"/>
        <c:overlap val="-27"/>
        <c:axId val="417800368"/>
        <c:axId val="417796432"/>
      </c:barChart>
      <c:dateAx>
        <c:axId val="41780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96432"/>
        <c:crosses val="autoZero"/>
        <c:auto val="1"/>
        <c:lblOffset val="100"/>
        <c:baseTimeUnit val="months"/>
      </c:dateAx>
      <c:valAx>
        <c:axId val="417796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80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-1</c:v>
                </c:pt>
                <c:pt idx="3">
                  <c:v>-6</c:v>
                </c:pt>
                <c:pt idx="4">
                  <c:v>-1</c:v>
                </c:pt>
                <c:pt idx="5">
                  <c:v>0</c:v>
                </c:pt>
              </c:numCache>
            </c:numRef>
          </c:val>
          <c:extLst>
            <c:ext xmlns:c16="http://schemas.microsoft.com/office/drawing/2014/chart" uri="{C3380CC4-5D6E-409C-BE32-E72D297353CC}">
              <c16:uniqueId val="{00000000-53D0-4A22-AECE-3801CDC660BE}"/>
            </c:ext>
          </c:extLst>
        </c:ser>
        <c:dLbls>
          <c:showLegendKey val="0"/>
          <c:showVal val="0"/>
          <c:showCatName val="0"/>
          <c:showSerName val="0"/>
          <c:showPercent val="0"/>
          <c:showBubbleSize val="0"/>
        </c:dLbls>
        <c:gapWidth val="219"/>
        <c:overlap val="-27"/>
        <c:axId val="451718688"/>
        <c:axId val="451712128"/>
      </c:barChart>
      <c:dateAx>
        <c:axId val="45171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712128"/>
        <c:crosses val="autoZero"/>
        <c:auto val="1"/>
        <c:lblOffset val="100"/>
        <c:baseTimeUnit val="months"/>
      </c:dateAx>
      <c:valAx>
        <c:axId val="45171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71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F55-4E2B-B27C-3163F2AB1BEE}"/>
            </c:ext>
          </c:extLst>
        </c:ser>
        <c:dLbls>
          <c:showLegendKey val="0"/>
          <c:showVal val="0"/>
          <c:showCatName val="0"/>
          <c:showSerName val="0"/>
          <c:showPercent val="0"/>
          <c:showBubbleSize val="0"/>
        </c:dLbls>
        <c:gapWidth val="219"/>
        <c:overlap val="-27"/>
        <c:axId val="451715736"/>
        <c:axId val="451714096"/>
      </c:barChart>
      <c:dateAx>
        <c:axId val="45171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714096"/>
        <c:crosses val="autoZero"/>
        <c:auto val="1"/>
        <c:lblOffset val="100"/>
        <c:baseTimeUnit val="months"/>
      </c:dateAx>
      <c:valAx>
        <c:axId val="451714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71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10</c:v>
                </c:pt>
                <c:pt idx="3">
                  <c:v>4</c:v>
                </c:pt>
                <c:pt idx="4">
                  <c:v>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B44-40A7-A75D-5615F8BB3321}"/>
            </c:ext>
          </c:extLst>
        </c:ser>
        <c:dLbls>
          <c:showLegendKey val="0"/>
          <c:showVal val="0"/>
          <c:showCatName val="0"/>
          <c:showSerName val="0"/>
          <c:showPercent val="0"/>
          <c:showBubbleSize val="0"/>
        </c:dLbls>
        <c:gapWidth val="219"/>
        <c:overlap val="-27"/>
        <c:axId val="451664896"/>
        <c:axId val="451660960"/>
      </c:barChart>
      <c:catAx>
        <c:axId val="45166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60960"/>
        <c:crosses val="autoZero"/>
        <c:auto val="1"/>
        <c:lblAlgn val="ctr"/>
        <c:lblOffset val="100"/>
        <c:noMultiLvlLbl val="0"/>
      </c:catAx>
      <c:valAx>
        <c:axId val="45166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6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37</c:v>
                </c:pt>
                <c:pt idx="3">
                  <c:v>39</c:v>
                </c:pt>
                <c:pt idx="4">
                  <c:v>30</c:v>
                </c:pt>
                <c:pt idx="5">
                  <c:v>3</c:v>
                </c:pt>
              </c:numCache>
            </c:numRef>
          </c:val>
          <c:extLst>
            <c:ext xmlns:c16="http://schemas.microsoft.com/office/drawing/2014/chart" uri="{C3380CC4-5D6E-409C-BE32-E72D297353CC}">
              <c16:uniqueId val="{00000000-66C3-421A-A190-BD1DF4342492}"/>
            </c:ext>
          </c:extLst>
        </c:ser>
        <c:dLbls>
          <c:showLegendKey val="0"/>
          <c:showVal val="0"/>
          <c:showCatName val="0"/>
          <c:showSerName val="0"/>
          <c:showPercent val="0"/>
          <c:showBubbleSize val="0"/>
        </c:dLbls>
        <c:gapWidth val="219"/>
        <c:overlap val="-27"/>
        <c:axId val="451679000"/>
        <c:axId val="451679328"/>
      </c:barChart>
      <c:dateAx>
        <c:axId val="451679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79328"/>
        <c:crosses val="autoZero"/>
        <c:auto val="1"/>
        <c:lblOffset val="100"/>
        <c:baseTimeUnit val="months"/>
      </c:dateAx>
      <c:valAx>
        <c:axId val="45167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79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75</c:v>
                </c:pt>
                <c:pt idx="1">
                  <c:v>72</c:v>
                </c:pt>
                <c:pt idx="2">
                  <c:v>43</c:v>
                </c:pt>
                <c:pt idx="3">
                  <c:v>32</c:v>
                </c:pt>
                <c:pt idx="4">
                  <c:v>39</c:v>
                </c:pt>
              </c:numCache>
            </c:numRef>
          </c:val>
          <c:extLst>
            <c:ext xmlns:c16="http://schemas.microsoft.com/office/drawing/2014/chart" uri="{C3380CC4-5D6E-409C-BE32-E72D297353CC}">
              <c16:uniqueId val="{00000000-43D8-4EA8-9C06-9141EBFA6402}"/>
            </c:ext>
          </c:extLst>
        </c:ser>
        <c:dLbls>
          <c:showLegendKey val="0"/>
          <c:showVal val="0"/>
          <c:showCatName val="0"/>
          <c:showSerName val="0"/>
          <c:showPercent val="0"/>
          <c:showBubbleSize val="0"/>
        </c:dLbls>
        <c:gapWidth val="219"/>
        <c:overlap val="-27"/>
        <c:axId val="451683264"/>
        <c:axId val="451688184"/>
      </c:barChart>
      <c:catAx>
        <c:axId val="45168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88184"/>
        <c:crosses val="autoZero"/>
        <c:auto val="1"/>
        <c:lblAlgn val="ctr"/>
        <c:lblOffset val="100"/>
        <c:noMultiLvlLbl val="0"/>
      </c:catAx>
      <c:valAx>
        <c:axId val="45168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83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2022-01</c:v>
                </c:pt>
                <c:pt idx="1">
                  <c:v>2022-02</c:v>
                </c:pt>
                <c:pt idx="2">
                  <c:v>2022-03</c:v>
                </c:pt>
                <c:pt idx="3">
                  <c:v>2022-04</c:v>
                </c:pt>
                <c:pt idx="4">
                  <c:v>2022-05</c:v>
                </c:pt>
              </c:strCache>
            </c:strRef>
          </c:cat>
          <c:val>
            <c:numRef>
              <c:f>Sheet1!$B$2:$B$6</c:f>
              <c:numCache>
                <c:formatCode>General</c:formatCode>
                <c:ptCount val="5"/>
                <c:pt idx="0">
                  <c:v>530</c:v>
                </c:pt>
                <c:pt idx="1">
                  <c:v>361</c:v>
                </c:pt>
                <c:pt idx="2">
                  <c:v>562</c:v>
                </c:pt>
                <c:pt idx="3">
                  <c:v>258</c:v>
                </c:pt>
                <c:pt idx="4">
                  <c:v>273</c:v>
                </c:pt>
              </c:numCache>
            </c:numRef>
          </c:val>
          <c:extLst>
            <c:ext xmlns:c16="http://schemas.microsoft.com/office/drawing/2014/chart" uri="{C3380CC4-5D6E-409C-BE32-E72D297353CC}">
              <c16:uniqueId val="{00000000-7F06-4999-9CE5-BB7D8DB227BA}"/>
            </c:ext>
          </c:extLst>
        </c:ser>
        <c:dLbls>
          <c:showLegendKey val="0"/>
          <c:showVal val="0"/>
          <c:showCatName val="0"/>
          <c:showSerName val="0"/>
          <c:showPercent val="0"/>
          <c:showBubbleSize val="0"/>
        </c:dLbls>
        <c:gapWidth val="219"/>
        <c:overlap val="-27"/>
        <c:axId val="451690480"/>
        <c:axId val="451689824"/>
      </c:barChart>
      <c:catAx>
        <c:axId val="45169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89824"/>
        <c:crosses val="autoZero"/>
        <c:auto val="1"/>
        <c:lblAlgn val="ctr"/>
        <c:lblOffset val="100"/>
        <c:noMultiLvlLbl val="0"/>
      </c:catAx>
      <c:valAx>
        <c:axId val="45168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9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pt idx="3">
                  <c:v>19501</c:v>
                </c:pt>
                <c:pt idx="4">
                  <c:v>8519</c:v>
                </c:pt>
                <c:pt idx="5">
                  <c:v>11517</c:v>
                </c:pt>
              </c:numCache>
            </c:numRef>
          </c:val>
          <c:extLst>
            <c:ext xmlns:c16="http://schemas.microsoft.com/office/drawing/2014/chart" uri="{C3380CC4-5D6E-409C-BE32-E72D297353CC}">
              <c16:uniqueId val="{00000000-F457-4953-840E-40BE9D429A39}"/>
            </c:ext>
          </c:extLst>
        </c:ser>
        <c:dLbls>
          <c:showLegendKey val="0"/>
          <c:showVal val="0"/>
          <c:showCatName val="0"/>
          <c:showSerName val="0"/>
          <c:showPercent val="0"/>
          <c:showBubbleSize val="0"/>
        </c:dLbls>
        <c:gapWidth val="219"/>
        <c:overlap val="-27"/>
        <c:axId val="451693760"/>
        <c:axId val="451698680"/>
      </c:barChart>
      <c:catAx>
        <c:axId val="451693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98680"/>
        <c:crosses val="autoZero"/>
        <c:auto val="1"/>
        <c:lblAlgn val="ctr"/>
        <c:lblOffset val="100"/>
        <c:noMultiLvlLbl val="0"/>
      </c:catAx>
      <c:valAx>
        <c:axId val="45169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169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7</c:v>
                </c:pt>
                <c:pt idx="3">
                  <c:v>-1</c:v>
                </c:pt>
                <c:pt idx="4">
                  <c:v>18</c:v>
                </c:pt>
                <c:pt idx="5">
                  <c:v>11</c:v>
                </c:pt>
              </c:numCache>
            </c:numRef>
          </c:val>
          <c:extLst>
            <c:ext xmlns:c16="http://schemas.microsoft.com/office/drawing/2014/chart" uri="{C3380CC4-5D6E-409C-BE32-E72D297353CC}">
              <c16:uniqueId val="{00000000-281D-421F-8DC0-ED70E70F897A}"/>
            </c:ext>
          </c:extLst>
        </c:ser>
        <c:dLbls>
          <c:showLegendKey val="0"/>
          <c:showVal val="0"/>
          <c:showCatName val="0"/>
          <c:showSerName val="0"/>
          <c:showPercent val="0"/>
          <c:showBubbleSize val="0"/>
        </c:dLbls>
        <c:gapWidth val="219"/>
        <c:overlap val="-27"/>
        <c:axId val="462773072"/>
        <c:axId val="462765200"/>
      </c:barChart>
      <c:dateAx>
        <c:axId val="46277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65200"/>
        <c:crosses val="autoZero"/>
        <c:auto val="1"/>
        <c:lblOffset val="100"/>
        <c:baseTimeUnit val="months"/>
      </c:dateAx>
      <c:valAx>
        <c:axId val="46276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7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94</c:v>
                </c:pt>
                <c:pt idx="2">
                  <c:v>32</c:v>
                </c:pt>
                <c:pt idx="3">
                  <c:v>30</c:v>
                </c:pt>
                <c:pt idx="4">
                  <c:v>98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D31-42FD-8827-FEAC785EDA82}"/>
            </c:ext>
          </c:extLst>
        </c:ser>
        <c:dLbls>
          <c:showLegendKey val="0"/>
          <c:showVal val="0"/>
          <c:showCatName val="0"/>
          <c:showSerName val="0"/>
          <c:showPercent val="0"/>
          <c:showBubbleSize val="0"/>
        </c:dLbls>
        <c:gapWidth val="219"/>
        <c:overlap val="-27"/>
        <c:axId val="462766840"/>
        <c:axId val="462784880"/>
      </c:barChart>
      <c:dateAx>
        <c:axId val="46276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84880"/>
        <c:crosses val="autoZero"/>
        <c:auto val="1"/>
        <c:lblOffset val="100"/>
        <c:baseTimeUnit val="months"/>
      </c:dateAx>
      <c:valAx>
        <c:axId val="46278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6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753</c:v>
                </c:pt>
                <c:pt idx="2">
                  <c:v>458</c:v>
                </c:pt>
                <c:pt idx="3">
                  <c:v>336</c:v>
                </c:pt>
                <c:pt idx="4">
                  <c:v>1081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EC6-4F49-8D18-AACFB6833AB9}"/>
            </c:ext>
          </c:extLst>
        </c:ser>
        <c:dLbls>
          <c:showLegendKey val="0"/>
          <c:showVal val="0"/>
          <c:showCatName val="0"/>
          <c:showSerName val="0"/>
          <c:showPercent val="0"/>
          <c:showBubbleSize val="0"/>
        </c:dLbls>
        <c:gapWidth val="219"/>
        <c:overlap val="-27"/>
        <c:axId val="462781600"/>
        <c:axId val="462781928"/>
      </c:barChart>
      <c:catAx>
        <c:axId val="46278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81928"/>
        <c:crosses val="autoZero"/>
        <c:auto val="1"/>
        <c:lblAlgn val="ctr"/>
        <c:lblOffset val="100"/>
        <c:noMultiLvlLbl val="0"/>
      </c:catAx>
      <c:valAx>
        <c:axId val="46278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8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pt idx="2">
                  <c:v>8343</c:v>
                </c:pt>
                <c:pt idx="3">
                  <c:v>6395</c:v>
                </c:pt>
                <c:pt idx="4">
                  <c:v>12228</c:v>
                </c:pt>
              </c:numCache>
            </c:numRef>
          </c:val>
          <c:extLst>
            <c:ext xmlns:c16="http://schemas.microsoft.com/office/drawing/2014/chart" uri="{C3380CC4-5D6E-409C-BE32-E72D297353CC}">
              <c16:uniqueId val="{00000000-E59F-4C77-952E-FFE3CBB7CEB1}"/>
            </c:ext>
          </c:extLst>
        </c:ser>
        <c:dLbls>
          <c:showLegendKey val="0"/>
          <c:showVal val="0"/>
          <c:showCatName val="0"/>
          <c:showSerName val="0"/>
          <c:showPercent val="0"/>
          <c:showBubbleSize val="0"/>
        </c:dLbls>
        <c:gapWidth val="219"/>
        <c:overlap val="-27"/>
        <c:axId val="462780944"/>
        <c:axId val="462782584"/>
      </c:barChart>
      <c:dateAx>
        <c:axId val="46278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82584"/>
        <c:crosses val="autoZero"/>
        <c:auto val="1"/>
        <c:lblOffset val="100"/>
        <c:baseTimeUnit val="months"/>
      </c:dateAx>
      <c:valAx>
        <c:axId val="462782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78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8F17E-F7D9-4CF0-85DD-5720A6C2700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BF71462D-60ED-42D4-85C5-61F6688A29A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87359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8090-4AE3-4CA7-A0CC-7479093F34AB}"/>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3BE1B0E7-3D3E-4773-8DC4-0D2F8C657B61}"/>
              </a:ext>
            </a:extLst>
          </p:cNvPr>
          <p:cNvGraphicFramePr>
            <a:graphicFrameLocks noGrp="1"/>
          </p:cNvGraphicFramePr>
          <p:nvPr>
            <p:ph type="chart" sz="quarter" idx="13"/>
            <p:extLst>
              <p:ext uri="{D42A27DB-BD31-4B8C-83A1-F6EECF244321}">
                <p14:modId xmlns:p14="http://schemas.microsoft.com/office/powerpoint/2010/main" val="28005696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BDD0C7-377A-476C-B430-CFDC96A7FEB5}"/>
              </a:ext>
            </a:extLst>
          </p:cNvPr>
          <p:cNvSpPr>
            <a:spLocks noGrp="1"/>
          </p:cNvSpPr>
          <p:nvPr>
            <p:ph type="body" sz="quarter" idx="14"/>
          </p:nvPr>
        </p:nvSpPr>
        <p:spPr/>
        <p:txBody>
          <a:bodyPr/>
          <a:lstStyle/>
          <a:p>
            <a:r>
              <a:rPr lang="en-US"/>
              <a:t>05/01/2022 - 05/31/2022</a:t>
            </a:r>
          </a:p>
        </p:txBody>
      </p:sp>
      <p:sp>
        <p:nvSpPr>
          <p:cNvPr id="5" name="Footer Placeholder 4">
            <a:extLst>
              <a:ext uri="{FF2B5EF4-FFF2-40B4-BE49-F238E27FC236}">
                <a16:creationId xmlns:a16="http://schemas.microsoft.com/office/drawing/2014/main" id="{EC334A79-C75B-45AF-BCAD-B5E2BA2F3D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4227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44E4-87EB-4C1F-988E-D02842C46D66}"/>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5BE03824-7BA2-43E0-8748-4B4F0B2DC527}"/>
              </a:ext>
            </a:extLst>
          </p:cNvPr>
          <p:cNvGraphicFramePr>
            <a:graphicFrameLocks noGrp="1"/>
          </p:cNvGraphicFramePr>
          <p:nvPr>
            <p:ph type="tbl" sz="quarter" idx="13"/>
            <p:extLst>
              <p:ext uri="{D42A27DB-BD31-4B8C-83A1-F6EECF244321}">
                <p14:modId xmlns:p14="http://schemas.microsoft.com/office/powerpoint/2010/main" val="23327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499393152"/>
                    </a:ext>
                  </a:extLst>
                </a:gridCol>
                <a:gridCol w="905256">
                  <a:extLst>
                    <a:ext uri="{9D8B030D-6E8A-4147-A177-3AD203B41FA5}">
                      <a16:colId xmlns:a16="http://schemas.microsoft.com/office/drawing/2014/main" val="2619347188"/>
                    </a:ext>
                  </a:extLst>
                </a:gridCol>
                <a:gridCol w="905256">
                  <a:extLst>
                    <a:ext uri="{9D8B030D-6E8A-4147-A177-3AD203B41FA5}">
                      <a16:colId xmlns:a16="http://schemas.microsoft.com/office/drawing/2014/main" val="31451621"/>
                    </a:ext>
                  </a:extLst>
                </a:gridCol>
                <a:gridCol w="905256">
                  <a:extLst>
                    <a:ext uri="{9D8B030D-6E8A-4147-A177-3AD203B41FA5}">
                      <a16:colId xmlns:a16="http://schemas.microsoft.com/office/drawing/2014/main" val="2966723185"/>
                    </a:ext>
                  </a:extLst>
                </a:gridCol>
                <a:gridCol w="905256">
                  <a:extLst>
                    <a:ext uri="{9D8B030D-6E8A-4147-A177-3AD203B41FA5}">
                      <a16:colId xmlns:a16="http://schemas.microsoft.com/office/drawing/2014/main" val="2816438046"/>
                    </a:ext>
                  </a:extLst>
                </a:gridCol>
                <a:gridCol w="905256">
                  <a:extLst>
                    <a:ext uri="{9D8B030D-6E8A-4147-A177-3AD203B41FA5}">
                      <a16:colId xmlns:a16="http://schemas.microsoft.com/office/drawing/2014/main" val="1228203210"/>
                    </a:ext>
                  </a:extLst>
                </a:gridCol>
                <a:gridCol w="905256">
                  <a:extLst>
                    <a:ext uri="{9D8B030D-6E8A-4147-A177-3AD203B41FA5}">
                      <a16:colId xmlns:a16="http://schemas.microsoft.com/office/drawing/2014/main" val="3170981854"/>
                    </a:ext>
                  </a:extLst>
                </a:gridCol>
                <a:gridCol w="905256">
                  <a:extLst>
                    <a:ext uri="{9D8B030D-6E8A-4147-A177-3AD203B41FA5}">
                      <a16:colId xmlns:a16="http://schemas.microsoft.com/office/drawing/2014/main" val="3192697661"/>
                    </a:ext>
                  </a:extLst>
                </a:gridCol>
                <a:gridCol w="905256">
                  <a:extLst>
                    <a:ext uri="{9D8B030D-6E8A-4147-A177-3AD203B41FA5}">
                      <a16:colId xmlns:a16="http://schemas.microsoft.com/office/drawing/2014/main" val="43103259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9554484"/>
                  </a:ext>
                </a:extLst>
              </a:tr>
              <a:tr h="370840">
                <a:tc>
                  <a:txBody>
                    <a:bodyPr/>
                    <a:lstStyle/>
                    <a:p>
                      <a:r>
                        <a:rPr lang="en-US" sz="1000"/>
                        <a:t>1759</a:t>
                      </a:r>
                    </a:p>
                  </a:txBody>
                  <a:tcPr/>
                </a:tc>
                <a:tc>
                  <a:txBody>
                    <a:bodyPr/>
                    <a:lstStyle/>
                    <a:p>
                      <a:r>
                        <a:rPr lang="en-US" sz="1000"/>
                        <a:t>0</a:t>
                      </a:r>
                    </a:p>
                  </a:txBody>
                  <a:tcPr/>
                </a:tc>
                <a:tc>
                  <a:txBody>
                    <a:bodyPr/>
                    <a:lstStyle/>
                    <a:p>
                      <a:r>
                        <a:rPr lang="en-US" sz="1000"/>
                        <a:t>10</a:t>
                      </a:r>
                    </a:p>
                  </a:txBody>
                  <a:tcPr/>
                </a:tc>
                <a:tc>
                  <a:txBody>
                    <a:bodyPr/>
                    <a:lstStyle/>
                    <a:p>
                      <a:r>
                        <a:rPr lang="en-US" sz="1000"/>
                        <a:t>105</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0.6083 %</a:t>
                      </a:r>
                    </a:p>
                  </a:txBody>
                  <a:tcPr/>
                </a:tc>
                <a:tc>
                  <a:txBody>
                    <a:bodyPr/>
                    <a:lstStyle/>
                    <a:p>
                      <a:r>
                        <a:rPr lang="en-US" sz="1000"/>
                        <a:t>0.0 %</a:t>
                      </a:r>
                    </a:p>
                  </a:txBody>
                  <a:tcPr/>
                </a:tc>
                <a:extLst>
                  <a:ext uri="{0D108BD9-81ED-4DB2-BD59-A6C34878D82A}">
                    <a16:rowId xmlns:a16="http://schemas.microsoft.com/office/drawing/2014/main" val="2737384811"/>
                  </a:ext>
                </a:extLst>
              </a:tr>
            </a:tbl>
          </a:graphicData>
        </a:graphic>
      </p:graphicFrame>
      <p:sp>
        <p:nvSpPr>
          <p:cNvPr id="4" name="Text Placeholder 3">
            <a:extLst>
              <a:ext uri="{FF2B5EF4-FFF2-40B4-BE49-F238E27FC236}">
                <a16:creationId xmlns:a16="http://schemas.microsoft.com/office/drawing/2014/main" id="{106DE7D9-607B-4AF2-A49A-A3C6CEAA521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707172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CD937-3B82-4FE5-B998-2C2F27C0F61C}"/>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9623E41F-AE27-4881-97E3-75E296EDE663}"/>
              </a:ext>
            </a:extLst>
          </p:cNvPr>
          <p:cNvGraphicFramePr>
            <a:graphicFrameLocks noGrp="1"/>
          </p:cNvGraphicFramePr>
          <p:nvPr>
            <p:ph type="chart" sz="quarter" idx="13"/>
            <p:extLst>
              <p:ext uri="{D42A27DB-BD31-4B8C-83A1-F6EECF244321}">
                <p14:modId xmlns:p14="http://schemas.microsoft.com/office/powerpoint/2010/main" val="683498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813830-B888-40EB-95FF-BBD129AD554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6FA27ED-1191-4C10-BFFC-20DFA74FEE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8070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5CFBC-0B7E-4D88-955D-B66D7E64A7F2}"/>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778EBF8D-CFC5-47C5-B4AC-FD7BF89F61B2}"/>
              </a:ext>
            </a:extLst>
          </p:cNvPr>
          <p:cNvGraphicFramePr>
            <a:graphicFrameLocks noGrp="1"/>
          </p:cNvGraphicFramePr>
          <p:nvPr>
            <p:ph type="chart" sz="quarter" idx="13"/>
            <p:extLst>
              <p:ext uri="{D42A27DB-BD31-4B8C-83A1-F6EECF244321}">
                <p14:modId xmlns:p14="http://schemas.microsoft.com/office/powerpoint/2010/main" val="1712118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A5B4D8-FE5A-4070-BC82-C24F42C04CE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7639FB5-CF6B-4722-9DC9-8EBDB16245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3829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C7811-D527-4353-8786-9102157019C4}"/>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B8B4EB07-04DF-4511-8245-23D1AD54D1D3}"/>
              </a:ext>
            </a:extLst>
          </p:cNvPr>
          <p:cNvGraphicFramePr>
            <a:graphicFrameLocks noGrp="1"/>
          </p:cNvGraphicFramePr>
          <p:nvPr>
            <p:ph type="chart" sz="quarter" idx="13"/>
            <p:extLst>
              <p:ext uri="{D42A27DB-BD31-4B8C-83A1-F6EECF244321}">
                <p14:modId xmlns:p14="http://schemas.microsoft.com/office/powerpoint/2010/main" val="4223785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D38C16-81D2-4C29-9669-E21F60B0A0D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ECB28DF-36E5-4A0F-B7D1-F5C1D9E9DC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13999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DDBD8-26CD-4EE3-BE67-1A7D453BAAD8}"/>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C37B9EF-6EE6-4757-BEF4-84EBD8527B63}"/>
              </a:ext>
            </a:extLst>
          </p:cNvPr>
          <p:cNvGraphicFramePr>
            <a:graphicFrameLocks noGrp="1"/>
          </p:cNvGraphicFramePr>
          <p:nvPr>
            <p:ph type="chart" sz="quarter" idx="13"/>
            <p:extLst>
              <p:ext uri="{D42A27DB-BD31-4B8C-83A1-F6EECF244321}">
                <p14:modId xmlns:p14="http://schemas.microsoft.com/office/powerpoint/2010/main" val="650141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CA25C3-D20E-41C7-955A-301ECE77ACD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2EA47AF-7703-4399-AA63-C55C46466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478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2C4EB-510C-44FF-B149-C432AC3ED1A9}"/>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F0653A17-280C-47C6-B6F3-D19FE8C4E6EB}"/>
              </a:ext>
            </a:extLst>
          </p:cNvPr>
          <p:cNvGraphicFramePr>
            <a:graphicFrameLocks noGrp="1"/>
          </p:cNvGraphicFramePr>
          <p:nvPr>
            <p:ph type="tbl" sz="quarter" idx="13"/>
            <p:extLst>
              <p:ext uri="{D42A27DB-BD31-4B8C-83A1-F6EECF244321}">
                <p14:modId xmlns:p14="http://schemas.microsoft.com/office/powerpoint/2010/main" val="2024505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97649619"/>
                    </a:ext>
                  </a:extLst>
                </a:gridCol>
                <a:gridCol w="1481328">
                  <a:extLst>
                    <a:ext uri="{9D8B030D-6E8A-4147-A177-3AD203B41FA5}">
                      <a16:colId xmlns:a16="http://schemas.microsoft.com/office/drawing/2014/main" val="1709189404"/>
                    </a:ext>
                  </a:extLst>
                </a:gridCol>
                <a:gridCol w="329184">
                  <a:extLst>
                    <a:ext uri="{9D8B030D-6E8A-4147-A177-3AD203B41FA5}">
                      <a16:colId xmlns:a16="http://schemas.microsoft.com/office/drawing/2014/main" val="2862792094"/>
                    </a:ext>
                  </a:extLst>
                </a:gridCol>
                <a:gridCol w="329184">
                  <a:extLst>
                    <a:ext uri="{9D8B030D-6E8A-4147-A177-3AD203B41FA5}">
                      <a16:colId xmlns:a16="http://schemas.microsoft.com/office/drawing/2014/main" val="1931799719"/>
                    </a:ext>
                  </a:extLst>
                </a:gridCol>
                <a:gridCol w="329184">
                  <a:extLst>
                    <a:ext uri="{9D8B030D-6E8A-4147-A177-3AD203B41FA5}">
                      <a16:colId xmlns:a16="http://schemas.microsoft.com/office/drawing/2014/main" val="1225352555"/>
                    </a:ext>
                  </a:extLst>
                </a:gridCol>
                <a:gridCol w="329184">
                  <a:extLst>
                    <a:ext uri="{9D8B030D-6E8A-4147-A177-3AD203B41FA5}">
                      <a16:colId xmlns:a16="http://schemas.microsoft.com/office/drawing/2014/main" val="1954372200"/>
                    </a:ext>
                  </a:extLst>
                </a:gridCol>
                <a:gridCol w="329184">
                  <a:extLst>
                    <a:ext uri="{9D8B030D-6E8A-4147-A177-3AD203B41FA5}">
                      <a16:colId xmlns:a16="http://schemas.microsoft.com/office/drawing/2014/main" val="606522262"/>
                    </a:ext>
                  </a:extLst>
                </a:gridCol>
                <a:gridCol w="329184">
                  <a:extLst>
                    <a:ext uri="{9D8B030D-6E8A-4147-A177-3AD203B41FA5}">
                      <a16:colId xmlns:a16="http://schemas.microsoft.com/office/drawing/2014/main" val="2970546372"/>
                    </a:ext>
                  </a:extLst>
                </a:gridCol>
                <a:gridCol w="329184">
                  <a:extLst>
                    <a:ext uri="{9D8B030D-6E8A-4147-A177-3AD203B41FA5}">
                      <a16:colId xmlns:a16="http://schemas.microsoft.com/office/drawing/2014/main" val="2708402284"/>
                    </a:ext>
                  </a:extLst>
                </a:gridCol>
                <a:gridCol w="329184">
                  <a:extLst>
                    <a:ext uri="{9D8B030D-6E8A-4147-A177-3AD203B41FA5}">
                      <a16:colId xmlns:a16="http://schemas.microsoft.com/office/drawing/2014/main" val="1541265535"/>
                    </a:ext>
                  </a:extLst>
                </a:gridCol>
                <a:gridCol w="329184">
                  <a:extLst>
                    <a:ext uri="{9D8B030D-6E8A-4147-A177-3AD203B41FA5}">
                      <a16:colId xmlns:a16="http://schemas.microsoft.com/office/drawing/2014/main" val="1934805894"/>
                    </a:ext>
                  </a:extLst>
                </a:gridCol>
                <a:gridCol w="329184">
                  <a:extLst>
                    <a:ext uri="{9D8B030D-6E8A-4147-A177-3AD203B41FA5}">
                      <a16:colId xmlns:a16="http://schemas.microsoft.com/office/drawing/2014/main" val="3334736474"/>
                    </a:ext>
                  </a:extLst>
                </a:gridCol>
                <a:gridCol w="329184">
                  <a:extLst>
                    <a:ext uri="{9D8B030D-6E8A-4147-A177-3AD203B41FA5}">
                      <a16:colId xmlns:a16="http://schemas.microsoft.com/office/drawing/2014/main" val="802655495"/>
                    </a:ext>
                  </a:extLst>
                </a:gridCol>
                <a:gridCol w="329184">
                  <a:extLst>
                    <a:ext uri="{9D8B030D-6E8A-4147-A177-3AD203B41FA5}">
                      <a16:colId xmlns:a16="http://schemas.microsoft.com/office/drawing/2014/main" val="610751389"/>
                    </a:ext>
                  </a:extLst>
                </a:gridCol>
                <a:gridCol w="329184">
                  <a:extLst>
                    <a:ext uri="{9D8B030D-6E8A-4147-A177-3AD203B41FA5}">
                      <a16:colId xmlns:a16="http://schemas.microsoft.com/office/drawing/2014/main" val="4033441013"/>
                    </a:ext>
                  </a:extLst>
                </a:gridCol>
                <a:gridCol w="329184">
                  <a:extLst>
                    <a:ext uri="{9D8B030D-6E8A-4147-A177-3AD203B41FA5}">
                      <a16:colId xmlns:a16="http://schemas.microsoft.com/office/drawing/2014/main" val="1386486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4716034"/>
                  </a:ext>
                </a:extLst>
              </a:tr>
            </a:tbl>
          </a:graphicData>
        </a:graphic>
      </p:graphicFrame>
      <p:sp>
        <p:nvSpPr>
          <p:cNvPr id="4" name="Text Placeholder 3">
            <a:extLst>
              <a:ext uri="{FF2B5EF4-FFF2-40B4-BE49-F238E27FC236}">
                <a16:creationId xmlns:a16="http://schemas.microsoft.com/office/drawing/2014/main" id="{922E7A60-5DD2-4AAE-9DFD-1CC974E4ECA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718130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D1561-EF36-4931-82C1-3B76ECB2EB94}"/>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E3C2A192-BAFD-4ED3-9319-B80B00FDC61A}"/>
              </a:ext>
            </a:extLst>
          </p:cNvPr>
          <p:cNvGraphicFramePr>
            <a:graphicFrameLocks noGrp="1"/>
          </p:cNvGraphicFramePr>
          <p:nvPr>
            <p:ph type="tbl" sz="quarter" idx="13"/>
            <p:extLst>
              <p:ext uri="{D42A27DB-BD31-4B8C-83A1-F6EECF244321}">
                <p14:modId xmlns:p14="http://schemas.microsoft.com/office/powerpoint/2010/main" val="1948467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904218"/>
                    </a:ext>
                  </a:extLst>
                </a:gridCol>
                <a:gridCol w="1481328">
                  <a:extLst>
                    <a:ext uri="{9D8B030D-6E8A-4147-A177-3AD203B41FA5}">
                      <a16:colId xmlns:a16="http://schemas.microsoft.com/office/drawing/2014/main" val="2280329115"/>
                    </a:ext>
                  </a:extLst>
                </a:gridCol>
                <a:gridCol w="329184">
                  <a:extLst>
                    <a:ext uri="{9D8B030D-6E8A-4147-A177-3AD203B41FA5}">
                      <a16:colId xmlns:a16="http://schemas.microsoft.com/office/drawing/2014/main" val="1394806645"/>
                    </a:ext>
                  </a:extLst>
                </a:gridCol>
                <a:gridCol w="329184">
                  <a:extLst>
                    <a:ext uri="{9D8B030D-6E8A-4147-A177-3AD203B41FA5}">
                      <a16:colId xmlns:a16="http://schemas.microsoft.com/office/drawing/2014/main" val="2241563441"/>
                    </a:ext>
                  </a:extLst>
                </a:gridCol>
                <a:gridCol w="329184">
                  <a:extLst>
                    <a:ext uri="{9D8B030D-6E8A-4147-A177-3AD203B41FA5}">
                      <a16:colId xmlns:a16="http://schemas.microsoft.com/office/drawing/2014/main" val="2631179991"/>
                    </a:ext>
                  </a:extLst>
                </a:gridCol>
                <a:gridCol w="329184">
                  <a:extLst>
                    <a:ext uri="{9D8B030D-6E8A-4147-A177-3AD203B41FA5}">
                      <a16:colId xmlns:a16="http://schemas.microsoft.com/office/drawing/2014/main" val="1110776030"/>
                    </a:ext>
                  </a:extLst>
                </a:gridCol>
                <a:gridCol w="329184">
                  <a:extLst>
                    <a:ext uri="{9D8B030D-6E8A-4147-A177-3AD203B41FA5}">
                      <a16:colId xmlns:a16="http://schemas.microsoft.com/office/drawing/2014/main" val="829942089"/>
                    </a:ext>
                  </a:extLst>
                </a:gridCol>
                <a:gridCol w="329184">
                  <a:extLst>
                    <a:ext uri="{9D8B030D-6E8A-4147-A177-3AD203B41FA5}">
                      <a16:colId xmlns:a16="http://schemas.microsoft.com/office/drawing/2014/main" val="1946792159"/>
                    </a:ext>
                  </a:extLst>
                </a:gridCol>
                <a:gridCol w="329184">
                  <a:extLst>
                    <a:ext uri="{9D8B030D-6E8A-4147-A177-3AD203B41FA5}">
                      <a16:colId xmlns:a16="http://schemas.microsoft.com/office/drawing/2014/main" val="2665188388"/>
                    </a:ext>
                  </a:extLst>
                </a:gridCol>
                <a:gridCol w="329184">
                  <a:extLst>
                    <a:ext uri="{9D8B030D-6E8A-4147-A177-3AD203B41FA5}">
                      <a16:colId xmlns:a16="http://schemas.microsoft.com/office/drawing/2014/main" val="3216805248"/>
                    </a:ext>
                  </a:extLst>
                </a:gridCol>
                <a:gridCol w="329184">
                  <a:extLst>
                    <a:ext uri="{9D8B030D-6E8A-4147-A177-3AD203B41FA5}">
                      <a16:colId xmlns:a16="http://schemas.microsoft.com/office/drawing/2014/main" val="156726087"/>
                    </a:ext>
                  </a:extLst>
                </a:gridCol>
                <a:gridCol w="329184">
                  <a:extLst>
                    <a:ext uri="{9D8B030D-6E8A-4147-A177-3AD203B41FA5}">
                      <a16:colId xmlns:a16="http://schemas.microsoft.com/office/drawing/2014/main" val="3883607474"/>
                    </a:ext>
                  </a:extLst>
                </a:gridCol>
                <a:gridCol w="329184">
                  <a:extLst>
                    <a:ext uri="{9D8B030D-6E8A-4147-A177-3AD203B41FA5}">
                      <a16:colId xmlns:a16="http://schemas.microsoft.com/office/drawing/2014/main" val="774530577"/>
                    </a:ext>
                  </a:extLst>
                </a:gridCol>
                <a:gridCol w="329184">
                  <a:extLst>
                    <a:ext uri="{9D8B030D-6E8A-4147-A177-3AD203B41FA5}">
                      <a16:colId xmlns:a16="http://schemas.microsoft.com/office/drawing/2014/main" val="1131038029"/>
                    </a:ext>
                  </a:extLst>
                </a:gridCol>
                <a:gridCol w="329184">
                  <a:extLst>
                    <a:ext uri="{9D8B030D-6E8A-4147-A177-3AD203B41FA5}">
                      <a16:colId xmlns:a16="http://schemas.microsoft.com/office/drawing/2014/main" val="1826630165"/>
                    </a:ext>
                  </a:extLst>
                </a:gridCol>
                <a:gridCol w="329184">
                  <a:extLst>
                    <a:ext uri="{9D8B030D-6E8A-4147-A177-3AD203B41FA5}">
                      <a16:colId xmlns:a16="http://schemas.microsoft.com/office/drawing/2014/main" val="3429473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785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- 2022-05-06 21:30:09</a:t>
                      </a:r>
                      <a:r>
                        <a:rPr kumimoji="0" lang="en-US" sz="1000" b="0" i="0" u="none" strike="noStrike" kern="1200" cap="none" spc="0" normalizeH="0" baseline="0" noProof="0">
                          <a:ln>
                            <a:noFill/>
                          </a:ln>
                          <a:solidFill>
                            <a:prstClr val="black"/>
                          </a:solidFill>
                          <a:effectLst/>
                          <a:uLnTx/>
                          <a:uFillTx/>
                          <a:latin typeface="+mn-lt"/>
                          <a:ea typeface="+mn-ea"/>
                          <a:cs typeface="+mn-cs"/>
                        </a:rPr>
                        <a:t>
 Mother's Day is just around the corner. To honor the hard-working women at FICOH who balance motherhood and careers, we asked them, "What surprised you most when you became a mom?"
"I was surprised at how much more my heart could love and grow. All mamas are so strong, compassionate and amazing!" - Jody M., Corporate Underwriting 
"I never thought I would be a mom to three handsome boys, let alone have twins, but my heart felt like it just grew bigger and it's still growing. I immediately fell in love with them. I wanted to protect them in every way possible and provide them with the best of everything." - Noe T., Human Resources 
What surprised YOU most when you became a mom? Let us know in the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https://quintly-image-storage.s3.amazonaws.com/17ae3836335657ff0a83f20c7d11e5e8/cc6e1e03ed92ae041b6ee4d7d8234ed1.png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70482542"/>
                  </a:ext>
                </a:extLst>
              </a:tr>
            </a:tbl>
          </a:graphicData>
        </a:graphic>
      </p:graphicFrame>
      <p:sp>
        <p:nvSpPr>
          <p:cNvPr id="4" name="Text Placeholder 3">
            <a:extLst>
              <a:ext uri="{FF2B5EF4-FFF2-40B4-BE49-F238E27FC236}">
                <a16:creationId xmlns:a16="http://schemas.microsoft.com/office/drawing/2014/main" id="{FA4C9342-0EA6-4F71-A78A-8F47F7775BB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815565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C33F0-7CD7-43CF-8075-006B17ED8147}"/>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825A572A-4CA7-4FDB-BA35-0DE3B92341A1}"/>
              </a:ext>
            </a:extLst>
          </p:cNvPr>
          <p:cNvGraphicFramePr>
            <a:graphicFrameLocks noGrp="1"/>
          </p:cNvGraphicFramePr>
          <p:nvPr>
            <p:ph type="tbl" sz="quarter" idx="13"/>
            <p:extLst>
              <p:ext uri="{D42A27DB-BD31-4B8C-83A1-F6EECF244321}">
                <p14:modId xmlns:p14="http://schemas.microsoft.com/office/powerpoint/2010/main" val="2501688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40674220"/>
                    </a:ext>
                  </a:extLst>
                </a:gridCol>
                <a:gridCol w="1481328">
                  <a:extLst>
                    <a:ext uri="{9D8B030D-6E8A-4147-A177-3AD203B41FA5}">
                      <a16:colId xmlns:a16="http://schemas.microsoft.com/office/drawing/2014/main" val="2499381941"/>
                    </a:ext>
                  </a:extLst>
                </a:gridCol>
                <a:gridCol w="329184">
                  <a:extLst>
                    <a:ext uri="{9D8B030D-6E8A-4147-A177-3AD203B41FA5}">
                      <a16:colId xmlns:a16="http://schemas.microsoft.com/office/drawing/2014/main" val="2267984992"/>
                    </a:ext>
                  </a:extLst>
                </a:gridCol>
                <a:gridCol w="329184">
                  <a:extLst>
                    <a:ext uri="{9D8B030D-6E8A-4147-A177-3AD203B41FA5}">
                      <a16:colId xmlns:a16="http://schemas.microsoft.com/office/drawing/2014/main" val="3908692419"/>
                    </a:ext>
                  </a:extLst>
                </a:gridCol>
                <a:gridCol w="329184">
                  <a:extLst>
                    <a:ext uri="{9D8B030D-6E8A-4147-A177-3AD203B41FA5}">
                      <a16:colId xmlns:a16="http://schemas.microsoft.com/office/drawing/2014/main" val="1970584897"/>
                    </a:ext>
                  </a:extLst>
                </a:gridCol>
                <a:gridCol w="329184">
                  <a:extLst>
                    <a:ext uri="{9D8B030D-6E8A-4147-A177-3AD203B41FA5}">
                      <a16:colId xmlns:a16="http://schemas.microsoft.com/office/drawing/2014/main" val="2233643902"/>
                    </a:ext>
                  </a:extLst>
                </a:gridCol>
                <a:gridCol w="329184">
                  <a:extLst>
                    <a:ext uri="{9D8B030D-6E8A-4147-A177-3AD203B41FA5}">
                      <a16:colId xmlns:a16="http://schemas.microsoft.com/office/drawing/2014/main" val="2579755664"/>
                    </a:ext>
                  </a:extLst>
                </a:gridCol>
                <a:gridCol w="329184">
                  <a:extLst>
                    <a:ext uri="{9D8B030D-6E8A-4147-A177-3AD203B41FA5}">
                      <a16:colId xmlns:a16="http://schemas.microsoft.com/office/drawing/2014/main" val="4246516998"/>
                    </a:ext>
                  </a:extLst>
                </a:gridCol>
                <a:gridCol w="329184">
                  <a:extLst>
                    <a:ext uri="{9D8B030D-6E8A-4147-A177-3AD203B41FA5}">
                      <a16:colId xmlns:a16="http://schemas.microsoft.com/office/drawing/2014/main" val="1612457763"/>
                    </a:ext>
                  </a:extLst>
                </a:gridCol>
                <a:gridCol w="329184">
                  <a:extLst>
                    <a:ext uri="{9D8B030D-6E8A-4147-A177-3AD203B41FA5}">
                      <a16:colId xmlns:a16="http://schemas.microsoft.com/office/drawing/2014/main" val="2821971853"/>
                    </a:ext>
                  </a:extLst>
                </a:gridCol>
                <a:gridCol w="329184">
                  <a:extLst>
                    <a:ext uri="{9D8B030D-6E8A-4147-A177-3AD203B41FA5}">
                      <a16:colId xmlns:a16="http://schemas.microsoft.com/office/drawing/2014/main" val="1866574034"/>
                    </a:ext>
                  </a:extLst>
                </a:gridCol>
                <a:gridCol w="329184">
                  <a:extLst>
                    <a:ext uri="{9D8B030D-6E8A-4147-A177-3AD203B41FA5}">
                      <a16:colId xmlns:a16="http://schemas.microsoft.com/office/drawing/2014/main" val="3198610964"/>
                    </a:ext>
                  </a:extLst>
                </a:gridCol>
                <a:gridCol w="329184">
                  <a:extLst>
                    <a:ext uri="{9D8B030D-6E8A-4147-A177-3AD203B41FA5}">
                      <a16:colId xmlns:a16="http://schemas.microsoft.com/office/drawing/2014/main" val="3321490902"/>
                    </a:ext>
                  </a:extLst>
                </a:gridCol>
                <a:gridCol w="329184">
                  <a:extLst>
                    <a:ext uri="{9D8B030D-6E8A-4147-A177-3AD203B41FA5}">
                      <a16:colId xmlns:a16="http://schemas.microsoft.com/office/drawing/2014/main" val="3716663088"/>
                    </a:ext>
                  </a:extLst>
                </a:gridCol>
                <a:gridCol w="329184">
                  <a:extLst>
                    <a:ext uri="{9D8B030D-6E8A-4147-A177-3AD203B41FA5}">
                      <a16:colId xmlns:a16="http://schemas.microsoft.com/office/drawing/2014/main" val="3263171810"/>
                    </a:ext>
                  </a:extLst>
                </a:gridCol>
                <a:gridCol w="329184">
                  <a:extLst>
                    <a:ext uri="{9D8B030D-6E8A-4147-A177-3AD203B41FA5}">
                      <a16:colId xmlns:a16="http://schemas.microsoft.com/office/drawing/2014/main" val="28523068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5998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- 2022-05-09 18:35:04</a:t>
                      </a:r>
                      <a:r>
                        <a:rPr kumimoji="0" lang="en-US" sz="1000" b="0" i="0" u="none" strike="noStrike" kern="1200" cap="none" spc="0" normalizeH="0" baseline="0" noProof="0">
                          <a:ln>
                            <a:noFill/>
                          </a:ln>
                          <a:solidFill>
                            <a:prstClr val="black"/>
                          </a:solidFill>
                          <a:effectLst/>
                          <a:uLnTx/>
                          <a:uFillTx/>
                          <a:latin typeface="+mn-lt"/>
                          <a:ea typeface="+mn-ea"/>
                          <a:cs typeface="+mn-cs"/>
                        </a:rPr>
                        <a:t>
 Last Thursday, we attended UH Business Night at Sheraton Waikiki. It was great to be back in person after three long years and continue our 17-year run as title sponsor. Business Night is Shidler College of Business’ largest networking event of the year and pairs students with business professionals for an evening of career development and mentorship. In addition, 49 awards funded by Hawaii’s business community were presented to undergraduate and graduate students, totaling nearly ,000. Congratulations to all the student honorees! You make us optimistic about the future. #ExploringFirstHorizons #BusinessNight2022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https://quintly-image-storage.s3.amazonaws.com/17ae3836335657ff0a83f20c7d11e5e8/2394617da0fde41277a627d5fd6a31bb.jpg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4890325"/>
                  </a:ext>
                </a:extLst>
              </a:tr>
            </a:tbl>
          </a:graphicData>
        </a:graphic>
      </p:graphicFrame>
      <p:sp>
        <p:nvSpPr>
          <p:cNvPr id="4" name="Text Placeholder 3">
            <a:extLst>
              <a:ext uri="{FF2B5EF4-FFF2-40B4-BE49-F238E27FC236}">
                <a16:creationId xmlns:a16="http://schemas.microsoft.com/office/drawing/2014/main" id="{E0BAED76-8B3F-425F-BE42-5FC8CD8874C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663645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1DCA0-C888-43E1-979F-DD35BA1E0F55}"/>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6CD313CB-0BE4-443F-9288-B38933B511DA}"/>
              </a:ext>
            </a:extLst>
          </p:cNvPr>
          <p:cNvGraphicFramePr>
            <a:graphicFrameLocks noGrp="1"/>
          </p:cNvGraphicFramePr>
          <p:nvPr>
            <p:ph type="tbl" sz="quarter" idx="13"/>
            <p:extLst>
              <p:ext uri="{D42A27DB-BD31-4B8C-83A1-F6EECF244321}">
                <p14:modId xmlns:p14="http://schemas.microsoft.com/office/powerpoint/2010/main" val="3254330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12421546"/>
                    </a:ext>
                  </a:extLst>
                </a:gridCol>
                <a:gridCol w="1481328">
                  <a:extLst>
                    <a:ext uri="{9D8B030D-6E8A-4147-A177-3AD203B41FA5}">
                      <a16:colId xmlns:a16="http://schemas.microsoft.com/office/drawing/2014/main" val="1873666447"/>
                    </a:ext>
                  </a:extLst>
                </a:gridCol>
                <a:gridCol w="329184">
                  <a:extLst>
                    <a:ext uri="{9D8B030D-6E8A-4147-A177-3AD203B41FA5}">
                      <a16:colId xmlns:a16="http://schemas.microsoft.com/office/drawing/2014/main" val="161193898"/>
                    </a:ext>
                  </a:extLst>
                </a:gridCol>
                <a:gridCol w="329184">
                  <a:extLst>
                    <a:ext uri="{9D8B030D-6E8A-4147-A177-3AD203B41FA5}">
                      <a16:colId xmlns:a16="http://schemas.microsoft.com/office/drawing/2014/main" val="816516173"/>
                    </a:ext>
                  </a:extLst>
                </a:gridCol>
                <a:gridCol w="329184">
                  <a:extLst>
                    <a:ext uri="{9D8B030D-6E8A-4147-A177-3AD203B41FA5}">
                      <a16:colId xmlns:a16="http://schemas.microsoft.com/office/drawing/2014/main" val="2608420974"/>
                    </a:ext>
                  </a:extLst>
                </a:gridCol>
                <a:gridCol w="329184">
                  <a:extLst>
                    <a:ext uri="{9D8B030D-6E8A-4147-A177-3AD203B41FA5}">
                      <a16:colId xmlns:a16="http://schemas.microsoft.com/office/drawing/2014/main" val="2914457855"/>
                    </a:ext>
                  </a:extLst>
                </a:gridCol>
                <a:gridCol w="329184">
                  <a:extLst>
                    <a:ext uri="{9D8B030D-6E8A-4147-A177-3AD203B41FA5}">
                      <a16:colId xmlns:a16="http://schemas.microsoft.com/office/drawing/2014/main" val="3952754880"/>
                    </a:ext>
                  </a:extLst>
                </a:gridCol>
                <a:gridCol w="329184">
                  <a:extLst>
                    <a:ext uri="{9D8B030D-6E8A-4147-A177-3AD203B41FA5}">
                      <a16:colId xmlns:a16="http://schemas.microsoft.com/office/drawing/2014/main" val="193749588"/>
                    </a:ext>
                  </a:extLst>
                </a:gridCol>
                <a:gridCol w="329184">
                  <a:extLst>
                    <a:ext uri="{9D8B030D-6E8A-4147-A177-3AD203B41FA5}">
                      <a16:colId xmlns:a16="http://schemas.microsoft.com/office/drawing/2014/main" val="2016046362"/>
                    </a:ext>
                  </a:extLst>
                </a:gridCol>
                <a:gridCol w="329184">
                  <a:extLst>
                    <a:ext uri="{9D8B030D-6E8A-4147-A177-3AD203B41FA5}">
                      <a16:colId xmlns:a16="http://schemas.microsoft.com/office/drawing/2014/main" val="891608483"/>
                    </a:ext>
                  </a:extLst>
                </a:gridCol>
                <a:gridCol w="329184">
                  <a:extLst>
                    <a:ext uri="{9D8B030D-6E8A-4147-A177-3AD203B41FA5}">
                      <a16:colId xmlns:a16="http://schemas.microsoft.com/office/drawing/2014/main" val="2537418661"/>
                    </a:ext>
                  </a:extLst>
                </a:gridCol>
                <a:gridCol w="329184">
                  <a:extLst>
                    <a:ext uri="{9D8B030D-6E8A-4147-A177-3AD203B41FA5}">
                      <a16:colId xmlns:a16="http://schemas.microsoft.com/office/drawing/2014/main" val="277907346"/>
                    </a:ext>
                  </a:extLst>
                </a:gridCol>
                <a:gridCol w="329184">
                  <a:extLst>
                    <a:ext uri="{9D8B030D-6E8A-4147-A177-3AD203B41FA5}">
                      <a16:colId xmlns:a16="http://schemas.microsoft.com/office/drawing/2014/main" val="493354018"/>
                    </a:ext>
                  </a:extLst>
                </a:gridCol>
                <a:gridCol w="329184">
                  <a:extLst>
                    <a:ext uri="{9D8B030D-6E8A-4147-A177-3AD203B41FA5}">
                      <a16:colId xmlns:a16="http://schemas.microsoft.com/office/drawing/2014/main" val="3548569502"/>
                    </a:ext>
                  </a:extLst>
                </a:gridCol>
                <a:gridCol w="329184">
                  <a:extLst>
                    <a:ext uri="{9D8B030D-6E8A-4147-A177-3AD203B41FA5}">
                      <a16:colId xmlns:a16="http://schemas.microsoft.com/office/drawing/2014/main" val="3336256680"/>
                    </a:ext>
                  </a:extLst>
                </a:gridCol>
                <a:gridCol w="329184">
                  <a:extLst>
                    <a:ext uri="{9D8B030D-6E8A-4147-A177-3AD203B41FA5}">
                      <a16:colId xmlns:a16="http://schemas.microsoft.com/office/drawing/2014/main" val="3043080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567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- 2022-05-30 15:00:51</a:t>
                      </a:r>
                      <a:r>
                        <a:rPr kumimoji="0" lang="en-US" sz="1000" b="0" i="0" u="none" strike="noStrike" kern="1200" cap="none" spc="0" normalizeH="0" baseline="0" noProof="0">
                          <a:ln>
                            <a:noFill/>
                          </a:ln>
                          <a:solidFill>
                            <a:prstClr val="black"/>
                          </a:solidFill>
                          <a:effectLst/>
                          <a:uLnTx/>
                          <a:uFillTx/>
                          <a:latin typeface="+mn-lt"/>
                          <a:ea typeface="+mn-ea"/>
                          <a:cs typeface="+mn-cs"/>
                        </a:rPr>
                        <a:t>
 May we never forget those who lost their lives to make our freedoms possible. #MemorialDay #RememberandHonor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https://quintly-image-storage.s3.amazonaws.com/17ae3836335657ff0a83f20c7d11e5e8/3fc32c004979f6f2bbda77ac9cfd262d.jpg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7395960"/>
                  </a:ext>
                </a:extLst>
              </a:tr>
            </a:tbl>
          </a:graphicData>
        </a:graphic>
      </p:graphicFrame>
      <p:sp>
        <p:nvSpPr>
          <p:cNvPr id="4" name="Text Placeholder 3">
            <a:extLst>
              <a:ext uri="{FF2B5EF4-FFF2-40B4-BE49-F238E27FC236}">
                <a16:creationId xmlns:a16="http://schemas.microsoft.com/office/drawing/2014/main" id="{D46F49EB-55DD-4444-A3B7-AADE439A6681}"/>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206908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93E09-E8BD-414C-B1B7-318B834E995B}"/>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95840061-D209-474D-917A-BC6844AF15BB}"/>
              </a:ext>
            </a:extLst>
          </p:cNvPr>
          <p:cNvGraphicFramePr>
            <a:graphicFrameLocks noGrp="1"/>
          </p:cNvGraphicFramePr>
          <p:nvPr>
            <p:ph type="tbl" sz="quarter" idx="13"/>
            <p:extLst>
              <p:ext uri="{D42A27DB-BD31-4B8C-83A1-F6EECF244321}">
                <p14:modId xmlns:p14="http://schemas.microsoft.com/office/powerpoint/2010/main" val="385336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7910927"/>
                    </a:ext>
                  </a:extLst>
                </a:gridCol>
                <a:gridCol w="576072">
                  <a:extLst>
                    <a:ext uri="{9D8B030D-6E8A-4147-A177-3AD203B41FA5}">
                      <a16:colId xmlns:a16="http://schemas.microsoft.com/office/drawing/2014/main" val="438652258"/>
                    </a:ext>
                  </a:extLst>
                </a:gridCol>
                <a:gridCol w="576072">
                  <a:extLst>
                    <a:ext uri="{9D8B030D-6E8A-4147-A177-3AD203B41FA5}">
                      <a16:colId xmlns:a16="http://schemas.microsoft.com/office/drawing/2014/main" val="821346797"/>
                    </a:ext>
                  </a:extLst>
                </a:gridCol>
                <a:gridCol w="576072">
                  <a:extLst>
                    <a:ext uri="{9D8B030D-6E8A-4147-A177-3AD203B41FA5}">
                      <a16:colId xmlns:a16="http://schemas.microsoft.com/office/drawing/2014/main" val="3002628002"/>
                    </a:ext>
                  </a:extLst>
                </a:gridCol>
                <a:gridCol w="576072">
                  <a:extLst>
                    <a:ext uri="{9D8B030D-6E8A-4147-A177-3AD203B41FA5}">
                      <a16:colId xmlns:a16="http://schemas.microsoft.com/office/drawing/2014/main" val="1526084234"/>
                    </a:ext>
                  </a:extLst>
                </a:gridCol>
                <a:gridCol w="576072">
                  <a:extLst>
                    <a:ext uri="{9D8B030D-6E8A-4147-A177-3AD203B41FA5}">
                      <a16:colId xmlns:a16="http://schemas.microsoft.com/office/drawing/2014/main" val="922769364"/>
                    </a:ext>
                  </a:extLst>
                </a:gridCol>
                <a:gridCol w="576072">
                  <a:extLst>
                    <a:ext uri="{9D8B030D-6E8A-4147-A177-3AD203B41FA5}">
                      <a16:colId xmlns:a16="http://schemas.microsoft.com/office/drawing/2014/main" val="3705690758"/>
                    </a:ext>
                  </a:extLst>
                </a:gridCol>
                <a:gridCol w="576072">
                  <a:extLst>
                    <a:ext uri="{9D8B030D-6E8A-4147-A177-3AD203B41FA5}">
                      <a16:colId xmlns:a16="http://schemas.microsoft.com/office/drawing/2014/main" val="2923136105"/>
                    </a:ext>
                  </a:extLst>
                </a:gridCol>
                <a:gridCol w="576072">
                  <a:extLst>
                    <a:ext uri="{9D8B030D-6E8A-4147-A177-3AD203B41FA5}">
                      <a16:colId xmlns:a16="http://schemas.microsoft.com/office/drawing/2014/main" val="175202431"/>
                    </a:ext>
                  </a:extLst>
                </a:gridCol>
                <a:gridCol w="576072">
                  <a:extLst>
                    <a:ext uri="{9D8B030D-6E8A-4147-A177-3AD203B41FA5}">
                      <a16:colId xmlns:a16="http://schemas.microsoft.com/office/drawing/2014/main" val="2461160483"/>
                    </a:ext>
                  </a:extLst>
                </a:gridCol>
                <a:gridCol w="576072">
                  <a:extLst>
                    <a:ext uri="{9D8B030D-6E8A-4147-A177-3AD203B41FA5}">
                      <a16:colId xmlns:a16="http://schemas.microsoft.com/office/drawing/2014/main" val="633517299"/>
                    </a:ext>
                  </a:extLst>
                </a:gridCol>
                <a:gridCol w="576072">
                  <a:extLst>
                    <a:ext uri="{9D8B030D-6E8A-4147-A177-3AD203B41FA5}">
                      <a16:colId xmlns:a16="http://schemas.microsoft.com/office/drawing/2014/main" val="1940755372"/>
                    </a:ext>
                  </a:extLst>
                </a:gridCol>
                <a:gridCol w="576072">
                  <a:extLst>
                    <a:ext uri="{9D8B030D-6E8A-4147-A177-3AD203B41FA5}">
                      <a16:colId xmlns:a16="http://schemas.microsoft.com/office/drawing/2014/main" val="78056999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27974312"/>
                  </a:ext>
                </a:extLst>
              </a:tr>
              <a:tr h="370840">
                <a:tc>
                  <a:txBody>
                    <a:bodyPr/>
                    <a:lstStyle/>
                    <a:p>
                      <a:r>
                        <a:rPr lang="en-US" sz="1000"/>
                        <a:t>1200</a:t>
                      </a:r>
                    </a:p>
                  </a:txBody>
                  <a:tcPr/>
                </a:tc>
                <a:tc>
                  <a:txBody>
                    <a:bodyPr/>
                    <a:lstStyle/>
                    <a:p>
                      <a:r>
                        <a:rPr lang="en-US" sz="1000"/>
                        <a:t>-1</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0.0256 %</a:t>
                      </a:r>
                    </a:p>
                  </a:txBody>
                  <a:tcPr/>
                </a:tc>
                <a:tc>
                  <a:txBody>
                    <a:bodyPr/>
                    <a:lstStyle/>
                    <a:p>
                      <a:r>
                        <a:rPr lang="en-US" sz="1000"/>
                        <a:t>0.0 %</a:t>
                      </a:r>
                    </a:p>
                  </a:txBody>
                  <a:tcPr/>
                </a:tc>
                <a:extLst>
                  <a:ext uri="{0D108BD9-81ED-4DB2-BD59-A6C34878D82A}">
                    <a16:rowId xmlns:a16="http://schemas.microsoft.com/office/drawing/2014/main" val="3299781152"/>
                  </a:ext>
                </a:extLst>
              </a:tr>
            </a:tbl>
          </a:graphicData>
        </a:graphic>
      </p:graphicFrame>
      <p:sp>
        <p:nvSpPr>
          <p:cNvPr id="4" name="Text Placeholder 3">
            <a:extLst>
              <a:ext uri="{FF2B5EF4-FFF2-40B4-BE49-F238E27FC236}">
                <a16:creationId xmlns:a16="http://schemas.microsoft.com/office/drawing/2014/main" id="{1C586086-553A-4C52-90E4-3816849A852F}"/>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6217849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EAEAC-432E-4F1F-AD1C-3147F9205CA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20B4FA78-9154-4507-BC4B-D2B5BCFE2EE7}"/>
              </a:ext>
            </a:extLst>
          </p:cNvPr>
          <p:cNvGraphicFramePr>
            <a:graphicFrameLocks noGrp="1"/>
          </p:cNvGraphicFramePr>
          <p:nvPr>
            <p:ph type="chart" sz="quarter" idx="13"/>
            <p:extLst>
              <p:ext uri="{D42A27DB-BD31-4B8C-83A1-F6EECF244321}">
                <p14:modId xmlns:p14="http://schemas.microsoft.com/office/powerpoint/2010/main" val="465963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1968A2-95FA-4899-BF26-F6A5BFB5E13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4701AC5-D4FB-498F-98CE-E2FB4C56B2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7183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A03C2-E1E9-43A5-A7DE-5B7F60346FC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03ED709C-BE83-4A6C-94AA-B0560DBD5895}"/>
              </a:ext>
            </a:extLst>
          </p:cNvPr>
          <p:cNvGraphicFramePr>
            <a:graphicFrameLocks noGrp="1"/>
          </p:cNvGraphicFramePr>
          <p:nvPr>
            <p:ph type="chart" sz="quarter" idx="13"/>
            <p:extLst>
              <p:ext uri="{D42A27DB-BD31-4B8C-83A1-F6EECF244321}">
                <p14:modId xmlns:p14="http://schemas.microsoft.com/office/powerpoint/2010/main" val="219364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A1D5C5-46EF-4687-B2A2-4FD1BA71039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28B6230-C6B0-40CE-AADB-56561E8F3E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1093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A222A-EAC6-483B-B19E-34E0878EBA02}"/>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ECE1B436-6234-4BCF-A1A7-FDA1D07D033F}"/>
              </a:ext>
            </a:extLst>
          </p:cNvPr>
          <p:cNvGraphicFramePr>
            <a:graphicFrameLocks noGrp="1"/>
          </p:cNvGraphicFramePr>
          <p:nvPr>
            <p:ph type="chart" sz="quarter" idx="13"/>
            <p:extLst>
              <p:ext uri="{D42A27DB-BD31-4B8C-83A1-F6EECF244321}">
                <p14:modId xmlns:p14="http://schemas.microsoft.com/office/powerpoint/2010/main" val="1249116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9067F-170B-4867-BD61-20444F7090E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3CFB07E-8F23-440A-99E7-2B99999539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657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EB2D7-C70F-4F6D-B7D7-E7CED2F54588}"/>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3DCC019F-5095-4E77-9884-4BE0BE4202B3}"/>
              </a:ext>
            </a:extLst>
          </p:cNvPr>
          <p:cNvGraphicFramePr>
            <a:graphicFrameLocks noGrp="1"/>
          </p:cNvGraphicFramePr>
          <p:nvPr>
            <p:ph type="tbl" sz="quarter" idx="13"/>
            <p:extLst>
              <p:ext uri="{D42A27DB-BD31-4B8C-83A1-F6EECF244321}">
                <p14:modId xmlns:p14="http://schemas.microsoft.com/office/powerpoint/2010/main" val="3437018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46321669"/>
                    </a:ext>
                  </a:extLst>
                </a:gridCol>
                <a:gridCol w="493776">
                  <a:extLst>
                    <a:ext uri="{9D8B030D-6E8A-4147-A177-3AD203B41FA5}">
                      <a16:colId xmlns:a16="http://schemas.microsoft.com/office/drawing/2014/main" val="3860033019"/>
                    </a:ext>
                  </a:extLst>
                </a:gridCol>
                <a:gridCol w="1069848">
                  <a:extLst>
                    <a:ext uri="{9D8B030D-6E8A-4147-A177-3AD203B41FA5}">
                      <a16:colId xmlns:a16="http://schemas.microsoft.com/office/drawing/2014/main" val="27159368"/>
                    </a:ext>
                  </a:extLst>
                </a:gridCol>
                <a:gridCol w="1069848">
                  <a:extLst>
                    <a:ext uri="{9D8B030D-6E8A-4147-A177-3AD203B41FA5}">
                      <a16:colId xmlns:a16="http://schemas.microsoft.com/office/drawing/2014/main" val="2221266324"/>
                    </a:ext>
                  </a:extLst>
                </a:gridCol>
                <a:gridCol w="1069848">
                  <a:extLst>
                    <a:ext uri="{9D8B030D-6E8A-4147-A177-3AD203B41FA5}">
                      <a16:colId xmlns:a16="http://schemas.microsoft.com/office/drawing/2014/main" val="548461083"/>
                    </a:ext>
                  </a:extLst>
                </a:gridCol>
                <a:gridCol w="1069848">
                  <a:extLst>
                    <a:ext uri="{9D8B030D-6E8A-4147-A177-3AD203B41FA5}">
                      <a16:colId xmlns:a16="http://schemas.microsoft.com/office/drawing/2014/main" val="279128107"/>
                    </a:ext>
                  </a:extLst>
                </a:gridCol>
                <a:gridCol w="1069848">
                  <a:extLst>
                    <a:ext uri="{9D8B030D-6E8A-4147-A177-3AD203B41FA5}">
                      <a16:colId xmlns:a16="http://schemas.microsoft.com/office/drawing/2014/main" val="533477821"/>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221700808"/>
                  </a:ext>
                </a:extLst>
              </a:tr>
              <a:tr h="370840">
                <a:tc>
                  <a:txBody>
                    <a:bodyPr/>
                    <a:lstStyle/>
                    <a:p>
                      <a:r>
                        <a:rPr lang="en-US" sz="1000" b="1"/>
                        <a:t>@FirstInsHI - 2022-05-06 00:06:22</a:t>
                      </a:r>
                      <a:r>
                        <a:rPr lang="en-US" sz="1000"/>
                        <a:t>
 Excited to be here in person at #businessnight2022 @ShidlerCollege https://t.co/wvGEwigsqI</a:t>
                      </a:r>
                    </a:p>
                  </a:txBody>
                  <a:tcPr/>
                </a:tc>
                <a:tc>
                  <a:txBody>
                    <a:bodyPr/>
                    <a:lstStyle/>
                    <a:p>
                      <a:r>
                        <a:rPr lang="en-US" sz="1000"/>
                        <a:t>05/06/2022 02:06:56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0.0833 %</a:t>
                      </a:r>
                    </a:p>
                  </a:txBody>
                  <a:tcPr/>
                </a:tc>
                <a:extLst>
                  <a:ext uri="{0D108BD9-81ED-4DB2-BD59-A6C34878D82A}">
                    <a16:rowId xmlns:a16="http://schemas.microsoft.com/office/drawing/2014/main" val="1009504625"/>
                  </a:ext>
                </a:extLst>
              </a:tr>
              <a:tr h="370840">
                <a:tc>
                  <a:txBody>
                    <a:bodyPr/>
                    <a:lstStyle/>
                    <a:p>
                      <a:r>
                        <a:rPr lang="en-US" sz="1000" b="1"/>
                        <a:t>@FirstInsHI - 2022-05-06 21:30:02</a:t>
                      </a:r>
                      <a:r>
                        <a:rPr lang="en-US" sz="1000"/>
                        <a:t>
 Mother's Day is just around the corner. To honor the hard-working women at FICOH who balance motherhood and careers, we asked them, "What surprised you most when you became a mom?" What surprised YOU most when you became a mom? Let us know in the comments! #MothersDay https://t.co/w6Hf55legp</a:t>
                      </a:r>
                    </a:p>
                  </a:txBody>
                  <a:tcPr/>
                </a:tc>
                <a:tc>
                  <a:txBody>
                    <a:bodyPr/>
                    <a:lstStyle/>
                    <a:p>
                      <a:r>
                        <a:rPr lang="en-US" sz="1000"/>
                        <a:t>05/07/2022 08:07:37</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0.0833 %</a:t>
                      </a:r>
                    </a:p>
                  </a:txBody>
                  <a:tcPr/>
                </a:tc>
                <a:extLst>
                  <a:ext uri="{0D108BD9-81ED-4DB2-BD59-A6C34878D82A}">
                    <a16:rowId xmlns:a16="http://schemas.microsoft.com/office/drawing/2014/main" val="3510332410"/>
                  </a:ext>
                </a:extLst>
              </a:tr>
              <a:tr h="370840">
                <a:tc>
                  <a:txBody>
                    <a:bodyPr/>
                    <a:lstStyle/>
                    <a:p>
                      <a:r>
                        <a:rPr lang="en-US" sz="1000" b="1"/>
                        <a:t>@FirstInsHI - 2022-05-24 21:00:30</a:t>
                      </a:r>
                      <a:r>
                        <a:rPr lang="en-US" sz="1000"/>
                        <a:t>
 Work for a company that offers profit-sharing, plus professional development opportunities in Hawaii and beyond. Learn more: https://t.co/ivCnIlLf01 . #jointeamficoh #hiring #recruitment #insurancecareers https://t.co/urtqtkvaIu</a:t>
                      </a:r>
                    </a:p>
                  </a:txBody>
                  <a:tcPr/>
                </a:tc>
                <a:tc>
                  <a:txBody>
                    <a:bodyPr/>
                    <a:lstStyle/>
                    <a:p>
                      <a:r>
                        <a:rPr lang="en-US" sz="1000"/>
                        <a:t>05/25/2022 02:06:41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0.0833 %</a:t>
                      </a:r>
                    </a:p>
                  </a:txBody>
                  <a:tcPr/>
                </a:tc>
                <a:extLst>
                  <a:ext uri="{0D108BD9-81ED-4DB2-BD59-A6C34878D82A}">
                    <a16:rowId xmlns:a16="http://schemas.microsoft.com/office/drawing/2014/main" val="978526883"/>
                  </a:ext>
                </a:extLst>
              </a:tr>
            </a:tbl>
          </a:graphicData>
        </a:graphic>
      </p:graphicFrame>
      <p:sp>
        <p:nvSpPr>
          <p:cNvPr id="4" name="Text Placeholder 3">
            <a:extLst>
              <a:ext uri="{FF2B5EF4-FFF2-40B4-BE49-F238E27FC236}">
                <a16:creationId xmlns:a16="http://schemas.microsoft.com/office/drawing/2014/main" id="{E5C6A70F-EDB9-4E6C-AAF4-CD68A0EFA8D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8947770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ED1BB-3873-4ECB-9C20-902119B5BC9A}"/>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E29565A3-3E99-4A45-9D90-E0D650CBFC74}"/>
              </a:ext>
            </a:extLst>
          </p:cNvPr>
          <p:cNvGraphicFramePr>
            <a:graphicFrameLocks noGrp="1"/>
          </p:cNvGraphicFramePr>
          <p:nvPr>
            <p:ph type="tbl" sz="quarter" idx="13"/>
            <p:extLst>
              <p:ext uri="{D42A27DB-BD31-4B8C-83A1-F6EECF244321}">
                <p14:modId xmlns:p14="http://schemas.microsoft.com/office/powerpoint/2010/main" val="930972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784854671"/>
                    </a:ext>
                  </a:extLst>
                </a:gridCol>
                <a:gridCol w="576072">
                  <a:extLst>
                    <a:ext uri="{9D8B030D-6E8A-4147-A177-3AD203B41FA5}">
                      <a16:colId xmlns:a16="http://schemas.microsoft.com/office/drawing/2014/main" val="1112639172"/>
                    </a:ext>
                  </a:extLst>
                </a:gridCol>
                <a:gridCol w="576072">
                  <a:extLst>
                    <a:ext uri="{9D8B030D-6E8A-4147-A177-3AD203B41FA5}">
                      <a16:colId xmlns:a16="http://schemas.microsoft.com/office/drawing/2014/main" val="57999417"/>
                    </a:ext>
                  </a:extLst>
                </a:gridCol>
                <a:gridCol w="576072">
                  <a:extLst>
                    <a:ext uri="{9D8B030D-6E8A-4147-A177-3AD203B41FA5}">
                      <a16:colId xmlns:a16="http://schemas.microsoft.com/office/drawing/2014/main" val="1836417899"/>
                    </a:ext>
                  </a:extLst>
                </a:gridCol>
                <a:gridCol w="576072">
                  <a:extLst>
                    <a:ext uri="{9D8B030D-6E8A-4147-A177-3AD203B41FA5}">
                      <a16:colId xmlns:a16="http://schemas.microsoft.com/office/drawing/2014/main" val="972874321"/>
                    </a:ext>
                  </a:extLst>
                </a:gridCol>
                <a:gridCol w="576072">
                  <a:extLst>
                    <a:ext uri="{9D8B030D-6E8A-4147-A177-3AD203B41FA5}">
                      <a16:colId xmlns:a16="http://schemas.microsoft.com/office/drawing/2014/main" val="115422903"/>
                    </a:ext>
                  </a:extLst>
                </a:gridCol>
                <a:gridCol w="576072">
                  <a:extLst>
                    <a:ext uri="{9D8B030D-6E8A-4147-A177-3AD203B41FA5}">
                      <a16:colId xmlns:a16="http://schemas.microsoft.com/office/drawing/2014/main" val="2747437697"/>
                    </a:ext>
                  </a:extLst>
                </a:gridCol>
                <a:gridCol w="576072">
                  <a:extLst>
                    <a:ext uri="{9D8B030D-6E8A-4147-A177-3AD203B41FA5}">
                      <a16:colId xmlns:a16="http://schemas.microsoft.com/office/drawing/2014/main" val="2875682337"/>
                    </a:ext>
                  </a:extLst>
                </a:gridCol>
                <a:gridCol w="576072">
                  <a:extLst>
                    <a:ext uri="{9D8B030D-6E8A-4147-A177-3AD203B41FA5}">
                      <a16:colId xmlns:a16="http://schemas.microsoft.com/office/drawing/2014/main" val="2540622995"/>
                    </a:ext>
                  </a:extLst>
                </a:gridCol>
                <a:gridCol w="576072">
                  <a:extLst>
                    <a:ext uri="{9D8B030D-6E8A-4147-A177-3AD203B41FA5}">
                      <a16:colId xmlns:a16="http://schemas.microsoft.com/office/drawing/2014/main" val="661681778"/>
                    </a:ext>
                  </a:extLst>
                </a:gridCol>
                <a:gridCol w="576072">
                  <a:extLst>
                    <a:ext uri="{9D8B030D-6E8A-4147-A177-3AD203B41FA5}">
                      <a16:colId xmlns:a16="http://schemas.microsoft.com/office/drawing/2014/main" val="861696459"/>
                    </a:ext>
                  </a:extLst>
                </a:gridCol>
                <a:gridCol w="576072">
                  <a:extLst>
                    <a:ext uri="{9D8B030D-6E8A-4147-A177-3AD203B41FA5}">
                      <a16:colId xmlns:a16="http://schemas.microsoft.com/office/drawing/2014/main" val="4122045804"/>
                    </a:ext>
                  </a:extLst>
                </a:gridCol>
                <a:gridCol w="576072">
                  <a:extLst>
                    <a:ext uri="{9D8B030D-6E8A-4147-A177-3AD203B41FA5}">
                      <a16:colId xmlns:a16="http://schemas.microsoft.com/office/drawing/2014/main" val="3747923505"/>
                    </a:ext>
                  </a:extLst>
                </a:gridCol>
                <a:gridCol w="576072">
                  <a:extLst>
                    <a:ext uri="{9D8B030D-6E8A-4147-A177-3AD203B41FA5}">
                      <a16:colId xmlns:a16="http://schemas.microsoft.com/office/drawing/2014/main" val="379235473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187847563"/>
                  </a:ext>
                </a:extLst>
              </a:tr>
              <a:tr h="370840">
                <a:tc>
                  <a:txBody>
                    <a:bodyPr/>
                    <a:lstStyle/>
                    <a:p>
                      <a:r>
                        <a:rPr lang="en-US" sz="1000"/>
                        <a:t>3636</a:t>
                      </a:r>
                    </a:p>
                  </a:txBody>
                  <a:tcPr/>
                </a:tc>
                <a:tc>
                  <a:txBody>
                    <a:bodyPr/>
                    <a:lstStyle/>
                    <a:p>
                      <a:r>
                        <a:rPr lang="en-US" sz="1000"/>
                        <a:t>30</a:t>
                      </a:r>
                    </a:p>
                  </a:txBody>
                  <a:tcPr/>
                </a:tc>
                <a:tc>
                  <a:txBody>
                    <a:bodyPr/>
                    <a:lstStyle/>
                    <a:p>
                      <a:r>
                        <a:rPr lang="en-US" sz="1000"/>
                        <a:t>7</a:t>
                      </a:r>
                    </a:p>
                  </a:txBody>
                  <a:tcPr/>
                </a:tc>
                <a:tc>
                  <a:txBody>
                    <a:bodyPr/>
                    <a:lstStyle/>
                    <a:p>
                      <a:r>
                        <a:rPr lang="en-US" sz="1000"/>
                        <a:t>263</a:t>
                      </a:r>
                    </a:p>
                  </a:txBody>
                  <a:tcPr/>
                </a:tc>
                <a:tc>
                  <a:txBody>
                    <a:bodyPr/>
                    <a:lstStyle/>
                    <a:p>
                      <a:r>
                        <a:rPr lang="en-US" sz="1000"/>
                        <a:t>37.571428571429</a:t>
                      </a:r>
                    </a:p>
                  </a:txBody>
                  <a:tcPr/>
                </a:tc>
                <a:tc>
                  <a:txBody>
                    <a:bodyPr/>
                    <a:lstStyle/>
                    <a:p>
                      <a:r>
                        <a:rPr lang="en-US" sz="1000"/>
                        <a:t>7</a:t>
                      </a:r>
                    </a:p>
                  </a:txBody>
                  <a:tcPr/>
                </a:tc>
                <a:tc>
                  <a:txBody>
                    <a:bodyPr/>
                    <a:lstStyle/>
                    <a:p>
                      <a:r>
                        <a:rPr lang="en-US" sz="1000"/>
                        <a:t>3</a:t>
                      </a:r>
                    </a:p>
                  </a:txBody>
                  <a:tcPr/>
                </a:tc>
                <a:tc>
                  <a:txBody>
                    <a:bodyPr/>
                    <a:lstStyle/>
                    <a:p>
                      <a:r>
                        <a:rPr lang="en-US" sz="1000"/>
                        <a:t>0.42857142857143</a:t>
                      </a:r>
                    </a:p>
                  </a:txBody>
                  <a:tcPr/>
                </a:tc>
                <a:tc>
                  <a:txBody>
                    <a:bodyPr/>
                    <a:lstStyle/>
                    <a:p>
                      <a:r>
                        <a:rPr lang="en-US" sz="1000"/>
                        <a:t>748</a:t>
                      </a:r>
                    </a:p>
                  </a:txBody>
                  <a:tcPr/>
                </a:tc>
                <a:tc>
                  <a:txBody>
                    <a:bodyPr/>
                    <a:lstStyle/>
                    <a:p>
                      <a:r>
                        <a:rPr lang="en-US" sz="1000"/>
                        <a:t>106.85714285714</a:t>
                      </a:r>
                    </a:p>
                  </a:txBody>
                  <a:tcPr/>
                </a:tc>
                <a:tc>
                  <a:txBody>
                    <a:bodyPr/>
                    <a:lstStyle/>
                    <a:p>
                      <a:r>
                        <a:rPr lang="en-US" sz="1000"/>
                        <a:t>9782</a:t>
                      </a:r>
                    </a:p>
                  </a:txBody>
                  <a:tcPr/>
                </a:tc>
                <a:tc>
                  <a:txBody>
                    <a:bodyPr/>
                    <a:lstStyle/>
                    <a:p>
                      <a:r>
                        <a:rPr lang="en-US" sz="1000"/>
                        <a:t>1397.4285714286</a:t>
                      </a:r>
                    </a:p>
                  </a:txBody>
                  <a:tcPr/>
                </a:tc>
                <a:tc>
                  <a:txBody>
                    <a:bodyPr/>
                    <a:lstStyle/>
                    <a:p>
                      <a:r>
                        <a:rPr lang="en-US" sz="1000"/>
                        <a:t>8.7860744167771 %</a:t>
                      </a:r>
                    </a:p>
                  </a:txBody>
                  <a:tcPr/>
                </a:tc>
                <a:tc>
                  <a:txBody>
                    <a:bodyPr/>
                    <a:lstStyle/>
                    <a:p>
                      <a:r>
                        <a:rPr lang="en-US" sz="1000"/>
                        <a:t>0</a:t>
                      </a:r>
                    </a:p>
                  </a:txBody>
                  <a:tcPr/>
                </a:tc>
                <a:extLst>
                  <a:ext uri="{0D108BD9-81ED-4DB2-BD59-A6C34878D82A}">
                    <a16:rowId xmlns:a16="http://schemas.microsoft.com/office/drawing/2014/main" val="2473923080"/>
                  </a:ext>
                </a:extLst>
              </a:tr>
            </a:tbl>
          </a:graphicData>
        </a:graphic>
      </p:graphicFrame>
      <p:sp>
        <p:nvSpPr>
          <p:cNvPr id="4" name="Text Placeholder 3">
            <a:extLst>
              <a:ext uri="{FF2B5EF4-FFF2-40B4-BE49-F238E27FC236}">
                <a16:creationId xmlns:a16="http://schemas.microsoft.com/office/drawing/2014/main" id="{89B1104A-0AB1-4693-B801-C5244D243FB9}"/>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528614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A8C7B-0C59-4712-A80E-3FC153257217}"/>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28996DF4-CB37-4DE2-A39F-8B3AB2D1A8E4}"/>
              </a:ext>
            </a:extLst>
          </p:cNvPr>
          <p:cNvGraphicFramePr>
            <a:graphicFrameLocks noGrp="1"/>
          </p:cNvGraphicFramePr>
          <p:nvPr>
            <p:ph type="chart" sz="quarter" idx="13"/>
            <p:extLst>
              <p:ext uri="{D42A27DB-BD31-4B8C-83A1-F6EECF244321}">
                <p14:modId xmlns:p14="http://schemas.microsoft.com/office/powerpoint/2010/main" val="529547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A7B547-016E-49EB-AF31-88AE8415D1F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AFC9C5D-86B2-460E-8ADB-E0EBF02D4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64766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DAD4-57D9-4A6B-BF91-A14A1D59B36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54566DF8-9032-4B08-8080-6F64DD0F1936}"/>
              </a:ext>
            </a:extLst>
          </p:cNvPr>
          <p:cNvGraphicFramePr>
            <a:graphicFrameLocks noGrp="1"/>
          </p:cNvGraphicFramePr>
          <p:nvPr>
            <p:ph type="chart" sz="quarter" idx="13"/>
            <p:extLst>
              <p:ext uri="{D42A27DB-BD31-4B8C-83A1-F6EECF244321}">
                <p14:modId xmlns:p14="http://schemas.microsoft.com/office/powerpoint/2010/main" val="2123502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AE48F0-6375-46C6-8806-2F85A4999E6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71607C5-DC5D-42FA-A0D3-BFAB1EDB2E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57242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76649-6011-42FD-BD58-DD3ADDB2B91B}"/>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54404828-F653-458A-85A1-D6F7B3AC8AB1}"/>
              </a:ext>
            </a:extLst>
          </p:cNvPr>
          <p:cNvGraphicFramePr>
            <a:graphicFrameLocks noGrp="1"/>
          </p:cNvGraphicFramePr>
          <p:nvPr>
            <p:ph type="chart" sz="quarter" idx="13"/>
            <p:extLst>
              <p:ext uri="{D42A27DB-BD31-4B8C-83A1-F6EECF244321}">
                <p14:modId xmlns:p14="http://schemas.microsoft.com/office/powerpoint/2010/main" val="14741363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5F587C-1877-4AFE-89C4-D6F41C22AAD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7385698-FB6F-4A60-945F-61E425415E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42166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AD641-FA34-463B-94B8-A58DAC277886}"/>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53843CD3-37F4-4477-B701-847943D5B584}"/>
              </a:ext>
            </a:extLst>
          </p:cNvPr>
          <p:cNvGraphicFramePr>
            <a:graphicFrameLocks noGrp="1"/>
          </p:cNvGraphicFramePr>
          <p:nvPr>
            <p:ph type="chart" sz="quarter" idx="13"/>
            <p:extLst>
              <p:ext uri="{D42A27DB-BD31-4B8C-83A1-F6EECF244321}">
                <p14:modId xmlns:p14="http://schemas.microsoft.com/office/powerpoint/2010/main" val="2174042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DB2D61-CFBD-4089-B25E-AEC8E3A69E2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E2909F9-5DA9-406D-A088-A3C15C36F6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3025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1F9A-3BCD-4023-BFED-E3A159BD5344}"/>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46E7DF1B-5FBE-4024-9E5D-A81304ACC0F9}"/>
              </a:ext>
            </a:extLst>
          </p:cNvPr>
          <p:cNvGraphicFramePr>
            <a:graphicFrameLocks noGrp="1"/>
          </p:cNvGraphicFramePr>
          <p:nvPr>
            <p:ph type="tbl" sz="quarter" idx="13"/>
            <p:extLst>
              <p:ext uri="{D42A27DB-BD31-4B8C-83A1-F6EECF244321}">
                <p14:modId xmlns:p14="http://schemas.microsoft.com/office/powerpoint/2010/main" val="1211192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19400754"/>
                    </a:ext>
                  </a:extLst>
                </a:gridCol>
                <a:gridCol w="740664">
                  <a:extLst>
                    <a:ext uri="{9D8B030D-6E8A-4147-A177-3AD203B41FA5}">
                      <a16:colId xmlns:a16="http://schemas.microsoft.com/office/drawing/2014/main" val="2321029069"/>
                    </a:ext>
                  </a:extLst>
                </a:gridCol>
                <a:gridCol w="740664">
                  <a:extLst>
                    <a:ext uri="{9D8B030D-6E8A-4147-A177-3AD203B41FA5}">
                      <a16:colId xmlns:a16="http://schemas.microsoft.com/office/drawing/2014/main" val="2738902071"/>
                    </a:ext>
                  </a:extLst>
                </a:gridCol>
                <a:gridCol w="740664">
                  <a:extLst>
                    <a:ext uri="{9D8B030D-6E8A-4147-A177-3AD203B41FA5}">
                      <a16:colId xmlns:a16="http://schemas.microsoft.com/office/drawing/2014/main" val="481494544"/>
                    </a:ext>
                  </a:extLst>
                </a:gridCol>
                <a:gridCol w="740664">
                  <a:extLst>
                    <a:ext uri="{9D8B030D-6E8A-4147-A177-3AD203B41FA5}">
                      <a16:colId xmlns:a16="http://schemas.microsoft.com/office/drawing/2014/main" val="3755720779"/>
                    </a:ext>
                  </a:extLst>
                </a:gridCol>
                <a:gridCol w="740664">
                  <a:extLst>
                    <a:ext uri="{9D8B030D-6E8A-4147-A177-3AD203B41FA5}">
                      <a16:colId xmlns:a16="http://schemas.microsoft.com/office/drawing/2014/main" val="484883428"/>
                    </a:ext>
                  </a:extLst>
                </a:gridCol>
                <a:gridCol w="740664">
                  <a:extLst>
                    <a:ext uri="{9D8B030D-6E8A-4147-A177-3AD203B41FA5}">
                      <a16:colId xmlns:a16="http://schemas.microsoft.com/office/drawing/2014/main" val="3221814958"/>
                    </a:ext>
                  </a:extLst>
                </a:gridCol>
                <a:gridCol w="740664">
                  <a:extLst>
                    <a:ext uri="{9D8B030D-6E8A-4147-A177-3AD203B41FA5}">
                      <a16:colId xmlns:a16="http://schemas.microsoft.com/office/drawing/2014/main" val="2421112209"/>
                    </a:ext>
                  </a:extLst>
                </a:gridCol>
                <a:gridCol w="740664">
                  <a:extLst>
                    <a:ext uri="{9D8B030D-6E8A-4147-A177-3AD203B41FA5}">
                      <a16:colId xmlns:a16="http://schemas.microsoft.com/office/drawing/2014/main" val="156332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0125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- 2022-05-09 18:35:44</a:t>
                      </a:r>
                      <a:r>
                        <a:rPr kumimoji="0" lang="en-US" sz="1000" b="0" i="0" u="none" strike="noStrike" kern="1200" cap="none" spc="0" normalizeH="0" baseline="0" noProof="0">
                          <a:ln>
                            <a:noFill/>
                          </a:ln>
                          <a:solidFill>
                            <a:prstClr val="black"/>
                          </a:solidFill>
                          <a:effectLst/>
                          <a:uLnTx/>
                          <a:uFillTx/>
                          <a:latin typeface="+mn-lt"/>
                          <a:ea typeface="+mn-ea"/>
                          <a:cs typeface="+mn-cs"/>
                        </a:rPr>
                        <a:t>
 Last Thursday, we attended UH Business Night at Sheraton Waikiki. It was great to be back in person after three long years and continue our 17-year run as title sponsor. Business Night is Shidler College of Business’ largest networking event of the year and pairs students with business professionals for an evening of career development and mentorship. In addition, 49 awards funded by Hawaii’s business community were presented to undergraduate and graduate students, totaling nearly ,000. Congratulations to all the student honorees! You make us optimistic about the future. #ExploringFirstHorizons #BusinessNight2022 
University of Hawai‘i - Shidler College of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15.547815072831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8276424"/>
                  </a:ext>
                </a:extLst>
              </a:tr>
            </a:tbl>
          </a:graphicData>
        </a:graphic>
      </p:graphicFrame>
      <p:sp>
        <p:nvSpPr>
          <p:cNvPr id="4" name="Text Placeholder 3">
            <a:extLst>
              <a:ext uri="{FF2B5EF4-FFF2-40B4-BE49-F238E27FC236}">
                <a16:creationId xmlns:a16="http://schemas.microsoft.com/office/drawing/2014/main" id="{67860ED9-69C7-4C15-97CD-460B8F9A9155}"/>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4309006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40FD1-87CD-4420-94D0-96154C040883}"/>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8A04660B-A113-4B3E-8737-ABA1DE4FB774}"/>
              </a:ext>
            </a:extLst>
          </p:cNvPr>
          <p:cNvGraphicFramePr>
            <a:graphicFrameLocks noGrp="1"/>
          </p:cNvGraphicFramePr>
          <p:nvPr>
            <p:ph type="tbl" sz="quarter" idx="13"/>
            <p:extLst>
              <p:ext uri="{D42A27DB-BD31-4B8C-83A1-F6EECF244321}">
                <p14:modId xmlns:p14="http://schemas.microsoft.com/office/powerpoint/2010/main" val="547389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15736816"/>
                    </a:ext>
                  </a:extLst>
                </a:gridCol>
                <a:gridCol w="740664">
                  <a:extLst>
                    <a:ext uri="{9D8B030D-6E8A-4147-A177-3AD203B41FA5}">
                      <a16:colId xmlns:a16="http://schemas.microsoft.com/office/drawing/2014/main" val="3915591485"/>
                    </a:ext>
                  </a:extLst>
                </a:gridCol>
                <a:gridCol w="740664">
                  <a:extLst>
                    <a:ext uri="{9D8B030D-6E8A-4147-A177-3AD203B41FA5}">
                      <a16:colId xmlns:a16="http://schemas.microsoft.com/office/drawing/2014/main" val="2625234792"/>
                    </a:ext>
                  </a:extLst>
                </a:gridCol>
                <a:gridCol w="740664">
                  <a:extLst>
                    <a:ext uri="{9D8B030D-6E8A-4147-A177-3AD203B41FA5}">
                      <a16:colId xmlns:a16="http://schemas.microsoft.com/office/drawing/2014/main" val="2715774206"/>
                    </a:ext>
                  </a:extLst>
                </a:gridCol>
                <a:gridCol w="740664">
                  <a:extLst>
                    <a:ext uri="{9D8B030D-6E8A-4147-A177-3AD203B41FA5}">
                      <a16:colId xmlns:a16="http://schemas.microsoft.com/office/drawing/2014/main" val="633025519"/>
                    </a:ext>
                  </a:extLst>
                </a:gridCol>
                <a:gridCol w="740664">
                  <a:extLst>
                    <a:ext uri="{9D8B030D-6E8A-4147-A177-3AD203B41FA5}">
                      <a16:colId xmlns:a16="http://schemas.microsoft.com/office/drawing/2014/main" val="3222821593"/>
                    </a:ext>
                  </a:extLst>
                </a:gridCol>
                <a:gridCol w="740664">
                  <a:extLst>
                    <a:ext uri="{9D8B030D-6E8A-4147-A177-3AD203B41FA5}">
                      <a16:colId xmlns:a16="http://schemas.microsoft.com/office/drawing/2014/main" val="3984625238"/>
                    </a:ext>
                  </a:extLst>
                </a:gridCol>
                <a:gridCol w="740664">
                  <a:extLst>
                    <a:ext uri="{9D8B030D-6E8A-4147-A177-3AD203B41FA5}">
                      <a16:colId xmlns:a16="http://schemas.microsoft.com/office/drawing/2014/main" val="3707677896"/>
                    </a:ext>
                  </a:extLst>
                </a:gridCol>
                <a:gridCol w="740664">
                  <a:extLst>
                    <a:ext uri="{9D8B030D-6E8A-4147-A177-3AD203B41FA5}">
                      <a16:colId xmlns:a16="http://schemas.microsoft.com/office/drawing/2014/main" val="1006791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10691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- 2022-05-05 17:12:35</a:t>
                      </a:r>
                      <a:r>
                        <a:rPr kumimoji="0" lang="en-US" sz="1000" b="0" i="0" u="none" strike="noStrike" kern="1200" cap="none" spc="0" normalizeH="0" baseline="0" noProof="0">
                          <a:ln>
                            <a:noFill/>
                          </a:ln>
                          <a:solidFill>
                            <a:prstClr val="black"/>
                          </a:solidFill>
                          <a:effectLst/>
                          <a:uLnTx/>
                          <a:uFillTx/>
                          <a:latin typeface="+mn-lt"/>
                          <a:ea typeface="+mn-ea"/>
                          <a:cs typeface="+mn-cs"/>
                        </a:rPr>
                        <a:t>
 Ho'omaika'i to our Spring 2022 UH Interns! Last week Friday, they presented business recommendations to FICOH's leadership team, capping off four months of department rotations and independent project work. They did an excellent job on their final presentation and impressed us throughout their time at FICOH with their curiosity and analytic skills. We can't wait to see what they will do next out in the world! #insurancecareers #internships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7.7158916709249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2965784"/>
                  </a:ext>
                </a:extLst>
              </a:tr>
            </a:tbl>
          </a:graphicData>
        </a:graphic>
      </p:graphicFrame>
      <p:sp>
        <p:nvSpPr>
          <p:cNvPr id="4" name="Text Placeholder 3">
            <a:extLst>
              <a:ext uri="{FF2B5EF4-FFF2-40B4-BE49-F238E27FC236}">
                <a16:creationId xmlns:a16="http://schemas.microsoft.com/office/drawing/2014/main" id="{3BFBB28B-0319-42EF-8584-114686FFAF47}"/>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8815469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66907-4401-4557-A5DB-C18BA53C88AC}"/>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98EA6BA7-C0EF-43BF-89F1-838FD057C4C3}"/>
              </a:ext>
            </a:extLst>
          </p:cNvPr>
          <p:cNvGraphicFramePr>
            <a:graphicFrameLocks noGrp="1"/>
          </p:cNvGraphicFramePr>
          <p:nvPr>
            <p:ph type="tbl" sz="quarter" idx="13"/>
            <p:extLst>
              <p:ext uri="{D42A27DB-BD31-4B8C-83A1-F6EECF244321}">
                <p14:modId xmlns:p14="http://schemas.microsoft.com/office/powerpoint/2010/main" val="4014110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80521101"/>
                    </a:ext>
                  </a:extLst>
                </a:gridCol>
                <a:gridCol w="740664">
                  <a:extLst>
                    <a:ext uri="{9D8B030D-6E8A-4147-A177-3AD203B41FA5}">
                      <a16:colId xmlns:a16="http://schemas.microsoft.com/office/drawing/2014/main" val="3057706441"/>
                    </a:ext>
                  </a:extLst>
                </a:gridCol>
                <a:gridCol w="740664">
                  <a:extLst>
                    <a:ext uri="{9D8B030D-6E8A-4147-A177-3AD203B41FA5}">
                      <a16:colId xmlns:a16="http://schemas.microsoft.com/office/drawing/2014/main" val="1428625268"/>
                    </a:ext>
                  </a:extLst>
                </a:gridCol>
                <a:gridCol w="740664">
                  <a:extLst>
                    <a:ext uri="{9D8B030D-6E8A-4147-A177-3AD203B41FA5}">
                      <a16:colId xmlns:a16="http://schemas.microsoft.com/office/drawing/2014/main" val="2165165514"/>
                    </a:ext>
                  </a:extLst>
                </a:gridCol>
                <a:gridCol w="740664">
                  <a:extLst>
                    <a:ext uri="{9D8B030D-6E8A-4147-A177-3AD203B41FA5}">
                      <a16:colId xmlns:a16="http://schemas.microsoft.com/office/drawing/2014/main" val="934149166"/>
                    </a:ext>
                  </a:extLst>
                </a:gridCol>
                <a:gridCol w="740664">
                  <a:extLst>
                    <a:ext uri="{9D8B030D-6E8A-4147-A177-3AD203B41FA5}">
                      <a16:colId xmlns:a16="http://schemas.microsoft.com/office/drawing/2014/main" val="1640273312"/>
                    </a:ext>
                  </a:extLst>
                </a:gridCol>
                <a:gridCol w="740664">
                  <a:extLst>
                    <a:ext uri="{9D8B030D-6E8A-4147-A177-3AD203B41FA5}">
                      <a16:colId xmlns:a16="http://schemas.microsoft.com/office/drawing/2014/main" val="3498991771"/>
                    </a:ext>
                  </a:extLst>
                </a:gridCol>
                <a:gridCol w="740664">
                  <a:extLst>
                    <a:ext uri="{9D8B030D-6E8A-4147-A177-3AD203B41FA5}">
                      <a16:colId xmlns:a16="http://schemas.microsoft.com/office/drawing/2014/main" val="713842882"/>
                    </a:ext>
                  </a:extLst>
                </a:gridCol>
                <a:gridCol w="740664">
                  <a:extLst>
                    <a:ext uri="{9D8B030D-6E8A-4147-A177-3AD203B41FA5}">
                      <a16:colId xmlns:a16="http://schemas.microsoft.com/office/drawing/2014/main" val="71860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136814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- 2022-05-24 15:06:44</a:t>
                      </a:r>
                      <a:r>
                        <a:rPr kumimoji="0" lang="en-US" sz="1000" b="0" i="0" u="none" strike="noStrike" kern="1200" cap="none" spc="0" normalizeH="0" baseline="0" noProof="0">
                          <a:ln>
                            <a:noFill/>
                          </a:ln>
                          <a:solidFill>
                            <a:prstClr val="black"/>
                          </a:solidFill>
                          <a:effectLst/>
                          <a:uLnTx/>
                          <a:uFillTx/>
                          <a:latin typeface="+mn-lt"/>
                          <a:ea typeface="+mn-ea"/>
                          <a:cs typeface="+mn-cs"/>
                        </a:rPr>
                        <a:t>
 Josiah O. is an Adjuster in our Claims-Property department. As a UH West Oahu student, he was introduced to their Certificate in Risk Management and Insurance program and became the president of their insurance club. Those experiences led him to an internship at FICOH and today he is a valued member of our FICOH family. 
Work for a company that offers profit-sharing, plus professional development opportunities in Hawaii and beyond. Learn more: www.ficoh.com #jointeamficoh #hiring #recruitment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9.6196868008949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0711640"/>
                  </a:ext>
                </a:extLst>
              </a:tr>
            </a:tbl>
          </a:graphicData>
        </a:graphic>
      </p:graphicFrame>
      <p:sp>
        <p:nvSpPr>
          <p:cNvPr id="4" name="Text Placeholder 3">
            <a:extLst>
              <a:ext uri="{FF2B5EF4-FFF2-40B4-BE49-F238E27FC236}">
                <a16:creationId xmlns:a16="http://schemas.microsoft.com/office/drawing/2014/main" id="{097B5B0D-B9AD-499F-A226-B98E35D1D36F}"/>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669967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CE4EC-CA0B-4033-A83F-FD29289FD991}"/>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D9040D8-738B-4469-90FE-7022622A9EEC}"/>
              </a:ext>
            </a:extLst>
          </p:cNvPr>
          <p:cNvGraphicFramePr>
            <a:graphicFrameLocks noGrp="1"/>
          </p:cNvGraphicFramePr>
          <p:nvPr>
            <p:ph type="tbl" sz="quarter" idx="13"/>
            <p:extLst>
              <p:ext uri="{D42A27DB-BD31-4B8C-83A1-F6EECF244321}">
                <p14:modId xmlns:p14="http://schemas.microsoft.com/office/powerpoint/2010/main" val="1028407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839072"/>
                    </a:ext>
                  </a:extLst>
                </a:gridCol>
                <a:gridCol w="740664">
                  <a:extLst>
                    <a:ext uri="{9D8B030D-6E8A-4147-A177-3AD203B41FA5}">
                      <a16:colId xmlns:a16="http://schemas.microsoft.com/office/drawing/2014/main" val="3962604264"/>
                    </a:ext>
                  </a:extLst>
                </a:gridCol>
                <a:gridCol w="740664">
                  <a:extLst>
                    <a:ext uri="{9D8B030D-6E8A-4147-A177-3AD203B41FA5}">
                      <a16:colId xmlns:a16="http://schemas.microsoft.com/office/drawing/2014/main" val="1251954736"/>
                    </a:ext>
                  </a:extLst>
                </a:gridCol>
                <a:gridCol w="740664">
                  <a:extLst>
                    <a:ext uri="{9D8B030D-6E8A-4147-A177-3AD203B41FA5}">
                      <a16:colId xmlns:a16="http://schemas.microsoft.com/office/drawing/2014/main" val="3903408663"/>
                    </a:ext>
                  </a:extLst>
                </a:gridCol>
                <a:gridCol w="740664">
                  <a:extLst>
                    <a:ext uri="{9D8B030D-6E8A-4147-A177-3AD203B41FA5}">
                      <a16:colId xmlns:a16="http://schemas.microsoft.com/office/drawing/2014/main" val="4025134899"/>
                    </a:ext>
                  </a:extLst>
                </a:gridCol>
                <a:gridCol w="740664">
                  <a:extLst>
                    <a:ext uri="{9D8B030D-6E8A-4147-A177-3AD203B41FA5}">
                      <a16:colId xmlns:a16="http://schemas.microsoft.com/office/drawing/2014/main" val="1264511508"/>
                    </a:ext>
                  </a:extLst>
                </a:gridCol>
                <a:gridCol w="740664">
                  <a:extLst>
                    <a:ext uri="{9D8B030D-6E8A-4147-A177-3AD203B41FA5}">
                      <a16:colId xmlns:a16="http://schemas.microsoft.com/office/drawing/2014/main" val="3198865302"/>
                    </a:ext>
                  </a:extLst>
                </a:gridCol>
                <a:gridCol w="740664">
                  <a:extLst>
                    <a:ext uri="{9D8B030D-6E8A-4147-A177-3AD203B41FA5}">
                      <a16:colId xmlns:a16="http://schemas.microsoft.com/office/drawing/2014/main" val="364485113"/>
                    </a:ext>
                  </a:extLst>
                </a:gridCol>
                <a:gridCol w="740664">
                  <a:extLst>
                    <a:ext uri="{9D8B030D-6E8A-4147-A177-3AD203B41FA5}">
                      <a16:colId xmlns:a16="http://schemas.microsoft.com/office/drawing/2014/main" val="4850983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013928856"/>
                  </a:ext>
                </a:extLst>
              </a:tr>
              <a:tr h="370840">
                <a:tc>
                  <a:txBody>
                    <a:bodyPr/>
                    <a:lstStyle/>
                    <a:p>
                      <a:r>
                        <a:rPr lang="en-US" sz="1000"/>
                        <a:t>firstinshi</a:t>
                      </a:r>
                    </a:p>
                  </a:txBody>
                  <a:tcPr/>
                </a:tc>
                <a:tc>
                  <a:txBody>
                    <a:bodyPr/>
                    <a:lstStyle/>
                    <a:p>
                      <a:r>
                        <a:rPr lang="en-US" sz="1000"/>
                        <a:t>2687</a:t>
                      </a:r>
                    </a:p>
                  </a:txBody>
                  <a:tcPr/>
                </a:tc>
                <a:tc>
                  <a:txBody>
                    <a:bodyPr/>
                    <a:lstStyle/>
                    <a:p>
                      <a:r>
                        <a:rPr lang="en-US" sz="1000"/>
                        <a:t>18</a:t>
                      </a:r>
                    </a:p>
                  </a:txBody>
                  <a:tcPr/>
                </a:tc>
                <a:tc>
                  <a:txBody>
                    <a:bodyPr/>
                    <a:lstStyle/>
                    <a:p>
                      <a:r>
                        <a:rPr lang="en-US" sz="1000"/>
                        <a:t>5</a:t>
                      </a:r>
                    </a:p>
                  </a:txBody>
                  <a:tcPr/>
                </a:tc>
                <a:tc>
                  <a:txBody>
                    <a:bodyPr/>
                    <a:lstStyle/>
                    <a:p>
                      <a:r>
                        <a:rPr lang="en-US" sz="1000"/>
                        <a:t>5</a:t>
                      </a:r>
                    </a:p>
                  </a:txBody>
                  <a:tcPr/>
                </a:tc>
                <a:tc>
                  <a:txBody>
                    <a:bodyPr/>
                    <a:lstStyle/>
                    <a:p>
                      <a:r>
                        <a:rPr lang="en-US" sz="1000"/>
                        <a:t>1</a:t>
                      </a:r>
                    </a:p>
                  </a:txBody>
                  <a:tcPr/>
                </a:tc>
                <a:tc>
                  <a:txBody>
                    <a:bodyPr/>
                    <a:lstStyle/>
                    <a:p>
                      <a:r>
                        <a:rPr lang="en-US" sz="1000"/>
                        <a:t>11</a:t>
                      </a:r>
                    </a:p>
                  </a:txBody>
                  <a:tcPr/>
                </a:tc>
                <a:tc>
                  <a:txBody>
                    <a:bodyPr/>
                    <a:lstStyle/>
                    <a:p>
                      <a:r>
                        <a:rPr lang="en-US" sz="1000"/>
                        <a:t>436</a:t>
                      </a:r>
                    </a:p>
                  </a:txBody>
                  <a:tcPr/>
                </a:tc>
                <a:tc>
                  <a:txBody>
                    <a:bodyPr/>
                    <a:lstStyle/>
                    <a:p>
                      <a:r>
                        <a:rPr lang="en-US" sz="1000"/>
                        <a:t>645</a:t>
                      </a:r>
                    </a:p>
                  </a:txBody>
                  <a:tcPr/>
                </a:tc>
                <a:extLst>
                  <a:ext uri="{0D108BD9-81ED-4DB2-BD59-A6C34878D82A}">
                    <a16:rowId xmlns:a16="http://schemas.microsoft.com/office/drawing/2014/main" val="2162510069"/>
                  </a:ext>
                </a:extLst>
              </a:tr>
            </a:tbl>
          </a:graphicData>
        </a:graphic>
      </p:graphicFrame>
      <p:sp>
        <p:nvSpPr>
          <p:cNvPr id="4" name="Text Placeholder 3">
            <a:extLst>
              <a:ext uri="{FF2B5EF4-FFF2-40B4-BE49-F238E27FC236}">
                <a16:creationId xmlns:a16="http://schemas.microsoft.com/office/drawing/2014/main" id="{9661FC8E-4ABD-4DB2-8932-50B1401F5DFC}"/>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945557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AB3B-36E2-4B84-8557-D54119DA0702}"/>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3F4CBC72-28B4-4B71-9851-E8CC924E123F}"/>
              </a:ext>
            </a:extLst>
          </p:cNvPr>
          <p:cNvGraphicFramePr>
            <a:graphicFrameLocks noGrp="1"/>
          </p:cNvGraphicFramePr>
          <p:nvPr>
            <p:ph type="chart" sz="quarter" idx="13"/>
            <p:extLst>
              <p:ext uri="{D42A27DB-BD31-4B8C-83A1-F6EECF244321}">
                <p14:modId xmlns:p14="http://schemas.microsoft.com/office/powerpoint/2010/main" val="1768838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73A0D3-562C-433A-9F86-CA78059A610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08AC036-4962-4FCA-8C73-3F46EA6E65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0172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76925-9881-4AB0-A2C4-6FFCC94203DB}"/>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883C31F4-77FC-41DF-A73A-EEC7AD189B0A}"/>
              </a:ext>
            </a:extLst>
          </p:cNvPr>
          <p:cNvGraphicFramePr>
            <a:graphicFrameLocks noGrp="1"/>
          </p:cNvGraphicFramePr>
          <p:nvPr>
            <p:ph type="chart" sz="quarter" idx="13"/>
            <p:extLst>
              <p:ext uri="{D42A27DB-BD31-4B8C-83A1-F6EECF244321}">
                <p14:modId xmlns:p14="http://schemas.microsoft.com/office/powerpoint/2010/main" val="3646101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73936D-3CC4-4C88-A8E5-032E86E9872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2E7A862-7D31-4384-9A09-3F9D0F4D36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7115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33302-85E7-4340-976A-3098AD0B5DA5}"/>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0BF6A7AC-DAA4-495E-8D74-2A861E3CF732}"/>
              </a:ext>
            </a:extLst>
          </p:cNvPr>
          <p:cNvGraphicFramePr>
            <a:graphicFrameLocks noGrp="1"/>
          </p:cNvGraphicFramePr>
          <p:nvPr>
            <p:ph type="chart" sz="quarter" idx="13"/>
            <p:extLst>
              <p:ext uri="{D42A27DB-BD31-4B8C-83A1-F6EECF244321}">
                <p14:modId xmlns:p14="http://schemas.microsoft.com/office/powerpoint/2010/main" val="736434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E9923D-23D7-442A-A562-A14D64462F9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54144C6-E4EE-483F-9C0A-A199269671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84879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00575-DAC3-4414-914D-46F6687D2255}"/>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D953314D-D874-4C34-B551-179C4963F91D}"/>
              </a:ext>
            </a:extLst>
          </p:cNvPr>
          <p:cNvGraphicFramePr>
            <a:graphicFrameLocks noGrp="1"/>
          </p:cNvGraphicFramePr>
          <p:nvPr>
            <p:ph type="chart" sz="quarter" idx="13"/>
            <p:extLst>
              <p:ext uri="{D42A27DB-BD31-4B8C-83A1-F6EECF244321}">
                <p14:modId xmlns:p14="http://schemas.microsoft.com/office/powerpoint/2010/main" val="94595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644BA2-4FAC-4AEB-91C0-F5728E6EA66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970F659-1594-424D-8EA4-59188E8976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1514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4CBC4-C1C4-4AC4-89A5-59E5668B0AAD}"/>
              </a:ext>
            </a:extLst>
          </p:cNvPr>
          <p:cNvSpPr>
            <a:spLocks noGrp="1"/>
          </p:cNvSpPr>
          <p:nvPr>
            <p:ph type="title"/>
          </p:nvPr>
        </p:nvSpPr>
        <p:spPr/>
        <p:txBody>
          <a:bodyPr/>
          <a:lstStyle/>
          <a:p>
            <a:r>
              <a:rPr lang="en-US"/>
              <a:t>Instagram Top Instagram Posts Table | FICOH - 1 of 3</a:t>
            </a:r>
          </a:p>
        </p:txBody>
      </p:sp>
      <p:graphicFrame>
        <p:nvGraphicFramePr>
          <p:cNvPr id="5" name="Table Placeholder 4">
            <a:extLst>
              <a:ext uri="{FF2B5EF4-FFF2-40B4-BE49-F238E27FC236}">
                <a16:creationId xmlns:a16="http://schemas.microsoft.com/office/drawing/2014/main" id="{13FD8D17-623E-4014-AB6E-3D606D394983}"/>
              </a:ext>
            </a:extLst>
          </p:cNvPr>
          <p:cNvGraphicFramePr>
            <a:graphicFrameLocks noGrp="1"/>
          </p:cNvGraphicFramePr>
          <p:nvPr>
            <p:ph type="tbl" sz="quarter" idx="13"/>
            <p:extLst>
              <p:ext uri="{D42A27DB-BD31-4B8C-83A1-F6EECF244321}">
                <p14:modId xmlns:p14="http://schemas.microsoft.com/office/powerpoint/2010/main" val="4025120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19179567"/>
                    </a:ext>
                  </a:extLst>
                </a:gridCol>
                <a:gridCol w="987552">
                  <a:extLst>
                    <a:ext uri="{9D8B030D-6E8A-4147-A177-3AD203B41FA5}">
                      <a16:colId xmlns:a16="http://schemas.microsoft.com/office/drawing/2014/main" val="1918049046"/>
                    </a:ext>
                  </a:extLst>
                </a:gridCol>
                <a:gridCol w="987552">
                  <a:extLst>
                    <a:ext uri="{9D8B030D-6E8A-4147-A177-3AD203B41FA5}">
                      <a16:colId xmlns:a16="http://schemas.microsoft.com/office/drawing/2014/main" val="45847610"/>
                    </a:ext>
                  </a:extLst>
                </a:gridCol>
                <a:gridCol w="987552">
                  <a:extLst>
                    <a:ext uri="{9D8B030D-6E8A-4147-A177-3AD203B41FA5}">
                      <a16:colId xmlns:a16="http://schemas.microsoft.com/office/drawing/2014/main" val="1629477380"/>
                    </a:ext>
                  </a:extLst>
                </a:gridCol>
                <a:gridCol w="987552">
                  <a:extLst>
                    <a:ext uri="{9D8B030D-6E8A-4147-A177-3AD203B41FA5}">
                      <a16:colId xmlns:a16="http://schemas.microsoft.com/office/drawing/2014/main" val="2742143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9027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- 2022-05-31 18:00:21</a:t>
                      </a:r>
                      <a:r>
                        <a:rPr kumimoji="0" lang="en-US" sz="1000" b="0" i="0" u="none" strike="noStrike" kern="1200" cap="none" spc="0" normalizeH="0" baseline="0" noProof="0">
                          <a:ln>
                            <a:noFill/>
                          </a:ln>
                          <a:solidFill>
                            <a:prstClr val="black"/>
                          </a:solidFill>
                          <a:effectLst/>
                          <a:uLnTx/>
                          <a:uFillTx/>
                          <a:latin typeface="+mn-lt"/>
                          <a:ea typeface="+mn-ea"/>
                          <a:cs typeface="+mn-cs"/>
                        </a:rPr>
                        <a:t>
 Welcome to week 2 of our 11 weeks of giveaways! 
This week’s giveaway is a  gift card to myhighwayinn. Check out their menu at myhighwayinn.com
HERE’S HOW TO ENTER: 
1) Like this post
2) Follow firstinshi &amp; myhighwayinn
3) Tag a friend in the comments
We will randomly select our winner on Monday, June 6, 2022. The winner will be contacted via Direct Message and have 48 hours to claim their prize. Multiple entries are welcomed, limit one tag per comment.
Click on the link in our profile for complete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3952719"/>
                  </a:ext>
                </a:extLst>
              </a:tr>
            </a:tbl>
          </a:graphicData>
        </a:graphic>
      </p:graphicFrame>
      <p:sp>
        <p:nvSpPr>
          <p:cNvPr id="4" name="Text Placeholder 3">
            <a:extLst>
              <a:ext uri="{FF2B5EF4-FFF2-40B4-BE49-F238E27FC236}">
                <a16:creationId xmlns:a16="http://schemas.microsoft.com/office/drawing/2014/main" id="{B4B0925F-EB48-4659-A2A8-18531242B1F2}"/>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6853949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FF292-3733-42B7-8721-F955BDA30CC0}"/>
              </a:ext>
            </a:extLst>
          </p:cNvPr>
          <p:cNvSpPr>
            <a:spLocks noGrp="1"/>
          </p:cNvSpPr>
          <p:nvPr>
            <p:ph type="title"/>
          </p:nvPr>
        </p:nvSpPr>
        <p:spPr/>
        <p:txBody>
          <a:bodyPr/>
          <a:lstStyle/>
          <a:p>
            <a:r>
              <a:rPr lang="en-US"/>
              <a:t>Instagram Top Instagram Posts Table | FICOH - 2 of 3</a:t>
            </a:r>
          </a:p>
        </p:txBody>
      </p:sp>
      <p:graphicFrame>
        <p:nvGraphicFramePr>
          <p:cNvPr id="5" name="Table Placeholder 4">
            <a:extLst>
              <a:ext uri="{FF2B5EF4-FFF2-40B4-BE49-F238E27FC236}">
                <a16:creationId xmlns:a16="http://schemas.microsoft.com/office/drawing/2014/main" id="{164D19D8-37A2-4C81-9F07-AC4463605B3C}"/>
              </a:ext>
            </a:extLst>
          </p:cNvPr>
          <p:cNvGraphicFramePr>
            <a:graphicFrameLocks noGrp="1"/>
          </p:cNvGraphicFramePr>
          <p:nvPr>
            <p:ph type="tbl" sz="quarter" idx="13"/>
            <p:extLst>
              <p:ext uri="{D42A27DB-BD31-4B8C-83A1-F6EECF244321}">
                <p14:modId xmlns:p14="http://schemas.microsoft.com/office/powerpoint/2010/main" val="518036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86440615"/>
                    </a:ext>
                  </a:extLst>
                </a:gridCol>
                <a:gridCol w="987552">
                  <a:extLst>
                    <a:ext uri="{9D8B030D-6E8A-4147-A177-3AD203B41FA5}">
                      <a16:colId xmlns:a16="http://schemas.microsoft.com/office/drawing/2014/main" val="1072716267"/>
                    </a:ext>
                  </a:extLst>
                </a:gridCol>
                <a:gridCol w="987552">
                  <a:extLst>
                    <a:ext uri="{9D8B030D-6E8A-4147-A177-3AD203B41FA5}">
                      <a16:colId xmlns:a16="http://schemas.microsoft.com/office/drawing/2014/main" val="47230557"/>
                    </a:ext>
                  </a:extLst>
                </a:gridCol>
                <a:gridCol w="987552">
                  <a:extLst>
                    <a:ext uri="{9D8B030D-6E8A-4147-A177-3AD203B41FA5}">
                      <a16:colId xmlns:a16="http://schemas.microsoft.com/office/drawing/2014/main" val="4241190233"/>
                    </a:ext>
                  </a:extLst>
                </a:gridCol>
                <a:gridCol w="987552">
                  <a:extLst>
                    <a:ext uri="{9D8B030D-6E8A-4147-A177-3AD203B41FA5}">
                      <a16:colId xmlns:a16="http://schemas.microsoft.com/office/drawing/2014/main" val="2242482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575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- 2022-05-23 14:53:25</a:t>
                      </a:r>
                      <a:r>
                        <a:rPr kumimoji="0" lang="en-US" sz="1000" b="0" i="0" u="none" strike="noStrike" kern="1200" cap="none" spc="0" normalizeH="0" baseline="0" noProof="0">
                          <a:ln>
                            <a:noFill/>
                          </a:ln>
                          <a:solidFill>
                            <a:prstClr val="black"/>
                          </a:solidFill>
                          <a:effectLst/>
                          <a:uLnTx/>
                          <a:uFillTx/>
                          <a:latin typeface="+mn-lt"/>
                          <a:ea typeface="+mn-ea"/>
                          <a:cs typeface="+mn-cs"/>
                        </a:rPr>
                        <a:t>
 First Insurance is celebrating its 111th anniversary this year and to thank the community, we’re doing 11 weeks of giveaways! Come back each week to see what you can win.
This week’s giveaway is a  gift card to viagelatohawaii. Check out their delectable menu at viagelatohawaii.com
HERE’S HOW TO ENTER: 
1)	Like this post
2)	Follow firstinshi &amp; viagelatohawaii
3)	Tag a friend in the comments
We will randomly select our winner on Tuesday, May 31, 2022. The winner will be contacted via Direct Message and have 48 hours to claim their prize. Multiple entries are welcomed, limit one tag per comment.
Click on the link in our profile for complete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2044262"/>
                  </a:ext>
                </a:extLst>
              </a:tr>
            </a:tbl>
          </a:graphicData>
        </a:graphic>
      </p:graphicFrame>
      <p:sp>
        <p:nvSpPr>
          <p:cNvPr id="4" name="Text Placeholder 3">
            <a:extLst>
              <a:ext uri="{FF2B5EF4-FFF2-40B4-BE49-F238E27FC236}">
                <a16:creationId xmlns:a16="http://schemas.microsoft.com/office/drawing/2014/main" id="{FD670E8C-647D-4A5D-9016-EB80AD5170CA}"/>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28669979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0511-8C4D-499C-AAD1-A7ADF4E025F9}"/>
              </a:ext>
            </a:extLst>
          </p:cNvPr>
          <p:cNvSpPr>
            <a:spLocks noGrp="1"/>
          </p:cNvSpPr>
          <p:nvPr>
            <p:ph type="title"/>
          </p:nvPr>
        </p:nvSpPr>
        <p:spPr/>
        <p:txBody>
          <a:bodyPr/>
          <a:lstStyle/>
          <a:p>
            <a:r>
              <a:rPr lang="en-US"/>
              <a:t>Instagram Top Instagram Posts Table | FICOH - 3 of 3</a:t>
            </a:r>
          </a:p>
        </p:txBody>
      </p:sp>
      <p:graphicFrame>
        <p:nvGraphicFramePr>
          <p:cNvPr id="5" name="Table Placeholder 4">
            <a:extLst>
              <a:ext uri="{FF2B5EF4-FFF2-40B4-BE49-F238E27FC236}">
                <a16:creationId xmlns:a16="http://schemas.microsoft.com/office/drawing/2014/main" id="{6245F0FC-F893-4147-A986-09708574FCA8}"/>
              </a:ext>
            </a:extLst>
          </p:cNvPr>
          <p:cNvGraphicFramePr>
            <a:graphicFrameLocks noGrp="1"/>
          </p:cNvGraphicFramePr>
          <p:nvPr>
            <p:ph type="tbl" sz="quarter" idx="13"/>
            <p:extLst>
              <p:ext uri="{D42A27DB-BD31-4B8C-83A1-F6EECF244321}">
                <p14:modId xmlns:p14="http://schemas.microsoft.com/office/powerpoint/2010/main" val="1709376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37644834"/>
                    </a:ext>
                  </a:extLst>
                </a:gridCol>
                <a:gridCol w="987552">
                  <a:extLst>
                    <a:ext uri="{9D8B030D-6E8A-4147-A177-3AD203B41FA5}">
                      <a16:colId xmlns:a16="http://schemas.microsoft.com/office/drawing/2014/main" val="2386651155"/>
                    </a:ext>
                  </a:extLst>
                </a:gridCol>
                <a:gridCol w="987552">
                  <a:extLst>
                    <a:ext uri="{9D8B030D-6E8A-4147-A177-3AD203B41FA5}">
                      <a16:colId xmlns:a16="http://schemas.microsoft.com/office/drawing/2014/main" val="3295052091"/>
                    </a:ext>
                  </a:extLst>
                </a:gridCol>
                <a:gridCol w="987552">
                  <a:extLst>
                    <a:ext uri="{9D8B030D-6E8A-4147-A177-3AD203B41FA5}">
                      <a16:colId xmlns:a16="http://schemas.microsoft.com/office/drawing/2014/main" val="1191122180"/>
                    </a:ext>
                  </a:extLst>
                </a:gridCol>
                <a:gridCol w="987552">
                  <a:extLst>
                    <a:ext uri="{9D8B030D-6E8A-4147-A177-3AD203B41FA5}">
                      <a16:colId xmlns:a16="http://schemas.microsoft.com/office/drawing/2014/main" val="4181092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8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- 2022-05-06 21:19:25</a:t>
                      </a:r>
                      <a:r>
                        <a:rPr kumimoji="0" lang="en-US" sz="1000" b="0" i="0" u="none" strike="noStrike" kern="1200" cap="none" spc="0" normalizeH="0" baseline="0" noProof="0">
                          <a:ln>
                            <a:noFill/>
                          </a:ln>
                          <a:solidFill>
                            <a:prstClr val="black"/>
                          </a:solidFill>
                          <a:effectLst/>
                          <a:uLnTx/>
                          <a:uFillTx/>
                          <a:latin typeface="+mn-lt"/>
                          <a:ea typeface="+mn-ea"/>
                          <a:cs typeface="+mn-cs"/>
                        </a:rPr>
                        <a:t>
 Mother's Day is just around the corner. To honor the hard-working women at FICOH who balance motherhood and careers, we asked them, "What surprised you most when you became a mom?"
"I was surprised at how much more my heart could love and grow. All mamas are so strong, compassionate and amazing!" - Jody M., Corporate Underwriting
"I never thought I would be a mom to three handsome boys, let alone have twins, but my heart felt like it just grew bigger and it's still growing. I immediately fell in love with them. I wanted to protect them in every way possible and provide them with the best of everything." - Noe T., Human Resources
What surprised YOU most when you became a mom? Let us know in the comments!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10498195"/>
                  </a:ext>
                </a:extLst>
              </a:tr>
            </a:tbl>
          </a:graphicData>
        </a:graphic>
      </p:graphicFrame>
      <p:sp>
        <p:nvSpPr>
          <p:cNvPr id="4" name="Text Placeholder 3">
            <a:extLst>
              <a:ext uri="{FF2B5EF4-FFF2-40B4-BE49-F238E27FC236}">
                <a16:creationId xmlns:a16="http://schemas.microsoft.com/office/drawing/2014/main" id="{015BD415-8C7A-4994-8A07-2C835144A188}"/>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703666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AC2B-CAFC-4C12-BD3D-1312563F8791}"/>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349CF2AD-7531-4BCA-BCCD-DED88B4B2650}"/>
              </a:ext>
            </a:extLst>
          </p:cNvPr>
          <p:cNvGraphicFramePr>
            <a:graphicFrameLocks noGrp="1"/>
          </p:cNvGraphicFramePr>
          <p:nvPr>
            <p:ph type="tbl" sz="quarter" idx="13"/>
            <p:extLst>
              <p:ext uri="{D42A27DB-BD31-4B8C-83A1-F6EECF244321}">
                <p14:modId xmlns:p14="http://schemas.microsoft.com/office/powerpoint/2010/main" val="1034855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582413777"/>
                    </a:ext>
                  </a:extLst>
                </a:gridCol>
                <a:gridCol w="1069848">
                  <a:extLst>
                    <a:ext uri="{9D8B030D-6E8A-4147-A177-3AD203B41FA5}">
                      <a16:colId xmlns:a16="http://schemas.microsoft.com/office/drawing/2014/main" val="3084423444"/>
                    </a:ext>
                  </a:extLst>
                </a:gridCol>
                <a:gridCol w="493776">
                  <a:extLst>
                    <a:ext uri="{9D8B030D-6E8A-4147-A177-3AD203B41FA5}">
                      <a16:colId xmlns:a16="http://schemas.microsoft.com/office/drawing/2014/main" val="3624264513"/>
                    </a:ext>
                  </a:extLst>
                </a:gridCol>
                <a:gridCol w="1069848">
                  <a:extLst>
                    <a:ext uri="{9D8B030D-6E8A-4147-A177-3AD203B41FA5}">
                      <a16:colId xmlns:a16="http://schemas.microsoft.com/office/drawing/2014/main" val="2841078673"/>
                    </a:ext>
                  </a:extLst>
                </a:gridCol>
                <a:gridCol w="1069848">
                  <a:extLst>
                    <a:ext uri="{9D8B030D-6E8A-4147-A177-3AD203B41FA5}">
                      <a16:colId xmlns:a16="http://schemas.microsoft.com/office/drawing/2014/main" val="1994172620"/>
                    </a:ext>
                  </a:extLst>
                </a:gridCol>
                <a:gridCol w="1069848">
                  <a:extLst>
                    <a:ext uri="{9D8B030D-6E8A-4147-A177-3AD203B41FA5}">
                      <a16:colId xmlns:a16="http://schemas.microsoft.com/office/drawing/2014/main" val="1846336340"/>
                    </a:ext>
                  </a:extLst>
                </a:gridCol>
                <a:gridCol w="1069848">
                  <a:extLst>
                    <a:ext uri="{9D8B030D-6E8A-4147-A177-3AD203B41FA5}">
                      <a16:colId xmlns:a16="http://schemas.microsoft.com/office/drawing/2014/main" val="2861974826"/>
                    </a:ext>
                  </a:extLst>
                </a:gridCol>
                <a:gridCol w="1069848">
                  <a:extLst>
                    <a:ext uri="{9D8B030D-6E8A-4147-A177-3AD203B41FA5}">
                      <a16:colId xmlns:a16="http://schemas.microsoft.com/office/drawing/2014/main" val="2010592288"/>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71014174"/>
                  </a:ext>
                </a:extLst>
              </a:tr>
              <a:tr h="370840">
                <a:tc>
                  <a:txBody>
                    <a:bodyPr/>
                    <a:lstStyle/>
                    <a:p>
                      <a:r>
                        <a:rPr lang="en-US" sz="1000"/>
                        <a:t>124</a:t>
                      </a:r>
                    </a:p>
                  </a:txBody>
                  <a:tcPr/>
                </a:tc>
                <a:tc>
                  <a:txBody>
                    <a:bodyPr/>
                    <a:lstStyle/>
                    <a:p>
                      <a:r>
                        <a:rPr lang="en-US" sz="1000"/>
                        <a:t>0.7688 %</a:t>
                      </a:r>
                    </a:p>
                  </a:txBody>
                  <a:tcPr/>
                </a:tc>
                <a:tc>
                  <a:txBody>
                    <a:bodyPr/>
                    <a:lstStyle/>
                    <a:p>
                      <a:r>
                        <a:rPr lang="en-US" sz="1000"/>
                        <a:t>0.15</a:t>
                      </a:r>
                    </a:p>
                  </a:txBody>
                  <a:tcPr/>
                </a:tc>
                <a:tc>
                  <a:txBody>
                    <a:bodyPr/>
                    <a:lstStyle/>
                    <a:p>
                      <a:r>
                        <a:rPr lang="en-US" sz="1000"/>
                        <a:t>74.19</a:t>
                      </a:r>
                    </a:p>
                  </a:txBody>
                  <a:tcPr/>
                </a:tc>
                <a:tc>
                  <a:txBody>
                    <a:bodyPr/>
                    <a:lstStyle/>
                    <a:p>
                      <a:r>
                        <a:rPr lang="en-US" sz="1000"/>
                        <a:t>73.37</a:t>
                      </a:r>
                    </a:p>
                  </a:txBody>
                  <a:tcPr/>
                </a:tc>
                <a:tc>
                  <a:txBody>
                    <a:bodyPr/>
                    <a:lstStyle/>
                    <a:p>
                      <a:r>
                        <a:rPr lang="en-US" sz="1000"/>
                        <a:t>55.02</a:t>
                      </a:r>
                    </a:p>
                  </a:txBody>
                  <a:tcPr/>
                </a:tc>
                <a:tc>
                  <a:txBody>
                    <a:bodyPr/>
                    <a:lstStyle/>
                    <a:p>
                      <a:r>
                        <a:rPr lang="en-US" sz="1000"/>
                        <a:t>9199</a:t>
                      </a:r>
                    </a:p>
                  </a:txBody>
                  <a:tcPr/>
                </a:tc>
                <a:tc>
                  <a:txBody>
                    <a:bodyPr/>
                    <a:lstStyle/>
                    <a:p>
                      <a:r>
                        <a:rPr lang="en-US" sz="1000"/>
                        <a:t>6823</a:t>
                      </a:r>
                    </a:p>
                  </a:txBody>
                  <a:tcPr/>
                </a:tc>
                <a:extLst>
                  <a:ext uri="{0D108BD9-81ED-4DB2-BD59-A6C34878D82A}">
                    <a16:rowId xmlns:a16="http://schemas.microsoft.com/office/drawing/2014/main" val="3262844050"/>
                  </a:ext>
                </a:extLst>
              </a:tr>
            </a:tbl>
          </a:graphicData>
        </a:graphic>
      </p:graphicFrame>
      <p:sp>
        <p:nvSpPr>
          <p:cNvPr id="4" name="Text Placeholder 3">
            <a:extLst>
              <a:ext uri="{FF2B5EF4-FFF2-40B4-BE49-F238E27FC236}">
                <a16:creationId xmlns:a16="http://schemas.microsoft.com/office/drawing/2014/main" id="{FCF5E974-4A09-4C42-A215-A0858687217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527513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FBD2-4D0D-45F1-B2EF-22BB2CC80EEC}"/>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619DE114-E9E9-4BEC-B443-C09774E80A78}"/>
              </a:ext>
            </a:extLst>
          </p:cNvPr>
          <p:cNvGraphicFramePr>
            <a:graphicFrameLocks noGrp="1"/>
          </p:cNvGraphicFramePr>
          <p:nvPr>
            <p:ph type="tbl" sz="quarter" idx="13"/>
            <p:extLst>
              <p:ext uri="{D42A27DB-BD31-4B8C-83A1-F6EECF244321}">
                <p14:modId xmlns:p14="http://schemas.microsoft.com/office/powerpoint/2010/main" val="329750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8088581"/>
                    </a:ext>
                  </a:extLst>
                </a:gridCol>
                <a:gridCol w="905256">
                  <a:extLst>
                    <a:ext uri="{9D8B030D-6E8A-4147-A177-3AD203B41FA5}">
                      <a16:colId xmlns:a16="http://schemas.microsoft.com/office/drawing/2014/main" val="1163047120"/>
                    </a:ext>
                  </a:extLst>
                </a:gridCol>
                <a:gridCol w="411480">
                  <a:extLst>
                    <a:ext uri="{9D8B030D-6E8A-4147-A177-3AD203B41FA5}">
                      <a16:colId xmlns:a16="http://schemas.microsoft.com/office/drawing/2014/main" val="2303149942"/>
                    </a:ext>
                  </a:extLst>
                </a:gridCol>
                <a:gridCol w="905256">
                  <a:extLst>
                    <a:ext uri="{9D8B030D-6E8A-4147-A177-3AD203B41FA5}">
                      <a16:colId xmlns:a16="http://schemas.microsoft.com/office/drawing/2014/main" val="1869922263"/>
                    </a:ext>
                  </a:extLst>
                </a:gridCol>
                <a:gridCol w="905256">
                  <a:extLst>
                    <a:ext uri="{9D8B030D-6E8A-4147-A177-3AD203B41FA5}">
                      <a16:colId xmlns:a16="http://schemas.microsoft.com/office/drawing/2014/main" val="1219624621"/>
                    </a:ext>
                  </a:extLst>
                </a:gridCol>
                <a:gridCol w="905256">
                  <a:extLst>
                    <a:ext uri="{9D8B030D-6E8A-4147-A177-3AD203B41FA5}">
                      <a16:colId xmlns:a16="http://schemas.microsoft.com/office/drawing/2014/main" val="501727180"/>
                    </a:ext>
                  </a:extLst>
                </a:gridCol>
                <a:gridCol w="905256">
                  <a:extLst>
                    <a:ext uri="{9D8B030D-6E8A-4147-A177-3AD203B41FA5}">
                      <a16:colId xmlns:a16="http://schemas.microsoft.com/office/drawing/2014/main" val="180513433"/>
                    </a:ext>
                  </a:extLst>
                </a:gridCol>
                <a:gridCol w="905256">
                  <a:extLst>
                    <a:ext uri="{9D8B030D-6E8A-4147-A177-3AD203B41FA5}">
                      <a16:colId xmlns:a16="http://schemas.microsoft.com/office/drawing/2014/main" val="4225097742"/>
                    </a:ext>
                  </a:extLst>
                </a:gridCol>
                <a:gridCol w="905256">
                  <a:extLst>
                    <a:ext uri="{9D8B030D-6E8A-4147-A177-3AD203B41FA5}">
                      <a16:colId xmlns:a16="http://schemas.microsoft.com/office/drawing/2014/main" val="300420205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232819036"/>
                  </a:ext>
                </a:extLst>
              </a:tr>
              <a:tr h="370840">
                <a:tc>
                  <a:txBody>
                    <a:bodyPr/>
                    <a:lstStyle/>
                    <a:p>
                      <a:r>
                        <a:rPr lang="en-US" sz="1000"/>
                        <a:t>13</a:t>
                      </a:r>
                    </a:p>
                  </a:txBody>
                  <a:tcPr/>
                </a:tc>
                <a:tc>
                  <a:txBody>
                    <a:bodyPr/>
                    <a:lstStyle/>
                    <a:p>
                      <a:r>
                        <a:rPr lang="en-US" sz="1000"/>
                        <a:t>0.7697 %</a:t>
                      </a:r>
                    </a:p>
                  </a:txBody>
                  <a:tcPr/>
                </a:tc>
                <a:tc>
                  <a:txBody>
                    <a:bodyPr/>
                    <a:lstStyle/>
                    <a:p>
                      <a:r>
                        <a:rPr lang="en-US" sz="1000"/>
                        <a:t>0.08</a:t>
                      </a:r>
                    </a:p>
                  </a:txBody>
                  <a:tcPr/>
                </a:tc>
                <a:tc>
                  <a:txBody>
                    <a:bodyPr/>
                    <a:lstStyle/>
                    <a:p>
                      <a:r>
                        <a:rPr lang="en-US" sz="1000"/>
                        <a:t>64.77</a:t>
                      </a:r>
                    </a:p>
                  </a:txBody>
                  <a:tcPr/>
                </a:tc>
                <a:tc>
                  <a:txBody>
                    <a:bodyPr/>
                    <a:lstStyle/>
                    <a:p>
                      <a:r>
                        <a:rPr lang="en-US" sz="1000"/>
                        <a:t>64.00</a:t>
                      </a:r>
                    </a:p>
                  </a:txBody>
                  <a:tcPr/>
                </a:tc>
                <a:tc>
                  <a:txBody>
                    <a:bodyPr/>
                    <a:lstStyle/>
                    <a:p>
                      <a:r>
                        <a:rPr lang="en-US" sz="1000"/>
                        <a:t>46.38</a:t>
                      </a:r>
                    </a:p>
                  </a:txBody>
                  <a:tcPr/>
                </a:tc>
                <a:tc>
                  <a:txBody>
                    <a:bodyPr/>
                    <a:lstStyle/>
                    <a:p>
                      <a:r>
                        <a:rPr lang="en-US" sz="1000"/>
                        <a:t>46.31</a:t>
                      </a:r>
                    </a:p>
                  </a:txBody>
                  <a:tcPr/>
                </a:tc>
                <a:tc>
                  <a:txBody>
                    <a:bodyPr/>
                    <a:lstStyle/>
                    <a:p>
                      <a:r>
                        <a:rPr lang="en-US" sz="1000"/>
                        <a:t>842</a:t>
                      </a:r>
                    </a:p>
                  </a:txBody>
                  <a:tcPr/>
                </a:tc>
                <a:tc>
                  <a:txBody>
                    <a:bodyPr/>
                    <a:lstStyle/>
                    <a:p>
                      <a:r>
                        <a:rPr lang="en-US" sz="1000"/>
                        <a:t>603</a:t>
                      </a:r>
                    </a:p>
                  </a:txBody>
                  <a:tcPr/>
                </a:tc>
                <a:extLst>
                  <a:ext uri="{0D108BD9-81ED-4DB2-BD59-A6C34878D82A}">
                    <a16:rowId xmlns:a16="http://schemas.microsoft.com/office/drawing/2014/main" val="2370024834"/>
                  </a:ext>
                </a:extLst>
              </a:tr>
            </a:tbl>
          </a:graphicData>
        </a:graphic>
      </p:graphicFrame>
      <p:sp>
        <p:nvSpPr>
          <p:cNvPr id="4" name="Text Placeholder 3">
            <a:extLst>
              <a:ext uri="{FF2B5EF4-FFF2-40B4-BE49-F238E27FC236}">
                <a16:creationId xmlns:a16="http://schemas.microsoft.com/office/drawing/2014/main" id="{74202DC7-311E-4B76-AB3E-EBCEFC373614}"/>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4822509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A6862-7B71-4F1E-A586-DBAAF20B58E0}"/>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4F67DD91-2458-4BC2-A2CD-331D9AD68E96}"/>
              </a:ext>
            </a:extLst>
          </p:cNvPr>
          <p:cNvGraphicFramePr>
            <a:graphicFrameLocks noGrp="1"/>
          </p:cNvGraphicFramePr>
          <p:nvPr>
            <p:ph type="tbl" sz="quarter" idx="13"/>
            <p:extLst>
              <p:ext uri="{D42A27DB-BD31-4B8C-83A1-F6EECF244321}">
                <p14:modId xmlns:p14="http://schemas.microsoft.com/office/powerpoint/2010/main" val="1833802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10971450"/>
                    </a:ext>
                  </a:extLst>
                </a:gridCol>
                <a:gridCol w="1316736">
                  <a:extLst>
                    <a:ext uri="{9D8B030D-6E8A-4147-A177-3AD203B41FA5}">
                      <a16:colId xmlns:a16="http://schemas.microsoft.com/office/drawing/2014/main" val="3876280221"/>
                    </a:ext>
                  </a:extLst>
                </a:gridCol>
                <a:gridCol w="658368">
                  <a:extLst>
                    <a:ext uri="{9D8B030D-6E8A-4147-A177-3AD203B41FA5}">
                      <a16:colId xmlns:a16="http://schemas.microsoft.com/office/drawing/2014/main" val="1978023228"/>
                    </a:ext>
                  </a:extLst>
                </a:gridCol>
                <a:gridCol w="658368">
                  <a:extLst>
                    <a:ext uri="{9D8B030D-6E8A-4147-A177-3AD203B41FA5}">
                      <a16:colId xmlns:a16="http://schemas.microsoft.com/office/drawing/2014/main" val="2996742422"/>
                    </a:ext>
                  </a:extLst>
                </a:gridCol>
                <a:gridCol w="658368">
                  <a:extLst>
                    <a:ext uri="{9D8B030D-6E8A-4147-A177-3AD203B41FA5}">
                      <a16:colId xmlns:a16="http://schemas.microsoft.com/office/drawing/2014/main" val="1204039964"/>
                    </a:ext>
                  </a:extLst>
                </a:gridCol>
                <a:gridCol w="658368">
                  <a:extLst>
                    <a:ext uri="{9D8B030D-6E8A-4147-A177-3AD203B41FA5}">
                      <a16:colId xmlns:a16="http://schemas.microsoft.com/office/drawing/2014/main" val="1251777438"/>
                    </a:ext>
                  </a:extLst>
                </a:gridCol>
                <a:gridCol w="658368">
                  <a:extLst>
                    <a:ext uri="{9D8B030D-6E8A-4147-A177-3AD203B41FA5}">
                      <a16:colId xmlns:a16="http://schemas.microsoft.com/office/drawing/2014/main" val="2852331928"/>
                    </a:ext>
                  </a:extLst>
                </a:gridCol>
                <a:gridCol w="658368">
                  <a:extLst>
                    <a:ext uri="{9D8B030D-6E8A-4147-A177-3AD203B41FA5}">
                      <a16:colId xmlns:a16="http://schemas.microsoft.com/office/drawing/2014/main" val="3730612676"/>
                    </a:ext>
                  </a:extLst>
                </a:gridCol>
                <a:gridCol w="658368">
                  <a:extLst>
                    <a:ext uri="{9D8B030D-6E8A-4147-A177-3AD203B41FA5}">
                      <a16:colId xmlns:a16="http://schemas.microsoft.com/office/drawing/2014/main" val="1450430987"/>
                    </a:ext>
                  </a:extLst>
                </a:gridCol>
                <a:gridCol w="658368">
                  <a:extLst>
                    <a:ext uri="{9D8B030D-6E8A-4147-A177-3AD203B41FA5}">
                      <a16:colId xmlns:a16="http://schemas.microsoft.com/office/drawing/2014/main" val="365560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6472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- 2022-05-24 20:21:21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https://quintly-image-storage.s3.amazonaws.com/42a5b893a9726451877e4ab7634db126/2923f921249e7d6525473912446e15a3.jpg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05/25/2022 20:07:56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02074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- 2022-05-23 14:54:53</a:t>
                      </a:r>
                      <a:r>
                        <a:rPr kumimoji="0" lang="en-US" sz="1000" b="0" i="0" u="none" strike="noStrike" kern="1200" cap="none" spc="0" normalizeH="0" baseline="0" noProof="0">
                          <a:ln>
                            <a:noFill/>
                          </a:ln>
                          <a:solidFill>
                            <a:prstClr val="black"/>
                          </a:solidFill>
                          <a:effectLst/>
                          <a:uLnTx/>
                          <a:uFillTx/>
                          <a:latin typeface="+mn-lt"/>
                          <a:ea typeface="+mn-ea"/>
                          <a:cs typeface="+mn-cs"/>
                        </a:rPr>
                        <a:t>
 ENTER TO WIN! @viagelatohawaii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https://quintly-image-storage.s3.amazonaws.com/42a5b893a9726451877e4ab7634db126/32ec08ccc827c8f8f227836e0f5e5059.jpg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05/24/2022 14:35:57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3631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- 2022-05-19 18:17:16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https://quintly-image-storage.s3.amazonaws.com/42a5b893a9726451877e4ab7634db126/48985ec03bf483c36a42bac13a518c22.jpg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05/20/2022 18:05:57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13768522"/>
                  </a:ext>
                </a:extLst>
              </a:tr>
            </a:tbl>
          </a:graphicData>
        </a:graphic>
      </p:graphicFrame>
      <p:sp>
        <p:nvSpPr>
          <p:cNvPr id="4" name="Text Placeholder 3">
            <a:extLst>
              <a:ext uri="{FF2B5EF4-FFF2-40B4-BE49-F238E27FC236}">
                <a16:creationId xmlns:a16="http://schemas.microsoft.com/office/drawing/2014/main" id="{CEAF5E3D-6863-45C1-9BCD-D826AB30D923}"/>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1157745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10847-B8DE-43E3-8E76-037A6FC69E1C}"/>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787250CB-974D-4E8C-ACF6-7AD3288FD432}"/>
              </a:ext>
            </a:extLst>
          </p:cNvPr>
          <p:cNvGraphicFramePr>
            <a:graphicFrameLocks noGrp="1"/>
          </p:cNvGraphicFramePr>
          <p:nvPr>
            <p:ph type="tbl" sz="quarter" idx="13"/>
            <p:extLst>
              <p:ext uri="{D42A27DB-BD31-4B8C-83A1-F6EECF244321}">
                <p14:modId xmlns:p14="http://schemas.microsoft.com/office/powerpoint/2010/main" val="4040228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35252020"/>
                    </a:ext>
                  </a:extLst>
                </a:gridCol>
                <a:gridCol w="1316736">
                  <a:extLst>
                    <a:ext uri="{9D8B030D-6E8A-4147-A177-3AD203B41FA5}">
                      <a16:colId xmlns:a16="http://schemas.microsoft.com/office/drawing/2014/main" val="1653741237"/>
                    </a:ext>
                  </a:extLst>
                </a:gridCol>
                <a:gridCol w="658368">
                  <a:extLst>
                    <a:ext uri="{9D8B030D-6E8A-4147-A177-3AD203B41FA5}">
                      <a16:colId xmlns:a16="http://schemas.microsoft.com/office/drawing/2014/main" val="462586791"/>
                    </a:ext>
                  </a:extLst>
                </a:gridCol>
                <a:gridCol w="658368">
                  <a:extLst>
                    <a:ext uri="{9D8B030D-6E8A-4147-A177-3AD203B41FA5}">
                      <a16:colId xmlns:a16="http://schemas.microsoft.com/office/drawing/2014/main" val="2294138053"/>
                    </a:ext>
                  </a:extLst>
                </a:gridCol>
                <a:gridCol w="658368">
                  <a:extLst>
                    <a:ext uri="{9D8B030D-6E8A-4147-A177-3AD203B41FA5}">
                      <a16:colId xmlns:a16="http://schemas.microsoft.com/office/drawing/2014/main" val="1942149802"/>
                    </a:ext>
                  </a:extLst>
                </a:gridCol>
                <a:gridCol w="658368">
                  <a:extLst>
                    <a:ext uri="{9D8B030D-6E8A-4147-A177-3AD203B41FA5}">
                      <a16:colId xmlns:a16="http://schemas.microsoft.com/office/drawing/2014/main" val="1154521254"/>
                    </a:ext>
                  </a:extLst>
                </a:gridCol>
                <a:gridCol w="658368">
                  <a:extLst>
                    <a:ext uri="{9D8B030D-6E8A-4147-A177-3AD203B41FA5}">
                      <a16:colId xmlns:a16="http://schemas.microsoft.com/office/drawing/2014/main" val="3362339545"/>
                    </a:ext>
                  </a:extLst>
                </a:gridCol>
                <a:gridCol w="658368">
                  <a:extLst>
                    <a:ext uri="{9D8B030D-6E8A-4147-A177-3AD203B41FA5}">
                      <a16:colId xmlns:a16="http://schemas.microsoft.com/office/drawing/2014/main" val="2342007338"/>
                    </a:ext>
                  </a:extLst>
                </a:gridCol>
                <a:gridCol w="658368">
                  <a:extLst>
                    <a:ext uri="{9D8B030D-6E8A-4147-A177-3AD203B41FA5}">
                      <a16:colId xmlns:a16="http://schemas.microsoft.com/office/drawing/2014/main" val="1751902843"/>
                    </a:ext>
                  </a:extLst>
                </a:gridCol>
                <a:gridCol w="658368">
                  <a:extLst>
                    <a:ext uri="{9D8B030D-6E8A-4147-A177-3AD203B41FA5}">
                      <a16:colId xmlns:a16="http://schemas.microsoft.com/office/drawing/2014/main" val="1674735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41777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- 2022-05-10 16:32:01</a:t>
                      </a:r>
                      <a:r>
                        <a:rPr kumimoji="0" lang="en-US" sz="1000" b="0" i="0" u="none" strike="noStrike" kern="1200" cap="none" spc="0" normalizeH="0" baseline="0" noProof="0">
                          <a:ln>
                            <a:noFill/>
                          </a:ln>
                          <a:solidFill>
                            <a:prstClr val="black"/>
                          </a:solidFill>
                          <a:effectLst/>
                          <a:uLnTx/>
                          <a:uFillTx/>
                          <a:latin typeface="+mn-lt"/>
                          <a:ea typeface="+mn-ea"/>
                          <a:cs typeface="+mn-cs"/>
                        </a:rPr>
                        <a:t>
 Meet more of our #FICOHFamily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https://quintly-image-storage.s3.amazonaws.com/42a5b893a9726451877e4ab7634db126/2fcc61734752c0376ead9710a873fcc0.jpg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05/11/2022 16:05:57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689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- 2022-05-06 00:01:35</a:t>
                      </a:r>
                      <a:r>
                        <a:rPr kumimoji="0" lang="en-US" sz="1000" b="0" i="0" u="none" strike="noStrike" kern="1200" cap="none" spc="0" normalizeH="0" baseline="0" noProof="0">
                          <a:ln>
                            <a:noFill/>
                          </a:ln>
                          <a:solidFill>
                            <a:prstClr val="black"/>
                          </a:solidFill>
                          <a:effectLst/>
                          <a:uLnTx/>
                          <a:uFillTx/>
                          <a:latin typeface="+mn-lt"/>
                          <a:ea typeface="+mn-ea"/>
                          <a:cs typeface="+mn-cs"/>
                        </a:rPr>
                        <a:t>
 #businessnight2022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https://quintly-image-storage.s3.amazonaws.com/42a5b893a9726451877e4ab7634db126/ebcb436fe7c187fce10d51969ae64a61.jpg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05/06/2022 23:35:55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18218357"/>
                  </a:ext>
                </a:extLst>
              </a:tr>
            </a:tbl>
          </a:graphicData>
        </a:graphic>
      </p:graphicFrame>
      <p:sp>
        <p:nvSpPr>
          <p:cNvPr id="4" name="Text Placeholder 3">
            <a:extLst>
              <a:ext uri="{FF2B5EF4-FFF2-40B4-BE49-F238E27FC236}">
                <a16:creationId xmlns:a16="http://schemas.microsoft.com/office/drawing/2014/main" id="{2CC01DE6-0051-4C09-A7BB-6E523C55FC92}"/>
              </a:ext>
            </a:extLst>
          </p:cNvPr>
          <p:cNvSpPr>
            <a:spLocks noGrp="1"/>
          </p:cNvSpPr>
          <p:nvPr>
            <p:ph type="body" sz="quarter" idx="14"/>
          </p:nvPr>
        </p:nvSpPr>
        <p:spPr/>
        <p:txBody>
          <a:bodyPr/>
          <a:lstStyle/>
          <a:p>
            <a:r>
              <a:rPr lang="en-US"/>
              <a:t>05/01/2022 - 05/31/2022</a:t>
            </a:r>
          </a:p>
        </p:txBody>
      </p:sp>
    </p:spTree>
    <p:extLst>
      <p:ext uri="{BB962C8B-B14F-4D97-AF65-F5344CB8AC3E}">
        <p14:creationId xmlns:p14="http://schemas.microsoft.com/office/powerpoint/2010/main" val="31186157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1194</Words>
  <Application>Microsoft Office PowerPoint</Application>
  <PresentationFormat>On-screen Show (4:3)</PresentationFormat>
  <Paragraphs>506</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3</vt:lpstr>
      <vt:lpstr>Instagram Top Instagram Posts Table | FICOH - 2 of 3</vt:lpstr>
      <vt:lpstr>Instagram Top Instagram Posts Table | FICOH - 3 of 3</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2022-06-02T15:46:09Z</dcterms:created>
  <dcterms:modified xsi:type="dcterms:W3CDTF">2022-06-02T15:47:20Z</dcterms:modified>
</cp:coreProperties>
</file>