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44652</c:v>
                </c:pt>
              </c:numCache>
            </c:numRef>
          </c:cat>
          <c:val>
            <c:numRef>
              <c:f>Sheet1!$B$2</c:f>
              <c:numCache>
                <c:formatCode>General</c:formatCode>
                <c:ptCount val="1"/>
                <c:pt idx="0">
                  <c:v>1759</c:v>
                </c:pt>
              </c:numCache>
            </c:numRef>
          </c:val>
          <c:extLst>
            <c:ext xmlns:c16="http://schemas.microsoft.com/office/drawing/2014/chart" uri="{C3380CC4-5D6E-409C-BE32-E72D297353CC}">
              <c16:uniqueId val="{00000000-E606-4E42-B242-DF9113DA2D3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44652</c:v>
                </c:pt>
              </c:numCache>
            </c:numRef>
          </c:cat>
          <c:val>
            <c:numRef>
              <c:f>Sheet1!$C$2</c:f>
              <c:numCache>
                <c:formatCode>General</c:formatCode>
                <c:ptCount val="1"/>
                <c:pt idx="0">
                  <c:v>2669</c:v>
                </c:pt>
              </c:numCache>
            </c:numRef>
          </c:val>
          <c:extLst>
            <c:ext xmlns:c16="http://schemas.microsoft.com/office/drawing/2014/chart" uri="{C3380CC4-5D6E-409C-BE32-E72D297353CC}">
              <c16:uniqueId val="{00000001-E606-4E42-B242-DF9113DA2D3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44652</c:v>
                </c:pt>
              </c:numCache>
            </c:numRef>
          </c:cat>
          <c:val>
            <c:numRef>
              <c:f>Sheet1!$D$2</c:f>
              <c:numCache>
                <c:formatCode>General</c:formatCode>
                <c:ptCount val="1"/>
                <c:pt idx="0">
                  <c:v>3606</c:v>
                </c:pt>
              </c:numCache>
            </c:numRef>
          </c:val>
          <c:extLst>
            <c:ext xmlns:c16="http://schemas.microsoft.com/office/drawing/2014/chart" uri="{C3380CC4-5D6E-409C-BE32-E72D297353CC}">
              <c16:uniqueId val="{00000002-E606-4E42-B242-DF9113DA2D3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44652</c:v>
                </c:pt>
              </c:numCache>
            </c:numRef>
          </c:cat>
          <c:val>
            <c:numRef>
              <c:f>Sheet1!$E$2</c:f>
              <c:numCache>
                <c:formatCode>General</c:formatCode>
                <c:ptCount val="1"/>
                <c:pt idx="0">
                  <c:v>1201</c:v>
                </c:pt>
              </c:numCache>
            </c:numRef>
          </c:val>
          <c:extLst>
            <c:ext xmlns:c16="http://schemas.microsoft.com/office/drawing/2014/chart" uri="{C3380CC4-5D6E-409C-BE32-E72D297353CC}">
              <c16:uniqueId val="{00000003-E606-4E42-B242-DF9113DA2D39}"/>
            </c:ext>
          </c:extLst>
        </c:ser>
        <c:dLbls>
          <c:showLegendKey val="0"/>
          <c:showVal val="0"/>
          <c:showCatName val="0"/>
          <c:showSerName val="0"/>
          <c:showPercent val="0"/>
          <c:showBubbleSize val="0"/>
        </c:dLbls>
        <c:gapWidth val="219"/>
        <c:overlap val="-27"/>
        <c:axId val="325533336"/>
        <c:axId val="63447952"/>
      </c:barChart>
      <c:dateAx>
        <c:axId val="32553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447952"/>
        <c:crosses val="autoZero"/>
        <c:auto val="1"/>
        <c:lblOffset val="100"/>
        <c:baseTimeUnit val="days"/>
      </c:dateAx>
      <c:valAx>
        <c:axId val="6344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53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1</c:v>
                </c:pt>
              </c:numCache>
            </c:numRef>
          </c:val>
          <c:extLst>
            <c:ext xmlns:c16="http://schemas.microsoft.com/office/drawing/2014/chart" uri="{C3380CC4-5D6E-409C-BE32-E72D297353CC}">
              <c16:uniqueId val="{00000000-4D0A-4916-A265-38CB368E0F21}"/>
            </c:ext>
          </c:extLst>
        </c:ser>
        <c:dLbls>
          <c:showLegendKey val="0"/>
          <c:showVal val="0"/>
          <c:showCatName val="0"/>
          <c:showSerName val="0"/>
          <c:showPercent val="0"/>
          <c:showBubbleSize val="0"/>
        </c:dLbls>
        <c:gapWidth val="219"/>
        <c:overlap val="-27"/>
        <c:axId val="407515240"/>
        <c:axId val="407508352"/>
      </c:barChart>
      <c:dateAx>
        <c:axId val="40751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08352"/>
        <c:crosses val="autoZero"/>
        <c:auto val="1"/>
        <c:lblOffset val="100"/>
        <c:baseTimeUnit val="months"/>
      </c:dateAx>
      <c:valAx>
        <c:axId val="40750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1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0B8-4206-A95F-1B53D14AAED0}"/>
            </c:ext>
          </c:extLst>
        </c:ser>
        <c:dLbls>
          <c:showLegendKey val="0"/>
          <c:showVal val="0"/>
          <c:showCatName val="0"/>
          <c:showSerName val="0"/>
          <c:showPercent val="0"/>
          <c:showBubbleSize val="0"/>
        </c:dLbls>
        <c:gapWidth val="219"/>
        <c:overlap val="-27"/>
        <c:axId val="407509008"/>
        <c:axId val="407511632"/>
      </c:barChart>
      <c:dateAx>
        <c:axId val="40750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11632"/>
        <c:crosses val="autoZero"/>
        <c:auto val="1"/>
        <c:lblOffset val="100"/>
        <c:baseTimeUnit val="months"/>
      </c:dateAx>
      <c:valAx>
        <c:axId val="40751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0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E77-498E-BE19-097C1AC890CD}"/>
            </c:ext>
          </c:extLst>
        </c:ser>
        <c:dLbls>
          <c:showLegendKey val="0"/>
          <c:showVal val="0"/>
          <c:showCatName val="0"/>
          <c:showSerName val="0"/>
          <c:showPercent val="0"/>
          <c:showBubbleSize val="0"/>
        </c:dLbls>
        <c:gapWidth val="219"/>
        <c:overlap val="-27"/>
        <c:axId val="407521144"/>
        <c:axId val="407516224"/>
      </c:barChart>
      <c:catAx>
        <c:axId val="40752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16224"/>
        <c:crosses val="autoZero"/>
        <c:auto val="1"/>
        <c:lblAlgn val="ctr"/>
        <c:lblOffset val="100"/>
        <c:noMultiLvlLbl val="0"/>
      </c:catAx>
      <c:valAx>
        <c:axId val="40751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2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16</c:v>
                </c:pt>
              </c:numCache>
            </c:numRef>
          </c:val>
          <c:extLst>
            <c:ext xmlns:c16="http://schemas.microsoft.com/office/drawing/2014/chart" uri="{C3380CC4-5D6E-409C-BE32-E72D297353CC}">
              <c16:uniqueId val="{00000000-3B5A-4B34-B416-6EC30B162B1F}"/>
            </c:ext>
          </c:extLst>
        </c:ser>
        <c:dLbls>
          <c:showLegendKey val="0"/>
          <c:showVal val="0"/>
          <c:showCatName val="0"/>
          <c:showSerName val="0"/>
          <c:showPercent val="0"/>
          <c:showBubbleSize val="0"/>
        </c:dLbls>
        <c:gapWidth val="219"/>
        <c:overlap val="-27"/>
        <c:axId val="407521800"/>
        <c:axId val="407516552"/>
      </c:barChart>
      <c:dateAx>
        <c:axId val="40752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16552"/>
        <c:crosses val="autoZero"/>
        <c:auto val="1"/>
        <c:lblOffset val="100"/>
        <c:baseTimeUnit val="months"/>
      </c:dateAx>
      <c:valAx>
        <c:axId val="40751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2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0</c:v>
                </c:pt>
              </c:numCache>
            </c:numRef>
          </c:val>
          <c:extLst>
            <c:ext xmlns:c16="http://schemas.microsoft.com/office/drawing/2014/chart" uri="{C3380CC4-5D6E-409C-BE32-E72D297353CC}">
              <c16:uniqueId val="{00000000-EE82-4B91-86A5-4C8BAA1E5249}"/>
            </c:ext>
          </c:extLst>
        </c:ser>
        <c:dLbls>
          <c:showLegendKey val="0"/>
          <c:showVal val="0"/>
          <c:showCatName val="0"/>
          <c:showSerName val="0"/>
          <c:showPercent val="0"/>
          <c:showBubbleSize val="0"/>
        </c:dLbls>
        <c:gapWidth val="219"/>
        <c:overlap val="-27"/>
        <c:axId val="447674024"/>
        <c:axId val="447678944"/>
      </c:barChart>
      <c:dateAx>
        <c:axId val="44767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78944"/>
        <c:crosses val="autoZero"/>
        <c:auto val="1"/>
        <c:lblOffset val="100"/>
        <c:baseTimeUnit val="months"/>
      </c:dateAx>
      <c:valAx>
        <c:axId val="44767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7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F6E-441A-AA15-0767FF5FCD96}"/>
            </c:ext>
          </c:extLst>
        </c:ser>
        <c:dLbls>
          <c:showLegendKey val="0"/>
          <c:showVal val="0"/>
          <c:showCatName val="0"/>
          <c:showSerName val="0"/>
          <c:showPercent val="0"/>
          <c:showBubbleSize val="0"/>
        </c:dLbls>
        <c:gapWidth val="219"/>
        <c:overlap val="-27"/>
        <c:axId val="447681896"/>
        <c:axId val="447693048"/>
      </c:barChart>
      <c:dateAx>
        <c:axId val="44768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3048"/>
        <c:crosses val="autoZero"/>
        <c:auto val="1"/>
        <c:lblOffset val="100"/>
        <c:baseTimeUnit val="months"/>
      </c:dateAx>
      <c:valAx>
        <c:axId val="44769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8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8D2-4819-8871-86BED8B13036}"/>
            </c:ext>
          </c:extLst>
        </c:ser>
        <c:dLbls>
          <c:showLegendKey val="0"/>
          <c:showVal val="0"/>
          <c:showCatName val="0"/>
          <c:showSerName val="0"/>
          <c:showPercent val="0"/>
          <c:showBubbleSize val="0"/>
        </c:dLbls>
        <c:gapWidth val="219"/>
        <c:overlap val="-27"/>
        <c:axId val="447688784"/>
        <c:axId val="447691736"/>
      </c:barChart>
      <c:catAx>
        <c:axId val="44768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1736"/>
        <c:crosses val="autoZero"/>
        <c:auto val="1"/>
        <c:lblAlgn val="ctr"/>
        <c:lblOffset val="100"/>
        <c:noMultiLvlLbl val="0"/>
      </c:catAx>
      <c:valAx>
        <c:axId val="44769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8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2</c:v>
                </c:pt>
              </c:numCache>
            </c:numRef>
          </c:val>
          <c:extLst>
            <c:ext xmlns:c16="http://schemas.microsoft.com/office/drawing/2014/chart" uri="{C3380CC4-5D6E-409C-BE32-E72D297353CC}">
              <c16:uniqueId val="{00000000-8A99-4CDA-9966-C715A3B5B8A6}"/>
            </c:ext>
          </c:extLst>
        </c:ser>
        <c:dLbls>
          <c:showLegendKey val="0"/>
          <c:showVal val="0"/>
          <c:showCatName val="0"/>
          <c:showSerName val="0"/>
          <c:showPercent val="0"/>
          <c:showBubbleSize val="0"/>
        </c:dLbls>
        <c:gapWidth val="219"/>
        <c:overlap val="-27"/>
        <c:axId val="377054264"/>
        <c:axId val="377045080"/>
      </c:barChart>
      <c:dateAx>
        <c:axId val="37705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45080"/>
        <c:crosses val="autoZero"/>
        <c:auto val="1"/>
        <c:lblOffset val="100"/>
        <c:baseTimeUnit val="months"/>
      </c:dateAx>
      <c:valAx>
        <c:axId val="37704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5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75</c:v>
                </c:pt>
                <c:pt idx="1">
                  <c:v>72</c:v>
                </c:pt>
                <c:pt idx="2">
                  <c:v>43</c:v>
                </c:pt>
                <c:pt idx="3">
                  <c:v>30</c:v>
                </c:pt>
                <c:pt idx="4">
                  <c:v>14</c:v>
                </c:pt>
              </c:numCache>
            </c:numRef>
          </c:val>
          <c:extLst>
            <c:ext xmlns:c16="http://schemas.microsoft.com/office/drawing/2014/chart" uri="{C3380CC4-5D6E-409C-BE32-E72D297353CC}">
              <c16:uniqueId val="{00000000-1406-4ACB-80E8-3511B7D89E3A}"/>
            </c:ext>
          </c:extLst>
        </c:ser>
        <c:dLbls>
          <c:showLegendKey val="0"/>
          <c:showVal val="0"/>
          <c:showCatName val="0"/>
          <c:showSerName val="0"/>
          <c:showPercent val="0"/>
          <c:showBubbleSize val="0"/>
        </c:dLbls>
        <c:gapWidth val="219"/>
        <c:overlap val="-27"/>
        <c:axId val="377050328"/>
        <c:axId val="377055576"/>
      </c:barChart>
      <c:catAx>
        <c:axId val="377050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55576"/>
        <c:crosses val="autoZero"/>
        <c:auto val="1"/>
        <c:lblAlgn val="ctr"/>
        <c:lblOffset val="100"/>
        <c:noMultiLvlLbl val="0"/>
      </c:catAx>
      <c:valAx>
        <c:axId val="37705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5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530</c:v>
                </c:pt>
                <c:pt idx="1">
                  <c:v>361</c:v>
                </c:pt>
                <c:pt idx="2">
                  <c:v>562</c:v>
                </c:pt>
                <c:pt idx="3">
                  <c:v>241</c:v>
                </c:pt>
                <c:pt idx="4">
                  <c:v>14</c:v>
                </c:pt>
              </c:numCache>
            </c:numRef>
          </c:val>
          <c:extLst>
            <c:ext xmlns:c16="http://schemas.microsoft.com/office/drawing/2014/chart" uri="{C3380CC4-5D6E-409C-BE32-E72D297353CC}">
              <c16:uniqueId val="{00000000-F781-4636-ADE2-49A08EB97C7A}"/>
            </c:ext>
          </c:extLst>
        </c:ser>
        <c:dLbls>
          <c:showLegendKey val="0"/>
          <c:showVal val="0"/>
          <c:showCatName val="0"/>
          <c:showSerName val="0"/>
          <c:showPercent val="0"/>
          <c:showBubbleSize val="0"/>
        </c:dLbls>
        <c:gapWidth val="219"/>
        <c:overlap val="-27"/>
        <c:axId val="377031304"/>
        <c:axId val="377030648"/>
      </c:barChart>
      <c:catAx>
        <c:axId val="37703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30648"/>
        <c:crosses val="autoZero"/>
        <c:auto val="1"/>
        <c:lblAlgn val="ctr"/>
        <c:lblOffset val="100"/>
        <c:noMultiLvlLbl val="0"/>
      </c:catAx>
      <c:valAx>
        <c:axId val="37703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3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8595</c:v>
                </c:pt>
                <c:pt idx="5">
                  <c:v>450</c:v>
                </c:pt>
              </c:numCache>
            </c:numRef>
          </c:val>
          <c:extLst>
            <c:ext xmlns:c16="http://schemas.microsoft.com/office/drawing/2014/chart" uri="{C3380CC4-5D6E-409C-BE32-E72D297353CC}">
              <c16:uniqueId val="{00000000-48E2-4EB1-8AFB-8C6E1223275F}"/>
            </c:ext>
          </c:extLst>
        </c:ser>
        <c:dLbls>
          <c:showLegendKey val="0"/>
          <c:showVal val="0"/>
          <c:showCatName val="0"/>
          <c:showSerName val="0"/>
          <c:showPercent val="0"/>
          <c:showBubbleSize val="0"/>
        </c:dLbls>
        <c:gapWidth val="219"/>
        <c:overlap val="-27"/>
        <c:axId val="377023760"/>
        <c:axId val="377027040"/>
      </c:barChart>
      <c:catAx>
        <c:axId val="37702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27040"/>
        <c:crosses val="autoZero"/>
        <c:auto val="1"/>
        <c:lblAlgn val="ctr"/>
        <c:lblOffset val="100"/>
        <c:noMultiLvlLbl val="0"/>
      </c:catAx>
      <c:valAx>
        <c:axId val="37702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2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0</c:v>
                </c:pt>
              </c:numCache>
            </c:numRef>
          </c:val>
          <c:extLst>
            <c:ext xmlns:c16="http://schemas.microsoft.com/office/drawing/2014/chart" uri="{C3380CC4-5D6E-409C-BE32-E72D297353CC}">
              <c16:uniqueId val="{00000000-AFB6-4317-9B3A-9381ADFC581E}"/>
            </c:ext>
          </c:extLst>
        </c:ser>
        <c:dLbls>
          <c:showLegendKey val="0"/>
          <c:showVal val="0"/>
          <c:showCatName val="0"/>
          <c:showSerName val="0"/>
          <c:showPercent val="0"/>
          <c:showBubbleSize val="0"/>
        </c:dLbls>
        <c:gapWidth val="219"/>
        <c:overlap val="-27"/>
        <c:axId val="378189696"/>
        <c:axId val="378191336"/>
      </c:barChart>
      <c:dateAx>
        <c:axId val="37818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91336"/>
        <c:crosses val="autoZero"/>
        <c:auto val="1"/>
        <c:lblOffset val="100"/>
        <c:baseTimeUnit val="months"/>
      </c:dateAx>
      <c:valAx>
        <c:axId val="37819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8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7FA-484D-A286-450E8FD61CCA}"/>
            </c:ext>
          </c:extLst>
        </c:ser>
        <c:dLbls>
          <c:showLegendKey val="0"/>
          <c:showVal val="0"/>
          <c:showCatName val="0"/>
          <c:showSerName val="0"/>
          <c:showPercent val="0"/>
          <c:showBubbleSize val="0"/>
        </c:dLbls>
        <c:gapWidth val="219"/>
        <c:overlap val="-27"/>
        <c:axId val="447680256"/>
        <c:axId val="455613072"/>
      </c:barChart>
      <c:dateAx>
        <c:axId val="44768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613072"/>
        <c:crosses val="autoZero"/>
        <c:auto val="1"/>
        <c:lblOffset val="100"/>
        <c:baseTimeUnit val="months"/>
      </c:dateAx>
      <c:valAx>
        <c:axId val="45561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8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457</c:v>
                </c:pt>
                <c:pt idx="3">
                  <c:v>330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A2C-45D8-AFAD-B8F1DF91C803}"/>
            </c:ext>
          </c:extLst>
        </c:ser>
        <c:dLbls>
          <c:showLegendKey val="0"/>
          <c:showVal val="0"/>
          <c:showCatName val="0"/>
          <c:showSerName val="0"/>
          <c:showPercent val="0"/>
          <c:showBubbleSize val="0"/>
        </c:dLbls>
        <c:gapWidth val="219"/>
        <c:overlap val="-27"/>
        <c:axId val="455614056"/>
        <c:axId val="455614712"/>
      </c:barChart>
      <c:catAx>
        <c:axId val="45561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614712"/>
        <c:crosses val="autoZero"/>
        <c:auto val="1"/>
        <c:lblAlgn val="ctr"/>
        <c:lblOffset val="100"/>
        <c:noMultiLvlLbl val="0"/>
      </c:catAx>
      <c:valAx>
        <c:axId val="45561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61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numCache>
            </c:numRef>
          </c:val>
          <c:extLst>
            <c:ext xmlns:c16="http://schemas.microsoft.com/office/drawing/2014/chart" uri="{C3380CC4-5D6E-409C-BE32-E72D297353CC}">
              <c16:uniqueId val="{00000000-B6A8-4B87-9F6E-F1502A0A2EB9}"/>
            </c:ext>
          </c:extLst>
        </c:ser>
        <c:dLbls>
          <c:showLegendKey val="0"/>
          <c:showVal val="0"/>
          <c:showCatName val="0"/>
          <c:showSerName val="0"/>
          <c:showPercent val="0"/>
          <c:showBubbleSize val="0"/>
        </c:dLbls>
        <c:gapWidth val="219"/>
        <c:overlap val="-27"/>
        <c:axId val="455619960"/>
        <c:axId val="455621600"/>
      </c:barChart>
      <c:dateAx>
        <c:axId val="45561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621600"/>
        <c:crosses val="autoZero"/>
        <c:auto val="1"/>
        <c:lblOffset val="100"/>
        <c:baseTimeUnit val="months"/>
      </c:dateAx>
      <c:valAx>
        <c:axId val="45562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61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797FE-F17F-4DC7-8118-207197FE0C13}"/>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54F591F1-612E-4962-A508-D53549CBC1E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95545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2BD99-60C8-4F81-9E8B-A260645D5517}"/>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7C28C0A2-31C6-4A8D-AF3E-341F8C03B88F}"/>
              </a:ext>
            </a:extLst>
          </p:cNvPr>
          <p:cNvGraphicFramePr>
            <a:graphicFrameLocks noGrp="1"/>
          </p:cNvGraphicFramePr>
          <p:nvPr>
            <p:ph type="chart" sz="quarter" idx="13"/>
            <p:extLst>
              <p:ext uri="{D42A27DB-BD31-4B8C-83A1-F6EECF244321}">
                <p14:modId xmlns:p14="http://schemas.microsoft.com/office/powerpoint/2010/main" val="603339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A4816-1239-42F8-8000-E631FAA83D2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F68A85F3-454F-4914-9929-FDBF38DA9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7552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5F167-8112-4333-BF4F-C78FBA1E646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9DCC6FF-CED5-41FA-AEB5-08F7B4F5842A}"/>
              </a:ext>
            </a:extLst>
          </p:cNvPr>
          <p:cNvGraphicFramePr>
            <a:graphicFrameLocks noGrp="1"/>
          </p:cNvGraphicFramePr>
          <p:nvPr>
            <p:ph type="tbl" sz="quarter" idx="13"/>
            <p:extLst>
              <p:ext uri="{D42A27DB-BD31-4B8C-83A1-F6EECF244321}">
                <p14:modId xmlns:p14="http://schemas.microsoft.com/office/powerpoint/2010/main" val="371074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85747256"/>
                    </a:ext>
                  </a:extLst>
                </a:gridCol>
                <a:gridCol w="905256">
                  <a:extLst>
                    <a:ext uri="{9D8B030D-6E8A-4147-A177-3AD203B41FA5}">
                      <a16:colId xmlns:a16="http://schemas.microsoft.com/office/drawing/2014/main" val="2844367541"/>
                    </a:ext>
                  </a:extLst>
                </a:gridCol>
                <a:gridCol w="905256">
                  <a:extLst>
                    <a:ext uri="{9D8B030D-6E8A-4147-A177-3AD203B41FA5}">
                      <a16:colId xmlns:a16="http://schemas.microsoft.com/office/drawing/2014/main" val="3730753301"/>
                    </a:ext>
                  </a:extLst>
                </a:gridCol>
                <a:gridCol w="905256">
                  <a:extLst>
                    <a:ext uri="{9D8B030D-6E8A-4147-A177-3AD203B41FA5}">
                      <a16:colId xmlns:a16="http://schemas.microsoft.com/office/drawing/2014/main" val="1349418705"/>
                    </a:ext>
                  </a:extLst>
                </a:gridCol>
                <a:gridCol w="905256">
                  <a:extLst>
                    <a:ext uri="{9D8B030D-6E8A-4147-A177-3AD203B41FA5}">
                      <a16:colId xmlns:a16="http://schemas.microsoft.com/office/drawing/2014/main" val="1785385349"/>
                    </a:ext>
                  </a:extLst>
                </a:gridCol>
                <a:gridCol w="905256">
                  <a:extLst>
                    <a:ext uri="{9D8B030D-6E8A-4147-A177-3AD203B41FA5}">
                      <a16:colId xmlns:a16="http://schemas.microsoft.com/office/drawing/2014/main" val="3305652818"/>
                    </a:ext>
                  </a:extLst>
                </a:gridCol>
                <a:gridCol w="905256">
                  <a:extLst>
                    <a:ext uri="{9D8B030D-6E8A-4147-A177-3AD203B41FA5}">
                      <a16:colId xmlns:a16="http://schemas.microsoft.com/office/drawing/2014/main" val="377374917"/>
                    </a:ext>
                  </a:extLst>
                </a:gridCol>
                <a:gridCol w="905256">
                  <a:extLst>
                    <a:ext uri="{9D8B030D-6E8A-4147-A177-3AD203B41FA5}">
                      <a16:colId xmlns:a16="http://schemas.microsoft.com/office/drawing/2014/main" val="1658030818"/>
                    </a:ext>
                  </a:extLst>
                </a:gridCol>
                <a:gridCol w="905256">
                  <a:extLst>
                    <a:ext uri="{9D8B030D-6E8A-4147-A177-3AD203B41FA5}">
                      <a16:colId xmlns:a16="http://schemas.microsoft.com/office/drawing/2014/main" val="3683925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12074022"/>
                  </a:ext>
                </a:extLst>
              </a:tr>
              <a:tr h="370840">
                <a:tc>
                  <a:txBody>
                    <a:bodyPr/>
                    <a:lstStyle/>
                    <a:p>
                      <a:r>
                        <a:rPr lang="en-US" sz="1000"/>
                        <a:t>1759</a:t>
                      </a:r>
                    </a:p>
                  </a:txBody>
                  <a:tcPr/>
                </a:tc>
                <a:tc>
                  <a:txBody>
                    <a:bodyPr/>
                    <a:lstStyle/>
                    <a:p>
                      <a:r>
                        <a:rPr lang="en-US" sz="1000"/>
                        <a:t>1</a:t>
                      </a:r>
                    </a:p>
                  </a:txBody>
                  <a:tcPr/>
                </a:tc>
                <a:tc>
                  <a:txBody>
                    <a:bodyPr/>
                    <a:lstStyle/>
                    <a:p>
                      <a:r>
                        <a:rPr lang="en-US" sz="1000"/>
                        <a:t>11</a:t>
                      </a:r>
                    </a:p>
                  </a:txBody>
                  <a:tcPr/>
                </a:tc>
                <a:tc>
                  <a:txBody>
                    <a:bodyPr/>
                    <a:lstStyle/>
                    <a:p>
                      <a:r>
                        <a:rPr lang="en-US" sz="1000"/>
                        <a:t>158</a:t>
                      </a:r>
                    </a:p>
                  </a:txBody>
                  <a:tcPr/>
                </a:tc>
                <a:tc>
                  <a:txBody>
                    <a:bodyPr/>
                    <a:lstStyle/>
                    <a:p>
                      <a:r>
                        <a:rPr lang="en-US" sz="1000"/>
                        <a:t>25</a:t>
                      </a:r>
                    </a:p>
                  </a:txBody>
                  <a:tcPr/>
                </a:tc>
                <a:tc>
                  <a:txBody>
                    <a:bodyPr/>
                    <a:lstStyle/>
                    <a:p>
                      <a:r>
                        <a:rPr lang="en-US" sz="1000"/>
                        <a:t>1</a:t>
                      </a:r>
                    </a:p>
                  </a:txBody>
                  <a:tcPr/>
                </a:tc>
                <a:tc>
                  <a:txBody>
                    <a:bodyPr/>
                    <a:lstStyle/>
                    <a:p>
                      <a:r>
                        <a:rPr lang="en-US" sz="1000"/>
                        <a:t>1</a:t>
                      </a:r>
                    </a:p>
                  </a:txBody>
                  <a:tcPr/>
                </a:tc>
                <a:tc>
                  <a:txBody>
                    <a:bodyPr/>
                    <a:lstStyle/>
                    <a:p>
                      <a:r>
                        <a:rPr lang="en-US" sz="1000"/>
                        <a:t>0.9515 %</a:t>
                      </a:r>
                    </a:p>
                  </a:txBody>
                  <a:tcPr/>
                </a:tc>
                <a:tc>
                  <a:txBody>
                    <a:bodyPr/>
                    <a:lstStyle/>
                    <a:p>
                      <a:r>
                        <a:rPr lang="en-US" sz="1000"/>
                        <a:t>0.0 %</a:t>
                      </a:r>
                    </a:p>
                  </a:txBody>
                  <a:tcPr/>
                </a:tc>
                <a:extLst>
                  <a:ext uri="{0D108BD9-81ED-4DB2-BD59-A6C34878D82A}">
                    <a16:rowId xmlns:a16="http://schemas.microsoft.com/office/drawing/2014/main" val="4202059242"/>
                  </a:ext>
                </a:extLst>
              </a:tr>
            </a:tbl>
          </a:graphicData>
        </a:graphic>
      </p:graphicFrame>
      <p:sp>
        <p:nvSpPr>
          <p:cNvPr id="4" name="Text Placeholder 3">
            <a:extLst>
              <a:ext uri="{FF2B5EF4-FFF2-40B4-BE49-F238E27FC236}">
                <a16:creationId xmlns:a16="http://schemas.microsoft.com/office/drawing/2014/main" id="{18D8BEF1-902C-4191-B767-210FA0A171F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08707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04B91-E246-4ABB-A278-BB5CA2D9C467}"/>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2FEE0E3-4C43-4E2F-BF8E-8DE339D3C718}"/>
              </a:ext>
            </a:extLst>
          </p:cNvPr>
          <p:cNvGraphicFramePr>
            <a:graphicFrameLocks noGrp="1"/>
          </p:cNvGraphicFramePr>
          <p:nvPr>
            <p:ph type="chart" sz="quarter" idx="13"/>
            <p:extLst>
              <p:ext uri="{D42A27DB-BD31-4B8C-83A1-F6EECF244321}">
                <p14:modId xmlns:p14="http://schemas.microsoft.com/office/powerpoint/2010/main" val="3964064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984D3E-1EF1-44F6-AB19-43246570358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8F1B599-AA12-48A0-A50D-006EB09BFA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5525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2E3CB-84ED-4652-B60B-39538396280E}"/>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BCF1D3D-D14C-46F5-BBFA-BB4FD4059B5E}"/>
              </a:ext>
            </a:extLst>
          </p:cNvPr>
          <p:cNvGraphicFramePr>
            <a:graphicFrameLocks noGrp="1"/>
          </p:cNvGraphicFramePr>
          <p:nvPr>
            <p:ph type="chart" sz="quarter" idx="13"/>
            <p:extLst>
              <p:ext uri="{D42A27DB-BD31-4B8C-83A1-F6EECF244321}">
                <p14:modId xmlns:p14="http://schemas.microsoft.com/office/powerpoint/2010/main" val="3347028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3BF28B-260A-4C7F-B2B9-364BB1B85F7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FAAC2E7-153E-46C0-A389-66001247E2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968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4687-1DFB-4B8B-A105-664B203E6420}"/>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51DB0635-E23A-43C7-BC89-FC83B307E977}"/>
              </a:ext>
            </a:extLst>
          </p:cNvPr>
          <p:cNvGraphicFramePr>
            <a:graphicFrameLocks noGrp="1"/>
          </p:cNvGraphicFramePr>
          <p:nvPr>
            <p:ph type="chart" sz="quarter" idx="13"/>
            <p:extLst>
              <p:ext uri="{D42A27DB-BD31-4B8C-83A1-F6EECF244321}">
                <p14:modId xmlns:p14="http://schemas.microsoft.com/office/powerpoint/2010/main" val="2922952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F76E2-287D-4C40-B55F-92B30DF6C0E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E19A8B7-1D1A-4742-87AA-8AD2CB0FA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3523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34036-EAF1-42DC-BC79-41002284D429}"/>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4D88C33-1166-4DF9-A49E-189ECE4968D7}"/>
              </a:ext>
            </a:extLst>
          </p:cNvPr>
          <p:cNvGraphicFramePr>
            <a:graphicFrameLocks noGrp="1"/>
          </p:cNvGraphicFramePr>
          <p:nvPr>
            <p:ph type="chart" sz="quarter" idx="13"/>
            <p:extLst>
              <p:ext uri="{D42A27DB-BD31-4B8C-83A1-F6EECF244321}">
                <p14:modId xmlns:p14="http://schemas.microsoft.com/office/powerpoint/2010/main" val="122985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30E0A-C36B-4EC6-82E1-4708FB2FB05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E9C3316-9AF4-4D69-A369-87898C9599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4189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7B0EF-3CFB-4B5B-A438-13ED77259324}"/>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2F3B4771-0A07-4F33-B3EB-FA2D82C56C35}"/>
              </a:ext>
            </a:extLst>
          </p:cNvPr>
          <p:cNvGraphicFramePr>
            <a:graphicFrameLocks noGrp="1"/>
          </p:cNvGraphicFramePr>
          <p:nvPr>
            <p:ph type="tbl" sz="quarter" idx="13"/>
            <p:extLst>
              <p:ext uri="{D42A27DB-BD31-4B8C-83A1-F6EECF244321}">
                <p14:modId xmlns:p14="http://schemas.microsoft.com/office/powerpoint/2010/main" val="223170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8588900"/>
                    </a:ext>
                  </a:extLst>
                </a:gridCol>
                <a:gridCol w="1481328">
                  <a:extLst>
                    <a:ext uri="{9D8B030D-6E8A-4147-A177-3AD203B41FA5}">
                      <a16:colId xmlns:a16="http://schemas.microsoft.com/office/drawing/2014/main" val="144276387"/>
                    </a:ext>
                  </a:extLst>
                </a:gridCol>
                <a:gridCol w="329184">
                  <a:extLst>
                    <a:ext uri="{9D8B030D-6E8A-4147-A177-3AD203B41FA5}">
                      <a16:colId xmlns:a16="http://schemas.microsoft.com/office/drawing/2014/main" val="4214171616"/>
                    </a:ext>
                  </a:extLst>
                </a:gridCol>
                <a:gridCol w="329184">
                  <a:extLst>
                    <a:ext uri="{9D8B030D-6E8A-4147-A177-3AD203B41FA5}">
                      <a16:colId xmlns:a16="http://schemas.microsoft.com/office/drawing/2014/main" val="2022779696"/>
                    </a:ext>
                  </a:extLst>
                </a:gridCol>
                <a:gridCol w="329184">
                  <a:extLst>
                    <a:ext uri="{9D8B030D-6E8A-4147-A177-3AD203B41FA5}">
                      <a16:colId xmlns:a16="http://schemas.microsoft.com/office/drawing/2014/main" val="500041970"/>
                    </a:ext>
                  </a:extLst>
                </a:gridCol>
                <a:gridCol w="329184">
                  <a:extLst>
                    <a:ext uri="{9D8B030D-6E8A-4147-A177-3AD203B41FA5}">
                      <a16:colId xmlns:a16="http://schemas.microsoft.com/office/drawing/2014/main" val="3231241720"/>
                    </a:ext>
                  </a:extLst>
                </a:gridCol>
                <a:gridCol w="329184">
                  <a:extLst>
                    <a:ext uri="{9D8B030D-6E8A-4147-A177-3AD203B41FA5}">
                      <a16:colId xmlns:a16="http://schemas.microsoft.com/office/drawing/2014/main" val="1599148378"/>
                    </a:ext>
                  </a:extLst>
                </a:gridCol>
                <a:gridCol w="329184">
                  <a:extLst>
                    <a:ext uri="{9D8B030D-6E8A-4147-A177-3AD203B41FA5}">
                      <a16:colId xmlns:a16="http://schemas.microsoft.com/office/drawing/2014/main" val="552494539"/>
                    </a:ext>
                  </a:extLst>
                </a:gridCol>
                <a:gridCol w="329184">
                  <a:extLst>
                    <a:ext uri="{9D8B030D-6E8A-4147-A177-3AD203B41FA5}">
                      <a16:colId xmlns:a16="http://schemas.microsoft.com/office/drawing/2014/main" val="856561249"/>
                    </a:ext>
                  </a:extLst>
                </a:gridCol>
                <a:gridCol w="329184">
                  <a:extLst>
                    <a:ext uri="{9D8B030D-6E8A-4147-A177-3AD203B41FA5}">
                      <a16:colId xmlns:a16="http://schemas.microsoft.com/office/drawing/2014/main" val="719298960"/>
                    </a:ext>
                  </a:extLst>
                </a:gridCol>
                <a:gridCol w="329184">
                  <a:extLst>
                    <a:ext uri="{9D8B030D-6E8A-4147-A177-3AD203B41FA5}">
                      <a16:colId xmlns:a16="http://schemas.microsoft.com/office/drawing/2014/main" val="3486658325"/>
                    </a:ext>
                  </a:extLst>
                </a:gridCol>
                <a:gridCol w="329184">
                  <a:extLst>
                    <a:ext uri="{9D8B030D-6E8A-4147-A177-3AD203B41FA5}">
                      <a16:colId xmlns:a16="http://schemas.microsoft.com/office/drawing/2014/main" val="3537258794"/>
                    </a:ext>
                  </a:extLst>
                </a:gridCol>
                <a:gridCol w="329184">
                  <a:extLst>
                    <a:ext uri="{9D8B030D-6E8A-4147-A177-3AD203B41FA5}">
                      <a16:colId xmlns:a16="http://schemas.microsoft.com/office/drawing/2014/main" val="1063806221"/>
                    </a:ext>
                  </a:extLst>
                </a:gridCol>
                <a:gridCol w="329184">
                  <a:extLst>
                    <a:ext uri="{9D8B030D-6E8A-4147-A177-3AD203B41FA5}">
                      <a16:colId xmlns:a16="http://schemas.microsoft.com/office/drawing/2014/main" val="2156191099"/>
                    </a:ext>
                  </a:extLst>
                </a:gridCol>
                <a:gridCol w="329184">
                  <a:extLst>
                    <a:ext uri="{9D8B030D-6E8A-4147-A177-3AD203B41FA5}">
                      <a16:colId xmlns:a16="http://schemas.microsoft.com/office/drawing/2014/main" val="1688007607"/>
                    </a:ext>
                  </a:extLst>
                </a:gridCol>
                <a:gridCol w="329184">
                  <a:extLst>
                    <a:ext uri="{9D8B030D-6E8A-4147-A177-3AD203B41FA5}">
                      <a16:colId xmlns:a16="http://schemas.microsoft.com/office/drawing/2014/main" val="4147514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4937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- 2022-04-25 18:00:57</a:t>
                      </a:r>
                      <a:r>
                        <a:rPr kumimoji="0" lang="en-US" sz="1000" b="0" i="0" u="none" strike="noStrike" kern="1200" cap="none" spc="0" normalizeH="0" baseline="0" noProof="0">
                          <a:ln>
                            <a:noFill/>
                          </a:ln>
                          <a:solidFill>
                            <a:prstClr val="black"/>
                          </a:solidFill>
                          <a:effectLst/>
                          <a:uLnTx/>
                          <a:uFillTx/>
                          <a:latin typeface="+mn-lt"/>
                          <a:ea typeface="+mn-ea"/>
                          <a:cs typeface="+mn-cs"/>
                        </a:rPr>
                        <a:t>
 Our hard-working and personable associates make all the difference – the FICOH difference. Today, we celebrate and honor Stacey K., a long-standing member of our Claims department. Congratulations on 30 years of dedicated service, Stacey! #TeamFICOH #workanniversary #womenininsurance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https://quintly-image-storage.s3.amazonaws.com/17ae3836335657ff0a83f20c7d11e5e8/4e9fc7fad3a3ca193bd0fc099fff3e5d.png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225189"/>
                  </a:ext>
                </a:extLst>
              </a:tr>
            </a:tbl>
          </a:graphicData>
        </a:graphic>
      </p:graphicFrame>
      <p:sp>
        <p:nvSpPr>
          <p:cNvPr id="4" name="Text Placeholder 3">
            <a:extLst>
              <a:ext uri="{FF2B5EF4-FFF2-40B4-BE49-F238E27FC236}">
                <a16:creationId xmlns:a16="http://schemas.microsoft.com/office/drawing/2014/main" id="{82DA6DDA-3D7D-4908-B3C9-0EDD84F3024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80708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50F78-B267-43EE-9354-323E9138C9A9}"/>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1013A003-875A-4E84-A281-A6F45EB5A762}"/>
              </a:ext>
            </a:extLst>
          </p:cNvPr>
          <p:cNvGraphicFramePr>
            <a:graphicFrameLocks noGrp="1"/>
          </p:cNvGraphicFramePr>
          <p:nvPr>
            <p:ph type="tbl" sz="quarter" idx="13"/>
            <p:extLst>
              <p:ext uri="{D42A27DB-BD31-4B8C-83A1-F6EECF244321}">
                <p14:modId xmlns:p14="http://schemas.microsoft.com/office/powerpoint/2010/main" val="215544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85691150"/>
                    </a:ext>
                  </a:extLst>
                </a:gridCol>
                <a:gridCol w="1481328">
                  <a:extLst>
                    <a:ext uri="{9D8B030D-6E8A-4147-A177-3AD203B41FA5}">
                      <a16:colId xmlns:a16="http://schemas.microsoft.com/office/drawing/2014/main" val="662929"/>
                    </a:ext>
                  </a:extLst>
                </a:gridCol>
                <a:gridCol w="329184">
                  <a:extLst>
                    <a:ext uri="{9D8B030D-6E8A-4147-A177-3AD203B41FA5}">
                      <a16:colId xmlns:a16="http://schemas.microsoft.com/office/drawing/2014/main" val="276490975"/>
                    </a:ext>
                  </a:extLst>
                </a:gridCol>
                <a:gridCol w="329184">
                  <a:extLst>
                    <a:ext uri="{9D8B030D-6E8A-4147-A177-3AD203B41FA5}">
                      <a16:colId xmlns:a16="http://schemas.microsoft.com/office/drawing/2014/main" val="4285962772"/>
                    </a:ext>
                  </a:extLst>
                </a:gridCol>
                <a:gridCol w="329184">
                  <a:extLst>
                    <a:ext uri="{9D8B030D-6E8A-4147-A177-3AD203B41FA5}">
                      <a16:colId xmlns:a16="http://schemas.microsoft.com/office/drawing/2014/main" val="2080429722"/>
                    </a:ext>
                  </a:extLst>
                </a:gridCol>
                <a:gridCol w="329184">
                  <a:extLst>
                    <a:ext uri="{9D8B030D-6E8A-4147-A177-3AD203B41FA5}">
                      <a16:colId xmlns:a16="http://schemas.microsoft.com/office/drawing/2014/main" val="3865796451"/>
                    </a:ext>
                  </a:extLst>
                </a:gridCol>
                <a:gridCol w="329184">
                  <a:extLst>
                    <a:ext uri="{9D8B030D-6E8A-4147-A177-3AD203B41FA5}">
                      <a16:colId xmlns:a16="http://schemas.microsoft.com/office/drawing/2014/main" val="1949673610"/>
                    </a:ext>
                  </a:extLst>
                </a:gridCol>
                <a:gridCol w="329184">
                  <a:extLst>
                    <a:ext uri="{9D8B030D-6E8A-4147-A177-3AD203B41FA5}">
                      <a16:colId xmlns:a16="http://schemas.microsoft.com/office/drawing/2014/main" val="33601312"/>
                    </a:ext>
                  </a:extLst>
                </a:gridCol>
                <a:gridCol w="329184">
                  <a:extLst>
                    <a:ext uri="{9D8B030D-6E8A-4147-A177-3AD203B41FA5}">
                      <a16:colId xmlns:a16="http://schemas.microsoft.com/office/drawing/2014/main" val="921689894"/>
                    </a:ext>
                  </a:extLst>
                </a:gridCol>
                <a:gridCol w="329184">
                  <a:extLst>
                    <a:ext uri="{9D8B030D-6E8A-4147-A177-3AD203B41FA5}">
                      <a16:colId xmlns:a16="http://schemas.microsoft.com/office/drawing/2014/main" val="4238079439"/>
                    </a:ext>
                  </a:extLst>
                </a:gridCol>
                <a:gridCol w="329184">
                  <a:extLst>
                    <a:ext uri="{9D8B030D-6E8A-4147-A177-3AD203B41FA5}">
                      <a16:colId xmlns:a16="http://schemas.microsoft.com/office/drawing/2014/main" val="3059480138"/>
                    </a:ext>
                  </a:extLst>
                </a:gridCol>
                <a:gridCol w="329184">
                  <a:extLst>
                    <a:ext uri="{9D8B030D-6E8A-4147-A177-3AD203B41FA5}">
                      <a16:colId xmlns:a16="http://schemas.microsoft.com/office/drawing/2014/main" val="989807014"/>
                    </a:ext>
                  </a:extLst>
                </a:gridCol>
                <a:gridCol w="329184">
                  <a:extLst>
                    <a:ext uri="{9D8B030D-6E8A-4147-A177-3AD203B41FA5}">
                      <a16:colId xmlns:a16="http://schemas.microsoft.com/office/drawing/2014/main" val="1071123546"/>
                    </a:ext>
                  </a:extLst>
                </a:gridCol>
                <a:gridCol w="329184">
                  <a:extLst>
                    <a:ext uri="{9D8B030D-6E8A-4147-A177-3AD203B41FA5}">
                      <a16:colId xmlns:a16="http://schemas.microsoft.com/office/drawing/2014/main" val="3307313395"/>
                    </a:ext>
                  </a:extLst>
                </a:gridCol>
                <a:gridCol w="329184">
                  <a:extLst>
                    <a:ext uri="{9D8B030D-6E8A-4147-A177-3AD203B41FA5}">
                      <a16:colId xmlns:a16="http://schemas.microsoft.com/office/drawing/2014/main" val="2291736791"/>
                    </a:ext>
                  </a:extLst>
                </a:gridCol>
                <a:gridCol w="329184">
                  <a:extLst>
                    <a:ext uri="{9D8B030D-6E8A-4147-A177-3AD203B41FA5}">
                      <a16:colId xmlns:a16="http://schemas.microsoft.com/office/drawing/2014/main" val="970262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580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- 2022-04-22 21:30:15</a:t>
                      </a:r>
                      <a:r>
                        <a:rPr kumimoji="0" lang="en-US" sz="1000" b="0" i="0" u="none" strike="noStrike" kern="1200" cap="none" spc="0" normalizeH="0" baseline="0" noProof="0">
                          <a:ln>
                            <a:noFill/>
                          </a:ln>
                          <a:solidFill>
                            <a:prstClr val="black"/>
                          </a:solidFill>
                          <a:effectLst/>
                          <a:uLnTx/>
                          <a:uFillTx/>
                          <a:latin typeface="+mn-lt"/>
                          <a:ea typeface="+mn-ea"/>
                          <a:cs typeface="+mn-cs"/>
                        </a:rPr>
                        <a:t>
 In honor of #EarthDay2022, and to celebrate the beautiful place we call home, we gave away 200 native Hawaiian seedlings to associates this afternoon! Provided by Hui Kū Maoli Ola,LLC nursery in Kaneohe, the eight plant varieties given away included ‘Akia, ‘Akulikuli, Alahe’e, ‘Ilima, Nanea, Palapalai, Pohinahina, and ‘Ulei. 
Earlier this week, First Insurance's #GrowingGreenerTogether initiative hosted a lunch &amp; learn presentation for associates about native Hawaiian plants featuring experts from the University of Hawaii’s Plant Extinction Prevention Program (PEPP). To read more about what we learned, click our link below.
http://ow.ly/a3PI50IQrVU
#TeamFICOH #hawaiicommunity #FICOHlovestheEarth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https://quintly-image-storage.s3.amazonaws.com/17ae3836335657ff0a83f20c7d11e5e8/fb1c10eeca281786ab4cac9046048442.jpg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26741337"/>
                  </a:ext>
                </a:extLst>
              </a:tr>
            </a:tbl>
          </a:graphicData>
        </a:graphic>
      </p:graphicFrame>
      <p:sp>
        <p:nvSpPr>
          <p:cNvPr id="4" name="Text Placeholder 3">
            <a:extLst>
              <a:ext uri="{FF2B5EF4-FFF2-40B4-BE49-F238E27FC236}">
                <a16:creationId xmlns:a16="http://schemas.microsoft.com/office/drawing/2014/main" id="{C2011076-6712-4E63-95CA-3EBBE743592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3590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2A342-F8B5-4742-B41A-E8A2E1A7D5E0}"/>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1F93F15D-41D0-40B7-8E22-D16E7AD34472}"/>
              </a:ext>
            </a:extLst>
          </p:cNvPr>
          <p:cNvGraphicFramePr>
            <a:graphicFrameLocks noGrp="1"/>
          </p:cNvGraphicFramePr>
          <p:nvPr>
            <p:ph type="tbl" sz="quarter" idx="13"/>
            <p:extLst>
              <p:ext uri="{D42A27DB-BD31-4B8C-83A1-F6EECF244321}">
                <p14:modId xmlns:p14="http://schemas.microsoft.com/office/powerpoint/2010/main" val="294343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84756707"/>
                    </a:ext>
                  </a:extLst>
                </a:gridCol>
                <a:gridCol w="1481328">
                  <a:extLst>
                    <a:ext uri="{9D8B030D-6E8A-4147-A177-3AD203B41FA5}">
                      <a16:colId xmlns:a16="http://schemas.microsoft.com/office/drawing/2014/main" val="532956700"/>
                    </a:ext>
                  </a:extLst>
                </a:gridCol>
                <a:gridCol w="329184">
                  <a:extLst>
                    <a:ext uri="{9D8B030D-6E8A-4147-A177-3AD203B41FA5}">
                      <a16:colId xmlns:a16="http://schemas.microsoft.com/office/drawing/2014/main" val="2943057962"/>
                    </a:ext>
                  </a:extLst>
                </a:gridCol>
                <a:gridCol w="329184">
                  <a:extLst>
                    <a:ext uri="{9D8B030D-6E8A-4147-A177-3AD203B41FA5}">
                      <a16:colId xmlns:a16="http://schemas.microsoft.com/office/drawing/2014/main" val="2079304681"/>
                    </a:ext>
                  </a:extLst>
                </a:gridCol>
                <a:gridCol w="329184">
                  <a:extLst>
                    <a:ext uri="{9D8B030D-6E8A-4147-A177-3AD203B41FA5}">
                      <a16:colId xmlns:a16="http://schemas.microsoft.com/office/drawing/2014/main" val="365091110"/>
                    </a:ext>
                  </a:extLst>
                </a:gridCol>
                <a:gridCol w="329184">
                  <a:extLst>
                    <a:ext uri="{9D8B030D-6E8A-4147-A177-3AD203B41FA5}">
                      <a16:colId xmlns:a16="http://schemas.microsoft.com/office/drawing/2014/main" val="1801032753"/>
                    </a:ext>
                  </a:extLst>
                </a:gridCol>
                <a:gridCol w="329184">
                  <a:extLst>
                    <a:ext uri="{9D8B030D-6E8A-4147-A177-3AD203B41FA5}">
                      <a16:colId xmlns:a16="http://schemas.microsoft.com/office/drawing/2014/main" val="2278296437"/>
                    </a:ext>
                  </a:extLst>
                </a:gridCol>
                <a:gridCol w="329184">
                  <a:extLst>
                    <a:ext uri="{9D8B030D-6E8A-4147-A177-3AD203B41FA5}">
                      <a16:colId xmlns:a16="http://schemas.microsoft.com/office/drawing/2014/main" val="639186378"/>
                    </a:ext>
                  </a:extLst>
                </a:gridCol>
                <a:gridCol w="329184">
                  <a:extLst>
                    <a:ext uri="{9D8B030D-6E8A-4147-A177-3AD203B41FA5}">
                      <a16:colId xmlns:a16="http://schemas.microsoft.com/office/drawing/2014/main" val="2438518092"/>
                    </a:ext>
                  </a:extLst>
                </a:gridCol>
                <a:gridCol w="329184">
                  <a:extLst>
                    <a:ext uri="{9D8B030D-6E8A-4147-A177-3AD203B41FA5}">
                      <a16:colId xmlns:a16="http://schemas.microsoft.com/office/drawing/2014/main" val="2545635357"/>
                    </a:ext>
                  </a:extLst>
                </a:gridCol>
                <a:gridCol w="329184">
                  <a:extLst>
                    <a:ext uri="{9D8B030D-6E8A-4147-A177-3AD203B41FA5}">
                      <a16:colId xmlns:a16="http://schemas.microsoft.com/office/drawing/2014/main" val="2107486059"/>
                    </a:ext>
                  </a:extLst>
                </a:gridCol>
                <a:gridCol w="329184">
                  <a:extLst>
                    <a:ext uri="{9D8B030D-6E8A-4147-A177-3AD203B41FA5}">
                      <a16:colId xmlns:a16="http://schemas.microsoft.com/office/drawing/2014/main" val="770104929"/>
                    </a:ext>
                  </a:extLst>
                </a:gridCol>
                <a:gridCol w="329184">
                  <a:extLst>
                    <a:ext uri="{9D8B030D-6E8A-4147-A177-3AD203B41FA5}">
                      <a16:colId xmlns:a16="http://schemas.microsoft.com/office/drawing/2014/main" val="1953150724"/>
                    </a:ext>
                  </a:extLst>
                </a:gridCol>
                <a:gridCol w="329184">
                  <a:extLst>
                    <a:ext uri="{9D8B030D-6E8A-4147-A177-3AD203B41FA5}">
                      <a16:colId xmlns:a16="http://schemas.microsoft.com/office/drawing/2014/main" val="2703918060"/>
                    </a:ext>
                  </a:extLst>
                </a:gridCol>
                <a:gridCol w="329184">
                  <a:extLst>
                    <a:ext uri="{9D8B030D-6E8A-4147-A177-3AD203B41FA5}">
                      <a16:colId xmlns:a16="http://schemas.microsoft.com/office/drawing/2014/main" val="2477038193"/>
                    </a:ext>
                  </a:extLst>
                </a:gridCol>
                <a:gridCol w="329184">
                  <a:extLst>
                    <a:ext uri="{9D8B030D-6E8A-4147-A177-3AD203B41FA5}">
                      <a16:colId xmlns:a16="http://schemas.microsoft.com/office/drawing/2014/main" val="2725341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822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- 2022-04-13 22:00:38</a:t>
                      </a:r>
                      <a:r>
                        <a:rPr kumimoji="0" lang="en-US" sz="1000" b="0" i="0" u="none" strike="noStrike" kern="1200" cap="none" spc="0" normalizeH="0" baseline="0" noProof="0">
                          <a:ln>
                            <a:noFill/>
                          </a:ln>
                          <a:solidFill>
                            <a:prstClr val="black"/>
                          </a:solidFill>
                          <a:effectLst/>
                          <a:uLnTx/>
                          <a:uFillTx/>
                          <a:latin typeface="+mn-lt"/>
                          <a:ea typeface="+mn-ea"/>
                          <a:cs typeface="+mn-cs"/>
                        </a:rPr>
                        <a:t>
 Yesterday, Joan M. of our Risk &amp; Safety Management department received our quarterly Kupono Award, which recognizes associates who embody our core values and deliver excellent customer service. Her nominator wrote, "Her experience, technical skills and relationship-building differentiate us from the competition." Congratulations, Joan!  
#TeamFICOH  #EmployeeRecognition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https://quintly-image-storage.s3.amazonaws.com/17ae3836335657ff0a83f20c7d11e5e8/bd8b3b33915179884c962014769b6dc8.jpg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7092070"/>
                  </a:ext>
                </a:extLst>
              </a:tr>
            </a:tbl>
          </a:graphicData>
        </a:graphic>
      </p:graphicFrame>
      <p:sp>
        <p:nvSpPr>
          <p:cNvPr id="4" name="Text Placeholder 3">
            <a:extLst>
              <a:ext uri="{FF2B5EF4-FFF2-40B4-BE49-F238E27FC236}">
                <a16:creationId xmlns:a16="http://schemas.microsoft.com/office/drawing/2014/main" id="{90C8454F-96A5-43D9-8B53-6BEB37E35B4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79240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A373B-9C46-4625-BDD1-1836A40371C4}"/>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BFD99838-3727-4150-B5D6-F4EC70C79B98}"/>
              </a:ext>
            </a:extLst>
          </p:cNvPr>
          <p:cNvGraphicFramePr>
            <a:graphicFrameLocks noGrp="1"/>
          </p:cNvGraphicFramePr>
          <p:nvPr>
            <p:ph type="tbl" sz="quarter" idx="13"/>
            <p:extLst>
              <p:ext uri="{D42A27DB-BD31-4B8C-83A1-F6EECF244321}">
                <p14:modId xmlns:p14="http://schemas.microsoft.com/office/powerpoint/2010/main" val="36428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17163410"/>
                    </a:ext>
                  </a:extLst>
                </a:gridCol>
                <a:gridCol w="576072">
                  <a:extLst>
                    <a:ext uri="{9D8B030D-6E8A-4147-A177-3AD203B41FA5}">
                      <a16:colId xmlns:a16="http://schemas.microsoft.com/office/drawing/2014/main" val="1384287124"/>
                    </a:ext>
                  </a:extLst>
                </a:gridCol>
                <a:gridCol w="576072">
                  <a:extLst>
                    <a:ext uri="{9D8B030D-6E8A-4147-A177-3AD203B41FA5}">
                      <a16:colId xmlns:a16="http://schemas.microsoft.com/office/drawing/2014/main" val="98044337"/>
                    </a:ext>
                  </a:extLst>
                </a:gridCol>
                <a:gridCol w="576072">
                  <a:extLst>
                    <a:ext uri="{9D8B030D-6E8A-4147-A177-3AD203B41FA5}">
                      <a16:colId xmlns:a16="http://schemas.microsoft.com/office/drawing/2014/main" val="3471105521"/>
                    </a:ext>
                  </a:extLst>
                </a:gridCol>
                <a:gridCol w="576072">
                  <a:extLst>
                    <a:ext uri="{9D8B030D-6E8A-4147-A177-3AD203B41FA5}">
                      <a16:colId xmlns:a16="http://schemas.microsoft.com/office/drawing/2014/main" val="3363191561"/>
                    </a:ext>
                  </a:extLst>
                </a:gridCol>
                <a:gridCol w="576072">
                  <a:extLst>
                    <a:ext uri="{9D8B030D-6E8A-4147-A177-3AD203B41FA5}">
                      <a16:colId xmlns:a16="http://schemas.microsoft.com/office/drawing/2014/main" val="3225532315"/>
                    </a:ext>
                  </a:extLst>
                </a:gridCol>
                <a:gridCol w="576072">
                  <a:extLst>
                    <a:ext uri="{9D8B030D-6E8A-4147-A177-3AD203B41FA5}">
                      <a16:colId xmlns:a16="http://schemas.microsoft.com/office/drawing/2014/main" val="2357250517"/>
                    </a:ext>
                  </a:extLst>
                </a:gridCol>
                <a:gridCol w="576072">
                  <a:extLst>
                    <a:ext uri="{9D8B030D-6E8A-4147-A177-3AD203B41FA5}">
                      <a16:colId xmlns:a16="http://schemas.microsoft.com/office/drawing/2014/main" val="4086378268"/>
                    </a:ext>
                  </a:extLst>
                </a:gridCol>
                <a:gridCol w="576072">
                  <a:extLst>
                    <a:ext uri="{9D8B030D-6E8A-4147-A177-3AD203B41FA5}">
                      <a16:colId xmlns:a16="http://schemas.microsoft.com/office/drawing/2014/main" val="2803084199"/>
                    </a:ext>
                  </a:extLst>
                </a:gridCol>
                <a:gridCol w="576072">
                  <a:extLst>
                    <a:ext uri="{9D8B030D-6E8A-4147-A177-3AD203B41FA5}">
                      <a16:colId xmlns:a16="http://schemas.microsoft.com/office/drawing/2014/main" val="3476317347"/>
                    </a:ext>
                  </a:extLst>
                </a:gridCol>
                <a:gridCol w="576072">
                  <a:extLst>
                    <a:ext uri="{9D8B030D-6E8A-4147-A177-3AD203B41FA5}">
                      <a16:colId xmlns:a16="http://schemas.microsoft.com/office/drawing/2014/main" val="1264785369"/>
                    </a:ext>
                  </a:extLst>
                </a:gridCol>
                <a:gridCol w="576072">
                  <a:extLst>
                    <a:ext uri="{9D8B030D-6E8A-4147-A177-3AD203B41FA5}">
                      <a16:colId xmlns:a16="http://schemas.microsoft.com/office/drawing/2014/main" val="3502236780"/>
                    </a:ext>
                  </a:extLst>
                </a:gridCol>
                <a:gridCol w="576072">
                  <a:extLst>
                    <a:ext uri="{9D8B030D-6E8A-4147-A177-3AD203B41FA5}">
                      <a16:colId xmlns:a16="http://schemas.microsoft.com/office/drawing/2014/main" val="249150159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8840313"/>
                  </a:ext>
                </a:extLst>
              </a:tr>
              <a:tr h="370840">
                <a:tc>
                  <a:txBody>
                    <a:bodyPr/>
                    <a:lstStyle/>
                    <a:p>
                      <a:r>
                        <a:rPr lang="en-US" sz="1000"/>
                        <a:t>1201</a:t>
                      </a:r>
                    </a:p>
                  </a:txBody>
                  <a:tcPr/>
                </a:tc>
                <a:tc>
                  <a:txBody>
                    <a:bodyPr/>
                    <a:lstStyle/>
                    <a:p>
                      <a:r>
                        <a:rPr lang="en-US" sz="1000"/>
                        <a:t>-6</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2</a:t>
                      </a:r>
                    </a:p>
                  </a:txBody>
                  <a:tcPr/>
                </a:tc>
                <a:tc>
                  <a:txBody>
                    <a:bodyPr/>
                    <a:lstStyle/>
                    <a:p>
                      <a:r>
                        <a:rPr lang="en-US" sz="1000"/>
                        <a:t>0.0332 %</a:t>
                      </a:r>
                    </a:p>
                  </a:txBody>
                  <a:tcPr/>
                </a:tc>
                <a:tc>
                  <a:txBody>
                    <a:bodyPr/>
                    <a:lstStyle/>
                    <a:p>
                      <a:r>
                        <a:rPr lang="en-US" sz="1000"/>
                        <a:t>0.0 %</a:t>
                      </a:r>
                    </a:p>
                  </a:txBody>
                  <a:tcPr/>
                </a:tc>
                <a:extLst>
                  <a:ext uri="{0D108BD9-81ED-4DB2-BD59-A6C34878D82A}">
                    <a16:rowId xmlns:a16="http://schemas.microsoft.com/office/drawing/2014/main" val="3879239827"/>
                  </a:ext>
                </a:extLst>
              </a:tr>
            </a:tbl>
          </a:graphicData>
        </a:graphic>
      </p:graphicFrame>
      <p:sp>
        <p:nvSpPr>
          <p:cNvPr id="4" name="Text Placeholder 3">
            <a:extLst>
              <a:ext uri="{FF2B5EF4-FFF2-40B4-BE49-F238E27FC236}">
                <a16:creationId xmlns:a16="http://schemas.microsoft.com/office/drawing/2014/main" id="{B5C82568-8EDD-4D63-B0FD-610207D2643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408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8508-9844-449E-AC0C-0A0F785198F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AA5039D-4A9B-4665-A932-567549532C1E}"/>
              </a:ext>
            </a:extLst>
          </p:cNvPr>
          <p:cNvGraphicFramePr>
            <a:graphicFrameLocks noGrp="1"/>
          </p:cNvGraphicFramePr>
          <p:nvPr>
            <p:ph type="chart" sz="quarter" idx="13"/>
            <p:extLst>
              <p:ext uri="{D42A27DB-BD31-4B8C-83A1-F6EECF244321}">
                <p14:modId xmlns:p14="http://schemas.microsoft.com/office/powerpoint/2010/main" val="1634505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8AED2E-4192-4237-8343-6447C682D5A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78EB2B2-FC59-416B-94F7-432841B89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71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731ED-A3EA-498F-858B-D735FC74F7E8}"/>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19B4304-4472-4F1A-8752-EF75F3D99655}"/>
              </a:ext>
            </a:extLst>
          </p:cNvPr>
          <p:cNvGraphicFramePr>
            <a:graphicFrameLocks noGrp="1"/>
          </p:cNvGraphicFramePr>
          <p:nvPr>
            <p:ph type="chart" sz="quarter" idx="13"/>
            <p:extLst>
              <p:ext uri="{D42A27DB-BD31-4B8C-83A1-F6EECF244321}">
                <p14:modId xmlns:p14="http://schemas.microsoft.com/office/powerpoint/2010/main" val="938395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A0132C-7AEE-4D83-A32B-728D82B069C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97386DE-E380-40E5-AB69-1D593C9C9F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095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12EB1-DFDA-4B1B-8802-B067166DB9BC}"/>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8A2FE50C-63C0-4CF6-8DC8-08FA0F3CB532}"/>
              </a:ext>
            </a:extLst>
          </p:cNvPr>
          <p:cNvGraphicFramePr>
            <a:graphicFrameLocks noGrp="1"/>
          </p:cNvGraphicFramePr>
          <p:nvPr>
            <p:ph type="chart" sz="quarter" idx="13"/>
            <p:extLst>
              <p:ext uri="{D42A27DB-BD31-4B8C-83A1-F6EECF244321}">
                <p14:modId xmlns:p14="http://schemas.microsoft.com/office/powerpoint/2010/main" val="1430140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0C33C0-24D1-4748-8E30-833A267019C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FA742AE-DC1F-4575-9BF9-49776C13C0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308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E742-BC54-4F62-B694-FAA9874F3CB9}"/>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1C38456-8863-411B-BD05-A2CD0B513094}"/>
              </a:ext>
            </a:extLst>
          </p:cNvPr>
          <p:cNvGraphicFramePr>
            <a:graphicFrameLocks noGrp="1"/>
          </p:cNvGraphicFramePr>
          <p:nvPr>
            <p:ph type="tbl" sz="quarter" idx="13"/>
            <p:extLst>
              <p:ext uri="{D42A27DB-BD31-4B8C-83A1-F6EECF244321}">
                <p14:modId xmlns:p14="http://schemas.microsoft.com/office/powerpoint/2010/main" val="394648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46645581"/>
                    </a:ext>
                  </a:extLst>
                </a:gridCol>
                <a:gridCol w="493776">
                  <a:extLst>
                    <a:ext uri="{9D8B030D-6E8A-4147-A177-3AD203B41FA5}">
                      <a16:colId xmlns:a16="http://schemas.microsoft.com/office/drawing/2014/main" val="3890465021"/>
                    </a:ext>
                  </a:extLst>
                </a:gridCol>
                <a:gridCol w="1069848">
                  <a:extLst>
                    <a:ext uri="{9D8B030D-6E8A-4147-A177-3AD203B41FA5}">
                      <a16:colId xmlns:a16="http://schemas.microsoft.com/office/drawing/2014/main" val="2901823547"/>
                    </a:ext>
                  </a:extLst>
                </a:gridCol>
                <a:gridCol w="1069848">
                  <a:extLst>
                    <a:ext uri="{9D8B030D-6E8A-4147-A177-3AD203B41FA5}">
                      <a16:colId xmlns:a16="http://schemas.microsoft.com/office/drawing/2014/main" val="2919391769"/>
                    </a:ext>
                  </a:extLst>
                </a:gridCol>
                <a:gridCol w="1069848">
                  <a:extLst>
                    <a:ext uri="{9D8B030D-6E8A-4147-A177-3AD203B41FA5}">
                      <a16:colId xmlns:a16="http://schemas.microsoft.com/office/drawing/2014/main" val="3996624313"/>
                    </a:ext>
                  </a:extLst>
                </a:gridCol>
                <a:gridCol w="1069848">
                  <a:extLst>
                    <a:ext uri="{9D8B030D-6E8A-4147-A177-3AD203B41FA5}">
                      <a16:colId xmlns:a16="http://schemas.microsoft.com/office/drawing/2014/main" val="903164526"/>
                    </a:ext>
                  </a:extLst>
                </a:gridCol>
                <a:gridCol w="1069848">
                  <a:extLst>
                    <a:ext uri="{9D8B030D-6E8A-4147-A177-3AD203B41FA5}">
                      <a16:colId xmlns:a16="http://schemas.microsoft.com/office/drawing/2014/main" val="398962660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339680175"/>
                  </a:ext>
                </a:extLst>
              </a:tr>
              <a:tr h="370840">
                <a:tc>
                  <a:txBody>
                    <a:bodyPr/>
                    <a:lstStyle/>
                    <a:p>
                      <a:r>
                        <a:rPr lang="en-US" sz="1000" b="1"/>
                        <a:t>@FirstInsHI - 2022-04-28 13:43:04</a:t>
                      </a:r>
                      <a:r>
                        <a:rPr lang="en-US" sz="1000"/>
                        <a:t>
 It's that time... biometric screening time, offered on site this year! Participating associates get to know their numbers and where their health currently stands, and also earn incentives. @virginpulse #thegoodlife #vpthrive2022 #workplacewellness https://t.co/LbX6MewmEM</a:t>
                      </a:r>
                    </a:p>
                  </a:txBody>
                  <a:tcPr/>
                </a:tc>
                <a:tc>
                  <a:txBody>
                    <a:bodyPr/>
                    <a:lstStyle/>
                    <a:p>
                      <a:r>
                        <a:rPr lang="en-US" sz="1000"/>
                        <a:t>04/29/2022 02:07:21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0.0832 %</a:t>
                      </a:r>
                    </a:p>
                  </a:txBody>
                  <a:tcPr/>
                </a:tc>
                <a:extLst>
                  <a:ext uri="{0D108BD9-81ED-4DB2-BD59-A6C34878D82A}">
                    <a16:rowId xmlns:a16="http://schemas.microsoft.com/office/drawing/2014/main" val="365640207"/>
                  </a:ext>
                </a:extLst>
              </a:tr>
              <a:tr h="370840">
                <a:tc>
                  <a:txBody>
                    <a:bodyPr/>
                    <a:lstStyle/>
                    <a:p>
                      <a:r>
                        <a:rPr lang="en-US" sz="1000" b="1"/>
                        <a:t>@FirstInsHI - 2022-04-13 22:00:38</a:t>
                      </a:r>
                      <a:r>
                        <a:rPr lang="en-US" sz="1000"/>
                        <a:t>
 Yesterday, Joan M. of our Risk &amp;amp; Safety Management department received our quarterly Kupono Award, which recognizes associates who embody our core values and deliver excellent customer service. Congratulations, Joan!  
#TeamFICOH  #EmployeeRecognition https://t.co/gZELOe98LX</a:t>
                      </a:r>
                    </a:p>
                  </a:txBody>
                  <a:tcPr/>
                </a:tc>
                <a:tc>
                  <a:txBody>
                    <a:bodyPr/>
                    <a:lstStyle/>
                    <a:p>
                      <a:r>
                        <a:rPr lang="en-US" sz="1000"/>
                        <a:t>04/14/2022 08:10:09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0.0831 %</a:t>
                      </a:r>
                    </a:p>
                  </a:txBody>
                  <a:tcPr/>
                </a:tc>
                <a:extLst>
                  <a:ext uri="{0D108BD9-81ED-4DB2-BD59-A6C34878D82A}">
                    <a16:rowId xmlns:a16="http://schemas.microsoft.com/office/drawing/2014/main" val="1923138762"/>
                  </a:ext>
                </a:extLst>
              </a:tr>
              <a:tr h="370840">
                <a:tc>
                  <a:txBody>
                    <a:bodyPr/>
                    <a:lstStyle/>
                    <a:p>
                      <a:r>
                        <a:rPr lang="en-US" sz="1000" b="1"/>
                        <a:t>@FirstInsHI - 2022-04-19 18:00:58</a:t>
                      </a:r>
                      <a:r>
                        <a:rPr lang="en-US" sz="1000"/>
                        <a:t>
 This past weekend, associates and their families participated in the 2022 Step Out Walk to Stop Diabetes. Together, FICOH associates walked 2.3 miles  and donated nearly ,500 for the search for a cure and to create a healthier Hawaii! #insurancegivesback #firstinourcommunity https://t.co/vlObMQE1sl</a:t>
                      </a:r>
                    </a:p>
                  </a:txBody>
                  <a:tcPr/>
                </a:tc>
                <a:tc>
                  <a:txBody>
                    <a:bodyPr/>
                    <a:lstStyle/>
                    <a:p>
                      <a:r>
                        <a:rPr lang="en-US" sz="1000"/>
                        <a:t>04/20/2022 20:08:06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0.0831 %</a:t>
                      </a:r>
                    </a:p>
                  </a:txBody>
                  <a:tcPr/>
                </a:tc>
                <a:extLst>
                  <a:ext uri="{0D108BD9-81ED-4DB2-BD59-A6C34878D82A}">
                    <a16:rowId xmlns:a16="http://schemas.microsoft.com/office/drawing/2014/main" val="2765632527"/>
                  </a:ext>
                </a:extLst>
              </a:tr>
            </a:tbl>
          </a:graphicData>
        </a:graphic>
      </p:graphicFrame>
      <p:sp>
        <p:nvSpPr>
          <p:cNvPr id="4" name="Text Placeholder 3">
            <a:extLst>
              <a:ext uri="{FF2B5EF4-FFF2-40B4-BE49-F238E27FC236}">
                <a16:creationId xmlns:a16="http://schemas.microsoft.com/office/drawing/2014/main" id="{34E4FF06-CE6D-4670-9ACB-97AB651E700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42417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5B595-DB92-4000-8B16-232BB734285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E3FEA3C-8F0E-44FA-85DC-94A68782DD19}"/>
              </a:ext>
            </a:extLst>
          </p:cNvPr>
          <p:cNvGraphicFramePr>
            <a:graphicFrameLocks noGrp="1"/>
          </p:cNvGraphicFramePr>
          <p:nvPr>
            <p:ph type="tbl" sz="quarter" idx="13"/>
            <p:extLst>
              <p:ext uri="{D42A27DB-BD31-4B8C-83A1-F6EECF244321}">
                <p14:modId xmlns:p14="http://schemas.microsoft.com/office/powerpoint/2010/main" val="3760786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51592271"/>
                    </a:ext>
                  </a:extLst>
                </a:gridCol>
                <a:gridCol w="576072">
                  <a:extLst>
                    <a:ext uri="{9D8B030D-6E8A-4147-A177-3AD203B41FA5}">
                      <a16:colId xmlns:a16="http://schemas.microsoft.com/office/drawing/2014/main" val="3310851460"/>
                    </a:ext>
                  </a:extLst>
                </a:gridCol>
                <a:gridCol w="576072">
                  <a:extLst>
                    <a:ext uri="{9D8B030D-6E8A-4147-A177-3AD203B41FA5}">
                      <a16:colId xmlns:a16="http://schemas.microsoft.com/office/drawing/2014/main" val="2855727119"/>
                    </a:ext>
                  </a:extLst>
                </a:gridCol>
                <a:gridCol w="576072">
                  <a:extLst>
                    <a:ext uri="{9D8B030D-6E8A-4147-A177-3AD203B41FA5}">
                      <a16:colId xmlns:a16="http://schemas.microsoft.com/office/drawing/2014/main" val="3315755682"/>
                    </a:ext>
                  </a:extLst>
                </a:gridCol>
                <a:gridCol w="576072">
                  <a:extLst>
                    <a:ext uri="{9D8B030D-6E8A-4147-A177-3AD203B41FA5}">
                      <a16:colId xmlns:a16="http://schemas.microsoft.com/office/drawing/2014/main" val="3201776129"/>
                    </a:ext>
                  </a:extLst>
                </a:gridCol>
                <a:gridCol w="576072">
                  <a:extLst>
                    <a:ext uri="{9D8B030D-6E8A-4147-A177-3AD203B41FA5}">
                      <a16:colId xmlns:a16="http://schemas.microsoft.com/office/drawing/2014/main" val="765229206"/>
                    </a:ext>
                  </a:extLst>
                </a:gridCol>
                <a:gridCol w="576072">
                  <a:extLst>
                    <a:ext uri="{9D8B030D-6E8A-4147-A177-3AD203B41FA5}">
                      <a16:colId xmlns:a16="http://schemas.microsoft.com/office/drawing/2014/main" val="3276641302"/>
                    </a:ext>
                  </a:extLst>
                </a:gridCol>
                <a:gridCol w="576072">
                  <a:extLst>
                    <a:ext uri="{9D8B030D-6E8A-4147-A177-3AD203B41FA5}">
                      <a16:colId xmlns:a16="http://schemas.microsoft.com/office/drawing/2014/main" val="3730941359"/>
                    </a:ext>
                  </a:extLst>
                </a:gridCol>
                <a:gridCol w="576072">
                  <a:extLst>
                    <a:ext uri="{9D8B030D-6E8A-4147-A177-3AD203B41FA5}">
                      <a16:colId xmlns:a16="http://schemas.microsoft.com/office/drawing/2014/main" val="3293763588"/>
                    </a:ext>
                  </a:extLst>
                </a:gridCol>
                <a:gridCol w="576072">
                  <a:extLst>
                    <a:ext uri="{9D8B030D-6E8A-4147-A177-3AD203B41FA5}">
                      <a16:colId xmlns:a16="http://schemas.microsoft.com/office/drawing/2014/main" val="3545942916"/>
                    </a:ext>
                  </a:extLst>
                </a:gridCol>
                <a:gridCol w="576072">
                  <a:extLst>
                    <a:ext uri="{9D8B030D-6E8A-4147-A177-3AD203B41FA5}">
                      <a16:colId xmlns:a16="http://schemas.microsoft.com/office/drawing/2014/main" val="2265561029"/>
                    </a:ext>
                  </a:extLst>
                </a:gridCol>
                <a:gridCol w="576072">
                  <a:extLst>
                    <a:ext uri="{9D8B030D-6E8A-4147-A177-3AD203B41FA5}">
                      <a16:colId xmlns:a16="http://schemas.microsoft.com/office/drawing/2014/main" val="2293410938"/>
                    </a:ext>
                  </a:extLst>
                </a:gridCol>
                <a:gridCol w="576072">
                  <a:extLst>
                    <a:ext uri="{9D8B030D-6E8A-4147-A177-3AD203B41FA5}">
                      <a16:colId xmlns:a16="http://schemas.microsoft.com/office/drawing/2014/main" val="1306888220"/>
                    </a:ext>
                  </a:extLst>
                </a:gridCol>
                <a:gridCol w="576072">
                  <a:extLst>
                    <a:ext uri="{9D8B030D-6E8A-4147-A177-3AD203B41FA5}">
                      <a16:colId xmlns:a16="http://schemas.microsoft.com/office/drawing/2014/main" val="273857328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96369559"/>
                  </a:ext>
                </a:extLst>
              </a:tr>
              <a:tr h="370840">
                <a:tc>
                  <a:txBody>
                    <a:bodyPr/>
                    <a:lstStyle/>
                    <a:p>
                      <a:r>
                        <a:rPr lang="en-US" sz="1000"/>
                        <a:t>3606</a:t>
                      </a:r>
                    </a:p>
                  </a:txBody>
                  <a:tcPr/>
                </a:tc>
                <a:tc>
                  <a:txBody>
                    <a:bodyPr/>
                    <a:lstStyle/>
                    <a:p>
                      <a:r>
                        <a:rPr lang="en-US" sz="1000"/>
                        <a:t>39</a:t>
                      </a:r>
                    </a:p>
                  </a:txBody>
                  <a:tcPr/>
                </a:tc>
                <a:tc>
                  <a:txBody>
                    <a:bodyPr/>
                    <a:lstStyle/>
                    <a:p>
                      <a:r>
                        <a:rPr lang="en-US" sz="1000"/>
                        <a:t>8</a:t>
                      </a:r>
                    </a:p>
                  </a:txBody>
                  <a:tcPr/>
                </a:tc>
                <a:tc>
                  <a:txBody>
                    <a:bodyPr/>
                    <a:lstStyle/>
                    <a:p>
                      <a:r>
                        <a:rPr lang="en-US" sz="1000"/>
                        <a:t>231</a:t>
                      </a:r>
                    </a:p>
                  </a:txBody>
                  <a:tcPr/>
                </a:tc>
                <a:tc>
                  <a:txBody>
                    <a:bodyPr/>
                    <a:lstStyle/>
                    <a:p>
                      <a:r>
                        <a:rPr lang="en-US" sz="1000"/>
                        <a:t>28.875</a:t>
                      </a:r>
                    </a:p>
                  </a:txBody>
                  <a:tcPr/>
                </a:tc>
                <a:tc>
                  <a:txBody>
                    <a:bodyPr/>
                    <a:lstStyle/>
                    <a:p>
                      <a:r>
                        <a:rPr lang="en-US" sz="1000"/>
                        <a:t>9</a:t>
                      </a:r>
                    </a:p>
                  </a:txBody>
                  <a:tcPr/>
                </a:tc>
                <a:tc>
                  <a:txBody>
                    <a:bodyPr/>
                    <a:lstStyle/>
                    <a:p>
                      <a:r>
                        <a:rPr lang="en-US" sz="1000"/>
                        <a:t>1</a:t>
                      </a:r>
                    </a:p>
                  </a:txBody>
                  <a:tcPr/>
                </a:tc>
                <a:tc>
                  <a:txBody>
                    <a:bodyPr/>
                    <a:lstStyle/>
                    <a:p>
                      <a:r>
                        <a:rPr lang="en-US" sz="1000"/>
                        <a:t>0.125</a:t>
                      </a:r>
                    </a:p>
                  </a:txBody>
                  <a:tcPr/>
                </a:tc>
                <a:tc>
                  <a:txBody>
                    <a:bodyPr/>
                    <a:lstStyle/>
                    <a:p>
                      <a:r>
                        <a:rPr lang="en-US" sz="1000"/>
                        <a:t>382</a:t>
                      </a:r>
                    </a:p>
                  </a:txBody>
                  <a:tcPr/>
                </a:tc>
                <a:tc>
                  <a:txBody>
                    <a:bodyPr/>
                    <a:lstStyle/>
                    <a:p>
                      <a:r>
                        <a:rPr lang="en-US" sz="1000"/>
                        <a:t>47.75</a:t>
                      </a:r>
                    </a:p>
                  </a:txBody>
                  <a:tcPr/>
                </a:tc>
                <a:tc>
                  <a:txBody>
                    <a:bodyPr/>
                    <a:lstStyle/>
                    <a:p>
                      <a:r>
                        <a:rPr lang="en-US" sz="1000"/>
                        <a:t>7214</a:t>
                      </a:r>
                    </a:p>
                  </a:txBody>
                  <a:tcPr/>
                </a:tc>
                <a:tc>
                  <a:txBody>
                    <a:bodyPr/>
                    <a:lstStyle/>
                    <a:p>
                      <a:r>
                        <a:rPr lang="en-US" sz="1000"/>
                        <a:t>901.75</a:t>
                      </a:r>
                    </a:p>
                  </a:txBody>
                  <a:tcPr/>
                </a:tc>
                <a:tc>
                  <a:txBody>
                    <a:bodyPr/>
                    <a:lstStyle/>
                    <a:p>
                      <a:r>
                        <a:rPr lang="en-US" sz="1000"/>
                        <a:t>8.3724974221403 %</a:t>
                      </a:r>
                    </a:p>
                  </a:txBody>
                  <a:tcPr/>
                </a:tc>
                <a:tc>
                  <a:txBody>
                    <a:bodyPr/>
                    <a:lstStyle/>
                    <a:p>
                      <a:r>
                        <a:rPr lang="en-US" sz="1000"/>
                        <a:t>0</a:t>
                      </a:r>
                    </a:p>
                  </a:txBody>
                  <a:tcPr/>
                </a:tc>
                <a:extLst>
                  <a:ext uri="{0D108BD9-81ED-4DB2-BD59-A6C34878D82A}">
                    <a16:rowId xmlns:a16="http://schemas.microsoft.com/office/drawing/2014/main" val="2324026970"/>
                  </a:ext>
                </a:extLst>
              </a:tr>
            </a:tbl>
          </a:graphicData>
        </a:graphic>
      </p:graphicFrame>
      <p:sp>
        <p:nvSpPr>
          <p:cNvPr id="4" name="Text Placeholder 3">
            <a:extLst>
              <a:ext uri="{FF2B5EF4-FFF2-40B4-BE49-F238E27FC236}">
                <a16:creationId xmlns:a16="http://schemas.microsoft.com/office/drawing/2014/main" id="{80EF9053-EA44-4BA2-82CB-E9D7CA09C9D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413021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9CC93-58DD-4291-9B6E-C71938B4044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12750AF6-33CA-4571-94F2-8AC71A448E84}"/>
              </a:ext>
            </a:extLst>
          </p:cNvPr>
          <p:cNvGraphicFramePr>
            <a:graphicFrameLocks noGrp="1"/>
          </p:cNvGraphicFramePr>
          <p:nvPr>
            <p:ph type="chart" sz="quarter" idx="13"/>
            <p:extLst>
              <p:ext uri="{D42A27DB-BD31-4B8C-83A1-F6EECF244321}">
                <p14:modId xmlns:p14="http://schemas.microsoft.com/office/powerpoint/2010/main" val="4054879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91C2F-698B-443D-AE04-DB78E50A8B0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1147B70-E414-48D7-9ED0-26D38682BD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6676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F13F1-F9C2-41E9-ABD5-A568F9E6DB63}"/>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C3D7ABF-B45D-4E06-AD81-2489D3A1D61C}"/>
              </a:ext>
            </a:extLst>
          </p:cNvPr>
          <p:cNvGraphicFramePr>
            <a:graphicFrameLocks noGrp="1"/>
          </p:cNvGraphicFramePr>
          <p:nvPr>
            <p:ph type="chart" sz="quarter" idx="13"/>
            <p:extLst>
              <p:ext uri="{D42A27DB-BD31-4B8C-83A1-F6EECF244321}">
                <p14:modId xmlns:p14="http://schemas.microsoft.com/office/powerpoint/2010/main" val="3087393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13487-C357-4D77-80AD-C3985761099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E845DE-46BD-439F-B8BD-39505A9EA3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5099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2DD5C-6F85-4BAA-A268-6D72929827C2}"/>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2FD208C3-CB16-4378-9DA0-3AA6BAA050D3}"/>
              </a:ext>
            </a:extLst>
          </p:cNvPr>
          <p:cNvGraphicFramePr>
            <a:graphicFrameLocks noGrp="1"/>
          </p:cNvGraphicFramePr>
          <p:nvPr>
            <p:ph type="chart" sz="quarter" idx="13"/>
            <p:extLst>
              <p:ext uri="{D42A27DB-BD31-4B8C-83A1-F6EECF244321}">
                <p14:modId xmlns:p14="http://schemas.microsoft.com/office/powerpoint/2010/main" val="1499181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8F1F0-6269-4CC7-A4F0-85C9A315425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742AE87-EF8B-4863-B910-85C28F45AA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876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CDA5C-6250-47C8-B4B7-AE2BCB1FE599}"/>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6F633FD0-614E-41F9-89B0-FFAF468325F6}"/>
              </a:ext>
            </a:extLst>
          </p:cNvPr>
          <p:cNvGraphicFramePr>
            <a:graphicFrameLocks noGrp="1"/>
          </p:cNvGraphicFramePr>
          <p:nvPr>
            <p:ph type="chart" sz="quarter" idx="13"/>
            <p:extLst>
              <p:ext uri="{D42A27DB-BD31-4B8C-83A1-F6EECF244321}">
                <p14:modId xmlns:p14="http://schemas.microsoft.com/office/powerpoint/2010/main" val="1867389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922EE-6F67-4E9B-8886-5FAD100C241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BE907F8-6644-46AC-8D70-CD6242ECA4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116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D904-5033-437D-9A79-801F7E414587}"/>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796C34D9-4A71-405B-850F-B6CFD3EC1B60}"/>
              </a:ext>
            </a:extLst>
          </p:cNvPr>
          <p:cNvGraphicFramePr>
            <a:graphicFrameLocks noGrp="1"/>
          </p:cNvGraphicFramePr>
          <p:nvPr>
            <p:ph type="tbl" sz="quarter" idx="13"/>
            <p:extLst>
              <p:ext uri="{D42A27DB-BD31-4B8C-83A1-F6EECF244321}">
                <p14:modId xmlns:p14="http://schemas.microsoft.com/office/powerpoint/2010/main" val="2477657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49398361"/>
                    </a:ext>
                  </a:extLst>
                </a:gridCol>
                <a:gridCol w="740664">
                  <a:extLst>
                    <a:ext uri="{9D8B030D-6E8A-4147-A177-3AD203B41FA5}">
                      <a16:colId xmlns:a16="http://schemas.microsoft.com/office/drawing/2014/main" val="1223644847"/>
                    </a:ext>
                  </a:extLst>
                </a:gridCol>
                <a:gridCol w="740664">
                  <a:extLst>
                    <a:ext uri="{9D8B030D-6E8A-4147-A177-3AD203B41FA5}">
                      <a16:colId xmlns:a16="http://schemas.microsoft.com/office/drawing/2014/main" val="2779612513"/>
                    </a:ext>
                  </a:extLst>
                </a:gridCol>
                <a:gridCol w="740664">
                  <a:extLst>
                    <a:ext uri="{9D8B030D-6E8A-4147-A177-3AD203B41FA5}">
                      <a16:colId xmlns:a16="http://schemas.microsoft.com/office/drawing/2014/main" val="4290646922"/>
                    </a:ext>
                  </a:extLst>
                </a:gridCol>
                <a:gridCol w="740664">
                  <a:extLst>
                    <a:ext uri="{9D8B030D-6E8A-4147-A177-3AD203B41FA5}">
                      <a16:colId xmlns:a16="http://schemas.microsoft.com/office/drawing/2014/main" val="424538749"/>
                    </a:ext>
                  </a:extLst>
                </a:gridCol>
                <a:gridCol w="740664">
                  <a:extLst>
                    <a:ext uri="{9D8B030D-6E8A-4147-A177-3AD203B41FA5}">
                      <a16:colId xmlns:a16="http://schemas.microsoft.com/office/drawing/2014/main" val="4145168944"/>
                    </a:ext>
                  </a:extLst>
                </a:gridCol>
                <a:gridCol w="740664">
                  <a:extLst>
                    <a:ext uri="{9D8B030D-6E8A-4147-A177-3AD203B41FA5}">
                      <a16:colId xmlns:a16="http://schemas.microsoft.com/office/drawing/2014/main" val="1750214365"/>
                    </a:ext>
                  </a:extLst>
                </a:gridCol>
                <a:gridCol w="740664">
                  <a:extLst>
                    <a:ext uri="{9D8B030D-6E8A-4147-A177-3AD203B41FA5}">
                      <a16:colId xmlns:a16="http://schemas.microsoft.com/office/drawing/2014/main" val="1584328795"/>
                    </a:ext>
                  </a:extLst>
                </a:gridCol>
                <a:gridCol w="740664">
                  <a:extLst>
                    <a:ext uri="{9D8B030D-6E8A-4147-A177-3AD203B41FA5}">
                      <a16:colId xmlns:a16="http://schemas.microsoft.com/office/drawing/2014/main" val="1259826219"/>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883737591"/>
                  </a:ext>
                </a:extLst>
              </a:tr>
              <a:tr h="370840">
                <a:tc>
                  <a:txBody>
                    <a:bodyPr/>
                    <a:lstStyle/>
                    <a:p>
                      <a:r>
                        <a:rPr lang="en-US" sz="1000" b="1"/>
                        <a:t>First Insurance Company of Hawaii - 2022-04-13 18:58:09</a:t>
                      </a:r>
                      <a:r>
                        <a:rPr lang="en-US" sz="1000"/>
                        <a:t>
 Yesterday, Joan M. of our Risk &amp; Safety Management department received our quarterly Kupono Award, which recognizes associates who embody our core values and deliver excellent customer service. Her nominator wrote, "Her experience, technical skills and relationship-building differentiate us from the competition." Congratulations, Joan! 
#TeamFICOH #EmployeeRecognition</a:t>
                      </a:r>
                    </a:p>
                  </a:txBody>
                  <a:tcPr/>
                </a:tc>
                <a:tc>
                  <a:txBody>
                    <a:bodyPr/>
                    <a:lstStyle/>
                    <a:p>
                      <a:r>
                        <a:rPr lang="en-US" sz="1000"/>
                        <a:t>Image</a:t>
                      </a:r>
                    </a:p>
                  </a:txBody>
                  <a:tcPr/>
                </a:tc>
                <a:tc>
                  <a:txBody>
                    <a:bodyPr/>
                    <a:lstStyle/>
                    <a:p>
                      <a:r>
                        <a:rPr lang="en-US" sz="1000"/>
                        <a:t>43</a:t>
                      </a:r>
                    </a:p>
                  </a:txBody>
                  <a:tcPr/>
                </a:tc>
                <a:tc>
                  <a:txBody>
                    <a:bodyPr/>
                    <a:lstStyle/>
                    <a:p>
                      <a:r>
                        <a:rPr lang="en-US" sz="1000"/>
                        <a:t>3</a:t>
                      </a:r>
                    </a:p>
                  </a:txBody>
                  <a:tcPr/>
                </a:tc>
                <a:tc>
                  <a:txBody>
                    <a:bodyPr/>
                    <a:lstStyle/>
                    <a:p>
                      <a:r>
                        <a:rPr lang="en-US" sz="1000"/>
                        <a:t>0</a:t>
                      </a:r>
                    </a:p>
                  </a:txBody>
                  <a:tcPr/>
                </a:tc>
                <a:tc>
                  <a:txBody>
                    <a:bodyPr/>
                    <a:lstStyle/>
                    <a:p>
                      <a:r>
                        <a:rPr lang="en-US" sz="1000"/>
                        <a:t>33</a:t>
                      </a:r>
                    </a:p>
                  </a:txBody>
                  <a:tcPr/>
                </a:tc>
                <a:tc>
                  <a:txBody>
                    <a:bodyPr/>
                    <a:lstStyle/>
                    <a:p>
                      <a:r>
                        <a:rPr lang="en-US" sz="1000"/>
                        <a:t>4.9873737373737</a:t>
                      </a:r>
                    </a:p>
                  </a:txBody>
                  <a:tcPr/>
                </a:tc>
                <a:tc>
                  <a:txBody>
                    <a:bodyPr/>
                    <a:lstStyle/>
                    <a:p>
                      <a:r>
                        <a:rPr lang="en-US" sz="1000"/>
                        <a:t>1584</a:t>
                      </a:r>
                    </a:p>
                  </a:txBody>
                  <a:tcPr/>
                </a:tc>
                <a:tc>
                  <a:txBody>
                    <a:bodyPr/>
                    <a:lstStyle/>
                    <a:p>
                      <a:r>
                        <a:rPr lang="en-US" sz="1000"/>
                        <a:t>n/a</a:t>
                      </a:r>
                    </a:p>
                  </a:txBody>
                  <a:tcPr/>
                </a:tc>
                <a:extLst>
                  <a:ext uri="{0D108BD9-81ED-4DB2-BD59-A6C34878D82A}">
                    <a16:rowId xmlns:a16="http://schemas.microsoft.com/office/drawing/2014/main" val="1384907397"/>
                  </a:ext>
                </a:extLst>
              </a:tr>
              <a:tr h="370840">
                <a:tc>
                  <a:txBody>
                    <a:bodyPr/>
                    <a:lstStyle/>
                    <a:p>
                      <a:r>
                        <a:rPr lang="en-US" sz="1000" b="1"/>
                        <a:t>First Insurance Company of Hawaii - 2022-04-01 18:45:38</a:t>
                      </a:r>
                      <a:r>
                        <a:rPr lang="en-US" sz="1000"/>
                        <a:t>
 Spring has sprung-- in Japan! Thanks to Yuji S., our Asst. Vice President of Strategic Planning, for this beautiful cherry blossom photo. Happy Aloha Friday! #AlohaFriday</a:t>
                      </a:r>
                    </a:p>
                  </a:txBody>
                  <a:tcPr/>
                </a:tc>
                <a:tc>
                  <a:txBody>
                    <a:bodyPr/>
                    <a:lstStyle/>
                    <a:p>
                      <a:r>
                        <a:rPr lang="en-US" sz="1000"/>
                        <a:t>Image</a:t>
                      </a:r>
                    </a:p>
                  </a:txBody>
                  <a:tcPr/>
                </a:tc>
                <a:tc>
                  <a:txBody>
                    <a:bodyPr/>
                    <a:lstStyle/>
                    <a:p>
                      <a:r>
                        <a:rPr lang="en-US" sz="1000"/>
                        <a:t>39</a:t>
                      </a:r>
                    </a:p>
                  </a:txBody>
                  <a:tcPr/>
                </a:tc>
                <a:tc>
                  <a:txBody>
                    <a:bodyPr/>
                    <a:lstStyle/>
                    <a:p>
                      <a:r>
                        <a:rPr lang="en-US" sz="1000"/>
                        <a:t>0</a:t>
                      </a:r>
                    </a:p>
                  </a:txBody>
                  <a:tcPr/>
                </a:tc>
                <a:tc>
                  <a:txBody>
                    <a:bodyPr/>
                    <a:lstStyle/>
                    <a:p>
                      <a:r>
                        <a:rPr lang="en-US" sz="1000"/>
                        <a:t>0</a:t>
                      </a:r>
                    </a:p>
                  </a:txBody>
                  <a:tcPr/>
                </a:tc>
                <a:tc>
                  <a:txBody>
                    <a:bodyPr/>
                    <a:lstStyle/>
                    <a:p>
                      <a:r>
                        <a:rPr lang="en-US" sz="1000"/>
                        <a:t>20</a:t>
                      </a:r>
                    </a:p>
                  </a:txBody>
                  <a:tcPr/>
                </a:tc>
                <a:tc>
                  <a:txBody>
                    <a:bodyPr/>
                    <a:lstStyle/>
                    <a:p>
                      <a:r>
                        <a:rPr lang="en-US" sz="1000"/>
                        <a:t>4.5559845559846</a:t>
                      </a:r>
                    </a:p>
                  </a:txBody>
                  <a:tcPr/>
                </a:tc>
                <a:tc>
                  <a:txBody>
                    <a:bodyPr/>
                    <a:lstStyle/>
                    <a:p>
                      <a:r>
                        <a:rPr lang="en-US" sz="1000"/>
                        <a:t>1295</a:t>
                      </a:r>
                    </a:p>
                  </a:txBody>
                  <a:tcPr/>
                </a:tc>
                <a:tc>
                  <a:txBody>
                    <a:bodyPr/>
                    <a:lstStyle/>
                    <a:p>
                      <a:r>
                        <a:rPr lang="en-US" sz="1000"/>
                        <a:t>n/a</a:t>
                      </a:r>
                    </a:p>
                  </a:txBody>
                  <a:tcPr/>
                </a:tc>
                <a:extLst>
                  <a:ext uri="{0D108BD9-81ED-4DB2-BD59-A6C34878D82A}">
                    <a16:rowId xmlns:a16="http://schemas.microsoft.com/office/drawing/2014/main" val="3520103455"/>
                  </a:ext>
                </a:extLst>
              </a:tr>
              <a:tr h="370840">
                <a:tc>
                  <a:txBody>
                    <a:bodyPr/>
                    <a:lstStyle/>
                    <a:p>
                      <a:r>
                        <a:rPr lang="en-US" sz="1000" b="1"/>
                        <a:t>First Insurance Company of Hawaii - 2022-04-25 16:51:45</a:t>
                      </a:r>
                      <a:r>
                        <a:rPr lang="en-US" sz="1000"/>
                        <a:t>
 Our hard-working and personable associates make all the difference – the FICOH difference. Today, we celebrate and honor Stacey K., a long-standing member of our Claims department. Congratulations on 30 years of dedicated service, Stacey! #TeamFICOH #workanniversary #womenininsurance</a:t>
                      </a:r>
                    </a:p>
                  </a:txBody>
                  <a:tcPr/>
                </a:tc>
                <a:tc>
                  <a:txBody>
                    <a:bodyPr/>
                    <a:lstStyle/>
                    <a:p>
                      <a:r>
                        <a:rPr lang="en-US" sz="1000"/>
                        <a:t>Image</a:t>
                      </a:r>
                    </a:p>
                  </a:txBody>
                  <a:tcPr/>
                </a:tc>
                <a:tc>
                  <a:txBody>
                    <a:bodyPr/>
                    <a:lstStyle/>
                    <a:p>
                      <a:r>
                        <a:rPr lang="en-US" sz="1000"/>
                        <a:t>37</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6.815365551425</a:t>
                      </a:r>
                    </a:p>
                  </a:txBody>
                  <a:tcPr/>
                </a:tc>
                <a:tc>
                  <a:txBody>
                    <a:bodyPr/>
                    <a:lstStyle/>
                    <a:p>
                      <a:r>
                        <a:rPr lang="en-US" sz="1000"/>
                        <a:t>807</a:t>
                      </a:r>
                    </a:p>
                  </a:txBody>
                  <a:tcPr/>
                </a:tc>
                <a:tc>
                  <a:txBody>
                    <a:bodyPr/>
                    <a:lstStyle/>
                    <a:p>
                      <a:r>
                        <a:rPr lang="en-US" sz="1000"/>
                        <a:t>n/a</a:t>
                      </a:r>
                    </a:p>
                  </a:txBody>
                  <a:tcPr/>
                </a:tc>
                <a:extLst>
                  <a:ext uri="{0D108BD9-81ED-4DB2-BD59-A6C34878D82A}">
                    <a16:rowId xmlns:a16="http://schemas.microsoft.com/office/drawing/2014/main" val="1243994261"/>
                  </a:ext>
                </a:extLst>
              </a:tr>
            </a:tbl>
          </a:graphicData>
        </a:graphic>
      </p:graphicFrame>
      <p:sp>
        <p:nvSpPr>
          <p:cNvPr id="4" name="Text Placeholder 3">
            <a:extLst>
              <a:ext uri="{FF2B5EF4-FFF2-40B4-BE49-F238E27FC236}">
                <a16:creationId xmlns:a16="http://schemas.microsoft.com/office/drawing/2014/main" id="{ACD778CC-6946-401D-B1A9-896E6C7107A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23489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9C2C-35AA-4D29-8D15-DAB903C6E1C8}"/>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7CB48FC-7710-46DD-ADBF-CDB8D45437A4}"/>
              </a:ext>
            </a:extLst>
          </p:cNvPr>
          <p:cNvGraphicFramePr>
            <a:graphicFrameLocks noGrp="1"/>
          </p:cNvGraphicFramePr>
          <p:nvPr>
            <p:ph type="tbl" sz="quarter" idx="13"/>
            <p:extLst>
              <p:ext uri="{D42A27DB-BD31-4B8C-83A1-F6EECF244321}">
                <p14:modId xmlns:p14="http://schemas.microsoft.com/office/powerpoint/2010/main" val="28266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28386121"/>
                    </a:ext>
                  </a:extLst>
                </a:gridCol>
                <a:gridCol w="740664">
                  <a:extLst>
                    <a:ext uri="{9D8B030D-6E8A-4147-A177-3AD203B41FA5}">
                      <a16:colId xmlns:a16="http://schemas.microsoft.com/office/drawing/2014/main" val="825808806"/>
                    </a:ext>
                  </a:extLst>
                </a:gridCol>
                <a:gridCol w="740664">
                  <a:extLst>
                    <a:ext uri="{9D8B030D-6E8A-4147-A177-3AD203B41FA5}">
                      <a16:colId xmlns:a16="http://schemas.microsoft.com/office/drawing/2014/main" val="1968351368"/>
                    </a:ext>
                  </a:extLst>
                </a:gridCol>
                <a:gridCol w="740664">
                  <a:extLst>
                    <a:ext uri="{9D8B030D-6E8A-4147-A177-3AD203B41FA5}">
                      <a16:colId xmlns:a16="http://schemas.microsoft.com/office/drawing/2014/main" val="3004689995"/>
                    </a:ext>
                  </a:extLst>
                </a:gridCol>
                <a:gridCol w="740664">
                  <a:extLst>
                    <a:ext uri="{9D8B030D-6E8A-4147-A177-3AD203B41FA5}">
                      <a16:colId xmlns:a16="http://schemas.microsoft.com/office/drawing/2014/main" val="2965157018"/>
                    </a:ext>
                  </a:extLst>
                </a:gridCol>
                <a:gridCol w="740664">
                  <a:extLst>
                    <a:ext uri="{9D8B030D-6E8A-4147-A177-3AD203B41FA5}">
                      <a16:colId xmlns:a16="http://schemas.microsoft.com/office/drawing/2014/main" val="2775827756"/>
                    </a:ext>
                  </a:extLst>
                </a:gridCol>
                <a:gridCol w="740664">
                  <a:extLst>
                    <a:ext uri="{9D8B030D-6E8A-4147-A177-3AD203B41FA5}">
                      <a16:colId xmlns:a16="http://schemas.microsoft.com/office/drawing/2014/main" val="2346196765"/>
                    </a:ext>
                  </a:extLst>
                </a:gridCol>
                <a:gridCol w="740664">
                  <a:extLst>
                    <a:ext uri="{9D8B030D-6E8A-4147-A177-3AD203B41FA5}">
                      <a16:colId xmlns:a16="http://schemas.microsoft.com/office/drawing/2014/main" val="874588775"/>
                    </a:ext>
                  </a:extLst>
                </a:gridCol>
                <a:gridCol w="740664">
                  <a:extLst>
                    <a:ext uri="{9D8B030D-6E8A-4147-A177-3AD203B41FA5}">
                      <a16:colId xmlns:a16="http://schemas.microsoft.com/office/drawing/2014/main" val="22628681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1854594107"/>
                  </a:ext>
                </a:extLst>
              </a:tr>
              <a:tr h="370840">
                <a:tc>
                  <a:txBody>
                    <a:bodyPr/>
                    <a:lstStyle/>
                    <a:p>
                      <a:r>
                        <a:rPr lang="en-US" sz="1000"/>
                        <a:t>firstinshi</a:t>
                      </a:r>
                    </a:p>
                  </a:txBody>
                  <a:tcPr/>
                </a:tc>
                <a:tc>
                  <a:txBody>
                    <a:bodyPr/>
                    <a:lstStyle/>
                    <a:p>
                      <a:r>
                        <a:rPr lang="en-US" sz="1000"/>
                        <a:t>2669</a:t>
                      </a:r>
                    </a:p>
                  </a:txBody>
                  <a:tcPr/>
                </a:tc>
                <a:tc>
                  <a:txBody>
                    <a:bodyPr/>
                    <a:lstStyle/>
                    <a:p>
                      <a:r>
                        <a:rPr lang="en-US" sz="1000"/>
                        <a:t>-1</a:t>
                      </a:r>
                    </a:p>
                  </a:txBody>
                  <a:tcPr/>
                </a:tc>
                <a:tc>
                  <a:txBody>
                    <a:bodyPr/>
                    <a:lstStyle/>
                    <a:p>
                      <a:r>
                        <a:rPr lang="en-US" sz="1000"/>
                        <a:t>8</a:t>
                      </a:r>
                    </a:p>
                  </a:txBody>
                  <a:tcPr/>
                </a:tc>
                <a:tc>
                  <a:txBody>
                    <a:bodyPr/>
                    <a:lstStyle/>
                    <a:p>
                      <a:r>
                        <a:rPr lang="en-US" sz="1000"/>
                        <a:t>2</a:t>
                      </a:r>
                    </a:p>
                  </a:txBody>
                  <a:tcPr/>
                </a:tc>
                <a:tc>
                  <a:txBody>
                    <a:bodyPr/>
                    <a:lstStyle/>
                    <a:p>
                      <a:r>
                        <a:rPr lang="en-US" sz="1000"/>
                        <a:t>1</a:t>
                      </a:r>
                    </a:p>
                  </a:txBody>
                  <a:tcPr/>
                </a:tc>
                <a:tc>
                  <a:txBody>
                    <a:bodyPr/>
                    <a:lstStyle/>
                    <a:p>
                      <a:r>
                        <a:rPr lang="en-US" sz="1000"/>
                        <a:t>11</a:t>
                      </a:r>
                    </a:p>
                  </a:txBody>
                  <a:tcPr/>
                </a:tc>
                <a:tc>
                  <a:txBody>
                    <a:bodyPr/>
                    <a:lstStyle/>
                    <a:p>
                      <a:r>
                        <a:rPr lang="en-US" sz="1000"/>
                        <a:t>326</a:t>
                      </a:r>
                    </a:p>
                  </a:txBody>
                  <a:tcPr/>
                </a:tc>
                <a:tc>
                  <a:txBody>
                    <a:bodyPr/>
                    <a:lstStyle/>
                    <a:p>
                      <a:r>
                        <a:rPr lang="en-US" sz="1000"/>
                        <a:t>4</a:t>
                      </a:r>
                    </a:p>
                  </a:txBody>
                  <a:tcPr/>
                </a:tc>
                <a:extLst>
                  <a:ext uri="{0D108BD9-81ED-4DB2-BD59-A6C34878D82A}">
                    <a16:rowId xmlns:a16="http://schemas.microsoft.com/office/drawing/2014/main" val="1634811536"/>
                  </a:ext>
                </a:extLst>
              </a:tr>
            </a:tbl>
          </a:graphicData>
        </a:graphic>
      </p:graphicFrame>
      <p:sp>
        <p:nvSpPr>
          <p:cNvPr id="4" name="Text Placeholder 3">
            <a:extLst>
              <a:ext uri="{FF2B5EF4-FFF2-40B4-BE49-F238E27FC236}">
                <a16:creationId xmlns:a16="http://schemas.microsoft.com/office/drawing/2014/main" id="{2C25576F-F958-45BC-B9D1-37A07B93A12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15908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28B95-10D5-4BC2-82E9-3FF461AEAAFD}"/>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0333DCE-738A-4A42-934B-2A30445FE587}"/>
              </a:ext>
            </a:extLst>
          </p:cNvPr>
          <p:cNvGraphicFramePr>
            <a:graphicFrameLocks noGrp="1"/>
          </p:cNvGraphicFramePr>
          <p:nvPr>
            <p:ph type="chart" sz="quarter" idx="13"/>
            <p:extLst>
              <p:ext uri="{D42A27DB-BD31-4B8C-83A1-F6EECF244321}">
                <p14:modId xmlns:p14="http://schemas.microsoft.com/office/powerpoint/2010/main" val="1100972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858CF-C483-46BD-82A1-5900FE6CED0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3CAD514-75B1-44BF-8257-0953CD0D7C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006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AD746-E786-4D46-8C9C-A5DABA1E512D}"/>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685677C-DA71-404A-B2F2-1E0E7BED51F3}"/>
              </a:ext>
            </a:extLst>
          </p:cNvPr>
          <p:cNvGraphicFramePr>
            <a:graphicFrameLocks noGrp="1"/>
          </p:cNvGraphicFramePr>
          <p:nvPr>
            <p:ph type="chart" sz="quarter" idx="13"/>
            <p:extLst>
              <p:ext uri="{D42A27DB-BD31-4B8C-83A1-F6EECF244321}">
                <p14:modId xmlns:p14="http://schemas.microsoft.com/office/powerpoint/2010/main" val="3846917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7888D0-1594-403F-B50D-5133CFC2BFA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3FA5B77-4B0C-496C-9FA8-CB7A191236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629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F7C22-C954-41E7-B845-9E95FBE9E190}"/>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C026088-2A16-43E6-9F1A-ACD2D0A82457}"/>
              </a:ext>
            </a:extLst>
          </p:cNvPr>
          <p:cNvGraphicFramePr>
            <a:graphicFrameLocks noGrp="1"/>
          </p:cNvGraphicFramePr>
          <p:nvPr>
            <p:ph type="chart" sz="quarter" idx="13"/>
            <p:extLst>
              <p:ext uri="{D42A27DB-BD31-4B8C-83A1-F6EECF244321}">
                <p14:modId xmlns:p14="http://schemas.microsoft.com/office/powerpoint/2010/main" val="1183142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67D52-61C4-4793-A508-98669E0586C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DC5AF06-080C-4B42-9B0D-9F3EA8C3B3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4913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9C882-2053-4DCB-AE85-1D363847143D}"/>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71D1D406-9924-4733-BF0D-4E1EEB86C9CF}"/>
              </a:ext>
            </a:extLst>
          </p:cNvPr>
          <p:cNvGraphicFramePr>
            <a:graphicFrameLocks noGrp="1"/>
          </p:cNvGraphicFramePr>
          <p:nvPr>
            <p:ph type="chart" sz="quarter" idx="13"/>
            <p:extLst>
              <p:ext uri="{D42A27DB-BD31-4B8C-83A1-F6EECF244321}">
                <p14:modId xmlns:p14="http://schemas.microsoft.com/office/powerpoint/2010/main" val="563279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DB475-F0E7-4D17-88B5-4E3984D1A83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97D077C-6550-46CE-8D2A-D3F7E29B15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692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72330-3185-48A6-9349-9BE45800E1F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1CFEB1BF-1795-443D-8F49-9B8D026ECD79}"/>
              </a:ext>
            </a:extLst>
          </p:cNvPr>
          <p:cNvGraphicFramePr>
            <a:graphicFrameLocks noGrp="1"/>
          </p:cNvGraphicFramePr>
          <p:nvPr>
            <p:ph type="tbl" sz="quarter" idx="13"/>
            <p:extLst>
              <p:ext uri="{D42A27DB-BD31-4B8C-83A1-F6EECF244321}">
                <p14:modId xmlns:p14="http://schemas.microsoft.com/office/powerpoint/2010/main" val="13515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3142572"/>
                    </a:ext>
                  </a:extLst>
                </a:gridCol>
                <a:gridCol w="987552">
                  <a:extLst>
                    <a:ext uri="{9D8B030D-6E8A-4147-A177-3AD203B41FA5}">
                      <a16:colId xmlns:a16="http://schemas.microsoft.com/office/drawing/2014/main" val="3470826381"/>
                    </a:ext>
                  </a:extLst>
                </a:gridCol>
                <a:gridCol w="987552">
                  <a:extLst>
                    <a:ext uri="{9D8B030D-6E8A-4147-A177-3AD203B41FA5}">
                      <a16:colId xmlns:a16="http://schemas.microsoft.com/office/drawing/2014/main" val="1870929302"/>
                    </a:ext>
                  </a:extLst>
                </a:gridCol>
                <a:gridCol w="987552">
                  <a:extLst>
                    <a:ext uri="{9D8B030D-6E8A-4147-A177-3AD203B41FA5}">
                      <a16:colId xmlns:a16="http://schemas.microsoft.com/office/drawing/2014/main" val="2063511107"/>
                    </a:ext>
                  </a:extLst>
                </a:gridCol>
                <a:gridCol w="987552">
                  <a:extLst>
                    <a:ext uri="{9D8B030D-6E8A-4147-A177-3AD203B41FA5}">
                      <a16:colId xmlns:a16="http://schemas.microsoft.com/office/drawing/2014/main" val="54885314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83836115"/>
                  </a:ext>
                </a:extLst>
              </a:tr>
              <a:tr h="370840">
                <a:tc>
                  <a:txBody>
                    <a:bodyPr/>
                    <a:lstStyle/>
                    <a:p>
                      <a:r>
                        <a:rPr lang="en-US" sz="1000" b="1"/>
                        <a:t>firstinshi - 2022-04-22 21:33:21</a:t>
                      </a:r>
                      <a:r>
                        <a:rPr lang="en-US" sz="1000"/>
                        <a:t>
 In honor of #EarthDay2022, and to celebrate the beautiful place we call home, we gave away 200 native Hawaiian seedlings to associates this afternoon! Provided by Hui Kū Maoli Ola nursery in Kaneohe, the eight plant varieties given away included ‘Akia, ‘Akulikuli, Alahe’e, ‘Ilima, Nanea, Palapalai, Pohinahina, and ‘Ulei. Earlier this week, First Insurance's #GrowingGreenerTogether initiative hosted a lunch &amp; learn presentation for associates about native Hawaiian plants featuring experts from the University of Hawaii’s Plant Extinction Prevention Program,  hawaii_pepp. To read more about what we learned, click our link bio. #TeamFICOH #hawaiicommunity #FICOHlovestheEarth</a:t>
                      </a:r>
                    </a:p>
                  </a:txBody>
                  <a:tcPr/>
                </a:tc>
                <a:tc>
                  <a:txBody>
                    <a:bodyPr/>
                    <a:lstStyle/>
                    <a:p>
                      <a:r>
                        <a:rPr lang="en-US" sz="1000"/>
                        <a:t>58</a:t>
                      </a:r>
                    </a:p>
                  </a:txBody>
                  <a:tcPr/>
                </a:tc>
                <a:tc>
                  <a:txBody>
                    <a:bodyPr/>
                    <a:lstStyle/>
                    <a:p>
                      <a:r>
                        <a:rPr lang="en-US" sz="1000"/>
                        <a:t>0</a:t>
                      </a:r>
                    </a:p>
                  </a:txBody>
                  <a:tcPr/>
                </a:tc>
                <a:tc>
                  <a:txBody>
                    <a:bodyPr/>
                    <a:lstStyle/>
                    <a:p>
                      <a:r>
                        <a:rPr lang="en-US" sz="1000"/>
                        <a:t>2.1788 %</a:t>
                      </a:r>
                    </a:p>
                  </a:txBody>
                  <a:tcPr/>
                </a:tc>
                <a:tc>
                  <a:txBody>
                    <a:bodyPr/>
                    <a:lstStyle/>
                    <a:p>
                      <a:r>
                        <a:rPr lang="en-US" sz="1000"/>
                        <a:t>Carousel</a:t>
                      </a:r>
                    </a:p>
                  </a:txBody>
                  <a:tcPr/>
                </a:tc>
                <a:extLst>
                  <a:ext uri="{0D108BD9-81ED-4DB2-BD59-A6C34878D82A}">
                    <a16:rowId xmlns:a16="http://schemas.microsoft.com/office/drawing/2014/main" val="159202947"/>
                  </a:ext>
                </a:extLst>
              </a:tr>
              <a:tr h="370840">
                <a:tc>
                  <a:txBody>
                    <a:bodyPr/>
                    <a:lstStyle/>
                    <a:p>
                      <a:r>
                        <a:rPr lang="en-US" sz="1000" b="1"/>
                        <a:t>firstinshi - 2022-04-11 18:00:11</a:t>
                      </a:r>
                      <a:r>
                        <a:rPr lang="en-US" sz="1000"/>
                        <a:t>
 Our First CAT volunteers were at it again! This time, they traveled out to 'Ewa to help restore Kapapapapuhi Point Park, where they cleared invasive mangrove and prepared planting areas for native species. This was First CAT’s first time volunteering with malamapuuloa and we look forward to returning to support their efforts to restore the richness of Pearl Harbor. Tap our link in bio to learn more. #firstinourcommunity #insurancegivesback #hawaiicommunity</a:t>
                      </a:r>
                    </a:p>
                  </a:txBody>
                  <a:tcPr/>
                </a:tc>
                <a:tc>
                  <a:txBody>
                    <a:bodyPr/>
                    <a:lstStyle/>
                    <a:p>
                      <a:r>
                        <a:rPr lang="en-US" sz="1000"/>
                        <a:t>42</a:t>
                      </a:r>
                    </a:p>
                  </a:txBody>
                  <a:tcPr/>
                </a:tc>
                <a:tc>
                  <a:txBody>
                    <a:bodyPr/>
                    <a:lstStyle/>
                    <a:p>
                      <a:r>
                        <a:rPr lang="en-US" sz="1000"/>
                        <a:t>1</a:t>
                      </a:r>
                    </a:p>
                  </a:txBody>
                  <a:tcPr/>
                </a:tc>
                <a:tc>
                  <a:txBody>
                    <a:bodyPr/>
                    <a:lstStyle/>
                    <a:p>
                      <a:r>
                        <a:rPr lang="en-US" sz="1000"/>
                        <a:t>1.6123 %</a:t>
                      </a:r>
                    </a:p>
                  </a:txBody>
                  <a:tcPr/>
                </a:tc>
                <a:tc>
                  <a:txBody>
                    <a:bodyPr/>
                    <a:lstStyle/>
                    <a:p>
                      <a:r>
                        <a:rPr lang="en-US" sz="1000"/>
                        <a:t>Image</a:t>
                      </a:r>
                    </a:p>
                  </a:txBody>
                  <a:tcPr/>
                </a:tc>
                <a:extLst>
                  <a:ext uri="{0D108BD9-81ED-4DB2-BD59-A6C34878D82A}">
                    <a16:rowId xmlns:a16="http://schemas.microsoft.com/office/drawing/2014/main" val="3768552753"/>
                  </a:ext>
                </a:extLst>
              </a:tr>
              <a:tr h="370840">
                <a:tc>
                  <a:txBody>
                    <a:bodyPr/>
                    <a:lstStyle/>
                    <a:p>
                      <a:r>
                        <a:rPr lang="en-US" sz="1000" b="1"/>
                        <a:t>firstinshi - 2022-04-13 22:00:16</a:t>
                      </a:r>
                      <a:r>
                        <a:rPr lang="en-US" sz="1000"/>
                        <a:t>
 Yesterday, Joan M. of our Risk &amp; Safety Management department received our quarterly Kupono Award, which recognizes associates who embody our core values and deliver excellent customer service. Her nominator wrote, "Her experience, technical skills and relationship-building differentiate us from the competition." Congratulations, Joan! 
#TeamFICOH  #EmployeeRecognition</a:t>
                      </a:r>
                    </a:p>
                  </a:txBody>
                  <a:tcPr/>
                </a:tc>
                <a:tc>
                  <a:txBody>
                    <a:bodyPr/>
                    <a:lstStyle/>
                    <a:p>
                      <a:r>
                        <a:rPr lang="en-US" sz="1000"/>
                        <a:t>39</a:t>
                      </a:r>
                    </a:p>
                  </a:txBody>
                  <a:tcPr/>
                </a:tc>
                <a:tc>
                  <a:txBody>
                    <a:bodyPr/>
                    <a:lstStyle/>
                    <a:p>
                      <a:r>
                        <a:rPr lang="en-US" sz="1000"/>
                        <a:t>0</a:t>
                      </a:r>
                    </a:p>
                  </a:txBody>
                  <a:tcPr/>
                </a:tc>
                <a:tc>
                  <a:txBody>
                    <a:bodyPr/>
                    <a:lstStyle/>
                    <a:p>
                      <a:r>
                        <a:rPr lang="en-US" sz="1000"/>
                        <a:t>1.4618 %</a:t>
                      </a:r>
                    </a:p>
                  </a:txBody>
                  <a:tcPr/>
                </a:tc>
                <a:tc>
                  <a:txBody>
                    <a:bodyPr/>
                    <a:lstStyle/>
                    <a:p>
                      <a:r>
                        <a:rPr lang="en-US" sz="1000"/>
                        <a:t>Image</a:t>
                      </a:r>
                    </a:p>
                  </a:txBody>
                  <a:tcPr/>
                </a:tc>
                <a:extLst>
                  <a:ext uri="{0D108BD9-81ED-4DB2-BD59-A6C34878D82A}">
                    <a16:rowId xmlns:a16="http://schemas.microsoft.com/office/drawing/2014/main" val="1992172020"/>
                  </a:ext>
                </a:extLst>
              </a:tr>
            </a:tbl>
          </a:graphicData>
        </a:graphic>
      </p:graphicFrame>
      <p:sp>
        <p:nvSpPr>
          <p:cNvPr id="4" name="Text Placeholder 3">
            <a:extLst>
              <a:ext uri="{FF2B5EF4-FFF2-40B4-BE49-F238E27FC236}">
                <a16:creationId xmlns:a16="http://schemas.microsoft.com/office/drawing/2014/main" id="{B4C20CC5-972D-4F76-86BB-52354277B97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33981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B57FE-1984-4721-B089-7EF76639D300}"/>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AA9E8E5A-2E87-40A3-8C5C-E6043F65F893}"/>
              </a:ext>
            </a:extLst>
          </p:cNvPr>
          <p:cNvGraphicFramePr>
            <a:graphicFrameLocks noGrp="1"/>
          </p:cNvGraphicFramePr>
          <p:nvPr>
            <p:ph type="tbl" sz="quarter" idx="13"/>
            <p:extLst>
              <p:ext uri="{D42A27DB-BD31-4B8C-83A1-F6EECF244321}">
                <p14:modId xmlns:p14="http://schemas.microsoft.com/office/powerpoint/2010/main" val="1090970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84782321"/>
                    </a:ext>
                  </a:extLst>
                </a:gridCol>
                <a:gridCol w="1069848">
                  <a:extLst>
                    <a:ext uri="{9D8B030D-6E8A-4147-A177-3AD203B41FA5}">
                      <a16:colId xmlns:a16="http://schemas.microsoft.com/office/drawing/2014/main" val="2856994112"/>
                    </a:ext>
                  </a:extLst>
                </a:gridCol>
                <a:gridCol w="493776">
                  <a:extLst>
                    <a:ext uri="{9D8B030D-6E8A-4147-A177-3AD203B41FA5}">
                      <a16:colId xmlns:a16="http://schemas.microsoft.com/office/drawing/2014/main" val="1538544018"/>
                    </a:ext>
                  </a:extLst>
                </a:gridCol>
                <a:gridCol w="1069848">
                  <a:extLst>
                    <a:ext uri="{9D8B030D-6E8A-4147-A177-3AD203B41FA5}">
                      <a16:colId xmlns:a16="http://schemas.microsoft.com/office/drawing/2014/main" val="1436312458"/>
                    </a:ext>
                  </a:extLst>
                </a:gridCol>
                <a:gridCol w="1069848">
                  <a:extLst>
                    <a:ext uri="{9D8B030D-6E8A-4147-A177-3AD203B41FA5}">
                      <a16:colId xmlns:a16="http://schemas.microsoft.com/office/drawing/2014/main" val="3426082000"/>
                    </a:ext>
                  </a:extLst>
                </a:gridCol>
                <a:gridCol w="1069848">
                  <a:extLst>
                    <a:ext uri="{9D8B030D-6E8A-4147-A177-3AD203B41FA5}">
                      <a16:colId xmlns:a16="http://schemas.microsoft.com/office/drawing/2014/main" val="3895753931"/>
                    </a:ext>
                  </a:extLst>
                </a:gridCol>
                <a:gridCol w="1069848">
                  <a:extLst>
                    <a:ext uri="{9D8B030D-6E8A-4147-A177-3AD203B41FA5}">
                      <a16:colId xmlns:a16="http://schemas.microsoft.com/office/drawing/2014/main" val="1483203206"/>
                    </a:ext>
                  </a:extLst>
                </a:gridCol>
                <a:gridCol w="1069848">
                  <a:extLst>
                    <a:ext uri="{9D8B030D-6E8A-4147-A177-3AD203B41FA5}">
                      <a16:colId xmlns:a16="http://schemas.microsoft.com/office/drawing/2014/main" val="199653498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945445879"/>
                  </a:ext>
                </a:extLst>
              </a:tr>
              <a:tr h="370840">
                <a:tc>
                  <a:txBody>
                    <a:bodyPr/>
                    <a:lstStyle/>
                    <a:p>
                      <a:r>
                        <a:rPr lang="en-US" sz="1000"/>
                        <a:t>111</a:t>
                      </a:r>
                    </a:p>
                  </a:txBody>
                  <a:tcPr/>
                </a:tc>
                <a:tc>
                  <a:txBody>
                    <a:bodyPr/>
                    <a:lstStyle/>
                    <a:p>
                      <a:r>
                        <a:rPr lang="en-US" sz="1000"/>
                        <a:t>0.7686 %</a:t>
                      </a:r>
                    </a:p>
                  </a:txBody>
                  <a:tcPr/>
                </a:tc>
                <a:tc>
                  <a:txBody>
                    <a:bodyPr/>
                    <a:lstStyle/>
                    <a:p>
                      <a:r>
                        <a:rPr lang="en-US" sz="1000"/>
                        <a:t>0.15</a:t>
                      </a:r>
                    </a:p>
                  </a:txBody>
                  <a:tcPr/>
                </a:tc>
                <a:tc>
                  <a:txBody>
                    <a:bodyPr/>
                    <a:lstStyle/>
                    <a:p>
                      <a:r>
                        <a:rPr lang="en-US" sz="1000"/>
                        <a:t>75.29</a:t>
                      </a:r>
                    </a:p>
                  </a:txBody>
                  <a:tcPr/>
                </a:tc>
                <a:tc>
                  <a:txBody>
                    <a:bodyPr/>
                    <a:lstStyle/>
                    <a:p>
                      <a:r>
                        <a:rPr lang="en-US" sz="1000"/>
                        <a:t>74.47</a:t>
                      </a:r>
                    </a:p>
                  </a:txBody>
                  <a:tcPr/>
                </a:tc>
                <a:tc>
                  <a:txBody>
                    <a:bodyPr/>
                    <a:lstStyle/>
                    <a:p>
                      <a:r>
                        <a:rPr lang="en-US" sz="1000"/>
                        <a:t>56.04</a:t>
                      </a:r>
                    </a:p>
                  </a:txBody>
                  <a:tcPr/>
                </a:tc>
                <a:tc>
                  <a:txBody>
                    <a:bodyPr/>
                    <a:lstStyle/>
                    <a:p>
                      <a:r>
                        <a:rPr lang="en-US" sz="1000"/>
                        <a:t>8357</a:t>
                      </a:r>
                    </a:p>
                  </a:txBody>
                  <a:tcPr/>
                </a:tc>
                <a:tc>
                  <a:txBody>
                    <a:bodyPr/>
                    <a:lstStyle/>
                    <a:p>
                      <a:r>
                        <a:rPr lang="en-US" sz="1000"/>
                        <a:t>6220</a:t>
                      </a:r>
                    </a:p>
                  </a:txBody>
                  <a:tcPr/>
                </a:tc>
                <a:extLst>
                  <a:ext uri="{0D108BD9-81ED-4DB2-BD59-A6C34878D82A}">
                    <a16:rowId xmlns:a16="http://schemas.microsoft.com/office/drawing/2014/main" val="3740005837"/>
                  </a:ext>
                </a:extLst>
              </a:tr>
            </a:tbl>
          </a:graphicData>
        </a:graphic>
      </p:graphicFrame>
      <p:sp>
        <p:nvSpPr>
          <p:cNvPr id="4" name="Text Placeholder 3">
            <a:extLst>
              <a:ext uri="{FF2B5EF4-FFF2-40B4-BE49-F238E27FC236}">
                <a16:creationId xmlns:a16="http://schemas.microsoft.com/office/drawing/2014/main" id="{85273B8F-8E26-4C28-938B-85A78841430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527174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BEFF-195D-4F66-A0BC-1006C7BB865E}"/>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33CEC79D-CC74-40AD-AB65-58A8C3DF8D10}"/>
              </a:ext>
            </a:extLst>
          </p:cNvPr>
          <p:cNvGraphicFramePr>
            <a:graphicFrameLocks noGrp="1"/>
          </p:cNvGraphicFramePr>
          <p:nvPr>
            <p:ph type="tbl" sz="quarter" idx="13"/>
            <p:extLst>
              <p:ext uri="{D42A27DB-BD31-4B8C-83A1-F6EECF244321}">
                <p14:modId xmlns:p14="http://schemas.microsoft.com/office/powerpoint/2010/main" val="2217202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64932672"/>
                    </a:ext>
                  </a:extLst>
                </a:gridCol>
                <a:gridCol w="905256">
                  <a:extLst>
                    <a:ext uri="{9D8B030D-6E8A-4147-A177-3AD203B41FA5}">
                      <a16:colId xmlns:a16="http://schemas.microsoft.com/office/drawing/2014/main" val="2983280664"/>
                    </a:ext>
                  </a:extLst>
                </a:gridCol>
                <a:gridCol w="411480">
                  <a:extLst>
                    <a:ext uri="{9D8B030D-6E8A-4147-A177-3AD203B41FA5}">
                      <a16:colId xmlns:a16="http://schemas.microsoft.com/office/drawing/2014/main" val="3347645826"/>
                    </a:ext>
                  </a:extLst>
                </a:gridCol>
                <a:gridCol w="905256">
                  <a:extLst>
                    <a:ext uri="{9D8B030D-6E8A-4147-A177-3AD203B41FA5}">
                      <a16:colId xmlns:a16="http://schemas.microsoft.com/office/drawing/2014/main" val="1707878659"/>
                    </a:ext>
                  </a:extLst>
                </a:gridCol>
                <a:gridCol w="905256">
                  <a:extLst>
                    <a:ext uri="{9D8B030D-6E8A-4147-A177-3AD203B41FA5}">
                      <a16:colId xmlns:a16="http://schemas.microsoft.com/office/drawing/2014/main" val="2890361361"/>
                    </a:ext>
                  </a:extLst>
                </a:gridCol>
                <a:gridCol w="905256">
                  <a:extLst>
                    <a:ext uri="{9D8B030D-6E8A-4147-A177-3AD203B41FA5}">
                      <a16:colId xmlns:a16="http://schemas.microsoft.com/office/drawing/2014/main" val="1896077077"/>
                    </a:ext>
                  </a:extLst>
                </a:gridCol>
                <a:gridCol w="905256">
                  <a:extLst>
                    <a:ext uri="{9D8B030D-6E8A-4147-A177-3AD203B41FA5}">
                      <a16:colId xmlns:a16="http://schemas.microsoft.com/office/drawing/2014/main" val="77379494"/>
                    </a:ext>
                  </a:extLst>
                </a:gridCol>
                <a:gridCol w="905256">
                  <a:extLst>
                    <a:ext uri="{9D8B030D-6E8A-4147-A177-3AD203B41FA5}">
                      <a16:colId xmlns:a16="http://schemas.microsoft.com/office/drawing/2014/main" val="4278089068"/>
                    </a:ext>
                  </a:extLst>
                </a:gridCol>
                <a:gridCol w="905256">
                  <a:extLst>
                    <a:ext uri="{9D8B030D-6E8A-4147-A177-3AD203B41FA5}">
                      <a16:colId xmlns:a16="http://schemas.microsoft.com/office/drawing/2014/main" val="343094168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641991062"/>
                  </a:ext>
                </a:extLst>
              </a:tr>
              <a:tr h="370840">
                <a:tc>
                  <a:txBody>
                    <a:bodyPr/>
                    <a:lstStyle/>
                    <a:p>
                      <a:r>
                        <a:rPr lang="en-US" sz="1000"/>
                        <a:t>21</a:t>
                      </a:r>
                    </a:p>
                  </a:txBody>
                  <a:tcPr/>
                </a:tc>
                <a:tc>
                  <a:txBody>
                    <a:bodyPr/>
                    <a:lstStyle/>
                    <a:p>
                      <a:r>
                        <a:rPr lang="en-US" sz="1000"/>
                        <a:t>0.8781 %</a:t>
                      </a:r>
                    </a:p>
                  </a:txBody>
                  <a:tcPr/>
                </a:tc>
                <a:tc>
                  <a:txBody>
                    <a:bodyPr/>
                    <a:lstStyle/>
                    <a:p>
                      <a:r>
                        <a:rPr lang="en-US" sz="1000"/>
                        <a:t>0.19</a:t>
                      </a:r>
                    </a:p>
                  </a:txBody>
                  <a:tcPr/>
                </a:tc>
                <a:tc>
                  <a:txBody>
                    <a:bodyPr/>
                    <a:lstStyle/>
                    <a:p>
                      <a:r>
                        <a:rPr lang="en-US" sz="1000"/>
                        <a:t>60.43</a:t>
                      </a:r>
                    </a:p>
                  </a:txBody>
                  <a:tcPr/>
                </a:tc>
                <a:tc>
                  <a:txBody>
                    <a:bodyPr/>
                    <a:lstStyle/>
                    <a:p>
                      <a:r>
                        <a:rPr lang="en-US" sz="1000"/>
                        <a:t>60.19</a:t>
                      </a:r>
                    </a:p>
                  </a:txBody>
                  <a:tcPr/>
                </a:tc>
                <a:tc>
                  <a:txBody>
                    <a:bodyPr/>
                    <a:lstStyle/>
                    <a:p>
                      <a:r>
                        <a:rPr lang="en-US" sz="1000"/>
                        <a:t>52.24</a:t>
                      </a:r>
                    </a:p>
                  </a:txBody>
                  <a:tcPr/>
                </a:tc>
                <a:tc>
                  <a:txBody>
                    <a:bodyPr/>
                    <a:lstStyle/>
                    <a:p>
                      <a:r>
                        <a:rPr lang="en-US" sz="1000"/>
                        <a:t>52.05</a:t>
                      </a:r>
                    </a:p>
                  </a:txBody>
                  <a:tcPr/>
                </a:tc>
                <a:tc>
                  <a:txBody>
                    <a:bodyPr/>
                    <a:lstStyle/>
                    <a:p>
                      <a:r>
                        <a:rPr lang="en-US" sz="1000"/>
                        <a:t>1269</a:t>
                      </a:r>
                    </a:p>
                  </a:txBody>
                  <a:tcPr/>
                </a:tc>
                <a:tc>
                  <a:txBody>
                    <a:bodyPr/>
                    <a:lstStyle/>
                    <a:p>
                      <a:r>
                        <a:rPr lang="en-US" sz="1000"/>
                        <a:t>1097</a:t>
                      </a:r>
                    </a:p>
                  </a:txBody>
                  <a:tcPr/>
                </a:tc>
                <a:extLst>
                  <a:ext uri="{0D108BD9-81ED-4DB2-BD59-A6C34878D82A}">
                    <a16:rowId xmlns:a16="http://schemas.microsoft.com/office/drawing/2014/main" val="1244209670"/>
                  </a:ext>
                </a:extLst>
              </a:tr>
            </a:tbl>
          </a:graphicData>
        </a:graphic>
      </p:graphicFrame>
      <p:sp>
        <p:nvSpPr>
          <p:cNvPr id="4" name="Text Placeholder 3">
            <a:extLst>
              <a:ext uri="{FF2B5EF4-FFF2-40B4-BE49-F238E27FC236}">
                <a16:creationId xmlns:a16="http://schemas.microsoft.com/office/drawing/2014/main" id="{735D0262-28C2-4886-91A5-E07452C4B51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73410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BAC61-2447-4A46-9A31-759F0C4C74CD}"/>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5A85CF84-D0F2-4EEC-8A3D-E81DF97AB59E}"/>
              </a:ext>
            </a:extLst>
          </p:cNvPr>
          <p:cNvGraphicFramePr>
            <a:graphicFrameLocks noGrp="1"/>
          </p:cNvGraphicFramePr>
          <p:nvPr>
            <p:ph type="tbl" sz="quarter" idx="13"/>
            <p:extLst>
              <p:ext uri="{D42A27DB-BD31-4B8C-83A1-F6EECF244321}">
                <p14:modId xmlns:p14="http://schemas.microsoft.com/office/powerpoint/2010/main" val="3524793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61229921"/>
                    </a:ext>
                  </a:extLst>
                </a:gridCol>
                <a:gridCol w="1316736">
                  <a:extLst>
                    <a:ext uri="{9D8B030D-6E8A-4147-A177-3AD203B41FA5}">
                      <a16:colId xmlns:a16="http://schemas.microsoft.com/office/drawing/2014/main" val="3532289652"/>
                    </a:ext>
                  </a:extLst>
                </a:gridCol>
                <a:gridCol w="658368">
                  <a:extLst>
                    <a:ext uri="{9D8B030D-6E8A-4147-A177-3AD203B41FA5}">
                      <a16:colId xmlns:a16="http://schemas.microsoft.com/office/drawing/2014/main" val="897733706"/>
                    </a:ext>
                  </a:extLst>
                </a:gridCol>
                <a:gridCol w="658368">
                  <a:extLst>
                    <a:ext uri="{9D8B030D-6E8A-4147-A177-3AD203B41FA5}">
                      <a16:colId xmlns:a16="http://schemas.microsoft.com/office/drawing/2014/main" val="322418017"/>
                    </a:ext>
                  </a:extLst>
                </a:gridCol>
                <a:gridCol w="658368">
                  <a:extLst>
                    <a:ext uri="{9D8B030D-6E8A-4147-A177-3AD203B41FA5}">
                      <a16:colId xmlns:a16="http://schemas.microsoft.com/office/drawing/2014/main" val="3836709655"/>
                    </a:ext>
                  </a:extLst>
                </a:gridCol>
                <a:gridCol w="658368">
                  <a:extLst>
                    <a:ext uri="{9D8B030D-6E8A-4147-A177-3AD203B41FA5}">
                      <a16:colId xmlns:a16="http://schemas.microsoft.com/office/drawing/2014/main" val="1436200524"/>
                    </a:ext>
                  </a:extLst>
                </a:gridCol>
                <a:gridCol w="658368">
                  <a:extLst>
                    <a:ext uri="{9D8B030D-6E8A-4147-A177-3AD203B41FA5}">
                      <a16:colId xmlns:a16="http://schemas.microsoft.com/office/drawing/2014/main" val="1761135157"/>
                    </a:ext>
                  </a:extLst>
                </a:gridCol>
                <a:gridCol w="658368">
                  <a:extLst>
                    <a:ext uri="{9D8B030D-6E8A-4147-A177-3AD203B41FA5}">
                      <a16:colId xmlns:a16="http://schemas.microsoft.com/office/drawing/2014/main" val="211747922"/>
                    </a:ext>
                  </a:extLst>
                </a:gridCol>
                <a:gridCol w="658368">
                  <a:extLst>
                    <a:ext uri="{9D8B030D-6E8A-4147-A177-3AD203B41FA5}">
                      <a16:colId xmlns:a16="http://schemas.microsoft.com/office/drawing/2014/main" val="3130635971"/>
                    </a:ext>
                  </a:extLst>
                </a:gridCol>
                <a:gridCol w="658368">
                  <a:extLst>
                    <a:ext uri="{9D8B030D-6E8A-4147-A177-3AD203B41FA5}">
                      <a16:colId xmlns:a16="http://schemas.microsoft.com/office/drawing/2014/main" val="332967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4246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https://quintly-image-storage.s3.amazonaws.com/42a5b893a9726451877e4ab7634db126/d593d21ffafbf0658903bec843893cd5.jpg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2750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https://quintly-image-storage.s3.amazonaws.com/42a5b893a9726451877e4ab7634db126/5edd725d466174e0d84c202fb5d2db80.jpg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2360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https://quintly-image-storage.s3.amazonaws.com/42a5b893a9726451877e4ab7634db126/c06f93d6ae915304b59e45b5e8526e20.jpg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10177295"/>
                  </a:ext>
                </a:extLst>
              </a:tr>
            </a:tbl>
          </a:graphicData>
        </a:graphic>
      </p:graphicFrame>
      <p:sp>
        <p:nvSpPr>
          <p:cNvPr id="4" name="Text Placeholder 3">
            <a:extLst>
              <a:ext uri="{FF2B5EF4-FFF2-40B4-BE49-F238E27FC236}">
                <a16:creationId xmlns:a16="http://schemas.microsoft.com/office/drawing/2014/main" id="{C31DDDCA-4EF7-4DB3-8E31-E79005DDFC4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75059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E608C-F597-46FE-91D5-F967F8047C9E}"/>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94868209-E8C7-4E2A-9F8D-524C272B6895}"/>
              </a:ext>
            </a:extLst>
          </p:cNvPr>
          <p:cNvGraphicFramePr>
            <a:graphicFrameLocks noGrp="1"/>
          </p:cNvGraphicFramePr>
          <p:nvPr>
            <p:ph type="tbl" sz="quarter" idx="13"/>
            <p:extLst>
              <p:ext uri="{D42A27DB-BD31-4B8C-83A1-F6EECF244321}">
                <p14:modId xmlns:p14="http://schemas.microsoft.com/office/powerpoint/2010/main" val="148272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574376"/>
                    </a:ext>
                  </a:extLst>
                </a:gridCol>
                <a:gridCol w="1316736">
                  <a:extLst>
                    <a:ext uri="{9D8B030D-6E8A-4147-A177-3AD203B41FA5}">
                      <a16:colId xmlns:a16="http://schemas.microsoft.com/office/drawing/2014/main" val="3844120427"/>
                    </a:ext>
                  </a:extLst>
                </a:gridCol>
                <a:gridCol w="658368">
                  <a:extLst>
                    <a:ext uri="{9D8B030D-6E8A-4147-A177-3AD203B41FA5}">
                      <a16:colId xmlns:a16="http://schemas.microsoft.com/office/drawing/2014/main" val="1414275140"/>
                    </a:ext>
                  </a:extLst>
                </a:gridCol>
                <a:gridCol w="658368">
                  <a:extLst>
                    <a:ext uri="{9D8B030D-6E8A-4147-A177-3AD203B41FA5}">
                      <a16:colId xmlns:a16="http://schemas.microsoft.com/office/drawing/2014/main" val="1663959390"/>
                    </a:ext>
                  </a:extLst>
                </a:gridCol>
                <a:gridCol w="658368">
                  <a:extLst>
                    <a:ext uri="{9D8B030D-6E8A-4147-A177-3AD203B41FA5}">
                      <a16:colId xmlns:a16="http://schemas.microsoft.com/office/drawing/2014/main" val="3806131540"/>
                    </a:ext>
                  </a:extLst>
                </a:gridCol>
                <a:gridCol w="658368">
                  <a:extLst>
                    <a:ext uri="{9D8B030D-6E8A-4147-A177-3AD203B41FA5}">
                      <a16:colId xmlns:a16="http://schemas.microsoft.com/office/drawing/2014/main" val="4162654396"/>
                    </a:ext>
                  </a:extLst>
                </a:gridCol>
                <a:gridCol w="658368">
                  <a:extLst>
                    <a:ext uri="{9D8B030D-6E8A-4147-A177-3AD203B41FA5}">
                      <a16:colId xmlns:a16="http://schemas.microsoft.com/office/drawing/2014/main" val="191405237"/>
                    </a:ext>
                  </a:extLst>
                </a:gridCol>
                <a:gridCol w="658368">
                  <a:extLst>
                    <a:ext uri="{9D8B030D-6E8A-4147-A177-3AD203B41FA5}">
                      <a16:colId xmlns:a16="http://schemas.microsoft.com/office/drawing/2014/main" val="2212063308"/>
                    </a:ext>
                  </a:extLst>
                </a:gridCol>
                <a:gridCol w="658368">
                  <a:extLst>
                    <a:ext uri="{9D8B030D-6E8A-4147-A177-3AD203B41FA5}">
                      <a16:colId xmlns:a16="http://schemas.microsoft.com/office/drawing/2014/main" val="2571383932"/>
                    </a:ext>
                  </a:extLst>
                </a:gridCol>
                <a:gridCol w="658368">
                  <a:extLst>
                    <a:ext uri="{9D8B030D-6E8A-4147-A177-3AD203B41FA5}">
                      <a16:colId xmlns:a16="http://schemas.microsoft.com/office/drawing/2014/main" val="1590869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0413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https://quintly-image-storage.s3.amazonaws.com/42a5b893a9726451877e4ab7634db126/0da5e4660a3a4821c804285d29efb06b.jpg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7715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https://quintly-image-storage.s3.amazonaws.com/42a5b893a9726451877e4ab7634db126/dd45c5717638b3bb49b10d495d5ccfb7.jpg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12496518"/>
                  </a:ext>
                </a:extLst>
              </a:tr>
            </a:tbl>
          </a:graphicData>
        </a:graphic>
      </p:graphicFrame>
      <p:sp>
        <p:nvSpPr>
          <p:cNvPr id="4" name="Text Placeholder 3">
            <a:extLst>
              <a:ext uri="{FF2B5EF4-FFF2-40B4-BE49-F238E27FC236}">
                <a16:creationId xmlns:a16="http://schemas.microsoft.com/office/drawing/2014/main" id="{E0DA76AD-B543-4472-BE70-0FA4B274B08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458587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1070</Words>
  <Application>Microsoft Office PowerPoint</Application>
  <PresentationFormat>On-screen Show (4:3)</PresentationFormat>
  <Paragraphs>452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3</vt:lpstr>
      <vt:lpstr>Facebook Original Own Posts Table | FICOH - 2 of 3</vt:lpstr>
      <vt:lpstr>Facebook Original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2022-05-04T21:00:09Z</dcterms:created>
  <dcterms:modified xsi:type="dcterms:W3CDTF">2022-05-04T21:01:10Z</dcterms:modified>
</cp:coreProperties>
</file>