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44652</c:v>
                </c:pt>
              </c:numCache>
            </c:numRef>
          </c:cat>
          <c:val>
            <c:numRef>
              <c:f>Sheet1!$B$2</c:f>
              <c:numCache>
                <c:formatCode>General</c:formatCode>
                <c:ptCount val="1"/>
                <c:pt idx="0">
                  <c:v>1759</c:v>
                </c:pt>
              </c:numCache>
            </c:numRef>
          </c:val>
          <c:extLst>
            <c:ext xmlns:c16="http://schemas.microsoft.com/office/drawing/2014/chart" uri="{C3380CC4-5D6E-409C-BE32-E72D297353CC}">
              <c16:uniqueId val="{00000000-4464-4186-B34C-C8ED65F1FC2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44652</c:v>
                </c:pt>
              </c:numCache>
            </c:numRef>
          </c:cat>
          <c:val>
            <c:numRef>
              <c:f>Sheet1!$C$2</c:f>
              <c:numCache>
                <c:formatCode>General</c:formatCode>
                <c:ptCount val="1"/>
                <c:pt idx="0">
                  <c:v>2669</c:v>
                </c:pt>
              </c:numCache>
            </c:numRef>
          </c:val>
          <c:extLst>
            <c:ext xmlns:c16="http://schemas.microsoft.com/office/drawing/2014/chart" uri="{C3380CC4-5D6E-409C-BE32-E72D297353CC}">
              <c16:uniqueId val="{00000001-4464-4186-B34C-C8ED65F1FC2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44652</c:v>
                </c:pt>
              </c:numCache>
            </c:numRef>
          </c:cat>
          <c:val>
            <c:numRef>
              <c:f>Sheet1!$D$2</c:f>
              <c:numCache>
                <c:formatCode>General</c:formatCode>
                <c:ptCount val="1"/>
                <c:pt idx="0">
                  <c:v>3606</c:v>
                </c:pt>
              </c:numCache>
            </c:numRef>
          </c:val>
          <c:extLst>
            <c:ext xmlns:c16="http://schemas.microsoft.com/office/drawing/2014/chart" uri="{C3380CC4-5D6E-409C-BE32-E72D297353CC}">
              <c16:uniqueId val="{00000002-4464-4186-B34C-C8ED65F1FC2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44652</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4464-4186-B34C-C8ED65F1FC2B}"/>
            </c:ext>
          </c:extLst>
        </c:ser>
        <c:dLbls>
          <c:showLegendKey val="0"/>
          <c:showVal val="0"/>
          <c:showCatName val="0"/>
          <c:showSerName val="0"/>
          <c:showPercent val="0"/>
          <c:showBubbleSize val="0"/>
        </c:dLbls>
        <c:gapWidth val="219"/>
        <c:overlap val="-27"/>
        <c:axId val="322614064"/>
        <c:axId val="325323312"/>
      </c:barChart>
      <c:dateAx>
        <c:axId val="32261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23312"/>
        <c:crosses val="autoZero"/>
        <c:auto val="1"/>
        <c:lblOffset val="100"/>
        <c:baseTimeUnit val="days"/>
      </c:dateAx>
      <c:valAx>
        <c:axId val="32532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1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1</c:v>
                </c:pt>
              </c:numCache>
            </c:numRef>
          </c:val>
          <c:extLst>
            <c:ext xmlns:c16="http://schemas.microsoft.com/office/drawing/2014/chart" uri="{C3380CC4-5D6E-409C-BE32-E72D297353CC}">
              <c16:uniqueId val="{00000000-70B6-47D9-9CD1-8B878771D028}"/>
            </c:ext>
          </c:extLst>
        </c:ser>
        <c:dLbls>
          <c:showLegendKey val="0"/>
          <c:showVal val="0"/>
          <c:showCatName val="0"/>
          <c:showSerName val="0"/>
          <c:showPercent val="0"/>
          <c:showBubbleSize val="0"/>
        </c:dLbls>
        <c:gapWidth val="219"/>
        <c:overlap val="-27"/>
        <c:axId val="384217960"/>
        <c:axId val="384212384"/>
      </c:barChart>
      <c:dateAx>
        <c:axId val="38421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12384"/>
        <c:crosses val="autoZero"/>
        <c:auto val="1"/>
        <c:lblOffset val="100"/>
        <c:baseTimeUnit val="months"/>
      </c:dateAx>
      <c:valAx>
        <c:axId val="38421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1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1DC-4C70-AAC7-1DDE8F07A670}"/>
            </c:ext>
          </c:extLst>
        </c:ser>
        <c:dLbls>
          <c:showLegendKey val="0"/>
          <c:showVal val="0"/>
          <c:showCatName val="0"/>
          <c:showSerName val="0"/>
          <c:showPercent val="0"/>
          <c:showBubbleSize val="0"/>
        </c:dLbls>
        <c:gapWidth val="219"/>
        <c:overlap val="-27"/>
        <c:axId val="392048200"/>
        <c:axId val="392046888"/>
      </c:barChart>
      <c:dateAx>
        <c:axId val="39204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46888"/>
        <c:crosses val="autoZero"/>
        <c:auto val="1"/>
        <c:lblOffset val="100"/>
        <c:baseTimeUnit val="months"/>
      </c:dateAx>
      <c:valAx>
        <c:axId val="39204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4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D86-4EE0-AEC3-5659D4666C86}"/>
            </c:ext>
          </c:extLst>
        </c:ser>
        <c:dLbls>
          <c:showLegendKey val="0"/>
          <c:showVal val="0"/>
          <c:showCatName val="0"/>
          <c:showSerName val="0"/>
          <c:showPercent val="0"/>
          <c:showBubbleSize val="0"/>
        </c:dLbls>
        <c:gapWidth val="219"/>
        <c:overlap val="-27"/>
        <c:axId val="433259712"/>
        <c:axId val="433258072"/>
      </c:barChart>
      <c:catAx>
        <c:axId val="4332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58072"/>
        <c:crosses val="autoZero"/>
        <c:auto val="1"/>
        <c:lblAlgn val="ctr"/>
        <c:lblOffset val="100"/>
        <c:noMultiLvlLbl val="0"/>
      </c:catAx>
      <c:valAx>
        <c:axId val="43325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5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16</c:v>
                </c:pt>
              </c:numCache>
            </c:numRef>
          </c:val>
          <c:extLst>
            <c:ext xmlns:c16="http://schemas.microsoft.com/office/drawing/2014/chart" uri="{C3380CC4-5D6E-409C-BE32-E72D297353CC}">
              <c16:uniqueId val="{00000000-3A19-4DFA-9432-0ABBDC509617}"/>
            </c:ext>
          </c:extLst>
        </c:ser>
        <c:dLbls>
          <c:showLegendKey val="0"/>
          <c:showVal val="0"/>
          <c:showCatName val="0"/>
          <c:showSerName val="0"/>
          <c:showPercent val="0"/>
          <c:showBubbleSize val="0"/>
        </c:dLbls>
        <c:gapWidth val="219"/>
        <c:overlap val="-27"/>
        <c:axId val="433246920"/>
        <c:axId val="433247576"/>
      </c:barChart>
      <c:dateAx>
        <c:axId val="43324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47576"/>
        <c:crosses val="autoZero"/>
        <c:auto val="1"/>
        <c:lblOffset val="100"/>
        <c:baseTimeUnit val="months"/>
      </c:dateAx>
      <c:valAx>
        <c:axId val="43324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4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0</c:v>
                </c:pt>
              </c:numCache>
            </c:numRef>
          </c:val>
          <c:extLst>
            <c:ext xmlns:c16="http://schemas.microsoft.com/office/drawing/2014/chart" uri="{C3380CC4-5D6E-409C-BE32-E72D297353CC}">
              <c16:uniqueId val="{00000000-B926-4CC1-AB48-D5B08AC03194}"/>
            </c:ext>
          </c:extLst>
        </c:ser>
        <c:dLbls>
          <c:showLegendKey val="0"/>
          <c:showVal val="0"/>
          <c:showCatName val="0"/>
          <c:showSerName val="0"/>
          <c:showPercent val="0"/>
          <c:showBubbleSize val="0"/>
        </c:dLbls>
        <c:gapWidth val="219"/>
        <c:overlap val="-27"/>
        <c:axId val="437469912"/>
        <c:axId val="437467944"/>
      </c:barChart>
      <c:dateAx>
        <c:axId val="43746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467944"/>
        <c:crosses val="autoZero"/>
        <c:auto val="1"/>
        <c:lblOffset val="100"/>
        <c:baseTimeUnit val="months"/>
      </c:dateAx>
      <c:valAx>
        <c:axId val="43746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46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CD4-4306-B50D-CF46F2205B41}"/>
            </c:ext>
          </c:extLst>
        </c:ser>
        <c:dLbls>
          <c:showLegendKey val="0"/>
          <c:showVal val="0"/>
          <c:showCatName val="0"/>
          <c:showSerName val="0"/>
          <c:showPercent val="0"/>
          <c:showBubbleSize val="0"/>
        </c:dLbls>
        <c:gapWidth val="219"/>
        <c:overlap val="-27"/>
        <c:axId val="437467288"/>
        <c:axId val="437468928"/>
      </c:barChart>
      <c:dateAx>
        <c:axId val="43746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468928"/>
        <c:crosses val="autoZero"/>
        <c:auto val="1"/>
        <c:lblOffset val="100"/>
        <c:baseTimeUnit val="months"/>
      </c:dateAx>
      <c:valAx>
        <c:axId val="43746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46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D37-4B28-BA23-E4AABD5F5F71}"/>
            </c:ext>
          </c:extLst>
        </c:ser>
        <c:dLbls>
          <c:showLegendKey val="0"/>
          <c:showVal val="0"/>
          <c:showCatName val="0"/>
          <c:showSerName val="0"/>
          <c:showPercent val="0"/>
          <c:showBubbleSize val="0"/>
        </c:dLbls>
        <c:gapWidth val="219"/>
        <c:overlap val="-27"/>
        <c:axId val="451993136"/>
        <c:axId val="451989856"/>
      </c:barChart>
      <c:catAx>
        <c:axId val="45199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989856"/>
        <c:crosses val="autoZero"/>
        <c:auto val="1"/>
        <c:lblAlgn val="ctr"/>
        <c:lblOffset val="100"/>
        <c:noMultiLvlLbl val="0"/>
      </c:catAx>
      <c:valAx>
        <c:axId val="45198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99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2</c:v>
                </c:pt>
              </c:numCache>
            </c:numRef>
          </c:val>
          <c:extLst>
            <c:ext xmlns:c16="http://schemas.microsoft.com/office/drawing/2014/chart" uri="{C3380CC4-5D6E-409C-BE32-E72D297353CC}">
              <c16:uniqueId val="{00000000-B276-4776-9897-0087365D14D9}"/>
            </c:ext>
          </c:extLst>
        </c:ser>
        <c:dLbls>
          <c:showLegendKey val="0"/>
          <c:showVal val="0"/>
          <c:showCatName val="0"/>
          <c:showSerName val="0"/>
          <c:showPercent val="0"/>
          <c:showBubbleSize val="0"/>
        </c:dLbls>
        <c:gapWidth val="219"/>
        <c:overlap val="-27"/>
        <c:axId val="458944424"/>
        <c:axId val="458952952"/>
      </c:barChart>
      <c:dateAx>
        <c:axId val="45894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52952"/>
        <c:crosses val="autoZero"/>
        <c:auto val="1"/>
        <c:lblOffset val="100"/>
        <c:baseTimeUnit val="months"/>
      </c:dateAx>
      <c:valAx>
        <c:axId val="45895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4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75</c:v>
                </c:pt>
                <c:pt idx="1">
                  <c:v>72</c:v>
                </c:pt>
                <c:pt idx="2">
                  <c:v>43</c:v>
                </c:pt>
                <c:pt idx="3">
                  <c:v>30</c:v>
                </c:pt>
                <c:pt idx="4">
                  <c:v>14</c:v>
                </c:pt>
              </c:numCache>
            </c:numRef>
          </c:val>
          <c:extLst>
            <c:ext xmlns:c16="http://schemas.microsoft.com/office/drawing/2014/chart" uri="{C3380CC4-5D6E-409C-BE32-E72D297353CC}">
              <c16:uniqueId val="{00000000-3D7C-447C-BE2E-DD18984D4ACE}"/>
            </c:ext>
          </c:extLst>
        </c:ser>
        <c:dLbls>
          <c:showLegendKey val="0"/>
          <c:showVal val="0"/>
          <c:showCatName val="0"/>
          <c:showSerName val="0"/>
          <c:showPercent val="0"/>
          <c:showBubbleSize val="0"/>
        </c:dLbls>
        <c:gapWidth val="219"/>
        <c:overlap val="-27"/>
        <c:axId val="458962136"/>
        <c:axId val="458960824"/>
      </c:barChart>
      <c:catAx>
        <c:axId val="45896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60824"/>
        <c:crosses val="autoZero"/>
        <c:auto val="1"/>
        <c:lblAlgn val="ctr"/>
        <c:lblOffset val="100"/>
        <c:noMultiLvlLbl val="0"/>
      </c:catAx>
      <c:valAx>
        <c:axId val="45896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6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530</c:v>
                </c:pt>
                <c:pt idx="1">
                  <c:v>361</c:v>
                </c:pt>
                <c:pt idx="2">
                  <c:v>562</c:v>
                </c:pt>
                <c:pt idx="3">
                  <c:v>241</c:v>
                </c:pt>
                <c:pt idx="4">
                  <c:v>14</c:v>
                </c:pt>
              </c:numCache>
            </c:numRef>
          </c:val>
          <c:extLst>
            <c:ext xmlns:c16="http://schemas.microsoft.com/office/drawing/2014/chart" uri="{C3380CC4-5D6E-409C-BE32-E72D297353CC}">
              <c16:uniqueId val="{00000000-ECBA-4C03-89F4-7D34366F213C}"/>
            </c:ext>
          </c:extLst>
        </c:ser>
        <c:dLbls>
          <c:showLegendKey val="0"/>
          <c:showVal val="0"/>
          <c:showCatName val="0"/>
          <c:showSerName val="0"/>
          <c:showPercent val="0"/>
          <c:showBubbleSize val="0"/>
        </c:dLbls>
        <c:gapWidth val="219"/>
        <c:overlap val="-27"/>
        <c:axId val="458955904"/>
        <c:axId val="458963120"/>
      </c:barChart>
      <c:catAx>
        <c:axId val="45895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63120"/>
        <c:crosses val="autoZero"/>
        <c:auto val="1"/>
        <c:lblAlgn val="ctr"/>
        <c:lblOffset val="100"/>
        <c:noMultiLvlLbl val="0"/>
      </c:catAx>
      <c:valAx>
        <c:axId val="45896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5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8595</c:v>
                </c:pt>
                <c:pt idx="5">
                  <c:v>450</c:v>
                </c:pt>
              </c:numCache>
            </c:numRef>
          </c:val>
          <c:extLst>
            <c:ext xmlns:c16="http://schemas.microsoft.com/office/drawing/2014/chart" uri="{C3380CC4-5D6E-409C-BE32-E72D297353CC}">
              <c16:uniqueId val="{00000000-7877-43A0-9BC9-7C284DFB4C71}"/>
            </c:ext>
          </c:extLst>
        </c:ser>
        <c:dLbls>
          <c:showLegendKey val="0"/>
          <c:showVal val="0"/>
          <c:showCatName val="0"/>
          <c:showSerName val="0"/>
          <c:showPercent val="0"/>
          <c:showBubbleSize val="0"/>
        </c:dLbls>
        <c:gapWidth val="219"/>
        <c:overlap val="-27"/>
        <c:axId val="458966728"/>
        <c:axId val="458970336"/>
      </c:barChart>
      <c:catAx>
        <c:axId val="45896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70336"/>
        <c:crosses val="autoZero"/>
        <c:auto val="1"/>
        <c:lblAlgn val="ctr"/>
        <c:lblOffset val="100"/>
        <c:noMultiLvlLbl val="0"/>
      </c:catAx>
      <c:valAx>
        <c:axId val="45897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6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0</c:v>
                </c:pt>
              </c:numCache>
            </c:numRef>
          </c:val>
          <c:extLst>
            <c:ext xmlns:c16="http://schemas.microsoft.com/office/drawing/2014/chart" uri="{C3380CC4-5D6E-409C-BE32-E72D297353CC}">
              <c16:uniqueId val="{00000000-86DC-4FE0-BF4D-20A39FFB9974}"/>
            </c:ext>
          </c:extLst>
        </c:ser>
        <c:dLbls>
          <c:showLegendKey val="0"/>
          <c:showVal val="0"/>
          <c:showCatName val="0"/>
          <c:showSerName val="0"/>
          <c:showPercent val="0"/>
          <c:showBubbleSize val="0"/>
        </c:dLbls>
        <c:gapWidth val="219"/>
        <c:overlap val="-27"/>
        <c:axId val="458930976"/>
        <c:axId val="458925072"/>
      </c:barChart>
      <c:dateAx>
        <c:axId val="45893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25072"/>
        <c:crosses val="autoZero"/>
        <c:auto val="1"/>
        <c:lblOffset val="100"/>
        <c:baseTimeUnit val="months"/>
      </c:dateAx>
      <c:valAx>
        <c:axId val="45892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B9F-4089-9374-5A9E3028994D}"/>
            </c:ext>
          </c:extLst>
        </c:ser>
        <c:dLbls>
          <c:showLegendKey val="0"/>
          <c:showVal val="0"/>
          <c:showCatName val="0"/>
          <c:showSerName val="0"/>
          <c:showPercent val="0"/>
          <c:showBubbleSize val="0"/>
        </c:dLbls>
        <c:gapWidth val="219"/>
        <c:overlap val="-27"/>
        <c:axId val="458930648"/>
        <c:axId val="458932288"/>
      </c:barChart>
      <c:dateAx>
        <c:axId val="45893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2288"/>
        <c:crosses val="autoZero"/>
        <c:auto val="1"/>
        <c:lblOffset val="100"/>
        <c:baseTimeUnit val="months"/>
      </c:dateAx>
      <c:valAx>
        <c:axId val="45893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457</c:v>
                </c:pt>
                <c:pt idx="3">
                  <c:v>330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0C0-40BA-9A55-36F2F1A8663B}"/>
            </c:ext>
          </c:extLst>
        </c:ser>
        <c:dLbls>
          <c:showLegendKey val="0"/>
          <c:showVal val="0"/>
          <c:showCatName val="0"/>
          <c:showSerName val="0"/>
          <c:showPercent val="0"/>
          <c:showBubbleSize val="0"/>
        </c:dLbls>
        <c:gapWidth val="219"/>
        <c:overlap val="-27"/>
        <c:axId val="458927696"/>
        <c:axId val="458923104"/>
      </c:barChart>
      <c:catAx>
        <c:axId val="45892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23104"/>
        <c:crosses val="autoZero"/>
        <c:auto val="1"/>
        <c:lblAlgn val="ctr"/>
        <c:lblOffset val="100"/>
        <c:noMultiLvlLbl val="0"/>
      </c:catAx>
      <c:valAx>
        <c:axId val="45892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2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numCache>
            </c:numRef>
          </c:val>
          <c:extLst>
            <c:ext xmlns:c16="http://schemas.microsoft.com/office/drawing/2014/chart" uri="{C3380CC4-5D6E-409C-BE32-E72D297353CC}">
              <c16:uniqueId val="{00000000-3970-47AF-AC68-DEE56223214A}"/>
            </c:ext>
          </c:extLst>
        </c:ser>
        <c:dLbls>
          <c:showLegendKey val="0"/>
          <c:showVal val="0"/>
          <c:showCatName val="0"/>
          <c:showSerName val="0"/>
          <c:showPercent val="0"/>
          <c:showBubbleSize val="0"/>
        </c:dLbls>
        <c:gapWidth val="219"/>
        <c:overlap val="-27"/>
        <c:axId val="458936880"/>
        <c:axId val="458939504"/>
      </c:barChart>
      <c:dateAx>
        <c:axId val="45893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9504"/>
        <c:crosses val="autoZero"/>
        <c:auto val="1"/>
        <c:lblOffset val="100"/>
        <c:baseTimeUnit val="months"/>
      </c:dateAx>
      <c:valAx>
        <c:axId val="45893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27ED3-0343-4130-8654-BC9991E8342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70CC3230-4C51-4982-B401-6A759B3FB95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81270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0A5D1-34D7-4756-ADF3-ABC603A5999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53373BB-3125-4CA5-87C4-02E41B1BB1FC}"/>
              </a:ext>
            </a:extLst>
          </p:cNvPr>
          <p:cNvGraphicFramePr>
            <a:graphicFrameLocks noGrp="1"/>
          </p:cNvGraphicFramePr>
          <p:nvPr>
            <p:ph type="chart" sz="quarter" idx="13"/>
            <p:extLst>
              <p:ext uri="{D42A27DB-BD31-4B8C-83A1-F6EECF244321}">
                <p14:modId xmlns:p14="http://schemas.microsoft.com/office/powerpoint/2010/main" val="1913502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21356-E821-4D1C-BC60-93F5F8E80CB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60DF0D0-A673-401B-8872-2505C1AA2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28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3F19E-DF08-437A-82DF-A1F249AF618E}"/>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A70E720-A126-4107-B8B1-0F95640DFC0C}"/>
              </a:ext>
            </a:extLst>
          </p:cNvPr>
          <p:cNvGraphicFramePr>
            <a:graphicFrameLocks noGrp="1"/>
          </p:cNvGraphicFramePr>
          <p:nvPr>
            <p:ph type="tbl" sz="quarter" idx="13"/>
            <p:extLst>
              <p:ext uri="{D42A27DB-BD31-4B8C-83A1-F6EECF244321}">
                <p14:modId xmlns:p14="http://schemas.microsoft.com/office/powerpoint/2010/main" val="337596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64993069"/>
                    </a:ext>
                  </a:extLst>
                </a:gridCol>
                <a:gridCol w="905256">
                  <a:extLst>
                    <a:ext uri="{9D8B030D-6E8A-4147-A177-3AD203B41FA5}">
                      <a16:colId xmlns:a16="http://schemas.microsoft.com/office/drawing/2014/main" val="1625121943"/>
                    </a:ext>
                  </a:extLst>
                </a:gridCol>
                <a:gridCol w="905256">
                  <a:extLst>
                    <a:ext uri="{9D8B030D-6E8A-4147-A177-3AD203B41FA5}">
                      <a16:colId xmlns:a16="http://schemas.microsoft.com/office/drawing/2014/main" val="2382758250"/>
                    </a:ext>
                  </a:extLst>
                </a:gridCol>
                <a:gridCol w="905256">
                  <a:extLst>
                    <a:ext uri="{9D8B030D-6E8A-4147-A177-3AD203B41FA5}">
                      <a16:colId xmlns:a16="http://schemas.microsoft.com/office/drawing/2014/main" val="2614589201"/>
                    </a:ext>
                  </a:extLst>
                </a:gridCol>
                <a:gridCol w="905256">
                  <a:extLst>
                    <a:ext uri="{9D8B030D-6E8A-4147-A177-3AD203B41FA5}">
                      <a16:colId xmlns:a16="http://schemas.microsoft.com/office/drawing/2014/main" val="3378979687"/>
                    </a:ext>
                  </a:extLst>
                </a:gridCol>
                <a:gridCol w="905256">
                  <a:extLst>
                    <a:ext uri="{9D8B030D-6E8A-4147-A177-3AD203B41FA5}">
                      <a16:colId xmlns:a16="http://schemas.microsoft.com/office/drawing/2014/main" val="2258748529"/>
                    </a:ext>
                  </a:extLst>
                </a:gridCol>
                <a:gridCol w="905256">
                  <a:extLst>
                    <a:ext uri="{9D8B030D-6E8A-4147-A177-3AD203B41FA5}">
                      <a16:colId xmlns:a16="http://schemas.microsoft.com/office/drawing/2014/main" val="2176393109"/>
                    </a:ext>
                  </a:extLst>
                </a:gridCol>
                <a:gridCol w="905256">
                  <a:extLst>
                    <a:ext uri="{9D8B030D-6E8A-4147-A177-3AD203B41FA5}">
                      <a16:colId xmlns:a16="http://schemas.microsoft.com/office/drawing/2014/main" val="1835247913"/>
                    </a:ext>
                  </a:extLst>
                </a:gridCol>
                <a:gridCol w="905256">
                  <a:extLst>
                    <a:ext uri="{9D8B030D-6E8A-4147-A177-3AD203B41FA5}">
                      <a16:colId xmlns:a16="http://schemas.microsoft.com/office/drawing/2014/main" val="239014713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13594627"/>
                  </a:ext>
                </a:extLst>
              </a:tr>
              <a:tr h="370840">
                <a:tc>
                  <a:txBody>
                    <a:bodyPr/>
                    <a:lstStyle/>
                    <a:p>
                      <a:r>
                        <a:rPr lang="en-US" sz="1000"/>
                        <a:t>1759</a:t>
                      </a:r>
                    </a:p>
                  </a:txBody>
                  <a:tcPr/>
                </a:tc>
                <a:tc>
                  <a:txBody>
                    <a:bodyPr/>
                    <a:lstStyle/>
                    <a:p>
                      <a:r>
                        <a:rPr lang="en-US" sz="1000"/>
                        <a:t>1</a:t>
                      </a:r>
                    </a:p>
                  </a:txBody>
                  <a:tcPr/>
                </a:tc>
                <a:tc>
                  <a:txBody>
                    <a:bodyPr/>
                    <a:lstStyle/>
                    <a:p>
                      <a:r>
                        <a:rPr lang="en-US" sz="1000"/>
                        <a:t>11</a:t>
                      </a:r>
                    </a:p>
                  </a:txBody>
                  <a:tcPr/>
                </a:tc>
                <a:tc>
                  <a:txBody>
                    <a:bodyPr/>
                    <a:lstStyle/>
                    <a:p>
                      <a:r>
                        <a:rPr lang="en-US" sz="1000"/>
                        <a:t>158</a:t>
                      </a:r>
                    </a:p>
                  </a:txBody>
                  <a:tcPr/>
                </a:tc>
                <a:tc>
                  <a:txBody>
                    <a:bodyPr/>
                    <a:lstStyle/>
                    <a:p>
                      <a:r>
                        <a:rPr lang="en-US" sz="1000"/>
                        <a:t>25</a:t>
                      </a:r>
                    </a:p>
                  </a:txBody>
                  <a:tcPr/>
                </a:tc>
                <a:tc>
                  <a:txBody>
                    <a:bodyPr/>
                    <a:lstStyle/>
                    <a:p>
                      <a:r>
                        <a:rPr lang="en-US" sz="1000"/>
                        <a:t>1</a:t>
                      </a:r>
                    </a:p>
                  </a:txBody>
                  <a:tcPr/>
                </a:tc>
                <a:tc>
                  <a:txBody>
                    <a:bodyPr/>
                    <a:lstStyle/>
                    <a:p>
                      <a:r>
                        <a:rPr lang="en-US" sz="1000"/>
                        <a:t>1</a:t>
                      </a:r>
                    </a:p>
                  </a:txBody>
                  <a:tcPr/>
                </a:tc>
                <a:tc>
                  <a:txBody>
                    <a:bodyPr/>
                    <a:lstStyle/>
                    <a:p>
                      <a:r>
                        <a:rPr lang="en-US" sz="1000"/>
                        <a:t>0.9515 %</a:t>
                      </a:r>
                    </a:p>
                  </a:txBody>
                  <a:tcPr/>
                </a:tc>
                <a:tc>
                  <a:txBody>
                    <a:bodyPr/>
                    <a:lstStyle/>
                    <a:p>
                      <a:r>
                        <a:rPr lang="en-US" sz="1000"/>
                        <a:t>0.0 %</a:t>
                      </a:r>
                    </a:p>
                  </a:txBody>
                  <a:tcPr/>
                </a:tc>
                <a:extLst>
                  <a:ext uri="{0D108BD9-81ED-4DB2-BD59-A6C34878D82A}">
                    <a16:rowId xmlns:a16="http://schemas.microsoft.com/office/drawing/2014/main" val="3137071843"/>
                  </a:ext>
                </a:extLst>
              </a:tr>
            </a:tbl>
          </a:graphicData>
        </a:graphic>
      </p:graphicFrame>
      <p:sp>
        <p:nvSpPr>
          <p:cNvPr id="4" name="Text Placeholder 3">
            <a:extLst>
              <a:ext uri="{FF2B5EF4-FFF2-40B4-BE49-F238E27FC236}">
                <a16:creationId xmlns:a16="http://schemas.microsoft.com/office/drawing/2014/main" id="{5E9AF4CC-7CCE-421F-927B-CC6E66A540F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49699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0C5A2-42B0-4ED9-93F3-EB5345EC45A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DD06CA2-6BCF-4A68-A301-839D4088EE3C}"/>
              </a:ext>
            </a:extLst>
          </p:cNvPr>
          <p:cNvGraphicFramePr>
            <a:graphicFrameLocks noGrp="1"/>
          </p:cNvGraphicFramePr>
          <p:nvPr>
            <p:ph type="chart" sz="quarter" idx="13"/>
            <p:extLst>
              <p:ext uri="{D42A27DB-BD31-4B8C-83A1-F6EECF244321}">
                <p14:modId xmlns:p14="http://schemas.microsoft.com/office/powerpoint/2010/main" val="403322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399D6-1219-4D52-B008-14C4071ECEA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B1F5ABA-7EEA-484A-B0E4-37723434E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291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278E-6CCE-4130-9D2C-86FC48001D1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25E40C4-CD57-4145-9B2D-9D347945B96E}"/>
              </a:ext>
            </a:extLst>
          </p:cNvPr>
          <p:cNvGraphicFramePr>
            <a:graphicFrameLocks noGrp="1"/>
          </p:cNvGraphicFramePr>
          <p:nvPr>
            <p:ph type="chart" sz="quarter" idx="13"/>
            <p:extLst>
              <p:ext uri="{D42A27DB-BD31-4B8C-83A1-F6EECF244321}">
                <p14:modId xmlns:p14="http://schemas.microsoft.com/office/powerpoint/2010/main" val="1722977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BD40C-45EE-4320-933A-54A5040E3BD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E351A01-2C84-4BE2-B422-623603160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34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4C23-7EAB-400B-B51F-0B9A8C093CD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56074F8F-47EF-40BE-A7EA-EE1B14D226D4}"/>
              </a:ext>
            </a:extLst>
          </p:cNvPr>
          <p:cNvGraphicFramePr>
            <a:graphicFrameLocks noGrp="1"/>
          </p:cNvGraphicFramePr>
          <p:nvPr>
            <p:ph type="chart" sz="quarter" idx="13"/>
            <p:extLst>
              <p:ext uri="{D42A27DB-BD31-4B8C-83A1-F6EECF244321}">
                <p14:modId xmlns:p14="http://schemas.microsoft.com/office/powerpoint/2010/main" val="2272404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B65CE-3B02-41FD-A840-D3D6885F64D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6A267F-34D8-4CDF-B551-F943C0267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74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8BA17-14CD-4FFB-B2A3-18DFBE84403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89868C6F-FFEB-4B95-9EC7-DA4721BDECC0}"/>
              </a:ext>
            </a:extLst>
          </p:cNvPr>
          <p:cNvGraphicFramePr>
            <a:graphicFrameLocks noGrp="1"/>
          </p:cNvGraphicFramePr>
          <p:nvPr>
            <p:ph type="chart" sz="quarter" idx="13"/>
            <p:extLst>
              <p:ext uri="{D42A27DB-BD31-4B8C-83A1-F6EECF244321}">
                <p14:modId xmlns:p14="http://schemas.microsoft.com/office/powerpoint/2010/main" val="1077231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65DF0-E994-4FA7-AEA6-F1ED5B99955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8F23277-2A82-4EDA-AA17-F0BCF54870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7246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02B59-EB1A-4DDF-B54A-210B8BEE4EDD}"/>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5C977048-46C2-4F60-B6F3-729929BF6F59}"/>
              </a:ext>
            </a:extLst>
          </p:cNvPr>
          <p:cNvGraphicFramePr>
            <a:graphicFrameLocks noGrp="1"/>
          </p:cNvGraphicFramePr>
          <p:nvPr>
            <p:ph type="tbl" sz="quarter" idx="13"/>
            <p:extLst>
              <p:ext uri="{D42A27DB-BD31-4B8C-83A1-F6EECF244321}">
                <p14:modId xmlns:p14="http://schemas.microsoft.com/office/powerpoint/2010/main" val="256306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74491798"/>
                    </a:ext>
                  </a:extLst>
                </a:gridCol>
                <a:gridCol w="1481328">
                  <a:extLst>
                    <a:ext uri="{9D8B030D-6E8A-4147-A177-3AD203B41FA5}">
                      <a16:colId xmlns:a16="http://schemas.microsoft.com/office/drawing/2014/main" val="2677850690"/>
                    </a:ext>
                  </a:extLst>
                </a:gridCol>
                <a:gridCol w="329184">
                  <a:extLst>
                    <a:ext uri="{9D8B030D-6E8A-4147-A177-3AD203B41FA5}">
                      <a16:colId xmlns:a16="http://schemas.microsoft.com/office/drawing/2014/main" val="1891775405"/>
                    </a:ext>
                  </a:extLst>
                </a:gridCol>
                <a:gridCol w="329184">
                  <a:extLst>
                    <a:ext uri="{9D8B030D-6E8A-4147-A177-3AD203B41FA5}">
                      <a16:colId xmlns:a16="http://schemas.microsoft.com/office/drawing/2014/main" val="1322858520"/>
                    </a:ext>
                  </a:extLst>
                </a:gridCol>
                <a:gridCol w="329184">
                  <a:extLst>
                    <a:ext uri="{9D8B030D-6E8A-4147-A177-3AD203B41FA5}">
                      <a16:colId xmlns:a16="http://schemas.microsoft.com/office/drawing/2014/main" val="2900700890"/>
                    </a:ext>
                  </a:extLst>
                </a:gridCol>
                <a:gridCol w="329184">
                  <a:extLst>
                    <a:ext uri="{9D8B030D-6E8A-4147-A177-3AD203B41FA5}">
                      <a16:colId xmlns:a16="http://schemas.microsoft.com/office/drawing/2014/main" val="1802699196"/>
                    </a:ext>
                  </a:extLst>
                </a:gridCol>
                <a:gridCol w="329184">
                  <a:extLst>
                    <a:ext uri="{9D8B030D-6E8A-4147-A177-3AD203B41FA5}">
                      <a16:colId xmlns:a16="http://schemas.microsoft.com/office/drawing/2014/main" val="1228329712"/>
                    </a:ext>
                  </a:extLst>
                </a:gridCol>
                <a:gridCol w="329184">
                  <a:extLst>
                    <a:ext uri="{9D8B030D-6E8A-4147-A177-3AD203B41FA5}">
                      <a16:colId xmlns:a16="http://schemas.microsoft.com/office/drawing/2014/main" val="4091594720"/>
                    </a:ext>
                  </a:extLst>
                </a:gridCol>
                <a:gridCol w="329184">
                  <a:extLst>
                    <a:ext uri="{9D8B030D-6E8A-4147-A177-3AD203B41FA5}">
                      <a16:colId xmlns:a16="http://schemas.microsoft.com/office/drawing/2014/main" val="3867834217"/>
                    </a:ext>
                  </a:extLst>
                </a:gridCol>
                <a:gridCol w="329184">
                  <a:extLst>
                    <a:ext uri="{9D8B030D-6E8A-4147-A177-3AD203B41FA5}">
                      <a16:colId xmlns:a16="http://schemas.microsoft.com/office/drawing/2014/main" val="4033782745"/>
                    </a:ext>
                  </a:extLst>
                </a:gridCol>
                <a:gridCol w="329184">
                  <a:extLst>
                    <a:ext uri="{9D8B030D-6E8A-4147-A177-3AD203B41FA5}">
                      <a16:colId xmlns:a16="http://schemas.microsoft.com/office/drawing/2014/main" val="1398383941"/>
                    </a:ext>
                  </a:extLst>
                </a:gridCol>
                <a:gridCol w="329184">
                  <a:extLst>
                    <a:ext uri="{9D8B030D-6E8A-4147-A177-3AD203B41FA5}">
                      <a16:colId xmlns:a16="http://schemas.microsoft.com/office/drawing/2014/main" val="215874556"/>
                    </a:ext>
                  </a:extLst>
                </a:gridCol>
                <a:gridCol w="329184">
                  <a:extLst>
                    <a:ext uri="{9D8B030D-6E8A-4147-A177-3AD203B41FA5}">
                      <a16:colId xmlns:a16="http://schemas.microsoft.com/office/drawing/2014/main" val="2968161302"/>
                    </a:ext>
                  </a:extLst>
                </a:gridCol>
                <a:gridCol w="329184">
                  <a:extLst>
                    <a:ext uri="{9D8B030D-6E8A-4147-A177-3AD203B41FA5}">
                      <a16:colId xmlns:a16="http://schemas.microsoft.com/office/drawing/2014/main" val="1213795734"/>
                    </a:ext>
                  </a:extLst>
                </a:gridCol>
                <a:gridCol w="329184">
                  <a:extLst>
                    <a:ext uri="{9D8B030D-6E8A-4147-A177-3AD203B41FA5}">
                      <a16:colId xmlns:a16="http://schemas.microsoft.com/office/drawing/2014/main" val="4177402116"/>
                    </a:ext>
                  </a:extLst>
                </a:gridCol>
                <a:gridCol w="329184">
                  <a:extLst>
                    <a:ext uri="{9D8B030D-6E8A-4147-A177-3AD203B41FA5}">
                      <a16:colId xmlns:a16="http://schemas.microsoft.com/office/drawing/2014/main" val="360761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95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- 2022-04-25 18:00:57</a:t>
                      </a:r>
                      <a:r>
                        <a:rPr kumimoji="0" lang="en-US" sz="1000" b="0" i="0" u="none" strike="noStrike" kern="1200" cap="none" spc="0" normalizeH="0" baseline="0" noProof="0">
                          <a:ln>
                            <a:noFill/>
                          </a:ln>
                          <a:solidFill>
                            <a:prstClr val="black"/>
                          </a:solidFill>
                          <a:effectLst/>
                          <a:uLnTx/>
                          <a:uFillTx/>
                          <a:latin typeface="+mn-lt"/>
                          <a:ea typeface="+mn-ea"/>
                          <a:cs typeface="+mn-cs"/>
                        </a:rPr>
                        <a:t>
 Our hard-working and personable associates make all the difference – the FICOH difference. Today, we celebrate and honor Stacey K., a long-standing member of our Claims department. Congratulations on 30 years of dedicated service, Stacey! #TeamFICOH #workanniversary #womenininsurance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https://quintly-image-storage.s3.amazonaws.com/17ae3836335657ff0a83f20c7d11e5e8/4e9fc7fad3a3ca193bd0fc099fff3e5d.png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9940069"/>
                  </a:ext>
                </a:extLst>
              </a:tr>
            </a:tbl>
          </a:graphicData>
        </a:graphic>
      </p:graphicFrame>
      <p:sp>
        <p:nvSpPr>
          <p:cNvPr id="4" name="Text Placeholder 3">
            <a:extLst>
              <a:ext uri="{FF2B5EF4-FFF2-40B4-BE49-F238E27FC236}">
                <a16:creationId xmlns:a16="http://schemas.microsoft.com/office/drawing/2014/main" id="{361A81A9-902F-42D8-95EE-BD1A0B62EA9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54115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F9797-DEDE-4A55-836F-90334107BF15}"/>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2643EF28-650E-406A-B3E3-4B08480EE413}"/>
              </a:ext>
            </a:extLst>
          </p:cNvPr>
          <p:cNvGraphicFramePr>
            <a:graphicFrameLocks noGrp="1"/>
          </p:cNvGraphicFramePr>
          <p:nvPr>
            <p:ph type="tbl" sz="quarter" idx="13"/>
            <p:extLst>
              <p:ext uri="{D42A27DB-BD31-4B8C-83A1-F6EECF244321}">
                <p14:modId xmlns:p14="http://schemas.microsoft.com/office/powerpoint/2010/main" val="233561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483855"/>
                    </a:ext>
                  </a:extLst>
                </a:gridCol>
                <a:gridCol w="1481328">
                  <a:extLst>
                    <a:ext uri="{9D8B030D-6E8A-4147-A177-3AD203B41FA5}">
                      <a16:colId xmlns:a16="http://schemas.microsoft.com/office/drawing/2014/main" val="2356078550"/>
                    </a:ext>
                  </a:extLst>
                </a:gridCol>
                <a:gridCol w="329184">
                  <a:extLst>
                    <a:ext uri="{9D8B030D-6E8A-4147-A177-3AD203B41FA5}">
                      <a16:colId xmlns:a16="http://schemas.microsoft.com/office/drawing/2014/main" val="1212933064"/>
                    </a:ext>
                  </a:extLst>
                </a:gridCol>
                <a:gridCol w="329184">
                  <a:extLst>
                    <a:ext uri="{9D8B030D-6E8A-4147-A177-3AD203B41FA5}">
                      <a16:colId xmlns:a16="http://schemas.microsoft.com/office/drawing/2014/main" val="2402446261"/>
                    </a:ext>
                  </a:extLst>
                </a:gridCol>
                <a:gridCol w="329184">
                  <a:extLst>
                    <a:ext uri="{9D8B030D-6E8A-4147-A177-3AD203B41FA5}">
                      <a16:colId xmlns:a16="http://schemas.microsoft.com/office/drawing/2014/main" val="992122903"/>
                    </a:ext>
                  </a:extLst>
                </a:gridCol>
                <a:gridCol w="329184">
                  <a:extLst>
                    <a:ext uri="{9D8B030D-6E8A-4147-A177-3AD203B41FA5}">
                      <a16:colId xmlns:a16="http://schemas.microsoft.com/office/drawing/2014/main" val="2927166134"/>
                    </a:ext>
                  </a:extLst>
                </a:gridCol>
                <a:gridCol w="329184">
                  <a:extLst>
                    <a:ext uri="{9D8B030D-6E8A-4147-A177-3AD203B41FA5}">
                      <a16:colId xmlns:a16="http://schemas.microsoft.com/office/drawing/2014/main" val="2060130912"/>
                    </a:ext>
                  </a:extLst>
                </a:gridCol>
                <a:gridCol w="329184">
                  <a:extLst>
                    <a:ext uri="{9D8B030D-6E8A-4147-A177-3AD203B41FA5}">
                      <a16:colId xmlns:a16="http://schemas.microsoft.com/office/drawing/2014/main" val="189629485"/>
                    </a:ext>
                  </a:extLst>
                </a:gridCol>
                <a:gridCol w="329184">
                  <a:extLst>
                    <a:ext uri="{9D8B030D-6E8A-4147-A177-3AD203B41FA5}">
                      <a16:colId xmlns:a16="http://schemas.microsoft.com/office/drawing/2014/main" val="1835701000"/>
                    </a:ext>
                  </a:extLst>
                </a:gridCol>
                <a:gridCol w="329184">
                  <a:extLst>
                    <a:ext uri="{9D8B030D-6E8A-4147-A177-3AD203B41FA5}">
                      <a16:colId xmlns:a16="http://schemas.microsoft.com/office/drawing/2014/main" val="2340536844"/>
                    </a:ext>
                  </a:extLst>
                </a:gridCol>
                <a:gridCol w="329184">
                  <a:extLst>
                    <a:ext uri="{9D8B030D-6E8A-4147-A177-3AD203B41FA5}">
                      <a16:colId xmlns:a16="http://schemas.microsoft.com/office/drawing/2014/main" val="1049502795"/>
                    </a:ext>
                  </a:extLst>
                </a:gridCol>
                <a:gridCol w="329184">
                  <a:extLst>
                    <a:ext uri="{9D8B030D-6E8A-4147-A177-3AD203B41FA5}">
                      <a16:colId xmlns:a16="http://schemas.microsoft.com/office/drawing/2014/main" val="3204443493"/>
                    </a:ext>
                  </a:extLst>
                </a:gridCol>
                <a:gridCol w="329184">
                  <a:extLst>
                    <a:ext uri="{9D8B030D-6E8A-4147-A177-3AD203B41FA5}">
                      <a16:colId xmlns:a16="http://schemas.microsoft.com/office/drawing/2014/main" val="2059783628"/>
                    </a:ext>
                  </a:extLst>
                </a:gridCol>
                <a:gridCol w="329184">
                  <a:extLst>
                    <a:ext uri="{9D8B030D-6E8A-4147-A177-3AD203B41FA5}">
                      <a16:colId xmlns:a16="http://schemas.microsoft.com/office/drawing/2014/main" val="355356554"/>
                    </a:ext>
                  </a:extLst>
                </a:gridCol>
                <a:gridCol w="329184">
                  <a:extLst>
                    <a:ext uri="{9D8B030D-6E8A-4147-A177-3AD203B41FA5}">
                      <a16:colId xmlns:a16="http://schemas.microsoft.com/office/drawing/2014/main" val="734673762"/>
                    </a:ext>
                  </a:extLst>
                </a:gridCol>
                <a:gridCol w="329184">
                  <a:extLst>
                    <a:ext uri="{9D8B030D-6E8A-4147-A177-3AD203B41FA5}">
                      <a16:colId xmlns:a16="http://schemas.microsoft.com/office/drawing/2014/main" val="3651226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879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- 2022-04-22 21:30:15</a:t>
                      </a:r>
                      <a:r>
                        <a:rPr kumimoji="0" lang="en-US" sz="1000" b="0" i="0" u="none" strike="noStrike" kern="1200" cap="none" spc="0" normalizeH="0" baseline="0" noProof="0">
                          <a:ln>
                            <a:noFill/>
                          </a:ln>
                          <a:solidFill>
                            <a:prstClr val="black"/>
                          </a:solidFill>
                          <a:effectLst/>
                          <a:uLnTx/>
                          <a:uFillTx/>
                          <a:latin typeface="+mn-lt"/>
                          <a:ea typeface="+mn-ea"/>
                          <a:cs typeface="+mn-cs"/>
                        </a:rPr>
                        <a:t>
 In honor of #EarthDay2022, and to celebrate the beautiful place we call home, we gave away 200 native Hawaiian seedlings to associates this afternoon! Provided by Hui Kū Maoli Ola,LLC nursery in Kaneohe, the eight plant varieties given away included ‘Akia, ‘Akulikuli, Alahe’e, ‘Ilima, Nanea, Palapalai, Pohinahina, and ‘Ulei. 
Earlier this week, First Insurance's #GrowingGreenerTogether initiative hosted a lunch &amp; learn presentation for associates about native Hawaiian plants featuring experts from the University of Hawaii’s Plant Extinction Prevention Program (PEPP). To read more about what we learned, click our link below.
http://ow.ly/a3PI50IQrVU
#TeamFICOH #hawaiicommunity #FICOHlovestheEarth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https://quintly-image-storage.s3.amazonaws.com/17ae3836335657ff0a83f20c7d11e5e8/fb1c10eeca281786ab4cac9046048442.jpg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99350867"/>
                  </a:ext>
                </a:extLst>
              </a:tr>
            </a:tbl>
          </a:graphicData>
        </a:graphic>
      </p:graphicFrame>
      <p:sp>
        <p:nvSpPr>
          <p:cNvPr id="4" name="Text Placeholder 3">
            <a:extLst>
              <a:ext uri="{FF2B5EF4-FFF2-40B4-BE49-F238E27FC236}">
                <a16:creationId xmlns:a16="http://schemas.microsoft.com/office/drawing/2014/main" id="{78C25A30-1A1E-4831-89C6-D0A9AE77259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3110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E9DDD-F612-47A8-A0B8-3ED806232B30}"/>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57B1FEA0-17ED-4596-A1D7-E36E8EB3AE5A}"/>
              </a:ext>
            </a:extLst>
          </p:cNvPr>
          <p:cNvGraphicFramePr>
            <a:graphicFrameLocks noGrp="1"/>
          </p:cNvGraphicFramePr>
          <p:nvPr>
            <p:ph type="tbl" sz="quarter" idx="13"/>
            <p:extLst>
              <p:ext uri="{D42A27DB-BD31-4B8C-83A1-F6EECF244321}">
                <p14:modId xmlns:p14="http://schemas.microsoft.com/office/powerpoint/2010/main" val="164041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15171977"/>
                    </a:ext>
                  </a:extLst>
                </a:gridCol>
                <a:gridCol w="1481328">
                  <a:extLst>
                    <a:ext uri="{9D8B030D-6E8A-4147-A177-3AD203B41FA5}">
                      <a16:colId xmlns:a16="http://schemas.microsoft.com/office/drawing/2014/main" val="3913602469"/>
                    </a:ext>
                  </a:extLst>
                </a:gridCol>
                <a:gridCol w="329184">
                  <a:extLst>
                    <a:ext uri="{9D8B030D-6E8A-4147-A177-3AD203B41FA5}">
                      <a16:colId xmlns:a16="http://schemas.microsoft.com/office/drawing/2014/main" val="4294460916"/>
                    </a:ext>
                  </a:extLst>
                </a:gridCol>
                <a:gridCol w="329184">
                  <a:extLst>
                    <a:ext uri="{9D8B030D-6E8A-4147-A177-3AD203B41FA5}">
                      <a16:colId xmlns:a16="http://schemas.microsoft.com/office/drawing/2014/main" val="3769388459"/>
                    </a:ext>
                  </a:extLst>
                </a:gridCol>
                <a:gridCol w="329184">
                  <a:extLst>
                    <a:ext uri="{9D8B030D-6E8A-4147-A177-3AD203B41FA5}">
                      <a16:colId xmlns:a16="http://schemas.microsoft.com/office/drawing/2014/main" val="1893887993"/>
                    </a:ext>
                  </a:extLst>
                </a:gridCol>
                <a:gridCol w="329184">
                  <a:extLst>
                    <a:ext uri="{9D8B030D-6E8A-4147-A177-3AD203B41FA5}">
                      <a16:colId xmlns:a16="http://schemas.microsoft.com/office/drawing/2014/main" val="1853329080"/>
                    </a:ext>
                  </a:extLst>
                </a:gridCol>
                <a:gridCol w="329184">
                  <a:extLst>
                    <a:ext uri="{9D8B030D-6E8A-4147-A177-3AD203B41FA5}">
                      <a16:colId xmlns:a16="http://schemas.microsoft.com/office/drawing/2014/main" val="909493294"/>
                    </a:ext>
                  </a:extLst>
                </a:gridCol>
                <a:gridCol w="329184">
                  <a:extLst>
                    <a:ext uri="{9D8B030D-6E8A-4147-A177-3AD203B41FA5}">
                      <a16:colId xmlns:a16="http://schemas.microsoft.com/office/drawing/2014/main" val="3708491721"/>
                    </a:ext>
                  </a:extLst>
                </a:gridCol>
                <a:gridCol w="329184">
                  <a:extLst>
                    <a:ext uri="{9D8B030D-6E8A-4147-A177-3AD203B41FA5}">
                      <a16:colId xmlns:a16="http://schemas.microsoft.com/office/drawing/2014/main" val="3928029013"/>
                    </a:ext>
                  </a:extLst>
                </a:gridCol>
                <a:gridCol w="329184">
                  <a:extLst>
                    <a:ext uri="{9D8B030D-6E8A-4147-A177-3AD203B41FA5}">
                      <a16:colId xmlns:a16="http://schemas.microsoft.com/office/drawing/2014/main" val="4025075184"/>
                    </a:ext>
                  </a:extLst>
                </a:gridCol>
                <a:gridCol w="329184">
                  <a:extLst>
                    <a:ext uri="{9D8B030D-6E8A-4147-A177-3AD203B41FA5}">
                      <a16:colId xmlns:a16="http://schemas.microsoft.com/office/drawing/2014/main" val="2647468064"/>
                    </a:ext>
                  </a:extLst>
                </a:gridCol>
                <a:gridCol w="329184">
                  <a:extLst>
                    <a:ext uri="{9D8B030D-6E8A-4147-A177-3AD203B41FA5}">
                      <a16:colId xmlns:a16="http://schemas.microsoft.com/office/drawing/2014/main" val="933830757"/>
                    </a:ext>
                  </a:extLst>
                </a:gridCol>
                <a:gridCol w="329184">
                  <a:extLst>
                    <a:ext uri="{9D8B030D-6E8A-4147-A177-3AD203B41FA5}">
                      <a16:colId xmlns:a16="http://schemas.microsoft.com/office/drawing/2014/main" val="853031177"/>
                    </a:ext>
                  </a:extLst>
                </a:gridCol>
                <a:gridCol w="329184">
                  <a:extLst>
                    <a:ext uri="{9D8B030D-6E8A-4147-A177-3AD203B41FA5}">
                      <a16:colId xmlns:a16="http://schemas.microsoft.com/office/drawing/2014/main" val="46773915"/>
                    </a:ext>
                  </a:extLst>
                </a:gridCol>
                <a:gridCol w="329184">
                  <a:extLst>
                    <a:ext uri="{9D8B030D-6E8A-4147-A177-3AD203B41FA5}">
                      <a16:colId xmlns:a16="http://schemas.microsoft.com/office/drawing/2014/main" val="2463159881"/>
                    </a:ext>
                  </a:extLst>
                </a:gridCol>
                <a:gridCol w="329184">
                  <a:extLst>
                    <a:ext uri="{9D8B030D-6E8A-4147-A177-3AD203B41FA5}">
                      <a16:colId xmlns:a16="http://schemas.microsoft.com/office/drawing/2014/main" val="116298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047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- 2022-04-13 22:00:38</a:t>
                      </a:r>
                      <a:r>
                        <a:rPr kumimoji="0" lang="en-US" sz="1000" b="0" i="0" u="none" strike="noStrike" kern="1200" cap="none" spc="0" normalizeH="0" baseline="0" noProof="0">
                          <a:ln>
                            <a:noFill/>
                          </a:ln>
                          <a:solidFill>
                            <a:prstClr val="black"/>
                          </a:solidFill>
                          <a:effectLst/>
                          <a:uLnTx/>
                          <a:uFillTx/>
                          <a:latin typeface="+mn-lt"/>
                          <a:ea typeface="+mn-ea"/>
                          <a:cs typeface="+mn-cs"/>
                        </a:rPr>
                        <a:t>
 Yesterday, Joan M. of our Risk &amp; Safety Management department received our quarterly Kupono Award, which recognizes associates who embody our core values and deliver excellent customer service. Her nominator wrote, "Her experience, technical skills and relationship-building differentiate us from the competition." Congratulations, Joan!  
#TeamFICOH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https://quintly-image-storage.s3.amazonaws.com/17ae3836335657ff0a83f20c7d11e5e8/bd8b3b33915179884c962014769b6dc8.jpg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9786989"/>
                  </a:ext>
                </a:extLst>
              </a:tr>
            </a:tbl>
          </a:graphicData>
        </a:graphic>
      </p:graphicFrame>
      <p:sp>
        <p:nvSpPr>
          <p:cNvPr id="4" name="Text Placeholder 3">
            <a:extLst>
              <a:ext uri="{FF2B5EF4-FFF2-40B4-BE49-F238E27FC236}">
                <a16:creationId xmlns:a16="http://schemas.microsoft.com/office/drawing/2014/main" id="{CB85683C-82A5-4325-B8D5-7AC19BA50D7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30856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2E04-EEC1-41F0-BFF4-30C10E8BBFFA}"/>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F03F919-60AA-428E-8E2C-23D0300B1219}"/>
              </a:ext>
            </a:extLst>
          </p:cNvPr>
          <p:cNvGraphicFramePr>
            <a:graphicFrameLocks noGrp="1"/>
          </p:cNvGraphicFramePr>
          <p:nvPr>
            <p:ph type="tbl" sz="quarter" idx="13"/>
            <p:extLst>
              <p:ext uri="{D42A27DB-BD31-4B8C-83A1-F6EECF244321}">
                <p14:modId xmlns:p14="http://schemas.microsoft.com/office/powerpoint/2010/main" val="265573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63092310"/>
                    </a:ext>
                  </a:extLst>
                </a:gridCol>
                <a:gridCol w="576072">
                  <a:extLst>
                    <a:ext uri="{9D8B030D-6E8A-4147-A177-3AD203B41FA5}">
                      <a16:colId xmlns:a16="http://schemas.microsoft.com/office/drawing/2014/main" val="3097459387"/>
                    </a:ext>
                  </a:extLst>
                </a:gridCol>
                <a:gridCol w="576072">
                  <a:extLst>
                    <a:ext uri="{9D8B030D-6E8A-4147-A177-3AD203B41FA5}">
                      <a16:colId xmlns:a16="http://schemas.microsoft.com/office/drawing/2014/main" val="2858876219"/>
                    </a:ext>
                  </a:extLst>
                </a:gridCol>
                <a:gridCol w="576072">
                  <a:extLst>
                    <a:ext uri="{9D8B030D-6E8A-4147-A177-3AD203B41FA5}">
                      <a16:colId xmlns:a16="http://schemas.microsoft.com/office/drawing/2014/main" val="86863495"/>
                    </a:ext>
                  </a:extLst>
                </a:gridCol>
                <a:gridCol w="576072">
                  <a:extLst>
                    <a:ext uri="{9D8B030D-6E8A-4147-A177-3AD203B41FA5}">
                      <a16:colId xmlns:a16="http://schemas.microsoft.com/office/drawing/2014/main" val="4056649826"/>
                    </a:ext>
                  </a:extLst>
                </a:gridCol>
                <a:gridCol w="576072">
                  <a:extLst>
                    <a:ext uri="{9D8B030D-6E8A-4147-A177-3AD203B41FA5}">
                      <a16:colId xmlns:a16="http://schemas.microsoft.com/office/drawing/2014/main" val="2005405848"/>
                    </a:ext>
                  </a:extLst>
                </a:gridCol>
                <a:gridCol w="576072">
                  <a:extLst>
                    <a:ext uri="{9D8B030D-6E8A-4147-A177-3AD203B41FA5}">
                      <a16:colId xmlns:a16="http://schemas.microsoft.com/office/drawing/2014/main" val="480369563"/>
                    </a:ext>
                  </a:extLst>
                </a:gridCol>
                <a:gridCol w="576072">
                  <a:extLst>
                    <a:ext uri="{9D8B030D-6E8A-4147-A177-3AD203B41FA5}">
                      <a16:colId xmlns:a16="http://schemas.microsoft.com/office/drawing/2014/main" val="1406937242"/>
                    </a:ext>
                  </a:extLst>
                </a:gridCol>
                <a:gridCol w="576072">
                  <a:extLst>
                    <a:ext uri="{9D8B030D-6E8A-4147-A177-3AD203B41FA5}">
                      <a16:colId xmlns:a16="http://schemas.microsoft.com/office/drawing/2014/main" val="1754115987"/>
                    </a:ext>
                  </a:extLst>
                </a:gridCol>
                <a:gridCol w="576072">
                  <a:extLst>
                    <a:ext uri="{9D8B030D-6E8A-4147-A177-3AD203B41FA5}">
                      <a16:colId xmlns:a16="http://schemas.microsoft.com/office/drawing/2014/main" val="2457159956"/>
                    </a:ext>
                  </a:extLst>
                </a:gridCol>
                <a:gridCol w="576072">
                  <a:extLst>
                    <a:ext uri="{9D8B030D-6E8A-4147-A177-3AD203B41FA5}">
                      <a16:colId xmlns:a16="http://schemas.microsoft.com/office/drawing/2014/main" val="3176987997"/>
                    </a:ext>
                  </a:extLst>
                </a:gridCol>
                <a:gridCol w="576072">
                  <a:extLst>
                    <a:ext uri="{9D8B030D-6E8A-4147-A177-3AD203B41FA5}">
                      <a16:colId xmlns:a16="http://schemas.microsoft.com/office/drawing/2014/main" val="279737578"/>
                    </a:ext>
                  </a:extLst>
                </a:gridCol>
                <a:gridCol w="576072">
                  <a:extLst>
                    <a:ext uri="{9D8B030D-6E8A-4147-A177-3AD203B41FA5}">
                      <a16:colId xmlns:a16="http://schemas.microsoft.com/office/drawing/2014/main" val="41965115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64414730"/>
                  </a:ext>
                </a:extLst>
              </a:tr>
              <a:tr h="370840">
                <a:tc>
                  <a:txBody>
                    <a:bodyPr/>
                    <a:lstStyle/>
                    <a:p>
                      <a:r>
                        <a:rPr lang="en-US" sz="1000"/>
                        <a:t>1201</a:t>
                      </a:r>
                    </a:p>
                  </a:txBody>
                  <a:tcPr/>
                </a:tc>
                <a:tc>
                  <a:txBody>
                    <a:bodyPr/>
                    <a:lstStyle/>
                    <a:p>
                      <a:r>
                        <a:rPr lang="en-US" sz="1000"/>
                        <a:t>-6</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2</a:t>
                      </a:r>
                    </a:p>
                  </a:txBody>
                  <a:tcPr/>
                </a:tc>
                <a:tc>
                  <a:txBody>
                    <a:bodyPr/>
                    <a:lstStyle/>
                    <a:p>
                      <a:r>
                        <a:rPr lang="en-US" sz="1000"/>
                        <a:t>0.0332 %</a:t>
                      </a:r>
                    </a:p>
                  </a:txBody>
                  <a:tcPr/>
                </a:tc>
                <a:tc>
                  <a:txBody>
                    <a:bodyPr/>
                    <a:lstStyle/>
                    <a:p>
                      <a:r>
                        <a:rPr lang="en-US" sz="1000"/>
                        <a:t>0.0 %</a:t>
                      </a:r>
                    </a:p>
                  </a:txBody>
                  <a:tcPr/>
                </a:tc>
                <a:extLst>
                  <a:ext uri="{0D108BD9-81ED-4DB2-BD59-A6C34878D82A}">
                    <a16:rowId xmlns:a16="http://schemas.microsoft.com/office/drawing/2014/main" val="359514751"/>
                  </a:ext>
                </a:extLst>
              </a:tr>
            </a:tbl>
          </a:graphicData>
        </a:graphic>
      </p:graphicFrame>
      <p:sp>
        <p:nvSpPr>
          <p:cNvPr id="4" name="Text Placeholder 3">
            <a:extLst>
              <a:ext uri="{FF2B5EF4-FFF2-40B4-BE49-F238E27FC236}">
                <a16:creationId xmlns:a16="http://schemas.microsoft.com/office/drawing/2014/main" id="{7ECAE10B-4956-4972-9CF7-FDDC8E7FD7D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04682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3E607-30C7-48A1-9CCE-315209673D5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2EE628C-989F-43D5-AC61-D3DAD4940459}"/>
              </a:ext>
            </a:extLst>
          </p:cNvPr>
          <p:cNvGraphicFramePr>
            <a:graphicFrameLocks noGrp="1"/>
          </p:cNvGraphicFramePr>
          <p:nvPr>
            <p:ph type="chart" sz="quarter" idx="13"/>
            <p:extLst>
              <p:ext uri="{D42A27DB-BD31-4B8C-83A1-F6EECF244321}">
                <p14:modId xmlns:p14="http://schemas.microsoft.com/office/powerpoint/2010/main" val="3632115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28B2B-282B-466D-B4CD-78BD37B8728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B98729-8FD1-4307-990B-110FA90845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004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A6C54-72D1-4459-98AA-9FC35B6D434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A27EA99-C8DE-4591-A16F-2D75B2C47C32}"/>
              </a:ext>
            </a:extLst>
          </p:cNvPr>
          <p:cNvGraphicFramePr>
            <a:graphicFrameLocks noGrp="1"/>
          </p:cNvGraphicFramePr>
          <p:nvPr>
            <p:ph type="chart" sz="quarter" idx="13"/>
            <p:extLst>
              <p:ext uri="{D42A27DB-BD31-4B8C-83A1-F6EECF244321}">
                <p14:modId xmlns:p14="http://schemas.microsoft.com/office/powerpoint/2010/main" val="377514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D08B5E-DABF-442B-8A48-6CE63128CF1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168CBA0-E33D-4814-98BA-7745307D6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70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0EA2-EC90-45C7-9F69-75235C9DB4D5}"/>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AD5DE5B-08E8-47A7-9C17-765C85A6D2FB}"/>
              </a:ext>
            </a:extLst>
          </p:cNvPr>
          <p:cNvGraphicFramePr>
            <a:graphicFrameLocks noGrp="1"/>
          </p:cNvGraphicFramePr>
          <p:nvPr>
            <p:ph type="chart" sz="quarter" idx="13"/>
            <p:extLst>
              <p:ext uri="{D42A27DB-BD31-4B8C-83A1-F6EECF244321}">
                <p14:modId xmlns:p14="http://schemas.microsoft.com/office/powerpoint/2010/main" val="4029889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A1C394-AC5E-4997-B520-69C940B4E0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FE7C4AF-1155-49F7-92EB-CBC68A7102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080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F4EA9-4EED-47B8-8DD7-33388EBA366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2D833F6-BBD7-4941-93E4-1A3141EDEDBF}"/>
              </a:ext>
            </a:extLst>
          </p:cNvPr>
          <p:cNvGraphicFramePr>
            <a:graphicFrameLocks noGrp="1"/>
          </p:cNvGraphicFramePr>
          <p:nvPr>
            <p:ph type="tbl" sz="quarter" idx="13"/>
            <p:extLst>
              <p:ext uri="{D42A27DB-BD31-4B8C-83A1-F6EECF244321}">
                <p14:modId xmlns:p14="http://schemas.microsoft.com/office/powerpoint/2010/main" val="379724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3256373"/>
                    </a:ext>
                  </a:extLst>
                </a:gridCol>
                <a:gridCol w="493776">
                  <a:extLst>
                    <a:ext uri="{9D8B030D-6E8A-4147-A177-3AD203B41FA5}">
                      <a16:colId xmlns:a16="http://schemas.microsoft.com/office/drawing/2014/main" val="2396267802"/>
                    </a:ext>
                  </a:extLst>
                </a:gridCol>
                <a:gridCol w="1069848">
                  <a:extLst>
                    <a:ext uri="{9D8B030D-6E8A-4147-A177-3AD203B41FA5}">
                      <a16:colId xmlns:a16="http://schemas.microsoft.com/office/drawing/2014/main" val="284922022"/>
                    </a:ext>
                  </a:extLst>
                </a:gridCol>
                <a:gridCol w="1069848">
                  <a:extLst>
                    <a:ext uri="{9D8B030D-6E8A-4147-A177-3AD203B41FA5}">
                      <a16:colId xmlns:a16="http://schemas.microsoft.com/office/drawing/2014/main" val="726242622"/>
                    </a:ext>
                  </a:extLst>
                </a:gridCol>
                <a:gridCol w="1069848">
                  <a:extLst>
                    <a:ext uri="{9D8B030D-6E8A-4147-A177-3AD203B41FA5}">
                      <a16:colId xmlns:a16="http://schemas.microsoft.com/office/drawing/2014/main" val="2367776642"/>
                    </a:ext>
                  </a:extLst>
                </a:gridCol>
                <a:gridCol w="1069848">
                  <a:extLst>
                    <a:ext uri="{9D8B030D-6E8A-4147-A177-3AD203B41FA5}">
                      <a16:colId xmlns:a16="http://schemas.microsoft.com/office/drawing/2014/main" val="1938194144"/>
                    </a:ext>
                  </a:extLst>
                </a:gridCol>
                <a:gridCol w="1069848">
                  <a:extLst>
                    <a:ext uri="{9D8B030D-6E8A-4147-A177-3AD203B41FA5}">
                      <a16:colId xmlns:a16="http://schemas.microsoft.com/office/drawing/2014/main" val="3919170369"/>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69400698"/>
                  </a:ext>
                </a:extLst>
              </a:tr>
              <a:tr h="370840">
                <a:tc>
                  <a:txBody>
                    <a:bodyPr/>
                    <a:lstStyle/>
                    <a:p>
                      <a:r>
                        <a:rPr lang="en-US" sz="1000" b="1"/>
                        <a:t>@FirstInsHI - 2022-04-28 13:43:04</a:t>
                      </a:r>
                      <a:r>
                        <a:rPr lang="en-US" sz="1000"/>
                        <a:t>
 It's that time... biometric screening time, offered on site this year! Participating associates get to know their numbers and where their health currently stands, and also earn incentives. @virginpulse #thegoodlife #vpthrive2022 #workplacewellness https://t.co/LbX6MewmEM</a:t>
                      </a:r>
                    </a:p>
                  </a:txBody>
                  <a:tcPr/>
                </a:tc>
                <a:tc>
                  <a:txBody>
                    <a:bodyPr/>
                    <a:lstStyle/>
                    <a:p>
                      <a:r>
                        <a:rPr lang="en-US" sz="1000"/>
                        <a:t>04/29/2022 02:07:21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0.0832 %</a:t>
                      </a:r>
                    </a:p>
                  </a:txBody>
                  <a:tcPr/>
                </a:tc>
                <a:extLst>
                  <a:ext uri="{0D108BD9-81ED-4DB2-BD59-A6C34878D82A}">
                    <a16:rowId xmlns:a16="http://schemas.microsoft.com/office/drawing/2014/main" val="3692077724"/>
                  </a:ext>
                </a:extLst>
              </a:tr>
              <a:tr h="370840">
                <a:tc>
                  <a:txBody>
                    <a:bodyPr/>
                    <a:lstStyle/>
                    <a:p>
                      <a:r>
                        <a:rPr lang="en-US" sz="1000" b="1"/>
                        <a:t>@FirstInsHI - 2022-04-13 22:00:38</a:t>
                      </a:r>
                      <a:r>
                        <a:rPr lang="en-US" sz="1000"/>
                        <a:t>
 Yesterday, Joan M. of our Risk &amp;amp; Safety Management department received our quarterly Kupono Award, which recognizes associates who embody our core values and deliver excellent customer service. Congratulations, Joan!  
#TeamFICOH  #EmployeeRecognition https://t.co/gZELOe98LX</a:t>
                      </a:r>
                    </a:p>
                  </a:txBody>
                  <a:tcPr/>
                </a:tc>
                <a:tc>
                  <a:txBody>
                    <a:bodyPr/>
                    <a:lstStyle/>
                    <a:p>
                      <a:r>
                        <a:rPr lang="en-US" sz="1000"/>
                        <a:t>04/14/2022 08:10:09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0.0831 %</a:t>
                      </a:r>
                    </a:p>
                  </a:txBody>
                  <a:tcPr/>
                </a:tc>
                <a:extLst>
                  <a:ext uri="{0D108BD9-81ED-4DB2-BD59-A6C34878D82A}">
                    <a16:rowId xmlns:a16="http://schemas.microsoft.com/office/drawing/2014/main" val="352684456"/>
                  </a:ext>
                </a:extLst>
              </a:tr>
              <a:tr h="370840">
                <a:tc>
                  <a:txBody>
                    <a:bodyPr/>
                    <a:lstStyle/>
                    <a:p>
                      <a:r>
                        <a:rPr lang="en-US" sz="1000" b="1"/>
                        <a:t>@FirstInsHI - 2022-04-19 18:00:58</a:t>
                      </a:r>
                      <a:r>
                        <a:rPr lang="en-US" sz="1000"/>
                        <a:t>
 This past weekend, associates and their families participated in the 2022 Step Out Walk to Stop Diabetes. Together, FICOH associates walked 2.3 miles  and donated nearly ,500 for the search for a cure and to create a healthier Hawaii! #insurancegivesback #firstinourcommunity https://t.co/vlObMQE1sl</a:t>
                      </a:r>
                    </a:p>
                  </a:txBody>
                  <a:tcPr/>
                </a:tc>
                <a:tc>
                  <a:txBody>
                    <a:bodyPr/>
                    <a:lstStyle/>
                    <a:p>
                      <a:r>
                        <a:rPr lang="en-US" sz="1000"/>
                        <a:t>04/20/2022 20:08:06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0.0831 %</a:t>
                      </a:r>
                    </a:p>
                  </a:txBody>
                  <a:tcPr/>
                </a:tc>
                <a:extLst>
                  <a:ext uri="{0D108BD9-81ED-4DB2-BD59-A6C34878D82A}">
                    <a16:rowId xmlns:a16="http://schemas.microsoft.com/office/drawing/2014/main" val="2233288973"/>
                  </a:ext>
                </a:extLst>
              </a:tr>
            </a:tbl>
          </a:graphicData>
        </a:graphic>
      </p:graphicFrame>
      <p:sp>
        <p:nvSpPr>
          <p:cNvPr id="4" name="Text Placeholder 3">
            <a:extLst>
              <a:ext uri="{FF2B5EF4-FFF2-40B4-BE49-F238E27FC236}">
                <a16:creationId xmlns:a16="http://schemas.microsoft.com/office/drawing/2014/main" id="{63F3F056-8371-4E59-833C-FDC56714F6B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67149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F7CD7-0194-443D-A508-B5068BDAEE9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107A087E-78A7-4C86-A469-3A7C019DD363}"/>
              </a:ext>
            </a:extLst>
          </p:cNvPr>
          <p:cNvGraphicFramePr>
            <a:graphicFrameLocks noGrp="1"/>
          </p:cNvGraphicFramePr>
          <p:nvPr>
            <p:ph type="tbl" sz="quarter" idx="13"/>
            <p:extLst>
              <p:ext uri="{D42A27DB-BD31-4B8C-83A1-F6EECF244321}">
                <p14:modId xmlns:p14="http://schemas.microsoft.com/office/powerpoint/2010/main" val="16277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22012632"/>
                    </a:ext>
                  </a:extLst>
                </a:gridCol>
                <a:gridCol w="576072">
                  <a:extLst>
                    <a:ext uri="{9D8B030D-6E8A-4147-A177-3AD203B41FA5}">
                      <a16:colId xmlns:a16="http://schemas.microsoft.com/office/drawing/2014/main" val="2205735758"/>
                    </a:ext>
                  </a:extLst>
                </a:gridCol>
                <a:gridCol w="576072">
                  <a:extLst>
                    <a:ext uri="{9D8B030D-6E8A-4147-A177-3AD203B41FA5}">
                      <a16:colId xmlns:a16="http://schemas.microsoft.com/office/drawing/2014/main" val="3522271396"/>
                    </a:ext>
                  </a:extLst>
                </a:gridCol>
                <a:gridCol w="576072">
                  <a:extLst>
                    <a:ext uri="{9D8B030D-6E8A-4147-A177-3AD203B41FA5}">
                      <a16:colId xmlns:a16="http://schemas.microsoft.com/office/drawing/2014/main" val="2210872788"/>
                    </a:ext>
                  </a:extLst>
                </a:gridCol>
                <a:gridCol w="576072">
                  <a:extLst>
                    <a:ext uri="{9D8B030D-6E8A-4147-A177-3AD203B41FA5}">
                      <a16:colId xmlns:a16="http://schemas.microsoft.com/office/drawing/2014/main" val="1667070590"/>
                    </a:ext>
                  </a:extLst>
                </a:gridCol>
                <a:gridCol w="576072">
                  <a:extLst>
                    <a:ext uri="{9D8B030D-6E8A-4147-A177-3AD203B41FA5}">
                      <a16:colId xmlns:a16="http://schemas.microsoft.com/office/drawing/2014/main" val="3070769129"/>
                    </a:ext>
                  </a:extLst>
                </a:gridCol>
                <a:gridCol w="576072">
                  <a:extLst>
                    <a:ext uri="{9D8B030D-6E8A-4147-A177-3AD203B41FA5}">
                      <a16:colId xmlns:a16="http://schemas.microsoft.com/office/drawing/2014/main" val="1734693798"/>
                    </a:ext>
                  </a:extLst>
                </a:gridCol>
                <a:gridCol w="576072">
                  <a:extLst>
                    <a:ext uri="{9D8B030D-6E8A-4147-A177-3AD203B41FA5}">
                      <a16:colId xmlns:a16="http://schemas.microsoft.com/office/drawing/2014/main" val="1338787801"/>
                    </a:ext>
                  </a:extLst>
                </a:gridCol>
                <a:gridCol w="576072">
                  <a:extLst>
                    <a:ext uri="{9D8B030D-6E8A-4147-A177-3AD203B41FA5}">
                      <a16:colId xmlns:a16="http://schemas.microsoft.com/office/drawing/2014/main" val="487562937"/>
                    </a:ext>
                  </a:extLst>
                </a:gridCol>
                <a:gridCol w="576072">
                  <a:extLst>
                    <a:ext uri="{9D8B030D-6E8A-4147-A177-3AD203B41FA5}">
                      <a16:colId xmlns:a16="http://schemas.microsoft.com/office/drawing/2014/main" val="429009974"/>
                    </a:ext>
                  </a:extLst>
                </a:gridCol>
                <a:gridCol w="576072">
                  <a:extLst>
                    <a:ext uri="{9D8B030D-6E8A-4147-A177-3AD203B41FA5}">
                      <a16:colId xmlns:a16="http://schemas.microsoft.com/office/drawing/2014/main" val="1764837403"/>
                    </a:ext>
                  </a:extLst>
                </a:gridCol>
                <a:gridCol w="576072">
                  <a:extLst>
                    <a:ext uri="{9D8B030D-6E8A-4147-A177-3AD203B41FA5}">
                      <a16:colId xmlns:a16="http://schemas.microsoft.com/office/drawing/2014/main" val="877414181"/>
                    </a:ext>
                  </a:extLst>
                </a:gridCol>
                <a:gridCol w="576072">
                  <a:extLst>
                    <a:ext uri="{9D8B030D-6E8A-4147-A177-3AD203B41FA5}">
                      <a16:colId xmlns:a16="http://schemas.microsoft.com/office/drawing/2014/main" val="3860768643"/>
                    </a:ext>
                  </a:extLst>
                </a:gridCol>
                <a:gridCol w="576072">
                  <a:extLst>
                    <a:ext uri="{9D8B030D-6E8A-4147-A177-3AD203B41FA5}">
                      <a16:colId xmlns:a16="http://schemas.microsoft.com/office/drawing/2014/main" val="100115204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13907866"/>
                  </a:ext>
                </a:extLst>
              </a:tr>
              <a:tr h="370840">
                <a:tc>
                  <a:txBody>
                    <a:bodyPr/>
                    <a:lstStyle/>
                    <a:p>
                      <a:r>
                        <a:rPr lang="en-US" sz="1000"/>
                        <a:t>3606</a:t>
                      </a:r>
                    </a:p>
                  </a:txBody>
                  <a:tcPr/>
                </a:tc>
                <a:tc>
                  <a:txBody>
                    <a:bodyPr/>
                    <a:lstStyle/>
                    <a:p>
                      <a:r>
                        <a:rPr lang="en-US" sz="1000"/>
                        <a:t>39</a:t>
                      </a:r>
                    </a:p>
                  </a:txBody>
                  <a:tcPr/>
                </a:tc>
                <a:tc>
                  <a:txBody>
                    <a:bodyPr/>
                    <a:lstStyle/>
                    <a:p>
                      <a:r>
                        <a:rPr lang="en-US" sz="1000"/>
                        <a:t>8</a:t>
                      </a:r>
                    </a:p>
                  </a:txBody>
                  <a:tcPr/>
                </a:tc>
                <a:tc>
                  <a:txBody>
                    <a:bodyPr/>
                    <a:lstStyle/>
                    <a:p>
                      <a:r>
                        <a:rPr lang="en-US" sz="1000"/>
                        <a:t>231</a:t>
                      </a:r>
                    </a:p>
                  </a:txBody>
                  <a:tcPr/>
                </a:tc>
                <a:tc>
                  <a:txBody>
                    <a:bodyPr/>
                    <a:lstStyle/>
                    <a:p>
                      <a:r>
                        <a:rPr lang="en-US" sz="1000"/>
                        <a:t>28.875</a:t>
                      </a:r>
                    </a:p>
                  </a:txBody>
                  <a:tcPr/>
                </a:tc>
                <a:tc>
                  <a:txBody>
                    <a:bodyPr/>
                    <a:lstStyle/>
                    <a:p>
                      <a:r>
                        <a:rPr lang="en-US" sz="1000"/>
                        <a:t>9</a:t>
                      </a:r>
                    </a:p>
                  </a:txBody>
                  <a:tcPr/>
                </a:tc>
                <a:tc>
                  <a:txBody>
                    <a:bodyPr/>
                    <a:lstStyle/>
                    <a:p>
                      <a:r>
                        <a:rPr lang="en-US" sz="1000"/>
                        <a:t>1</a:t>
                      </a:r>
                    </a:p>
                  </a:txBody>
                  <a:tcPr/>
                </a:tc>
                <a:tc>
                  <a:txBody>
                    <a:bodyPr/>
                    <a:lstStyle/>
                    <a:p>
                      <a:r>
                        <a:rPr lang="en-US" sz="1000"/>
                        <a:t>0.125</a:t>
                      </a:r>
                    </a:p>
                  </a:txBody>
                  <a:tcPr/>
                </a:tc>
                <a:tc>
                  <a:txBody>
                    <a:bodyPr/>
                    <a:lstStyle/>
                    <a:p>
                      <a:r>
                        <a:rPr lang="en-US" sz="1000"/>
                        <a:t>382</a:t>
                      </a:r>
                    </a:p>
                  </a:txBody>
                  <a:tcPr/>
                </a:tc>
                <a:tc>
                  <a:txBody>
                    <a:bodyPr/>
                    <a:lstStyle/>
                    <a:p>
                      <a:r>
                        <a:rPr lang="en-US" sz="1000"/>
                        <a:t>47.75</a:t>
                      </a:r>
                    </a:p>
                  </a:txBody>
                  <a:tcPr/>
                </a:tc>
                <a:tc>
                  <a:txBody>
                    <a:bodyPr/>
                    <a:lstStyle/>
                    <a:p>
                      <a:r>
                        <a:rPr lang="en-US" sz="1000"/>
                        <a:t>7214</a:t>
                      </a:r>
                    </a:p>
                  </a:txBody>
                  <a:tcPr/>
                </a:tc>
                <a:tc>
                  <a:txBody>
                    <a:bodyPr/>
                    <a:lstStyle/>
                    <a:p>
                      <a:r>
                        <a:rPr lang="en-US" sz="1000"/>
                        <a:t>901.75</a:t>
                      </a:r>
                    </a:p>
                  </a:txBody>
                  <a:tcPr/>
                </a:tc>
                <a:tc>
                  <a:txBody>
                    <a:bodyPr/>
                    <a:lstStyle/>
                    <a:p>
                      <a:r>
                        <a:rPr lang="en-US" sz="1000"/>
                        <a:t>8.3724974221403 %</a:t>
                      </a:r>
                    </a:p>
                  </a:txBody>
                  <a:tcPr/>
                </a:tc>
                <a:tc>
                  <a:txBody>
                    <a:bodyPr/>
                    <a:lstStyle/>
                    <a:p>
                      <a:r>
                        <a:rPr lang="en-US" sz="1000"/>
                        <a:t>0</a:t>
                      </a:r>
                    </a:p>
                  </a:txBody>
                  <a:tcPr/>
                </a:tc>
                <a:extLst>
                  <a:ext uri="{0D108BD9-81ED-4DB2-BD59-A6C34878D82A}">
                    <a16:rowId xmlns:a16="http://schemas.microsoft.com/office/drawing/2014/main" val="1419859827"/>
                  </a:ext>
                </a:extLst>
              </a:tr>
            </a:tbl>
          </a:graphicData>
        </a:graphic>
      </p:graphicFrame>
      <p:sp>
        <p:nvSpPr>
          <p:cNvPr id="4" name="Text Placeholder 3">
            <a:extLst>
              <a:ext uri="{FF2B5EF4-FFF2-40B4-BE49-F238E27FC236}">
                <a16:creationId xmlns:a16="http://schemas.microsoft.com/office/drawing/2014/main" id="{BF9CF997-36EB-42FB-8B7F-F7F422BC9BE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44719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457B-25F9-46DB-B5A0-EA95D62D0B3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D619207-76E2-47E2-BFDC-91D3DEF7568B}"/>
              </a:ext>
            </a:extLst>
          </p:cNvPr>
          <p:cNvGraphicFramePr>
            <a:graphicFrameLocks noGrp="1"/>
          </p:cNvGraphicFramePr>
          <p:nvPr>
            <p:ph type="chart" sz="quarter" idx="13"/>
            <p:extLst>
              <p:ext uri="{D42A27DB-BD31-4B8C-83A1-F6EECF244321}">
                <p14:modId xmlns:p14="http://schemas.microsoft.com/office/powerpoint/2010/main" val="2662549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1CAB9-8F7D-4085-896A-1C8A9D7D230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51E9B01-8234-48F8-BE8D-63799EF81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317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436A-04D4-4064-AC34-E9A5C003D3E4}"/>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8ADA755-2279-4D72-B7EC-EE9E76488ACC}"/>
              </a:ext>
            </a:extLst>
          </p:cNvPr>
          <p:cNvGraphicFramePr>
            <a:graphicFrameLocks noGrp="1"/>
          </p:cNvGraphicFramePr>
          <p:nvPr>
            <p:ph type="chart" sz="quarter" idx="13"/>
            <p:extLst>
              <p:ext uri="{D42A27DB-BD31-4B8C-83A1-F6EECF244321}">
                <p14:modId xmlns:p14="http://schemas.microsoft.com/office/powerpoint/2010/main" val="3451097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E48732-629B-42A1-9247-B251083B29F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9403BF-530B-47A5-AC8C-747ED56C8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74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118B-426C-405E-8778-0C65EB1F9678}"/>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50DA4FF-56CE-4792-9FD2-43AF7E7ACF48}"/>
              </a:ext>
            </a:extLst>
          </p:cNvPr>
          <p:cNvGraphicFramePr>
            <a:graphicFrameLocks noGrp="1"/>
          </p:cNvGraphicFramePr>
          <p:nvPr>
            <p:ph type="chart" sz="quarter" idx="13"/>
            <p:extLst>
              <p:ext uri="{D42A27DB-BD31-4B8C-83A1-F6EECF244321}">
                <p14:modId xmlns:p14="http://schemas.microsoft.com/office/powerpoint/2010/main" val="3734983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4728D2-53FB-437B-94D9-F03A5AAB981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E948A6-1174-4C6E-9CFF-7051F0476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839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459B4-C820-4A51-9D9E-6E5AA09A0231}"/>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EEC5263C-5A2B-466D-81BE-D8BE508B075A}"/>
              </a:ext>
            </a:extLst>
          </p:cNvPr>
          <p:cNvGraphicFramePr>
            <a:graphicFrameLocks noGrp="1"/>
          </p:cNvGraphicFramePr>
          <p:nvPr>
            <p:ph type="chart" sz="quarter" idx="13"/>
            <p:extLst>
              <p:ext uri="{D42A27DB-BD31-4B8C-83A1-F6EECF244321}">
                <p14:modId xmlns:p14="http://schemas.microsoft.com/office/powerpoint/2010/main" val="4021510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748BE9-1F20-4424-AE6C-7855EBE41A9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FF8D320-0387-4D09-A1C4-BAD484AE13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700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0B6FA-8F3E-4758-A9B5-05C69EE8A3E8}"/>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F2A2A350-4E91-43CB-97B6-48DCD439A6DF}"/>
              </a:ext>
            </a:extLst>
          </p:cNvPr>
          <p:cNvGraphicFramePr>
            <a:graphicFrameLocks noGrp="1"/>
          </p:cNvGraphicFramePr>
          <p:nvPr>
            <p:ph type="tbl" sz="quarter" idx="13"/>
            <p:extLst>
              <p:ext uri="{D42A27DB-BD31-4B8C-83A1-F6EECF244321}">
                <p14:modId xmlns:p14="http://schemas.microsoft.com/office/powerpoint/2010/main" val="361986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47047591"/>
                    </a:ext>
                  </a:extLst>
                </a:gridCol>
                <a:gridCol w="740664">
                  <a:extLst>
                    <a:ext uri="{9D8B030D-6E8A-4147-A177-3AD203B41FA5}">
                      <a16:colId xmlns:a16="http://schemas.microsoft.com/office/drawing/2014/main" val="2862385460"/>
                    </a:ext>
                  </a:extLst>
                </a:gridCol>
                <a:gridCol w="740664">
                  <a:extLst>
                    <a:ext uri="{9D8B030D-6E8A-4147-A177-3AD203B41FA5}">
                      <a16:colId xmlns:a16="http://schemas.microsoft.com/office/drawing/2014/main" val="296248887"/>
                    </a:ext>
                  </a:extLst>
                </a:gridCol>
                <a:gridCol w="740664">
                  <a:extLst>
                    <a:ext uri="{9D8B030D-6E8A-4147-A177-3AD203B41FA5}">
                      <a16:colId xmlns:a16="http://schemas.microsoft.com/office/drawing/2014/main" val="3951734233"/>
                    </a:ext>
                  </a:extLst>
                </a:gridCol>
                <a:gridCol w="740664">
                  <a:extLst>
                    <a:ext uri="{9D8B030D-6E8A-4147-A177-3AD203B41FA5}">
                      <a16:colId xmlns:a16="http://schemas.microsoft.com/office/drawing/2014/main" val="2082616052"/>
                    </a:ext>
                  </a:extLst>
                </a:gridCol>
                <a:gridCol w="740664">
                  <a:extLst>
                    <a:ext uri="{9D8B030D-6E8A-4147-A177-3AD203B41FA5}">
                      <a16:colId xmlns:a16="http://schemas.microsoft.com/office/drawing/2014/main" val="3785132394"/>
                    </a:ext>
                  </a:extLst>
                </a:gridCol>
                <a:gridCol w="740664">
                  <a:extLst>
                    <a:ext uri="{9D8B030D-6E8A-4147-A177-3AD203B41FA5}">
                      <a16:colId xmlns:a16="http://schemas.microsoft.com/office/drawing/2014/main" val="3989056798"/>
                    </a:ext>
                  </a:extLst>
                </a:gridCol>
                <a:gridCol w="740664">
                  <a:extLst>
                    <a:ext uri="{9D8B030D-6E8A-4147-A177-3AD203B41FA5}">
                      <a16:colId xmlns:a16="http://schemas.microsoft.com/office/drawing/2014/main" val="1979507297"/>
                    </a:ext>
                  </a:extLst>
                </a:gridCol>
                <a:gridCol w="740664">
                  <a:extLst>
                    <a:ext uri="{9D8B030D-6E8A-4147-A177-3AD203B41FA5}">
                      <a16:colId xmlns:a16="http://schemas.microsoft.com/office/drawing/2014/main" val="1131923654"/>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460890704"/>
                  </a:ext>
                </a:extLst>
              </a:tr>
              <a:tr h="370840">
                <a:tc>
                  <a:txBody>
                    <a:bodyPr/>
                    <a:lstStyle/>
                    <a:p>
                      <a:r>
                        <a:rPr lang="en-US" sz="1000" b="1"/>
                        <a:t>First Insurance Company of Hawaii - 2022-04-13 18:58:09</a:t>
                      </a:r>
                      <a:r>
                        <a:rPr lang="en-US" sz="1000"/>
                        <a:t>
 Yesterday, Joan M. of our Risk &amp; Safety Management department received our quarterly Kupono Award, which recognizes associates who embody our core values and deliver excellent customer service. Her nominator wrote, "Her experience, technical skills and relationship-building differentiate us from the competition." Congratulations, Joan! 
#TeamFICOH #EmployeeRecognition</a:t>
                      </a:r>
                    </a:p>
                  </a:txBody>
                  <a:tcPr/>
                </a:tc>
                <a:tc>
                  <a:txBody>
                    <a:bodyPr/>
                    <a:lstStyle/>
                    <a:p>
                      <a:r>
                        <a:rPr lang="en-US" sz="1000"/>
                        <a:t>Image</a:t>
                      </a:r>
                    </a:p>
                  </a:txBody>
                  <a:tcPr/>
                </a:tc>
                <a:tc>
                  <a:txBody>
                    <a:bodyPr/>
                    <a:lstStyle/>
                    <a:p>
                      <a:r>
                        <a:rPr lang="en-US" sz="1000"/>
                        <a:t>43</a:t>
                      </a:r>
                    </a:p>
                  </a:txBody>
                  <a:tcPr/>
                </a:tc>
                <a:tc>
                  <a:txBody>
                    <a:bodyPr/>
                    <a:lstStyle/>
                    <a:p>
                      <a:r>
                        <a:rPr lang="en-US" sz="1000"/>
                        <a:t>3</a:t>
                      </a:r>
                    </a:p>
                  </a:txBody>
                  <a:tcPr/>
                </a:tc>
                <a:tc>
                  <a:txBody>
                    <a:bodyPr/>
                    <a:lstStyle/>
                    <a:p>
                      <a:r>
                        <a:rPr lang="en-US" sz="1000"/>
                        <a:t>0</a:t>
                      </a:r>
                    </a:p>
                  </a:txBody>
                  <a:tcPr/>
                </a:tc>
                <a:tc>
                  <a:txBody>
                    <a:bodyPr/>
                    <a:lstStyle/>
                    <a:p>
                      <a:r>
                        <a:rPr lang="en-US" sz="1000"/>
                        <a:t>33</a:t>
                      </a:r>
                    </a:p>
                  </a:txBody>
                  <a:tcPr/>
                </a:tc>
                <a:tc>
                  <a:txBody>
                    <a:bodyPr/>
                    <a:lstStyle/>
                    <a:p>
                      <a:r>
                        <a:rPr lang="en-US" sz="1000"/>
                        <a:t>4.9873737373737</a:t>
                      </a:r>
                    </a:p>
                  </a:txBody>
                  <a:tcPr/>
                </a:tc>
                <a:tc>
                  <a:txBody>
                    <a:bodyPr/>
                    <a:lstStyle/>
                    <a:p>
                      <a:r>
                        <a:rPr lang="en-US" sz="1000"/>
                        <a:t>1584</a:t>
                      </a:r>
                    </a:p>
                  </a:txBody>
                  <a:tcPr/>
                </a:tc>
                <a:tc>
                  <a:txBody>
                    <a:bodyPr/>
                    <a:lstStyle/>
                    <a:p>
                      <a:r>
                        <a:rPr lang="en-US" sz="1000"/>
                        <a:t>n/a</a:t>
                      </a:r>
                    </a:p>
                  </a:txBody>
                  <a:tcPr/>
                </a:tc>
                <a:extLst>
                  <a:ext uri="{0D108BD9-81ED-4DB2-BD59-A6C34878D82A}">
                    <a16:rowId xmlns:a16="http://schemas.microsoft.com/office/drawing/2014/main" val="59469146"/>
                  </a:ext>
                </a:extLst>
              </a:tr>
              <a:tr h="370840">
                <a:tc>
                  <a:txBody>
                    <a:bodyPr/>
                    <a:lstStyle/>
                    <a:p>
                      <a:r>
                        <a:rPr lang="en-US" sz="1000" b="1"/>
                        <a:t>First Insurance Company of Hawaii - 2022-04-01 18:45:38</a:t>
                      </a:r>
                      <a:r>
                        <a:rPr lang="en-US" sz="1000"/>
                        <a:t>
 Spring has sprung-- in Japan! Thanks to Yuji S., our Asst. Vice President of Strategic Planning, for this beautiful cherry blossom photo. Happy Aloha Friday! #AlohaFriday</a:t>
                      </a:r>
                    </a:p>
                  </a:txBody>
                  <a:tcPr/>
                </a:tc>
                <a:tc>
                  <a:txBody>
                    <a:bodyPr/>
                    <a:lstStyle/>
                    <a:p>
                      <a:r>
                        <a:rPr lang="en-US" sz="1000"/>
                        <a:t>Image</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20</a:t>
                      </a:r>
                    </a:p>
                  </a:txBody>
                  <a:tcPr/>
                </a:tc>
                <a:tc>
                  <a:txBody>
                    <a:bodyPr/>
                    <a:lstStyle/>
                    <a:p>
                      <a:r>
                        <a:rPr lang="en-US" sz="1000"/>
                        <a:t>4.5559845559846</a:t>
                      </a:r>
                    </a:p>
                  </a:txBody>
                  <a:tcPr/>
                </a:tc>
                <a:tc>
                  <a:txBody>
                    <a:bodyPr/>
                    <a:lstStyle/>
                    <a:p>
                      <a:r>
                        <a:rPr lang="en-US" sz="1000"/>
                        <a:t>1295</a:t>
                      </a:r>
                    </a:p>
                  </a:txBody>
                  <a:tcPr/>
                </a:tc>
                <a:tc>
                  <a:txBody>
                    <a:bodyPr/>
                    <a:lstStyle/>
                    <a:p>
                      <a:r>
                        <a:rPr lang="en-US" sz="1000"/>
                        <a:t>n/a</a:t>
                      </a:r>
                    </a:p>
                  </a:txBody>
                  <a:tcPr/>
                </a:tc>
                <a:extLst>
                  <a:ext uri="{0D108BD9-81ED-4DB2-BD59-A6C34878D82A}">
                    <a16:rowId xmlns:a16="http://schemas.microsoft.com/office/drawing/2014/main" val="1789126980"/>
                  </a:ext>
                </a:extLst>
              </a:tr>
              <a:tr h="370840">
                <a:tc>
                  <a:txBody>
                    <a:bodyPr/>
                    <a:lstStyle/>
                    <a:p>
                      <a:r>
                        <a:rPr lang="en-US" sz="1000" b="1"/>
                        <a:t>First Insurance Company of Hawaii - 2022-04-25 16:51:45</a:t>
                      </a:r>
                      <a:r>
                        <a:rPr lang="en-US" sz="1000"/>
                        <a:t>
 Our hard-working and personable associates make all the difference – the FICOH difference. Today, we celebrate and honor Stacey K., a long-standing member of our Claims department. Congratulations on 30 years of dedicated service, Stacey! #TeamFICOH #workanniversary #womenininsurance</a:t>
                      </a:r>
                    </a:p>
                  </a:txBody>
                  <a:tcPr/>
                </a:tc>
                <a:tc>
                  <a:txBody>
                    <a:bodyPr/>
                    <a:lstStyle/>
                    <a:p>
                      <a:r>
                        <a:rPr lang="en-US" sz="1000"/>
                        <a:t>Image</a:t>
                      </a:r>
                    </a:p>
                  </a:txBody>
                  <a:tcPr/>
                </a:tc>
                <a:tc>
                  <a:txBody>
                    <a:bodyPr/>
                    <a:lstStyle/>
                    <a:p>
                      <a:r>
                        <a:rPr lang="en-US" sz="1000"/>
                        <a:t>37</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6.815365551425</a:t>
                      </a:r>
                    </a:p>
                  </a:txBody>
                  <a:tcPr/>
                </a:tc>
                <a:tc>
                  <a:txBody>
                    <a:bodyPr/>
                    <a:lstStyle/>
                    <a:p>
                      <a:r>
                        <a:rPr lang="en-US" sz="1000"/>
                        <a:t>807</a:t>
                      </a:r>
                    </a:p>
                  </a:txBody>
                  <a:tcPr/>
                </a:tc>
                <a:tc>
                  <a:txBody>
                    <a:bodyPr/>
                    <a:lstStyle/>
                    <a:p>
                      <a:r>
                        <a:rPr lang="en-US" sz="1000"/>
                        <a:t>n/a</a:t>
                      </a:r>
                    </a:p>
                  </a:txBody>
                  <a:tcPr/>
                </a:tc>
                <a:extLst>
                  <a:ext uri="{0D108BD9-81ED-4DB2-BD59-A6C34878D82A}">
                    <a16:rowId xmlns:a16="http://schemas.microsoft.com/office/drawing/2014/main" val="4190202716"/>
                  </a:ext>
                </a:extLst>
              </a:tr>
            </a:tbl>
          </a:graphicData>
        </a:graphic>
      </p:graphicFrame>
      <p:sp>
        <p:nvSpPr>
          <p:cNvPr id="4" name="Text Placeholder 3">
            <a:extLst>
              <a:ext uri="{FF2B5EF4-FFF2-40B4-BE49-F238E27FC236}">
                <a16:creationId xmlns:a16="http://schemas.microsoft.com/office/drawing/2014/main" id="{A25244EB-01A6-430A-9464-5C07BA22744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365199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625CD-A2ED-48DA-97AC-682E2D8680E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A3D8277-2EE9-4640-8914-117B97500A78}"/>
              </a:ext>
            </a:extLst>
          </p:cNvPr>
          <p:cNvGraphicFramePr>
            <a:graphicFrameLocks noGrp="1"/>
          </p:cNvGraphicFramePr>
          <p:nvPr>
            <p:ph type="tbl" sz="quarter" idx="13"/>
            <p:extLst>
              <p:ext uri="{D42A27DB-BD31-4B8C-83A1-F6EECF244321}">
                <p14:modId xmlns:p14="http://schemas.microsoft.com/office/powerpoint/2010/main" val="276007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5851005"/>
                    </a:ext>
                  </a:extLst>
                </a:gridCol>
                <a:gridCol w="740664">
                  <a:extLst>
                    <a:ext uri="{9D8B030D-6E8A-4147-A177-3AD203B41FA5}">
                      <a16:colId xmlns:a16="http://schemas.microsoft.com/office/drawing/2014/main" val="2603197661"/>
                    </a:ext>
                  </a:extLst>
                </a:gridCol>
                <a:gridCol w="740664">
                  <a:extLst>
                    <a:ext uri="{9D8B030D-6E8A-4147-A177-3AD203B41FA5}">
                      <a16:colId xmlns:a16="http://schemas.microsoft.com/office/drawing/2014/main" val="88785481"/>
                    </a:ext>
                  </a:extLst>
                </a:gridCol>
                <a:gridCol w="740664">
                  <a:extLst>
                    <a:ext uri="{9D8B030D-6E8A-4147-A177-3AD203B41FA5}">
                      <a16:colId xmlns:a16="http://schemas.microsoft.com/office/drawing/2014/main" val="3353708926"/>
                    </a:ext>
                  </a:extLst>
                </a:gridCol>
                <a:gridCol w="740664">
                  <a:extLst>
                    <a:ext uri="{9D8B030D-6E8A-4147-A177-3AD203B41FA5}">
                      <a16:colId xmlns:a16="http://schemas.microsoft.com/office/drawing/2014/main" val="697897236"/>
                    </a:ext>
                  </a:extLst>
                </a:gridCol>
                <a:gridCol w="740664">
                  <a:extLst>
                    <a:ext uri="{9D8B030D-6E8A-4147-A177-3AD203B41FA5}">
                      <a16:colId xmlns:a16="http://schemas.microsoft.com/office/drawing/2014/main" val="2134808555"/>
                    </a:ext>
                  </a:extLst>
                </a:gridCol>
                <a:gridCol w="740664">
                  <a:extLst>
                    <a:ext uri="{9D8B030D-6E8A-4147-A177-3AD203B41FA5}">
                      <a16:colId xmlns:a16="http://schemas.microsoft.com/office/drawing/2014/main" val="3458263551"/>
                    </a:ext>
                  </a:extLst>
                </a:gridCol>
                <a:gridCol w="740664">
                  <a:extLst>
                    <a:ext uri="{9D8B030D-6E8A-4147-A177-3AD203B41FA5}">
                      <a16:colId xmlns:a16="http://schemas.microsoft.com/office/drawing/2014/main" val="1595202644"/>
                    </a:ext>
                  </a:extLst>
                </a:gridCol>
                <a:gridCol w="740664">
                  <a:extLst>
                    <a:ext uri="{9D8B030D-6E8A-4147-A177-3AD203B41FA5}">
                      <a16:colId xmlns:a16="http://schemas.microsoft.com/office/drawing/2014/main" val="22726067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1624933033"/>
                  </a:ext>
                </a:extLst>
              </a:tr>
              <a:tr h="370840">
                <a:tc>
                  <a:txBody>
                    <a:bodyPr/>
                    <a:lstStyle/>
                    <a:p>
                      <a:r>
                        <a:rPr lang="en-US" sz="1000"/>
                        <a:t>firstinshi</a:t>
                      </a:r>
                    </a:p>
                  </a:txBody>
                  <a:tcPr/>
                </a:tc>
                <a:tc>
                  <a:txBody>
                    <a:bodyPr/>
                    <a:lstStyle/>
                    <a:p>
                      <a:r>
                        <a:rPr lang="en-US" sz="1000"/>
                        <a:t>2669</a:t>
                      </a:r>
                    </a:p>
                  </a:txBody>
                  <a:tcPr/>
                </a:tc>
                <a:tc>
                  <a:txBody>
                    <a:bodyPr/>
                    <a:lstStyle/>
                    <a:p>
                      <a:r>
                        <a:rPr lang="en-US" sz="1000"/>
                        <a:t>-1</a:t>
                      </a:r>
                    </a:p>
                  </a:txBody>
                  <a:tcPr/>
                </a:tc>
                <a:tc>
                  <a:txBody>
                    <a:bodyPr/>
                    <a:lstStyle/>
                    <a:p>
                      <a:r>
                        <a:rPr lang="en-US" sz="1000"/>
                        <a:t>8</a:t>
                      </a:r>
                    </a:p>
                  </a:txBody>
                  <a:tcPr/>
                </a:tc>
                <a:tc>
                  <a:txBody>
                    <a:bodyPr/>
                    <a:lstStyle/>
                    <a:p>
                      <a:r>
                        <a:rPr lang="en-US" sz="1000"/>
                        <a:t>2</a:t>
                      </a:r>
                    </a:p>
                  </a:txBody>
                  <a:tcPr/>
                </a:tc>
                <a:tc>
                  <a:txBody>
                    <a:bodyPr/>
                    <a:lstStyle/>
                    <a:p>
                      <a:r>
                        <a:rPr lang="en-US" sz="1000"/>
                        <a:t>1</a:t>
                      </a:r>
                    </a:p>
                  </a:txBody>
                  <a:tcPr/>
                </a:tc>
                <a:tc>
                  <a:txBody>
                    <a:bodyPr/>
                    <a:lstStyle/>
                    <a:p>
                      <a:r>
                        <a:rPr lang="en-US" sz="1000"/>
                        <a:t>11</a:t>
                      </a:r>
                    </a:p>
                  </a:txBody>
                  <a:tcPr/>
                </a:tc>
                <a:tc>
                  <a:txBody>
                    <a:bodyPr/>
                    <a:lstStyle/>
                    <a:p>
                      <a:r>
                        <a:rPr lang="en-US" sz="1000"/>
                        <a:t>326</a:t>
                      </a:r>
                    </a:p>
                  </a:txBody>
                  <a:tcPr/>
                </a:tc>
                <a:tc>
                  <a:txBody>
                    <a:bodyPr/>
                    <a:lstStyle/>
                    <a:p>
                      <a:r>
                        <a:rPr lang="en-US" sz="1000"/>
                        <a:t>4</a:t>
                      </a:r>
                    </a:p>
                  </a:txBody>
                  <a:tcPr/>
                </a:tc>
                <a:extLst>
                  <a:ext uri="{0D108BD9-81ED-4DB2-BD59-A6C34878D82A}">
                    <a16:rowId xmlns:a16="http://schemas.microsoft.com/office/drawing/2014/main" val="3685527485"/>
                  </a:ext>
                </a:extLst>
              </a:tr>
            </a:tbl>
          </a:graphicData>
        </a:graphic>
      </p:graphicFrame>
      <p:sp>
        <p:nvSpPr>
          <p:cNvPr id="4" name="Text Placeholder 3">
            <a:extLst>
              <a:ext uri="{FF2B5EF4-FFF2-40B4-BE49-F238E27FC236}">
                <a16:creationId xmlns:a16="http://schemas.microsoft.com/office/drawing/2014/main" id="{47D494B7-0DB5-4DCB-A90E-DA97E23073D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03369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26636-9D84-404C-9F59-5CFCBA6A4EEF}"/>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1732A99-3AC3-4100-9681-A0269A7B3BC9}"/>
              </a:ext>
            </a:extLst>
          </p:cNvPr>
          <p:cNvGraphicFramePr>
            <a:graphicFrameLocks noGrp="1"/>
          </p:cNvGraphicFramePr>
          <p:nvPr>
            <p:ph type="chart" sz="quarter" idx="13"/>
            <p:extLst>
              <p:ext uri="{D42A27DB-BD31-4B8C-83A1-F6EECF244321}">
                <p14:modId xmlns:p14="http://schemas.microsoft.com/office/powerpoint/2010/main" val="318174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554609-B2F5-43EF-9D86-986432F0028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AD4BF5-6668-43C1-BC3E-F601428755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211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7680-BB96-4E9E-9644-ADED89A78B75}"/>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A087181F-02B3-4A61-97E2-F34FAED76D42}"/>
              </a:ext>
            </a:extLst>
          </p:cNvPr>
          <p:cNvGraphicFramePr>
            <a:graphicFrameLocks noGrp="1"/>
          </p:cNvGraphicFramePr>
          <p:nvPr>
            <p:ph type="chart" sz="quarter" idx="13"/>
            <p:extLst>
              <p:ext uri="{D42A27DB-BD31-4B8C-83A1-F6EECF244321}">
                <p14:modId xmlns:p14="http://schemas.microsoft.com/office/powerpoint/2010/main" val="2585225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95684-4097-47C3-B48E-6FB78432CA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8F5C61D-984E-4BCD-97BF-4BBEAD385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8750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A0C0-2856-4925-A294-6D48F423453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F07492F-C16E-4909-8C63-9620070B0E82}"/>
              </a:ext>
            </a:extLst>
          </p:cNvPr>
          <p:cNvGraphicFramePr>
            <a:graphicFrameLocks noGrp="1"/>
          </p:cNvGraphicFramePr>
          <p:nvPr>
            <p:ph type="chart" sz="quarter" idx="13"/>
            <p:extLst>
              <p:ext uri="{D42A27DB-BD31-4B8C-83A1-F6EECF244321}">
                <p14:modId xmlns:p14="http://schemas.microsoft.com/office/powerpoint/2010/main" val="3226951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6DEF8D-B568-4D5F-A02E-067B4D54DCC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BB8C2B3-F7A0-4D66-991B-DE46074B7D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6576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1EB11-2114-44D7-878E-1F8FFCE6CF2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2B9568B-60F5-48C7-8C4B-76BA85B05702}"/>
              </a:ext>
            </a:extLst>
          </p:cNvPr>
          <p:cNvGraphicFramePr>
            <a:graphicFrameLocks noGrp="1"/>
          </p:cNvGraphicFramePr>
          <p:nvPr>
            <p:ph type="chart" sz="quarter" idx="13"/>
            <p:extLst>
              <p:ext uri="{D42A27DB-BD31-4B8C-83A1-F6EECF244321}">
                <p14:modId xmlns:p14="http://schemas.microsoft.com/office/powerpoint/2010/main" val="2052623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A3089F-F2C2-4517-8B11-5AC0286D725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DE787A-ABD3-48D3-B300-1E2302B8BE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271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89B8-54C9-4C4D-8047-FEA5B5E186E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A655B4F2-A635-4EBF-8279-C30A2C275020}"/>
              </a:ext>
            </a:extLst>
          </p:cNvPr>
          <p:cNvGraphicFramePr>
            <a:graphicFrameLocks noGrp="1"/>
          </p:cNvGraphicFramePr>
          <p:nvPr>
            <p:ph type="tbl" sz="quarter" idx="13"/>
            <p:extLst>
              <p:ext uri="{D42A27DB-BD31-4B8C-83A1-F6EECF244321}">
                <p14:modId xmlns:p14="http://schemas.microsoft.com/office/powerpoint/2010/main" val="329936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95173223"/>
                    </a:ext>
                  </a:extLst>
                </a:gridCol>
                <a:gridCol w="987552">
                  <a:extLst>
                    <a:ext uri="{9D8B030D-6E8A-4147-A177-3AD203B41FA5}">
                      <a16:colId xmlns:a16="http://schemas.microsoft.com/office/drawing/2014/main" val="2861326690"/>
                    </a:ext>
                  </a:extLst>
                </a:gridCol>
                <a:gridCol w="987552">
                  <a:extLst>
                    <a:ext uri="{9D8B030D-6E8A-4147-A177-3AD203B41FA5}">
                      <a16:colId xmlns:a16="http://schemas.microsoft.com/office/drawing/2014/main" val="1663544853"/>
                    </a:ext>
                  </a:extLst>
                </a:gridCol>
                <a:gridCol w="987552">
                  <a:extLst>
                    <a:ext uri="{9D8B030D-6E8A-4147-A177-3AD203B41FA5}">
                      <a16:colId xmlns:a16="http://schemas.microsoft.com/office/drawing/2014/main" val="2318302537"/>
                    </a:ext>
                  </a:extLst>
                </a:gridCol>
                <a:gridCol w="987552">
                  <a:extLst>
                    <a:ext uri="{9D8B030D-6E8A-4147-A177-3AD203B41FA5}">
                      <a16:colId xmlns:a16="http://schemas.microsoft.com/office/drawing/2014/main" val="33429660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963696110"/>
                  </a:ext>
                </a:extLst>
              </a:tr>
              <a:tr h="370840">
                <a:tc>
                  <a:txBody>
                    <a:bodyPr/>
                    <a:lstStyle/>
                    <a:p>
                      <a:r>
                        <a:rPr lang="en-US" sz="1000" b="1"/>
                        <a:t>firstinshi - 2022-04-22 21:33:21</a:t>
                      </a:r>
                      <a:r>
                        <a:rPr lang="en-US" sz="1000"/>
                        <a:t>
 In honor of #EarthDay2022, and to celebrate the beautiful place we call home, we gave away 200 native Hawaiian seedlings to associates this afternoon! Provided by Hui Kū Maoli Ola nursery in Kaneohe, the eight plant varieties given away included ‘Akia, ‘Akulikuli, Alahe’e, ‘Ilima, Nanea, Palapalai, Pohinahina, and ‘Ulei. Earlier this week, First Insurance's #GrowingGreenerTogether initiative hosted a lunch &amp; learn presentation for associates about native Hawaiian plants featuring experts from the University of Hawaii’s Plant Extinction Prevention Program,  hawaii_pepp. To read more about what we learned, click our link bio. #TeamFICOH #hawaiicommunity #FICOHlovestheEarth</a:t>
                      </a:r>
                    </a:p>
                  </a:txBody>
                  <a:tcPr/>
                </a:tc>
                <a:tc>
                  <a:txBody>
                    <a:bodyPr/>
                    <a:lstStyle/>
                    <a:p>
                      <a:r>
                        <a:rPr lang="en-US" sz="1000"/>
                        <a:t>58</a:t>
                      </a:r>
                    </a:p>
                  </a:txBody>
                  <a:tcPr/>
                </a:tc>
                <a:tc>
                  <a:txBody>
                    <a:bodyPr/>
                    <a:lstStyle/>
                    <a:p>
                      <a:r>
                        <a:rPr lang="en-US" sz="1000"/>
                        <a:t>0</a:t>
                      </a:r>
                    </a:p>
                  </a:txBody>
                  <a:tcPr/>
                </a:tc>
                <a:tc>
                  <a:txBody>
                    <a:bodyPr/>
                    <a:lstStyle/>
                    <a:p>
                      <a:r>
                        <a:rPr lang="en-US" sz="1000"/>
                        <a:t>2.1788 %</a:t>
                      </a:r>
                    </a:p>
                  </a:txBody>
                  <a:tcPr/>
                </a:tc>
                <a:tc>
                  <a:txBody>
                    <a:bodyPr/>
                    <a:lstStyle/>
                    <a:p>
                      <a:r>
                        <a:rPr lang="en-US" sz="1000"/>
                        <a:t>Carousel</a:t>
                      </a:r>
                    </a:p>
                  </a:txBody>
                  <a:tcPr/>
                </a:tc>
                <a:extLst>
                  <a:ext uri="{0D108BD9-81ED-4DB2-BD59-A6C34878D82A}">
                    <a16:rowId xmlns:a16="http://schemas.microsoft.com/office/drawing/2014/main" val="3343546846"/>
                  </a:ext>
                </a:extLst>
              </a:tr>
              <a:tr h="370840">
                <a:tc>
                  <a:txBody>
                    <a:bodyPr/>
                    <a:lstStyle/>
                    <a:p>
                      <a:r>
                        <a:rPr lang="en-US" sz="1000" b="1"/>
                        <a:t>firstinshi - 2022-04-11 18:00:11</a:t>
                      </a:r>
                      <a:r>
                        <a:rPr lang="en-US" sz="1000"/>
                        <a:t>
 Our First CAT volunteers were at it again! This time, they traveled out to 'Ewa to help restore Kapapapapuhi Point Park, where they cleared invasive mangrove and prepared planting areas for native species. This was First CAT’s first time volunteering with malamapuuloa and we look forward to returning to support their efforts to restore the richness of Pearl Harbor. Tap our link in bio to learn more. #firstinourcommunity #insurancegivesback #hawaiicommunity</a:t>
                      </a:r>
                    </a:p>
                  </a:txBody>
                  <a:tcPr/>
                </a:tc>
                <a:tc>
                  <a:txBody>
                    <a:bodyPr/>
                    <a:lstStyle/>
                    <a:p>
                      <a:r>
                        <a:rPr lang="en-US" sz="1000"/>
                        <a:t>42</a:t>
                      </a:r>
                    </a:p>
                  </a:txBody>
                  <a:tcPr/>
                </a:tc>
                <a:tc>
                  <a:txBody>
                    <a:bodyPr/>
                    <a:lstStyle/>
                    <a:p>
                      <a:r>
                        <a:rPr lang="en-US" sz="1000"/>
                        <a:t>1</a:t>
                      </a:r>
                    </a:p>
                  </a:txBody>
                  <a:tcPr/>
                </a:tc>
                <a:tc>
                  <a:txBody>
                    <a:bodyPr/>
                    <a:lstStyle/>
                    <a:p>
                      <a:r>
                        <a:rPr lang="en-US" sz="1000"/>
                        <a:t>1.6123 %</a:t>
                      </a:r>
                    </a:p>
                  </a:txBody>
                  <a:tcPr/>
                </a:tc>
                <a:tc>
                  <a:txBody>
                    <a:bodyPr/>
                    <a:lstStyle/>
                    <a:p>
                      <a:r>
                        <a:rPr lang="en-US" sz="1000"/>
                        <a:t>Image</a:t>
                      </a:r>
                    </a:p>
                  </a:txBody>
                  <a:tcPr/>
                </a:tc>
                <a:extLst>
                  <a:ext uri="{0D108BD9-81ED-4DB2-BD59-A6C34878D82A}">
                    <a16:rowId xmlns:a16="http://schemas.microsoft.com/office/drawing/2014/main" val="2679355669"/>
                  </a:ext>
                </a:extLst>
              </a:tr>
              <a:tr h="370840">
                <a:tc>
                  <a:txBody>
                    <a:bodyPr/>
                    <a:lstStyle/>
                    <a:p>
                      <a:r>
                        <a:rPr lang="en-US" sz="1000" b="1"/>
                        <a:t>firstinshi - 2022-04-13 22:00:16</a:t>
                      </a:r>
                      <a:r>
                        <a:rPr lang="en-US" sz="1000"/>
                        <a:t>
 Yesterday, Joan M. of our Risk &amp; Safety Management department received our quarterly Kupono Award, which recognizes associates who embody our core values and deliver excellent customer service. Her nominator wrote, "Her experience, technical skills and relationship-building differentiate us from the competition." Congratulations, Joan! 
#TeamFICOH  #EmployeeRecognition</a:t>
                      </a:r>
                    </a:p>
                  </a:txBody>
                  <a:tcPr/>
                </a:tc>
                <a:tc>
                  <a:txBody>
                    <a:bodyPr/>
                    <a:lstStyle/>
                    <a:p>
                      <a:r>
                        <a:rPr lang="en-US" sz="1000"/>
                        <a:t>39</a:t>
                      </a:r>
                    </a:p>
                  </a:txBody>
                  <a:tcPr/>
                </a:tc>
                <a:tc>
                  <a:txBody>
                    <a:bodyPr/>
                    <a:lstStyle/>
                    <a:p>
                      <a:r>
                        <a:rPr lang="en-US" sz="1000"/>
                        <a:t>0</a:t>
                      </a:r>
                    </a:p>
                  </a:txBody>
                  <a:tcPr/>
                </a:tc>
                <a:tc>
                  <a:txBody>
                    <a:bodyPr/>
                    <a:lstStyle/>
                    <a:p>
                      <a:r>
                        <a:rPr lang="en-US" sz="1000"/>
                        <a:t>1.4618 %</a:t>
                      </a:r>
                    </a:p>
                  </a:txBody>
                  <a:tcPr/>
                </a:tc>
                <a:tc>
                  <a:txBody>
                    <a:bodyPr/>
                    <a:lstStyle/>
                    <a:p>
                      <a:r>
                        <a:rPr lang="en-US" sz="1000"/>
                        <a:t>Image</a:t>
                      </a:r>
                    </a:p>
                  </a:txBody>
                  <a:tcPr/>
                </a:tc>
                <a:extLst>
                  <a:ext uri="{0D108BD9-81ED-4DB2-BD59-A6C34878D82A}">
                    <a16:rowId xmlns:a16="http://schemas.microsoft.com/office/drawing/2014/main" val="388423860"/>
                  </a:ext>
                </a:extLst>
              </a:tr>
            </a:tbl>
          </a:graphicData>
        </a:graphic>
      </p:graphicFrame>
      <p:sp>
        <p:nvSpPr>
          <p:cNvPr id="4" name="Text Placeholder 3">
            <a:extLst>
              <a:ext uri="{FF2B5EF4-FFF2-40B4-BE49-F238E27FC236}">
                <a16:creationId xmlns:a16="http://schemas.microsoft.com/office/drawing/2014/main" id="{0CFD90DA-008F-4A5A-BE2F-ED86A133952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79391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0D4A9-52F9-4C94-855F-A37994AC9007}"/>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BA8D6B8-7E4B-4621-B255-84EC81E59935}"/>
              </a:ext>
            </a:extLst>
          </p:cNvPr>
          <p:cNvGraphicFramePr>
            <a:graphicFrameLocks noGrp="1"/>
          </p:cNvGraphicFramePr>
          <p:nvPr>
            <p:ph type="tbl" sz="quarter" idx="13"/>
            <p:extLst>
              <p:ext uri="{D42A27DB-BD31-4B8C-83A1-F6EECF244321}">
                <p14:modId xmlns:p14="http://schemas.microsoft.com/office/powerpoint/2010/main" val="217792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07329654"/>
                    </a:ext>
                  </a:extLst>
                </a:gridCol>
                <a:gridCol w="1069848">
                  <a:extLst>
                    <a:ext uri="{9D8B030D-6E8A-4147-A177-3AD203B41FA5}">
                      <a16:colId xmlns:a16="http://schemas.microsoft.com/office/drawing/2014/main" val="429640771"/>
                    </a:ext>
                  </a:extLst>
                </a:gridCol>
                <a:gridCol w="493776">
                  <a:extLst>
                    <a:ext uri="{9D8B030D-6E8A-4147-A177-3AD203B41FA5}">
                      <a16:colId xmlns:a16="http://schemas.microsoft.com/office/drawing/2014/main" val="1576301215"/>
                    </a:ext>
                  </a:extLst>
                </a:gridCol>
                <a:gridCol w="1069848">
                  <a:extLst>
                    <a:ext uri="{9D8B030D-6E8A-4147-A177-3AD203B41FA5}">
                      <a16:colId xmlns:a16="http://schemas.microsoft.com/office/drawing/2014/main" val="2711264220"/>
                    </a:ext>
                  </a:extLst>
                </a:gridCol>
                <a:gridCol w="1069848">
                  <a:extLst>
                    <a:ext uri="{9D8B030D-6E8A-4147-A177-3AD203B41FA5}">
                      <a16:colId xmlns:a16="http://schemas.microsoft.com/office/drawing/2014/main" val="2586963906"/>
                    </a:ext>
                  </a:extLst>
                </a:gridCol>
                <a:gridCol w="1069848">
                  <a:extLst>
                    <a:ext uri="{9D8B030D-6E8A-4147-A177-3AD203B41FA5}">
                      <a16:colId xmlns:a16="http://schemas.microsoft.com/office/drawing/2014/main" val="3900063147"/>
                    </a:ext>
                  </a:extLst>
                </a:gridCol>
                <a:gridCol w="1069848">
                  <a:extLst>
                    <a:ext uri="{9D8B030D-6E8A-4147-A177-3AD203B41FA5}">
                      <a16:colId xmlns:a16="http://schemas.microsoft.com/office/drawing/2014/main" val="2277482504"/>
                    </a:ext>
                  </a:extLst>
                </a:gridCol>
                <a:gridCol w="1069848">
                  <a:extLst>
                    <a:ext uri="{9D8B030D-6E8A-4147-A177-3AD203B41FA5}">
                      <a16:colId xmlns:a16="http://schemas.microsoft.com/office/drawing/2014/main" val="19708044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386230627"/>
                  </a:ext>
                </a:extLst>
              </a:tr>
              <a:tr h="370840">
                <a:tc>
                  <a:txBody>
                    <a:bodyPr/>
                    <a:lstStyle/>
                    <a:p>
                      <a:r>
                        <a:rPr lang="en-US" sz="1000"/>
                        <a:t>111</a:t>
                      </a:r>
                    </a:p>
                  </a:txBody>
                  <a:tcPr/>
                </a:tc>
                <a:tc>
                  <a:txBody>
                    <a:bodyPr/>
                    <a:lstStyle/>
                    <a:p>
                      <a:r>
                        <a:rPr lang="en-US" sz="1000"/>
                        <a:t>0.7686 %</a:t>
                      </a:r>
                    </a:p>
                  </a:txBody>
                  <a:tcPr/>
                </a:tc>
                <a:tc>
                  <a:txBody>
                    <a:bodyPr/>
                    <a:lstStyle/>
                    <a:p>
                      <a:r>
                        <a:rPr lang="en-US" sz="1000"/>
                        <a:t>0.15</a:t>
                      </a:r>
                    </a:p>
                  </a:txBody>
                  <a:tcPr/>
                </a:tc>
                <a:tc>
                  <a:txBody>
                    <a:bodyPr/>
                    <a:lstStyle/>
                    <a:p>
                      <a:r>
                        <a:rPr lang="en-US" sz="1000"/>
                        <a:t>75.29</a:t>
                      </a:r>
                    </a:p>
                  </a:txBody>
                  <a:tcPr/>
                </a:tc>
                <a:tc>
                  <a:txBody>
                    <a:bodyPr/>
                    <a:lstStyle/>
                    <a:p>
                      <a:r>
                        <a:rPr lang="en-US" sz="1000"/>
                        <a:t>74.47</a:t>
                      </a:r>
                    </a:p>
                  </a:txBody>
                  <a:tcPr/>
                </a:tc>
                <a:tc>
                  <a:txBody>
                    <a:bodyPr/>
                    <a:lstStyle/>
                    <a:p>
                      <a:r>
                        <a:rPr lang="en-US" sz="1000"/>
                        <a:t>56.04</a:t>
                      </a:r>
                    </a:p>
                  </a:txBody>
                  <a:tcPr/>
                </a:tc>
                <a:tc>
                  <a:txBody>
                    <a:bodyPr/>
                    <a:lstStyle/>
                    <a:p>
                      <a:r>
                        <a:rPr lang="en-US" sz="1000"/>
                        <a:t>8357</a:t>
                      </a:r>
                    </a:p>
                  </a:txBody>
                  <a:tcPr/>
                </a:tc>
                <a:tc>
                  <a:txBody>
                    <a:bodyPr/>
                    <a:lstStyle/>
                    <a:p>
                      <a:r>
                        <a:rPr lang="en-US" sz="1000"/>
                        <a:t>6220</a:t>
                      </a:r>
                    </a:p>
                  </a:txBody>
                  <a:tcPr/>
                </a:tc>
                <a:extLst>
                  <a:ext uri="{0D108BD9-81ED-4DB2-BD59-A6C34878D82A}">
                    <a16:rowId xmlns:a16="http://schemas.microsoft.com/office/drawing/2014/main" val="731708021"/>
                  </a:ext>
                </a:extLst>
              </a:tr>
            </a:tbl>
          </a:graphicData>
        </a:graphic>
      </p:graphicFrame>
      <p:sp>
        <p:nvSpPr>
          <p:cNvPr id="4" name="Text Placeholder 3">
            <a:extLst>
              <a:ext uri="{FF2B5EF4-FFF2-40B4-BE49-F238E27FC236}">
                <a16:creationId xmlns:a16="http://schemas.microsoft.com/office/drawing/2014/main" id="{084D535D-3B8B-4AAE-9F85-1FB2D66035A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641097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0FBF6-C27D-4D89-A4FB-76A9EEE9E502}"/>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CF3FC9CD-9B76-4147-B7BC-199D140D7A2A}"/>
              </a:ext>
            </a:extLst>
          </p:cNvPr>
          <p:cNvGraphicFramePr>
            <a:graphicFrameLocks noGrp="1"/>
          </p:cNvGraphicFramePr>
          <p:nvPr>
            <p:ph type="tbl" sz="quarter" idx="13"/>
            <p:extLst>
              <p:ext uri="{D42A27DB-BD31-4B8C-83A1-F6EECF244321}">
                <p14:modId xmlns:p14="http://schemas.microsoft.com/office/powerpoint/2010/main" val="402206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04588550"/>
                    </a:ext>
                  </a:extLst>
                </a:gridCol>
                <a:gridCol w="905256">
                  <a:extLst>
                    <a:ext uri="{9D8B030D-6E8A-4147-A177-3AD203B41FA5}">
                      <a16:colId xmlns:a16="http://schemas.microsoft.com/office/drawing/2014/main" val="266785247"/>
                    </a:ext>
                  </a:extLst>
                </a:gridCol>
                <a:gridCol w="411480">
                  <a:extLst>
                    <a:ext uri="{9D8B030D-6E8A-4147-A177-3AD203B41FA5}">
                      <a16:colId xmlns:a16="http://schemas.microsoft.com/office/drawing/2014/main" val="344641413"/>
                    </a:ext>
                  </a:extLst>
                </a:gridCol>
                <a:gridCol w="905256">
                  <a:extLst>
                    <a:ext uri="{9D8B030D-6E8A-4147-A177-3AD203B41FA5}">
                      <a16:colId xmlns:a16="http://schemas.microsoft.com/office/drawing/2014/main" val="3579023193"/>
                    </a:ext>
                  </a:extLst>
                </a:gridCol>
                <a:gridCol w="905256">
                  <a:extLst>
                    <a:ext uri="{9D8B030D-6E8A-4147-A177-3AD203B41FA5}">
                      <a16:colId xmlns:a16="http://schemas.microsoft.com/office/drawing/2014/main" val="1548355443"/>
                    </a:ext>
                  </a:extLst>
                </a:gridCol>
                <a:gridCol w="905256">
                  <a:extLst>
                    <a:ext uri="{9D8B030D-6E8A-4147-A177-3AD203B41FA5}">
                      <a16:colId xmlns:a16="http://schemas.microsoft.com/office/drawing/2014/main" val="15869772"/>
                    </a:ext>
                  </a:extLst>
                </a:gridCol>
                <a:gridCol w="905256">
                  <a:extLst>
                    <a:ext uri="{9D8B030D-6E8A-4147-A177-3AD203B41FA5}">
                      <a16:colId xmlns:a16="http://schemas.microsoft.com/office/drawing/2014/main" val="580467624"/>
                    </a:ext>
                  </a:extLst>
                </a:gridCol>
                <a:gridCol w="905256">
                  <a:extLst>
                    <a:ext uri="{9D8B030D-6E8A-4147-A177-3AD203B41FA5}">
                      <a16:colId xmlns:a16="http://schemas.microsoft.com/office/drawing/2014/main" val="1672800813"/>
                    </a:ext>
                  </a:extLst>
                </a:gridCol>
                <a:gridCol w="905256">
                  <a:extLst>
                    <a:ext uri="{9D8B030D-6E8A-4147-A177-3AD203B41FA5}">
                      <a16:colId xmlns:a16="http://schemas.microsoft.com/office/drawing/2014/main" val="1751228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949911243"/>
                  </a:ext>
                </a:extLst>
              </a:tr>
              <a:tr h="370840">
                <a:tc>
                  <a:txBody>
                    <a:bodyPr/>
                    <a:lstStyle/>
                    <a:p>
                      <a:r>
                        <a:rPr lang="en-US" sz="1000"/>
                        <a:t>21</a:t>
                      </a:r>
                    </a:p>
                  </a:txBody>
                  <a:tcPr/>
                </a:tc>
                <a:tc>
                  <a:txBody>
                    <a:bodyPr/>
                    <a:lstStyle/>
                    <a:p>
                      <a:r>
                        <a:rPr lang="en-US" sz="1000"/>
                        <a:t>0.8781 %</a:t>
                      </a:r>
                    </a:p>
                  </a:txBody>
                  <a:tcPr/>
                </a:tc>
                <a:tc>
                  <a:txBody>
                    <a:bodyPr/>
                    <a:lstStyle/>
                    <a:p>
                      <a:r>
                        <a:rPr lang="en-US" sz="1000"/>
                        <a:t>0.19</a:t>
                      </a:r>
                    </a:p>
                  </a:txBody>
                  <a:tcPr/>
                </a:tc>
                <a:tc>
                  <a:txBody>
                    <a:bodyPr/>
                    <a:lstStyle/>
                    <a:p>
                      <a:r>
                        <a:rPr lang="en-US" sz="1000"/>
                        <a:t>60.43</a:t>
                      </a:r>
                    </a:p>
                  </a:txBody>
                  <a:tcPr/>
                </a:tc>
                <a:tc>
                  <a:txBody>
                    <a:bodyPr/>
                    <a:lstStyle/>
                    <a:p>
                      <a:r>
                        <a:rPr lang="en-US" sz="1000"/>
                        <a:t>60.19</a:t>
                      </a:r>
                    </a:p>
                  </a:txBody>
                  <a:tcPr/>
                </a:tc>
                <a:tc>
                  <a:txBody>
                    <a:bodyPr/>
                    <a:lstStyle/>
                    <a:p>
                      <a:r>
                        <a:rPr lang="en-US" sz="1000"/>
                        <a:t>52.24</a:t>
                      </a:r>
                    </a:p>
                  </a:txBody>
                  <a:tcPr/>
                </a:tc>
                <a:tc>
                  <a:txBody>
                    <a:bodyPr/>
                    <a:lstStyle/>
                    <a:p>
                      <a:r>
                        <a:rPr lang="en-US" sz="1000"/>
                        <a:t>52.05</a:t>
                      </a:r>
                    </a:p>
                  </a:txBody>
                  <a:tcPr/>
                </a:tc>
                <a:tc>
                  <a:txBody>
                    <a:bodyPr/>
                    <a:lstStyle/>
                    <a:p>
                      <a:r>
                        <a:rPr lang="en-US" sz="1000"/>
                        <a:t>1269</a:t>
                      </a:r>
                    </a:p>
                  </a:txBody>
                  <a:tcPr/>
                </a:tc>
                <a:tc>
                  <a:txBody>
                    <a:bodyPr/>
                    <a:lstStyle/>
                    <a:p>
                      <a:r>
                        <a:rPr lang="en-US" sz="1000"/>
                        <a:t>1097</a:t>
                      </a:r>
                    </a:p>
                  </a:txBody>
                  <a:tcPr/>
                </a:tc>
                <a:extLst>
                  <a:ext uri="{0D108BD9-81ED-4DB2-BD59-A6C34878D82A}">
                    <a16:rowId xmlns:a16="http://schemas.microsoft.com/office/drawing/2014/main" val="2255254677"/>
                  </a:ext>
                </a:extLst>
              </a:tr>
            </a:tbl>
          </a:graphicData>
        </a:graphic>
      </p:graphicFrame>
      <p:sp>
        <p:nvSpPr>
          <p:cNvPr id="4" name="Text Placeholder 3">
            <a:extLst>
              <a:ext uri="{FF2B5EF4-FFF2-40B4-BE49-F238E27FC236}">
                <a16:creationId xmlns:a16="http://schemas.microsoft.com/office/drawing/2014/main" id="{394442FE-1FC1-4C21-BB05-C605C931377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66549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3EED-626F-49BE-BC1D-06487A5D9CC4}"/>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B274A7B7-4314-49E2-88FC-1DF18C2F08A2}"/>
              </a:ext>
            </a:extLst>
          </p:cNvPr>
          <p:cNvGraphicFramePr>
            <a:graphicFrameLocks noGrp="1"/>
          </p:cNvGraphicFramePr>
          <p:nvPr>
            <p:ph type="tbl" sz="quarter" idx="13"/>
            <p:extLst>
              <p:ext uri="{D42A27DB-BD31-4B8C-83A1-F6EECF244321}">
                <p14:modId xmlns:p14="http://schemas.microsoft.com/office/powerpoint/2010/main" val="275615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9855583"/>
                    </a:ext>
                  </a:extLst>
                </a:gridCol>
                <a:gridCol w="1316736">
                  <a:extLst>
                    <a:ext uri="{9D8B030D-6E8A-4147-A177-3AD203B41FA5}">
                      <a16:colId xmlns:a16="http://schemas.microsoft.com/office/drawing/2014/main" val="4068243748"/>
                    </a:ext>
                  </a:extLst>
                </a:gridCol>
                <a:gridCol w="658368">
                  <a:extLst>
                    <a:ext uri="{9D8B030D-6E8A-4147-A177-3AD203B41FA5}">
                      <a16:colId xmlns:a16="http://schemas.microsoft.com/office/drawing/2014/main" val="69113959"/>
                    </a:ext>
                  </a:extLst>
                </a:gridCol>
                <a:gridCol w="658368">
                  <a:extLst>
                    <a:ext uri="{9D8B030D-6E8A-4147-A177-3AD203B41FA5}">
                      <a16:colId xmlns:a16="http://schemas.microsoft.com/office/drawing/2014/main" val="1514011374"/>
                    </a:ext>
                  </a:extLst>
                </a:gridCol>
                <a:gridCol w="658368">
                  <a:extLst>
                    <a:ext uri="{9D8B030D-6E8A-4147-A177-3AD203B41FA5}">
                      <a16:colId xmlns:a16="http://schemas.microsoft.com/office/drawing/2014/main" val="3731785575"/>
                    </a:ext>
                  </a:extLst>
                </a:gridCol>
                <a:gridCol w="658368">
                  <a:extLst>
                    <a:ext uri="{9D8B030D-6E8A-4147-A177-3AD203B41FA5}">
                      <a16:colId xmlns:a16="http://schemas.microsoft.com/office/drawing/2014/main" val="1035515764"/>
                    </a:ext>
                  </a:extLst>
                </a:gridCol>
                <a:gridCol w="658368">
                  <a:extLst>
                    <a:ext uri="{9D8B030D-6E8A-4147-A177-3AD203B41FA5}">
                      <a16:colId xmlns:a16="http://schemas.microsoft.com/office/drawing/2014/main" val="2796020769"/>
                    </a:ext>
                  </a:extLst>
                </a:gridCol>
                <a:gridCol w="658368">
                  <a:extLst>
                    <a:ext uri="{9D8B030D-6E8A-4147-A177-3AD203B41FA5}">
                      <a16:colId xmlns:a16="http://schemas.microsoft.com/office/drawing/2014/main" val="4106106997"/>
                    </a:ext>
                  </a:extLst>
                </a:gridCol>
                <a:gridCol w="658368">
                  <a:extLst>
                    <a:ext uri="{9D8B030D-6E8A-4147-A177-3AD203B41FA5}">
                      <a16:colId xmlns:a16="http://schemas.microsoft.com/office/drawing/2014/main" val="616151230"/>
                    </a:ext>
                  </a:extLst>
                </a:gridCol>
                <a:gridCol w="658368">
                  <a:extLst>
                    <a:ext uri="{9D8B030D-6E8A-4147-A177-3AD203B41FA5}">
                      <a16:colId xmlns:a16="http://schemas.microsoft.com/office/drawing/2014/main" val="335631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1626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https://quintly-image-storage.s3.amazonaws.com/42a5b893a9726451877e4ab7634db126/d593d21ffafbf0658903bec843893cd5.jpg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0042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https://quintly-image-storage.s3.amazonaws.com/42a5b893a9726451877e4ab7634db126/5edd725d466174e0d84c202fb5d2db80.jpg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5579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https://quintly-image-storage.s3.amazonaws.com/42a5b893a9726451877e4ab7634db126/c06f93d6ae915304b59e45b5e8526e20.jpg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4656039"/>
                  </a:ext>
                </a:extLst>
              </a:tr>
            </a:tbl>
          </a:graphicData>
        </a:graphic>
      </p:graphicFrame>
      <p:sp>
        <p:nvSpPr>
          <p:cNvPr id="4" name="Text Placeholder 3">
            <a:extLst>
              <a:ext uri="{FF2B5EF4-FFF2-40B4-BE49-F238E27FC236}">
                <a16:creationId xmlns:a16="http://schemas.microsoft.com/office/drawing/2014/main" id="{914B131C-2B5E-4079-B955-31D3B45705E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63536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932D1-C4E5-45B4-B116-CBFDF44E3C66}"/>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0BC259F2-EB38-457D-8126-97352D5F27B9}"/>
              </a:ext>
            </a:extLst>
          </p:cNvPr>
          <p:cNvGraphicFramePr>
            <a:graphicFrameLocks noGrp="1"/>
          </p:cNvGraphicFramePr>
          <p:nvPr>
            <p:ph type="tbl" sz="quarter" idx="13"/>
            <p:extLst>
              <p:ext uri="{D42A27DB-BD31-4B8C-83A1-F6EECF244321}">
                <p14:modId xmlns:p14="http://schemas.microsoft.com/office/powerpoint/2010/main" val="92935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22960367"/>
                    </a:ext>
                  </a:extLst>
                </a:gridCol>
                <a:gridCol w="1316736">
                  <a:extLst>
                    <a:ext uri="{9D8B030D-6E8A-4147-A177-3AD203B41FA5}">
                      <a16:colId xmlns:a16="http://schemas.microsoft.com/office/drawing/2014/main" val="94245499"/>
                    </a:ext>
                  </a:extLst>
                </a:gridCol>
                <a:gridCol w="658368">
                  <a:extLst>
                    <a:ext uri="{9D8B030D-6E8A-4147-A177-3AD203B41FA5}">
                      <a16:colId xmlns:a16="http://schemas.microsoft.com/office/drawing/2014/main" val="1296293898"/>
                    </a:ext>
                  </a:extLst>
                </a:gridCol>
                <a:gridCol w="658368">
                  <a:extLst>
                    <a:ext uri="{9D8B030D-6E8A-4147-A177-3AD203B41FA5}">
                      <a16:colId xmlns:a16="http://schemas.microsoft.com/office/drawing/2014/main" val="1295826450"/>
                    </a:ext>
                  </a:extLst>
                </a:gridCol>
                <a:gridCol w="658368">
                  <a:extLst>
                    <a:ext uri="{9D8B030D-6E8A-4147-A177-3AD203B41FA5}">
                      <a16:colId xmlns:a16="http://schemas.microsoft.com/office/drawing/2014/main" val="238206085"/>
                    </a:ext>
                  </a:extLst>
                </a:gridCol>
                <a:gridCol w="658368">
                  <a:extLst>
                    <a:ext uri="{9D8B030D-6E8A-4147-A177-3AD203B41FA5}">
                      <a16:colId xmlns:a16="http://schemas.microsoft.com/office/drawing/2014/main" val="1233949737"/>
                    </a:ext>
                  </a:extLst>
                </a:gridCol>
                <a:gridCol w="658368">
                  <a:extLst>
                    <a:ext uri="{9D8B030D-6E8A-4147-A177-3AD203B41FA5}">
                      <a16:colId xmlns:a16="http://schemas.microsoft.com/office/drawing/2014/main" val="850233172"/>
                    </a:ext>
                  </a:extLst>
                </a:gridCol>
                <a:gridCol w="658368">
                  <a:extLst>
                    <a:ext uri="{9D8B030D-6E8A-4147-A177-3AD203B41FA5}">
                      <a16:colId xmlns:a16="http://schemas.microsoft.com/office/drawing/2014/main" val="1802017819"/>
                    </a:ext>
                  </a:extLst>
                </a:gridCol>
                <a:gridCol w="658368">
                  <a:extLst>
                    <a:ext uri="{9D8B030D-6E8A-4147-A177-3AD203B41FA5}">
                      <a16:colId xmlns:a16="http://schemas.microsoft.com/office/drawing/2014/main" val="655886863"/>
                    </a:ext>
                  </a:extLst>
                </a:gridCol>
                <a:gridCol w="658368">
                  <a:extLst>
                    <a:ext uri="{9D8B030D-6E8A-4147-A177-3AD203B41FA5}">
                      <a16:colId xmlns:a16="http://schemas.microsoft.com/office/drawing/2014/main" val="4200488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6422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https://quintly-image-storage.s3.amazonaws.com/42a5b893a9726451877e4ab7634db126/0da5e4660a3a4821c804285d29efb06b.jpg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3711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- 2022-04-29 13:56:21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https://quintly-image-storage.s3.amazonaws.com/42a5b893a9726451877e4ab7634db126/dd45c5717638b3bb49b10d495d5ccfb7.jpg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04/30/2022 13:35:53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90350380"/>
                  </a:ext>
                </a:extLst>
              </a:tr>
            </a:tbl>
          </a:graphicData>
        </a:graphic>
      </p:graphicFrame>
      <p:sp>
        <p:nvSpPr>
          <p:cNvPr id="4" name="Text Placeholder 3">
            <a:extLst>
              <a:ext uri="{FF2B5EF4-FFF2-40B4-BE49-F238E27FC236}">
                <a16:creationId xmlns:a16="http://schemas.microsoft.com/office/drawing/2014/main" id="{4979054D-4D8F-49D4-BCA4-7B7ED902D32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305812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1070</Words>
  <Application>Microsoft Office PowerPoint</Application>
  <PresentationFormat>On-screen Show (4:3)</PresentationFormat>
  <Paragraphs>452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2022-05-04T20:58:20Z</dcterms:created>
  <dcterms:modified xsi:type="dcterms:W3CDTF">2022-05-04T20:59:07Z</dcterms:modified>
</cp:coreProperties>
</file>