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6" r:id="rId38"/>
    <p:sldId id="297" r:id="rId39"/>
    <p:sldId id="298" r:id="rId40"/>
    <p:sldId id="299" r:id="rId41"/>
    <p:sldId id="300" r:id="rId42"/>
    <p:sldId id="301" r:id="rId43"/>
    <p:sldId id="303" r:id="rId44"/>
    <p:sldId id="304"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Sheet1!$B$2:$B$38</c:f>
              <c:numCache>
                <c:formatCode>General</c:formatCode>
                <c:ptCount val="37"/>
                <c:pt idx="0">
                  <c:v>3909</c:v>
                </c:pt>
                <c:pt idx="1">
                  <c:v>3943</c:v>
                </c:pt>
                <c:pt idx="2">
                  <c:v>4002</c:v>
                </c:pt>
                <c:pt idx="3">
                  <c:v>4036</c:v>
                </c:pt>
                <c:pt idx="4">
                  <c:v>4057</c:v>
                </c:pt>
                <c:pt idx="5">
                  <c:v>4087</c:v>
                </c:pt>
                <c:pt idx="6">
                  <c:v>4140</c:v>
                </c:pt>
                <c:pt idx="7">
                  <c:v>4163</c:v>
                </c:pt>
                <c:pt idx="8">
                  <c:v>4179</c:v>
                </c:pt>
                <c:pt idx="9">
                  <c:v>4200</c:v>
                </c:pt>
                <c:pt idx="10">
                  <c:v>4392</c:v>
                </c:pt>
                <c:pt idx="11">
                  <c:v>4396</c:v>
                </c:pt>
                <c:pt idx="12">
                  <c:v>4406</c:v>
                </c:pt>
                <c:pt idx="13">
                  <c:v>4412</c:v>
                </c:pt>
                <c:pt idx="14">
                  <c:v>4434</c:v>
                </c:pt>
                <c:pt idx="15">
                  <c:v>4469</c:v>
                </c:pt>
                <c:pt idx="16">
                  <c:v>4473</c:v>
                </c:pt>
                <c:pt idx="17">
                  <c:v>4488</c:v>
                </c:pt>
                <c:pt idx="18">
                  <c:v>4495</c:v>
                </c:pt>
                <c:pt idx="19">
                  <c:v>4498</c:v>
                </c:pt>
                <c:pt idx="20">
                  <c:v>4511</c:v>
                </c:pt>
                <c:pt idx="21">
                  <c:v>4525</c:v>
                </c:pt>
                <c:pt idx="22">
                  <c:v>4531</c:v>
                </c:pt>
                <c:pt idx="23">
                  <c:v>4545</c:v>
                </c:pt>
                <c:pt idx="24">
                  <c:v>4569</c:v>
                </c:pt>
                <c:pt idx="25">
                  <c:v>4580</c:v>
                </c:pt>
                <c:pt idx="26">
                  <c:v>4604</c:v>
                </c:pt>
                <c:pt idx="27">
                  <c:v>4613</c:v>
                </c:pt>
                <c:pt idx="28">
                  <c:v>4622</c:v>
                </c:pt>
                <c:pt idx="29">
                  <c:v>4642</c:v>
                </c:pt>
                <c:pt idx="30">
                  <c:v>4649</c:v>
                </c:pt>
                <c:pt idx="31">
                  <c:v>4662</c:v>
                </c:pt>
                <c:pt idx="32">
                  <c:v>4667</c:v>
                </c:pt>
                <c:pt idx="33">
                  <c:v>4681</c:v>
                </c:pt>
                <c:pt idx="34">
                  <c:v>4674</c:v>
                </c:pt>
                <c:pt idx="35">
                  <c:v>4675</c:v>
                </c:pt>
                <c:pt idx="36">
                  <c:v>4683</c:v>
                </c:pt>
              </c:numCache>
            </c:numRef>
          </c:val>
          <c:smooth val="0"/>
          <c:extLst>
            <c:ext xmlns:c16="http://schemas.microsoft.com/office/drawing/2014/chart" uri="{C3380CC4-5D6E-409C-BE32-E72D297353CC}">
              <c16:uniqueId val="{00000000-CBF4-42E8-B4E0-4E6CC4D23A21}"/>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Sheet1!$C$2:$C$38</c:f>
              <c:numCache>
                <c:formatCode>General</c:formatCode>
                <c:ptCount val="37"/>
                <c:pt idx="0">
                  <c:v>3135</c:v>
                </c:pt>
                <c:pt idx="1">
                  <c:v>3159</c:v>
                </c:pt>
                <c:pt idx="2">
                  <c:v>3208</c:v>
                </c:pt>
                <c:pt idx="3">
                  <c:v>3222</c:v>
                </c:pt>
                <c:pt idx="4">
                  <c:v>3235</c:v>
                </c:pt>
                <c:pt idx="5">
                  <c:v>3296</c:v>
                </c:pt>
                <c:pt idx="6">
                  <c:v>3307</c:v>
                </c:pt>
                <c:pt idx="7">
                  <c:v>3334</c:v>
                </c:pt>
                <c:pt idx="8">
                  <c:v>3412</c:v>
                </c:pt>
                <c:pt idx="9">
                  <c:v>3418</c:v>
                </c:pt>
                <c:pt idx="10">
                  <c:v>3423</c:v>
                </c:pt>
                <c:pt idx="11">
                  <c:v>3444</c:v>
                </c:pt>
                <c:pt idx="12">
                  <c:v>3513</c:v>
                </c:pt>
                <c:pt idx="13">
                  <c:v>3635</c:v>
                </c:pt>
                <c:pt idx="14">
                  <c:v>3632</c:v>
                </c:pt>
                <c:pt idx="15">
                  <c:v>3645</c:v>
                </c:pt>
                <c:pt idx="16">
                  <c:v>3650</c:v>
                </c:pt>
                <c:pt idx="17">
                  <c:v>3627</c:v>
                </c:pt>
                <c:pt idx="18">
                  <c:v>3631</c:v>
                </c:pt>
                <c:pt idx="19">
                  <c:v>3630</c:v>
                </c:pt>
                <c:pt idx="20">
                  <c:v>3645</c:v>
                </c:pt>
                <c:pt idx="21">
                  <c:v>3647</c:v>
                </c:pt>
                <c:pt idx="22">
                  <c:v>3662</c:v>
                </c:pt>
                <c:pt idx="23">
                  <c:v>3672</c:v>
                </c:pt>
                <c:pt idx="24">
                  <c:v>3645</c:v>
                </c:pt>
                <c:pt idx="25">
                  <c:v>3656</c:v>
                </c:pt>
                <c:pt idx="26">
                  <c:v>3674</c:v>
                </c:pt>
                <c:pt idx="27">
                  <c:v>3689</c:v>
                </c:pt>
                <c:pt idx="28">
                  <c:v>3680</c:v>
                </c:pt>
                <c:pt idx="29">
                  <c:v>3682</c:v>
                </c:pt>
                <c:pt idx="30">
                  <c:v>3692</c:v>
                </c:pt>
                <c:pt idx="31">
                  <c:v>3699</c:v>
                </c:pt>
                <c:pt idx="32">
                  <c:v>3707</c:v>
                </c:pt>
                <c:pt idx="33">
                  <c:v>3721</c:v>
                </c:pt>
                <c:pt idx="34">
                  <c:v>3730</c:v>
                </c:pt>
                <c:pt idx="35">
                  <c:v>3796</c:v>
                </c:pt>
                <c:pt idx="36">
                  <c:v>3794</c:v>
                </c:pt>
              </c:numCache>
            </c:numRef>
          </c:val>
          <c:smooth val="0"/>
          <c:extLst>
            <c:ext xmlns:c16="http://schemas.microsoft.com/office/drawing/2014/chart" uri="{C3380CC4-5D6E-409C-BE32-E72D297353CC}">
              <c16:uniqueId val="{00000001-CBF4-42E8-B4E0-4E6CC4D23A21}"/>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Sheet1!$D$2:$D$38</c:f>
              <c:numCache>
                <c:formatCode>General</c:formatCode>
                <c:ptCount val="3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numCache>
            </c:numRef>
          </c:val>
          <c:smooth val="0"/>
          <c:extLst>
            <c:ext xmlns:c16="http://schemas.microsoft.com/office/drawing/2014/chart" uri="{C3380CC4-5D6E-409C-BE32-E72D297353CC}">
              <c16:uniqueId val="{00000002-CBF4-42E8-B4E0-4E6CC4D23A21}"/>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Sheet1!$E$2:$E$38</c:f>
              <c:numCache>
                <c:formatCode>General</c:formatCode>
                <c:ptCount val="37"/>
                <c:pt idx="0">
                  <c:v>17280</c:v>
                </c:pt>
                <c:pt idx="1">
                  <c:v>17665</c:v>
                </c:pt>
                <c:pt idx="2">
                  <c:v>18111</c:v>
                </c:pt>
                <c:pt idx="3">
                  <c:v>18547</c:v>
                </c:pt>
                <c:pt idx="4">
                  <c:v>18987</c:v>
                </c:pt>
                <c:pt idx="5">
                  <c:v>19471</c:v>
                </c:pt>
                <c:pt idx="6">
                  <c:v>20086</c:v>
                </c:pt>
                <c:pt idx="7">
                  <c:v>20597</c:v>
                </c:pt>
                <c:pt idx="8">
                  <c:v>21109</c:v>
                </c:pt>
                <c:pt idx="9">
                  <c:v>21641</c:v>
                </c:pt>
                <c:pt idx="10">
                  <c:v>22202</c:v>
                </c:pt>
                <c:pt idx="11">
                  <c:v>22677</c:v>
                </c:pt>
                <c:pt idx="12">
                  <c:v>23171</c:v>
                </c:pt>
                <c:pt idx="13">
                  <c:v>23717</c:v>
                </c:pt>
                <c:pt idx="14">
                  <c:v>24308</c:v>
                </c:pt>
                <c:pt idx="15">
                  <c:v>24835</c:v>
                </c:pt>
                <c:pt idx="16">
                  <c:v>25298</c:v>
                </c:pt>
                <c:pt idx="17">
                  <c:v>25651</c:v>
                </c:pt>
                <c:pt idx="18">
                  <c:v>26080</c:v>
                </c:pt>
                <c:pt idx="19">
                  <c:v>26419</c:v>
                </c:pt>
                <c:pt idx="20">
                  <c:v>26689</c:v>
                </c:pt>
                <c:pt idx="21">
                  <c:v>26959</c:v>
                </c:pt>
                <c:pt idx="22">
                  <c:v>27286</c:v>
                </c:pt>
                <c:pt idx="23">
                  <c:v>27545</c:v>
                </c:pt>
                <c:pt idx="24">
                  <c:v>27940</c:v>
                </c:pt>
                <c:pt idx="25">
                  <c:v>28237</c:v>
                </c:pt>
                <c:pt idx="26">
                  <c:v>28493</c:v>
                </c:pt>
                <c:pt idx="27">
                  <c:v>28730</c:v>
                </c:pt>
                <c:pt idx="28">
                  <c:v>28926</c:v>
                </c:pt>
                <c:pt idx="29">
                  <c:v>29165</c:v>
                </c:pt>
                <c:pt idx="30">
                  <c:v>29365</c:v>
                </c:pt>
                <c:pt idx="31">
                  <c:v>29566</c:v>
                </c:pt>
                <c:pt idx="32">
                  <c:v>29728</c:v>
                </c:pt>
                <c:pt idx="33">
                  <c:v>29943</c:v>
                </c:pt>
                <c:pt idx="34">
                  <c:v>30214</c:v>
                </c:pt>
                <c:pt idx="35">
                  <c:v>30416</c:v>
                </c:pt>
                <c:pt idx="36">
                  <c:v>30685</c:v>
                </c:pt>
              </c:numCache>
            </c:numRef>
          </c:val>
          <c:smooth val="0"/>
          <c:extLst>
            <c:ext xmlns:c16="http://schemas.microsoft.com/office/drawing/2014/chart" uri="{C3380CC4-5D6E-409C-BE32-E72D297353CC}">
              <c16:uniqueId val="{00000003-CBF4-42E8-B4E0-4E6CC4D23A21}"/>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Sheet1!$F$2:$F$38</c:f>
              <c:numCache>
                <c:formatCode>General</c:formatCode>
                <c:ptCount val="37"/>
                <c:pt idx="0">
                  <c:v>1191</c:v>
                </c:pt>
                <c:pt idx="1">
                  <c:v>1214</c:v>
                </c:pt>
                <c:pt idx="2">
                  <c:v>1248</c:v>
                </c:pt>
                <c:pt idx="3">
                  <c:v>1285</c:v>
                </c:pt>
                <c:pt idx="4">
                  <c:v>1313</c:v>
                </c:pt>
                <c:pt idx="5">
                  <c:v>1352</c:v>
                </c:pt>
                <c:pt idx="6">
                  <c:v>1380</c:v>
                </c:pt>
                <c:pt idx="7">
                  <c:v>1411</c:v>
                </c:pt>
                <c:pt idx="8">
                  <c:v>1465</c:v>
                </c:pt>
                <c:pt idx="9">
                  <c:v>1539</c:v>
                </c:pt>
                <c:pt idx="10">
                  <c:v>1581</c:v>
                </c:pt>
                <c:pt idx="11">
                  <c:v>1634</c:v>
                </c:pt>
                <c:pt idx="12">
                  <c:v>1680</c:v>
                </c:pt>
                <c:pt idx="13">
                  <c:v>1737</c:v>
                </c:pt>
                <c:pt idx="14">
                  <c:v>1768</c:v>
                </c:pt>
                <c:pt idx="15">
                  <c:v>1826</c:v>
                </c:pt>
                <c:pt idx="16">
                  <c:v>1885</c:v>
                </c:pt>
                <c:pt idx="17">
                  <c:v>1936</c:v>
                </c:pt>
                <c:pt idx="18">
                  <c:v>1973</c:v>
                </c:pt>
                <c:pt idx="19">
                  <c:v>2045</c:v>
                </c:pt>
                <c:pt idx="20">
                  <c:v>2091</c:v>
                </c:pt>
                <c:pt idx="21">
                  <c:v>2138</c:v>
                </c:pt>
                <c:pt idx="22">
                  <c:v>2170</c:v>
                </c:pt>
                <c:pt idx="23">
                  <c:v>2190</c:v>
                </c:pt>
                <c:pt idx="24">
                  <c:v>2226</c:v>
                </c:pt>
                <c:pt idx="25">
                  <c:v>2289</c:v>
                </c:pt>
                <c:pt idx="26">
                  <c:v>2344</c:v>
                </c:pt>
                <c:pt idx="27">
                  <c:v>2370</c:v>
                </c:pt>
                <c:pt idx="28">
                  <c:v>2399</c:v>
                </c:pt>
                <c:pt idx="29">
                  <c:v>2425</c:v>
                </c:pt>
                <c:pt idx="30">
                  <c:v>2441</c:v>
                </c:pt>
                <c:pt idx="31">
                  <c:v>2478</c:v>
                </c:pt>
                <c:pt idx="32">
                  <c:v>2482</c:v>
                </c:pt>
                <c:pt idx="33">
                  <c:v>2537</c:v>
                </c:pt>
                <c:pt idx="34">
                  <c:v>2561</c:v>
                </c:pt>
                <c:pt idx="35">
                  <c:v>2571</c:v>
                </c:pt>
                <c:pt idx="36">
                  <c:v>2579</c:v>
                </c:pt>
              </c:numCache>
            </c:numRef>
          </c:val>
          <c:smooth val="0"/>
          <c:extLst>
            <c:ext xmlns:c16="http://schemas.microsoft.com/office/drawing/2014/chart" uri="{C3380CC4-5D6E-409C-BE32-E72D297353CC}">
              <c16:uniqueId val="{00000004-CBF4-42E8-B4E0-4E6CC4D23A21}"/>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Sheet1!$A$2:$A$38</c:f>
              <c:numCache>
                <c:formatCode>m/d/yyyy</c:formatCode>
                <c:ptCount val="3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numCache>
            </c:numRef>
          </c:cat>
          <c:val>
            <c:numRef>
              <c:f>Sheet1!$G$2:$G$38</c:f>
              <c:numCache>
                <c:formatCode>General</c:formatCode>
                <c:ptCount val="3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numCache>
            </c:numRef>
          </c:val>
          <c:smooth val="0"/>
          <c:extLst>
            <c:ext xmlns:c16="http://schemas.microsoft.com/office/drawing/2014/chart" uri="{C3380CC4-5D6E-409C-BE32-E72D297353CC}">
              <c16:uniqueId val="{00000005-CBF4-42E8-B4E0-4E6CC4D23A21}"/>
            </c:ext>
          </c:extLst>
        </c:ser>
        <c:dLbls>
          <c:showLegendKey val="0"/>
          <c:showVal val="0"/>
          <c:showCatName val="0"/>
          <c:showSerName val="0"/>
          <c:showPercent val="0"/>
          <c:showBubbleSize val="0"/>
        </c:dLbls>
        <c:smooth val="0"/>
        <c:axId val="391918888"/>
        <c:axId val="391919216"/>
      </c:lineChart>
      <c:dateAx>
        <c:axId val="391918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19216"/>
        <c:crosses val="autoZero"/>
        <c:auto val="1"/>
        <c:lblOffset val="100"/>
        <c:baseTimeUnit val="months"/>
      </c:dateAx>
      <c:valAx>
        <c:axId val="39191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1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6</c:v>
                </c:pt>
                <c:pt idx="2">
                  <c:v>22</c:v>
                </c:pt>
                <c:pt idx="3">
                  <c:v>62</c:v>
                </c:pt>
                <c:pt idx="4">
                  <c:v>11</c:v>
                </c:pt>
              </c:numCache>
            </c:numRef>
          </c:val>
          <c:extLst>
            <c:ext xmlns:c16="http://schemas.microsoft.com/office/drawing/2014/chart" uri="{C3380CC4-5D6E-409C-BE32-E72D297353CC}">
              <c16:uniqueId val="{00000000-53C7-4CF8-8B81-0C15C40DA2F5}"/>
            </c:ext>
          </c:extLst>
        </c:ser>
        <c:dLbls>
          <c:showLegendKey val="0"/>
          <c:showVal val="0"/>
          <c:showCatName val="0"/>
          <c:showSerName val="0"/>
          <c:showPercent val="0"/>
          <c:showBubbleSize val="0"/>
        </c:dLbls>
        <c:gapWidth val="219"/>
        <c:overlap val="-27"/>
        <c:axId val="330760344"/>
        <c:axId val="330758048"/>
      </c:barChart>
      <c:dateAx>
        <c:axId val="330760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758048"/>
        <c:crosses val="autoZero"/>
        <c:auto val="1"/>
        <c:lblOffset val="100"/>
        <c:baseTimeUnit val="months"/>
      </c:dateAx>
      <c:valAx>
        <c:axId val="33075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76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23</c:v>
                </c:pt>
                <c:pt idx="1">
                  <c:v>12</c:v>
                </c:pt>
                <c:pt idx="2">
                  <c:v>38</c:v>
                </c:pt>
                <c:pt idx="3">
                  <c:v>29</c:v>
                </c:pt>
                <c:pt idx="4">
                  <c:v>18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D85-4C26-8183-B4A4F056DB60}"/>
            </c:ext>
          </c:extLst>
        </c:ser>
        <c:dLbls>
          <c:showLegendKey val="0"/>
          <c:showVal val="0"/>
          <c:showCatName val="0"/>
          <c:showSerName val="0"/>
          <c:showPercent val="0"/>
          <c:showBubbleSize val="0"/>
        </c:dLbls>
        <c:gapWidth val="219"/>
        <c:overlap val="-27"/>
        <c:axId val="426804120"/>
        <c:axId val="426803464"/>
      </c:barChart>
      <c:dateAx>
        <c:axId val="426804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03464"/>
        <c:crosses val="autoZero"/>
        <c:auto val="1"/>
        <c:lblOffset val="100"/>
        <c:baseTimeUnit val="months"/>
      </c:dateAx>
      <c:valAx>
        <c:axId val="42680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04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528</c:v>
                </c:pt>
                <c:pt idx="1">
                  <c:v>259</c:v>
                </c:pt>
                <c:pt idx="2">
                  <c:v>920</c:v>
                </c:pt>
                <c:pt idx="3">
                  <c:v>848</c:v>
                </c:pt>
                <c:pt idx="4">
                  <c:v>60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C58-4B07-A196-CF2A858EF901}"/>
            </c:ext>
          </c:extLst>
        </c:ser>
        <c:dLbls>
          <c:showLegendKey val="0"/>
          <c:showVal val="0"/>
          <c:showCatName val="0"/>
          <c:showSerName val="0"/>
          <c:showPercent val="0"/>
          <c:showBubbleSize val="0"/>
        </c:dLbls>
        <c:gapWidth val="219"/>
        <c:overlap val="-27"/>
        <c:axId val="424411184"/>
        <c:axId val="424411512"/>
      </c:barChart>
      <c:catAx>
        <c:axId val="42441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11512"/>
        <c:crosses val="autoZero"/>
        <c:auto val="1"/>
        <c:lblAlgn val="ctr"/>
        <c:lblOffset val="100"/>
        <c:noMultiLvlLbl val="0"/>
      </c:catAx>
      <c:valAx>
        <c:axId val="42441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1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12960</c:v>
                </c:pt>
                <c:pt idx="1">
                  <c:v>10895</c:v>
                </c:pt>
                <c:pt idx="2">
                  <c:v>14243</c:v>
                </c:pt>
                <c:pt idx="3">
                  <c:v>120489</c:v>
                </c:pt>
                <c:pt idx="4">
                  <c:v>238</c:v>
                </c:pt>
              </c:numCache>
            </c:numRef>
          </c:val>
          <c:extLst>
            <c:ext xmlns:c16="http://schemas.microsoft.com/office/drawing/2014/chart" uri="{C3380CC4-5D6E-409C-BE32-E72D297353CC}">
              <c16:uniqueId val="{00000000-E1AD-4923-89EF-CE2364AFB497}"/>
            </c:ext>
          </c:extLst>
        </c:ser>
        <c:dLbls>
          <c:showLegendKey val="0"/>
          <c:showVal val="0"/>
          <c:showCatName val="0"/>
          <c:showSerName val="0"/>
          <c:showPercent val="0"/>
          <c:showBubbleSize val="0"/>
        </c:dLbls>
        <c:gapWidth val="219"/>
        <c:overlap val="-27"/>
        <c:axId val="424045656"/>
        <c:axId val="424045984"/>
      </c:barChart>
      <c:dateAx>
        <c:axId val="424045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045984"/>
        <c:crosses val="autoZero"/>
        <c:auto val="1"/>
        <c:lblOffset val="100"/>
        <c:baseTimeUnit val="months"/>
      </c:dateAx>
      <c:valAx>
        <c:axId val="42404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04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27</c:v>
                </c:pt>
                <c:pt idx="1">
                  <c:v>319</c:v>
                </c:pt>
                <c:pt idx="2">
                  <c:v>453</c:v>
                </c:pt>
                <c:pt idx="3">
                  <c:v>391</c:v>
                </c:pt>
                <c:pt idx="4">
                  <c:v>373</c:v>
                </c:pt>
                <c:pt idx="5">
                  <c:v>281</c:v>
                </c:pt>
              </c:numCache>
            </c:numRef>
          </c:val>
          <c:extLst>
            <c:ext xmlns:c16="http://schemas.microsoft.com/office/drawing/2014/chart" uri="{C3380CC4-5D6E-409C-BE32-E72D297353CC}">
              <c16:uniqueId val="{00000000-4ED1-4ABC-BDEB-3CD6AC9CB42D}"/>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30</c:v>
                </c:pt>
                <c:pt idx="1">
                  <c:v>363</c:v>
                </c:pt>
                <c:pt idx="2">
                  <c:v>609</c:v>
                </c:pt>
                <c:pt idx="3">
                  <c:v>677</c:v>
                </c:pt>
                <c:pt idx="4">
                  <c:v>629</c:v>
                </c:pt>
                <c:pt idx="5">
                  <c:v>403</c:v>
                </c:pt>
              </c:numCache>
            </c:numRef>
          </c:val>
          <c:extLst>
            <c:ext xmlns:c16="http://schemas.microsoft.com/office/drawing/2014/chart" uri="{C3380CC4-5D6E-409C-BE32-E72D297353CC}">
              <c16:uniqueId val="{00000001-4ED1-4ABC-BDEB-3CD6AC9CB42D}"/>
            </c:ext>
          </c:extLst>
        </c:ser>
        <c:dLbls>
          <c:showLegendKey val="0"/>
          <c:showVal val="0"/>
          <c:showCatName val="0"/>
          <c:showSerName val="0"/>
          <c:showPercent val="0"/>
          <c:showBubbleSize val="0"/>
        </c:dLbls>
        <c:gapWidth val="219"/>
        <c:overlap val="-27"/>
        <c:axId val="467313552"/>
        <c:axId val="467314536"/>
      </c:barChart>
      <c:catAx>
        <c:axId val="467313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14536"/>
        <c:crosses val="autoZero"/>
        <c:auto val="1"/>
        <c:lblAlgn val="ctr"/>
        <c:lblOffset val="100"/>
        <c:noMultiLvlLbl val="0"/>
      </c:catAx>
      <c:valAx>
        <c:axId val="46731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31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2</c:v>
                </c:pt>
                <c:pt idx="3">
                  <c:v>25</c:v>
                </c:pt>
                <c:pt idx="4">
                  <c:v>1</c:v>
                </c:pt>
              </c:numCache>
            </c:numRef>
          </c:val>
          <c:extLst>
            <c:ext xmlns:c16="http://schemas.microsoft.com/office/drawing/2014/chart" uri="{C3380CC4-5D6E-409C-BE32-E72D297353CC}">
              <c16:uniqueId val="{00000000-F327-467D-BE6E-975EF2B5D601}"/>
            </c:ext>
          </c:extLst>
        </c:ser>
        <c:dLbls>
          <c:showLegendKey val="0"/>
          <c:showVal val="0"/>
          <c:showCatName val="0"/>
          <c:showSerName val="0"/>
          <c:showPercent val="0"/>
          <c:showBubbleSize val="0"/>
        </c:dLbls>
        <c:gapWidth val="219"/>
        <c:overlap val="-27"/>
        <c:axId val="334876840"/>
        <c:axId val="334877168"/>
      </c:barChart>
      <c:dateAx>
        <c:axId val="334876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877168"/>
        <c:crosses val="autoZero"/>
        <c:auto val="1"/>
        <c:lblOffset val="100"/>
        <c:baseTimeUnit val="months"/>
      </c:dateAx>
      <c:valAx>
        <c:axId val="334877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87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c:v>
                </c:pt>
                <c:pt idx="1">
                  <c:v>4</c:v>
                </c:pt>
                <c:pt idx="2">
                  <c:v>3</c:v>
                </c:pt>
                <c:pt idx="3">
                  <c:v>3</c:v>
                </c:pt>
                <c:pt idx="4">
                  <c:v>3</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A63-40D8-A74F-B53481307304}"/>
            </c:ext>
          </c:extLst>
        </c:ser>
        <c:dLbls>
          <c:showLegendKey val="0"/>
          <c:showVal val="0"/>
          <c:showCatName val="0"/>
          <c:showSerName val="0"/>
          <c:showPercent val="0"/>
          <c:showBubbleSize val="0"/>
        </c:dLbls>
        <c:gapWidth val="219"/>
        <c:overlap val="-27"/>
        <c:axId val="334875856"/>
        <c:axId val="334877824"/>
      </c:barChart>
      <c:dateAx>
        <c:axId val="334875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877824"/>
        <c:crosses val="autoZero"/>
        <c:auto val="1"/>
        <c:lblOffset val="100"/>
        <c:baseTimeUnit val="months"/>
      </c:dateAx>
      <c:valAx>
        <c:axId val="334877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875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71</c:v>
                </c:pt>
                <c:pt idx="1">
                  <c:v>96</c:v>
                </c:pt>
                <c:pt idx="2">
                  <c:v>94</c:v>
                </c:pt>
                <c:pt idx="3">
                  <c:v>83</c:v>
                </c:pt>
                <c:pt idx="4">
                  <c:v>11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E0A-4658-9117-50281363C7FA}"/>
            </c:ext>
          </c:extLst>
        </c:ser>
        <c:dLbls>
          <c:showLegendKey val="0"/>
          <c:showVal val="0"/>
          <c:showCatName val="0"/>
          <c:showSerName val="0"/>
          <c:showPercent val="0"/>
          <c:showBubbleSize val="0"/>
        </c:dLbls>
        <c:gapWidth val="219"/>
        <c:overlap val="-27"/>
        <c:axId val="330758704"/>
        <c:axId val="330758376"/>
      </c:barChart>
      <c:catAx>
        <c:axId val="33075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758376"/>
        <c:crosses val="autoZero"/>
        <c:auto val="1"/>
        <c:lblAlgn val="ctr"/>
        <c:lblOffset val="100"/>
        <c:noMultiLvlLbl val="0"/>
      </c:catAx>
      <c:valAx>
        <c:axId val="33075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75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c:v>
                </c:pt>
                <c:pt idx="1">
                  <c:v>7</c:v>
                </c:pt>
                <c:pt idx="2">
                  <c:v>15</c:v>
                </c:pt>
                <c:pt idx="3">
                  <c:v>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53C-4EA8-9787-FE72EDAC1FA6}"/>
            </c:ext>
          </c:extLst>
        </c:ser>
        <c:dLbls>
          <c:showLegendKey val="0"/>
          <c:showVal val="0"/>
          <c:showCatName val="0"/>
          <c:showSerName val="0"/>
          <c:showPercent val="0"/>
          <c:showBubbleSize val="0"/>
        </c:dLbls>
        <c:gapWidth val="219"/>
        <c:overlap val="-27"/>
        <c:axId val="462918288"/>
        <c:axId val="462917632"/>
      </c:barChart>
      <c:dateAx>
        <c:axId val="462918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17632"/>
        <c:crosses val="autoZero"/>
        <c:auto val="1"/>
        <c:lblOffset val="100"/>
        <c:baseTimeUnit val="months"/>
      </c:dateAx>
      <c:valAx>
        <c:axId val="462917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1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269</c:v>
                </c:pt>
                <c:pt idx="1">
                  <c:v>344</c:v>
                </c:pt>
                <c:pt idx="2">
                  <c:v>378</c:v>
                </c:pt>
                <c:pt idx="3">
                  <c:v>291</c:v>
                </c:pt>
                <c:pt idx="4">
                  <c:v>27</c:v>
                </c:pt>
              </c:numCache>
            </c:numRef>
          </c:val>
          <c:extLst>
            <c:ext xmlns:c16="http://schemas.microsoft.com/office/drawing/2014/chart" uri="{C3380CC4-5D6E-409C-BE32-E72D297353CC}">
              <c16:uniqueId val="{00000000-ACBA-43E7-BBAA-EFB6E27B09BC}"/>
            </c:ext>
          </c:extLst>
        </c:ser>
        <c:dLbls>
          <c:showLegendKey val="0"/>
          <c:showVal val="0"/>
          <c:showCatName val="0"/>
          <c:showSerName val="0"/>
          <c:showPercent val="0"/>
          <c:showBubbleSize val="0"/>
        </c:dLbls>
        <c:gapWidth val="219"/>
        <c:overlap val="-27"/>
        <c:axId val="267643504"/>
        <c:axId val="267643176"/>
      </c:barChart>
      <c:dateAx>
        <c:axId val="267643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643176"/>
        <c:crosses val="autoZero"/>
        <c:auto val="1"/>
        <c:lblOffset val="100"/>
        <c:baseTimeUnit val="months"/>
      </c:dateAx>
      <c:valAx>
        <c:axId val="267643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64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Sheet1!$A$2:$A$6</c:f>
              <c:strCache>
                <c:ptCount val="5"/>
                <c:pt idx="0">
                  <c:v>2022-01</c:v>
                </c:pt>
                <c:pt idx="1">
                  <c:v>2022-02</c:v>
                </c:pt>
                <c:pt idx="2">
                  <c:v>2022-03</c:v>
                </c:pt>
                <c:pt idx="3">
                  <c:v>2022-04</c:v>
                </c:pt>
                <c:pt idx="4">
                  <c:v>2022-05</c:v>
                </c:pt>
              </c:strCache>
            </c:strRef>
          </c:cat>
          <c:val>
            <c:numRef>
              <c:f>Sheet1!$B$2:$B$6</c:f>
              <c:numCache>
                <c:formatCode>General</c:formatCode>
                <c:ptCount val="5"/>
                <c:pt idx="0">
                  <c:v>100</c:v>
                </c:pt>
                <c:pt idx="1">
                  <c:v>51</c:v>
                </c:pt>
                <c:pt idx="2">
                  <c:v>74</c:v>
                </c:pt>
                <c:pt idx="3">
                  <c:v>59</c:v>
                </c:pt>
                <c:pt idx="4">
                  <c:v>70</c:v>
                </c:pt>
              </c:numCache>
            </c:numRef>
          </c:val>
          <c:extLst>
            <c:ext xmlns:c16="http://schemas.microsoft.com/office/drawing/2014/chart" uri="{C3380CC4-5D6E-409C-BE32-E72D297353CC}">
              <c16:uniqueId val="{00000000-34A1-4C73-9839-7F95FEC89735}"/>
            </c:ext>
          </c:extLst>
        </c:ser>
        <c:dLbls>
          <c:showLegendKey val="0"/>
          <c:showVal val="0"/>
          <c:showCatName val="0"/>
          <c:showSerName val="0"/>
          <c:showPercent val="0"/>
          <c:showBubbleSize val="0"/>
        </c:dLbls>
        <c:gapWidth val="219"/>
        <c:overlap val="-27"/>
        <c:axId val="267789808"/>
        <c:axId val="267790136"/>
      </c:barChart>
      <c:catAx>
        <c:axId val="26778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790136"/>
        <c:crosses val="autoZero"/>
        <c:auto val="1"/>
        <c:lblAlgn val="ctr"/>
        <c:lblOffset val="100"/>
        <c:noMultiLvlLbl val="0"/>
      </c:catAx>
      <c:valAx>
        <c:axId val="267790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78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Sheet1!$A$2:$A$6</c:f>
              <c:strCache>
                <c:ptCount val="5"/>
                <c:pt idx="0">
                  <c:v>2022-01</c:v>
                </c:pt>
                <c:pt idx="1">
                  <c:v>2022-02</c:v>
                </c:pt>
                <c:pt idx="2">
                  <c:v>2022-03</c:v>
                </c:pt>
                <c:pt idx="3">
                  <c:v>2022-04</c:v>
                </c:pt>
                <c:pt idx="4">
                  <c:v>2022-05</c:v>
                </c:pt>
              </c:strCache>
            </c:strRef>
          </c:cat>
          <c:val>
            <c:numRef>
              <c:f>Sheet1!$B$2:$B$6</c:f>
              <c:numCache>
                <c:formatCode>General</c:formatCode>
                <c:ptCount val="5"/>
                <c:pt idx="0">
                  <c:v>2012</c:v>
                </c:pt>
                <c:pt idx="1">
                  <c:v>1136</c:v>
                </c:pt>
                <c:pt idx="2">
                  <c:v>1720</c:v>
                </c:pt>
                <c:pt idx="3">
                  <c:v>1613</c:v>
                </c:pt>
                <c:pt idx="4">
                  <c:v>212</c:v>
                </c:pt>
              </c:numCache>
            </c:numRef>
          </c:val>
          <c:extLst>
            <c:ext xmlns:c16="http://schemas.microsoft.com/office/drawing/2014/chart" uri="{C3380CC4-5D6E-409C-BE32-E72D297353CC}">
              <c16:uniqueId val="{00000000-E012-4624-9D09-4481A973AB0C}"/>
            </c:ext>
          </c:extLst>
        </c:ser>
        <c:dLbls>
          <c:showLegendKey val="0"/>
          <c:showVal val="0"/>
          <c:showCatName val="0"/>
          <c:showSerName val="0"/>
          <c:showPercent val="0"/>
          <c:showBubbleSize val="0"/>
        </c:dLbls>
        <c:gapWidth val="219"/>
        <c:overlap val="-27"/>
        <c:axId val="267790464"/>
        <c:axId val="267793416"/>
      </c:barChart>
      <c:catAx>
        <c:axId val="267790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793416"/>
        <c:crosses val="autoZero"/>
        <c:auto val="1"/>
        <c:lblAlgn val="ctr"/>
        <c:lblOffset val="100"/>
        <c:noMultiLvlLbl val="0"/>
      </c:catAx>
      <c:valAx>
        <c:axId val="26779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79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1307</c:v>
                </c:pt>
                <c:pt idx="1">
                  <c:v>93125</c:v>
                </c:pt>
                <c:pt idx="2">
                  <c:v>70878</c:v>
                </c:pt>
                <c:pt idx="3">
                  <c:v>66744</c:v>
                </c:pt>
                <c:pt idx="4">
                  <c:v>74988</c:v>
                </c:pt>
                <c:pt idx="5">
                  <c:v>9822</c:v>
                </c:pt>
              </c:numCache>
            </c:numRef>
          </c:val>
          <c:extLst>
            <c:ext xmlns:c16="http://schemas.microsoft.com/office/drawing/2014/chart" uri="{C3380CC4-5D6E-409C-BE32-E72D297353CC}">
              <c16:uniqueId val="{00000000-ED55-46DC-A2A9-1E2C06EE4250}"/>
            </c:ext>
          </c:extLst>
        </c:ser>
        <c:dLbls>
          <c:showLegendKey val="0"/>
          <c:showVal val="0"/>
          <c:showCatName val="0"/>
          <c:showSerName val="0"/>
          <c:showPercent val="0"/>
          <c:showBubbleSize val="0"/>
        </c:dLbls>
        <c:gapWidth val="219"/>
        <c:overlap val="-27"/>
        <c:axId val="424742904"/>
        <c:axId val="424746184"/>
      </c:barChart>
      <c:catAx>
        <c:axId val="424742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46184"/>
        <c:crosses val="autoZero"/>
        <c:auto val="1"/>
        <c:lblAlgn val="ctr"/>
        <c:lblOffset val="100"/>
        <c:noMultiLvlLbl val="0"/>
      </c:catAx>
      <c:valAx>
        <c:axId val="42474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4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-2</c:v>
                </c:pt>
                <c:pt idx="2">
                  <c:v>8</c:v>
                </c:pt>
                <c:pt idx="3">
                  <c:v>-22</c:v>
                </c:pt>
                <c:pt idx="4">
                  <c:v>-1</c:v>
                </c:pt>
              </c:numCache>
            </c:numRef>
          </c:val>
          <c:extLst>
            <c:ext xmlns:c16="http://schemas.microsoft.com/office/drawing/2014/chart" uri="{C3380CC4-5D6E-409C-BE32-E72D297353CC}">
              <c16:uniqueId val="{00000000-BFA4-415E-A2DC-1B6AF723D3E9}"/>
            </c:ext>
          </c:extLst>
        </c:ser>
        <c:dLbls>
          <c:showLegendKey val="0"/>
          <c:showVal val="0"/>
          <c:showCatName val="0"/>
          <c:showSerName val="0"/>
          <c:showPercent val="0"/>
          <c:showBubbleSize val="0"/>
        </c:dLbls>
        <c:gapWidth val="219"/>
        <c:overlap val="-27"/>
        <c:axId val="435325384"/>
        <c:axId val="435322760"/>
      </c:barChart>
      <c:dateAx>
        <c:axId val="435325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322760"/>
        <c:crosses val="autoZero"/>
        <c:auto val="1"/>
        <c:lblOffset val="100"/>
        <c:baseTimeUnit val="months"/>
      </c:dateAx>
      <c:valAx>
        <c:axId val="43532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32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34</c:v>
                </c:pt>
                <c:pt idx="1">
                  <c:v>22</c:v>
                </c:pt>
                <c:pt idx="2">
                  <c:v>35</c:v>
                </c:pt>
                <c:pt idx="3">
                  <c:v>32</c:v>
                </c:pt>
                <c:pt idx="4">
                  <c:v>34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C44-46CA-BCBB-635BC40CD43D}"/>
            </c:ext>
          </c:extLst>
        </c:ser>
        <c:dLbls>
          <c:showLegendKey val="0"/>
          <c:showVal val="0"/>
          <c:showCatName val="0"/>
          <c:showSerName val="0"/>
          <c:showPercent val="0"/>
          <c:showBubbleSize val="0"/>
        </c:dLbls>
        <c:gapWidth val="219"/>
        <c:overlap val="-27"/>
        <c:axId val="424747168"/>
        <c:axId val="424745200"/>
      </c:barChart>
      <c:dateAx>
        <c:axId val="424747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45200"/>
        <c:crosses val="autoZero"/>
        <c:auto val="1"/>
        <c:lblOffset val="100"/>
        <c:baseTimeUnit val="months"/>
      </c:dateAx>
      <c:valAx>
        <c:axId val="42474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4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654</c:v>
                </c:pt>
                <c:pt idx="1">
                  <c:v>419</c:v>
                </c:pt>
                <c:pt idx="2">
                  <c:v>816</c:v>
                </c:pt>
                <c:pt idx="3">
                  <c:v>745</c:v>
                </c:pt>
                <c:pt idx="4">
                  <c:v>103</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E06-4B1B-9308-18892A3F4BAE}"/>
            </c:ext>
          </c:extLst>
        </c:ser>
        <c:dLbls>
          <c:showLegendKey val="0"/>
          <c:showVal val="0"/>
          <c:showCatName val="0"/>
          <c:showSerName val="0"/>
          <c:showPercent val="0"/>
          <c:showBubbleSize val="0"/>
        </c:dLbls>
        <c:gapWidth val="219"/>
        <c:overlap val="-27"/>
        <c:axId val="424742576"/>
        <c:axId val="462920584"/>
      </c:barChart>
      <c:catAx>
        <c:axId val="42474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920584"/>
        <c:crosses val="autoZero"/>
        <c:auto val="1"/>
        <c:lblAlgn val="ctr"/>
        <c:lblOffset val="100"/>
        <c:noMultiLvlLbl val="0"/>
      </c:catAx>
      <c:valAx>
        <c:axId val="462920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74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11564</c:v>
                </c:pt>
                <c:pt idx="1">
                  <c:v>10980</c:v>
                </c:pt>
                <c:pt idx="2">
                  <c:v>13113</c:v>
                </c:pt>
                <c:pt idx="3">
                  <c:v>50603</c:v>
                </c:pt>
              </c:numCache>
            </c:numRef>
          </c:val>
          <c:extLst>
            <c:ext xmlns:c16="http://schemas.microsoft.com/office/drawing/2014/chart" uri="{C3380CC4-5D6E-409C-BE32-E72D297353CC}">
              <c16:uniqueId val="{00000000-58D0-4E69-B8DC-154D3E367352}"/>
            </c:ext>
          </c:extLst>
        </c:ser>
        <c:dLbls>
          <c:showLegendKey val="0"/>
          <c:showVal val="0"/>
          <c:showCatName val="0"/>
          <c:showSerName val="0"/>
          <c:showPercent val="0"/>
          <c:showBubbleSize val="0"/>
        </c:dLbls>
        <c:gapWidth val="219"/>
        <c:overlap val="-27"/>
        <c:axId val="429401704"/>
        <c:axId val="429405968"/>
      </c:barChart>
      <c:dateAx>
        <c:axId val="429401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05968"/>
        <c:crosses val="autoZero"/>
        <c:auto val="1"/>
        <c:lblOffset val="100"/>
        <c:baseTimeUnit val="months"/>
      </c:dateAx>
      <c:valAx>
        <c:axId val="429405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0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E31A6-6819-4C8C-A0B2-11EC762FFBE2}"/>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E734FA74-FEF1-40C4-8632-2C36A8636C1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012827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66745-3237-4DEB-8476-6C2CC19C75AD}"/>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62F13A19-A14E-4383-8BB4-57E16D0AA8E6}"/>
              </a:ext>
            </a:extLst>
          </p:cNvPr>
          <p:cNvGraphicFramePr>
            <a:graphicFrameLocks noGrp="1"/>
          </p:cNvGraphicFramePr>
          <p:nvPr>
            <p:ph type="chart" sz="quarter" idx="13"/>
            <p:extLst>
              <p:ext uri="{D42A27DB-BD31-4B8C-83A1-F6EECF244321}">
                <p14:modId xmlns:p14="http://schemas.microsoft.com/office/powerpoint/2010/main" val="3028147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17A57F-0347-4231-9CC6-621E43AE3FDC}"/>
              </a:ext>
            </a:extLst>
          </p:cNvPr>
          <p:cNvSpPr>
            <a:spLocks noGrp="1"/>
          </p:cNvSpPr>
          <p:nvPr>
            <p:ph type="body" sz="quarter" idx="14"/>
          </p:nvPr>
        </p:nvSpPr>
        <p:spPr/>
        <p:txBody>
          <a:bodyPr/>
          <a:lstStyle/>
          <a:p>
            <a:r>
              <a:rPr lang="en-US"/>
              <a:t>01/01/2019 - 01/31/2022</a:t>
            </a:r>
          </a:p>
        </p:txBody>
      </p:sp>
      <p:sp>
        <p:nvSpPr>
          <p:cNvPr id="5" name="Footer Placeholder 4">
            <a:extLst>
              <a:ext uri="{FF2B5EF4-FFF2-40B4-BE49-F238E27FC236}">
                <a16:creationId xmlns:a16="http://schemas.microsoft.com/office/drawing/2014/main" id="{2BC1757E-A0B0-45B2-BE8B-3B84D34D1F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1955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44680-895D-42BA-ACE4-4BA5653BD13D}"/>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F93532EF-2F4A-4590-AF04-DDD278C1FBB2}"/>
              </a:ext>
            </a:extLst>
          </p:cNvPr>
          <p:cNvGraphicFramePr>
            <a:graphicFrameLocks noGrp="1"/>
          </p:cNvGraphicFramePr>
          <p:nvPr>
            <p:ph type="tbl" sz="quarter" idx="13"/>
            <p:extLst>
              <p:ext uri="{D42A27DB-BD31-4B8C-83A1-F6EECF244321}">
                <p14:modId xmlns:p14="http://schemas.microsoft.com/office/powerpoint/2010/main" val="2351484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90210316"/>
                    </a:ext>
                  </a:extLst>
                </a:gridCol>
                <a:gridCol w="905256">
                  <a:extLst>
                    <a:ext uri="{9D8B030D-6E8A-4147-A177-3AD203B41FA5}">
                      <a16:colId xmlns:a16="http://schemas.microsoft.com/office/drawing/2014/main" val="273147378"/>
                    </a:ext>
                  </a:extLst>
                </a:gridCol>
                <a:gridCol w="905256">
                  <a:extLst>
                    <a:ext uri="{9D8B030D-6E8A-4147-A177-3AD203B41FA5}">
                      <a16:colId xmlns:a16="http://schemas.microsoft.com/office/drawing/2014/main" val="3579612244"/>
                    </a:ext>
                  </a:extLst>
                </a:gridCol>
                <a:gridCol w="905256">
                  <a:extLst>
                    <a:ext uri="{9D8B030D-6E8A-4147-A177-3AD203B41FA5}">
                      <a16:colId xmlns:a16="http://schemas.microsoft.com/office/drawing/2014/main" val="4161775782"/>
                    </a:ext>
                  </a:extLst>
                </a:gridCol>
                <a:gridCol w="905256">
                  <a:extLst>
                    <a:ext uri="{9D8B030D-6E8A-4147-A177-3AD203B41FA5}">
                      <a16:colId xmlns:a16="http://schemas.microsoft.com/office/drawing/2014/main" val="3631543240"/>
                    </a:ext>
                  </a:extLst>
                </a:gridCol>
                <a:gridCol w="905256">
                  <a:extLst>
                    <a:ext uri="{9D8B030D-6E8A-4147-A177-3AD203B41FA5}">
                      <a16:colId xmlns:a16="http://schemas.microsoft.com/office/drawing/2014/main" val="1341552075"/>
                    </a:ext>
                  </a:extLst>
                </a:gridCol>
                <a:gridCol w="905256">
                  <a:extLst>
                    <a:ext uri="{9D8B030D-6E8A-4147-A177-3AD203B41FA5}">
                      <a16:colId xmlns:a16="http://schemas.microsoft.com/office/drawing/2014/main" val="1621850410"/>
                    </a:ext>
                  </a:extLst>
                </a:gridCol>
                <a:gridCol w="905256">
                  <a:extLst>
                    <a:ext uri="{9D8B030D-6E8A-4147-A177-3AD203B41FA5}">
                      <a16:colId xmlns:a16="http://schemas.microsoft.com/office/drawing/2014/main" val="3694416134"/>
                    </a:ext>
                  </a:extLst>
                </a:gridCol>
                <a:gridCol w="905256">
                  <a:extLst>
                    <a:ext uri="{9D8B030D-6E8A-4147-A177-3AD203B41FA5}">
                      <a16:colId xmlns:a16="http://schemas.microsoft.com/office/drawing/2014/main" val="311421292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98516370"/>
                  </a:ext>
                </a:extLst>
              </a:tr>
              <a:tr h="370840">
                <a:tc>
                  <a:txBody>
                    <a:bodyPr/>
                    <a:lstStyle/>
                    <a:p>
                      <a:r>
                        <a:rPr lang="en-US" sz="1000"/>
                        <a:t>4773</a:t>
                      </a:r>
                    </a:p>
                  </a:txBody>
                  <a:tcPr/>
                </a:tc>
                <a:tc>
                  <a:txBody>
                    <a:bodyPr/>
                    <a:lstStyle/>
                    <a:p>
                      <a:r>
                        <a:rPr lang="en-US" sz="1000"/>
                        <a:t>62</a:t>
                      </a:r>
                    </a:p>
                  </a:txBody>
                  <a:tcPr/>
                </a:tc>
                <a:tc>
                  <a:txBody>
                    <a:bodyPr/>
                    <a:lstStyle/>
                    <a:p>
                      <a:r>
                        <a:rPr lang="en-US" sz="1000"/>
                        <a:t>26</a:t>
                      </a:r>
                    </a:p>
                  </a:txBody>
                  <a:tcPr/>
                </a:tc>
                <a:tc>
                  <a:txBody>
                    <a:bodyPr/>
                    <a:lstStyle/>
                    <a:p>
                      <a:r>
                        <a:rPr lang="en-US" sz="1000"/>
                        <a:t>796</a:t>
                      </a:r>
                    </a:p>
                  </a:txBody>
                  <a:tcPr/>
                </a:tc>
                <a:tc>
                  <a:txBody>
                    <a:bodyPr/>
                    <a:lstStyle/>
                    <a:p>
                      <a:r>
                        <a:rPr lang="en-US" sz="1000"/>
                        <a:t>30</a:t>
                      </a:r>
                    </a:p>
                  </a:txBody>
                  <a:tcPr/>
                </a:tc>
                <a:tc>
                  <a:txBody>
                    <a:bodyPr/>
                    <a:lstStyle/>
                    <a:p>
                      <a:r>
                        <a:rPr lang="en-US" sz="1000"/>
                        <a:t>22</a:t>
                      </a:r>
                    </a:p>
                  </a:txBody>
                  <a:tcPr/>
                </a:tc>
                <a:tc>
                  <a:txBody>
                    <a:bodyPr/>
                    <a:lstStyle/>
                    <a:p>
                      <a:r>
                        <a:rPr lang="en-US" sz="1000"/>
                        <a:t>0</a:t>
                      </a:r>
                    </a:p>
                  </a:txBody>
                  <a:tcPr/>
                </a:tc>
                <a:tc>
                  <a:txBody>
                    <a:bodyPr/>
                    <a:lstStyle/>
                    <a:p>
                      <a:r>
                        <a:rPr lang="en-US" sz="1000"/>
                        <a:t>0.6878 %</a:t>
                      </a:r>
                    </a:p>
                  </a:txBody>
                  <a:tcPr/>
                </a:tc>
                <a:tc>
                  <a:txBody>
                    <a:bodyPr/>
                    <a:lstStyle/>
                    <a:p>
                      <a:r>
                        <a:rPr lang="en-US" sz="1000"/>
                        <a:t>0.0 %</a:t>
                      </a:r>
                    </a:p>
                  </a:txBody>
                  <a:tcPr/>
                </a:tc>
                <a:extLst>
                  <a:ext uri="{0D108BD9-81ED-4DB2-BD59-A6C34878D82A}">
                    <a16:rowId xmlns:a16="http://schemas.microsoft.com/office/drawing/2014/main" val="3089917106"/>
                  </a:ext>
                </a:extLst>
              </a:tr>
            </a:tbl>
          </a:graphicData>
        </a:graphic>
      </p:graphicFrame>
      <p:sp>
        <p:nvSpPr>
          <p:cNvPr id="4" name="Text Placeholder 3">
            <a:extLst>
              <a:ext uri="{FF2B5EF4-FFF2-40B4-BE49-F238E27FC236}">
                <a16:creationId xmlns:a16="http://schemas.microsoft.com/office/drawing/2014/main" id="{8211E4DB-6E88-4884-B118-6B4184F4767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956923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40F57-959E-4C72-AD13-E01563FEB996}"/>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2C14C8D2-8A38-448A-99C8-9F32451B587E}"/>
              </a:ext>
            </a:extLst>
          </p:cNvPr>
          <p:cNvGraphicFramePr>
            <a:graphicFrameLocks noGrp="1"/>
          </p:cNvGraphicFramePr>
          <p:nvPr>
            <p:ph type="chart" sz="quarter" idx="13"/>
            <p:extLst>
              <p:ext uri="{D42A27DB-BD31-4B8C-83A1-F6EECF244321}">
                <p14:modId xmlns:p14="http://schemas.microsoft.com/office/powerpoint/2010/main" val="1775157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B0F3E2-C6E7-42C1-A5A4-FEA0A67FA79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74F9993-9EB5-4F8B-8FC1-A98970DE21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08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2A824-6CA0-4815-882C-6DA392A87E9C}"/>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314A126E-4C07-4AB8-9232-86211D6C18D6}"/>
              </a:ext>
            </a:extLst>
          </p:cNvPr>
          <p:cNvGraphicFramePr>
            <a:graphicFrameLocks noGrp="1"/>
          </p:cNvGraphicFramePr>
          <p:nvPr>
            <p:ph type="chart" sz="quarter" idx="13"/>
            <p:extLst>
              <p:ext uri="{D42A27DB-BD31-4B8C-83A1-F6EECF244321}">
                <p14:modId xmlns:p14="http://schemas.microsoft.com/office/powerpoint/2010/main" val="3930502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12496A-B8D9-4557-91BD-D5BB4E79717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6942478-EEB4-45ED-B467-5C1935597E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6238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74FE5-4530-4C8D-8505-6E01661E2E0A}"/>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F05FFB51-C67B-4B14-9DEC-BACDC9761938}"/>
              </a:ext>
            </a:extLst>
          </p:cNvPr>
          <p:cNvGraphicFramePr>
            <a:graphicFrameLocks noGrp="1"/>
          </p:cNvGraphicFramePr>
          <p:nvPr>
            <p:ph type="chart" sz="quarter" idx="13"/>
            <p:extLst>
              <p:ext uri="{D42A27DB-BD31-4B8C-83A1-F6EECF244321}">
                <p14:modId xmlns:p14="http://schemas.microsoft.com/office/powerpoint/2010/main" val="474334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3961BE-E969-477B-9476-AD6B0B44F6F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C52271A-628C-4391-81A1-BF440A1D19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157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EF38F-A405-435F-820C-EE1A72DA416C}"/>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9CB7A95D-7D01-4C7D-B904-9A569C0629E3}"/>
              </a:ext>
            </a:extLst>
          </p:cNvPr>
          <p:cNvGraphicFramePr>
            <a:graphicFrameLocks noGrp="1"/>
          </p:cNvGraphicFramePr>
          <p:nvPr>
            <p:ph type="chart" sz="quarter" idx="13"/>
            <p:extLst>
              <p:ext uri="{D42A27DB-BD31-4B8C-83A1-F6EECF244321}">
                <p14:modId xmlns:p14="http://schemas.microsoft.com/office/powerpoint/2010/main" val="927565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C0236D-77E2-4617-9B72-748D3E10FB0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0FAA2D1-E3B8-4616-973F-DC9ED1817D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339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6F001-9F31-4746-91D1-1BBED10AEDBB}"/>
              </a:ext>
            </a:extLst>
          </p:cNvPr>
          <p:cNvSpPr>
            <a:spLocks noGrp="1"/>
          </p:cNvSpPr>
          <p:nvPr>
            <p:ph type="title"/>
          </p:nvPr>
        </p:nvSpPr>
        <p:spPr/>
        <p:txBody>
          <a:bodyPr/>
          <a:lstStyle/>
          <a:p>
            <a:r>
              <a:rPr lang="en-US"/>
              <a:t>Facebook Original Own Posts Table | Philadelphia Insurance - 1 of 5</a:t>
            </a:r>
          </a:p>
        </p:txBody>
      </p:sp>
      <p:graphicFrame>
        <p:nvGraphicFramePr>
          <p:cNvPr id="5" name="Table Placeholder 4">
            <a:extLst>
              <a:ext uri="{FF2B5EF4-FFF2-40B4-BE49-F238E27FC236}">
                <a16:creationId xmlns:a16="http://schemas.microsoft.com/office/drawing/2014/main" id="{3814A825-D6C4-4A5C-BB58-2844F88CB604}"/>
              </a:ext>
            </a:extLst>
          </p:cNvPr>
          <p:cNvGraphicFramePr>
            <a:graphicFrameLocks noGrp="1"/>
          </p:cNvGraphicFramePr>
          <p:nvPr>
            <p:ph type="tbl" sz="quarter" idx="13"/>
            <p:extLst>
              <p:ext uri="{D42A27DB-BD31-4B8C-83A1-F6EECF244321}">
                <p14:modId xmlns:p14="http://schemas.microsoft.com/office/powerpoint/2010/main" val="1221075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752467822"/>
                    </a:ext>
                  </a:extLst>
                </a:gridCol>
                <a:gridCol w="1645921">
                  <a:extLst>
                    <a:ext uri="{9D8B030D-6E8A-4147-A177-3AD203B41FA5}">
                      <a16:colId xmlns:a16="http://schemas.microsoft.com/office/drawing/2014/main" val="3742136370"/>
                    </a:ext>
                  </a:extLst>
                </a:gridCol>
                <a:gridCol w="411480">
                  <a:extLst>
                    <a:ext uri="{9D8B030D-6E8A-4147-A177-3AD203B41FA5}">
                      <a16:colId xmlns:a16="http://schemas.microsoft.com/office/drawing/2014/main" val="1739914670"/>
                    </a:ext>
                  </a:extLst>
                </a:gridCol>
                <a:gridCol w="411480">
                  <a:extLst>
                    <a:ext uri="{9D8B030D-6E8A-4147-A177-3AD203B41FA5}">
                      <a16:colId xmlns:a16="http://schemas.microsoft.com/office/drawing/2014/main" val="2714916590"/>
                    </a:ext>
                  </a:extLst>
                </a:gridCol>
                <a:gridCol w="411480">
                  <a:extLst>
                    <a:ext uri="{9D8B030D-6E8A-4147-A177-3AD203B41FA5}">
                      <a16:colId xmlns:a16="http://schemas.microsoft.com/office/drawing/2014/main" val="3090981869"/>
                    </a:ext>
                  </a:extLst>
                </a:gridCol>
                <a:gridCol w="411480">
                  <a:extLst>
                    <a:ext uri="{9D8B030D-6E8A-4147-A177-3AD203B41FA5}">
                      <a16:colId xmlns:a16="http://schemas.microsoft.com/office/drawing/2014/main" val="3439157946"/>
                    </a:ext>
                  </a:extLst>
                </a:gridCol>
                <a:gridCol w="411480">
                  <a:extLst>
                    <a:ext uri="{9D8B030D-6E8A-4147-A177-3AD203B41FA5}">
                      <a16:colId xmlns:a16="http://schemas.microsoft.com/office/drawing/2014/main" val="3302708945"/>
                    </a:ext>
                  </a:extLst>
                </a:gridCol>
                <a:gridCol w="411480">
                  <a:extLst>
                    <a:ext uri="{9D8B030D-6E8A-4147-A177-3AD203B41FA5}">
                      <a16:colId xmlns:a16="http://schemas.microsoft.com/office/drawing/2014/main" val="2530867369"/>
                    </a:ext>
                  </a:extLst>
                </a:gridCol>
                <a:gridCol w="411480">
                  <a:extLst>
                    <a:ext uri="{9D8B030D-6E8A-4147-A177-3AD203B41FA5}">
                      <a16:colId xmlns:a16="http://schemas.microsoft.com/office/drawing/2014/main" val="3125576848"/>
                    </a:ext>
                  </a:extLst>
                </a:gridCol>
                <a:gridCol w="411480">
                  <a:extLst>
                    <a:ext uri="{9D8B030D-6E8A-4147-A177-3AD203B41FA5}">
                      <a16:colId xmlns:a16="http://schemas.microsoft.com/office/drawing/2014/main" val="2558534123"/>
                    </a:ext>
                  </a:extLst>
                </a:gridCol>
                <a:gridCol w="411480">
                  <a:extLst>
                    <a:ext uri="{9D8B030D-6E8A-4147-A177-3AD203B41FA5}">
                      <a16:colId xmlns:a16="http://schemas.microsoft.com/office/drawing/2014/main" val="1810292695"/>
                    </a:ext>
                  </a:extLst>
                </a:gridCol>
                <a:gridCol w="411480">
                  <a:extLst>
                    <a:ext uri="{9D8B030D-6E8A-4147-A177-3AD203B41FA5}">
                      <a16:colId xmlns:a16="http://schemas.microsoft.com/office/drawing/2014/main" val="301372753"/>
                    </a:ext>
                  </a:extLst>
                </a:gridCol>
                <a:gridCol w="411480">
                  <a:extLst>
                    <a:ext uri="{9D8B030D-6E8A-4147-A177-3AD203B41FA5}">
                      <a16:colId xmlns:a16="http://schemas.microsoft.com/office/drawing/2014/main" val="2696520679"/>
                    </a:ext>
                  </a:extLst>
                </a:gridCol>
                <a:gridCol w="411480">
                  <a:extLst>
                    <a:ext uri="{9D8B030D-6E8A-4147-A177-3AD203B41FA5}">
                      <a16:colId xmlns:a16="http://schemas.microsoft.com/office/drawing/2014/main" val="4085446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2313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- 2022-04-13 18:27:05</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Plano, TX office volunteered to make #Easter bunny bags from paper lunch bags and filled them with candy and kind messages. The bags were donated to Firewheel Town Village, a local residential community for seniors. #TEAMPHLY #givingback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https://quintly-image-storage.s3.amazonaws.com/d123f9c23f3abec6e562a564c92f236a/dffa99bd450d30c6089c141d0e5afe4b.jpg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70133733"/>
                  </a:ext>
                </a:extLst>
              </a:tr>
            </a:tbl>
          </a:graphicData>
        </a:graphic>
      </p:graphicFrame>
      <p:sp>
        <p:nvSpPr>
          <p:cNvPr id="4" name="Text Placeholder 3">
            <a:extLst>
              <a:ext uri="{FF2B5EF4-FFF2-40B4-BE49-F238E27FC236}">
                <a16:creationId xmlns:a16="http://schemas.microsoft.com/office/drawing/2014/main" id="{122A839B-8C8C-4699-AD4C-47718CE9476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346443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5AAC7-3BA4-4259-B924-56E785E876F4}"/>
              </a:ext>
            </a:extLst>
          </p:cNvPr>
          <p:cNvSpPr>
            <a:spLocks noGrp="1"/>
          </p:cNvSpPr>
          <p:nvPr>
            <p:ph type="title"/>
          </p:nvPr>
        </p:nvSpPr>
        <p:spPr/>
        <p:txBody>
          <a:bodyPr/>
          <a:lstStyle/>
          <a:p>
            <a:r>
              <a:rPr lang="en-US"/>
              <a:t>Facebook Original Own Posts Table | Philadelphia Insurance - 2 of 5</a:t>
            </a:r>
          </a:p>
        </p:txBody>
      </p:sp>
      <p:graphicFrame>
        <p:nvGraphicFramePr>
          <p:cNvPr id="5" name="Table Placeholder 4">
            <a:extLst>
              <a:ext uri="{FF2B5EF4-FFF2-40B4-BE49-F238E27FC236}">
                <a16:creationId xmlns:a16="http://schemas.microsoft.com/office/drawing/2014/main" id="{68B9AEB6-8B95-4121-9ED7-9AE633400E74}"/>
              </a:ext>
            </a:extLst>
          </p:cNvPr>
          <p:cNvGraphicFramePr>
            <a:graphicFrameLocks noGrp="1"/>
          </p:cNvGraphicFramePr>
          <p:nvPr>
            <p:ph type="tbl" sz="quarter" idx="13"/>
            <p:extLst>
              <p:ext uri="{D42A27DB-BD31-4B8C-83A1-F6EECF244321}">
                <p14:modId xmlns:p14="http://schemas.microsoft.com/office/powerpoint/2010/main" val="3503663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990391284"/>
                    </a:ext>
                  </a:extLst>
                </a:gridCol>
                <a:gridCol w="1645921">
                  <a:extLst>
                    <a:ext uri="{9D8B030D-6E8A-4147-A177-3AD203B41FA5}">
                      <a16:colId xmlns:a16="http://schemas.microsoft.com/office/drawing/2014/main" val="3482401491"/>
                    </a:ext>
                  </a:extLst>
                </a:gridCol>
                <a:gridCol w="411480">
                  <a:extLst>
                    <a:ext uri="{9D8B030D-6E8A-4147-A177-3AD203B41FA5}">
                      <a16:colId xmlns:a16="http://schemas.microsoft.com/office/drawing/2014/main" val="3544781316"/>
                    </a:ext>
                  </a:extLst>
                </a:gridCol>
                <a:gridCol w="411480">
                  <a:extLst>
                    <a:ext uri="{9D8B030D-6E8A-4147-A177-3AD203B41FA5}">
                      <a16:colId xmlns:a16="http://schemas.microsoft.com/office/drawing/2014/main" val="1722554623"/>
                    </a:ext>
                  </a:extLst>
                </a:gridCol>
                <a:gridCol w="411480">
                  <a:extLst>
                    <a:ext uri="{9D8B030D-6E8A-4147-A177-3AD203B41FA5}">
                      <a16:colId xmlns:a16="http://schemas.microsoft.com/office/drawing/2014/main" val="2761120888"/>
                    </a:ext>
                  </a:extLst>
                </a:gridCol>
                <a:gridCol w="411480">
                  <a:extLst>
                    <a:ext uri="{9D8B030D-6E8A-4147-A177-3AD203B41FA5}">
                      <a16:colId xmlns:a16="http://schemas.microsoft.com/office/drawing/2014/main" val="648777687"/>
                    </a:ext>
                  </a:extLst>
                </a:gridCol>
                <a:gridCol w="411480">
                  <a:extLst>
                    <a:ext uri="{9D8B030D-6E8A-4147-A177-3AD203B41FA5}">
                      <a16:colId xmlns:a16="http://schemas.microsoft.com/office/drawing/2014/main" val="3082164061"/>
                    </a:ext>
                  </a:extLst>
                </a:gridCol>
                <a:gridCol w="411480">
                  <a:extLst>
                    <a:ext uri="{9D8B030D-6E8A-4147-A177-3AD203B41FA5}">
                      <a16:colId xmlns:a16="http://schemas.microsoft.com/office/drawing/2014/main" val="898611615"/>
                    </a:ext>
                  </a:extLst>
                </a:gridCol>
                <a:gridCol w="411480">
                  <a:extLst>
                    <a:ext uri="{9D8B030D-6E8A-4147-A177-3AD203B41FA5}">
                      <a16:colId xmlns:a16="http://schemas.microsoft.com/office/drawing/2014/main" val="1299454824"/>
                    </a:ext>
                  </a:extLst>
                </a:gridCol>
                <a:gridCol w="411480">
                  <a:extLst>
                    <a:ext uri="{9D8B030D-6E8A-4147-A177-3AD203B41FA5}">
                      <a16:colId xmlns:a16="http://schemas.microsoft.com/office/drawing/2014/main" val="3405084075"/>
                    </a:ext>
                  </a:extLst>
                </a:gridCol>
                <a:gridCol w="411480">
                  <a:extLst>
                    <a:ext uri="{9D8B030D-6E8A-4147-A177-3AD203B41FA5}">
                      <a16:colId xmlns:a16="http://schemas.microsoft.com/office/drawing/2014/main" val="3746273718"/>
                    </a:ext>
                  </a:extLst>
                </a:gridCol>
                <a:gridCol w="411480">
                  <a:extLst>
                    <a:ext uri="{9D8B030D-6E8A-4147-A177-3AD203B41FA5}">
                      <a16:colId xmlns:a16="http://schemas.microsoft.com/office/drawing/2014/main" val="111373395"/>
                    </a:ext>
                  </a:extLst>
                </a:gridCol>
                <a:gridCol w="411480">
                  <a:extLst>
                    <a:ext uri="{9D8B030D-6E8A-4147-A177-3AD203B41FA5}">
                      <a16:colId xmlns:a16="http://schemas.microsoft.com/office/drawing/2014/main" val="3114704075"/>
                    </a:ext>
                  </a:extLst>
                </a:gridCol>
                <a:gridCol w="411480">
                  <a:extLst>
                    <a:ext uri="{9D8B030D-6E8A-4147-A177-3AD203B41FA5}">
                      <a16:colId xmlns:a16="http://schemas.microsoft.com/office/drawing/2014/main" val="1776800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3571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- 2022-04-22 13:15:12</a:t>
                      </a:r>
                      <a:r>
                        <a:rPr kumimoji="0" lang="en-US" sz="1000" b="0" i="0" u="none" strike="noStrike" kern="1200" cap="none" spc="0" normalizeH="0" baseline="0" noProof="0">
                          <a:ln>
                            <a:noFill/>
                          </a:ln>
                          <a:solidFill>
                            <a:prstClr val="black"/>
                          </a:solidFill>
                          <a:effectLst/>
                          <a:uLnTx/>
                          <a:uFillTx/>
                          <a:latin typeface="+mn-lt"/>
                          <a:ea typeface="+mn-ea"/>
                          <a:cs typeface="+mn-cs"/>
                        </a:rPr>
                        <a:t>
 #COVID19 has forever changed the workplace as we know it and we're proud of how our employees adapted to new ways of working during the pandemic. We're excited to get back to in-person events and have been looking forward to the day we'd be able to safely return. After two years of #workingfromhome, we're happy to welcome many members of #TEAMPHLY back to the office! 🙌🏽 #returntooffice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https://quintly-image-storage.s3.amazonaws.com/d123f9c23f3abec6e562a564c92f236a/1b11bb37355210d4f2f9f3f03cfe957f.jpg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45467690"/>
                  </a:ext>
                </a:extLst>
              </a:tr>
            </a:tbl>
          </a:graphicData>
        </a:graphic>
      </p:graphicFrame>
      <p:sp>
        <p:nvSpPr>
          <p:cNvPr id="4" name="Text Placeholder 3">
            <a:extLst>
              <a:ext uri="{FF2B5EF4-FFF2-40B4-BE49-F238E27FC236}">
                <a16:creationId xmlns:a16="http://schemas.microsoft.com/office/drawing/2014/main" id="{427890B2-F908-4E29-8AB0-DB2D4C261DC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108654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FA3B9-70BA-4615-8214-DF1D4BFD620C}"/>
              </a:ext>
            </a:extLst>
          </p:cNvPr>
          <p:cNvSpPr>
            <a:spLocks noGrp="1"/>
          </p:cNvSpPr>
          <p:nvPr>
            <p:ph type="title"/>
          </p:nvPr>
        </p:nvSpPr>
        <p:spPr/>
        <p:txBody>
          <a:bodyPr/>
          <a:lstStyle/>
          <a:p>
            <a:r>
              <a:rPr lang="en-US"/>
              <a:t>Facebook Original Own Posts Table | Philadelphia Insurance - 3 of 5</a:t>
            </a:r>
          </a:p>
        </p:txBody>
      </p:sp>
      <p:graphicFrame>
        <p:nvGraphicFramePr>
          <p:cNvPr id="5" name="Table Placeholder 4">
            <a:extLst>
              <a:ext uri="{FF2B5EF4-FFF2-40B4-BE49-F238E27FC236}">
                <a16:creationId xmlns:a16="http://schemas.microsoft.com/office/drawing/2014/main" id="{14606004-4FC8-442B-9004-D671EDB8ECFD}"/>
              </a:ext>
            </a:extLst>
          </p:cNvPr>
          <p:cNvGraphicFramePr>
            <a:graphicFrameLocks noGrp="1"/>
          </p:cNvGraphicFramePr>
          <p:nvPr>
            <p:ph type="tbl" sz="quarter" idx="13"/>
            <p:extLst>
              <p:ext uri="{D42A27DB-BD31-4B8C-83A1-F6EECF244321}">
                <p14:modId xmlns:p14="http://schemas.microsoft.com/office/powerpoint/2010/main" val="1896488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42922069"/>
                    </a:ext>
                  </a:extLst>
                </a:gridCol>
                <a:gridCol w="1645921">
                  <a:extLst>
                    <a:ext uri="{9D8B030D-6E8A-4147-A177-3AD203B41FA5}">
                      <a16:colId xmlns:a16="http://schemas.microsoft.com/office/drawing/2014/main" val="3997180054"/>
                    </a:ext>
                  </a:extLst>
                </a:gridCol>
                <a:gridCol w="411480">
                  <a:extLst>
                    <a:ext uri="{9D8B030D-6E8A-4147-A177-3AD203B41FA5}">
                      <a16:colId xmlns:a16="http://schemas.microsoft.com/office/drawing/2014/main" val="2074914491"/>
                    </a:ext>
                  </a:extLst>
                </a:gridCol>
                <a:gridCol w="411480">
                  <a:extLst>
                    <a:ext uri="{9D8B030D-6E8A-4147-A177-3AD203B41FA5}">
                      <a16:colId xmlns:a16="http://schemas.microsoft.com/office/drawing/2014/main" val="1168795692"/>
                    </a:ext>
                  </a:extLst>
                </a:gridCol>
                <a:gridCol w="411480">
                  <a:extLst>
                    <a:ext uri="{9D8B030D-6E8A-4147-A177-3AD203B41FA5}">
                      <a16:colId xmlns:a16="http://schemas.microsoft.com/office/drawing/2014/main" val="1956274223"/>
                    </a:ext>
                  </a:extLst>
                </a:gridCol>
                <a:gridCol w="411480">
                  <a:extLst>
                    <a:ext uri="{9D8B030D-6E8A-4147-A177-3AD203B41FA5}">
                      <a16:colId xmlns:a16="http://schemas.microsoft.com/office/drawing/2014/main" val="456358223"/>
                    </a:ext>
                  </a:extLst>
                </a:gridCol>
                <a:gridCol w="411480">
                  <a:extLst>
                    <a:ext uri="{9D8B030D-6E8A-4147-A177-3AD203B41FA5}">
                      <a16:colId xmlns:a16="http://schemas.microsoft.com/office/drawing/2014/main" val="3945757463"/>
                    </a:ext>
                  </a:extLst>
                </a:gridCol>
                <a:gridCol w="411480">
                  <a:extLst>
                    <a:ext uri="{9D8B030D-6E8A-4147-A177-3AD203B41FA5}">
                      <a16:colId xmlns:a16="http://schemas.microsoft.com/office/drawing/2014/main" val="1353043358"/>
                    </a:ext>
                  </a:extLst>
                </a:gridCol>
                <a:gridCol w="411480">
                  <a:extLst>
                    <a:ext uri="{9D8B030D-6E8A-4147-A177-3AD203B41FA5}">
                      <a16:colId xmlns:a16="http://schemas.microsoft.com/office/drawing/2014/main" val="1632624443"/>
                    </a:ext>
                  </a:extLst>
                </a:gridCol>
                <a:gridCol w="411480">
                  <a:extLst>
                    <a:ext uri="{9D8B030D-6E8A-4147-A177-3AD203B41FA5}">
                      <a16:colId xmlns:a16="http://schemas.microsoft.com/office/drawing/2014/main" val="2276632981"/>
                    </a:ext>
                  </a:extLst>
                </a:gridCol>
                <a:gridCol w="411480">
                  <a:extLst>
                    <a:ext uri="{9D8B030D-6E8A-4147-A177-3AD203B41FA5}">
                      <a16:colId xmlns:a16="http://schemas.microsoft.com/office/drawing/2014/main" val="4133453252"/>
                    </a:ext>
                  </a:extLst>
                </a:gridCol>
                <a:gridCol w="411480">
                  <a:extLst>
                    <a:ext uri="{9D8B030D-6E8A-4147-A177-3AD203B41FA5}">
                      <a16:colId xmlns:a16="http://schemas.microsoft.com/office/drawing/2014/main" val="4096146890"/>
                    </a:ext>
                  </a:extLst>
                </a:gridCol>
                <a:gridCol w="411480">
                  <a:extLst>
                    <a:ext uri="{9D8B030D-6E8A-4147-A177-3AD203B41FA5}">
                      <a16:colId xmlns:a16="http://schemas.microsoft.com/office/drawing/2014/main" val="3634866686"/>
                    </a:ext>
                  </a:extLst>
                </a:gridCol>
                <a:gridCol w="411480">
                  <a:extLst>
                    <a:ext uri="{9D8B030D-6E8A-4147-A177-3AD203B41FA5}">
                      <a16:colId xmlns:a16="http://schemas.microsoft.com/office/drawing/2014/main" val="3244287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1323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- 2022-04-25 15:50:35</a:t>
                      </a:r>
                      <a:r>
                        <a:rPr kumimoji="0" lang="en-US" sz="1000" b="0" i="0" u="none" strike="noStrike" kern="1200" cap="none" spc="0" normalizeH="0" baseline="0" noProof="0">
                          <a:ln>
                            <a:noFill/>
                          </a:ln>
                          <a:solidFill>
                            <a:prstClr val="black"/>
                          </a:solidFill>
                          <a:effectLst/>
                          <a:uLnTx/>
                          <a:uFillTx/>
                          <a:latin typeface="+mn-lt"/>
                          <a:ea typeface="+mn-ea"/>
                          <a:cs typeface="+mn-cs"/>
                        </a:rPr>
                        <a:t>
 #TEAMPHLY's Melissa Hibbs helped raise over ,700 in support of Best Buddies Pennsylvania Friendship Walk, ranking PHLY as a top Corporate Fundraising Team! The non-profit is dedicated to assisting individuals with intellectual and developmental disabilities. In partnership with our sister company TMNAS, a ,000 corporate donation was also made to help sustain and expand #BestBuddies programs in the area. #bestbuddiesfriendshipwalk #inclusionmatters #drivechange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https://quintly-image-storage.s3.amazonaws.com/d123f9c23f3abec6e562a564c92f236a/06ca4fd29ac5c9ede07b46560e4507c5.jpg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891699"/>
                  </a:ext>
                </a:extLst>
              </a:tr>
            </a:tbl>
          </a:graphicData>
        </a:graphic>
      </p:graphicFrame>
      <p:sp>
        <p:nvSpPr>
          <p:cNvPr id="4" name="Text Placeholder 3">
            <a:extLst>
              <a:ext uri="{FF2B5EF4-FFF2-40B4-BE49-F238E27FC236}">
                <a16:creationId xmlns:a16="http://schemas.microsoft.com/office/drawing/2014/main" id="{D753A52D-C4F8-4A55-86A9-2D6B6B6B32C5}"/>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082807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ABC94-966D-4978-A4E4-187759C2247B}"/>
              </a:ext>
            </a:extLst>
          </p:cNvPr>
          <p:cNvSpPr>
            <a:spLocks noGrp="1"/>
          </p:cNvSpPr>
          <p:nvPr>
            <p:ph type="title"/>
          </p:nvPr>
        </p:nvSpPr>
        <p:spPr/>
        <p:txBody>
          <a:bodyPr/>
          <a:lstStyle/>
          <a:p>
            <a:r>
              <a:rPr lang="en-US"/>
              <a:t>Facebook Original Own Posts Table | Philadelphia Insurance - 4 of 5</a:t>
            </a:r>
          </a:p>
        </p:txBody>
      </p:sp>
      <p:graphicFrame>
        <p:nvGraphicFramePr>
          <p:cNvPr id="5" name="Table Placeholder 4">
            <a:extLst>
              <a:ext uri="{FF2B5EF4-FFF2-40B4-BE49-F238E27FC236}">
                <a16:creationId xmlns:a16="http://schemas.microsoft.com/office/drawing/2014/main" id="{F0B0713C-D0B5-4EAF-AD39-907942B2C8F8}"/>
              </a:ext>
            </a:extLst>
          </p:cNvPr>
          <p:cNvGraphicFramePr>
            <a:graphicFrameLocks noGrp="1"/>
          </p:cNvGraphicFramePr>
          <p:nvPr>
            <p:ph type="tbl" sz="quarter" idx="13"/>
            <p:extLst>
              <p:ext uri="{D42A27DB-BD31-4B8C-83A1-F6EECF244321}">
                <p14:modId xmlns:p14="http://schemas.microsoft.com/office/powerpoint/2010/main" val="1043829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459293731"/>
                    </a:ext>
                  </a:extLst>
                </a:gridCol>
                <a:gridCol w="1645921">
                  <a:extLst>
                    <a:ext uri="{9D8B030D-6E8A-4147-A177-3AD203B41FA5}">
                      <a16:colId xmlns:a16="http://schemas.microsoft.com/office/drawing/2014/main" val="191370055"/>
                    </a:ext>
                  </a:extLst>
                </a:gridCol>
                <a:gridCol w="411480">
                  <a:extLst>
                    <a:ext uri="{9D8B030D-6E8A-4147-A177-3AD203B41FA5}">
                      <a16:colId xmlns:a16="http://schemas.microsoft.com/office/drawing/2014/main" val="535792507"/>
                    </a:ext>
                  </a:extLst>
                </a:gridCol>
                <a:gridCol w="411480">
                  <a:extLst>
                    <a:ext uri="{9D8B030D-6E8A-4147-A177-3AD203B41FA5}">
                      <a16:colId xmlns:a16="http://schemas.microsoft.com/office/drawing/2014/main" val="3814597816"/>
                    </a:ext>
                  </a:extLst>
                </a:gridCol>
                <a:gridCol w="411480">
                  <a:extLst>
                    <a:ext uri="{9D8B030D-6E8A-4147-A177-3AD203B41FA5}">
                      <a16:colId xmlns:a16="http://schemas.microsoft.com/office/drawing/2014/main" val="93921278"/>
                    </a:ext>
                  </a:extLst>
                </a:gridCol>
                <a:gridCol w="411480">
                  <a:extLst>
                    <a:ext uri="{9D8B030D-6E8A-4147-A177-3AD203B41FA5}">
                      <a16:colId xmlns:a16="http://schemas.microsoft.com/office/drawing/2014/main" val="3745679060"/>
                    </a:ext>
                  </a:extLst>
                </a:gridCol>
                <a:gridCol w="411480">
                  <a:extLst>
                    <a:ext uri="{9D8B030D-6E8A-4147-A177-3AD203B41FA5}">
                      <a16:colId xmlns:a16="http://schemas.microsoft.com/office/drawing/2014/main" val="3792053428"/>
                    </a:ext>
                  </a:extLst>
                </a:gridCol>
                <a:gridCol w="411480">
                  <a:extLst>
                    <a:ext uri="{9D8B030D-6E8A-4147-A177-3AD203B41FA5}">
                      <a16:colId xmlns:a16="http://schemas.microsoft.com/office/drawing/2014/main" val="2213829475"/>
                    </a:ext>
                  </a:extLst>
                </a:gridCol>
                <a:gridCol w="411480">
                  <a:extLst>
                    <a:ext uri="{9D8B030D-6E8A-4147-A177-3AD203B41FA5}">
                      <a16:colId xmlns:a16="http://schemas.microsoft.com/office/drawing/2014/main" val="3170257843"/>
                    </a:ext>
                  </a:extLst>
                </a:gridCol>
                <a:gridCol w="411480">
                  <a:extLst>
                    <a:ext uri="{9D8B030D-6E8A-4147-A177-3AD203B41FA5}">
                      <a16:colId xmlns:a16="http://schemas.microsoft.com/office/drawing/2014/main" val="2153674563"/>
                    </a:ext>
                  </a:extLst>
                </a:gridCol>
                <a:gridCol w="411480">
                  <a:extLst>
                    <a:ext uri="{9D8B030D-6E8A-4147-A177-3AD203B41FA5}">
                      <a16:colId xmlns:a16="http://schemas.microsoft.com/office/drawing/2014/main" val="707178031"/>
                    </a:ext>
                  </a:extLst>
                </a:gridCol>
                <a:gridCol w="411480">
                  <a:extLst>
                    <a:ext uri="{9D8B030D-6E8A-4147-A177-3AD203B41FA5}">
                      <a16:colId xmlns:a16="http://schemas.microsoft.com/office/drawing/2014/main" val="2873458377"/>
                    </a:ext>
                  </a:extLst>
                </a:gridCol>
                <a:gridCol w="411480">
                  <a:extLst>
                    <a:ext uri="{9D8B030D-6E8A-4147-A177-3AD203B41FA5}">
                      <a16:colId xmlns:a16="http://schemas.microsoft.com/office/drawing/2014/main" val="117702046"/>
                    </a:ext>
                  </a:extLst>
                </a:gridCol>
                <a:gridCol w="411480">
                  <a:extLst>
                    <a:ext uri="{9D8B030D-6E8A-4147-A177-3AD203B41FA5}">
                      <a16:colId xmlns:a16="http://schemas.microsoft.com/office/drawing/2014/main" val="2756390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2347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- 2022-04-14 09:43:21</a:t>
                      </a:r>
                      <a:r>
                        <a:rPr kumimoji="0" lang="en-US" sz="1000" b="0" i="0" u="none" strike="noStrike" kern="1200" cap="none" spc="0" normalizeH="0" baseline="0" noProof="0">
                          <a:ln>
                            <a:noFill/>
                          </a:ln>
                          <a:solidFill>
                            <a:prstClr val="black"/>
                          </a:solidFill>
                          <a:effectLst/>
                          <a:uLnTx/>
                          <a:uFillTx/>
                          <a:latin typeface="+mn-lt"/>
                          <a:ea typeface="+mn-ea"/>
                          <a:cs typeface="+mn-cs"/>
                        </a:rPr>
                        <a:t>
 Our offices are closing at 3 p.m. today and will be closed on Friday, April 15th in preparation for the #Easter holiday. We hope you have a wonderful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https://quintly-image-storage.s3.amazonaws.com/d123f9c23f3abec6e562a564c92f236a/d46d9ed9c51c0b4da8d50b8dc611db2b.jpg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045875"/>
                  </a:ext>
                </a:extLst>
              </a:tr>
            </a:tbl>
          </a:graphicData>
        </a:graphic>
      </p:graphicFrame>
      <p:sp>
        <p:nvSpPr>
          <p:cNvPr id="4" name="Text Placeholder 3">
            <a:extLst>
              <a:ext uri="{FF2B5EF4-FFF2-40B4-BE49-F238E27FC236}">
                <a16:creationId xmlns:a16="http://schemas.microsoft.com/office/drawing/2014/main" id="{0E581C48-5F3A-4544-857E-926FBFBD00C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960243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4DE8E-6F9C-4EBC-BF29-154187233B5E}"/>
              </a:ext>
            </a:extLst>
          </p:cNvPr>
          <p:cNvSpPr>
            <a:spLocks noGrp="1"/>
          </p:cNvSpPr>
          <p:nvPr>
            <p:ph type="title"/>
          </p:nvPr>
        </p:nvSpPr>
        <p:spPr/>
        <p:txBody>
          <a:bodyPr/>
          <a:lstStyle/>
          <a:p>
            <a:r>
              <a:rPr lang="en-US"/>
              <a:t>Facebook Original Own Posts Table | Philadelphia Insurance - 5 of 5</a:t>
            </a:r>
          </a:p>
        </p:txBody>
      </p:sp>
      <p:graphicFrame>
        <p:nvGraphicFramePr>
          <p:cNvPr id="5" name="Table Placeholder 4">
            <a:extLst>
              <a:ext uri="{FF2B5EF4-FFF2-40B4-BE49-F238E27FC236}">
                <a16:creationId xmlns:a16="http://schemas.microsoft.com/office/drawing/2014/main" id="{506C2908-54FE-454C-B2A8-D4EDAAC5335E}"/>
              </a:ext>
            </a:extLst>
          </p:cNvPr>
          <p:cNvGraphicFramePr>
            <a:graphicFrameLocks noGrp="1"/>
          </p:cNvGraphicFramePr>
          <p:nvPr>
            <p:ph type="tbl" sz="quarter" idx="13"/>
            <p:extLst>
              <p:ext uri="{D42A27DB-BD31-4B8C-83A1-F6EECF244321}">
                <p14:modId xmlns:p14="http://schemas.microsoft.com/office/powerpoint/2010/main" val="3042528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666011443"/>
                    </a:ext>
                  </a:extLst>
                </a:gridCol>
                <a:gridCol w="1645921">
                  <a:extLst>
                    <a:ext uri="{9D8B030D-6E8A-4147-A177-3AD203B41FA5}">
                      <a16:colId xmlns:a16="http://schemas.microsoft.com/office/drawing/2014/main" val="1429725767"/>
                    </a:ext>
                  </a:extLst>
                </a:gridCol>
                <a:gridCol w="411480">
                  <a:extLst>
                    <a:ext uri="{9D8B030D-6E8A-4147-A177-3AD203B41FA5}">
                      <a16:colId xmlns:a16="http://schemas.microsoft.com/office/drawing/2014/main" val="3997636242"/>
                    </a:ext>
                  </a:extLst>
                </a:gridCol>
                <a:gridCol w="411480">
                  <a:extLst>
                    <a:ext uri="{9D8B030D-6E8A-4147-A177-3AD203B41FA5}">
                      <a16:colId xmlns:a16="http://schemas.microsoft.com/office/drawing/2014/main" val="3326865662"/>
                    </a:ext>
                  </a:extLst>
                </a:gridCol>
                <a:gridCol w="411480">
                  <a:extLst>
                    <a:ext uri="{9D8B030D-6E8A-4147-A177-3AD203B41FA5}">
                      <a16:colId xmlns:a16="http://schemas.microsoft.com/office/drawing/2014/main" val="1873963339"/>
                    </a:ext>
                  </a:extLst>
                </a:gridCol>
                <a:gridCol w="411480">
                  <a:extLst>
                    <a:ext uri="{9D8B030D-6E8A-4147-A177-3AD203B41FA5}">
                      <a16:colId xmlns:a16="http://schemas.microsoft.com/office/drawing/2014/main" val="4105018936"/>
                    </a:ext>
                  </a:extLst>
                </a:gridCol>
                <a:gridCol w="411480">
                  <a:extLst>
                    <a:ext uri="{9D8B030D-6E8A-4147-A177-3AD203B41FA5}">
                      <a16:colId xmlns:a16="http://schemas.microsoft.com/office/drawing/2014/main" val="4267425091"/>
                    </a:ext>
                  </a:extLst>
                </a:gridCol>
                <a:gridCol w="411480">
                  <a:extLst>
                    <a:ext uri="{9D8B030D-6E8A-4147-A177-3AD203B41FA5}">
                      <a16:colId xmlns:a16="http://schemas.microsoft.com/office/drawing/2014/main" val="2916702908"/>
                    </a:ext>
                  </a:extLst>
                </a:gridCol>
                <a:gridCol w="411480">
                  <a:extLst>
                    <a:ext uri="{9D8B030D-6E8A-4147-A177-3AD203B41FA5}">
                      <a16:colId xmlns:a16="http://schemas.microsoft.com/office/drawing/2014/main" val="1542682779"/>
                    </a:ext>
                  </a:extLst>
                </a:gridCol>
                <a:gridCol w="411480">
                  <a:extLst>
                    <a:ext uri="{9D8B030D-6E8A-4147-A177-3AD203B41FA5}">
                      <a16:colId xmlns:a16="http://schemas.microsoft.com/office/drawing/2014/main" val="2500337623"/>
                    </a:ext>
                  </a:extLst>
                </a:gridCol>
                <a:gridCol w="411480">
                  <a:extLst>
                    <a:ext uri="{9D8B030D-6E8A-4147-A177-3AD203B41FA5}">
                      <a16:colId xmlns:a16="http://schemas.microsoft.com/office/drawing/2014/main" val="3962791973"/>
                    </a:ext>
                  </a:extLst>
                </a:gridCol>
                <a:gridCol w="411480">
                  <a:extLst>
                    <a:ext uri="{9D8B030D-6E8A-4147-A177-3AD203B41FA5}">
                      <a16:colId xmlns:a16="http://schemas.microsoft.com/office/drawing/2014/main" val="877059934"/>
                    </a:ext>
                  </a:extLst>
                </a:gridCol>
                <a:gridCol w="411480">
                  <a:extLst>
                    <a:ext uri="{9D8B030D-6E8A-4147-A177-3AD203B41FA5}">
                      <a16:colId xmlns:a16="http://schemas.microsoft.com/office/drawing/2014/main" val="4168581974"/>
                    </a:ext>
                  </a:extLst>
                </a:gridCol>
                <a:gridCol w="411480">
                  <a:extLst>
                    <a:ext uri="{9D8B030D-6E8A-4147-A177-3AD203B41FA5}">
                      <a16:colId xmlns:a16="http://schemas.microsoft.com/office/drawing/2014/main" val="3693518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9527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- 2022-04-01 16:33:17</a:t>
                      </a:r>
                      <a:r>
                        <a:rPr kumimoji="0" lang="en-US" sz="1000" b="0" i="0" u="none" strike="noStrike" kern="1200" cap="none" spc="0" normalizeH="0" baseline="0" noProof="0">
                          <a:ln>
                            <a:noFill/>
                          </a:ln>
                          <a:solidFill>
                            <a:prstClr val="black"/>
                          </a:solidFill>
                          <a:effectLst/>
                          <a:uLnTx/>
                          <a:uFillTx/>
                          <a:latin typeface="+mn-lt"/>
                          <a:ea typeface="+mn-ea"/>
                          <a:cs typeface="+mn-cs"/>
                        </a:rPr>
                        <a:t>
 #TEAMPHLY attended the Towson University Spring Mega Job &amp; #Internship Fair today to chat with students about career opportunities in the #insuranceindustry!
Learn more: bit.ly/PHLYCareers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https://quintly-image-storage.s3.amazonaws.com/d123f9c23f3abec6e562a564c92f236a/1173d50fa1f56c2a058a7b67e108fac2.jpg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76476896"/>
                  </a:ext>
                </a:extLst>
              </a:tr>
            </a:tbl>
          </a:graphicData>
        </a:graphic>
      </p:graphicFrame>
      <p:sp>
        <p:nvSpPr>
          <p:cNvPr id="4" name="Text Placeholder 3">
            <a:extLst>
              <a:ext uri="{FF2B5EF4-FFF2-40B4-BE49-F238E27FC236}">
                <a16:creationId xmlns:a16="http://schemas.microsoft.com/office/drawing/2014/main" id="{32D3FCC1-B90B-426F-9DD7-FE3F750586F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8951380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31367-89FD-49F6-A3C0-6C2730B6AA90}"/>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D6A4EF19-D729-417A-8E32-5252A7FDCFE2}"/>
              </a:ext>
            </a:extLst>
          </p:cNvPr>
          <p:cNvGraphicFramePr>
            <a:graphicFrameLocks noGrp="1"/>
          </p:cNvGraphicFramePr>
          <p:nvPr>
            <p:ph type="chart" sz="quarter" idx="13"/>
            <p:extLst>
              <p:ext uri="{D42A27DB-BD31-4B8C-83A1-F6EECF244321}">
                <p14:modId xmlns:p14="http://schemas.microsoft.com/office/powerpoint/2010/main" val="1629857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EF2EAB-4341-42F7-9AC4-7C0425CF9DCB}"/>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AC5AFC9D-B95F-4657-89C1-513902401F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6282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64AF5-A291-45DB-92B9-1488E7B725EB}"/>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3DBEFA5E-4D37-49B3-B8FA-19618372514F}"/>
              </a:ext>
            </a:extLst>
          </p:cNvPr>
          <p:cNvGraphicFramePr>
            <a:graphicFrameLocks noGrp="1"/>
          </p:cNvGraphicFramePr>
          <p:nvPr>
            <p:ph type="tbl" sz="quarter" idx="13"/>
            <p:extLst>
              <p:ext uri="{D42A27DB-BD31-4B8C-83A1-F6EECF244321}">
                <p14:modId xmlns:p14="http://schemas.microsoft.com/office/powerpoint/2010/main" val="147327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909409823"/>
                    </a:ext>
                  </a:extLst>
                </a:gridCol>
                <a:gridCol w="576072">
                  <a:extLst>
                    <a:ext uri="{9D8B030D-6E8A-4147-A177-3AD203B41FA5}">
                      <a16:colId xmlns:a16="http://schemas.microsoft.com/office/drawing/2014/main" val="2115474482"/>
                    </a:ext>
                  </a:extLst>
                </a:gridCol>
                <a:gridCol w="576072">
                  <a:extLst>
                    <a:ext uri="{9D8B030D-6E8A-4147-A177-3AD203B41FA5}">
                      <a16:colId xmlns:a16="http://schemas.microsoft.com/office/drawing/2014/main" val="3479697756"/>
                    </a:ext>
                  </a:extLst>
                </a:gridCol>
                <a:gridCol w="576072">
                  <a:extLst>
                    <a:ext uri="{9D8B030D-6E8A-4147-A177-3AD203B41FA5}">
                      <a16:colId xmlns:a16="http://schemas.microsoft.com/office/drawing/2014/main" val="1820315420"/>
                    </a:ext>
                  </a:extLst>
                </a:gridCol>
                <a:gridCol w="576072">
                  <a:extLst>
                    <a:ext uri="{9D8B030D-6E8A-4147-A177-3AD203B41FA5}">
                      <a16:colId xmlns:a16="http://schemas.microsoft.com/office/drawing/2014/main" val="3960714276"/>
                    </a:ext>
                  </a:extLst>
                </a:gridCol>
                <a:gridCol w="576072">
                  <a:extLst>
                    <a:ext uri="{9D8B030D-6E8A-4147-A177-3AD203B41FA5}">
                      <a16:colId xmlns:a16="http://schemas.microsoft.com/office/drawing/2014/main" val="2208228123"/>
                    </a:ext>
                  </a:extLst>
                </a:gridCol>
                <a:gridCol w="576072">
                  <a:extLst>
                    <a:ext uri="{9D8B030D-6E8A-4147-A177-3AD203B41FA5}">
                      <a16:colId xmlns:a16="http://schemas.microsoft.com/office/drawing/2014/main" val="2971173084"/>
                    </a:ext>
                  </a:extLst>
                </a:gridCol>
                <a:gridCol w="576072">
                  <a:extLst>
                    <a:ext uri="{9D8B030D-6E8A-4147-A177-3AD203B41FA5}">
                      <a16:colId xmlns:a16="http://schemas.microsoft.com/office/drawing/2014/main" val="102248110"/>
                    </a:ext>
                  </a:extLst>
                </a:gridCol>
                <a:gridCol w="576072">
                  <a:extLst>
                    <a:ext uri="{9D8B030D-6E8A-4147-A177-3AD203B41FA5}">
                      <a16:colId xmlns:a16="http://schemas.microsoft.com/office/drawing/2014/main" val="4041967801"/>
                    </a:ext>
                  </a:extLst>
                </a:gridCol>
                <a:gridCol w="576072">
                  <a:extLst>
                    <a:ext uri="{9D8B030D-6E8A-4147-A177-3AD203B41FA5}">
                      <a16:colId xmlns:a16="http://schemas.microsoft.com/office/drawing/2014/main" val="3287754482"/>
                    </a:ext>
                  </a:extLst>
                </a:gridCol>
                <a:gridCol w="576072">
                  <a:extLst>
                    <a:ext uri="{9D8B030D-6E8A-4147-A177-3AD203B41FA5}">
                      <a16:colId xmlns:a16="http://schemas.microsoft.com/office/drawing/2014/main" val="18447108"/>
                    </a:ext>
                  </a:extLst>
                </a:gridCol>
                <a:gridCol w="576072">
                  <a:extLst>
                    <a:ext uri="{9D8B030D-6E8A-4147-A177-3AD203B41FA5}">
                      <a16:colId xmlns:a16="http://schemas.microsoft.com/office/drawing/2014/main" val="2624643682"/>
                    </a:ext>
                  </a:extLst>
                </a:gridCol>
                <a:gridCol w="576072">
                  <a:extLst>
                    <a:ext uri="{9D8B030D-6E8A-4147-A177-3AD203B41FA5}">
                      <a16:colId xmlns:a16="http://schemas.microsoft.com/office/drawing/2014/main" val="358780037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45792605"/>
                  </a:ext>
                </a:extLst>
              </a:tr>
              <a:tr h="370840">
                <a:tc>
                  <a:txBody>
                    <a:bodyPr/>
                    <a:lstStyle/>
                    <a:p>
                      <a:r>
                        <a:rPr lang="en-US" sz="1000"/>
                        <a:t>3822</a:t>
                      </a:r>
                    </a:p>
                  </a:txBody>
                  <a:tcPr/>
                </a:tc>
                <a:tc>
                  <a:txBody>
                    <a:bodyPr/>
                    <a:lstStyle/>
                    <a:p>
                      <a:r>
                        <a:rPr lang="en-US" sz="1000"/>
                        <a:t>25</a:t>
                      </a:r>
                    </a:p>
                  </a:txBody>
                  <a:tcPr/>
                </a:tc>
                <a:tc>
                  <a:txBody>
                    <a:bodyPr/>
                    <a:lstStyle/>
                    <a:p>
                      <a:r>
                        <a:rPr lang="en-US" sz="1000"/>
                        <a:t>30</a:t>
                      </a:r>
                    </a:p>
                  </a:txBody>
                  <a:tcPr/>
                </a:tc>
                <a:tc>
                  <a:txBody>
                    <a:bodyPr/>
                    <a:lstStyle/>
                    <a:p>
                      <a:r>
                        <a:rPr lang="en-US" sz="1000"/>
                        <a:t>26</a:t>
                      </a:r>
                    </a:p>
                  </a:txBody>
                  <a:tcPr/>
                </a:tc>
                <a:tc>
                  <a:txBody>
                    <a:bodyPr/>
                    <a:lstStyle/>
                    <a:p>
                      <a:r>
                        <a:rPr lang="en-US" sz="1000"/>
                        <a:t>2</a:t>
                      </a:r>
                    </a:p>
                  </a:txBody>
                  <a:tcPr/>
                </a:tc>
                <a:tc>
                  <a:txBody>
                    <a:bodyPr/>
                    <a:lstStyle/>
                    <a:p>
                      <a:r>
                        <a:rPr lang="en-US" sz="1000"/>
                        <a:t>2</a:t>
                      </a:r>
                    </a:p>
                  </a:txBody>
                  <a:tcPr/>
                </a:tc>
                <a:tc>
                  <a:txBody>
                    <a:bodyPr/>
                    <a:lstStyle/>
                    <a:p>
                      <a:r>
                        <a:rPr lang="en-US" sz="1000"/>
                        <a:t>9</a:t>
                      </a:r>
                    </a:p>
                  </a:txBody>
                  <a:tcPr/>
                </a:tc>
                <a:tc>
                  <a:txBody>
                    <a:bodyPr/>
                    <a:lstStyle/>
                    <a:p>
                      <a:r>
                        <a:rPr lang="en-US" sz="1000"/>
                        <a:t>9</a:t>
                      </a:r>
                    </a:p>
                  </a:txBody>
                  <a:tcPr/>
                </a:tc>
                <a:tc>
                  <a:txBody>
                    <a:bodyPr/>
                    <a:lstStyle/>
                    <a:p>
                      <a:r>
                        <a:rPr lang="en-US" sz="1000"/>
                        <a:t>72</a:t>
                      </a:r>
                    </a:p>
                  </a:txBody>
                  <a:tcPr/>
                </a:tc>
                <a:tc>
                  <a:txBody>
                    <a:bodyPr/>
                    <a:lstStyle/>
                    <a:p>
                      <a:r>
                        <a:rPr lang="en-US" sz="1000"/>
                        <a:t>2</a:t>
                      </a:r>
                    </a:p>
                  </a:txBody>
                  <a:tcPr/>
                </a:tc>
                <a:tc>
                  <a:txBody>
                    <a:bodyPr/>
                    <a:lstStyle/>
                    <a:p>
                      <a:r>
                        <a:rPr lang="en-US" sz="1000"/>
                        <a:t>7</a:t>
                      </a:r>
                    </a:p>
                  </a:txBody>
                  <a:tcPr/>
                </a:tc>
                <a:tc>
                  <a:txBody>
                    <a:bodyPr/>
                    <a:lstStyle/>
                    <a:p>
                      <a:r>
                        <a:rPr lang="en-US" sz="1000"/>
                        <a:t>0.0838 %</a:t>
                      </a:r>
                    </a:p>
                  </a:txBody>
                  <a:tcPr/>
                </a:tc>
                <a:tc>
                  <a:txBody>
                    <a:bodyPr/>
                    <a:lstStyle/>
                    <a:p>
                      <a:r>
                        <a:rPr lang="en-US" sz="1000"/>
                        <a:t>100.0 %</a:t>
                      </a:r>
                    </a:p>
                  </a:txBody>
                  <a:tcPr/>
                </a:tc>
                <a:extLst>
                  <a:ext uri="{0D108BD9-81ED-4DB2-BD59-A6C34878D82A}">
                    <a16:rowId xmlns:a16="http://schemas.microsoft.com/office/drawing/2014/main" val="1370800203"/>
                  </a:ext>
                </a:extLst>
              </a:tr>
            </a:tbl>
          </a:graphicData>
        </a:graphic>
      </p:graphicFrame>
      <p:sp>
        <p:nvSpPr>
          <p:cNvPr id="4" name="Text Placeholder 3">
            <a:extLst>
              <a:ext uri="{FF2B5EF4-FFF2-40B4-BE49-F238E27FC236}">
                <a16:creationId xmlns:a16="http://schemas.microsoft.com/office/drawing/2014/main" id="{E489D95C-9DF7-45B8-B586-D0B10494776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116016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30D6D-3D8D-4228-809E-A56E26FA75DA}"/>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2928B45B-CA64-4F80-ABDC-F52AF7910A64}"/>
              </a:ext>
            </a:extLst>
          </p:cNvPr>
          <p:cNvGraphicFramePr>
            <a:graphicFrameLocks noGrp="1"/>
          </p:cNvGraphicFramePr>
          <p:nvPr>
            <p:ph type="chart" sz="quarter" idx="13"/>
            <p:extLst>
              <p:ext uri="{D42A27DB-BD31-4B8C-83A1-F6EECF244321}">
                <p14:modId xmlns:p14="http://schemas.microsoft.com/office/powerpoint/2010/main" val="2989646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66BB54-A520-46A8-A021-561FB913607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63394B4-598F-4807-B106-41A60B011E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1858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0A524-8DB5-4EFA-A50F-65E30011F31D}"/>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6BED3CDE-D30D-499D-A82E-8E7770F2112E}"/>
              </a:ext>
            </a:extLst>
          </p:cNvPr>
          <p:cNvGraphicFramePr>
            <a:graphicFrameLocks noGrp="1"/>
          </p:cNvGraphicFramePr>
          <p:nvPr>
            <p:ph type="chart" sz="quarter" idx="13"/>
            <p:extLst>
              <p:ext uri="{D42A27DB-BD31-4B8C-83A1-F6EECF244321}">
                <p14:modId xmlns:p14="http://schemas.microsoft.com/office/powerpoint/2010/main" val="2457780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8FBE81-855E-4ABB-87CC-B6DBC8C46D5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4E7B2F8-FD80-438B-B14C-0FF20E6937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7836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97360-D534-4887-BD5E-9A07F1A1B180}"/>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264C05C1-8E35-463C-8739-F9316F4012A0}"/>
              </a:ext>
            </a:extLst>
          </p:cNvPr>
          <p:cNvGraphicFramePr>
            <a:graphicFrameLocks noGrp="1"/>
          </p:cNvGraphicFramePr>
          <p:nvPr>
            <p:ph type="chart" sz="quarter" idx="13"/>
            <p:extLst>
              <p:ext uri="{D42A27DB-BD31-4B8C-83A1-F6EECF244321}">
                <p14:modId xmlns:p14="http://schemas.microsoft.com/office/powerpoint/2010/main" val="2970684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880603-581F-471B-AECE-3333F73D724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FBACD31-6016-4932-8107-514303AEC5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73210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2820B-4DFF-4448-A77F-C35D7E921AE1}"/>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8003D7EC-2940-477B-9129-EB61C0295503}"/>
              </a:ext>
            </a:extLst>
          </p:cNvPr>
          <p:cNvGraphicFramePr>
            <a:graphicFrameLocks noGrp="1"/>
          </p:cNvGraphicFramePr>
          <p:nvPr>
            <p:ph type="chart" sz="quarter" idx="13"/>
            <p:extLst>
              <p:ext uri="{D42A27DB-BD31-4B8C-83A1-F6EECF244321}">
                <p14:modId xmlns:p14="http://schemas.microsoft.com/office/powerpoint/2010/main" val="258753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7F9B5E-BBB5-41CA-AD47-15454ED9F17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F90520F-33EC-48ED-9D1F-0A3CB9B613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65918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6B5A8-0CA3-4947-9C6A-99AC1E59F99C}"/>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E30369B1-A849-49E6-BCA3-EA276A3E4A13}"/>
              </a:ext>
            </a:extLst>
          </p:cNvPr>
          <p:cNvGraphicFramePr>
            <a:graphicFrameLocks noGrp="1"/>
          </p:cNvGraphicFramePr>
          <p:nvPr>
            <p:ph type="tbl" sz="quarter" idx="13"/>
            <p:extLst>
              <p:ext uri="{D42A27DB-BD31-4B8C-83A1-F6EECF244321}">
                <p14:modId xmlns:p14="http://schemas.microsoft.com/office/powerpoint/2010/main" val="795033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150516153"/>
                    </a:ext>
                  </a:extLst>
                </a:gridCol>
                <a:gridCol w="2468880">
                  <a:extLst>
                    <a:ext uri="{9D8B030D-6E8A-4147-A177-3AD203B41FA5}">
                      <a16:colId xmlns:a16="http://schemas.microsoft.com/office/drawing/2014/main" val="1622927214"/>
                    </a:ext>
                  </a:extLst>
                </a:gridCol>
                <a:gridCol w="2468880">
                  <a:extLst>
                    <a:ext uri="{9D8B030D-6E8A-4147-A177-3AD203B41FA5}">
                      <a16:colId xmlns:a16="http://schemas.microsoft.com/office/drawing/2014/main" val="4065129154"/>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596328393"/>
                  </a:ext>
                </a:extLst>
              </a:tr>
              <a:tr h="370840">
                <a:tc>
                  <a:txBody>
                    <a:bodyPr/>
                    <a:lstStyle/>
                    <a:p>
                      <a:r>
                        <a:rPr lang="en-US" sz="1000" b="1"/>
                        <a:t>@MargueriteTort</a:t>
                      </a:r>
                    </a:p>
                  </a:txBody>
                  <a:tcPr/>
                </a:tc>
                <a:tc>
                  <a:txBody>
                    <a:bodyPr/>
                    <a:lstStyle/>
                    <a:p>
                      <a:r>
                        <a:rPr lang="en-US" sz="1000"/>
                        <a:t>@PHLYINS (39)</a:t>
                      </a:r>
                    </a:p>
                  </a:txBody>
                  <a:tcPr/>
                </a:tc>
                <a:tc>
                  <a:txBody>
                    <a:bodyPr/>
                    <a:lstStyle/>
                    <a:p>
                      <a:r>
                        <a:rPr lang="en-US" sz="1000"/>
                        <a:t>39</a:t>
                      </a:r>
                    </a:p>
                  </a:txBody>
                  <a:tcPr/>
                </a:tc>
                <a:extLst>
                  <a:ext uri="{0D108BD9-81ED-4DB2-BD59-A6C34878D82A}">
                    <a16:rowId xmlns:a16="http://schemas.microsoft.com/office/drawing/2014/main" val="2499233562"/>
                  </a:ext>
                </a:extLst>
              </a:tr>
              <a:tr h="370840">
                <a:tc>
                  <a:txBody>
                    <a:bodyPr/>
                    <a:lstStyle/>
                    <a:p>
                      <a:r>
                        <a:rPr lang="en-US" sz="1000" b="1"/>
                        <a:t>@EaglesComms</a:t>
                      </a:r>
                    </a:p>
                  </a:txBody>
                  <a:tcPr/>
                </a:tc>
                <a:tc>
                  <a:txBody>
                    <a:bodyPr/>
                    <a:lstStyle/>
                    <a:p>
                      <a:r>
                        <a:rPr lang="en-US" sz="1000"/>
                        <a:t>@PHLYINS (27)</a:t>
                      </a:r>
                    </a:p>
                  </a:txBody>
                  <a:tcPr/>
                </a:tc>
                <a:tc>
                  <a:txBody>
                    <a:bodyPr/>
                    <a:lstStyle/>
                    <a:p>
                      <a:r>
                        <a:rPr lang="en-US" sz="1000"/>
                        <a:t>27</a:t>
                      </a:r>
                    </a:p>
                  </a:txBody>
                  <a:tcPr/>
                </a:tc>
                <a:extLst>
                  <a:ext uri="{0D108BD9-81ED-4DB2-BD59-A6C34878D82A}">
                    <a16:rowId xmlns:a16="http://schemas.microsoft.com/office/drawing/2014/main" val="1312895326"/>
                  </a:ext>
                </a:extLst>
              </a:tr>
              <a:tr h="370840">
                <a:tc>
                  <a:txBody>
                    <a:bodyPr/>
                    <a:lstStyle/>
                    <a:p>
                      <a:r>
                        <a:rPr lang="en-US" sz="1000" b="1"/>
                        <a:t>@Jayden31215665</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1885066096"/>
                  </a:ext>
                </a:extLst>
              </a:tr>
              <a:tr h="370840">
                <a:tc>
                  <a:txBody>
                    <a:bodyPr/>
                    <a:lstStyle/>
                    <a:p>
                      <a:r>
                        <a:rPr lang="en-US" sz="1000" b="1"/>
                        <a:t>@wadt</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110196036"/>
                  </a:ext>
                </a:extLst>
              </a:tr>
              <a:tr h="370840">
                <a:tc>
                  <a:txBody>
                    <a:bodyPr/>
                    <a:lstStyle/>
                    <a:p>
                      <a:r>
                        <a:rPr lang="en-US" sz="1000" b="1"/>
                        <a:t>@RubyFlower16</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711838887"/>
                  </a:ext>
                </a:extLst>
              </a:tr>
              <a:tr h="370840">
                <a:tc>
                  <a:txBody>
                    <a:bodyPr/>
                    <a:lstStyle/>
                    <a:p>
                      <a:r>
                        <a:rPr lang="en-US" sz="1000" b="1"/>
                        <a:t>@Msminion13</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1851123576"/>
                  </a:ext>
                </a:extLst>
              </a:tr>
              <a:tr h="370840">
                <a:tc>
                  <a:txBody>
                    <a:bodyPr/>
                    <a:lstStyle/>
                    <a:p>
                      <a:r>
                        <a:rPr lang="en-US" sz="1000" b="1"/>
                        <a:t>@StarlightRoad</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3093643874"/>
                  </a:ext>
                </a:extLst>
              </a:tr>
              <a:tr h="370840">
                <a:tc>
                  <a:txBody>
                    <a:bodyPr/>
                    <a:lstStyle/>
                    <a:p>
                      <a:r>
                        <a:rPr lang="en-US" sz="1000" b="1"/>
                        <a:t>@BrianOReilly145</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521346427"/>
                  </a:ext>
                </a:extLst>
              </a:tr>
              <a:tr h="370840">
                <a:tc>
                  <a:txBody>
                    <a:bodyPr/>
                    <a:lstStyle/>
                    <a:p>
                      <a:r>
                        <a:rPr lang="en-US" sz="1000" b="1"/>
                        <a:t>@AmberCarlance</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921253104"/>
                  </a:ext>
                </a:extLst>
              </a:tr>
              <a:tr h="370840">
                <a:tc>
                  <a:txBody>
                    <a:bodyPr/>
                    <a:lstStyle/>
                    <a:p>
                      <a:r>
                        <a:rPr lang="en-US" sz="1000" b="1"/>
                        <a:t>@NorrisSquareCom</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4125980986"/>
                  </a:ext>
                </a:extLst>
              </a:tr>
            </a:tbl>
          </a:graphicData>
        </a:graphic>
      </p:graphicFrame>
      <p:sp>
        <p:nvSpPr>
          <p:cNvPr id="4" name="Text Placeholder 3">
            <a:extLst>
              <a:ext uri="{FF2B5EF4-FFF2-40B4-BE49-F238E27FC236}">
                <a16:creationId xmlns:a16="http://schemas.microsoft.com/office/drawing/2014/main" id="{CBC73EDF-8A9D-457B-A0DC-49AAF8CD84C6}"/>
              </a:ext>
            </a:extLst>
          </p:cNvPr>
          <p:cNvSpPr>
            <a:spLocks noGrp="1"/>
          </p:cNvSpPr>
          <p:nvPr>
            <p:ph type="body" sz="quarter" idx="14"/>
          </p:nvPr>
        </p:nvSpPr>
        <p:spPr/>
        <p:txBody>
          <a:bodyPr/>
          <a:lstStyle/>
          <a:p>
            <a:r>
              <a:rPr lang="en-US"/>
              <a:t>09/01/2021 - 12/31/2022</a:t>
            </a:r>
          </a:p>
        </p:txBody>
      </p:sp>
    </p:spTree>
    <p:extLst>
      <p:ext uri="{BB962C8B-B14F-4D97-AF65-F5344CB8AC3E}">
        <p14:creationId xmlns:p14="http://schemas.microsoft.com/office/powerpoint/2010/main" val="556754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8CA5B-7E16-4A95-9BF2-6255CDC72C7F}"/>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655BDC67-0464-475C-9A37-03740EBF0482}"/>
              </a:ext>
            </a:extLst>
          </p:cNvPr>
          <p:cNvGraphicFramePr>
            <a:graphicFrameLocks noGrp="1"/>
          </p:cNvGraphicFramePr>
          <p:nvPr>
            <p:ph type="tbl" sz="quarter" idx="13"/>
            <p:extLst>
              <p:ext uri="{D42A27DB-BD31-4B8C-83A1-F6EECF244321}">
                <p14:modId xmlns:p14="http://schemas.microsoft.com/office/powerpoint/2010/main" val="2551451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7467538"/>
                    </a:ext>
                  </a:extLst>
                </a:gridCol>
                <a:gridCol w="493776">
                  <a:extLst>
                    <a:ext uri="{9D8B030D-6E8A-4147-A177-3AD203B41FA5}">
                      <a16:colId xmlns:a16="http://schemas.microsoft.com/office/drawing/2014/main" val="185866976"/>
                    </a:ext>
                  </a:extLst>
                </a:gridCol>
                <a:gridCol w="1069848">
                  <a:extLst>
                    <a:ext uri="{9D8B030D-6E8A-4147-A177-3AD203B41FA5}">
                      <a16:colId xmlns:a16="http://schemas.microsoft.com/office/drawing/2014/main" val="1788539630"/>
                    </a:ext>
                  </a:extLst>
                </a:gridCol>
                <a:gridCol w="1069848">
                  <a:extLst>
                    <a:ext uri="{9D8B030D-6E8A-4147-A177-3AD203B41FA5}">
                      <a16:colId xmlns:a16="http://schemas.microsoft.com/office/drawing/2014/main" val="3071588296"/>
                    </a:ext>
                  </a:extLst>
                </a:gridCol>
                <a:gridCol w="1069848">
                  <a:extLst>
                    <a:ext uri="{9D8B030D-6E8A-4147-A177-3AD203B41FA5}">
                      <a16:colId xmlns:a16="http://schemas.microsoft.com/office/drawing/2014/main" val="4044282740"/>
                    </a:ext>
                  </a:extLst>
                </a:gridCol>
                <a:gridCol w="1069848">
                  <a:extLst>
                    <a:ext uri="{9D8B030D-6E8A-4147-A177-3AD203B41FA5}">
                      <a16:colId xmlns:a16="http://schemas.microsoft.com/office/drawing/2014/main" val="4131847386"/>
                    </a:ext>
                  </a:extLst>
                </a:gridCol>
                <a:gridCol w="1069848">
                  <a:extLst>
                    <a:ext uri="{9D8B030D-6E8A-4147-A177-3AD203B41FA5}">
                      <a16:colId xmlns:a16="http://schemas.microsoft.com/office/drawing/2014/main" val="2142938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23341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- 2022-04-20 16:08:58</a:t>
                      </a:r>
                      <a:r>
                        <a:rPr kumimoji="0" lang="en-US" sz="1000" b="0" i="0" u="none" strike="noStrike" kern="1200" cap="none" spc="0" normalizeH="0" baseline="0" noProof="0">
                          <a:ln>
                            <a:noFill/>
                          </a:ln>
                          <a:solidFill>
                            <a:prstClr val="black"/>
                          </a:solidFill>
                          <a:effectLst/>
                          <a:uLnTx/>
                          <a:uFillTx/>
                          <a:latin typeface="+mn-lt"/>
                          <a:ea typeface="+mn-ea"/>
                          <a:cs typeface="+mn-cs"/>
                        </a:rPr>
                        <a:t>
 If you're looking for a way to #InvestInOurPlanet &amp;amp; help those in need, creating #plarn mats is an eco-friendly way to give back. To celebrate #EarthDay, #TEAMPHLY transformed recycled grocery bags into plastic yarn (plarn) &amp;amp; weaved them into sleeping mats for the homeless. https://t.co/KGLt2Oc3Wt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04/22/2022 14:08:37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0.2621 %</a:t>
                      </a:r>
                    </a:p>
                  </a:txBody>
                  <a:tcPr/>
                </a:tc>
                <a:extLst>
                  <a:ext uri="{0D108BD9-81ED-4DB2-BD59-A6C34878D82A}">
                    <a16:rowId xmlns:a16="http://schemas.microsoft.com/office/drawing/2014/main" val="522761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- 2022-04-19 17:06:14</a:t>
                      </a:r>
                      <a:r>
                        <a:rPr kumimoji="0" lang="en-US" sz="1000" b="0" i="0" u="none" strike="noStrike" kern="1200" cap="none" spc="0" normalizeH="0" baseline="0" noProof="0">
                          <a:ln>
                            <a:noFill/>
                          </a:ln>
                          <a:solidFill>
                            <a:prstClr val="black"/>
                          </a:solidFill>
                          <a:effectLst/>
                          <a:uLnTx/>
                          <a:uFillTx/>
                          <a:latin typeface="+mn-lt"/>
                          <a:ea typeface="+mn-ea"/>
                          <a:cs typeface="+mn-cs"/>
                        </a:rPr>
                        <a:t>
 In March, #TEAMPHLY hit the pavement to support @GOTRPhilly, a program for girls that uses #running to encourage self-respect &amp;amp; healthy lifestyles. The 5K #fundraiser combined with fundraising efforts among other Tokio Marine Group companies raised an incredible K+ donation! https://t.co/fLtoa4xR6N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04/24/2022 20:08:21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0.2360 %</a:t>
                      </a:r>
                    </a:p>
                  </a:txBody>
                  <a:tcPr/>
                </a:tc>
                <a:extLst>
                  <a:ext uri="{0D108BD9-81ED-4DB2-BD59-A6C34878D82A}">
                    <a16:rowId xmlns:a16="http://schemas.microsoft.com/office/drawing/2014/main" val="2687951827"/>
                  </a:ext>
                </a:extLst>
              </a:tr>
            </a:tbl>
          </a:graphicData>
        </a:graphic>
      </p:graphicFrame>
      <p:sp>
        <p:nvSpPr>
          <p:cNvPr id="4" name="Text Placeholder 3">
            <a:extLst>
              <a:ext uri="{FF2B5EF4-FFF2-40B4-BE49-F238E27FC236}">
                <a16:creationId xmlns:a16="http://schemas.microsoft.com/office/drawing/2014/main" id="{F178FDB2-ED14-4F7F-9DD8-0112158578A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50957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07DB8-32DC-4C0E-9691-670EBCFFA641}"/>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9FE6F5BE-C5C9-4010-8ABB-EFE9F230029B}"/>
              </a:ext>
            </a:extLst>
          </p:cNvPr>
          <p:cNvGraphicFramePr>
            <a:graphicFrameLocks noGrp="1"/>
          </p:cNvGraphicFramePr>
          <p:nvPr>
            <p:ph type="tbl" sz="quarter" idx="13"/>
            <p:extLst>
              <p:ext uri="{D42A27DB-BD31-4B8C-83A1-F6EECF244321}">
                <p14:modId xmlns:p14="http://schemas.microsoft.com/office/powerpoint/2010/main" val="2765043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85667232"/>
                    </a:ext>
                  </a:extLst>
                </a:gridCol>
                <a:gridCol w="493776">
                  <a:extLst>
                    <a:ext uri="{9D8B030D-6E8A-4147-A177-3AD203B41FA5}">
                      <a16:colId xmlns:a16="http://schemas.microsoft.com/office/drawing/2014/main" val="1497429160"/>
                    </a:ext>
                  </a:extLst>
                </a:gridCol>
                <a:gridCol w="1069848">
                  <a:extLst>
                    <a:ext uri="{9D8B030D-6E8A-4147-A177-3AD203B41FA5}">
                      <a16:colId xmlns:a16="http://schemas.microsoft.com/office/drawing/2014/main" val="438900218"/>
                    </a:ext>
                  </a:extLst>
                </a:gridCol>
                <a:gridCol w="1069848">
                  <a:extLst>
                    <a:ext uri="{9D8B030D-6E8A-4147-A177-3AD203B41FA5}">
                      <a16:colId xmlns:a16="http://schemas.microsoft.com/office/drawing/2014/main" val="3517609694"/>
                    </a:ext>
                  </a:extLst>
                </a:gridCol>
                <a:gridCol w="1069848">
                  <a:extLst>
                    <a:ext uri="{9D8B030D-6E8A-4147-A177-3AD203B41FA5}">
                      <a16:colId xmlns:a16="http://schemas.microsoft.com/office/drawing/2014/main" val="2893259599"/>
                    </a:ext>
                  </a:extLst>
                </a:gridCol>
                <a:gridCol w="1069848">
                  <a:extLst>
                    <a:ext uri="{9D8B030D-6E8A-4147-A177-3AD203B41FA5}">
                      <a16:colId xmlns:a16="http://schemas.microsoft.com/office/drawing/2014/main" val="4105310922"/>
                    </a:ext>
                  </a:extLst>
                </a:gridCol>
                <a:gridCol w="1069848">
                  <a:extLst>
                    <a:ext uri="{9D8B030D-6E8A-4147-A177-3AD203B41FA5}">
                      <a16:colId xmlns:a16="http://schemas.microsoft.com/office/drawing/2014/main" val="2325450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17118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- 2022-04-25 15:59:40</a:t>
                      </a:r>
                      <a:r>
                        <a:rPr kumimoji="0" lang="en-US" sz="1000" b="0" i="0" u="none" strike="noStrike" kern="1200" cap="none" spc="0" normalizeH="0" baseline="0" noProof="0">
                          <a:ln>
                            <a:noFill/>
                          </a:ln>
                          <a:solidFill>
                            <a:prstClr val="black"/>
                          </a:solidFill>
                          <a:effectLst/>
                          <a:uLnTx/>
                          <a:uFillTx/>
                          <a:latin typeface="+mn-lt"/>
                          <a:ea typeface="+mn-ea"/>
                          <a:cs typeface="+mn-cs"/>
                        </a:rPr>
                        <a:t>
 #TEAMPHLY's Melissa Hibbs raised .7K+ in support of @BestBuddiesPA Friendship Walk ranking PHLY as a top Corporate #Fundraising Team! In partnership with our sister company @TMNAS, a K corporate donation was also made to help sustain &amp;amp; expand the non-profit's local programs. https://t.co/YHxAYqU5Xy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04/29/2022 20:07:31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0.1832 %</a:t>
                      </a:r>
                    </a:p>
                  </a:txBody>
                  <a:tcPr/>
                </a:tc>
                <a:extLst>
                  <a:ext uri="{0D108BD9-81ED-4DB2-BD59-A6C34878D82A}">
                    <a16:rowId xmlns:a16="http://schemas.microsoft.com/office/drawing/2014/main" val="3069670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- 2022-04-08 11:14:33</a:t>
                      </a:r>
                      <a:r>
                        <a:rPr kumimoji="0" lang="en-US" sz="1000" b="0" i="0" u="none" strike="noStrike" kern="1200" cap="none" spc="0" normalizeH="0" baseline="0" noProof="0">
                          <a:ln>
                            <a:noFill/>
                          </a:ln>
                          <a:solidFill>
                            <a:prstClr val="black"/>
                          </a:solidFill>
                          <a:effectLst/>
                          <a:uLnTx/>
                          <a:uFillTx/>
                          <a:latin typeface="+mn-lt"/>
                          <a:ea typeface="+mn-ea"/>
                          <a:cs typeface="+mn-cs"/>
                        </a:rPr>
                        <a:t>
 This #ChildAbusePreventionMonth, our partners at @MinistrySafe/@PreventingAbuse are offering a free Parent Training to help parents learn what they can do to protect their children from sexual abuse.
Access the training: https://t.co/J2lWJcghj4 https://t.co/LtDdw8kscx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02:12:04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0.1576 %</a:t>
                      </a:r>
                    </a:p>
                  </a:txBody>
                  <a:tcPr/>
                </a:tc>
                <a:extLst>
                  <a:ext uri="{0D108BD9-81ED-4DB2-BD59-A6C34878D82A}">
                    <a16:rowId xmlns:a16="http://schemas.microsoft.com/office/drawing/2014/main" val="3128434564"/>
                  </a:ext>
                </a:extLst>
              </a:tr>
            </a:tbl>
          </a:graphicData>
        </a:graphic>
      </p:graphicFrame>
      <p:sp>
        <p:nvSpPr>
          <p:cNvPr id="4" name="Text Placeholder 3">
            <a:extLst>
              <a:ext uri="{FF2B5EF4-FFF2-40B4-BE49-F238E27FC236}">
                <a16:creationId xmlns:a16="http://schemas.microsoft.com/office/drawing/2014/main" id="{D9BE6A13-CE9F-4F13-B5B8-B95A1C6B8FC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09519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58ECC-8A19-4D17-B479-B55E65530448}"/>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C90A1C6B-5C7B-4368-9BD6-BF6E0E46B98A}"/>
              </a:ext>
            </a:extLst>
          </p:cNvPr>
          <p:cNvGraphicFramePr>
            <a:graphicFrameLocks noGrp="1"/>
          </p:cNvGraphicFramePr>
          <p:nvPr>
            <p:ph type="tbl" sz="quarter" idx="13"/>
            <p:extLst>
              <p:ext uri="{D42A27DB-BD31-4B8C-83A1-F6EECF244321}">
                <p14:modId xmlns:p14="http://schemas.microsoft.com/office/powerpoint/2010/main" val="3161458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11037014"/>
                    </a:ext>
                  </a:extLst>
                </a:gridCol>
                <a:gridCol w="493776">
                  <a:extLst>
                    <a:ext uri="{9D8B030D-6E8A-4147-A177-3AD203B41FA5}">
                      <a16:colId xmlns:a16="http://schemas.microsoft.com/office/drawing/2014/main" val="842452806"/>
                    </a:ext>
                  </a:extLst>
                </a:gridCol>
                <a:gridCol w="1069848">
                  <a:extLst>
                    <a:ext uri="{9D8B030D-6E8A-4147-A177-3AD203B41FA5}">
                      <a16:colId xmlns:a16="http://schemas.microsoft.com/office/drawing/2014/main" val="4198072775"/>
                    </a:ext>
                  </a:extLst>
                </a:gridCol>
                <a:gridCol w="1069848">
                  <a:extLst>
                    <a:ext uri="{9D8B030D-6E8A-4147-A177-3AD203B41FA5}">
                      <a16:colId xmlns:a16="http://schemas.microsoft.com/office/drawing/2014/main" val="4121577076"/>
                    </a:ext>
                  </a:extLst>
                </a:gridCol>
                <a:gridCol w="1069848">
                  <a:extLst>
                    <a:ext uri="{9D8B030D-6E8A-4147-A177-3AD203B41FA5}">
                      <a16:colId xmlns:a16="http://schemas.microsoft.com/office/drawing/2014/main" val="4252157071"/>
                    </a:ext>
                  </a:extLst>
                </a:gridCol>
                <a:gridCol w="1069848">
                  <a:extLst>
                    <a:ext uri="{9D8B030D-6E8A-4147-A177-3AD203B41FA5}">
                      <a16:colId xmlns:a16="http://schemas.microsoft.com/office/drawing/2014/main" val="1094865845"/>
                    </a:ext>
                  </a:extLst>
                </a:gridCol>
                <a:gridCol w="1069848">
                  <a:extLst>
                    <a:ext uri="{9D8B030D-6E8A-4147-A177-3AD203B41FA5}">
                      <a16:colId xmlns:a16="http://schemas.microsoft.com/office/drawing/2014/main" val="1271225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1939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- 2022-04-12 13:33:28</a:t>
                      </a:r>
                      <a:r>
                        <a:rPr kumimoji="0" lang="en-US" sz="1000" b="0" i="0" u="none" strike="noStrike" kern="1200" cap="none" spc="0" normalizeH="0" baseline="0" noProof="0">
                          <a:ln>
                            <a:noFill/>
                          </a:ln>
                          <a:solidFill>
                            <a:prstClr val="black"/>
                          </a:solidFill>
                          <a:effectLst/>
                          <a:uLnTx/>
                          <a:uFillTx/>
                          <a:latin typeface="+mn-lt"/>
                          <a:ea typeface="+mn-ea"/>
                          <a:cs typeface="+mn-cs"/>
                        </a:rPr>
                        <a:t>
 In partnership with @handsonbayarea, associates &amp;amp; trainees in our PHLY Foundations Program put together stuffed animals for #kids in hospitals, shelters, &amp;amp; housing organizations. These are just a few of the furry friends #TEAMPHLY will be #donating!
🔗 https://t.co/TAsZrjsbnK https://t.co/5dAmT4R8iO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04/13/2022 02:12:04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0.1576 %</a:t>
                      </a:r>
                    </a:p>
                  </a:txBody>
                  <a:tcPr/>
                </a:tc>
                <a:extLst>
                  <a:ext uri="{0D108BD9-81ED-4DB2-BD59-A6C34878D82A}">
                    <a16:rowId xmlns:a16="http://schemas.microsoft.com/office/drawing/2014/main" val="2541017709"/>
                  </a:ext>
                </a:extLst>
              </a:tr>
            </a:tbl>
          </a:graphicData>
        </a:graphic>
      </p:graphicFrame>
      <p:sp>
        <p:nvSpPr>
          <p:cNvPr id="4" name="Text Placeholder 3">
            <a:extLst>
              <a:ext uri="{FF2B5EF4-FFF2-40B4-BE49-F238E27FC236}">
                <a16:creationId xmlns:a16="http://schemas.microsoft.com/office/drawing/2014/main" id="{EEFDC740-841D-4DDA-9673-212E3A8C62B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7706613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AEB98-2C9B-4184-B61E-8172785458E2}"/>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E36D43A0-8E82-4311-8D27-811CE81B7B5C}"/>
              </a:ext>
            </a:extLst>
          </p:cNvPr>
          <p:cNvGraphicFramePr>
            <a:graphicFrameLocks noGrp="1"/>
          </p:cNvGraphicFramePr>
          <p:nvPr>
            <p:ph type="tbl" sz="quarter" idx="13"/>
            <p:extLst>
              <p:ext uri="{D42A27DB-BD31-4B8C-83A1-F6EECF244321}">
                <p14:modId xmlns:p14="http://schemas.microsoft.com/office/powerpoint/2010/main" val="4141021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113987275"/>
                    </a:ext>
                  </a:extLst>
                </a:gridCol>
                <a:gridCol w="658368">
                  <a:extLst>
                    <a:ext uri="{9D8B030D-6E8A-4147-A177-3AD203B41FA5}">
                      <a16:colId xmlns:a16="http://schemas.microsoft.com/office/drawing/2014/main" val="3759460592"/>
                    </a:ext>
                  </a:extLst>
                </a:gridCol>
                <a:gridCol w="658368">
                  <a:extLst>
                    <a:ext uri="{9D8B030D-6E8A-4147-A177-3AD203B41FA5}">
                      <a16:colId xmlns:a16="http://schemas.microsoft.com/office/drawing/2014/main" val="1294569965"/>
                    </a:ext>
                  </a:extLst>
                </a:gridCol>
                <a:gridCol w="658368">
                  <a:extLst>
                    <a:ext uri="{9D8B030D-6E8A-4147-A177-3AD203B41FA5}">
                      <a16:colId xmlns:a16="http://schemas.microsoft.com/office/drawing/2014/main" val="3090585849"/>
                    </a:ext>
                  </a:extLst>
                </a:gridCol>
                <a:gridCol w="658368">
                  <a:extLst>
                    <a:ext uri="{9D8B030D-6E8A-4147-A177-3AD203B41FA5}">
                      <a16:colId xmlns:a16="http://schemas.microsoft.com/office/drawing/2014/main" val="2200299554"/>
                    </a:ext>
                  </a:extLst>
                </a:gridCol>
                <a:gridCol w="658368">
                  <a:extLst>
                    <a:ext uri="{9D8B030D-6E8A-4147-A177-3AD203B41FA5}">
                      <a16:colId xmlns:a16="http://schemas.microsoft.com/office/drawing/2014/main" val="1314467265"/>
                    </a:ext>
                  </a:extLst>
                </a:gridCol>
                <a:gridCol w="658368">
                  <a:extLst>
                    <a:ext uri="{9D8B030D-6E8A-4147-A177-3AD203B41FA5}">
                      <a16:colId xmlns:a16="http://schemas.microsoft.com/office/drawing/2014/main" val="700211803"/>
                    </a:ext>
                  </a:extLst>
                </a:gridCol>
                <a:gridCol w="658368">
                  <a:extLst>
                    <a:ext uri="{9D8B030D-6E8A-4147-A177-3AD203B41FA5}">
                      <a16:colId xmlns:a16="http://schemas.microsoft.com/office/drawing/2014/main" val="4147531504"/>
                    </a:ext>
                  </a:extLst>
                </a:gridCol>
                <a:gridCol w="658368">
                  <a:extLst>
                    <a:ext uri="{9D8B030D-6E8A-4147-A177-3AD203B41FA5}">
                      <a16:colId xmlns:a16="http://schemas.microsoft.com/office/drawing/2014/main" val="440313242"/>
                    </a:ext>
                  </a:extLst>
                </a:gridCol>
                <a:gridCol w="658368">
                  <a:extLst>
                    <a:ext uri="{9D8B030D-6E8A-4147-A177-3AD203B41FA5}">
                      <a16:colId xmlns:a16="http://schemas.microsoft.com/office/drawing/2014/main" val="2465777600"/>
                    </a:ext>
                  </a:extLst>
                </a:gridCol>
                <a:gridCol w="658368">
                  <a:extLst>
                    <a:ext uri="{9D8B030D-6E8A-4147-A177-3AD203B41FA5}">
                      <a16:colId xmlns:a16="http://schemas.microsoft.com/office/drawing/2014/main" val="3878444587"/>
                    </a:ext>
                  </a:extLst>
                </a:gridCol>
                <a:gridCol w="658368">
                  <a:extLst>
                    <a:ext uri="{9D8B030D-6E8A-4147-A177-3AD203B41FA5}">
                      <a16:colId xmlns:a16="http://schemas.microsoft.com/office/drawing/2014/main" val="159252992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339113250"/>
                  </a:ext>
                </a:extLst>
              </a:tr>
              <a:tr h="370840">
                <a:tc>
                  <a:txBody>
                    <a:bodyPr/>
                    <a:lstStyle/>
                    <a:p>
                      <a:r>
                        <a:rPr lang="en-US" sz="1000"/>
                        <a:t>31698</a:t>
                      </a:r>
                    </a:p>
                  </a:txBody>
                  <a:tcPr/>
                </a:tc>
                <a:tc>
                  <a:txBody>
                    <a:bodyPr/>
                    <a:lstStyle/>
                    <a:p>
                      <a:r>
                        <a:rPr lang="en-US" sz="1000"/>
                        <a:t>291</a:t>
                      </a:r>
                    </a:p>
                  </a:txBody>
                  <a:tcPr/>
                </a:tc>
                <a:tc>
                  <a:txBody>
                    <a:bodyPr/>
                    <a:lstStyle/>
                    <a:p>
                      <a:r>
                        <a:rPr lang="en-US" sz="1000"/>
                        <a:t>27</a:t>
                      </a:r>
                    </a:p>
                  </a:txBody>
                  <a:tcPr/>
                </a:tc>
                <a:tc>
                  <a:txBody>
                    <a:bodyPr/>
                    <a:lstStyle/>
                    <a:p>
                      <a:r>
                        <a:rPr lang="en-US" sz="1000"/>
                        <a:t>1503</a:t>
                      </a:r>
                    </a:p>
                  </a:txBody>
                  <a:tcPr/>
                </a:tc>
                <a:tc>
                  <a:txBody>
                    <a:bodyPr/>
                    <a:lstStyle/>
                    <a:p>
                      <a:r>
                        <a:rPr lang="en-US" sz="1000"/>
                        <a:t>55.666666666667</a:t>
                      </a:r>
                    </a:p>
                  </a:txBody>
                  <a:tcPr/>
                </a:tc>
                <a:tc>
                  <a:txBody>
                    <a:bodyPr/>
                    <a:lstStyle/>
                    <a:p>
                      <a:r>
                        <a:rPr lang="en-US" sz="1000"/>
                        <a:t>33</a:t>
                      </a:r>
                    </a:p>
                  </a:txBody>
                  <a:tcPr/>
                </a:tc>
                <a:tc>
                  <a:txBody>
                    <a:bodyPr/>
                    <a:lstStyle/>
                    <a:p>
                      <a:r>
                        <a:rPr lang="en-US" sz="1000"/>
                        <a:t>77</a:t>
                      </a:r>
                    </a:p>
                  </a:txBody>
                  <a:tcPr/>
                </a:tc>
                <a:tc>
                  <a:txBody>
                    <a:bodyPr/>
                    <a:lstStyle/>
                    <a:p>
                      <a:r>
                        <a:rPr lang="en-US" sz="1000"/>
                        <a:t>9426</a:t>
                      </a:r>
                    </a:p>
                  </a:txBody>
                  <a:tcPr/>
                </a:tc>
                <a:tc>
                  <a:txBody>
                    <a:bodyPr/>
                    <a:lstStyle/>
                    <a:p>
                      <a:r>
                        <a:rPr lang="en-US" sz="1000"/>
                        <a:t>349.11111111111</a:t>
                      </a:r>
                    </a:p>
                  </a:txBody>
                  <a:tcPr/>
                </a:tc>
                <a:tc>
                  <a:txBody>
                    <a:bodyPr/>
                    <a:lstStyle/>
                    <a:p>
                      <a:r>
                        <a:rPr lang="en-US" sz="1000"/>
                        <a:t>73397</a:t>
                      </a:r>
                    </a:p>
                  </a:txBody>
                  <a:tcPr/>
                </a:tc>
                <a:tc>
                  <a:txBody>
                    <a:bodyPr/>
                    <a:lstStyle/>
                    <a:p>
                      <a:r>
                        <a:rPr lang="en-US" sz="1000"/>
                        <a:t>2718.4074074074</a:t>
                      </a:r>
                    </a:p>
                  </a:txBody>
                  <a:tcPr/>
                </a:tc>
                <a:tc>
                  <a:txBody>
                    <a:bodyPr/>
                    <a:lstStyle/>
                    <a:p>
                      <a:r>
                        <a:rPr lang="en-US" sz="1000"/>
                        <a:t>10.423959538496 %</a:t>
                      </a:r>
                    </a:p>
                  </a:txBody>
                  <a:tcPr/>
                </a:tc>
                <a:extLst>
                  <a:ext uri="{0D108BD9-81ED-4DB2-BD59-A6C34878D82A}">
                    <a16:rowId xmlns:a16="http://schemas.microsoft.com/office/drawing/2014/main" val="2246122235"/>
                  </a:ext>
                </a:extLst>
              </a:tr>
            </a:tbl>
          </a:graphicData>
        </a:graphic>
      </p:graphicFrame>
      <p:sp>
        <p:nvSpPr>
          <p:cNvPr id="4" name="Text Placeholder 3">
            <a:extLst>
              <a:ext uri="{FF2B5EF4-FFF2-40B4-BE49-F238E27FC236}">
                <a16:creationId xmlns:a16="http://schemas.microsoft.com/office/drawing/2014/main" id="{6C9D14FE-0684-41A7-A922-A1C1A8F40A5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1714764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6D2E7-781F-4599-8C37-640D773DC8D8}"/>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3573A0CC-9417-4C01-9BCF-C15EF7737A0E}"/>
              </a:ext>
            </a:extLst>
          </p:cNvPr>
          <p:cNvGraphicFramePr>
            <a:graphicFrameLocks noGrp="1"/>
          </p:cNvGraphicFramePr>
          <p:nvPr>
            <p:ph type="chart" sz="quarter" idx="13"/>
            <p:extLst>
              <p:ext uri="{D42A27DB-BD31-4B8C-83A1-F6EECF244321}">
                <p14:modId xmlns:p14="http://schemas.microsoft.com/office/powerpoint/2010/main" val="2378785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055E2B-4B57-4AD6-8AD1-2F47FA1205D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3F9F8AE-737A-40F1-9FD7-93BE65C5A4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04173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BE7CE-E457-4E8B-A6B8-ED368355C038}"/>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FD1551A0-7E3E-49A7-832E-30BEABF84C2D}"/>
              </a:ext>
            </a:extLst>
          </p:cNvPr>
          <p:cNvGraphicFramePr>
            <a:graphicFrameLocks noGrp="1"/>
          </p:cNvGraphicFramePr>
          <p:nvPr>
            <p:ph type="chart" sz="quarter" idx="13"/>
            <p:extLst>
              <p:ext uri="{D42A27DB-BD31-4B8C-83A1-F6EECF244321}">
                <p14:modId xmlns:p14="http://schemas.microsoft.com/office/powerpoint/2010/main" val="2048444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1A204E-5E09-4966-B7E3-58868DABCD7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11C4F03-0E04-4F02-B703-2BEA4EB1E7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3885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E4A8A-4DAA-4D1A-8250-57A01E0A18CB}"/>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06C09BEF-B77C-4E8F-B979-6C905EC0CBCC}"/>
              </a:ext>
            </a:extLst>
          </p:cNvPr>
          <p:cNvGraphicFramePr>
            <a:graphicFrameLocks noGrp="1"/>
          </p:cNvGraphicFramePr>
          <p:nvPr>
            <p:ph type="chart" sz="quarter" idx="13"/>
            <p:extLst>
              <p:ext uri="{D42A27DB-BD31-4B8C-83A1-F6EECF244321}">
                <p14:modId xmlns:p14="http://schemas.microsoft.com/office/powerpoint/2010/main" val="2494713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E9C26F-47CD-4CBE-8515-0B39CD1E25F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B8DD43F-AF95-4550-BA79-0155C57E32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402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48839-C540-4B7F-8E90-C4BC9048D44C}"/>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AABE060C-ABE6-443F-A61A-1A016564D84A}"/>
              </a:ext>
            </a:extLst>
          </p:cNvPr>
          <p:cNvGraphicFramePr>
            <a:graphicFrameLocks noGrp="1"/>
          </p:cNvGraphicFramePr>
          <p:nvPr>
            <p:ph type="chart" sz="quarter" idx="13"/>
            <p:extLst>
              <p:ext uri="{D42A27DB-BD31-4B8C-83A1-F6EECF244321}">
                <p14:modId xmlns:p14="http://schemas.microsoft.com/office/powerpoint/2010/main" val="2493778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8378AE-9472-4F11-B6F1-A49B8858B05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55E3CC4-DB08-4E00-B31F-10F59B1B91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4595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611E0-2BC7-45C9-A3EE-10168E75B970}"/>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E2782090-AC7F-48AE-8C26-8DA60A9672AF}"/>
              </a:ext>
            </a:extLst>
          </p:cNvPr>
          <p:cNvGraphicFramePr>
            <a:graphicFrameLocks noGrp="1"/>
          </p:cNvGraphicFramePr>
          <p:nvPr>
            <p:ph type="tbl" sz="quarter" idx="13"/>
            <p:extLst>
              <p:ext uri="{D42A27DB-BD31-4B8C-83A1-F6EECF244321}">
                <p14:modId xmlns:p14="http://schemas.microsoft.com/office/powerpoint/2010/main" val="3254560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02249979"/>
                    </a:ext>
                  </a:extLst>
                </a:gridCol>
                <a:gridCol w="740664">
                  <a:extLst>
                    <a:ext uri="{9D8B030D-6E8A-4147-A177-3AD203B41FA5}">
                      <a16:colId xmlns:a16="http://schemas.microsoft.com/office/drawing/2014/main" val="3940276976"/>
                    </a:ext>
                  </a:extLst>
                </a:gridCol>
                <a:gridCol w="740664">
                  <a:extLst>
                    <a:ext uri="{9D8B030D-6E8A-4147-A177-3AD203B41FA5}">
                      <a16:colId xmlns:a16="http://schemas.microsoft.com/office/drawing/2014/main" val="2005899169"/>
                    </a:ext>
                  </a:extLst>
                </a:gridCol>
                <a:gridCol w="740664">
                  <a:extLst>
                    <a:ext uri="{9D8B030D-6E8A-4147-A177-3AD203B41FA5}">
                      <a16:colId xmlns:a16="http://schemas.microsoft.com/office/drawing/2014/main" val="2430831661"/>
                    </a:ext>
                  </a:extLst>
                </a:gridCol>
                <a:gridCol w="740664">
                  <a:extLst>
                    <a:ext uri="{9D8B030D-6E8A-4147-A177-3AD203B41FA5}">
                      <a16:colId xmlns:a16="http://schemas.microsoft.com/office/drawing/2014/main" val="1264371388"/>
                    </a:ext>
                  </a:extLst>
                </a:gridCol>
                <a:gridCol w="740664">
                  <a:extLst>
                    <a:ext uri="{9D8B030D-6E8A-4147-A177-3AD203B41FA5}">
                      <a16:colId xmlns:a16="http://schemas.microsoft.com/office/drawing/2014/main" val="3873138395"/>
                    </a:ext>
                  </a:extLst>
                </a:gridCol>
                <a:gridCol w="740664">
                  <a:extLst>
                    <a:ext uri="{9D8B030D-6E8A-4147-A177-3AD203B41FA5}">
                      <a16:colId xmlns:a16="http://schemas.microsoft.com/office/drawing/2014/main" val="1826255675"/>
                    </a:ext>
                  </a:extLst>
                </a:gridCol>
                <a:gridCol w="740664">
                  <a:extLst>
                    <a:ext uri="{9D8B030D-6E8A-4147-A177-3AD203B41FA5}">
                      <a16:colId xmlns:a16="http://schemas.microsoft.com/office/drawing/2014/main" val="1994782666"/>
                    </a:ext>
                  </a:extLst>
                </a:gridCol>
                <a:gridCol w="740664">
                  <a:extLst>
                    <a:ext uri="{9D8B030D-6E8A-4147-A177-3AD203B41FA5}">
                      <a16:colId xmlns:a16="http://schemas.microsoft.com/office/drawing/2014/main" val="2392569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82522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- 2022-04-22 13:05:25</a:t>
                      </a:r>
                      <a:r>
                        <a:rPr kumimoji="0" lang="en-US" sz="1000" b="0" i="0" u="none" strike="noStrike" kern="1200" cap="none" spc="0" normalizeH="0" baseline="0" noProof="0">
                          <a:ln>
                            <a:noFill/>
                          </a:ln>
                          <a:solidFill>
                            <a:prstClr val="black"/>
                          </a:solidFill>
                          <a:effectLst/>
                          <a:uLnTx/>
                          <a:uFillTx/>
                          <a:latin typeface="+mn-lt"/>
                          <a:ea typeface="+mn-ea"/>
                          <a:cs typeface="+mn-cs"/>
                        </a:rPr>
                        <a:t>
 #COVID19 has forever changed the workplace as we know it and we're proud of how our employees adapted to new ways of working during the pandemic. We're excited to get back to in-person events and have been looking forward to the day we'd be able to safely return. After two years of #workingfromhome, we're happy to welcome many members of #TEAMPHLY back to the office! #returntooffice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54.593658694946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607949"/>
                  </a:ext>
                </a:extLst>
              </a:tr>
            </a:tbl>
          </a:graphicData>
        </a:graphic>
      </p:graphicFrame>
      <p:sp>
        <p:nvSpPr>
          <p:cNvPr id="4" name="Text Placeholder 3">
            <a:extLst>
              <a:ext uri="{FF2B5EF4-FFF2-40B4-BE49-F238E27FC236}">
                <a16:creationId xmlns:a16="http://schemas.microsoft.com/office/drawing/2014/main" id="{D13FC3CF-100A-4C57-868A-09BFAC2564B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6844513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33750-71DC-455E-9F5E-2F3CBBBC243D}"/>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00FBAB84-5D2F-40DF-B4EF-8BC5CE8D6898}"/>
              </a:ext>
            </a:extLst>
          </p:cNvPr>
          <p:cNvGraphicFramePr>
            <a:graphicFrameLocks noGrp="1"/>
          </p:cNvGraphicFramePr>
          <p:nvPr>
            <p:ph type="tbl" sz="quarter" idx="13"/>
            <p:extLst>
              <p:ext uri="{D42A27DB-BD31-4B8C-83A1-F6EECF244321}">
                <p14:modId xmlns:p14="http://schemas.microsoft.com/office/powerpoint/2010/main" val="2218516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56440279"/>
                    </a:ext>
                  </a:extLst>
                </a:gridCol>
                <a:gridCol w="740664">
                  <a:extLst>
                    <a:ext uri="{9D8B030D-6E8A-4147-A177-3AD203B41FA5}">
                      <a16:colId xmlns:a16="http://schemas.microsoft.com/office/drawing/2014/main" val="2064426655"/>
                    </a:ext>
                  </a:extLst>
                </a:gridCol>
                <a:gridCol w="740664">
                  <a:extLst>
                    <a:ext uri="{9D8B030D-6E8A-4147-A177-3AD203B41FA5}">
                      <a16:colId xmlns:a16="http://schemas.microsoft.com/office/drawing/2014/main" val="3658541450"/>
                    </a:ext>
                  </a:extLst>
                </a:gridCol>
                <a:gridCol w="740664">
                  <a:extLst>
                    <a:ext uri="{9D8B030D-6E8A-4147-A177-3AD203B41FA5}">
                      <a16:colId xmlns:a16="http://schemas.microsoft.com/office/drawing/2014/main" val="917870161"/>
                    </a:ext>
                  </a:extLst>
                </a:gridCol>
                <a:gridCol w="740664">
                  <a:extLst>
                    <a:ext uri="{9D8B030D-6E8A-4147-A177-3AD203B41FA5}">
                      <a16:colId xmlns:a16="http://schemas.microsoft.com/office/drawing/2014/main" val="4086287246"/>
                    </a:ext>
                  </a:extLst>
                </a:gridCol>
                <a:gridCol w="740664">
                  <a:extLst>
                    <a:ext uri="{9D8B030D-6E8A-4147-A177-3AD203B41FA5}">
                      <a16:colId xmlns:a16="http://schemas.microsoft.com/office/drawing/2014/main" val="4012653254"/>
                    </a:ext>
                  </a:extLst>
                </a:gridCol>
                <a:gridCol w="740664">
                  <a:extLst>
                    <a:ext uri="{9D8B030D-6E8A-4147-A177-3AD203B41FA5}">
                      <a16:colId xmlns:a16="http://schemas.microsoft.com/office/drawing/2014/main" val="3785401312"/>
                    </a:ext>
                  </a:extLst>
                </a:gridCol>
                <a:gridCol w="740664">
                  <a:extLst>
                    <a:ext uri="{9D8B030D-6E8A-4147-A177-3AD203B41FA5}">
                      <a16:colId xmlns:a16="http://schemas.microsoft.com/office/drawing/2014/main" val="3809043155"/>
                    </a:ext>
                  </a:extLst>
                </a:gridCol>
                <a:gridCol w="740664">
                  <a:extLst>
                    <a:ext uri="{9D8B030D-6E8A-4147-A177-3AD203B41FA5}">
                      <a16:colId xmlns:a16="http://schemas.microsoft.com/office/drawing/2014/main" val="2324260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86423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- 2022-04-20 16:10:39</a:t>
                      </a:r>
                      <a:r>
                        <a:rPr kumimoji="0" lang="en-US" sz="1000" b="0" i="0" u="none" strike="noStrike" kern="1200" cap="none" spc="0" normalizeH="0" baseline="0" noProof="0">
                          <a:ln>
                            <a:noFill/>
                          </a:ln>
                          <a:solidFill>
                            <a:prstClr val="black"/>
                          </a:solidFill>
                          <a:effectLst/>
                          <a:uLnTx/>
                          <a:uFillTx/>
                          <a:latin typeface="+mn-lt"/>
                          <a:ea typeface="+mn-ea"/>
                          <a:cs typeface="+mn-cs"/>
                        </a:rPr>
                        <a:t>
 Did you know it takes approximately 700 plastic grocery bags to make one sleeping mat? 
If you're looking for a way to #InvestInOurPlanet and help those in need, creating #plarn mats is an eco-friendly way to give back. In celebration of #EarthDay, #TEAMPHLY transformed recycled grocery bags into plastic yarn (plarn) and weaved them into sleeping mats for the homeless.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29.525323642971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977592"/>
                  </a:ext>
                </a:extLst>
              </a:tr>
            </a:tbl>
          </a:graphicData>
        </a:graphic>
      </p:graphicFrame>
      <p:sp>
        <p:nvSpPr>
          <p:cNvPr id="4" name="Text Placeholder 3">
            <a:extLst>
              <a:ext uri="{FF2B5EF4-FFF2-40B4-BE49-F238E27FC236}">
                <a16:creationId xmlns:a16="http://schemas.microsoft.com/office/drawing/2014/main" id="{7A14B640-EA4A-4B98-B7F9-9F5DF0D5234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8479016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49C34-824B-4B66-8DAD-8ED047417735}"/>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C05B615E-80CF-41F1-BD74-A95D5C5F8697}"/>
              </a:ext>
            </a:extLst>
          </p:cNvPr>
          <p:cNvGraphicFramePr>
            <a:graphicFrameLocks noGrp="1"/>
          </p:cNvGraphicFramePr>
          <p:nvPr>
            <p:ph type="tbl" sz="quarter" idx="13"/>
            <p:extLst>
              <p:ext uri="{D42A27DB-BD31-4B8C-83A1-F6EECF244321}">
                <p14:modId xmlns:p14="http://schemas.microsoft.com/office/powerpoint/2010/main" val="1792177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63005964"/>
                    </a:ext>
                  </a:extLst>
                </a:gridCol>
                <a:gridCol w="740664">
                  <a:extLst>
                    <a:ext uri="{9D8B030D-6E8A-4147-A177-3AD203B41FA5}">
                      <a16:colId xmlns:a16="http://schemas.microsoft.com/office/drawing/2014/main" val="2548318399"/>
                    </a:ext>
                  </a:extLst>
                </a:gridCol>
                <a:gridCol w="740664">
                  <a:extLst>
                    <a:ext uri="{9D8B030D-6E8A-4147-A177-3AD203B41FA5}">
                      <a16:colId xmlns:a16="http://schemas.microsoft.com/office/drawing/2014/main" val="3214834624"/>
                    </a:ext>
                  </a:extLst>
                </a:gridCol>
                <a:gridCol w="740664">
                  <a:extLst>
                    <a:ext uri="{9D8B030D-6E8A-4147-A177-3AD203B41FA5}">
                      <a16:colId xmlns:a16="http://schemas.microsoft.com/office/drawing/2014/main" val="176327674"/>
                    </a:ext>
                  </a:extLst>
                </a:gridCol>
                <a:gridCol w="740664">
                  <a:extLst>
                    <a:ext uri="{9D8B030D-6E8A-4147-A177-3AD203B41FA5}">
                      <a16:colId xmlns:a16="http://schemas.microsoft.com/office/drawing/2014/main" val="2069742595"/>
                    </a:ext>
                  </a:extLst>
                </a:gridCol>
                <a:gridCol w="740664">
                  <a:extLst>
                    <a:ext uri="{9D8B030D-6E8A-4147-A177-3AD203B41FA5}">
                      <a16:colId xmlns:a16="http://schemas.microsoft.com/office/drawing/2014/main" val="4086783444"/>
                    </a:ext>
                  </a:extLst>
                </a:gridCol>
                <a:gridCol w="740664">
                  <a:extLst>
                    <a:ext uri="{9D8B030D-6E8A-4147-A177-3AD203B41FA5}">
                      <a16:colId xmlns:a16="http://schemas.microsoft.com/office/drawing/2014/main" val="551797038"/>
                    </a:ext>
                  </a:extLst>
                </a:gridCol>
                <a:gridCol w="740664">
                  <a:extLst>
                    <a:ext uri="{9D8B030D-6E8A-4147-A177-3AD203B41FA5}">
                      <a16:colId xmlns:a16="http://schemas.microsoft.com/office/drawing/2014/main" val="2810982583"/>
                    </a:ext>
                  </a:extLst>
                </a:gridCol>
                <a:gridCol w="740664">
                  <a:extLst>
                    <a:ext uri="{9D8B030D-6E8A-4147-A177-3AD203B41FA5}">
                      <a16:colId xmlns:a16="http://schemas.microsoft.com/office/drawing/2014/main" val="2726418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72426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- 2022-04-19 16:57:24</a:t>
                      </a:r>
                      <a:r>
                        <a:rPr kumimoji="0" lang="en-US" sz="1000" b="0" i="0" u="none" strike="noStrike" kern="1200" cap="none" spc="0" normalizeH="0" baseline="0" noProof="0">
                          <a:ln>
                            <a:noFill/>
                          </a:ln>
                          <a:solidFill>
                            <a:prstClr val="black"/>
                          </a:solidFill>
                          <a:effectLst/>
                          <a:uLnTx/>
                          <a:uFillTx/>
                          <a:latin typeface="+mn-lt"/>
                          <a:ea typeface="+mn-ea"/>
                          <a:cs typeface="+mn-cs"/>
                        </a:rPr>
                        <a:t>
 Throughout the month of March, #TEAMPHLY hit the pavement to support the mission of Girls on the Run Philadelphia, a youth-development program for girls that uses #running to encourage self-respect and healthy lifestyles. The 5K run/walk #fundraiser combined with #fundraising efforts among other Tokio Marine Group companies resulted in an incredible K+ donation!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5.4237288135593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extLst>
                  <a:ext uri="{0D108BD9-81ED-4DB2-BD59-A6C34878D82A}">
                    <a16:rowId xmlns:a16="http://schemas.microsoft.com/office/drawing/2014/main" val="3199312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- 2022-04-13 18:30:42</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Plano, TX office volunteered to make #Easter bunny bags from paper lunch bags and filled them with candy and kind messages. The bags were donated to Firewheel Town Village, a local residential community for seniors. #TEAMPHLY #givingback #volunteering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9.6678368890089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0200064"/>
                  </a:ext>
                </a:extLst>
              </a:tr>
            </a:tbl>
          </a:graphicData>
        </a:graphic>
      </p:graphicFrame>
      <p:sp>
        <p:nvSpPr>
          <p:cNvPr id="4" name="Text Placeholder 3">
            <a:extLst>
              <a:ext uri="{FF2B5EF4-FFF2-40B4-BE49-F238E27FC236}">
                <a16:creationId xmlns:a16="http://schemas.microsoft.com/office/drawing/2014/main" id="{724641DA-F3B8-47D7-A277-711A063D1EF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1694849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F3B4D-E6B9-4D92-92E3-E1DD95FC8EAE}"/>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2FBF23D1-2AC2-4DC6-86CA-FC161BB6438C}"/>
              </a:ext>
            </a:extLst>
          </p:cNvPr>
          <p:cNvGraphicFramePr>
            <a:graphicFrameLocks noGrp="1"/>
          </p:cNvGraphicFramePr>
          <p:nvPr>
            <p:ph type="tbl" sz="quarter" idx="13"/>
            <p:extLst>
              <p:ext uri="{D42A27DB-BD31-4B8C-83A1-F6EECF244321}">
                <p14:modId xmlns:p14="http://schemas.microsoft.com/office/powerpoint/2010/main" val="3404787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72312739"/>
                    </a:ext>
                  </a:extLst>
                </a:gridCol>
                <a:gridCol w="740664">
                  <a:extLst>
                    <a:ext uri="{9D8B030D-6E8A-4147-A177-3AD203B41FA5}">
                      <a16:colId xmlns:a16="http://schemas.microsoft.com/office/drawing/2014/main" val="2026265511"/>
                    </a:ext>
                  </a:extLst>
                </a:gridCol>
                <a:gridCol w="740664">
                  <a:extLst>
                    <a:ext uri="{9D8B030D-6E8A-4147-A177-3AD203B41FA5}">
                      <a16:colId xmlns:a16="http://schemas.microsoft.com/office/drawing/2014/main" val="3281405949"/>
                    </a:ext>
                  </a:extLst>
                </a:gridCol>
                <a:gridCol w="740664">
                  <a:extLst>
                    <a:ext uri="{9D8B030D-6E8A-4147-A177-3AD203B41FA5}">
                      <a16:colId xmlns:a16="http://schemas.microsoft.com/office/drawing/2014/main" val="2807245930"/>
                    </a:ext>
                  </a:extLst>
                </a:gridCol>
                <a:gridCol w="740664">
                  <a:extLst>
                    <a:ext uri="{9D8B030D-6E8A-4147-A177-3AD203B41FA5}">
                      <a16:colId xmlns:a16="http://schemas.microsoft.com/office/drawing/2014/main" val="3400570690"/>
                    </a:ext>
                  </a:extLst>
                </a:gridCol>
                <a:gridCol w="740664">
                  <a:extLst>
                    <a:ext uri="{9D8B030D-6E8A-4147-A177-3AD203B41FA5}">
                      <a16:colId xmlns:a16="http://schemas.microsoft.com/office/drawing/2014/main" val="4175597"/>
                    </a:ext>
                  </a:extLst>
                </a:gridCol>
                <a:gridCol w="740664">
                  <a:extLst>
                    <a:ext uri="{9D8B030D-6E8A-4147-A177-3AD203B41FA5}">
                      <a16:colId xmlns:a16="http://schemas.microsoft.com/office/drawing/2014/main" val="3821811735"/>
                    </a:ext>
                  </a:extLst>
                </a:gridCol>
                <a:gridCol w="740664">
                  <a:extLst>
                    <a:ext uri="{9D8B030D-6E8A-4147-A177-3AD203B41FA5}">
                      <a16:colId xmlns:a16="http://schemas.microsoft.com/office/drawing/2014/main" val="2607676025"/>
                    </a:ext>
                  </a:extLst>
                </a:gridCol>
                <a:gridCol w="740664">
                  <a:extLst>
                    <a:ext uri="{9D8B030D-6E8A-4147-A177-3AD203B41FA5}">
                      <a16:colId xmlns:a16="http://schemas.microsoft.com/office/drawing/2014/main" val="1264224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02710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- 2022-04-01 16:29:22</a:t>
                      </a:r>
                      <a:r>
                        <a:rPr kumimoji="0" lang="en-US" sz="1000" b="0" i="0" u="none" strike="noStrike" kern="1200" cap="none" spc="0" normalizeH="0" baseline="0" noProof="0">
                          <a:ln>
                            <a:noFill/>
                          </a:ln>
                          <a:solidFill>
                            <a:prstClr val="black"/>
                          </a:solidFill>
                          <a:effectLst/>
                          <a:uLnTx/>
                          <a:uFillTx/>
                          <a:latin typeface="+mn-lt"/>
                          <a:ea typeface="+mn-ea"/>
                          <a:cs typeface="+mn-cs"/>
                        </a:rPr>
                        <a:t>
 #TEAMPHLY attended the Towson University Spring Mega Job &amp; #Internship Fair today to chat with students about career opportunities in the #insuranceindustry! 
Learn more: bit.ly/PHLYCareers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9.2281048985651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1276428"/>
                  </a:ext>
                </a:extLst>
              </a:tr>
            </a:tbl>
          </a:graphicData>
        </a:graphic>
      </p:graphicFrame>
      <p:sp>
        <p:nvSpPr>
          <p:cNvPr id="4" name="Text Placeholder 3">
            <a:extLst>
              <a:ext uri="{FF2B5EF4-FFF2-40B4-BE49-F238E27FC236}">
                <a16:creationId xmlns:a16="http://schemas.microsoft.com/office/drawing/2014/main" id="{6DD3DCAD-E707-449E-B4E6-4FD305ED059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6229624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927A3-AC15-4331-99A9-30AA3DA3AFD5}"/>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4ACCF945-7CDF-472C-BD6D-E0CC4222328B}"/>
              </a:ext>
            </a:extLst>
          </p:cNvPr>
          <p:cNvGraphicFramePr>
            <a:graphicFrameLocks noGrp="1"/>
          </p:cNvGraphicFramePr>
          <p:nvPr>
            <p:ph type="tbl" sz="quarter" idx="13"/>
            <p:extLst>
              <p:ext uri="{D42A27DB-BD31-4B8C-83A1-F6EECF244321}">
                <p14:modId xmlns:p14="http://schemas.microsoft.com/office/powerpoint/2010/main" val="3561899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80992898"/>
                    </a:ext>
                  </a:extLst>
                </a:gridCol>
                <a:gridCol w="658368">
                  <a:extLst>
                    <a:ext uri="{9D8B030D-6E8A-4147-A177-3AD203B41FA5}">
                      <a16:colId xmlns:a16="http://schemas.microsoft.com/office/drawing/2014/main" val="1713060751"/>
                    </a:ext>
                  </a:extLst>
                </a:gridCol>
                <a:gridCol w="658368">
                  <a:extLst>
                    <a:ext uri="{9D8B030D-6E8A-4147-A177-3AD203B41FA5}">
                      <a16:colId xmlns:a16="http://schemas.microsoft.com/office/drawing/2014/main" val="512832324"/>
                    </a:ext>
                  </a:extLst>
                </a:gridCol>
                <a:gridCol w="658368">
                  <a:extLst>
                    <a:ext uri="{9D8B030D-6E8A-4147-A177-3AD203B41FA5}">
                      <a16:colId xmlns:a16="http://schemas.microsoft.com/office/drawing/2014/main" val="2931248299"/>
                    </a:ext>
                  </a:extLst>
                </a:gridCol>
                <a:gridCol w="658368">
                  <a:extLst>
                    <a:ext uri="{9D8B030D-6E8A-4147-A177-3AD203B41FA5}">
                      <a16:colId xmlns:a16="http://schemas.microsoft.com/office/drawing/2014/main" val="298441493"/>
                    </a:ext>
                  </a:extLst>
                </a:gridCol>
                <a:gridCol w="658368">
                  <a:extLst>
                    <a:ext uri="{9D8B030D-6E8A-4147-A177-3AD203B41FA5}">
                      <a16:colId xmlns:a16="http://schemas.microsoft.com/office/drawing/2014/main" val="452090243"/>
                    </a:ext>
                  </a:extLst>
                </a:gridCol>
                <a:gridCol w="658368">
                  <a:extLst>
                    <a:ext uri="{9D8B030D-6E8A-4147-A177-3AD203B41FA5}">
                      <a16:colId xmlns:a16="http://schemas.microsoft.com/office/drawing/2014/main" val="1681124724"/>
                    </a:ext>
                  </a:extLst>
                </a:gridCol>
                <a:gridCol w="658368">
                  <a:extLst>
                    <a:ext uri="{9D8B030D-6E8A-4147-A177-3AD203B41FA5}">
                      <a16:colId xmlns:a16="http://schemas.microsoft.com/office/drawing/2014/main" val="3770967373"/>
                    </a:ext>
                  </a:extLst>
                </a:gridCol>
                <a:gridCol w="658368">
                  <a:extLst>
                    <a:ext uri="{9D8B030D-6E8A-4147-A177-3AD203B41FA5}">
                      <a16:colId xmlns:a16="http://schemas.microsoft.com/office/drawing/2014/main" val="601491640"/>
                    </a:ext>
                  </a:extLst>
                </a:gridCol>
                <a:gridCol w="658368">
                  <a:extLst>
                    <a:ext uri="{9D8B030D-6E8A-4147-A177-3AD203B41FA5}">
                      <a16:colId xmlns:a16="http://schemas.microsoft.com/office/drawing/2014/main" val="92624720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75425064"/>
                  </a:ext>
                </a:extLst>
              </a:tr>
              <a:tr h="370840">
                <a:tc>
                  <a:txBody>
                    <a:bodyPr/>
                    <a:lstStyle/>
                    <a:p>
                      <a:r>
                        <a:rPr lang="en-US" sz="1000"/>
                        <a:t>phlyinsurance</a:t>
                      </a:r>
                    </a:p>
                  </a:txBody>
                  <a:tcPr/>
                </a:tc>
                <a:tc>
                  <a:txBody>
                    <a:bodyPr/>
                    <a:lstStyle/>
                    <a:p>
                      <a:r>
                        <a:rPr lang="en-US" sz="1000"/>
                        <a:t>2563</a:t>
                      </a:r>
                    </a:p>
                  </a:txBody>
                  <a:tcPr/>
                </a:tc>
                <a:tc>
                  <a:txBody>
                    <a:bodyPr/>
                    <a:lstStyle/>
                    <a:p>
                      <a:r>
                        <a:rPr lang="en-US" sz="1000"/>
                        <a:t>-22</a:t>
                      </a:r>
                    </a:p>
                  </a:txBody>
                  <a:tcPr/>
                </a:tc>
                <a:tc>
                  <a:txBody>
                    <a:bodyPr/>
                    <a:lstStyle/>
                    <a:p>
                      <a:r>
                        <a:rPr lang="en-US" sz="1000"/>
                        <a:t>12</a:t>
                      </a:r>
                    </a:p>
                  </a:txBody>
                  <a:tcPr/>
                </a:tc>
                <a:tc>
                  <a:txBody>
                    <a:bodyPr/>
                    <a:lstStyle/>
                    <a:p>
                      <a:r>
                        <a:rPr lang="en-US" sz="1000"/>
                        <a:t>6</a:t>
                      </a:r>
                    </a:p>
                  </a:txBody>
                  <a:tcPr/>
                </a:tc>
                <a:tc>
                  <a:txBody>
                    <a:bodyPr/>
                    <a:lstStyle/>
                    <a:p>
                      <a:r>
                        <a:rPr lang="en-US" sz="1000"/>
                        <a:t>5</a:t>
                      </a:r>
                    </a:p>
                  </a:txBody>
                  <a:tcPr/>
                </a:tc>
                <a:tc>
                  <a:txBody>
                    <a:bodyPr/>
                    <a:lstStyle/>
                    <a:p>
                      <a:r>
                        <a:rPr lang="en-US" sz="1000"/>
                        <a:t>23</a:t>
                      </a:r>
                    </a:p>
                  </a:txBody>
                  <a:tcPr/>
                </a:tc>
                <a:tc>
                  <a:txBody>
                    <a:bodyPr/>
                    <a:lstStyle/>
                    <a:p>
                      <a:r>
                        <a:rPr lang="en-US" sz="1000"/>
                        <a:t>740</a:t>
                      </a:r>
                    </a:p>
                  </a:txBody>
                  <a:tcPr/>
                </a:tc>
                <a:tc>
                  <a:txBody>
                    <a:bodyPr/>
                    <a:lstStyle/>
                    <a:p>
                      <a:r>
                        <a:rPr lang="en-US" sz="1000"/>
                        <a:t>5</a:t>
                      </a:r>
                    </a:p>
                  </a:txBody>
                  <a:tcPr/>
                </a:tc>
                <a:tc>
                  <a:txBody>
                    <a:bodyPr/>
                    <a:lstStyle/>
                    <a:p>
                      <a:r>
                        <a:rPr lang="en-US" sz="1000"/>
                        <a:t>1.2584 %</a:t>
                      </a:r>
                    </a:p>
                  </a:txBody>
                  <a:tcPr/>
                </a:tc>
                <a:extLst>
                  <a:ext uri="{0D108BD9-81ED-4DB2-BD59-A6C34878D82A}">
                    <a16:rowId xmlns:a16="http://schemas.microsoft.com/office/drawing/2014/main" val="1158783162"/>
                  </a:ext>
                </a:extLst>
              </a:tr>
            </a:tbl>
          </a:graphicData>
        </a:graphic>
      </p:graphicFrame>
      <p:sp>
        <p:nvSpPr>
          <p:cNvPr id="4" name="Text Placeholder 3">
            <a:extLst>
              <a:ext uri="{FF2B5EF4-FFF2-40B4-BE49-F238E27FC236}">
                <a16:creationId xmlns:a16="http://schemas.microsoft.com/office/drawing/2014/main" id="{260F9B7A-2F82-4E0B-80A9-F2DB20CFEB8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6804236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68E14-FD5F-4761-901F-EB6B1332A0E1}"/>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08C9AF18-E081-4842-8545-E9C0465E6913}"/>
              </a:ext>
            </a:extLst>
          </p:cNvPr>
          <p:cNvGraphicFramePr>
            <a:graphicFrameLocks noGrp="1"/>
          </p:cNvGraphicFramePr>
          <p:nvPr>
            <p:ph type="chart" sz="quarter" idx="13"/>
            <p:extLst>
              <p:ext uri="{D42A27DB-BD31-4B8C-83A1-F6EECF244321}">
                <p14:modId xmlns:p14="http://schemas.microsoft.com/office/powerpoint/2010/main" val="1798496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EED0D7-A365-438A-B459-31858B59B9E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0D314B3-D4A1-4E65-828C-731696DF3D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46231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ED20A-37E8-4954-922B-359A37FE264D}"/>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AC943A2F-8902-4CC8-ADE2-682717385632}"/>
              </a:ext>
            </a:extLst>
          </p:cNvPr>
          <p:cNvGraphicFramePr>
            <a:graphicFrameLocks noGrp="1"/>
          </p:cNvGraphicFramePr>
          <p:nvPr>
            <p:ph type="chart" sz="quarter" idx="13"/>
            <p:extLst>
              <p:ext uri="{D42A27DB-BD31-4B8C-83A1-F6EECF244321}">
                <p14:modId xmlns:p14="http://schemas.microsoft.com/office/powerpoint/2010/main" val="2801582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E72CB2-BE76-4973-AAA3-BAF53D4FD7A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AE996A1-2E7E-42D3-8271-CA76CD8E9D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09034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2880D-6B93-4CF8-ADD9-FBEA813EFFCC}"/>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0AD2169B-0517-4280-8C6B-37B59BA1C076}"/>
              </a:ext>
            </a:extLst>
          </p:cNvPr>
          <p:cNvGraphicFramePr>
            <a:graphicFrameLocks noGrp="1"/>
          </p:cNvGraphicFramePr>
          <p:nvPr>
            <p:ph type="chart" sz="quarter" idx="13"/>
            <p:extLst>
              <p:ext uri="{D42A27DB-BD31-4B8C-83A1-F6EECF244321}">
                <p14:modId xmlns:p14="http://schemas.microsoft.com/office/powerpoint/2010/main" val="4181684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519D19-662B-4E4B-B6C4-322AEC5EB9A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567472B-DEF8-444D-9739-093BED0207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3828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6D72A-64E1-4C3E-AC79-9A283CB84B30}"/>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DA1D1D1F-94F5-419F-B567-F4BA44AE98BD}"/>
              </a:ext>
            </a:extLst>
          </p:cNvPr>
          <p:cNvGraphicFramePr>
            <a:graphicFrameLocks noGrp="1"/>
          </p:cNvGraphicFramePr>
          <p:nvPr>
            <p:ph type="chart" sz="quarter" idx="13"/>
            <p:extLst>
              <p:ext uri="{D42A27DB-BD31-4B8C-83A1-F6EECF244321}">
                <p14:modId xmlns:p14="http://schemas.microsoft.com/office/powerpoint/2010/main" val="109421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11D6B2-2E9B-4E21-8E11-26308A53B67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90B78C7-5A79-4D7C-B173-88E55D8977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93549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F7406-F253-4681-8304-403074DECC3C}"/>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AFB86F3D-BD39-4BB1-81E7-6874C1C439B6}"/>
              </a:ext>
            </a:extLst>
          </p:cNvPr>
          <p:cNvGraphicFramePr>
            <a:graphicFrameLocks noGrp="1"/>
          </p:cNvGraphicFramePr>
          <p:nvPr>
            <p:ph type="tbl" sz="quarter" idx="13"/>
            <p:extLst>
              <p:ext uri="{D42A27DB-BD31-4B8C-83A1-F6EECF244321}">
                <p14:modId xmlns:p14="http://schemas.microsoft.com/office/powerpoint/2010/main" val="2484993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81339679"/>
                    </a:ext>
                  </a:extLst>
                </a:gridCol>
                <a:gridCol w="987552">
                  <a:extLst>
                    <a:ext uri="{9D8B030D-6E8A-4147-A177-3AD203B41FA5}">
                      <a16:colId xmlns:a16="http://schemas.microsoft.com/office/drawing/2014/main" val="1875350507"/>
                    </a:ext>
                  </a:extLst>
                </a:gridCol>
                <a:gridCol w="987552">
                  <a:extLst>
                    <a:ext uri="{9D8B030D-6E8A-4147-A177-3AD203B41FA5}">
                      <a16:colId xmlns:a16="http://schemas.microsoft.com/office/drawing/2014/main" val="79423868"/>
                    </a:ext>
                  </a:extLst>
                </a:gridCol>
                <a:gridCol w="987552">
                  <a:extLst>
                    <a:ext uri="{9D8B030D-6E8A-4147-A177-3AD203B41FA5}">
                      <a16:colId xmlns:a16="http://schemas.microsoft.com/office/drawing/2014/main" val="1323668899"/>
                    </a:ext>
                  </a:extLst>
                </a:gridCol>
                <a:gridCol w="987552">
                  <a:extLst>
                    <a:ext uri="{9D8B030D-6E8A-4147-A177-3AD203B41FA5}">
                      <a16:colId xmlns:a16="http://schemas.microsoft.com/office/drawing/2014/main" val="1558676745"/>
                    </a:ext>
                  </a:extLst>
                </a:gridCol>
                <a:gridCol w="987552">
                  <a:extLst>
                    <a:ext uri="{9D8B030D-6E8A-4147-A177-3AD203B41FA5}">
                      <a16:colId xmlns:a16="http://schemas.microsoft.com/office/drawing/2014/main" val="2467564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9405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- 2022-04-22 13:36:15</a:t>
                      </a:r>
                      <a:r>
                        <a:rPr kumimoji="0" lang="en-US" sz="1000" b="0" i="0" u="none" strike="noStrike" kern="1200" cap="none" spc="0" normalizeH="0" baseline="0" noProof="0">
                          <a:ln>
                            <a:noFill/>
                          </a:ln>
                          <a:solidFill>
                            <a:prstClr val="black"/>
                          </a:solidFill>
                          <a:effectLst/>
                          <a:uLnTx/>
                          <a:uFillTx/>
                          <a:latin typeface="+mn-lt"/>
                          <a:ea typeface="+mn-ea"/>
                          <a:cs typeface="+mn-cs"/>
                        </a:rPr>
                        <a:t>
 COVID-19 has forever changed the workplace as we know it and we're proud of how our employees adapted to new ways of working during the pandemic. We're excited to get back to in-person events and have been looking forward to the day we'd be able to safely return. After two years of working from home, we're happy to welcome many members of #TEAMPHLY back to the office! ☺️🙌🏽
#returntooffice #hybridwork #backtotheoffice #backtogether #insurancebusiness #commercialinsurance #specialtyinsurance #insuranceindustry #insurancework #insurancepolicy #insurancecoverage #propertyandcasualty #insurancejobs #insurancecareers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05/04/2022 14:06:41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49237662"/>
                  </a:ext>
                </a:extLst>
              </a:tr>
            </a:tbl>
          </a:graphicData>
        </a:graphic>
      </p:graphicFrame>
      <p:sp>
        <p:nvSpPr>
          <p:cNvPr id="4" name="Text Placeholder 3">
            <a:extLst>
              <a:ext uri="{FF2B5EF4-FFF2-40B4-BE49-F238E27FC236}">
                <a16:creationId xmlns:a16="http://schemas.microsoft.com/office/drawing/2014/main" id="{7DDA15DA-3913-4514-BA23-D76E14E30265}"/>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8644420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35775-58F9-41AA-AC30-C278860763D3}"/>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F029F984-55CF-49EC-A809-79C84261D15B}"/>
              </a:ext>
            </a:extLst>
          </p:cNvPr>
          <p:cNvGraphicFramePr>
            <a:graphicFrameLocks noGrp="1"/>
          </p:cNvGraphicFramePr>
          <p:nvPr>
            <p:ph type="tbl" sz="quarter" idx="13"/>
            <p:extLst>
              <p:ext uri="{D42A27DB-BD31-4B8C-83A1-F6EECF244321}">
                <p14:modId xmlns:p14="http://schemas.microsoft.com/office/powerpoint/2010/main" val="1368619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15377319"/>
                    </a:ext>
                  </a:extLst>
                </a:gridCol>
                <a:gridCol w="987552">
                  <a:extLst>
                    <a:ext uri="{9D8B030D-6E8A-4147-A177-3AD203B41FA5}">
                      <a16:colId xmlns:a16="http://schemas.microsoft.com/office/drawing/2014/main" val="3448831379"/>
                    </a:ext>
                  </a:extLst>
                </a:gridCol>
                <a:gridCol w="987552">
                  <a:extLst>
                    <a:ext uri="{9D8B030D-6E8A-4147-A177-3AD203B41FA5}">
                      <a16:colId xmlns:a16="http://schemas.microsoft.com/office/drawing/2014/main" val="4159695750"/>
                    </a:ext>
                  </a:extLst>
                </a:gridCol>
                <a:gridCol w="987552">
                  <a:extLst>
                    <a:ext uri="{9D8B030D-6E8A-4147-A177-3AD203B41FA5}">
                      <a16:colId xmlns:a16="http://schemas.microsoft.com/office/drawing/2014/main" val="750565052"/>
                    </a:ext>
                  </a:extLst>
                </a:gridCol>
                <a:gridCol w="987552">
                  <a:extLst>
                    <a:ext uri="{9D8B030D-6E8A-4147-A177-3AD203B41FA5}">
                      <a16:colId xmlns:a16="http://schemas.microsoft.com/office/drawing/2014/main" val="2559928193"/>
                    </a:ext>
                  </a:extLst>
                </a:gridCol>
                <a:gridCol w="987552">
                  <a:extLst>
                    <a:ext uri="{9D8B030D-6E8A-4147-A177-3AD203B41FA5}">
                      <a16:colId xmlns:a16="http://schemas.microsoft.com/office/drawing/2014/main" val="377507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771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- 2022-04-26 19:53:35</a:t>
                      </a:r>
                      <a:r>
                        <a:rPr kumimoji="0" lang="en-US" sz="1000" b="0" i="0" u="none" strike="noStrike" kern="1200" cap="none" spc="0" normalizeH="0" baseline="0" noProof="0">
                          <a:ln>
                            <a:noFill/>
                          </a:ln>
                          <a:solidFill>
                            <a:prstClr val="black"/>
                          </a:solidFill>
                          <a:effectLst/>
                          <a:uLnTx/>
                          <a:uFillTx/>
                          <a:latin typeface="+mn-lt"/>
                          <a:ea typeface="+mn-ea"/>
                          <a:cs typeface="+mn-cs"/>
                        </a:rPr>
                        <a:t>
 Kickboxing is not only one of the best #fullbodyworkouts around, but it's also a powerful stress buster that packs a punch! 👊🏽 In recognition of #StressAwarenessMonth, #TEAMPHLY joined EXOS fitness staff for a high-energy outdoor #kickboxingclass to increase their energy and help #releasestress. 💪🏽
#stressawareness #reducestress #stressbusters #kickboxingworkout #kickboxingfitness #cardiokickboxing #energyboosting #healthandwellbeing #insuranceservices #insurancecompany #insurancecarrier #insurancejobs #insurancework #propertyandcasualty #specialtyinsurance #commercialinsurance #insurancebusiness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05/04/2022 14:06:41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1471508"/>
                  </a:ext>
                </a:extLst>
              </a:tr>
            </a:tbl>
          </a:graphicData>
        </a:graphic>
      </p:graphicFrame>
      <p:sp>
        <p:nvSpPr>
          <p:cNvPr id="4" name="Text Placeholder 3">
            <a:extLst>
              <a:ext uri="{FF2B5EF4-FFF2-40B4-BE49-F238E27FC236}">
                <a16:creationId xmlns:a16="http://schemas.microsoft.com/office/drawing/2014/main" id="{745475F4-6D39-448F-95D8-B594F4D470E5}"/>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2538952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B9913-2549-46BA-BADC-03B10E35D986}"/>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D1F85F5C-123C-40A2-9735-CB147E7F590D}"/>
              </a:ext>
            </a:extLst>
          </p:cNvPr>
          <p:cNvGraphicFramePr>
            <a:graphicFrameLocks noGrp="1"/>
          </p:cNvGraphicFramePr>
          <p:nvPr>
            <p:ph type="tbl" sz="quarter" idx="13"/>
            <p:extLst>
              <p:ext uri="{D42A27DB-BD31-4B8C-83A1-F6EECF244321}">
                <p14:modId xmlns:p14="http://schemas.microsoft.com/office/powerpoint/2010/main" val="1659642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45570530"/>
                    </a:ext>
                  </a:extLst>
                </a:gridCol>
                <a:gridCol w="987552">
                  <a:extLst>
                    <a:ext uri="{9D8B030D-6E8A-4147-A177-3AD203B41FA5}">
                      <a16:colId xmlns:a16="http://schemas.microsoft.com/office/drawing/2014/main" val="3479714639"/>
                    </a:ext>
                  </a:extLst>
                </a:gridCol>
                <a:gridCol w="987552">
                  <a:extLst>
                    <a:ext uri="{9D8B030D-6E8A-4147-A177-3AD203B41FA5}">
                      <a16:colId xmlns:a16="http://schemas.microsoft.com/office/drawing/2014/main" val="3600874490"/>
                    </a:ext>
                  </a:extLst>
                </a:gridCol>
                <a:gridCol w="987552">
                  <a:extLst>
                    <a:ext uri="{9D8B030D-6E8A-4147-A177-3AD203B41FA5}">
                      <a16:colId xmlns:a16="http://schemas.microsoft.com/office/drawing/2014/main" val="3629036621"/>
                    </a:ext>
                  </a:extLst>
                </a:gridCol>
                <a:gridCol w="987552">
                  <a:extLst>
                    <a:ext uri="{9D8B030D-6E8A-4147-A177-3AD203B41FA5}">
                      <a16:colId xmlns:a16="http://schemas.microsoft.com/office/drawing/2014/main" val="1714753709"/>
                    </a:ext>
                  </a:extLst>
                </a:gridCol>
                <a:gridCol w="987552">
                  <a:extLst>
                    <a:ext uri="{9D8B030D-6E8A-4147-A177-3AD203B41FA5}">
                      <a16:colId xmlns:a16="http://schemas.microsoft.com/office/drawing/2014/main" val="3817217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6667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- 2022-04-01 16:36:15</a:t>
                      </a:r>
                      <a:r>
                        <a:rPr kumimoji="0" lang="en-US" sz="1000" b="0" i="0" u="none" strike="noStrike" kern="1200" cap="none" spc="0" normalizeH="0" baseline="0" noProof="0">
                          <a:ln>
                            <a:noFill/>
                          </a:ln>
                          <a:solidFill>
                            <a:prstClr val="black"/>
                          </a:solidFill>
                          <a:effectLst/>
                          <a:uLnTx/>
                          <a:uFillTx/>
                          <a:latin typeface="+mn-lt"/>
                          <a:ea typeface="+mn-ea"/>
                          <a:cs typeface="+mn-cs"/>
                        </a:rPr>
                        <a:t>
 #TEAMPHLY attended the towsonuniversity Spring Mega Job &amp; #Internship Fair today to chat with students about career opportunities in the insurance industry!  tucareercenter 
➡️ Learn more 𝐛𝐢𝐭.𝐥𝐲/𝐏𝐇𝐋𝐘𝐂𝐚𝐫𝐞𝐞𝐫𝐬 🔗 link in bio
#insurancecareers #careeropportunities #jobseekers #careerpath #PHLYInternLife #internshipprogram #internships #internshipopportunity #summerinternship #internshipstudent #internlife #undergrad #futureleaders #nextgen #interning #collegestudents #youngprofessionals #insurancework #insuranceservices #insurancejobs #insurancelife #insurancecompany #propertyandcasualty #specialtyinsurance #insurancebusiness #commercialinsurance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05/04/2022 14:06:41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4403374"/>
                  </a:ext>
                </a:extLst>
              </a:tr>
            </a:tbl>
          </a:graphicData>
        </a:graphic>
      </p:graphicFrame>
      <p:sp>
        <p:nvSpPr>
          <p:cNvPr id="4" name="Text Placeholder 3">
            <a:extLst>
              <a:ext uri="{FF2B5EF4-FFF2-40B4-BE49-F238E27FC236}">
                <a16:creationId xmlns:a16="http://schemas.microsoft.com/office/drawing/2014/main" id="{9542816D-2A46-49FF-A451-28BECC489BF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5203503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4002E-1A07-4F73-AC8D-702C9FAFD1F7}"/>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3FF50874-8772-4E8F-B9A6-E3988EB4E09E}"/>
              </a:ext>
            </a:extLst>
          </p:cNvPr>
          <p:cNvGraphicFramePr>
            <a:graphicFrameLocks noGrp="1"/>
          </p:cNvGraphicFramePr>
          <p:nvPr>
            <p:ph type="tbl" sz="quarter" idx="13"/>
            <p:extLst>
              <p:ext uri="{D42A27DB-BD31-4B8C-83A1-F6EECF244321}">
                <p14:modId xmlns:p14="http://schemas.microsoft.com/office/powerpoint/2010/main" val="1071340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64820498"/>
                    </a:ext>
                  </a:extLst>
                </a:gridCol>
                <a:gridCol w="987552">
                  <a:extLst>
                    <a:ext uri="{9D8B030D-6E8A-4147-A177-3AD203B41FA5}">
                      <a16:colId xmlns:a16="http://schemas.microsoft.com/office/drawing/2014/main" val="3069988541"/>
                    </a:ext>
                  </a:extLst>
                </a:gridCol>
                <a:gridCol w="987552">
                  <a:extLst>
                    <a:ext uri="{9D8B030D-6E8A-4147-A177-3AD203B41FA5}">
                      <a16:colId xmlns:a16="http://schemas.microsoft.com/office/drawing/2014/main" val="3957991030"/>
                    </a:ext>
                  </a:extLst>
                </a:gridCol>
                <a:gridCol w="987552">
                  <a:extLst>
                    <a:ext uri="{9D8B030D-6E8A-4147-A177-3AD203B41FA5}">
                      <a16:colId xmlns:a16="http://schemas.microsoft.com/office/drawing/2014/main" val="342286479"/>
                    </a:ext>
                  </a:extLst>
                </a:gridCol>
                <a:gridCol w="987552">
                  <a:extLst>
                    <a:ext uri="{9D8B030D-6E8A-4147-A177-3AD203B41FA5}">
                      <a16:colId xmlns:a16="http://schemas.microsoft.com/office/drawing/2014/main" val="1429254957"/>
                    </a:ext>
                  </a:extLst>
                </a:gridCol>
                <a:gridCol w="987552">
                  <a:extLst>
                    <a:ext uri="{9D8B030D-6E8A-4147-A177-3AD203B41FA5}">
                      <a16:colId xmlns:a16="http://schemas.microsoft.com/office/drawing/2014/main" val="1182335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3644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- 2022-04-13 18:36:39</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Plano, TX office volunteered to make #Easter bunny bags from paper lunch bags and filled them with candy and kind messages. The bags were donated to Firewheel Town Village, a local residential community for seniors. 🐰🐰
#TEAMPHLY #eastergifts #insurancegivesback #communitysupport #volunteerwork #volunteerlife #givingtoothers #volunteerism #propertyandcasualty #specialtyinsurance #insurancecareers #insurancebusiness #insuranceindustry #insurancework #insurancecompany #insurancelife #insurancecarrier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05/04/2022 14:06:41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43993899"/>
                  </a:ext>
                </a:extLst>
              </a:tr>
            </a:tbl>
          </a:graphicData>
        </a:graphic>
      </p:graphicFrame>
      <p:sp>
        <p:nvSpPr>
          <p:cNvPr id="4" name="Text Placeholder 3">
            <a:extLst>
              <a:ext uri="{FF2B5EF4-FFF2-40B4-BE49-F238E27FC236}">
                <a16:creationId xmlns:a16="http://schemas.microsoft.com/office/drawing/2014/main" id="{F7026199-76F2-4596-A594-6F47716F4B4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471115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EE24E-B00D-405C-A1AF-1861E3D51F49}"/>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7ED23B47-AEE1-468D-9E62-33AE57B5CA99}"/>
              </a:ext>
            </a:extLst>
          </p:cNvPr>
          <p:cNvGraphicFramePr>
            <a:graphicFrameLocks noGrp="1"/>
          </p:cNvGraphicFramePr>
          <p:nvPr>
            <p:ph type="tbl" sz="quarter" idx="13"/>
            <p:extLst>
              <p:ext uri="{D42A27DB-BD31-4B8C-83A1-F6EECF244321}">
                <p14:modId xmlns:p14="http://schemas.microsoft.com/office/powerpoint/2010/main" val="2249830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3111375"/>
                    </a:ext>
                  </a:extLst>
                </a:gridCol>
                <a:gridCol w="987552">
                  <a:extLst>
                    <a:ext uri="{9D8B030D-6E8A-4147-A177-3AD203B41FA5}">
                      <a16:colId xmlns:a16="http://schemas.microsoft.com/office/drawing/2014/main" val="1008091208"/>
                    </a:ext>
                  </a:extLst>
                </a:gridCol>
                <a:gridCol w="987552">
                  <a:extLst>
                    <a:ext uri="{9D8B030D-6E8A-4147-A177-3AD203B41FA5}">
                      <a16:colId xmlns:a16="http://schemas.microsoft.com/office/drawing/2014/main" val="3268938002"/>
                    </a:ext>
                  </a:extLst>
                </a:gridCol>
                <a:gridCol w="987552">
                  <a:extLst>
                    <a:ext uri="{9D8B030D-6E8A-4147-A177-3AD203B41FA5}">
                      <a16:colId xmlns:a16="http://schemas.microsoft.com/office/drawing/2014/main" val="3546275499"/>
                    </a:ext>
                  </a:extLst>
                </a:gridCol>
                <a:gridCol w="987552">
                  <a:extLst>
                    <a:ext uri="{9D8B030D-6E8A-4147-A177-3AD203B41FA5}">
                      <a16:colId xmlns:a16="http://schemas.microsoft.com/office/drawing/2014/main" val="2127422643"/>
                    </a:ext>
                  </a:extLst>
                </a:gridCol>
                <a:gridCol w="987552">
                  <a:extLst>
                    <a:ext uri="{9D8B030D-6E8A-4147-A177-3AD203B41FA5}">
                      <a16:colId xmlns:a16="http://schemas.microsoft.com/office/drawing/2014/main" val="798531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3059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- 2022-04-07 20:03:23</a:t>
                      </a:r>
                      <a:r>
                        <a:rPr kumimoji="0" lang="en-US" sz="1000" b="0" i="0" u="none" strike="noStrike" kern="1200" cap="none" spc="0" normalizeH="0" baseline="0" noProof="0">
                          <a:ln>
                            <a:noFill/>
                          </a:ln>
                          <a:solidFill>
                            <a:prstClr val="black"/>
                          </a:solidFill>
                          <a:effectLst/>
                          <a:uLnTx/>
                          <a:uFillTx/>
                          <a:latin typeface="+mn-lt"/>
                          <a:ea typeface="+mn-ea"/>
                          <a:cs typeface="+mn-cs"/>
                        </a:rPr>
                        <a:t>
 Looking for easy and fun ways to help reduce your impact on the Earth? 🌎 Using reusable grocery bags is considered a good step towards helping the environment! In celebration of #EarthDay, #TEAMPHLY put their old t-shirts to good use by making no-sew reusable grocery bags to be donated to local food banks. 
#earthlovers #environmentalawareness #reusablebags #environmentfriendly #communitysupport #volunteerwork #supportnonprofits #helpingourcommunity #socialimpact #insurancelife #insurancecompany #propertyandcasualty #specialtyinsurance #insurancebusiness #commercialinsurance #insuranceindustry #insurancecareers #insurancejobs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05/04/2022 14:06:41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4320895"/>
                  </a:ext>
                </a:extLst>
              </a:tr>
            </a:tbl>
          </a:graphicData>
        </a:graphic>
      </p:graphicFrame>
      <p:sp>
        <p:nvSpPr>
          <p:cNvPr id="4" name="Text Placeholder 3">
            <a:extLst>
              <a:ext uri="{FF2B5EF4-FFF2-40B4-BE49-F238E27FC236}">
                <a16:creationId xmlns:a16="http://schemas.microsoft.com/office/drawing/2014/main" id="{86F866A7-197F-4B5D-BA2C-DB6123DA625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0387718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5355D-C0CA-4FCF-B863-51AFBC3D70BC}"/>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BA3AD135-B4B6-4822-BDBD-6AC251514E59}"/>
              </a:ext>
            </a:extLst>
          </p:cNvPr>
          <p:cNvGraphicFramePr>
            <a:graphicFrameLocks noGrp="1"/>
          </p:cNvGraphicFramePr>
          <p:nvPr>
            <p:ph type="tbl" sz="quarter" idx="13"/>
            <p:extLst>
              <p:ext uri="{D42A27DB-BD31-4B8C-83A1-F6EECF244321}">
                <p14:modId xmlns:p14="http://schemas.microsoft.com/office/powerpoint/2010/main" val="1948675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46037136"/>
                    </a:ext>
                  </a:extLst>
                </a:gridCol>
                <a:gridCol w="905256">
                  <a:extLst>
                    <a:ext uri="{9D8B030D-6E8A-4147-A177-3AD203B41FA5}">
                      <a16:colId xmlns:a16="http://schemas.microsoft.com/office/drawing/2014/main" val="2635731326"/>
                    </a:ext>
                  </a:extLst>
                </a:gridCol>
                <a:gridCol w="411480">
                  <a:extLst>
                    <a:ext uri="{9D8B030D-6E8A-4147-A177-3AD203B41FA5}">
                      <a16:colId xmlns:a16="http://schemas.microsoft.com/office/drawing/2014/main" val="2609965256"/>
                    </a:ext>
                  </a:extLst>
                </a:gridCol>
                <a:gridCol w="905256">
                  <a:extLst>
                    <a:ext uri="{9D8B030D-6E8A-4147-A177-3AD203B41FA5}">
                      <a16:colId xmlns:a16="http://schemas.microsoft.com/office/drawing/2014/main" val="1752207201"/>
                    </a:ext>
                  </a:extLst>
                </a:gridCol>
                <a:gridCol w="905256">
                  <a:extLst>
                    <a:ext uri="{9D8B030D-6E8A-4147-A177-3AD203B41FA5}">
                      <a16:colId xmlns:a16="http://schemas.microsoft.com/office/drawing/2014/main" val="2934141284"/>
                    </a:ext>
                  </a:extLst>
                </a:gridCol>
                <a:gridCol w="905256">
                  <a:extLst>
                    <a:ext uri="{9D8B030D-6E8A-4147-A177-3AD203B41FA5}">
                      <a16:colId xmlns:a16="http://schemas.microsoft.com/office/drawing/2014/main" val="2815130774"/>
                    </a:ext>
                  </a:extLst>
                </a:gridCol>
                <a:gridCol w="905256">
                  <a:extLst>
                    <a:ext uri="{9D8B030D-6E8A-4147-A177-3AD203B41FA5}">
                      <a16:colId xmlns:a16="http://schemas.microsoft.com/office/drawing/2014/main" val="3770652443"/>
                    </a:ext>
                  </a:extLst>
                </a:gridCol>
                <a:gridCol w="905256">
                  <a:extLst>
                    <a:ext uri="{9D8B030D-6E8A-4147-A177-3AD203B41FA5}">
                      <a16:colId xmlns:a16="http://schemas.microsoft.com/office/drawing/2014/main" val="3660267856"/>
                    </a:ext>
                  </a:extLst>
                </a:gridCol>
                <a:gridCol w="905256">
                  <a:extLst>
                    <a:ext uri="{9D8B030D-6E8A-4147-A177-3AD203B41FA5}">
                      <a16:colId xmlns:a16="http://schemas.microsoft.com/office/drawing/2014/main" val="153641832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55433313"/>
                  </a:ext>
                </a:extLst>
              </a:tr>
              <a:tr h="370840">
                <a:tc>
                  <a:txBody>
                    <a:bodyPr/>
                    <a:lstStyle/>
                    <a:p>
                      <a:r>
                        <a:rPr lang="en-US" sz="1000"/>
                        <a:t>11</a:t>
                      </a:r>
                    </a:p>
                  </a:txBody>
                  <a:tcPr/>
                </a:tc>
                <a:tc>
                  <a:txBody>
                    <a:bodyPr/>
                    <a:lstStyle/>
                    <a:p>
                      <a:r>
                        <a:rPr lang="en-US" sz="1000"/>
                        <a:t>0.6548 %</a:t>
                      </a:r>
                    </a:p>
                  </a:txBody>
                  <a:tcPr/>
                </a:tc>
                <a:tc>
                  <a:txBody>
                    <a:bodyPr/>
                    <a:lstStyle/>
                    <a:p>
                      <a:r>
                        <a:rPr lang="en-US" sz="1000"/>
                        <a:t>0.09</a:t>
                      </a:r>
                    </a:p>
                  </a:txBody>
                  <a:tcPr/>
                </a:tc>
                <a:tc>
                  <a:txBody>
                    <a:bodyPr/>
                    <a:lstStyle/>
                    <a:p>
                      <a:r>
                        <a:rPr lang="en-US" sz="1000"/>
                        <a:t>101.82</a:t>
                      </a:r>
                    </a:p>
                  </a:txBody>
                  <a:tcPr/>
                </a:tc>
                <a:tc>
                  <a:txBody>
                    <a:bodyPr/>
                    <a:lstStyle/>
                    <a:p>
                      <a:r>
                        <a:rPr lang="en-US" sz="1000"/>
                        <a:t>100.18</a:t>
                      </a:r>
                    </a:p>
                  </a:txBody>
                  <a:tcPr/>
                </a:tc>
                <a:tc>
                  <a:txBody>
                    <a:bodyPr/>
                    <a:lstStyle/>
                    <a:p>
                      <a:r>
                        <a:rPr lang="en-US" sz="1000"/>
                        <a:t>65.82</a:t>
                      </a:r>
                    </a:p>
                  </a:txBody>
                  <a:tcPr/>
                </a:tc>
                <a:tc>
                  <a:txBody>
                    <a:bodyPr/>
                    <a:lstStyle/>
                    <a:p>
                      <a:r>
                        <a:rPr lang="en-US" sz="1000"/>
                        <a:t>65.73</a:t>
                      </a:r>
                    </a:p>
                  </a:txBody>
                  <a:tcPr/>
                </a:tc>
                <a:tc>
                  <a:txBody>
                    <a:bodyPr/>
                    <a:lstStyle/>
                    <a:p>
                      <a:r>
                        <a:rPr lang="en-US" sz="1000"/>
                        <a:t>1120</a:t>
                      </a:r>
                    </a:p>
                  </a:txBody>
                  <a:tcPr/>
                </a:tc>
                <a:tc>
                  <a:txBody>
                    <a:bodyPr/>
                    <a:lstStyle/>
                    <a:p>
                      <a:r>
                        <a:rPr lang="en-US" sz="1000"/>
                        <a:t>724</a:t>
                      </a:r>
                    </a:p>
                  </a:txBody>
                  <a:tcPr/>
                </a:tc>
                <a:extLst>
                  <a:ext uri="{0D108BD9-81ED-4DB2-BD59-A6C34878D82A}">
                    <a16:rowId xmlns:a16="http://schemas.microsoft.com/office/drawing/2014/main" val="752872690"/>
                  </a:ext>
                </a:extLst>
              </a:tr>
            </a:tbl>
          </a:graphicData>
        </a:graphic>
      </p:graphicFrame>
      <p:sp>
        <p:nvSpPr>
          <p:cNvPr id="4" name="Text Placeholder 3">
            <a:extLst>
              <a:ext uri="{FF2B5EF4-FFF2-40B4-BE49-F238E27FC236}">
                <a16:creationId xmlns:a16="http://schemas.microsoft.com/office/drawing/2014/main" id="{D6630227-338C-4242-B448-154D0E2FFB4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8519843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0ED32-63C8-427B-8350-1AA3E37AD9E5}"/>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F9986406-8D79-44DC-9600-C629392520FD}"/>
              </a:ext>
            </a:extLst>
          </p:cNvPr>
          <p:cNvGraphicFramePr>
            <a:graphicFrameLocks noGrp="1"/>
          </p:cNvGraphicFramePr>
          <p:nvPr>
            <p:ph type="tbl" sz="quarter" idx="13"/>
            <p:extLst>
              <p:ext uri="{D42A27DB-BD31-4B8C-83A1-F6EECF244321}">
                <p14:modId xmlns:p14="http://schemas.microsoft.com/office/powerpoint/2010/main" val="3744046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67157933"/>
                    </a:ext>
                  </a:extLst>
                </a:gridCol>
                <a:gridCol w="1316736">
                  <a:extLst>
                    <a:ext uri="{9D8B030D-6E8A-4147-A177-3AD203B41FA5}">
                      <a16:colId xmlns:a16="http://schemas.microsoft.com/office/drawing/2014/main" val="3043732143"/>
                    </a:ext>
                  </a:extLst>
                </a:gridCol>
                <a:gridCol w="658368">
                  <a:extLst>
                    <a:ext uri="{9D8B030D-6E8A-4147-A177-3AD203B41FA5}">
                      <a16:colId xmlns:a16="http://schemas.microsoft.com/office/drawing/2014/main" val="3610770039"/>
                    </a:ext>
                  </a:extLst>
                </a:gridCol>
                <a:gridCol w="658368">
                  <a:extLst>
                    <a:ext uri="{9D8B030D-6E8A-4147-A177-3AD203B41FA5}">
                      <a16:colId xmlns:a16="http://schemas.microsoft.com/office/drawing/2014/main" val="2315620581"/>
                    </a:ext>
                  </a:extLst>
                </a:gridCol>
                <a:gridCol w="658368">
                  <a:extLst>
                    <a:ext uri="{9D8B030D-6E8A-4147-A177-3AD203B41FA5}">
                      <a16:colId xmlns:a16="http://schemas.microsoft.com/office/drawing/2014/main" val="4161149923"/>
                    </a:ext>
                  </a:extLst>
                </a:gridCol>
                <a:gridCol w="658368">
                  <a:extLst>
                    <a:ext uri="{9D8B030D-6E8A-4147-A177-3AD203B41FA5}">
                      <a16:colId xmlns:a16="http://schemas.microsoft.com/office/drawing/2014/main" val="1771311762"/>
                    </a:ext>
                  </a:extLst>
                </a:gridCol>
                <a:gridCol w="658368">
                  <a:extLst>
                    <a:ext uri="{9D8B030D-6E8A-4147-A177-3AD203B41FA5}">
                      <a16:colId xmlns:a16="http://schemas.microsoft.com/office/drawing/2014/main" val="1086151729"/>
                    </a:ext>
                  </a:extLst>
                </a:gridCol>
                <a:gridCol w="658368">
                  <a:extLst>
                    <a:ext uri="{9D8B030D-6E8A-4147-A177-3AD203B41FA5}">
                      <a16:colId xmlns:a16="http://schemas.microsoft.com/office/drawing/2014/main" val="2684968434"/>
                    </a:ext>
                  </a:extLst>
                </a:gridCol>
                <a:gridCol w="658368">
                  <a:extLst>
                    <a:ext uri="{9D8B030D-6E8A-4147-A177-3AD203B41FA5}">
                      <a16:colId xmlns:a16="http://schemas.microsoft.com/office/drawing/2014/main" val="3258337337"/>
                    </a:ext>
                  </a:extLst>
                </a:gridCol>
                <a:gridCol w="658368">
                  <a:extLst>
                    <a:ext uri="{9D8B030D-6E8A-4147-A177-3AD203B41FA5}">
                      <a16:colId xmlns:a16="http://schemas.microsoft.com/office/drawing/2014/main" val="1035268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07908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- 2022-04-28 17:43:14</a:t>
                      </a:r>
                      <a:r>
                        <a:rPr kumimoji="0" lang="en-US" sz="1000" b="0" i="0" u="none" strike="noStrike" kern="1200" cap="none" spc="0" normalizeH="0" baseline="0" noProof="0">
                          <a:ln>
                            <a:noFill/>
                          </a:ln>
                          <a:solidFill>
                            <a:prstClr val="black"/>
                          </a:solidFill>
                          <a:effectLst/>
                          <a:uLnTx/>
                          <a:uFillTx/>
                          <a:latin typeface="+mn-lt"/>
                          <a:ea typeface="+mn-ea"/>
                          <a:cs typeface="+mn-cs"/>
                        </a:rPr>
                        <a:t>
 Ohio Valley #EarthDay Clean-up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https://quintly-image-storage.s3.amazonaws.com/c303562b672a3318c686cfcc37b7e67a/22482220423c05f4a4cda7c9b5621c3d.jpg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04/29/2022 17:35:55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58194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- 2022-04-25 18:42:34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https://quintly-image-storage.s3.amazonaws.com/c303562b672a3318c686cfcc37b7e67a/d6ba655a6d2a80489822e14db9030830.jpg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04/26/2022 18:35:57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14468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- 2022-04-22 13:40:35</a:t>
                      </a:r>
                      <a:r>
                        <a:rPr kumimoji="0" lang="en-US" sz="1000" b="0" i="0" u="none" strike="noStrike" kern="1200" cap="none" spc="0" normalizeH="0" baseline="0" noProof="0">
                          <a:ln>
                            <a:noFill/>
                          </a:ln>
                          <a:solidFill>
                            <a:prstClr val="black"/>
                          </a:solidFill>
                          <a:effectLst/>
                          <a:uLnTx/>
                          <a:uFillTx/>
                          <a:latin typeface="+mn-lt"/>
                          <a:ea typeface="+mn-ea"/>
                          <a:cs typeface="+mn-cs"/>
                        </a:rPr>
                        <a:t>
 WELCOME BACK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https://quintly-image-storage.s3.amazonaws.com/c303562b672a3318c686cfcc37b7e67a/1cb7dbca80603ae45f1bc49f834db69c.jpg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04/23/2022 13:35:54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512226589"/>
                  </a:ext>
                </a:extLst>
              </a:tr>
            </a:tbl>
          </a:graphicData>
        </a:graphic>
      </p:graphicFrame>
      <p:sp>
        <p:nvSpPr>
          <p:cNvPr id="4" name="Text Placeholder 3">
            <a:extLst>
              <a:ext uri="{FF2B5EF4-FFF2-40B4-BE49-F238E27FC236}">
                <a16:creationId xmlns:a16="http://schemas.microsoft.com/office/drawing/2014/main" id="{A11450F2-7320-49FA-B1A1-A8404C89E8E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0692957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4D88B-E56D-4616-A1D2-A00A072F78FC}"/>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6725E3B8-D14D-44F4-B56A-98AA30EB5B78}"/>
              </a:ext>
            </a:extLst>
          </p:cNvPr>
          <p:cNvGraphicFramePr>
            <a:graphicFrameLocks noGrp="1"/>
          </p:cNvGraphicFramePr>
          <p:nvPr>
            <p:ph type="tbl" sz="quarter" idx="13"/>
            <p:extLst>
              <p:ext uri="{D42A27DB-BD31-4B8C-83A1-F6EECF244321}">
                <p14:modId xmlns:p14="http://schemas.microsoft.com/office/powerpoint/2010/main" val="163446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48357367"/>
                    </a:ext>
                  </a:extLst>
                </a:gridCol>
                <a:gridCol w="1316736">
                  <a:extLst>
                    <a:ext uri="{9D8B030D-6E8A-4147-A177-3AD203B41FA5}">
                      <a16:colId xmlns:a16="http://schemas.microsoft.com/office/drawing/2014/main" val="3328971199"/>
                    </a:ext>
                  </a:extLst>
                </a:gridCol>
                <a:gridCol w="658368">
                  <a:extLst>
                    <a:ext uri="{9D8B030D-6E8A-4147-A177-3AD203B41FA5}">
                      <a16:colId xmlns:a16="http://schemas.microsoft.com/office/drawing/2014/main" val="669812128"/>
                    </a:ext>
                  </a:extLst>
                </a:gridCol>
                <a:gridCol w="658368">
                  <a:extLst>
                    <a:ext uri="{9D8B030D-6E8A-4147-A177-3AD203B41FA5}">
                      <a16:colId xmlns:a16="http://schemas.microsoft.com/office/drawing/2014/main" val="2995778789"/>
                    </a:ext>
                  </a:extLst>
                </a:gridCol>
                <a:gridCol w="658368">
                  <a:extLst>
                    <a:ext uri="{9D8B030D-6E8A-4147-A177-3AD203B41FA5}">
                      <a16:colId xmlns:a16="http://schemas.microsoft.com/office/drawing/2014/main" val="154856055"/>
                    </a:ext>
                  </a:extLst>
                </a:gridCol>
                <a:gridCol w="658368">
                  <a:extLst>
                    <a:ext uri="{9D8B030D-6E8A-4147-A177-3AD203B41FA5}">
                      <a16:colId xmlns:a16="http://schemas.microsoft.com/office/drawing/2014/main" val="214584632"/>
                    </a:ext>
                  </a:extLst>
                </a:gridCol>
                <a:gridCol w="658368">
                  <a:extLst>
                    <a:ext uri="{9D8B030D-6E8A-4147-A177-3AD203B41FA5}">
                      <a16:colId xmlns:a16="http://schemas.microsoft.com/office/drawing/2014/main" val="3054598589"/>
                    </a:ext>
                  </a:extLst>
                </a:gridCol>
                <a:gridCol w="658368">
                  <a:extLst>
                    <a:ext uri="{9D8B030D-6E8A-4147-A177-3AD203B41FA5}">
                      <a16:colId xmlns:a16="http://schemas.microsoft.com/office/drawing/2014/main" val="1674922952"/>
                    </a:ext>
                  </a:extLst>
                </a:gridCol>
                <a:gridCol w="658368">
                  <a:extLst>
                    <a:ext uri="{9D8B030D-6E8A-4147-A177-3AD203B41FA5}">
                      <a16:colId xmlns:a16="http://schemas.microsoft.com/office/drawing/2014/main" val="3288059966"/>
                    </a:ext>
                  </a:extLst>
                </a:gridCol>
                <a:gridCol w="658368">
                  <a:extLst>
                    <a:ext uri="{9D8B030D-6E8A-4147-A177-3AD203B41FA5}">
                      <a16:colId xmlns:a16="http://schemas.microsoft.com/office/drawing/2014/main" val="1942990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38261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- 2022-04-21 16:52:40</a:t>
                      </a:r>
                      <a:r>
                        <a:rPr kumimoji="0" lang="en-US" sz="1000" b="0" i="0" u="none" strike="noStrike" kern="1200" cap="none" spc="0" normalizeH="0" baseline="0" noProof="0">
                          <a:ln>
                            <a:noFill/>
                          </a:ln>
                          <a:solidFill>
                            <a:prstClr val="black"/>
                          </a:solidFill>
                          <a:effectLst/>
                          <a:uLnTx/>
                          <a:uFillTx/>
                          <a:latin typeface="+mn-lt"/>
                          <a:ea typeface="+mn-ea"/>
                          <a:cs typeface="+mn-cs"/>
                        </a:rPr>
                        <a:t>
 𝐓𝐫𝐮𝐞 𝐨𝐫 𝐅𝐚𝐥𝐬𝐞: hands-free cell phone use is less distracting than hand-held cell phone use while driving.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https://quintly-image-storage.s3.amazonaws.com/c303562b672a3318c686cfcc37b7e67a/0234be8e50a40d614defec177f2d9e3a.jpg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04/22/2022 16:35:58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807262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- 2022-04-19 17:37:06</a:t>
                      </a:r>
                      <a:r>
                        <a:rPr kumimoji="0" lang="en-US" sz="1000" b="0" i="0" u="none" strike="noStrike" kern="1200" cap="none" spc="0" normalizeH="0" baseline="0" noProof="0">
                          <a:ln>
                            <a:noFill/>
                          </a:ln>
                          <a:solidFill>
                            <a:prstClr val="black"/>
                          </a:solidFill>
                          <a:effectLst/>
                          <a:uLnTx/>
                          <a:uFillTx/>
                          <a:latin typeface="+mn-lt"/>
                          <a:ea typeface="+mn-ea"/>
                          <a:cs typeface="+mn-cs"/>
                        </a:rPr>
                        <a:t>
 #girlsontherun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https://quintly-image-storage.s3.amazonaws.com/c303562b672a3318c686cfcc37b7e67a/a75590db59a886c4a1034e1d8248a524.jpg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04/20/2022 17:35:52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5421550"/>
                  </a:ext>
                </a:extLst>
              </a:tr>
            </a:tbl>
          </a:graphicData>
        </a:graphic>
      </p:graphicFrame>
      <p:sp>
        <p:nvSpPr>
          <p:cNvPr id="4" name="Text Placeholder 3">
            <a:extLst>
              <a:ext uri="{FF2B5EF4-FFF2-40B4-BE49-F238E27FC236}">
                <a16:creationId xmlns:a16="http://schemas.microsoft.com/office/drawing/2014/main" id="{B283DC23-F1F3-4429-9226-CA37AC094CA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2285608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1613</Words>
  <Application>Microsoft Office PowerPoint</Application>
  <PresentationFormat>On-screen Show (4:3)</PresentationFormat>
  <Paragraphs>652</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5</vt:lpstr>
      <vt:lpstr>Facebook Original Own Posts Table | Philadelphia Insurance - 2 of 5</vt:lpstr>
      <vt:lpstr>Facebook Original Own Posts Table | Philadelphia Insurance - 3 of 5</vt:lpstr>
      <vt:lpstr>Facebook Original Own Posts Table | Philadelphia Insurance - 4 of 5</vt:lpstr>
      <vt:lpstr>Facebook Original Own Posts Table | Philadelphia Insurance - 5 of 5</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2022-05-04T20:52:30Z</dcterms:created>
  <dcterms:modified xsi:type="dcterms:W3CDTF">2022-05-04T20:53:43Z</dcterms:modified>
</cp:coreProperties>
</file>