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44652</c:v>
                </c:pt>
              </c:numCache>
            </c:numRef>
          </c:cat>
          <c:val>
            <c:numRef>
              <c:f>Sheet1!$B$2</c:f>
              <c:numCache>
                <c:formatCode>General</c:formatCode>
                <c:ptCount val="1"/>
                <c:pt idx="0">
                  <c:v>448</c:v>
                </c:pt>
              </c:numCache>
            </c:numRef>
          </c:val>
          <c:extLst>
            <c:ext xmlns:c16="http://schemas.microsoft.com/office/drawing/2014/chart" uri="{C3380CC4-5D6E-409C-BE32-E72D297353CC}">
              <c16:uniqueId val="{00000000-2E71-4697-98A8-C47ACCD3FFB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44652</c:v>
                </c:pt>
              </c:numCache>
            </c:numRef>
          </c:cat>
          <c:val>
            <c:numRef>
              <c:f>Sheet1!$C$2</c:f>
              <c:numCache>
                <c:formatCode>General</c:formatCode>
                <c:ptCount val="1"/>
                <c:pt idx="0">
                  <c:v>457</c:v>
                </c:pt>
              </c:numCache>
            </c:numRef>
          </c:val>
          <c:extLst>
            <c:ext xmlns:c16="http://schemas.microsoft.com/office/drawing/2014/chart" uri="{C3380CC4-5D6E-409C-BE32-E72D297353CC}">
              <c16:uniqueId val="{00000001-2E71-4697-98A8-C47ACCD3FFB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44652</c:v>
                </c:pt>
              </c:numCache>
            </c:numRef>
          </c:cat>
          <c:val>
            <c:numRef>
              <c:f>Sheet1!$D$2</c:f>
              <c:numCache>
                <c:formatCode>General</c:formatCode>
                <c:ptCount val="1"/>
                <c:pt idx="0">
                  <c:v>18829</c:v>
                </c:pt>
              </c:numCache>
            </c:numRef>
          </c:val>
          <c:extLst>
            <c:ext xmlns:c16="http://schemas.microsoft.com/office/drawing/2014/chart" uri="{C3380CC4-5D6E-409C-BE32-E72D297353CC}">
              <c16:uniqueId val="{00000002-2E71-4697-98A8-C47ACCD3FFB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44652</c:v>
                </c:pt>
              </c:numCache>
            </c:numRef>
          </c:cat>
          <c:val>
            <c:numRef>
              <c:f>Sheet1!$E$2</c:f>
              <c:numCache>
                <c:formatCode>General</c:formatCode>
                <c:ptCount val="1"/>
                <c:pt idx="0">
                  <c:v>232</c:v>
                </c:pt>
              </c:numCache>
            </c:numRef>
          </c:val>
          <c:extLst>
            <c:ext xmlns:c16="http://schemas.microsoft.com/office/drawing/2014/chart" uri="{C3380CC4-5D6E-409C-BE32-E72D297353CC}">
              <c16:uniqueId val="{00000003-2E71-4697-98A8-C47ACCD3FFB8}"/>
            </c:ext>
          </c:extLst>
        </c:ser>
        <c:dLbls>
          <c:showLegendKey val="0"/>
          <c:showVal val="0"/>
          <c:showCatName val="0"/>
          <c:showSerName val="0"/>
          <c:showPercent val="0"/>
          <c:showBubbleSize val="0"/>
        </c:dLbls>
        <c:gapWidth val="219"/>
        <c:overlap val="-27"/>
        <c:axId val="322303968"/>
        <c:axId val="321386456"/>
      </c:barChart>
      <c:dateAx>
        <c:axId val="32230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86456"/>
        <c:crosses val="autoZero"/>
        <c:auto val="1"/>
        <c:lblOffset val="100"/>
        <c:baseTimeUnit val="days"/>
      </c:dateAx>
      <c:valAx>
        <c:axId val="32138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0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1</c:v>
                </c:pt>
              </c:numCache>
            </c:numRef>
          </c:val>
          <c:extLst>
            <c:ext xmlns:c16="http://schemas.microsoft.com/office/drawing/2014/chart" uri="{C3380CC4-5D6E-409C-BE32-E72D297353CC}">
              <c16:uniqueId val="{00000000-A774-4E60-871B-623290B9E616}"/>
            </c:ext>
          </c:extLst>
        </c:ser>
        <c:dLbls>
          <c:showLegendKey val="0"/>
          <c:showVal val="0"/>
          <c:showCatName val="0"/>
          <c:showSerName val="0"/>
          <c:showPercent val="0"/>
          <c:showBubbleSize val="0"/>
        </c:dLbls>
        <c:gapWidth val="219"/>
        <c:overlap val="-27"/>
        <c:axId val="420391424"/>
        <c:axId val="420384864"/>
      </c:barChart>
      <c:dateAx>
        <c:axId val="42039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84864"/>
        <c:crosses val="autoZero"/>
        <c:auto val="1"/>
        <c:lblOffset val="100"/>
        <c:baseTimeUnit val="months"/>
      </c:dateAx>
      <c:valAx>
        <c:axId val="42038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2CF-42CB-8D9A-97E67A0370A0}"/>
            </c:ext>
          </c:extLst>
        </c:ser>
        <c:dLbls>
          <c:showLegendKey val="0"/>
          <c:showVal val="0"/>
          <c:showCatName val="0"/>
          <c:showSerName val="0"/>
          <c:showPercent val="0"/>
          <c:showBubbleSize val="0"/>
        </c:dLbls>
        <c:gapWidth val="219"/>
        <c:overlap val="-27"/>
        <c:axId val="420393720"/>
        <c:axId val="420391752"/>
      </c:barChart>
      <c:dateAx>
        <c:axId val="42039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1752"/>
        <c:crosses val="autoZero"/>
        <c:auto val="1"/>
        <c:lblOffset val="100"/>
        <c:baseTimeUnit val="months"/>
      </c:dateAx>
      <c:valAx>
        <c:axId val="42039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12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E2-45AF-AC6A-E60E853293F9}"/>
            </c:ext>
          </c:extLst>
        </c:ser>
        <c:dLbls>
          <c:showLegendKey val="0"/>
          <c:showVal val="0"/>
          <c:showCatName val="0"/>
          <c:showSerName val="0"/>
          <c:showPercent val="0"/>
          <c:showBubbleSize val="0"/>
        </c:dLbls>
        <c:gapWidth val="219"/>
        <c:overlap val="-27"/>
        <c:axId val="420392408"/>
        <c:axId val="420396016"/>
      </c:barChart>
      <c:catAx>
        <c:axId val="42039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6016"/>
        <c:crosses val="autoZero"/>
        <c:auto val="1"/>
        <c:lblAlgn val="ctr"/>
        <c:lblOffset val="100"/>
        <c:noMultiLvlLbl val="0"/>
      </c:catAx>
      <c:valAx>
        <c:axId val="42039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45</c:v>
                </c:pt>
              </c:numCache>
            </c:numRef>
          </c:val>
          <c:extLst>
            <c:ext xmlns:c16="http://schemas.microsoft.com/office/drawing/2014/chart" uri="{C3380CC4-5D6E-409C-BE32-E72D297353CC}">
              <c16:uniqueId val="{00000000-9534-41C0-81DB-F3C6A8EAC258}"/>
            </c:ext>
          </c:extLst>
        </c:ser>
        <c:dLbls>
          <c:showLegendKey val="0"/>
          <c:showVal val="0"/>
          <c:showCatName val="0"/>
          <c:showSerName val="0"/>
          <c:showPercent val="0"/>
          <c:showBubbleSize val="0"/>
        </c:dLbls>
        <c:gapWidth val="219"/>
        <c:overlap val="-27"/>
        <c:axId val="420408480"/>
        <c:axId val="420402576"/>
      </c:barChart>
      <c:dateAx>
        <c:axId val="42040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02576"/>
        <c:crosses val="autoZero"/>
        <c:auto val="1"/>
        <c:lblOffset val="100"/>
        <c:baseTimeUnit val="months"/>
      </c:dateAx>
      <c:valAx>
        <c:axId val="42040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0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0</c:v>
                </c:pt>
              </c:numCache>
            </c:numRef>
          </c:val>
          <c:extLst>
            <c:ext xmlns:c16="http://schemas.microsoft.com/office/drawing/2014/chart" uri="{C3380CC4-5D6E-409C-BE32-E72D297353CC}">
              <c16:uniqueId val="{00000000-F9A7-4EF1-83BC-7EA9599CBF7B}"/>
            </c:ext>
          </c:extLst>
        </c:ser>
        <c:dLbls>
          <c:showLegendKey val="0"/>
          <c:showVal val="0"/>
          <c:showCatName val="0"/>
          <c:showSerName val="0"/>
          <c:showPercent val="0"/>
          <c:showBubbleSize val="0"/>
        </c:dLbls>
        <c:gapWidth val="219"/>
        <c:overlap val="-27"/>
        <c:axId val="414975352"/>
        <c:axId val="414977320"/>
      </c:barChart>
      <c:dateAx>
        <c:axId val="41497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7320"/>
        <c:crosses val="autoZero"/>
        <c:auto val="1"/>
        <c:lblOffset val="100"/>
        <c:baseTimeUnit val="months"/>
      </c:dateAx>
      <c:valAx>
        <c:axId val="41497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4C5-4763-89BB-77F687569C49}"/>
            </c:ext>
          </c:extLst>
        </c:ser>
        <c:dLbls>
          <c:showLegendKey val="0"/>
          <c:showVal val="0"/>
          <c:showCatName val="0"/>
          <c:showSerName val="0"/>
          <c:showPercent val="0"/>
          <c:showBubbleSize val="0"/>
        </c:dLbls>
        <c:gapWidth val="219"/>
        <c:overlap val="-27"/>
        <c:axId val="414976664"/>
        <c:axId val="414980600"/>
      </c:barChart>
      <c:dateAx>
        <c:axId val="41497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0600"/>
        <c:crosses val="autoZero"/>
        <c:auto val="1"/>
        <c:lblOffset val="100"/>
        <c:baseTimeUnit val="months"/>
      </c:dateAx>
      <c:valAx>
        <c:axId val="41498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29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EC8-494D-9453-1F05771D5BCB}"/>
            </c:ext>
          </c:extLst>
        </c:ser>
        <c:dLbls>
          <c:showLegendKey val="0"/>
          <c:showVal val="0"/>
          <c:showCatName val="0"/>
          <c:showSerName val="0"/>
          <c:showPercent val="0"/>
          <c:showBubbleSize val="0"/>
        </c:dLbls>
        <c:gapWidth val="219"/>
        <c:overlap val="-27"/>
        <c:axId val="414962888"/>
        <c:axId val="413756688"/>
      </c:barChart>
      <c:catAx>
        <c:axId val="41496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6688"/>
        <c:crosses val="autoZero"/>
        <c:auto val="1"/>
        <c:lblAlgn val="ctr"/>
        <c:lblOffset val="100"/>
        <c:noMultiLvlLbl val="0"/>
      </c:catAx>
      <c:valAx>
        <c:axId val="41375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16</c:v>
                </c:pt>
              </c:numCache>
            </c:numRef>
          </c:val>
          <c:extLst>
            <c:ext xmlns:c16="http://schemas.microsoft.com/office/drawing/2014/chart" uri="{C3380CC4-5D6E-409C-BE32-E72D297353CC}">
              <c16:uniqueId val="{00000000-EAB7-45D9-B0DE-3D66DA9D5E53}"/>
            </c:ext>
          </c:extLst>
        </c:ser>
        <c:dLbls>
          <c:showLegendKey val="0"/>
          <c:showVal val="0"/>
          <c:showCatName val="0"/>
          <c:showSerName val="0"/>
          <c:showPercent val="0"/>
          <c:showBubbleSize val="0"/>
        </c:dLbls>
        <c:gapWidth val="219"/>
        <c:overlap val="-27"/>
        <c:axId val="394287128"/>
        <c:axId val="394294344"/>
      </c:barChart>
      <c:dateAx>
        <c:axId val="39428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94344"/>
        <c:crosses val="autoZero"/>
        <c:auto val="1"/>
        <c:lblOffset val="100"/>
        <c:baseTimeUnit val="months"/>
      </c:dateAx>
      <c:valAx>
        <c:axId val="39429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8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23</c:v>
                </c:pt>
                <c:pt idx="1">
                  <c:v>44</c:v>
                </c:pt>
                <c:pt idx="2">
                  <c:v>41</c:v>
                </c:pt>
                <c:pt idx="3">
                  <c:v>65</c:v>
                </c:pt>
                <c:pt idx="4">
                  <c:v>24</c:v>
                </c:pt>
              </c:numCache>
            </c:numRef>
          </c:val>
          <c:extLst>
            <c:ext xmlns:c16="http://schemas.microsoft.com/office/drawing/2014/chart" uri="{C3380CC4-5D6E-409C-BE32-E72D297353CC}">
              <c16:uniqueId val="{00000000-217C-460E-A3D1-1EC4B77E7A6C}"/>
            </c:ext>
          </c:extLst>
        </c:ser>
        <c:dLbls>
          <c:showLegendKey val="0"/>
          <c:showVal val="0"/>
          <c:showCatName val="0"/>
          <c:showSerName val="0"/>
          <c:showPercent val="0"/>
          <c:showBubbleSize val="0"/>
        </c:dLbls>
        <c:gapWidth val="219"/>
        <c:overlap val="-27"/>
        <c:axId val="394288112"/>
        <c:axId val="394295984"/>
      </c:barChart>
      <c:catAx>
        <c:axId val="3942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95984"/>
        <c:crosses val="autoZero"/>
        <c:auto val="1"/>
        <c:lblAlgn val="ctr"/>
        <c:lblOffset val="100"/>
        <c:noMultiLvlLbl val="0"/>
      </c:catAx>
      <c:valAx>
        <c:axId val="39429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8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279</c:v>
                </c:pt>
                <c:pt idx="1">
                  <c:v>490</c:v>
                </c:pt>
                <c:pt idx="2">
                  <c:v>533</c:v>
                </c:pt>
                <c:pt idx="3">
                  <c:v>845</c:v>
                </c:pt>
                <c:pt idx="4">
                  <c:v>49</c:v>
                </c:pt>
              </c:numCache>
            </c:numRef>
          </c:val>
          <c:extLst>
            <c:ext xmlns:c16="http://schemas.microsoft.com/office/drawing/2014/chart" uri="{C3380CC4-5D6E-409C-BE32-E72D297353CC}">
              <c16:uniqueId val="{00000000-57B8-4555-8AE0-7B69FE62DE03}"/>
            </c:ext>
          </c:extLst>
        </c:ser>
        <c:dLbls>
          <c:showLegendKey val="0"/>
          <c:showVal val="0"/>
          <c:showCatName val="0"/>
          <c:showSerName val="0"/>
          <c:showPercent val="0"/>
          <c:showBubbleSize val="0"/>
        </c:dLbls>
        <c:gapWidth val="219"/>
        <c:overlap val="-27"/>
        <c:axId val="420394376"/>
        <c:axId val="420395032"/>
      </c:barChart>
      <c:catAx>
        <c:axId val="42039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5032"/>
        <c:crosses val="autoZero"/>
        <c:auto val="1"/>
        <c:lblAlgn val="ctr"/>
        <c:lblOffset val="100"/>
        <c:noMultiLvlLbl val="0"/>
      </c:catAx>
      <c:valAx>
        <c:axId val="42039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9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35194</c:v>
                </c:pt>
                <c:pt idx="5">
                  <c:v>3051</c:v>
                </c:pt>
              </c:numCache>
            </c:numRef>
          </c:val>
          <c:extLst>
            <c:ext xmlns:c16="http://schemas.microsoft.com/office/drawing/2014/chart" uri="{C3380CC4-5D6E-409C-BE32-E72D297353CC}">
              <c16:uniqueId val="{00000000-223E-40C6-9D92-D0D8EAB355CC}"/>
            </c:ext>
          </c:extLst>
        </c:ser>
        <c:dLbls>
          <c:showLegendKey val="0"/>
          <c:showVal val="0"/>
          <c:showCatName val="0"/>
          <c:showSerName val="0"/>
          <c:showPercent val="0"/>
          <c:showBubbleSize val="0"/>
        </c:dLbls>
        <c:gapWidth val="219"/>
        <c:overlap val="-27"/>
        <c:axId val="420404544"/>
        <c:axId val="420406840"/>
      </c:barChart>
      <c:catAx>
        <c:axId val="42040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06840"/>
        <c:crosses val="autoZero"/>
        <c:auto val="1"/>
        <c:lblAlgn val="ctr"/>
        <c:lblOffset val="100"/>
        <c:noMultiLvlLbl val="0"/>
      </c:catAx>
      <c:valAx>
        <c:axId val="4204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0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0</c:v>
                </c:pt>
              </c:numCache>
            </c:numRef>
          </c:val>
          <c:extLst>
            <c:ext xmlns:c16="http://schemas.microsoft.com/office/drawing/2014/chart" uri="{C3380CC4-5D6E-409C-BE32-E72D297353CC}">
              <c16:uniqueId val="{00000000-BD89-4FA8-A659-4BF3454F878E}"/>
            </c:ext>
          </c:extLst>
        </c:ser>
        <c:dLbls>
          <c:showLegendKey val="0"/>
          <c:showVal val="0"/>
          <c:showCatName val="0"/>
          <c:showSerName val="0"/>
          <c:showPercent val="0"/>
          <c:showBubbleSize val="0"/>
        </c:dLbls>
        <c:gapWidth val="219"/>
        <c:overlap val="-27"/>
        <c:axId val="425103632"/>
        <c:axId val="425104288"/>
      </c:barChart>
      <c:dateAx>
        <c:axId val="42510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04288"/>
        <c:crosses val="autoZero"/>
        <c:auto val="1"/>
        <c:lblOffset val="100"/>
        <c:baseTimeUnit val="months"/>
      </c:dateAx>
      <c:valAx>
        <c:axId val="42510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0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1B6-450F-8F9B-77ECE82EEF1B}"/>
            </c:ext>
          </c:extLst>
        </c:ser>
        <c:dLbls>
          <c:showLegendKey val="0"/>
          <c:showVal val="0"/>
          <c:showCatName val="0"/>
          <c:showSerName val="0"/>
          <c:showPercent val="0"/>
          <c:showBubbleSize val="0"/>
        </c:dLbls>
        <c:gapWidth val="219"/>
        <c:overlap val="-27"/>
        <c:axId val="425115440"/>
        <c:axId val="425113800"/>
      </c:barChart>
      <c:dateAx>
        <c:axId val="42511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13800"/>
        <c:crosses val="autoZero"/>
        <c:auto val="1"/>
        <c:lblOffset val="100"/>
        <c:baseTimeUnit val="months"/>
      </c:dateAx>
      <c:valAx>
        <c:axId val="42511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1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556-4D5F-AD01-586F49A35837}"/>
            </c:ext>
          </c:extLst>
        </c:ser>
        <c:dLbls>
          <c:showLegendKey val="0"/>
          <c:showVal val="0"/>
          <c:showCatName val="0"/>
          <c:showSerName val="0"/>
          <c:showPercent val="0"/>
          <c:showBubbleSize val="0"/>
        </c:dLbls>
        <c:gapWidth val="219"/>
        <c:overlap val="-27"/>
        <c:axId val="425116096"/>
        <c:axId val="425109208"/>
      </c:barChart>
      <c:catAx>
        <c:axId val="4251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09208"/>
        <c:crosses val="autoZero"/>
        <c:auto val="1"/>
        <c:lblAlgn val="ctr"/>
        <c:lblOffset val="100"/>
        <c:noMultiLvlLbl val="0"/>
      </c:catAx>
      <c:valAx>
        <c:axId val="42510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1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numCache>
            </c:numRef>
          </c:val>
          <c:extLst>
            <c:ext xmlns:c16="http://schemas.microsoft.com/office/drawing/2014/chart" uri="{C3380CC4-5D6E-409C-BE32-E72D297353CC}">
              <c16:uniqueId val="{00000000-D295-4AF4-8290-26EA57BDA771}"/>
            </c:ext>
          </c:extLst>
        </c:ser>
        <c:dLbls>
          <c:showLegendKey val="0"/>
          <c:showVal val="0"/>
          <c:showCatName val="0"/>
          <c:showSerName val="0"/>
          <c:showPercent val="0"/>
          <c:showBubbleSize val="0"/>
        </c:dLbls>
        <c:gapWidth val="219"/>
        <c:overlap val="-27"/>
        <c:axId val="414978960"/>
        <c:axId val="414972072"/>
      </c:barChart>
      <c:dateAx>
        <c:axId val="41497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2072"/>
        <c:crosses val="autoZero"/>
        <c:auto val="1"/>
        <c:lblOffset val="100"/>
        <c:baseTimeUnit val="months"/>
      </c:dateAx>
      <c:valAx>
        <c:axId val="41497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50122-8CDB-4BEF-BCF9-D63D54FC79D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44FE9EA-3118-43E7-BE87-1DF7ECB060F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3789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C616-216B-4B18-ABF9-2CB1AFF4856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CEBB68E-8D32-4F9B-9B88-5D8DE720CFFE}"/>
              </a:ext>
            </a:extLst>
          </p:cNvPr>
          <p:cNvGraphicFramePr>
            <a:graphicFrameLocks noGrp="1"/>
          </p:cNvGraphicFramePr>
          <p:nvPr>
            <p:ph type="chart" sz="quarter" idx="13"/>
            <p:extLst>
              <p:ext uri="{D42A27DB-BD31-4B8C-83A1-F6EECF244321}">
                <p14:modId xmlns:p14="http://schemas.microsoft.com/office/powerpoint/2010/main" val="1831831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AA181-126B-4A26-B4B3-3F4194B92BB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9126EDA-67F3-4A82-92B6-1D1CA25F94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145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6AE4F-5CE9-42AA-93ED-7CAFF192D7D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FF371A8-6F52-4F35-8ED8-DFB25800BEF8}"/>
              </a:ext>
            </a:extLst>
          </p:cNvPr>
          <p:cNvGraphicFramePr>
            <a:graphicFrameLocks noGrp="1"/>
          </p:cNvGraphicFramePr>
          <p:nvPr>
            <p:ph type="tbl" sz="quarter" idx="13"/>
            <p:extLst>
              <p:ext uri="{D42A27DB-BD31-4B8C-83A1-F6EECF244321}">
                <p14:modId xmlns:p14="http://schemas.microsoft.com/office/powerpoint/2010/main" val="163341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83761922"/>
                    </a:ext>
                  </a:extLst>
                </a:gridCol>
                <a:gridCol w="905256">
                  <a:extLst>
                    <a:ext uri="{9D8B030D-6E8A-4147-A177-3AD203B41FA5}">
                      <a16:colId xmlns:a16="http://schemas.microsoft.com/office/drawing/2014/main" val="4168793122"/>
                    </a:ext>
                  </a:extLst>
                </a:gridCol>
                <a:gridCol w="905256">
                  <a:extLst>
                    <a:ext uri="{9D8B030D-6E8A-4147-A177-3AD203B41FA5}">
                      <a16:colId xmlns:a16="http://schemas.microsoft.com/office/drawing/2014/main" val="3389834192"/>
                    </a:ext>
                  </a:extLst>
                </a:gridCol>
                <a:gridCol w="905256">
                  <a:extLst>
                    <a:ext uri="{9D8B030D-6E8A-4147-A177-3AD203B41FA5}">
                      <a16:colId xmlns:a16="http://schemas.microsoft.com/office/drawing/2014/main" val="607135308"/>
                    </a:ext>
                  </a:extLst>
                </a:gridCol>
                <a:gridCol w="905256">
                  <a:extLst>
                    <a:ext uri="{9D8B030D-6E8A-4147-A177-3AD203B41FA5}">
                      <a16:colId xmlns:a16="http://schemas.microsoft.com/office/drawing/2014/main" val="950464715"/>
                    </a:ext>
                  </a:extLst>
                </a:gridCol>
                <a:gridCol w="905256">
                  <a:extLst>
                    <a:ext uri="{9D8B030D-6E8A-4147-A177-3AD203B41FA5}">
                      <a16:colId xmlns:a16="http://schemas.microsoft.com/office/drawing/2014/main" val="1270627694"/>
                    </a:ext>
                  </a:extLst>
                </a:gridCol>
                <a:gridCol w="905256">
                  <a:extLst>
                    <a:ext uri="{9D8B030D-6E8A-4147-A177-3AD203B41FA5}">
                      <a16:colId xmlns:a16="http://schemas.microsoft.com/office/drawing/2014/main" val="30902965"/>
                    </a:ext>
                  </a:extLst>
                </a:gridCol>
                <a:gridCol w="905256">
                  <a:extLst>
                    <a:ext uri="{9D8B030D-6E8A-4147-A177-3AD203B41FA5}">
                      <a16:colId xmlns:a16="http://schemas.microsoft.com/office/drawing/2014/main" val="794026831"/>
                    </a:ext>
                  </a:extLst>
                </a:gridCol>
                <a:gridCol w="905256">
                  <a:extLst>
                    <a:ext uri="{9D8B030D-6E8A-4147-A177-3AD203B41FA5}">
                      <a16:colId xmlns:a16="http://schemas.microsoft.com/office/drawing/2014/main" val="365795689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29123936"/>
                  </a:ext>
                </a:extLst>
              </a:tr>
              <a:tr h="370840">
                <a:tc>
                  <a:txBody>
                    <a:bodyPr/>
                    <a:lstStyle/>
                    <a:p>
                      <a:r>
                        <a:rPr lang="en-US" sz="1000"/>
                        <a:t>448</a:t>
                      </a:r>
                    </a:p>
                  </a:txBody>
                  <a:tcPr/>
                </a:tc>
                <a:tc>
                  <a:txBody>
                    <a:bodyPr/>
                    <a:lstStyle/>
                    <a:p>
                      <a:r>
                        <a:rPr lang="en-US" sz="1000"/>
                        <a:t>0</a:t>
                      </a:r>
                    </a:p>
                  </a:txBody>
                  <a:tcPr/>
                </a:tc>
                <a:tc>
                  <a:txBody>
                    <a:bodyPr/>
                    <a:lstStyle/>
                    <a:p>
                      <a:r>
                        <a:rPr lang="en-US" sz="1000"/>
                        <a:t>13</a:t>
                      </a:r>
                    </a:p>
                  </a:txBody>
                  <a:tcPr/>
                </a:tc>
                <a:tc>
                  <a:txBody>
                    <a:bodyPr/>
                    <a:lstStyle/>
                    <a:p>
                      <a:r>
                        <a:rPr lang="en-US" sz="1000"/>
                        <a:t>65</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1.2706 %</a:t>
                      </a:r>
                    </a:p>
                  </a:txBody>
                  <a:tcPr/>
                </a:tc>
                <a:tc>
                  <a:txBody>
                    <a:bodyPr/>
                    <a:lstStyle/>
                    <a:p>
                      <a:r>
                        <a:rPr lang="en-US" sz="1000"/>
                        <a:t>0.0 %</a:t>
                      </a:r>
                    </a:p>
                  </a:txBody>
                  <a:tcPr/>
                </a:tc>
                <a:extLst>
                  <a:ext uri="{0D108BD9-81ED-4DB2-BD59-A6C34878D82A}">
                    <a16:rowId xmlns:a16="http://schemas.microsoft.com/office/drawing/2014/main" val="2404675354"/>
                  </a:ext>
                </a:extLst>
              </a:tr>
            </a:tbl>
          </a:graphicData>
        </a:graphic>
      </p:graphicFrame>
      <p:sp>
        <p:nvSpPr>
          <p:cNvPr id="4" name="Text Placeholder 3">
            <a:extLst>
              <a:ext uri="{FF2B5EF4-FFF2-40B4-BE49-F238E27FC236}">
                <a16:creationId xmlns:a16="http://schemas.microsoft.com/office/drawing/2014/main" id="{E24229BB-5D09-4FF4-B0AF-31C2022EC0C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58665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8F40-6EC1-4164-A8AE-06D66E65ACAD}"/>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0691FC9-F64A-4F8D-8427-DF458444D939}"/>
              </a:ext>
            </a:extLst>
          </p:cNvPr>
          <p:cNvGraphicFramePr>
            <a:graphicFrameLocks noGrp="1"/>
          </p:cNvGraphicFramePr>
          <p:nvPr>
            <p:ph type="chart" sz="quarter" idx="13"/>
            <p:extLst>
              <p:ext uri="{D42A27DB-BD31-4B8C-83A1-F6EECF244321}">
                <p14:modId xmlns:p14="http://schemas.microsoft.com/office/powerpoint/2010/main" val="388788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CD4CC-0403-4E28-8E6F-FBEF19C4EC2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AD0752-2C77-4BB5-9056-01D6E66C5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7556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CEE4-E20D-4329-AB27-D74EA9AEEDE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1E1F8B7-5ED4-4410-87F6-A66266632F91}"/>
              </a:ext>
            </a:extLst>
          </p:cNvPr>
          <p:cNvGraphicFramePr>
            <a:graphicFrameLocks noGrp="1"/>
          </p:cNvGraphicFramePr>
          <p:nvPr>
            <p:ph type="chart" sz="quarter" idx="13"/>
            <p:extLst>
              <p:ext uri="{D42A27DB-BD31-4B8C-83A1-F6EECF244321}">
                <p14:modId xmlns:p14="http://schemas.microsoft.com/office/powerpoint/2010/main" val="1885483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1C501-E43C-4BB6-8E53-124D9197DC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D0E5E84-4A40-4056-81BB-87CF2BE7D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340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AB1D-EF7F-4915-B27C-30EFB4E992C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736D788-8C51-4481-890A-5DCFE5765427}"/>
              </a:ext>
            </a:extLst>
          </p:cNvPr>
          <p:cNvGraphicFramePr>
            <a:graphicFrameLocks noGrp="1"/>
          </p:cNvGraphicFramePr>
          <p:nvPr>
            <p:ph type="chart" sz="quarter" idx="13"/>
            <p:extLst>
              <p:ext uri="{D42A27DB-BD31-4B8C-83A1-F6EECF244321}">
                <p14:modId xmlns:p14="http://schemas.microsoft.com/office/powerpoint/2010/main" val="943100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E9ED16-27FC-4CEA-9F0E-862BEF91DC7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3898B03-341B-4971-BE89-1160E61D9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522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8116-84A2-4BBF-95F0-E5D935DC921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4E174F0-34B1-4F90-A60E-C31C70A289B6}"/>
              </a:ext>
            </a:extLst>
          </p:cNvPr>
          <p:cNvGraphicFramePr>
            <a:graphicFrameLocks noGrp="1"/>
          </p:cNvGraphicFramePr>
          <p:nvPr>
            <p:ph type="chart" sz="quarter" idx="13"/>
            <p:extLst>
              <p:ext uri="{D42A27DB-BD31-4B8C-83A1-F6EECF244321}">
                <p14:modId xmlns:p14="http://schemas.microsoft.com/office/powerpoint/2010/main" val="3688292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71437-B64E-4F61-A71C-38F62F77AAD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A60BA1D-B8AB-4246-8EAC-D1ADC6AE1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42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14AA-11F9-4A88-BECA-721B6EB42D9F}"/>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93F27306-BD07-493C-98E9-80816017061F}"/>
              </a:ext>
            </a:extLst>
          </p:cNvPr>
          <p:cNvGraphicFramePr>
            <a:graphicFrameLocks noGrp="1"/>
          </p:cNvGraphicFramePr>
          <p:nvPr>
            <p:ph type="tbl" sz="quarter" idx="13"/>
            <p:extLst>
              <p:ext uri="{D42A27DB-BD31-4B8C-83A1-F6EECF244321}">
                <p14:modId xmlns:p14="http://schemas.microsoft.com/office/powerpoint/2010/main" val="418624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57298038"/>
                    </a:ext>
                  </a:extLst>
                </a:gridCol>
                <a:gridCol w="1645921">
                  <a:extLst>
                    <a:ext uri="{9D8B030D-6E8A-4147-A177-3AD203B41FA5}">
                      <a16:colId xmlns:a16="http://schemas.microsoft.com/office/drawing/2014/main" val="343937659"/>
                    </a:ext>
                  </a:extLst>
                </a:gridCol>
                <a:gridCol w="411480">
                  <a:extLst>
                    <a:ext uri="{9D8B030D-6E8A-4147-A177-3AD203B41FA5}">
                      <a16:colId xmlns:a16="http://schemas.microsoft.com/office/drawing/2014/main" val="4108817077"/>
                    </a:ext>
                  </a:extLst>
                </a:gridCol>
                <a:gridCol w="411480">
                  <a:extLst>
                    <a:ext uri="{9D8B030D-6E8A-4147-A177-3AD203B41FA5}">
                      <a16:colId xmlns:a16="http://schemas.microsoft.com/office/drawing/2014/main" val="664729218"/>
                    </a:ext>
                  </a:extLst>
                </a:gridCol>
                <a:gridCol w="411480">
                  <a:extLst>
                    <a:ext uri="{9D8B030D-6E8A-4147-A177-3AD203B41FA5}">
                      <a16:colId xmlns:a16="http://schemas.microsoft.com/office/drawing/2014/main" val="3654552883"/>
                    </a:ext>
                  </a:extLst>
                </a:gridCol>
                <a:gridCol w="411480">
                  <a:extLst>
                    <a:ext uri="{9D8B030D-6E8A-4147-A177-3AD203B41FA5}">
                      <a16:colId xmlns:a16="http://schemas.microsoft.com/office/drawing/2014/main" val="3625843597"/>
                    </a:ext>
                  </a:extLst>
                </a:gridCol>
                <a:gridCol w="411480">
                  <a:extLst>
                    <a:ext uri="{9D8B030D-6E8A-4147-A177-3AD203B41FA5}">
                      <a16:colId xmlns:a16="http://schemas.microsoft.com/office/drawing/2014/main" val="2902803753"/>
                    </a:ext>
                  </a:extLst>
                </a:gridCol>
                <a:gridCol w="411480">
                  <a:extLst>
                    <a:ext uri="{9D8B030D-6E8A-4147-A177-3AD203B41FA5}">
                      <a16:colId xmlns:a16="http://schemas.microsoft.com/office/drawing/2014/main" val="3911753143"/>
                    </a:ext>
                  </a:extLst>
                </a:gridCol>
                <a:gridCol w="411480">
                  <a:extLst>
                    <a:ext uri="{9D8B030D-6E8A-4147-A177-3AD203B41FA5}">
                      <a16:colId xmlns:a16="http://schemas.microsoft.com/office/drawing/2014/main" val="2060592736"/>
                    </a:ext>
                  </a:extLst>
                </a:gridCol>
                <a:gridCol w="411480">
                  <a:extLst>
                    <a:ext uri="{9D8B030D-6E8A-4147-A177-3AD203B41FA5}">
                      <a16:colId xmlns:a16="http://schemas.microsoft.com/office/drawing/2014/main" val="4069367773"/>
                    </a:ext>
                  </a:extLst>
                </a:gridCol>
                <a:gridCol w="411480">
                  <a:extLst>
                    <a:ext uri="{9D8B030D-6E8A-4147-A177-3AD203B41FA5}">
                      <a16:colId xmlns:a16="http://schemas.microsoft.com/office/drawing/2014/main" val="1623221255"/>
                    </a:ext>
                  </a:extLst>
                </a:gridCol>
                <a:gridCol w="411480">
                  <a:extLst>
                    <a:ext uri="{9D8B030D-6E8A-4147-A177-3AD203B41FA5}">
                      <a16:colId xmlns:a16="http://schemas.microsoft.com/office/drawing/2014/main" val="4161373998"/>
                    </a:ext>
                  </a:extLst>
                </a:gridCol>
                <a:gridCol w="411480">
                  <a:extLst>
                    <a:ext uri="{9D8B030D-6E8A-4147-A177-3AD203B41FA5}">
                      <a16:colId xmlns:a16="http://schemas.microsoft.com/office/drawing/2014/main" val="2656305064"/>
                    </a:ext>
                  </a:extLst>
                </a:gridCol>
                <a:gridCol w="411480">
                  <a:extLst>
                    <a:ext uri="{9D8B030D-6E8A-4147-A177-3AD203B41FA5}">
                      <a16:colId xmlns:a16="http://schemas.microsoft.com/office/drawing/2014/main" val="36876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189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- 2022-04-25 15:45:28</a:t>
                      </a:r>
                      <a:r>
                        <a:rPr kumimoji="0" lang="en-US" sz="1000" b="0" i="0" u="none" strike="noStrike" kern="1200" cap="none" spc="0" normalizeH="0" baseline="0" noProof="0">
                          <a:ln>
                            <a:noFill/>
                          </a:ln>
                          <a:solidFill>
                            <a:prstClr val="black"/>
                          </a:solidFill>
                          <a:effectLst/>
                          <a:uLnTx/>
                          <a:uFillTx/>
                          <a:latin typeface="+mn-lt"/>
                          <a:ea typeface="+mn-ea"/>
                          <a:cs typeface="+mn-cs"/>
                        </a:rPr>
                        <a:t>
 Newly promoted TMA CEO, Daisuke Ugaeri, visited the Pasadena office earlier this month for an informal Townhall. Daisuke met with employees and even shared some information about his vision for TMA in the future!
Congratulations, Daisuke! TMA is lucky to gain such a talented leader.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https://quintly-image-storage.s3.amazonaws.com/e33bbb9956bb05844e7317a82c09a400/f7f95b470a50f9e9a57ea5b4fd5c2cfb.jpg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9814048"/>
                  </a:ext>
                </a:extLst>
              </a:tr>
            </a:tbl>
          </a:graphicData>
        </a:graphic>
      </p:graphicFrame>
      <p:sp>
        <p:nvSpPr>
          <p:cNvPr id="4" name="Text Placeholder 3">
            <a:extLst>
              <a:ext uri="{FF2B5EF4-FFF2-40B4-BE49-F238E27FC236}">
                <a16:creationId xmlns:a16="http://schemas.microsoft.com/office/drawing/2014/main" id="{3EA2263F-F8A8-4E94-BC8D-73B1C7F3445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99809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B68D9-227E-4059-A477-6F1A9D552393}"/>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3263003A-FD95-4963-B370-A30CA589CB7A}"/>
              </a:ext>
            </a:extLst>
          </p:cNvPr>
          <p:cNvGraphicFramePr>
            <a:graphicFrameLocks noGrp="1"/>
          </p:cNvGraphicFramePr>
          <p:nvPr>
            <p:ph type="tbl" sz="quarter" idx="13"/>
            <p:extLst>
              <p:ext uri="{D42A27DB-BD31-4B8C-83A1-F6EECF244321}">
                <p14:modId xmlns:p14="http://schemas.microsoft.com/office/powerpoint/2010/main" val="344157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7269668"/>
                    </a:ext>
                  </a:extLst>
                </a:gridCol>
                <a:gridCol w="1645921">
                  <a:extLst>
                    <a:ext uri="{9D8B030D-6E8A-4147-A177-3AD203B41FA5}">
                      <a16:colId xmlns:a16="http://schemas.microsoft.com/office/drawing/2014/main" val="3826393468"/>
                    </a:ext>
                  </a:extLst>
                </a:gridCol>
                <a:gridCol w="411480">
                  <a:extLst>
                    <a:ext uri="{9D8B030D-6E8A-4147-A177-3AD203B41FA5}">
                      <a16:colId xmlns:a16="http://schemas.microsoft.com/office/drawing/2014/main" val="3375016427"/>
                    </a:ext>
                  </a:extLst>
                </a:gridCol>
                <a:gridCol w="411480">
                  <a:extLst>
                    <a:ext uri="{9D8B030D-6E8A-4147-A177-3AD203B41FA5}">
                      <a16:colId xmlns:a16="http://schemas.microsoft.com/office/drawing/2014/main" val="205139126"/>
                    </a:ext>
                  </a:extLst>
                </a:gridCol>
                <a:gridCol w="411480">
                  <a:extLst>
                    <a:ext uri="{9D8B030D-6E8A-4147-A177-3AD203B41FA5}">
                      <a16:colId xmlns:a16="http://schemas.microsoft.com/office/drawing/2014/main" val="2843893113"/>
                    </a:ext>
                  </a:extLst>
                </a:gridCol>
                <a:gridCol w="411480">
                  <a:extLst>
                    <a:ext uri="{9D8B030D-6E8A-4147-A177-3AD203B41FA5}">
                      <a16:colId xmlns:a16="http://schemas.microsoft.com/office/drawing/2014/main" val="146885369"/>
                    </a:ext>
                  </a:extLst>
                </a:gridCol>
                <a:gridCol w="411480">
                  <a:extLst>
                    <a:ext uri="{9D8B030D-6E8A-4147-A177-3AD203B41FA5}">
                      <a16:colId xmlns:a16="http://schemas.microsoft.com/office/drawing/2014/main" val="630491170"/>
                    </a:ext>
                  </a:extLst>
                </a:gridCol>
                <a:gridCol w="411480">
                  <a:extLst>
                    <a:ext uri="{9D8B030D-6E8A-4147-A177-3AD203B41FA5}">
                      <a16:colId xmlns:a16="http://schemas.microsoft.com/office/drawing/2014/main" val="2024166841"/>
                    </a:ext>
                  </a:extLst>
                </a:gridCol>
                <a:gridCol w="411480">
                  <a:extLst>
                    <a:ext uri="{9D8B030D-6E8A-4147-A177-3AD203B41FA5}">
                      <a16:colId xmlns:a16="http://schemas.microsoft.com/office/drawing/2014/main" val="3346110498"/>
                    </a:ext>
                  </a:extLst>
                </a:gridCol>
                <a:gridCol w="411480">
                  <a:extLst>
                    <a:ext uri="{9D8B030D-6E8A-4147-A177-3AD203B41FA5}">
                      <a16:colId xmlns:a16="http://schemas.microsoft.com/office/drawing/2014/main" val="1766544539"/>
                    </a:ext>
                  </a:extLst>
                </a:gridCol>
                <a:gridCol w="411480">
                  <a:extLst>
                    <a:ext uri="{9D8B030D-6E8A-4147-A177-3AD203B41FA5}">
                      <a16:colId xmlns:a16="http://schemas.microsoft.com/office/drawing/2014/main" val="2303055083"/>
                    </a:ext>
                  </a:extLst>
                </a:gridCol>
                <a:gridCol w="411480">
                  <a:extLst>
                    <a:ext uri="{9D8B030D-6E8A-4147-A177-3AD203B41FA5}">
                      <a16:colId xmlns:a16="http://schemas.microsoft.com/office/drawing/2014/main" val="1465261215"/>
                    </a:ext>
                  </a:extLst>
                </a:gridCol>
                <a:gridCol w="411480">
                  <a:extLst>
                    <a:ext uri="{9D8B030D-6E8A-4147-A177-3AD203B41FA5}">
                      <a16:colId xmlns:a16="http://schemas.microsoft.com/office/drawing/2014/main" val="3882371454"/>
                    </a:ext>
                  </a:extLst>
                </a:gridCol>
                <a:gridCol w="411480">
                  <a:extLst>
                    <a:ext uri="{9D8B030D-6E8A-4147-A177-3AD203B41FA5}">
                      <a16:colId xmlns:a16="http://schemas.microsoft.com/office/drawing/2014/main" val="4010398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428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- 2022-04-13 16:16:19</a:t>
                      </a:r>
                      <a:r>
                        <a:rPr kumimoji="0" lang="en-US" sz="1000" b="0" i="0" u="none" strike="noStrike" kern="1200" cap="none" spc="0" normalizeH="0" baseline="0" noProof="0">
                          <a:ln>
                            <a:noFill/>
                          </a:ln>
                          <a:solidFill>
                            <a:prstClr val="black"/>
                          </a:solidFill>
                          <a:effectLst/>
                          <a:uLnTx/>
                          <a:uFillTx/>
                          <a:latin typeface="+mn-lt"/>
                          <a:ea typeface="+mn-ea"/>
                          <a:cs typeface="+mn-cs"/>
                        </a:rPr>
                        <a:t>
 TMA employees were treated this week to some delicious fruit and other healthy snacks from our friends at The FruitGuys 🍓🍌
It's always good to get some nourishment and break away from your busy workday. 
Are you looking for a new career? Find new roles at TMA here: https://bit.ly/TMACareer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https://quintly-image-storage.s3.amazonaws.com/e33bbb9956bb05844e7317a82c09a400/bd55d6b097eebee79de4c9bd5c23ee9b.jpg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1922546"/>
                  </a:ext>
                </a:extLst>
              </a:tr>
            </a:tbl>
          </a:graphicData>
        </a:graphic>
      </p:graphicFrame>
      <p:sp>
        <p:nvSpPr>
          <p:cNvPr id="4" name="Text Placeholder 3">
            <a:extLst>
              <a:ext uri="{FF2B5EF4-FFF2-40B4-BE49-F238E27FC236}">
                <a16:creationId xmlns:a16="http://schemas.microsoft.com/office/drawing/2014/main" id="{A3189F4C-D8A2-4620-9103-FA72B9ECDAA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01921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FBD4-AA87-41D1-B4AE-52B264FFEE09}"/>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77180DAE-A759-4BB1-956B-D3D79D93CBF0}"/>
              </a:ext>
            </a:extLst>
          </p:cNvPr>
          <p:cNvGraphicFramePr>
            <a:graphicFrameLocks noGrp="1"/>
          </p:cNvGraphicFramePr>
          <p:nvPr>
            <p:ph type="tbl" sz="quarter" idx="13"/>
            <p:extLst>
              <p:ext uri="{D42A27DB-BD31-4B8C-83A1-F6EECF244321}">
                <p14:modId xmlns:p14="http://schemas.microsoft.com/office/powerpoint/2010/main" val="29116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13545121"/>
                    </a:ext>
                  </a:extLst>
                </a:gridCol>
                <a:gridCol w="1645921">
                  <a:extLst>
                    <a:ext uri="{9D8B030D-6E8A-4147-A177-3AD203B41FA5}">
                      <a16:colId xmlns:a16="http://schemas.microsoft.com/office/drawing/2014/main" val="2768419442"/>
                    </a:ext>
                  </a:extLst>
                </a:gridCol>
                <a:gridCol w="411480">
                  <a:extLst>
                    <a:ext uri="{9D8B030D-6E8A-4147-A177-3AD203B41FA5}">
                      <a16:colId xmlns:a16="http://schemas.microsoft.com/office/drawing/2014/main" val="782195177"/>
                    </a:ext>
                  </a:extLst>
                </a:gridCol>
                <a:gridCol w="411480">
                  <a:extLst>
                    <a:ext uri="{9D8B030D-6E8A-4147-A177-3AD203B41FA5}">
                      <a16:colId xmlns:a16="http://schemas.microsoft.com/office/drawing/2014/main" val="2438536567"/>
                    </a:ext>
                  </a:extLst>
                </a:gridCol>
                <a:gridCol w="411480">
                  <a:extLst>
                    <a:ext uri="{9D8B030D-6E8A-4147-A177-3AD203B41FA5}">
                      <a16:colId xmlns:a16="http://schemas.microsoft.com/office/drawing/2014/main" val="1591691933"/>
                    </a:ext>
                  </a:extLst>
                </a:gridCol>
                <a:gridCol w="411480">
                  <a:extLst>
                    <a:ext uri="{9D8B030D-6E8A-4147-A177-3AD203B41FA5}">
                      <a16:colId xmlns:a16="http://schemas.microsoft.com/office/drawing/2014/main" val="1610999056"/>
                    </a:ext>
                  </a:extLst>
                </a:gridCol>
                <a:gridCol w="411480">
                  <a:extLst>
                    <a:ext uri="{9D8B030D-6E8A-4147-A177-3AD203B41FA5}">
                      <a16:colId xmlns:a16="http://schemas.microsoft.com/office/drawing/2014/main" val="1627637146"/>
                    </a:ext>
                  </a:extLst>
                </a:gridCol>
                <a:gridCol w="411480">
                  <a:extLst>
                    <a:ext uri="{9D8B030D-6E8A-4147-A177-3AD203B41FA5}">
                      <a16:colId xmlns:a16="http://schemas.microsoft.com/office/drawing/2014/main" val="1019832411"/>
                    </a:ext>
                  </a:extLst>
                </a:gridCol>
                <a:gridCol w="411480">
                  <a:extLst>
                    <a:ext uri="{9D8B030D-6E8A-4147-A177-3AD203B41FA5}">
                      <a16:colId xmlns:a16="http://schemas.microsoft.com/office/drawing/2014/main" val="2002522553"/>
                    </a:ext>
                  </a:extLst>
                </a:gridCol>
                <a:gridCol w="411480">
                  <a:extLst>
                    <a:ext uri="{9D8B030D-6E8A-4147-A177-3AD203B41FA5}">
                      <a16:colId xmlns:a16="http://schemas.microsoft.com/office/drawing/2014/main" val="2970915294"/>
                    </a:ext>
                  </a:extLst>
                </a:gridCol>
                <a:gridCol w="411480">
                  <a:extLst>
                    <a:ext uri="{9D8B030D-6E8A-4147-A177-3AD203B41FA5}">
                      <a16:colId xmlns:a16="http://schemas.microsoft.com/office/drawing/2014/main" val="2342038694"/>
                    </a:ext>
                  </a:extLst>
                </a:gridCol>
                <a:gridCol w="411480">
                  <a:extLst>
                    <a:ext uri="{9D8B030D-6E8A-4147-A177-3AD203B41FA5}">
                      <a16:colId xmlns:a16="http://schemas.microsoft.com/office/drawing/2014/main" val="2593228007"/>
                    </a:ext>
                  </a:extLst>
                </a:gridCol>
                <a:gridCol w="411480">
                  <a:extLst>
                    <a:ext uri="{9D8B030D-6E8A-4147-A177-3AD203B41FA5}">
                      <a16:colId xmlns:a16="http://schemas.microsoft.com/office/drawing/2014/main" val="3807287117"/>
                    </a:ext>
                  </a:extLst>
                </a:gridCol>
                <a:gridCol w="411480">
                  <a:extLst>
                    <a:ext uri="{9D8B030D-6E8A-4147-A177-3AD203B41FA5}">
                      <a16:colId xmlns:a16="http://schemas.microsoft.com/office/drawing/2014/main" val="177171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350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- 2022-04-11 15:44:27</a:t>
                      </a:r>
                      <a:r>
                        <a:rPr kumimoji="0" lang="en-US" sz="1000" b="0" i="0" u="none" strike="noStrike" kern="1200" cap="none" spc="0" normalizeH="0" baseline="0" noProof="0">
                          <a:ln>
                            <a:noFill/>
                          </a:ln>
                          <a:solidFill>
                            <a:prstClr val="black"/>
                          </a:solidFill>
                          <a:effectLst/>
                          <a:uLnTx/>
                          <a:uFillTx/>
                          <a:latin typeface="+mn-lt"/>
                          <a:ea typeface="+mn-ea"/>
                          <a:cs typeface="+mn-cs"/>
                        </a:rPr>
                        <a:t>
 Welcome back to all of the employees that officially returned to the office! Each employee was greeted by a customized TMA backpack to help celebrate the return. 
Proceeds from our purchase of these backpacks will support Shelter to Soldier, a non-profit organization that adopts dogs from local shelters and trains them to become service dogs for post 9/11 combat veterans suffering from PTSD and other psychological injuries.
It's great to see so many familiar faces in 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https://quintly-image-storage.s3.amazonaws.com/e33bbb9956bb05844e7317a82c09a400/06981efdfa0349805c61af5af0806a7c.jpg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44090802"/>
                  </a:ext>
                </a:extLst>
              </a:tr>
            </a:tbl>
          </a:graphicData>
        </a:graphic>
      </p:graphicFrame>
      <p:sp>
        <p:nvSpPr>
          <p:cNvPr id="4" name="Text Placeholder 3">
            <a:extLst>
              <a:ext uri="{FF2B5EF4-FFF2-40B4-BE49-F238E27FC236}">
                <a16:creationId xmlns:a16="http://schemas.microsoft.com/office/drawing/2014/main" id="{019751D5-00ED-489B-B5B8-692CF093C7F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12663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821AF-9271-420F-8374-33B984F3ED1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BA00556-A78A-4909-BD65-D5941D75AE26}"/>
              </a:ext>
            </a:extLst>
          </p:cNvPr>
          <p:cNvGraphicFramePr>
            <a:graphicFrameLocks noGrp="1"/>
          </p:cNvGraphicFramePr>
          <p:nvPr>
            <p:ph type="tbl" sz="quarter" idx="13"/>
            <p:extLst>
              <p:ext uri="{D42A27DB-BD31-4B8C-83A1-F6EECF244321}">
                <p14:modId xmlns:p14="http://schemas.microsoft.com/office/powerpoint/2010/main" val="384074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20923490"/>
                    </a:ext>
                  </a:extLst>
                </a:gridCol>
                <a:gridCol w="576072">
                  <a:extLst>
                    <a:ext uri="{9D8B030D-6E8A-4147-A177-3AD203B41FA5}">
                      <a16:colId xmlns:a16="http://schemas.microsoft.com/office/drawing/2014/main" val="1929685515"/>
                    </a:ext>
                  </a:extLst>
                </a:gridCol>
                <a:gridCol w="576072">
                  <a:extLst>
                    <a:ext uri="{9D8B030D-6E8A-4147-A177-3AD203B41FA5}">
                      <a16:colId xmlns:a16="http://schemas.microsoft.com/office/drawing/2014/main" val="2819384308"/>
                    </a:ext>
                  </a:extLst>
                </a:gridCol>
                <a:gridCol w="576072">
                  <a:extLst>
                    <a:ext uri="{9D8B030D-6E8A-4147-A177-3AD203B41FA5}">
                      <a16:colId xmlns:a16="http://schemas.microsoft.com/office/drawing/2014/main" val="547097027"/>
                    </a:ext>
                  </a:extLst>
                </a:gridCol>
                <a:gridCol w="576072">
                  <a:extLst>
                    <a:ext uri="{9D8B030D-6E8A-4147-A177-3AD203B41FA5}">
                      <a16:colId xmlns:a16="http://schemas.microsoft.com/office/drawing/2014/main" val="3709181384"/>
                    </a:ext>
                  </a:extLst>
                </a:gridCol>
                <a:gridCol w="576072">
                  <a:extLst>
                    <a:ext uri="{9D8B030D-6E8A-4147-A177-3AD203B41FA5}">
                      <a16:colId xmlns:a16="http://schemas.microsoft.com/office/drawing/2014/main" val="302715468"/>
                    </a:ext>
                  </a:extLst>
                </a:gridCol>
                <a:gridCol w="576072">
                  <a:extLst>
                    <a:ext uri="{9D8B030D-6E8A-4147-A177-3AD203B41FA5}">
                      <a16:colId xmlns:a16="http://schemas.microsoft.com/office/drawing/2014/main" val="2327161963"/>
                    </a:ext>
                  </a:extLst>
                </a:gridCol>
                <a:gridCol w="576072">
                  <a:extLst>
                    <a:ext uri="{9D8B030D-6E8A-4147-A177-3AD203B41FA5}">
                      <a16:colId xmlns:a16="http://schemas.microsoft.com/office/drawing/2014/main" val="3127983473"/>
                    </a:ext>
                  </a:extLst>
                </a:gridCol>
                <a:gridCol w="576072">
                  <a:extLst>
                    <a:ext uri="{9D8B030D-6E8A-4147-A177-3AD203B41FA5}">
                      <a16:colId xmlns:a16="http://schemas.microsoft.com/office/drawing/2014/main" val="1371037989"/>
                    </a:ext>
                  </a:extLst>
                </a:gridCol>
                <a:gridCol w="576072">
                  <a:extLst>
                    <a:ext uri="{9D8B030D-6E8A-4147-A177-3AD203B41FA5}">
                      <a16:colId xmlns:a16="http://schemas.microsoft.com/office/drawing/2014/main" val="919809600"/>
                    </a:ext>
                  </a:extLst>
                </a:gridCol>
                <a:gridCol w="576072">
                  <a:extLst>
                    <a:ext uri="{9D8B030D-6E8A-4147-A177-3AD203B41FA5}">
                      <a16:colId xmlns:a16="http://schemas.microsoft.com/office/drawing/2014/main" val="2585275603"/>
                    </a:ext>
                  </a:extLst>
                </a:gridCol>
                <a:gridCol w="576072">
                  <a:extLst>
                    <a:ext uri="{9D8B030D-6E8A-4147-A177-3AD203B41FA5}">
                      <a16:colId xmlns:a16="http://schemas.microsoft.com/office/drawing/2014/main" val="2526116659"/>
                    </a:ext>
                  </a:extLst>
                </a:gridCol>
                <a:gridCol w="576072">
                  <a:extLst>
                    <a:ext uri="{9D8B030D-6E8A-4147-A177-3AD203B41FA5}">
                      <a16:colId xmlns:a16="http://schemas.microsoft.com/office/drawing/2014/main" val="9404355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65696519"/>
                  </a:ext>
                </a:extLst>
              </a:tr>
              <a:tr h="370840">
                <a:tc>
                  <a:txBody>
                    <a:bodyPr/>
                    <a:lstStyle/>
                    <a:p>
                      <a:r>
                        <a:rPr lang="en-US" sz="1000"/>
                        <a:t>232</a:t>
                      </a:r>
                    </a:p>
                  </a:txBody>
                  <a:tcPr/>
                </a:tc>
                <a:tc>
                  <a:txBody>
                    <a:bodyPr/>
                    <a:lstStyle/>
                    <a:p>
                      <a:r>
                        <a:rPr lang="en-US" sz="1000"/>
                        <a:t>1</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18</a:t>
                      </a:r>
                    </a:p>
                  </a:txBody>
                  <a:tcPr/>
                </a:tc>
                <a:tc>
                  <a:txBody>
                    <a:bodyPr/>
                    <a:lstStyle/>
                    <a:p>
                      <a:r>
                        <a:rPr lang="en-US" sz="1000"/>
                        <a:t>2</a:t>
                      </a:r>
                    </a:p>
                  </a:txBody>
                  <a:tcPr/>
                </a:tc>
                <a:tc>
                  <a:txBody>
                    <a:bodyPr/>
                    <a:lstStyle/>
                    <a:p>
                      <a:r>
                        <a:rPr lang="en-US" sz="1000"/>
                        <a:t>4</a:t>
                      </a:r>
                    </a:p>
                  </a:txBody>
                  <a:tcPr/>
                </a:tc>
                <a:tc>
                  <a:txBody>
                    <a:bodyPr/>
                    <a:lstStyle/>
                    <a:p>
                      <a:r>
                        <a:rPr lang="en-US" sz="1000"/>
                        <a:t>0.9657 %</a:t>
                      </a:r>
                    </a:p>
                  </a:txBody>
                  <a:tcPr/>
                </a:tc>
                <a:tc>
                  <a:txBody>
                    <a:bodyPr/>
                    <a:lstStyle/>
                    <a:p>
                      <a:r>
                        <a:rPr lang="en-US" sz="1000"/>
                        <a:t>0.0 %</a:t>
                      </a:r>
                    </a:p>
                  </a:txBody>
                  <a:tcPr/>
                </a:tc>
                <a:extLst>
                  <a:ext uri="{0D108BD9-81ED-4DB2-BD59-A6C34878D82A}">
                    <a16:rowId xmlns:a16="http://schemas.microsoft.com/office/drawing/2014/main" val="4196190479"/>
                  </a:ext>
                </a:extLst>
              </a:tr>
            </a:tbl>
          </a:graphicData>
        </a:graphic>
      </p:graphicFrame>
      <p:sp>
        <p:nvSpPr>
          <p:cNvPr id="4" name="Text Placeholder 3">
            <a:extLst>
              <a:ext uri="{FF2B5EF4-FFF2-40B4-BE49-F238E27FC236}">
                <a16:creationId xmlns:a16="http://schemas.microsoft.com/office/drawing/2014/main" id="{2B93D157-7256-4170-895C-368FCF9EB74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84667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0A1C4-BE87-496A-9CBD-7260F6ABBDD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E35870C-BD81-491E-B889-08E20302E06C}"/>
              </a:ext>
            </a:extLst>
          </p:cNvPr>
          <p:cNvGraphicFramePr>
            <a:graphicFrameLocks noGrp="1"/>
          </p:cNvGraphicFramePr>
          <p:nvPr>
            <p:ph type="chart" sz="quarter" idx="13"/>
            <p:extLst>
              <p:ext uri="{D42A27DB-BD31-4B8C-83A1-F6EECF244321}">
                <p14:modId xmlns:p14="http://schemas.microsoft.com/office/powerpoint/2010/main" val="765142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D89169-FF57-4850-91CD-046D1B9BEC6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2C14212-DD5C-4A75-B3F2-4FFAC1C65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926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F430F-CF36-433A-BB84-78450B9816EB}"/>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1001F4C-6DE0-44C3-B18A-10F092640931}"/>
              </a:ext>
            </a:extLst>
          </p:cNvPr>
          <p:cNvGraphicFramePr>
            <a:graphicFrameLocks noGrp="1"/>
          </p:cNvGraphicFramePr>
          <p:nvPr>
            <p:ph type="chart" sz="quarter" idx="13"/>
            <p:extLst>
              <p:ext uri="{D42A27DB-BD31-4B8C-83A1-F6EECF244321}">
                <p14:modId xmlns:p14="http://schemas.microsoft.com/office/powerpoint/2010/main" val="1797753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8EFBFE-C7E4-4779-A99F-242CC6F8D88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23A8618-FA7B-435F-B514-8163773C3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6092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966D-71AB-49E9-A67A-31C9332F122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34588A1-0FBC-4F18-8F6C-BFD53268AA9D}"/>
              </a:ext>
            </a:extLst>
          </p:cNvPr>
          <p:cNvGraphicFramePr>
            <a:graphicFrameLocks noGrp="1"/>
          </p:cNvGraphicFramePr>
          <p:nvPr>
            <p:ph type="chart" sz="quarter" idx="13"/>
            <p:extLst>
              <p:ext uri="{D42A27DB-BD31-4B8C-83A1-F6EECF244321}">
                <p14:modId xmlns:p14="http://schemas.microsoft.com/office/powerpoint/2010/main" val="2997398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8818E-6AB9-460F-BDA9-05CB0B0DE1F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212CBF-11E2-4FF2-AB84-C7845FF124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903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B4FB-535E-4E46-90ED-C55F07EDCA78}"/>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9179EB6B-9C7C-4B25-8987-C2B95E396BD4}"/>
              </a:ext>
            </a:extLst>
          </p:cNvPr>
          <p:cNvGraphicFramePr>
            <a:graphicFrameLocks noGrp="1"/>
          </p:cNvGraphicFramePr>
          <p:nvPr>
            <p:ph type="tbl" sz="quarter" idx="13"/>
            <p:extLst>
              <p:ext uri="{D42A27DB-BD31-4B8C-83A1-F6EECF244321}">
                <p14:modId xmlns:p14="http://schemas.microsoft.com/office/powerpoint/2010/main" val="44709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2637686"/>
                    </a:ext>
                  </a:extLst>
                </a:gridCol>
                <a:gridCol w="493776">
                  <a:extLst>
                    <a:ext uri="{9D8B030D-6E8A-4147-A177-3AD203B41FA5}">
                      <a16:colId xmlns:a16="http://schemas.microsoft.com/office/drawing/2014/main" val="3461639323"/>
                    </a:ext>
                  </a:extLst>
                </a:gridCol>
                <a:gridCol w="1069848">
                  <a:extLst>
                    <a:ext uri="{9D8B030D-6E8A-4147-A177-3AD203B41FA5}">
                      <a16:colId xmlns:a16="http://schemas.microsoft.com/office/drawing/2014/main" val="3302549573"/>
                    </a:ext>
                  </a:extLst>
                </a:gridCol>
                <a:gridCol w="1069848">
                  <a:extLst>
                    <a:ext uri="{9D8B030D-6E8A-4147-A177-3AD203B41FA5}">
                      <a16:colId xmlns:a16="http://schemas.microsoft.com/office/drawing/2014/main" val="3790187642"/>
                    </a:ext>
                  </a:extLst>
                </a:gridCol>
                <a:gridCol w="1069848">
                  <a:extLst>
                    <a:ext uri="{9D8B030D-6E8A-4147-A177-3AD203B41FA5}">
                      <a16:colId xmlns:a16="http://schemas.microsoft.com/office/drawing/2014/main" val="3358298377"/>
                    </a:ext>
                  </a:extLst>
                </a:gridCol>
                <a:gridCol w="1069848">
                  <a:extLst>
                    <a:ext uri="{9D8B030D-6E8A-4147-A177-3AD203B41FA5}">
                      <a16:colId xmlns:a16="http://schemas.microsoft.com/office/drawing/2014/main" val="458227410"/>
                    </a:ext>
                  </a:extLst>
                </a:gridCol>
                <a:gridCol w="1069848">
                  <a:extLst>
                    <a:ext uri="{9D8B030D-6E8A-4147-A177-3AD203B41FA5}">
                      <a16:colId xmlns:a16="http://schemas.microsoft.com/office/drawing/2014/main" val="659056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08199931"/>
                  </a:ext>
                </a:extLst>
              </a:tr>
              <a:tr h="370840">
                <a:tc>
                  <a:txBody>
                    <a:bodyPr/>
                    <a:lstStyle/>
                    <a:p>
                      <a:r>
                        <a:rPr lang="en-US" sz="1000" b="1"/>
                        <a:t>@TokioMAmerica - 2022-04-13 16:15:27</a:t>
                      </a:r>
                      <a:r>
                        <a:rPr lang="en-US" sz="1000"/>
                        <a:t>
 TMA employees were treated this week to some delicious fruit and other healthy snacks from our friends @fruitguys !🍓🍌It's always good to get some nourishment and a break on a busy workday. 
Are you looking for a new career? Find new roles at TMA here: https://t.co/iNYw5mOZeq https://t.co/OXcdsn2Hzf</a:t>
                      </a:r>
                    </a:p>
                  </a:txBody>
                  <a:tcPr/>
                </a:tc>
                <a:tc>
                  <a:txBody>
                    <a:bodyPr/>
                    <a:lstStyle/>
                    <a:p>
                      <a:r>
                        <a:rPr lang="en-US" sz="1000"/>
                        <a:t>04/15/2022 14:07:50</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1.7316 %</a:t>
                      </a:r>
                    </a:p>
                  </a:txBody>
                  <a:tcPr/>
                </a:tc>
                <a:extLst>
                  <a:ext uri="{0D108BD9-81ED-4DB2-BD59-A6C34878D82A}">
                    <a16:rowId xmlns:a16="http://schemas.microsoft.com/office/drawing/2014/main" val="517156802"/>
                  </a:ext>
                </a:extLst>
              </a:tr>
              <a:tr h="370840">
                <a:tc>
                  <a:txBody>
                    <a:bodyPr/>
                    <a:lstStyle/>
                    <a:p>
                      <a:r>
                        <a:rPr lang="en-US" sz="1000" b="1"/>
                        <a:t>@TokioMAmerica - 2022-04-01 15:49:09</a:t>
                      </a:r>
                      <a:r>
                        <a:rPr lang="en-US" sz="1000"/>
                        <a:t>
 TMA values the incredible partnerships we have with our clients and agents! Our mission is to provide impeccable customer service for whatever they need, wherever they are! Thanks for leaving the great feedback.👍🏽 https://t.co/KEjvJlg1rl</a:t>
                      </a:r>
                    </a:p>
                  </a:txBody>
                  <a:tcPr/>
                </a:tc>
                <a:tc>
                  <a:txBody>
                    <a:bodyPr/>
                    <a:lstStyle/>
                    <a:p>
                      <a:r>
                        <a:rPr lang="en-US" sz="1000"/>
                        <a:t>04/02/2022 20:38:30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1.2987 %</a:t>
                      </a:r>
                    </a:p>
                  </a:txBody>
                  <a:tcPr/>
                </a:tc>
                <a:extLst>
                  <a:ext uri="{0D108BD9-81ED-4DB2-BD59-A6C34878D82A}">
                    <a16:rowId xmlns:a16="http://schemas.microsoft.com/office/drawing/2014/main" val="3322621450"/>
                  </a:ext>
                </a:extLst>
              </a:tr>
              <a:tr h="370840">
                <a:tc>
                  <a:txBody>
                    <a:bodyPr/>
                    <a:lstStyle/>
                    <a:p>
                      <a:r>
                        <a:rPr lang="en-US" sz="1000" b="1"/>
                        <a:t>@TokioMAmerica - 2022-04-04 15:46:08</a:t>
                      </a:r>
                      <a:r>
                        <a:rPr lang="en-US" sz="1000"/>
                        <a:t>
 #DidYouKnow that April is Distracted Driving Awareness Month?
Driver safety is always key for us at TMA, and we know there is more than one way to drive distracted. Check out this graphic detailing the three types of driving distractions: manual, visual, and cognitive! https://t.co/cPgekboafZ</a:t>
                      </a:r>
                    </a:p>
                  </a:txBody>
                  <a:tcPr/>
                </a:tc>
                <a:tc>
                  <a:txBody>
                    <a:bodyPr/>
                    <a:lstStyle/>
                    <a:p>
                      <a:r>
                        <a:rPr lang="en-US" sz="1000"/>
                        <a:t>04/15/2022 14:07:50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1.2987 %</a:t>
                      </a:r>
                    </a:p>
                  </a:txBody>
                  <a:tcPr/>
                </a:tc>
                <a:extLst>
                  <a:ext uri="{0D108BD9-81ED-4DB2-BD59-A6C34878D82A}">
                    <a16:rowId xmlns:a16="http://schemas.microsoft.com/office/drawing/2014/main" val="223377115"/>
                  </a:ext>
                </a:extLst>
              </a:tr>
            </a:tbl>
          </a:graphicData>
        </a:graphic>
      </p:graphicFrame>
      <p:sp>
        <p:nvSpPr>
          <p:cNvPr id="4" name="Text Placeholder 3">
            <a:extLst>
              <a:ext uri="{FF2B5EF4-FFF2-40B4-BE49-F238E27FC236}">
                <a16:creationId xmlns:a16="http://schemas.microsoft.com/office/drawing/2014/main" id="{AEA6B2A1-7F05-4C74-9EB9-FAD99B9D870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35587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AC34-3843-42CD-AB2E-056CE1620F9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46B87C4-FF63-4169-A198-23AD1E9D3B57}"/>
              </a:ext>
            </a:extLst>
          </p:cNvPr>
          <p:cNvGraphicFramePr>
            <a:graphicFrameLocks noGrp="1"/>
          </p:cNvGraphicFramePr>
          <p:nvPr>
            <p:ph type="tbl" sz="quarter" idx="13"/>
            <p:extLst>
              <p:ext uri="{D42A27DB-BD31-4B8C-83A1-F6EECF244321}">
                <p14:modId xmlns:p14="http://schemas.microsoft.com/office/powerpoint/2010/main" val="189308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33457522"/>
                    </a:ext>
                  </a:extLst>
                </a:gridCol>
                <a:gridCol w="658368">
                  <a:extLst>
                    <a:ext uri="{9D8B030D-6E8A-4147-A177-3AD203B41FA5}">
                      <a16:colId xmlns:a16="http://schemas.microsoft.com/office/drawing/2014/main" val="3246466310"/>
                    </a:ext>
                  </a:extLst>
                </a:gridCol>
                <a:gridCol w="658368">
                  <a:extLst>
                    <a:ext uri="{9D8B030D-6E8A-4147-A177-3AD203B41FA5}">
                      <a16:colId xmlns:a16="http://schemas.microsoft.com/office/drawing/2014/main" val="1004971998"/>
                    </a:ext>
                  </a:extLst>
                </a:gridCol>
                <a:gridCol w="658368">
                  <a:extLst>
                    <a:ext uri="{9D8B030D-6E8A-4147-A177-3AD203B41FA5}">
                      <a16:colId xmlns:a16="http://schemas.microsoft.com/office/drawing/2014/main" val="804173987"/>
                    </a:ext>
                  </a:extLst>
                </a:gridCol>
                <a:gridCol w="658368">
                  <a:extLst>
                    <a:ext uri="{9D8B030D-6E8A-4147-A177-3AD203B41FA5}">
                      <a16:colId xmlns:a16="http://schemas.microsoft.com/office/drawing/2014/main" val="2106578077"/>
                    </a:ext>
                  </a:extLst>
                </a:gridCol>
                <a:gridCol w="658368">
                  <a:extLst>
                    <a:ext uri="{9D8B030D-6E8A-4147-A177-3AD203B41FA5}">
                      <a16:colId xmlns:a16="http://schemas.microsoft.com/office/drawing/2014/main" val="649204651"/>
                    </a:ext>
                  </a:extLst>
                </a:gridCol>
                <a:gridCol w="658368">
                  <a:extLst>
                    <a:ext uri="{9D8B030D-6E8A-4147-A177-3AD203B41FA5}">
                      <a16:colId xmlns:a16="http://schemas.microsoft.com/office/drawing/2014/main" val="2718947256"/>
                    </a:ext>
                  </a:extLst>
                </a:gridCol>
                <a:gridCol w="658368">
                  <a:extLst>
                    <a:ext uri="{9D8B030D-6E8A-4147-A177-3AD203B41FA5}">
                      <a16:colId xmlns:a16="http://schemas.microsoft.com/office/drawing/2014/main" val="2117506119"/>
                    </a:ext>
                  </a:extLst>
                </a:gridCol>
                <a:gridCol w="658368">
                  <a:extLst>
                    <a:ext uri="{9D8B030D-6E8A-4147-A177-3AD203B41FA5}">
                      <a16:colId xmlns:a16="http://schemas.microsoft.com/office/drawing/2014/main" val="1668734227"/>
                    </a:ext>
                  </a:extLst>
                </a:gridCol>
                <a:gridCol w="658368">
                  <a:extLst>
                    <a:ext uri="{9D8B030D-6E8A-4147-A177-3AD203B41FA5}">
                      <a16:colId xmlns:a16="http://schemas.microsoft.com/office/drawing/2014/main" val="4069157101"/>
                    </a:ext>
                  </a:extLst>
                </a:gridCol>
                <a:gridCol w="658368">
                  <a:extLst>
                    <a:ext uri="{9D8B030D-6E8A-4147-A177-3AD203B41FA5}">
                      <a16:colId xmlns:a16="http://schemas.microsoft.com/office/drawing/2014/main" val="2188424749"/>
                    </a:ext>
                  </a:extLst>
                </a:gridCol>
                <a:gridCol w="658368">
                  <a:extLst>
                    <a:ext uri="{9D8B030D-6E8A-4147-A177-3AD203B41FA5}">
                      <a16:colId xmlns:a16="http://schemas.microsoft.com/office/drawing/2014/main" val="16229921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607909209"/>
                  </a:ext>
                </a:extLst>
              </a:tr>
              <a:tr h="370840">
                <a:tc>
                  <a:txBody>
                    <a:bodyPr/>
                    <a:lstStyle/>
                    <a:p>
                      <a:r>
                        <a:rPr lang="en-US" sz="1000"/>
                        <a:t>18829</a:t>
                      </a:r>
                    </a:p>
                  </a:txBody>
                  <a:tcPr/>
                </a:tc>
                <a:tc>
                  <a:txBody>
                    <a:bodyPr/>
                    <a:lstStyle/>
                    <a:p>
                      <a:r>
                        <a:rPr lang="en-US" sz="1000"/>
                        <a:t>92</a:t>
                      </a:r>
                    </a:p>
                  </a:txBody>
                  <a:tcPr/>
                </a:tc>
                <a:tc>
                  <a:txBody>
                    <a:bodyPr/>
                    <a:lstStyle/>
                    <a:p>
                      <a:r>
                        <a:rPr lang="en-US" sz="1000"/>
                        <a:t>13</a:t>
                      </a:r>
                    </a:p>
                  </a:txBody>
                  <a:tcPr/>
                </a:tc>
                <a:tc>
                  <a:txBody>
                    <a:bodyPr/>
                    <a:lstStyle/>
                    <a:p>
                      <a:r>
                        <a:rPr lang="en-US" sz="1000"/>
                        <a:t>830</a:t>
                      </a:r>
                    </a:p>
                  </a:txBody>
                  <a:tcPr/>
                </a:tc>
                <a:tc>
                  <a:txBody>
                    <a:bodyPr/>
                    <a:lstStyle/>
                    <a:p>
                      <a:r>
                        <a:rPr lang="en-US" sz="1000"/>
                        <a:t>63.846153846154</a:t>
                      </a:r>
                    </a:p>
                  </a:txBody>
                  <a:tcPr/>
                </a:tc>
                <a:tc>
                  <a:txBody>
                    <a:bodyPr/>
                    <a:lstStyle/>
                    <a:p>
                      <a:r>
                        <a:rPr lang="en-US" sz="1000"/>
                        <a:t>10</a:t>
                      </a:r>
                    </a:p>
                  </a:txBody>
                  <a:tcPr/>
                </a:tc>
                <a:tc>
                  <a:txBody>
                    <a:bodyPr/>
                    <a:lstStyle/>
                    <a:p>
                      <a:r>
                        <a:rPr lang="en-US" sz="1000"/>
                        <a:t>5</a:t>
                      </a:r>
                    </a:p>
                  </a:txBody>
                  <a:tcPr/>
                </a:tc>
                <a:tc>
                  <a:txBody>
                    <a:bodyPr/>
                    <a:lstStyle/>
                    <a:p>
                      <a:r>
                        <a:rPr lang="en-US" sz="1000"/>
                        <a:t>2067</a:t>
                      </a:r>
                    </a:p>
                  </a:txBody>
                  <a:tcPr/>
                </a:tc>
                <a:tc>
                  <a:txBody>
                    <a:bodyPr/>
                    <a:lstStyle/>
                    <a:p>
                      <a:r>
                        <a:rPr lang="en-US" sz="1000"/>
                        <a:t>32941</a:t>
                      </a:r>
                    </a:p>
                  </a:txBody>
                  <a:tcPr/>
                </a:tc>
                <a:tc>
                  <a:txBody>
                    <a:bodyPr/>
                    <a:lstStyle/>
                    <a:p>
                      <a:r>
                        <a:rPr lang="en-US" sz="1000"/>
                        <a:t>2533.9230769231</a:t>
                      </a:r>
                    </a:p>
                  </a:txBody>
                  <a:tcPr/>
                </a:tc>
                <a:tc>
                  <a:txBody>
                    <a:bodyPr/>
                    <a:lstStyle/>
                    <a:p>
                      <a:r>
                        <a:rPr lang="en-US" sz="1000"/>
                        <a:t>6.1698376027454 %</a:t>
                      </a:r>
                    </a:p>
                  </a:txBody>
                  <a:tcPr/>
                </a:tc>
                <a:tc>
                  <a:txBody>
                    <a:bodyPr/>
                    <a:lstStyle/>
                    <a:p>
                      <a:r>
                        <a:rPr lang="en-US" sz="1000"/>
                        <a:t>0</a:t>
                      </a:r>
                    </a:p>
                  </a:txBody>
                  <a:tcPr/>
                </a:tc>
                <a:extLst>
                  <a:ext uri="{0D108BD9-81ED-4DB2-BD59-A6C34878D82A}">
                    <a16:rowId xmlns:a16="http://schemas.microsoft.com/office/drawing/2014/main" val="1648970497"/>
                  </a:ext>
                </a:extLst>
              </a:tr>
            </a:tbl>
          </a:graphicData>
        </a:graphic>
      </p:graphicFrame>
      <p:sp>
        <p:nvSpPr>
          <p:cNvPr id="4" name="Text Placeholder 3">
            <a:extLst>
              <a:ext uri="{FF2B5EF4-FFF2-40B4-BE49-F238E27FC236}">
                <a16:creationId xmlns:a16="http://schemas.microsoft.com/office/drawing/2014/main" id="{A7CCBBE5-9AB5-42DA-B9EE-45957D0D04C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1327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9FBE-22E2-4929-8B5E-0F4FAF681F8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502034E-89CE-45CA-8CFD-457E154ABDEF}"/>
              </a:ext>
            </a:extLst>
          </p:cNvPr>
          <p:cNvGraphicFramePr>
            <a:graphicFrameLocks noGrp="1"/>
          </p:cNvGraphicFramePr>
          <p:nvPr>
            <p:ph type="chart" sz="quarter" idx="13"/>
            <p:extLst>
              <p:ext uri="{D42A27DB-BD31-4B8C-83A1-F6EECF244321}">
                <p14:modId xmlns:p14="http://schemas.microsoft.com/office/powerpoint/2010/main" val="804580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1F3A3B-80D9-473E-B67D-3F015FDCF16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8B7A01C-81A9-487D-91FC-E0296D2C7F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649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2194-24C6-4FEC-9153-592B4D074CE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549618A-2DCB-4920-9AF8-C152A7AA2960}"/>
              </a:ext>
            </a:extLst>
          </p:cNvPr>
          <p:cNvGraphicFramePr>
            <a:graphicFrameLocks noGrp="1"/>
          </p:cNvGraphicFramePr>
          <p:nvPr>
            <p:ph type="chart" sz="quarter" idx="13"/>
            <p:extLst>
              <p:ext uri="{D42A27DB-BD31-4B8C-83A1-F6EECF244321}">
                <p14:modId xmlns:p14="http://schemas.microsoft.com/office/powerpoint/2010/main" val="3688279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419C88-382E-4E1F-B49A-6CD3A1896E7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915EC6-194A-4A71-A806-5F2443B292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820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D349-C2D1-4674-A5BD-714A2C8ED9C3}"/>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90D5115-5BD6-4806-85C2-87A7D6340617}"/>
              </a:ext>
            </a:extLst>
          </p:cNvPr>
          <p:cNvGraphicFramePr>
            <a:graphicFrameLocks noGrp="1"/>
          </p:cNvGraphicFramePr>
          <p:nvPr>
            <p:ph type="chart" sz="quarter" idx="13"/>
            <p:extLst>
              <p:ext uri="{D42A27DB-BD31-4B8C-83A1-F6EECF244321}">
                <p14:modId xmlns:p14="http://schemas.microsoft.com/office/powerpoint/2010/main" val="2362150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A315D-4818-4806-9734-6906093ECCF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C981E87-E297-4E74-A901-D73DAE23F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757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AC8B-5917-40D6-A74D-27E5E3AE4792}"/>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9652CF6-D2B8-4275-B71D-3929ED388970}"/>
              </a:ext>
            </a:extLst>
          </p:cNvPr>
          <p:cNvGraphicFramePr>
            <a:graphicFrameLocks noGrp="1"/>
          </p:cNvGraphicFramePr>
          <p:nvPr>
            <p:ph type="chart" sz="quarter" idx="13"/>
            <p:extLst>
              <p:ext uri="{D42A27DB-BD31-4B8C-83A1-F6EECF244321}">
                <p14:modId xmlns:p14="http://schemas.microsoft.com/office/powerpoint/2010/main" val="164529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50E6D-250A-40B0-9811-06861D267A2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88288FA-2A8D-4E84-A7CE-B0D05D613E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34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AF329-96C5-4F60-9ED0-090D6EF5C80C}"/>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21F469EB-823C-499D-9093-4E3AC542A0D3}"/>
              </a:ext>
            </a:extLst>
          </p:cNvPr>
          <p:cNvGraphicFramePr>
            <a:graphicFrameLocks noGrp="1"/>
          </p:cNvGraphicFramePr>
          <p:nvPr>
            <p:ph type="tbl" sz="quarter" idx="13"/>
            <p:extLst>
              <p:ext uri="{D42A27DB-BD31-4B8C-83A1-F6EECF244321}">
                <p14:modId xmlns:p14="http://schemas.microsoft.com/office/powerpoint/2010/main" val="149704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49471522"/>
                    </a:ext>
                  </a:extLst>
                </a:gridCol>
                <a:gridCol w="740664">
                  <a:extLst>
                    <a:ext uri="{9D8B030D-6E8A-4147-A177-3AD203B41FA5}">
                      <a16:colId xmlns:a16="http://schemas.microsoft.com/office/drawing/2014/main" val="3172686092"/>
                    </a:ext>
                  </a:extLst>
                </a:gridCol>
                <a:gridCol w="740664">
                  <a:extLst>
                    <a:ext uri="{9D8B030D-6E8A-4147-A177-3AD203B41FA5}">
                      <a16:colId xmlns:a16="http://schemas.microsoft.com/office/drawing/2014/main" val="346321081"/>
                    </a:ext>
                  </a:extLst>
                </a:gridCol>
                <a:gridCol w="740664">
                  <a:extLst>
                    <a:ext uri="{9D8B030D-6E8A-4147-A177-3AD203B41FA5}">
                      <a16:colId xmlns:a16="http://schemas.microsoft.com/office/drawing/2014/main" val="2178062350"/>
                    </a:ext>
                  </a:extLst>
                </a:gridCol>
                <a:gridCol w="740664">
                  <a:extLst>
                    <a:ext uri="{9D8B030D-6E8A-4147-A177-3AD203B41FA5}">
                      <a16:colId xmlns:a16="http://schemas.microsoft.com/office/drawing/2014/main" val="2200533403"/>
                    </a:ext>
                  </a:extLst>
                </a:gridCol>
                <a:gridCol w="740664">
                  <a:extLst>
                    <a:ext uri="{9D8B030D-6E8A-4147-A177-3AD203B41FA5}">
                      <a16:colId xmlns:a16="http://schemas.microsoft.com/office/drawing/2014/main" val="1695366344"/>
                    </a:ext>
                  </a:extLst>
                </a:gridCol>
                <a:gridCol w="740664">
                  <a:extLst>
                    <a:ext uri="{9D8B030D-6E8A-4147-A177-3AD203B41FA5}">
                      <a16:colId xmlns:a16="http://schemas.microsoft.com/office/drawing/2014/main" val="1437303979"/>
                    </a:ext>
                  </a:extLst>
                </a:gridCol>
                <a:gridCol w="740664">
                  <a:extLst>
                    <a:ext uri="{9D8B030D-6E8A-4147-A177-3AD203B41FA5}">
                      <a16:colId xmlns:a16="http://schemas.microsoft.com/office/drawing/2014/main" val="3308545218"/>
                    </a:ext>
                  </a:extLst>
                </a:gridCol>
                <a:gridCol w="740664">
                  <a:extLst>
                    <a:ext uri="{9D8B030D-6E8A-4147-A177-3AD203B41FA5}">
                      <a16:colId xmlns:a16="http://schemas.microsoft.com/office/drawing/2014/main" val="158278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916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- 2022-04-11 15:46:34</a:t>
                      </a:r>
                      <a:r>
                        <a:rPr kumimoji="0" lang="en-US" sz="1000" b="0" i="0" u="none" strike="noStrike" kern="1200" cap="none" spc="0" normalizeH="0" baseline="0" noProof="0">
                          <a:ln>
                            <a:noFill/>
                          </a:ln>
                          <a:solidFill>
                            <a:prstClr val="black"/>
                          </a:solidFill>
                          <a:effectLst/>
                          <a:uLnTx/>
                          <a:uFillTx/>
                          <a:latin typeface="+mn-lt"/>
                          <a:ea typeface="+mn-ea"/>
                          <a:cs typeface="+mn-cs"/>
                        </a:rPr>
                        <a:t>
 Welcome back to all of the employees that officially returned to the office! Each employee was greeted by a customized TMA backpack to help celebrate the return. 
Proceeds from our purchase of these backpacks will support Shelter to Soldier, a non-profit organization that adopts dogs from local shelters and trains them to become service dogs for post 9/11 combat veterans suffering from PTSD and other psychological injuries.
It's great to see so many familiar faces together in 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10.861731048871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5603636"/>
                  </a:ext>
                </a:extLst>
              </a:tr>
            </a:tbl>
          </a:graphicData>
        </a:graphic>
      </p:graphicFrame>
      <p:sp>
        <p:nvSpPr>
          <p:cNvPr id="4" name="Text Placeholder 3">
            <a:extLst>
              <a:ext uri="{FF2B5EF4-FFF2-40B4-BE49-F238E27FC236}">
                <a16:creationId xmlns:a16="http://schemas.microsoft.com/office/drawing/2014/main" id="{5AB78513-94F3-44C4-9D66-76C7A0B2042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31846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A4BC2-7C7B-4F1E-B2A2-5A838922BBFE}"/>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02BF2122-5695-4EC3-8360-7E0A02829F0F}"/>
              </a:ext>
            </a:extLst>
          </p:cNvPr>
          <p:cNvGraphicFramePr>
            <a:graphicFrameLocks noGrp="1"/>
          </p:cNvGraphicFramePr>
          <p:nvPr>
            <p:ph type="tbl" sz="quarter" idx="13"/>
            <p:extLst>
              <p:ext uri="{D42A27DB-BD31-4B8C-83A1-F6EECF244321}">
                <p14:modId xmlns:p14="http://schemas.microsoft.com/office/powerpoint/2010/main" val="1818068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8527331"/>
                    </a:ext>
                  </a:extLst>
                </a:gridCol>
                <a:gridCol w="740664">
                  <a:extLst>
                    <a:ext uri="{9D8B030D-6E8A-4147-A177-3AD203B41FA5}">
                      <a16:colId xmlns:a16="http://schemas.microsoft.com/office/drawing/2014/main" val="3016629220"/>
                    </a:ext>
                  </a:extLst>
                </a:gridCol>
                <a:gridCol w="740664">
                  <a:extLst>
                    <a:ext uri="{9D8B030D-6E8A-4147-A177-3AD203B41FA5}">
                      <a16:colId xmlns:a16="http://schemas.microsoft.com/office/drawing/2014/main" val="1648812006"/>
                    </a:ext>
                  </a:extLst>
                </a:gridCol>
                <a:gridCol w="740664">
                  <a:extLst>
                    <a:ext uri="{9D8B030D-6E8A-4147-A177-3AD203B41FA5}">
                      <a16:colId xmlns:a16="http://schemas.microsoft.com/office/drawing/2014/main" val="784491644"/>
                    </a:ext>
                  </a:extLst>
                </a:gridCol>
                <a:gridCol w="740664">
                  <a:extLst>
                    <a:ext uri="{9D8B030D-6E8A-4147-A177-3AD203B41FA5}">
                      <a16:colId xmlns:a16="http://schemas.microsoft.com/office/drawing/2014/main" val="327493252"/>
                    </a:ext>
                  </a:extLst>
                </a:gridCol>
                <a:gridCol w="740664">
                  <a:extLst>
                    <a:ext uri="{9D8B030D-6E8A-4147-A177-3AD203B41FA5}">
                      <a16:colId xmlns:a16="http://schemas.microsoft.com/office/drawing/2014/main" val="1278659577"/>
                    </a:ext>
                  </a:extLst>
                </a:gridCol>
                <a:gridCol w="740664">
                  <a:extLst>
                    <a:ext uri="{9D8B030D-6E8A-4147-A177-3AD203B41FA5}">
                      <a16:colId xmlns:a16="http://schemas.microsoft.com/office/drawing/2014/main" val="2917714917"/>
                    </a:ext>
                  </a:extLst>
                </a:gridCol>
                <a:gridCol w="740664">
                  <a:extLst>
                    <a:ext uri="{9D8B030D-6E8A-4147-A177-3AD203B41FA5}">
                      <a16:colId xmlns:a16="http://schemas.microsoft.com/office/drawing/2014/main" val="105149670"/>
                    </a:ext>
                  </a:extLst>
                </a:gridCol>
                <a:gridCol w="740664">
                  <a:extLst>
                    <a:ext uri="{9D8B030D-6E8A-4147-A177-3AD203B41FA5}">
                      <a16:colId xmlns:a16="http://schemas.microsoft.com/office/drawing/2014/main" val="381993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7359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- 2022-04-25 15:44:53</a:t>
                      </a:r>
                      <a:r>
                        <a:rPr kumimoji="0" lang="en-US" sz="1000" b="0" i="0" u="none" strike="noStrike" kern="1200" cap="none" spc="0" normalizeH="0" baseline="0" noProof="0">
                          <a:ln>
                            <a:noFill/>
                          </a:ln>
                          <a:solidFill>
                            <a:prstClr val="black"/>
                          </a:solidFill>
                          <a:effectLst/>
                          <a:uLnTx/>
                          <a:uFillTx/>
                          <a:latin typeface="+mn-lt"/>
                          <a:ea typeface="+mn-ea"/>
                          <a:cs typeface="+mn-cs"/>
                        </a:rPr>
                        <a:t>
 Newly promoted TMA CEO, Daisuke Ugaeri, visited the Pasadena office earlier this month for an informal Townhall. Daisuke met with employees and even shared some information about his vision for TMA in the future!
Congratulations, Daisuke! TMA is lucky to gain such a talented leader.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9.8067141403866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211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- 2022-04-18 16:05:54</a:t>
                      </a:r>
                      <a:r>
                        <a:rPr kumimoji="0" lang="en-US" sz="1000" b="0" i="0" u="none" strike="noStrike" kern="1200" cap="none" spc="0" normalizeH="0" baseline="0" noProof="0">
                          <a:ln>
                            <a:noFill/>
                          </a:ln>
                          <a:solidFill>
                            <a:prstClr val="black"/>
                          </a:solidFill>
                          <a:effectLst/>
                          <a:uLnTx/>
                          <a:uFillTx/>
                          <a:latin typeface="+mn-lt"/>
                          <a:ea typeface="+mn-ea"/>
                          <a:cs typeface="+mn-cs"/>
                        </a:rPr>
                        <a:t>
 Throughout the month of March, TMA employees donated a collective ,241 to World Central Kitchen, a non-profit organization serving thousands of fresh meals to families all across Ukraine amid the current crisis.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4.0494166094715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7908767"/>
                  </a:ext>
                </a:extLst>
              </a:tr>
            </a:tbl>
          </a:graphicData>
        </a:graphic>
      </p:graphicFrame>
      <p:sp>
        <p:nvSpPr>
          <p:cNvPr id="4" name="Text Placeholder 3">
            <a:extLst>
              <a:ext uri="{FF2B5EF4-FFF2-40B4-BE49-F238E27FC236}">
                <a16:creationId xmlns:a16="http://schemas.microsoft.com/office/drawing/2014/main" id="{ED708EAB-6843-42C1-87EB-77F868F8B16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20769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6914C-B203-40BC-B927-416859548952}"/>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BD65FA8-2E3A-411F-A5CD-A0B50F0CEE3F}"/>
              </a:ext>
            </a:extLst>
          </p:cNvPr>
          <p:cNvGraphicFramePr>
            <a:graphicFrameLocks noGrp="1"/>
          </p:cNvGraphicFramePr>
          <p:nvPr>
            <p:ph type="tbl" sz="quarter" idx="13"/>
            <p:extLst>
              <p:ext uri="{D42A27DB-BD31-4B8C-83A1-F6EECF244321}">
                <p14:modId xmlns:p14="http://schemas.microsoft.com/office/powerpoint/2010/main" val="30721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1398093"/>
                    </a:ext>
                  </a:extLst>
                </a:gridCol>
                <a:gridCol w="658368">
                  <a:extLst>
                    <a:ext uri="{9D8B030D-6E8A-4147-A177-3AD203B41FA5}">
                      <a16:colId xmlns:a16="http://schemas.microsoft.com/office/drawing/2014/main" val="1100179904"/>
                    </a:ext>
                  </a:extLst>
                </a:gridCol>
                <a:gridCol w="658368">
                  <a:extLst>
                    <a:ext uri="{9D8B030D-6E8A-4147-A177-3AD203B41FA5}">
                      <a16:colId xmlns:a16="http://schemas.microsoft.com/office/drawing/2014/main" val="2183400776"/>
                    </a:ext>
                  </a:extLst>
                </a:gridCol>
                <a:gridCol w="658368">
                  <a:extLst>
                    <a:ext uri="{9D8B030D-6E8A-4147-A177-3AD203B41FA5}">
                      <a16:colId xmlns:a16="http://schemas.microsoft.com/office/drawing/2014/main" val="2380613393"/>
                    </a:ext>
                  </a:extLst>
                </a:gridCol>
                <a:gridCol w="658368">
                  <a:extLst>
                    <a:ext uri="{9D8B030D-6E8A-4147-A177-3AD203B41FA5}">
                      <a16:colId xmlns:a16="http://schemas.microsoft.com/office/drawing/2014/main" val="3419765172"/>
                    </a:ext>
                  </a:extLst>
                </a:gridCol>
                <a:gridCol w="658368">
                  <a:extLst>
                    <a:ext uri="{9D8B030D-6E8A-4147-A177-3AD203B41FA5}">
                      <a16:colId xmlns:a16="http://schemas.microsoft.com/office/drawing/2014/main" val="1407393155"/>
                    </a:ext>
                  </a:extLst>
                </a:gridCol>
                <a:gridCol w="658368">
                  <a:extLst>
                    <a:ext uri="{9D8B030D-6E8A-4147-A177-3AD203B41FA5}">
                      <a16:colId xmlns:a16="http://schemas.microsoft.com/office/drawing/2014/main" val="1161509181"/>
                    </a:ext>
                  </a:extLst>
                </a:gridCol>
                <a:gridCol w="658368">
                  <a:extLst>
                    <a:ext uri="{9D8B030D-6E8A-4147-A177-3AD203B41FA5}">
                      <a16:colId xmlns:a16="http://schemas.microsoft.com/office/drawing/2014/main" val="1644395619"/>
                    </a:ext>
                  </a:extLst>
                </a:gridCol>
                <a:gridCol w="658368">
                  <a:extLst>
                    <a:ext uri="{9D8B030D-6E8A-4147-A177-3AD203B41FA5}">
                      <a16:colId xmlns:a16="http://schemas.microsoft.com/office/drawing/2014/main" val="503753134"/>
                    </a:ext>
                  </a:extLst>
                </a:gridCol>
                <a:gridCol w="658368">
                  <a:extLst>
                    <a:ext uri="{9D8B030D-6E8A-4147-A177-3AD203B41FA5}">
                      <a16:colId xmlns:a16="http://schemas.microsoft.com/office/drawing/2014/main" val="34349440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8240378"/>
                  </a:ext>
                </a:extLst>
              </a:tr>
              <a:tr h="370840">
                <a:tc>
                  <a:txBody>
                    <a:bodyPr/>
                    <a:lstStyle/>
                    <a:p>
                      <a:r>
                        <a:rPr lang="en-US" sz="1000"/>
                        <a:t>tmamerica</a:t>
                      </a:r>
                    </a:p>
                  </a:txBody>
                  <a:tcPr/>
                </a:tc>
                <a:tc>
                  <a:txBody>
                    <a:bodyPr/>
                    <a:lstStyle/>
                    <a:p>
                      <a:r>
                        <a:rPr lang="en-US" sz="1000"/>
                        <a:t>457</a:t>
                      </a:r>
                    </a:p>
                  </a:txBody>
                  <a:tcPr/>
                </a:tc>
                <a:tc>
                  <a:txBody>
                    <a:bodyPr/>
                    <a:lstStyle/>
                    <a:p>
                      <a:r>
                        <a:rPr lang="en-US" sz="1000"/>
                        <a:t>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13</a:t>
                      </a:r>
                    </a:p>
                  </a:txBody>
                  <a:tcPr/>
                </a:tc>
                <a:tc>
                  <a:txBody>
                    <a:bodyPr/>
                    <a:lstStyle/>
                    <a:p>
                      <a:r>
                        <a:rPr lang="en-US" sz="1000"/>
                        <a:t>111</a:t>
                      </a:r>
                    </a:p>
                  </a:txBody>
                  <a:tcPr/>
                </a:tc>
                <a:tc>
                  <a:txBody>
                    <a:bodyPr/>
                    <a:lstStyle/>
                    <a:p>
                      <a:r>
                        <a:rPr lang="en-US" sz="1000"/>
                        <a:t>4</a:t>
                      </a:r>
                    </a:p>
                  </a:txBody>
                  <a:tcPr/>
                </a:tc>
                <a:tc>
                  <a:txBody>
                    <a:bodyPr/>
                    <a:lstStyle/>
                    <a:p>
                      <a:r>
                        <a:rPr lang="en-US" sz="1000"/>
                        <a:t>1.9442 %</a:t>
                      </a:r>
                    </a:p>
                  </a:txBody>
                  <a:tcPr/>
                </a:tc>
                <a:extLst>
                  <a:ext uri="{0D108BD9-81ED-4DB2-BD59-A6C34878D82A}">
                    <a16:rowId xmlns:a16="http://schemas.microsoft.com/office/drawing/2014/main" val="2541059322"/>
                  </a:ext>
                </a:extLst>
              </a:tr>
            </a:tbl>
          </a:graphicData>
        </a:graphic>
      </p:graphicFrame>
      <p:sp>
        <p:nvSpPr>
          <p:cNvPr id="4" name="Text Placeholder 3">
            <a:extLst>
              <a:ext uri="{FF2B5EF4-FFF2-40B4-BE49-F238E27FC236}">
                <a16:creationId xmlns:a16="http://schemas.microsoft.com/office/drawing/2014/main" id="{F0594EFD-9232-4362-B26C-F01589C2B63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44210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3FF3-8D63-409F-9BE9-501A17D96C1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2A50B16-8B6C-44CE-84B5-6F2BD024A88A}"/>
              </a:ext>
            </a:extLst>
          </p:cNvPr>
          <p:cNvGraphicFramePr>
            <a:graphicFrameLocks noGrp="1"/>
          </p:cNvGraphicFramePr>
          <p:nvPr>
            <p:ph type="chart" sz="quarter" idx="13"/>
            <p:extLst>
              <p:ext uri="{D42A27DB-BD31-4B8C-83A1-F6EECF244321}">
                <p14:modId xmlns:p14="http://schemas.microsoft.com/office/powerpoint/2010/main" val="3936180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402FB-CD5E-4ED5-8C5E-ED008935322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F25E610-B6D8-4679-A293-A95053296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45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C428-C36D-40D0-89A9-DFA7DC6DE88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A154290-AC5E-4BB6-94F6-8AD5B5798F06}"/>
              </a:ext>
            </a:extLst>
          </p:cNvPr>
          <p:cNvGraphicFramePr>
            <a:graphicFrameLocks noGrp="1"/>
          </p:cNvGraphicFramePr>
          <p:nvPr>
            <p:ph type="chart" sz="quarter" idx="13"/>
            <p:extLst>
              <p:ext uri="{D42A27DB-BD31-4B8C-83A1-F6EECF244321}">
                <p14:modId xmlns:p14="http://schemas.microsoft.com/office/powerpoint/2010/main" val="2471848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17C1B-B538-442D-BCF1-80C24DC5D69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D8A0E95-CB3D-4438-8D55-0B0D39280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816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BF56-5E85-4885-BE0D-C40D1AB25BC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F873736-B756-475F-936B-E695E55492E3}"/>
              </a:ext>
            </a:extLst>
          </p:cNvPr>
          <p:cNvGraphicFramePr>
            <a:graphicFrameLocks noGrp="1"/>
          </p:cNvGraphicFramePr>
          <p:nvPr>
            <p:ph type="chart" sz="quarter" idx="13"/>
            <p:extLst>
              <p:ext uri="{D42A27DB-BD31-4B8C-83A1-F6EECF244321}">
                <p14:modId xmlns:p14="http://schemas.microsoft.com/office/powerpoint/2010/main" val="3934482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0240C-9249-45CA-9B58-F25DBAD97F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91788BE-014B-4FF8-810C-1F805C6EE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441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5542-E115-41FE-891D-4021A99EFB9E}"/>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3A03F2B5-B79C-4895-B938-076AF8804FB2}"/>
              </a:ext>
            </a:extLst>
          </p:cNvPr>
          <p:cNvGraphicFramePr>
            <a:graphicFrameLocks noGrp="1"/>
          </p:cNvGraphicFramePr>
          <p:nvPr>
            <p:ph type="chart" sz="quarter" idx="13"/>
            <p:extLst>
              <p:ext uri="{D42A27DB-BD31-4B8C-83A1-F6EECF244321}">
                <p14:modId xmlns:p14="http://schemas.microsoft.com/office/powerpoint/2010/main" val="3278110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B1D97-A050-437C-ACD4-980EE04E19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0907C09-B3A5-40E9-8458-529B1BD3D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033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FBF6-BC5B-47AE-85CD-C5BAEA73143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526EB632-1DF0-4428-B9F3-950CD999A438}"/>
              </a:ext>
            </a:extLst>
          </p:cNvPr>
          <p:cNvGraphicFramePr>
            <a:graphicFrameLocks noGrp="1"/>
          </p:cNvGraphicFramePr>
          <p:nvPr>
            <p:ph type="tbl" sz="quarter" idx="13"/>
            <p:extLst>
              <p:ext uri="{D42A27DB-BD31-4B8C-83A1-F6EECF244321}">
                <p14:modId xmlns:p14="http://schemas.microsoft.com/office/powerpoint/2010/main" val="362117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9719768"/>
                    </a:ext>
                  </a:extLst>
                </a:gridCol>
                <a:gridCol w="1810512">
                  <a:extLst>
                    <a:ext uri="{9D8B030D-6E8A-4147-A177-3AD203B41FA5}">
                      <a16:colId xmlns:a16="http://schemas.microsoft.com/office/drawing/2014/main" val="2805394099"/>
                    </a:ext>
                  </a:extLst>
                </a:gridCol>
                <a:gridCol w="822960">
                  <a:extLst>
                    <a:ext uri="{9D8B030D-6E8A-4147-A177-3AD203B41FA5}">
                      <a16:colId xmlns:a16="http://schemas.microsoft.com/office/drawing/2014/main" val="864740945"/>
                    </a:ext>
                  </a:extLst>
                </a:gridCol>
                <a:gridCol w="822960">
                  <a:extLst>
                    <a:ext uri="{9D8B030D-6E8A-4147-A177-3AD203B41FA5}">
                      <a16:colId xmlns:a16="http://schemas.microsoft.com/office/drawing/2014/main" val="2776857539"/>
                    </a:ext>
                  </a:extLst>
                </a:gridCol>
                <a:gridCol w="822960">
                  <a:extLst>
                    <a:ext uri="{9D8B030D-6E8A-4147-A177-3AD203B41FA5}">
                      <a16:colId xmlns:a16="http://schemas.microsoft.com/office/drawing/2014/main" val="175470803"/>
                    </a:ext>
                  </a:extLst>
                </a:gridCol>
                <a:gridCol w="822960">
                  <a:extLst>
                    <a:ext uri="{9D8B030D-6E8A-4147-A177-3AD203B41FA5}">
                      <a16:colId xmlns:a16="http://schemas.microsoft.com/office/drawing/2014/main" val="2700955699"/>
                    </a:ext>
                  </a:extLst>
                </a:gridCol>
                <a:gridCol w="822960">
                  <a:extLst>
                    <a:ext uri="{9D8B030D-6E8A-4147-A177-3AD203B41FA5}">
                      <a16:colId xmlns:a16="http://schemas.microsoft.com/office/drawing/2014/main" val="969685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714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- 2022-04-11 15:59:00</a:t>
                      </a:r>
                      <a:r>
                        <a:rPr kumimoji="0" lang="en-US" sz="1000" b="0" i="0" u="none" strike="noStrike" kern="1200" cap="none" spc="0" normalizeH="0" baseline="0" noProof="0">
                          <a:ln>
                            <a:noFill/>
                          </a:ln>
                          <a:solidFill>
                            <a:prstClr val="black"/>
                          </a:solidFill>
                          <a:effectLst/>
                          <a:uLnTx/>
                          <a:uFillTx/>
                          <a:latin typeface="+mn-lt"/>
                          <a:ea typeface="+mn-ea"/>
                          <a:cs typeface="+mn-cs"/>
                        </a:rPr>
                        <a:t>
 Welcome back to all of the employees that officially returned to the office! Each employee was greeted by a customized TMA backpack to help celebrate the return.
Proceeds from our purchase of these backpacks will support sheltertosoldier, a non-profit organization that adopts dogs from local shelters and trains them to become service dogs for post 9/11 combat veterans suffering from PTSD and other psychological injuries.
It's great to see so many familiar faces together in person!
#welcomeback #returntooffice #insurancecompany #companyculture #officeswag #officelife #employeegifts #insurancejobs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https://quintly-image-storage.s3.amazonaws.com/a8463497d6ac59d9f9b31e3831c67b7f/3dfeb28b046f69382fc4e23dd13f2b66.jpg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132503"/>
                  </a:ext>
                </a:extLst>
              </a:tr>
            </a:tbl>
          </a:graphicData>
        </a:graphic>
      </p:graphicFrame>
      <p:sp>
        <p:nvSpPr>
          <p:cNvPr id="4" name="Text Placeholder 3">
            <a:extLst>
              <a:ext uri="{FF2B5EF4-FFF2-40B4-BE49-F238E27FC236}">
                <a16:creationId xmlns:a16="http://schemas.microsoft.com/office/drawing/2014/main" id="{6DAC8169-B8FA-4A7A-912B-115B07C25A9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64130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41E80-C1B5-4CD2-9058-710CEB7F8EA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C1267A47-4655-4335-8598-03D091F61D12}"/>
              </a:ext>
            </a:extLst>
          </p:cNvPr>
          <p:cNvGraphicFramePr>
            <a:graphicFrameLocks noGrp="1"/>
          </p:cNvGraphicFramePr>
          <p:nvPr>
            <p:ph type="tbl" sz="quarter" idx="13"/>
            <p:extLst>
              <p:ext uri="{D42A27DB-BD31-4B8C-83A1-F6EECF244321}">
                <p14:modId xmlns:p14="http://schemas.microsoft.com/office/powerpoint/2010/main" val="215389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9451622"/>
                    </a:ext>
                  </a:extLst>
                </a:gridCol>
                <a:gridCol w="1810512">
                  <a:extLst>
                    <a:ext uri="{9D8B030D-6E8A-4147-A177-3AD203B41FA5}">
                      <a16:colId xmlns:a16="http://schemas.microsoft.com/office/drawing/2014/main" val="3934127279"/>
                    </a:ext>
                  </a:extLst>
                </a:gridCol>
                <a:gridCol w="822960">
                  <a:extLst>
                    <a:ext uri="{9D8B030D-6E8A-4147-A177-3AD203B41FA5}">
                      <a16:colId xmlns:a16="http://schemas.microsoft.com/office/drawing/2014/main" val="2285075906"/>
                    </a:ext>
                  </a:extLst>
                </a:gridCol>
                <a:gridCol w="822960">
                  <a:extLst>
                    <a:ext uri="{9D8B030D-6E8A-4147-A177-3AD203B41FA5}">
                      <a16:colId xmlns:a16="http://schemas.microsoft.com/office/drawing/2014/main" val="3648294742"/>
                    </a:ext>
                  </a:extLst>
                </a:gridCol>
                <a:gridCol w="822960">
                  <a:extLst>
                    <a:ext uri="{9D8B030D-6E8A-4147-A177-3AD203B41FA5}">
                      <a16:colId xmlns:a16="http://schemas.microsoft.com/office/drawing/2014/main" val="4150098588"/>
                    </a:ext>
                  </a:extLst>
                </a:gridCol>
                <a:gridCol w="822960">
                  <a:extLst>
                    <a:ext uri="{9D8B030D-6E8A-4147-A177-3AD203B41FA5}">
                      <a16:colId xmlns:a16="http://schemas.microsoft.com/office/drawing/2014/main" val="3898704001"/>
                    </a:ext>
                  </a:extLst>
                </a:gridCol>
                <a:gridCol w="822960">
                  <a:extLst>
                    <a:ext uri="{9D8B030D-6E8A-4147-A177-3AD203B41FA5}">
                      <a16:colId xmlns:a16="http://schemas.microsoft.com/office/drawing/2014/main" val="60275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11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- 2022-04-13 16:25:57</a:t>
                      </a:r>
                      <a:r>
                        <a:rPr kumimoji="0" lang="en-US" sz="1000" b="0" i="0" u="none" strike="noStrike" kern="1200" cap="none" spc="0" normalizeH="0" baseline="0" noProof="0">
                          <a:ln>
                            <a:noFill/>
                          </a:ln>
                          <a:solidFill>
                            <a:prstClr val="black"/>
                          </a:solidFill>
                          <a:effectLst/>
                          <a:uLnTx/>
                          <a:uFillTx/>
                          <a:latin typeface="+mn-lt"/>
                          <a:ea typeface="+mn-ea"/>
                          <a:cs typeface="+mn-cs"/>
                        </a:rPr>
                        <a:t>
 TMA employees were treated today to some delicious fruit and other healthy snacks from our friends fruitguys ! 🍓🍌
It's always good to get some nourishment and break away from your busy workday.
Are you looking for a new career? Find new roles at TMA here: bit.ly/TMACareer
#insuranceindustry #insurancecareer #insurancecareers #insurancejobs #insurancejob #business #careergoals #careeropportunities #instajobs #jobboard #jobs #lookingforajob #nowhiring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https://quintly-image-storage.s3.amazonaws.com/a8463497d6ac59d9f9b31e3831c67b7f/444f26c26ecb7a9b6903ef9f8e0e75de.jpg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2459570"/>
                  </a:ext>
                </a:extLst>
              </a:tr>
            </a:tbl>
          </a:graphicData>
        </a:graphic>
      </p:graphicFrame>
      <p:sp>
        <p:nvSpPr>
          <p:cNvPr id="4" name="Text Placeholder 3">
            <a:extLst>
              <a:ext uri="{FF2B5EF4-FFF2-40B4-BE49-F238E27FC236}">
                <a16:creationId xmlns:a16="http://schemas.microsoft.com/office/drawing/2014/main" id="{20300906-414B-4DAD-BE1C-2B6EACE830F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30806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C521-9D3D-4B57-9F28-1F6EC12741F0}"/>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CE7AF51C-B11B-4B9D-A88B-2E0F2D194C0A}"/>
              </a:ext>
            </a:extLst>
          </p:cNvPr>
          <p:cNvGraphicFramePr>
            <a:graphicFrameLocks noGrp="1"/>
          </p:cNvGraphicFramePr>
          <p:nvPr>
            <p:ph type="tbl" sz="quarter" idx="13"/>
            <p:extLst>
              <p:ext uri="{D42A27DB-BD31-4B8C-83A1-F6EECF244321}">
                <p14:modId xmlns:p14="http://schemas.microsoft.com/office/powerpoint/2010/main" val="22477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3068159"/>
                    </a:ext>
                  </a:extLst>
                </a:gridCol>
                <a:gridCol w="1810512">
                  <a:extLst>
                    <a:ext uri="{9D8B030D-6E8A-4147-A177-3AD203B41FA5}">
                      <a16:colId xmlns:a16="http://schemas.microsoft.com/office/drawing/2014/main" val="903411294"/>
                    </a:ext>
                  </a:extLst>
                </a:gridCol>
                <a:gridCol w="822960">
                  <a:extLst>
                    <a:ext uri="{9D8B030D-6E8A-4147-A177-3AD203B41FA5}">
                      <a16:colId xmlns:a16="http://schemas.microsoft.com/office/drawing/2014/main" val="3822152997"/>
                    </a:ext>
                  </a:extLst>
                </a:gridCol>
                <a:gridCol w="822960">
                  <a:extLst>
                    <a:ext uri="{9D8B030D-6E8A-4147-A177-3AD203B41FA5}">
                      <a16:colId xmlns:a16="http://schemas.microsoft.com/office/drawing/2014/main" val="905053490"/>
                    </a:ext>
                  </a:extLst>
                </a:gridCol>
                <a:gridCol w="822960">
                  <a:extLst>
                    <a:ext uri="{9D8B030D-6E8A-4147-A177-3AD203B41FA5}">
                      <a16:colId xmlns:a16="http://schemas.microsoft.com/office/drawing/2014/main" val="1682292988"/>
                    </a:ext>
                  </a:extLst>
                </a:gridCol>
                <a:gridCol w="822960">
                  <a:extLst>
                    <a:ext uri="{9D8B030D-6E8A-4147-A177-3AD203B41FA5}">
                      <a16:colId xmlns:a16="http://schemas.microsoft.com/office/drawing/2014/main" val="1640372292"/>
                    </a:ext>
                  </a:extLst>
                </a:gridCol>
                <a:gridCol w="822960">
                  <a:extLst>
                    <a:ext uri="{9D8B030D-6E8A-4147-A177-3AD203B41FA5}">
                      <a16:colId xmlns:a16="http://schemas.microsoft.com/office/drawing/2014/main" val="149320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259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- 2022-04-25 15:50:28</a:t>
                      </a:r>
                      <a:r>
                        <a:rPr kumimoji="0" lang="en-US" sz="1000" b="0" i="0" u="none" strike="noStrike" kern="1200" cap="none" spc="0" normalizeH="0" baseline="0" noProof="0">
                          <a:ln>
                            <a:noFill/>
                          </a:ln>
                          <a:solidFill>
                            <a:prstClr val="black"/>
                          </a:solidFill>
                          <a:effectLst/>
                          <a:uLnTx/>
                          <a:uFillTx/>
                          <a:latin typeface="+mn-lt"/>
                          <a:ea typeface="+mn-ea"/>
                          <a:cs typeface="+mn-cs"/>
                        </a:rPr>
                        <a:t>
 Newly promoted TMA CEO, Daisuke Ugaeri, visited the Pasadena office earlier this month for an informal Townhall. Daisuke met with employees and even shared some information about his vision for TMA in the future!
Congratulations, Daisuke! TMA is lucky to gain such a talented leader.
#ceo #newleadership #insurance #insurancecompany #companyculture #welcome #tokiomarine #insurtech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https://quintly-image-storage.s3.amazonaws.com/a8463497d6ac59d9f9b31e3831c67b7f/e9673308ebbc97678dd92b97a9f03df2.jpg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7579"/>
                  </a:ext>
                </a:extLst>
              </a:tr>
            </a:tbl>
          </a:graphicData>
        </a:graphic>
      </p:graphicFrame>
      <p:sp>
        <p:nvSpPr>
          <p:cNvPr id="4" name="Text Placeholder 3">
            <a:extLst>
              <a:ext uri="{FF2B5EF4-FFF2-40B4-BE49-F238E27FC236}">
                <a16:creationId xmlns:a16="http://schemas.microsoft.com/office/drawing/2014/main" id="{3D9FA248-85A1-408A-B931-D8B7C173D17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293631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943</Words>
  <Application>Microsoft Office PowerPoint</Application>
  <PresentationFormat>On-screen Show (4:3)</PresentationFormat>
  <Paragraphs>363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2022-05-04T20:49:58Z</dcterms:created>
  <dcterms:modified xsi:type="dcterms:W3CDTF">2022-05-04T20:50:54Z</dcterms:modified>
</cp:coreProperties>
</file>