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44621</c:v>
                </c:pt>
              </c:numCache>
            </c:numRef>
          </c:cat>
          <c:val>
            <c:numRef>
              <c:f>Sheet1!$B$2</c:f>
              <c:numCache>
                <c:formatCode>General</c:formatCode>
                <c:ptCount val="1"/>
                <c:pt idx="0">
                  <c:v>448</c:v>
                </c:pt>
              </c:numCache>
            </c:numRef>
          </c:val>
          <c:extLst>
            <c:ext xmlns:c16="http://schemas.microsoft.com/office/drawing/2014/chart" uri="{C3380CC4-5D6E-409C-BE32-E72D297353CC}">
              <c16:uniqueId val="{00000000-AEDB-4006-AD82-2472C6107C7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44621</c:v>
                </c:pt>
              </c:numCache>
            </c:numRef>
          </c:cat>
          <c:val>
            <c:numRef>
              <c:f>Sheet1!$C$2</c:f>
              <c:numCache>
                <c:formatCode>General</c:formatCode>
                <c:ptCount val="1"/>
                <c:pt idx="0">
                  <c:v>454</c:v>
                </c:pt>
              </c:numCache>
            </c:numRef>
          </c:val>
          <c:extLst>
            <c:ext xmlns:c16="http://schemas.microsoft.com/office/drawing/2014/chart" uri="{C3380CC4-5D6E-409C-BE32-E72D297353CC}">
              <c16:uniqueId val="{00000001-AEDB-4006-AD82-2472C6107C7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44621</c:v>
                </c:pt>
              </c:numCache>
            </c:numRef>
          </c:cat>
          <c:val>
            <c:numRef>
              <c:f>Sheet1!$D$2</c:f>
              <c:numCache>
                <c:formatCode>General</c:formatCode>
                <c:ptCount val="1"/>
                <c:pt idx="0">
                  <c:v>18737</c:v>
                </c:pt>
              </c:numCache>
            </c:numRef>
          </c:val>
          <c:extLst>
            <c:ext xmlns:c16="http://schemas.microsoft.com/office/drawing/2014/chart" uri="{C3380CC4-5D6E-409C-BE32-E72D297353CC}">
              <c16:uniqueId val="{00000002-AEDB-4006-AD82-2472C6107C7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44621</c:v>
                </c:pt>
              </c:numCache>
            </c:numRef>
          </c:cat>
          <c:val>
            <c:numRef>
              <c:f>Sheet1!$E$2</c:f>
              <c:numCache>
                <c:formatCode>General</c:formatCode>
                <c:ptCount val="1"/>
                <c:pt idx="0">
                  <c:v>231</c:v>
                </c:pt>
              </c:numCache>
            </c:numRef>
          </c:val>
          <c:extLst>
            <c:ext xmlns:c16="http://schemas.microsoft.com/office/drawing/2014/chart" uri="{C3380CC4-5D6E-409C-BE32-E72D297353CC}">
              <c16:uniqueId val="{00000003-AEDB-4006-AD82-2472C6107C76}"/>
            </c:ext>
          </c:extLst>
        </c:ser>
        <c:dLbls>
          <c:showLegendKey val="0"/>
          <c:showVal val="0"/>
          <c:showCatName val="0"/>
          <c:showSerName val="0"/>
          <c:showPercent val="0"/>
          <c:showBubbleSize val="0"/>
        </c:dLbls>
        <c:gapWidth val="219"/>
        <c:overlap val="-27"/>
        <c:axId val="325746632"/>
        <c:axId val="325744008"/>
      </c:barChart>
      <c:dateAx>
        <c:axId val="325746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44008"/>
        <c:crosses val="autoZero"/>
        <c:auto val="1"/>
        <c:lblOffset val="100"/>
        <c:baseTimeUnit val="days"/>
      </c:dateAx>
      <c:valAx>
        <c:axId val="32574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4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8</c:v>
                </c:pt>
                <c:pt idx="2">
                  <c:v>5</c:v>
                </c:pt>
                <c:pt idx="3">
                  <c:v>0</c:v>
                </c:pt>
              </c:numCache>
            </c:numRef>
          </c:val>
          <c:extLst>
            <c:ext xmlns:c16="http://schemas.microsoft.com/office/drawing/2014/chart" uri="{C3380CC4-5D6E-409C-BE32-E72D297353CC}">
              <c16:uniqueId val="{00000000-2C9D-434C-9743-21D6211CE342}"/>
            </c:ext>
          </c:extLst>
        </c:ser>
        <c:dLbls>
          <c:showLegendKey val="0"/>
          <c:showVal val="0"/>
          <c:showCatName val="0"/>
          <c:showSerName val="0"/>
          <c:showPercent val="0"/>
          <c:showBubbleSize val="0"/>
        </c:dLbls>
        <c:gapWidth val="219"/>
        <c:overlap val="-27"/>
        <c:axId val="419408832"/>
        <c:axId val="419411128"/>
      </c:barChart>
      <c:dateAx>
        <c:axId val="41940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411128"/>
        <c:crosses val="autoZero"/>
        <c:auto val="1"/>
        <c:lblOffset val="100"/>
        <c:baseTimeUnit val="months"/>
      </c:dateAx>
      <c:valAx>
        <c:axId val="419411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40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5</c:v>
                </c:pt>
                <c:pt idx="1">
                  <c:v>6</c:v>
                </c:pt>
                <c:pt idx="2">
                  <c:v>6</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B2E-471C-BCD9-2A44EA157B19}"/>
            </c:ext>
          </c:extLst>
        </c:ser>
        <c:dLbls>
          <c:showLegendKey val="0"/>
          <c:showVal val="0"/>
          <c:showCatName val="0"/>
          <c:showSerName val="0"/>
          <c:showPercent val="0"/>
          <c:showBubbleSize val="0"/>
        </c:dLbls>
        <c:gapWidth val="219"/>
        <c:overlap val="-27"/>
        <c:axId val="419407192"/>
        <c:axId val="419409816"/>
      </c:barChart>
      <c:dateAx>
        <c:axId val="419407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409816"/>
        <c:crosses val="autoZero"/>
        <c:auto val="1"/>
        <c:lblOffset val="100"/>
        <c:baseTimeUnit val="months"/>
      </c:dateAx>
      <c:valAx>
        <c:axId val="419409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40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59</c:v>
                </c:pt>
                <c:pt idx="1">
                  <c:v>86</c:v>
                </c:pt>
                <c:pt idx="2">
                  <c:v>89</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557-49DF-8C20-3CCC8F435602}"/>
            </c:ext>
          </c:extLst>
        </c:ser>
        <c:dLbls>
          <c:showLegendKey val="0"/>
          <c:showVal val="0"/>
          <c:showCatName val="0"/>
          <c:showSerName val="0"/>
          <c:showPercent val="0"/>
          <c:showBubbleSize val="0"/>
        </c:dLbls>
        <c:gapWidth val="219"/>
        <c:overlap val="-27"/>
        <c:axId val="419416704"/>
        <c:axId val="419420968"/>
      </c:barChart>
      <c:catAx>
        <c:axId val="41941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420968"/>
        <c:crosses val="autoZero"/>
        <c:auto val="1"/>
        <c:lblAlgn val="ctr"/>
        <c:lblOffset val="100"/>
        <c:noMultiLvlLbl val="0"/>
      </c:catAx>
      <c:valAx>
        <c:axId val="41942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41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2645</c:v>
                </c:pt>
                <c:pt idx="2">
                  <c:v>4051</c:v>
                </c:pt>
                <c:pt idx="3">
                  <c:v>11</c:v>
                </c:pt>
              </c:numCache>
            </c:numRef>
          </c:val>
          <c:extLst>
            <c:ext xmlns:c16="http://schemas.microsoft.com/office/drawing/2014/chart" uri="{C3380CC4-5D6E-409C-BE32-E72D297353CC}">
              <c16:uniqueId val="{00000000-5786-4071-BBD2-0B5F753A22E4}"/>
            </c:ext>
          </c:extLst>
        </c:ser>
        <c:dLbls>
          <c:showLegendKey val="0"/>
          <c:showVal val="0"/>
          <c:showCatName val="0"/>
          <c:showSerName val="0"/>
          <c:showPercent val="0"/>
          <c:showBubbleSize val="0"/>
        </c:dLbls>
        <c:gapWidth val="219"/>
        <c:overlap val="-27"/>
        <c:axId val="419421624"/>
        <c:axId val="419417360"/>
      </c:barChart>
      <c:dateAx>
        <c:axId val="419421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417360"/>
        <c:crosses val="autoZero"/>
        <c:auto val="1"/>
        <c:lblOffset val="100"/>
        <c:baseTimeUnit val="months"/>
      </c:dateAx>
      <c:valAx>
        <c:axId val="41941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42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2</c:v>
                </c:pt>
                <c:pt idx="2">
                  <c:v>1</c:v>
                </c:pt>
                <c:pt idx="3">
                  <c:v>-1</c:v>
                </c:pt>
              </c:numCache>
            </c:numRef>
          </c:val>
          <c:extLst>
            <c:ext xmlns:c16="http://schemas.microsoft.com/office/drawing/2014/chart" uri="{C3380CC4-5D6E-409C-BE32-E72D297353CC}">
              <c16:uniqueId val="{00000000-C6A6-4028-99C8-2C7C9C751DE1}"/>
            </c:ext>
          </c:extLst>
        </c:ser>
        <c:dLbls>
          <c:showLegendKey val="0"/>
          <c:showVal val="0"/>
          <c:showCatName val="0"/>
          <c:showSerName val="0"/>
          <c:showPercent val="0"/>
          <c:showBubbleSize val="0"/>
        </c:dLbls>
        <c:gapWidth val="219"/>
        <c:overlap val="-27"/>
        <c:axId val="424135784"/>
        <c:axId val="424132504"/>
      </c:barChart>
      <c:dateAx>
        <c:axId val="424135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132504"/>
        <c:crosses val="autoZero"/>
        <c:auto val="1"/>
        <c:lblOffset val="100"/>
        <c:baseTimeUnit val="months"/>
      </c:dateAx>
      <c:valAx>
        <c:axId val="42413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13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2</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40B-4540-8C13-3DC8BC51EF3B}"/>
            </c:ext>
          </c:extLst>
        </c:ser>
        <c:dLbls>
          <c:showLegendKey val="0"/>
          <c:showVal val="0"/>
          <c:showCatName val="0"/>
          <c:showSerName val="0"/>
          <c:showPercent val="0"/>
          <c:showBubbleSize val="0"/>
        </c:dLbls>
        <c:gapWidth val="219"/>
        <c:overlap val="-27"/>
        <c:axId val="386897408"/>
        <c:axId val="386901016"/>
      </c:barChart>
      <c:dateAx>
        <c:axId val="386897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01016"/>
        <c:crosses val="autoZero"/>
        <c:auto val="1"/>
        <c:lblOffset val="100"/>
        <c:baseTimeUnit val="months"/>
      </c:dateAx>
      <c:valAx>
        <c:axId val="38690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9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33</c:v>
                </c:pt>
                <c:pt idx="1">
                  <c:v>50</c:v>
                </c:pt>
                <c:pt idx="2">
                  <c:v>33</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BC2-4D6C-8FF4-C5C37E4AE5B4}"/>
            </c:ext>
          </c:extLst>
        </c:ser>
        <c:dLbls>
          <c:showLegendKey val="0"/>
          <c:showVal val="0"/>
          <c:showCatName val="0"/>
          <c:showSerName val="0"/>
          <c:showPercent val="0"/>
          <c:showBubbleSize val="0"/>
        </c:dLbls>
        <c:gapWidth val="219"/>
        <c:overlap val="-27"/>
        <c:axId val="386896424"/>
        <c:axId val="386896752"/>
      </c:barChart>
      <c:catAx>
        <c:axId val="38689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96752"/>
        <c:crosses val="autoZero"/>
        <c:auto val="1"/>
        <c:lblAlgn val="ctr"/>
        <c:lblOffset val="100"/>
        <c:noMultiLvlLbl val="0"/>
      </c:catAx>
      <c:valAx>
        <c:axId val="38689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9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113</c:v>
                </c:pt>
                <c:pt idx="2">
                  <c:v>96</c:v>
                </c:pt>
                <c:pt idx="3">
                  <c:v>9</c:v>
                </c:pt>
              </c:numCache>
            </c:numRef>
          </c:val>
          <c:extLst>
            <c:ext xmlns:c16="http://schemas.microsoft.com/office/drawing/2014/chart" uri="{C3380CC4-5D6E-409C-BE32-E72D297353CC}">
              <c16:uniqueId val="{00000000-1682-435B-8AAB-A78F40DE24C8}"/>
            </c:ext>
          </c:extLst>
        </c:ser>
        <c:dLbls>
          <c:showLegendKey val="0"/>
          <c:showVal val="0"/>
          <c:showCatName val="0"/>
          <c:showSerName val="0"/>
          <c:showPercent val="0"/>
          <c:showBubbleSize val="0"/>
        </c:dLbls>
        <c:gapWidth val="219"/>
        <c:overlap val="-27"/>
        <c:axId val="386891504"/>
        <c:axId val="386887240"/>
      </c:barChart>
      <c:dateAx>
        <c:axId val="386891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87240"/>
        <c:crosses val="autoZero"/>
        <c:auto val="1"/>
        <c:lblOffset val="100"/>
        <c:baseTimeUnit val="months"/>
      </c:dateAx>
      <c:valAx>
        <c:axId val="38688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9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2022-01</c:v>
                </c:pt>
                <c:pt idx="1">
                  <c:v>2022-02</c:v>
                </c:pt>
                <c:pt idx="2">
                  <c:v>2022-03</c:v>
                </c:pt>
                <c:pt idx="3">
                  <c:v>2022-04</c:v>
                </c:pt>
              </c:strCache>
            </c:strRef>
          </c:cat>
          <c:val>
            <c:numRef>
              <c:f>Sheet1!$B$2:$B$5</c:f>
              <c:numCache>
                <c:formatCode>General</c:formatCode>
                <c:ptCount val="4"/>
                <c:pt idx="0">
                  <c:v>23</c:v>
                </c:pt>
                <c:pt idx="1">
                  <c:v>44</c:v>
                </c:pt>
                <c:pt idx="2">
                  <c:v>38</c:v>
                </c:pt>
                <c:pt idx="3">
                  <c:v>7</c:v>
                </c:pt>
              </c:numCache>
            </c:numRef>
          </c:val>
          <c:extLst>
            <c:ext xmlns:c16="http://schemas.microsoft.com/office/drawing/2014/chart" uri="{C3380CC4-5D6E-409C-BE32-E72D297353CC}">
              <c16:uniqueId val="{00000000-3D12-41E2-BF61-3716CE22DDEE}"/>
            </c:ext>
          </c:extLst>
        </c:ser>
        <c:dLbls>
          <c:showLegendKey val="0"/>
          <c:showVal val="0"/>
          <c:showCatName val="0"/>
          <c:showSerName val="0"/>
          <c:showPercent val="0"/>
          <c:showBubbleSize val="0"/>
        </c:dLbls>
        <c:gapWidth val="219"/>
        <c:overlap val="-27"/>
        <c:axId val="424137424"/>
        <c:axId val="424134800"/>
      </c:barChart>
      <c:catAx>
        <c:axId val="424137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134800"/>
        <c:crosses val="autoZero"/>
        <c:auto val="1"/>
        <c:lblAlgn val="ctr"/>
        <c:lblOffset val="100"/>
        <c:noMultiLvlLbl val="0"/>
      </c:catAx>
      <c:valAx>
        <c:axId val="42413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13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2022-01</c:v>
                </c:pt>
                <c:pt idx="1">
                  <c:v>2022-02</c:v>
                </c:pt>
                <c:pt idx="2">
                  <c:v>2022-03</c:v>
                </c:pt>
                <c:pt idx="3">
                  <c:v>2022-04</c:v>
                </c:pt>
              </c:strCache>
            </c:strRef>
          </c:cat>
          <c:val>
            <c:numRef>
              <c:f>Sheet1!$B$2:$B$5</c:f>
              <c:numCache>
                <c:formatCode>General</c:formatCode>
                <c:ptCount val="4"/>
                <c:pt idx="0">
                  <c:v>279</c:v>
                </c:pt>
                <c:pt idx="1">
                  <c:v>490</c:v>
                </c:pt>
                <c:pt idx="2">
                  <c:v>498</c:v>
                </c:pt>
                <c:pt idx="3">
                  <c:v>7</c:v>
                </c:pt>
              </c:numCache>
            </c:numRef>
          </c:val>
          <c:extLst>
            <c:ext xmlns:c16="http://schemas.microsoft.com/office/drawing/2014/chart" uri="{C3380CC4-5D6E-409C-BE32-E72D297353CC}">
              <c16:uniqueId val="{00000000-7376-4EEF-8F1F-DCBC07EDCC46}"/>
            </c:ext>
          </c:extLst>
        </c:ser>
        <c:dLbls>
          <c:showLegendKey val="0"/>
          <c:showVal val="0"/>
          <c:showCatName val="0"/>
          <c:showSerName val="0"/>
          <c:showPercent val="0"/>
          <c:showBubbleSize val="0"/>
        </c:dLbls>
        <c:gapWidth val="219"/>
        <c:overlap val="-27"/>
        <c:axId val="328446088"/>
        <c:axId val="328448056"/>
      </c:barChart>
      <c:catAx>
        <c:axId val="328446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48056"/>
        <c:crosses val="autoZero"/>
        <c:auto val="1"/>
        <c:lblAlgn val="ctr"/>
        <c:lblOffset val="100"/>
        <c:noMultiLvlLbl val="0"/>
      </c:catAx>
      <c:valAx>
        <c:axId val="32844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4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17667</c:v>
                </c:pt>
                <c:pt idx="2">
                  <c:v>23048</c:v>
                </c:pt>
                <c:pt idx="3">
                  <c:v>21339</c:v>
                </c:pt>
                <c:pt idx="4">
                  <c:v>1323</c:v>
                </c:pt>
              </c:numCache>
            </c:numRef>
          </c:val>
          <c:extLst>
            <c:ext xmlns:c16="http://schemas.microsoft.com/office/drawing/2014/chart" uri="{C3380CC4-5D6E-409C-BE32-E72D297353CC}">
              <c16:uniqueId val="{00000000-08DE-46F7-BBDC-19E2EE8074CC}"/>
            </c:ext>
          </c:extLst>
        </c:ser>
        <c:dLbls>
          <c:showLegendKey val="0"/>
          <c:showVal val="0"/>
          <c:showCatName val="0"/>
          <c:showSerName val="0"/>
          <c:showPercent val="0"/>
          <c:showBubbleSize val="0"/>
        </c:dLbls>
        <c:gapWidth val="219"/>
        <c:overlap val="-27"/>
        <c:axId val="466407848"/>
        <c:axId val="466408504"/>
      </c:barChart>
      <c:catAx>
        <c:axId val="46640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408504"/>
        <c:crosses val="autoZero"/>
        <c:auto val="1"/>
        <c:lblAlgn val="ctr"/>
        <c:lblOffset val="100"/>
        <c:noMultiLvlLbl val="0"/>
      </c:catAx>
      <c:valAx>
        <c:axId val="46640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40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5</c:v>
                </c:pt>
                <c:pt idx="3">
                  <c:v>1</c:v>
                </c:pt>
              </c:numCache>
            </c:numRef>
          </c:val>
          <c:extLst>
            <c:ext xmlns:c16="http://schemas.microsoft.com/office/drawing/2014/chart" uri="{C3380CC4-5D6E-409C-BE32-E72D297353CC}">
              <c16:uniqueId val="{00000000-B926-450D-85EB-1A735FD6BC3D}"/>
            </c:ext>
          </c:extLst>
        </c:ser>
        <c:dLbls>
          <c:showLegendKey val="0"/>
          <c:showVal val="0"/>
          <c:showCatName val="0"/>
          <c:showSerName val="0"/>
          <c:showPercent val="0"/>
          <c:showBubbleSize val="0"/>
        </c:dLbls>
        <c:gapWidth val="219"/>
        <c:overlap val="-27"/>
        <c:axId val="466395712"/>
        <c:axId val="466397024"/>
      </c:barChart>
      <c:dateAx>
        <c:axId val="46639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397024"/>
        <c:crosses val="autoZero"/>
        <c:auto val="1"/>
        <c:lblOffset val="100"/>
        <c:baseTimeUnit val="months"/>
      </c:dateAx>
      <c:valAx>
        <c:axId val="46639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39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11</c:v>
                </c:pt>
                <c:pt idx="2">
                  <c:v>8</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91E-4C81-9B1C-D8CC2E39C91A}"/>
            </c:ext>
          </c:extLst>
        </c:ser>
        <c:dLbls>
          <c:showLegendKey val="0"/>
          <c:showVal val="0"/>
          <c:showCatName val="0"/>
          <c:showSerName val="0"/>
          <c:showPercent val="0"/>
          <c:showBubbleSize val="0"/>
        </c:dLbls>
        <c:gapWidth val="219"/>
        <c:overlap val="-27"/>
        <c:axId val="466401616"/>
        <c:axId val="419373528"/>
      </c:barChart>
      <c:dateAx>
        <c:axId val="466401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73528"/>
        <c:crosses val="autoZero"/>
        <c:auto val="1"/>
        <c:lblOffset val="100"/>
        <c:baseTimeUnit val="months"/>
      </c:dateAx>
      <c:valAx>
        <c:axId val="41937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40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76</c:v>
                </c:pt>
                <c:pt idx="1">
                  <c:v>125</c:v>
                </c:pt>
                <c:pt idx="2">
                  <c:v>115</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847-44CA-AF13-3A181B730B0C}"/>
            </c:ext>
          </c:extLst>
        </c:ser>
        <c:dLbls>
          <c:showLegendKey val="0"/>
          <c:showVal val="0"/>
          <c:showCatName val="0"/>
          <c:showSerName val="0"/>
          <c:showPercent val="0"/>
          <c:showBubbleSize val="0"/>
        </c:dLbls>
        <c:gapWidth val="219"/>
        <c:overlap val="-27"/>
        <c:axId val="419379760"/>
        <c:axId val="419380744"/>
      </c:barChart>
      <c:catAx>
        <c:axId val="41937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80744"/>
        <c:crosses val="autoZero"/>
        <c:auto val="1"/>
        <c:lblAlgn val="ctr"/>
        <c:lblOffset val="100"/>
        <c:noMultiLvlLbl val="0"/>
      </c:catAx>
      <c:valAx>
        <c:axId val="41938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7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1103</c:v>
                </c:pt>
                <c:pt idx="1">
                  <c:v>1363</c:v>
                </c:pt>
                <c:pt idx="2">
                  <c:v>1294</c:v>
                </c:pt>
              </c:numCache>
            </c:numRef>
          </c:val>
          <c:extLst>
            <c:ext xmlns:c16="http://schemas.microsoft.com/office/drawing/2014/chart" uri="{C3380CC4-5D6E-409C-BE32-E72D297353CC}">
              <c16:uniqueId val="{00000000-EBD8-48E2-8ECB-9262F406D46F}"/>
            </c:ext>
          </c:extLst>
        </c:ser>
        <c:dLbls>
          <c:showLegendKey val="0"/>
          <c:showVal val="0"/>
          <c:showCatName val="0"/>
          <c:showSerName val="0"/>
          <c:showPercent val="0"/>
          <c:showBubbleSize val="0"/>
        </c:dLbls>
        <c:gapWidth val="219"/>
        <c:overlap val="-27"/>
        <c:axId val="419379104"/>
        <c:axId val="419371560"/>
      </c:barChart>
      <c:dateAx>
        <c:axId val="41937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71560"/>
        <c:crosses val="autoZero"/>
        <c:auto val="1"/>
        <c:lblOffset val="100"/>
        <c:baseTimeUnit val="months"/>
      </c:dateAx>
      <c:valAx>
        <c:axId val="41937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37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26C-736F-47C8-B073-586304A2C927}"/>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E922EC38-D32B-49D4-8BC5-7E1A2821ADA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21597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B356B-12FD-4638-94A7-A2C05BE6A0CD}"/>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7BEC3919-9129-4079-9B60-B27027003415}"/>
              </a:ext>
            </a:extLst>
          </p:cNvPr>
          <p:cNvGraphicFramePr>
            <a:graphicFrameLocks noGrp="1"/>
          </p:cNvGraphicFramePr>
          <p:nvPr>
            <p:ph type="chart" sz="quarter" idx="13"/>
            <p:extLst>
              <p:ext uri="{D42A27DB-BD31-4B8C-83A1-F6EECF244321}">
                <p14:modId xmlns:p14="http://schemas.microsoft.com/office/powerpoint/2010/main" val="1676831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713A01-4EF1-436F-82C9-42F6FCD63B53}"/>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0ED2C01D-0237-4C6D-9EB8-BB0A43A71C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1003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D2B6B-239E-4F42-8E8A-9B1AF467F7B9}"/>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87A12479-DC13-40EE-8423-B9EEECEEE526}"/>
              </a:ext>
            </a:extLst>
          </p:cNvPr>
          <p:cNvGraphicFramePr>
            <a:graphicFrameLocks noGrp="1"/>
          </p:cNvGraphicFramePr>
          <p:nvPr>
            <p:ph type="tbl" sz="quarter" idx="13"/>
            <p:extLst>
              <p:ext uri="{D42A27DB-BD31-4B8C-83A1-F6EECF244321}">
                <p14:modId xmlns:p14="http://schemas.microsoft.com/office/powerpoint/2010/main" val="3651272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69545965"/>
                    </a:ext>
                  </a:extLst>
                </a:gridCol>
                <a:gridCol w="905256">
                  <a:extLst>
                    <a:ext uri="{9D8B030D-6E8A-4147-A177-3AD203B41FA5}">
                      <a16:colId xmlns:a16="http://schemas.microsoft.com/office/drawing/2014/main" val="3877794229"/>
                    </a:ext>
                  </a:extLst>
                </a:gridCol>
                <a:gridCol w="905256">
                  <a:extLst>
                    <a:ext uri="{9D8B030D-6E8A-4147-A177-3AD203B41FA5}">
                      <a16:colId xmlns:a16="http://schemas.microsoft.com/office/drawing/2014/main" val="2037937989"/>
                    </a:ext>
                  </a:extLst>
                </a:gridCol>
                <a:gridCol w="905256">
                  <a:extLst>
                    <a:ext uri="{9D8B030D-6E8A-4147-A177-3AD203B41FA5}">
                      <a16:colId xmlns:a16="http://schemas.microsoft.com/office/drawing/2014/main" val="1691347619"/>
                    </a:ext>
                  </a:extLst>
                </a:gridCol>
                <a:gridCol w="905256">
                  <a:extLst>
                    <a:ext uri="{9D8B030D-6E8A-4147-A177-3AD203B41FA5}">
                      <a16:colId xmlns:a16="http://schemas.microsoft.com/office/drawing/2014/main" val="3543000178"/>
                    </a:ext>
                  </a:extLst>
                </a:gridCol>
                <a:gridCol w="905256">
                  <a:extLst>
                    <a:ext uri="{9D8B030D-6E8A-4147-A177-3AD203B41FA5}">
                      <a16:colId xmlns:a16="http://schemas.microsoft.com/office/drawing/2014/main" val="863539058"/>
                    </a:ext>
                  </a:extLst>
                </a:gridCol>
                <a:gridCol w="905256">
                  <a:extLst>
                    <a:ext uri="{9D8B030D-6E8A-4147-A177-3AD203B41FA5}">
                      <a16:colId xmlns:a16="http://schemas.microsoft.com/office/drawing/2014/main" val="533636186"/>
                    </a:ext>
                  </a:extLst>
                </a:gridCol>
                <a:gridCol w="905256">
                  <a:extLst>
                    <a:ext uri="{9D8B030D-6E8A-4147-A177-3AD203B41FA5}">
                      <a16:colId xmlns:a16="http://schemas.microsoft.com/office/drawing/2014/main" val="1971274555"/>
                    </a:ext>
                  </a:extLst>
                </a:gridCol>
                <a:gridCol w="905256">
                  <a:extLst>
                    <a:ext uri="{9D8B030D-6E8A-4147-A177-3AD203B41FA5}">
                      <a16:colId xmlns:a16="http://schemas.microsoft.com/office/drawing/2014/main" val="203064713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95705536"/>
                  </a:ext>
                </a:extLst>
              </a:tr>
              <a:tr h="370840">
                <a:tc>
                  <a:txBody>
                    <a:bodyPr/>
                    <a:lstStyle/>
                    <a:p>
                      <a:r>
                        <a:rPr lang="en-US" sz="1000"/>
                        <a:t>448</a:t>
                      </a:r>
                    </a:p>
                  </a:txBody>
                  <a:tcPr/>
                </a:tc>
                <a:tc>
                  <a:txBody>
                    <a:bodyPr/>
                    <a:lstStyle/>
                    <a:p>
                      <a:r>
                        <a:rPr lang="en-US" sz="1000"/>
                        <a:t>1</a:t>
                      </a:r>
                    </a:p>
                  </a:txBody>
                  <a:tcPr/>
                </a:tc>
                <a:tc>
                  <a:txBody>
                    <a:bodyPr/>
                    <a:lstStyle/>
                    <a:p>
                      <a:r>
                        <a:rPr lang="en-US" sz="1000"/>
                        <a:t>13</a:t>
                      </a:r>
                    </a:p>
                  </a:txBody>
                  <a:tcPr/>
                </a:tc>
                <a:tc>
                  <a:txBody>
                    <a:bodyPr/>
                    <a:lstStyle/>
                    <a:p>
                      <a:r>
                        <a:rPr lang="en-US" sz="1000"/>
                        <a:t>68</a:t>
                      </a:r>
                    </a:p>
                  </a:txBody>
                  <a:tcPr/>
                </a:tc>
                <a:tc>
                  <a:txBody>
                    <a:bodyPr/>
                    <a:lstStyle/>
                    <a:p>
                      <a:r>
                        <a:rPr lang="en-US" sz="1000"/>
                        <a:t>3</a:t>
                      </a:r>
                    </a:p>
                  </a:txBody>
                  <a:tcPr/>
                </a:tc>
                <a:tc>
                  <a:txBody>
                    <a:bodyPr/>
                    <a:lstStyle/>
                    <a:p>
                      <a:r>
                        <a:rPr lang="en-US" sz="1000"/>
                        <a:t>18</a:t>
                      </a:r>
                    </a:p>
                  </a:txBody>
                  <a:tcPr/>
                </a:tc>
                <a:tc>
                  <a:txBody>
                    <a:bodyPr/>
                    <a:lstStyle/>
                    <a:p>
                      <a:r>
                        <a:rPr lang="en-US" sz="1000"/>
                        <a:t>2</a:t>
                      </a:r>
                    </a:p>
                  </a:txBody>
                  <a:tcPr/>
                </a:tc>
                <a:tc>
                  <a:txBody>
                    <a:bodyPr/>
                    <a:lstStyle/>
                    <a:p>
                      <a:r>
                        <a:rPr lang="en-US" sz="1000"/>
                        <a:t>1.5316 %</a:t>
                      </a:r>
                    </a:p>
                  </a:txBody>
                  <a:tcPr/>
                </a:tc>
                <a:tc>
                  <a:txBody>
                    <a:bodyPr/>
                    <a:lstStyle/>
                    <a:p>
                      <a:r>
                        <a:rPr lang="en-US" sz="1000"/>
                        <a:t>0.0 %</a:t>
                      </a:r>
                    </a:p>
                  </a:txBody>
                  <a:tcPr/>
                </a:tc>
                <a:extLst>
                  <a:ext uri="{0D108BD9-81ED-4DB2-BD59-A6C34878D82A}">
                    <a16:rowId xmlns:a16="http://schemas.microsoft.com/office/drawing/2014/main" val="3270035189"/>
                  </a:ext>
                </a:extLst>
              </a:tr>
            </a:tbl>
          </a:graphicData>
        </a:graphic>
      </p:graphicFrame>
      <p:sp>
        <p:nvSpPr>
          <p:cNvPr id="4" name="Text Placeholder 3">
            <a:extLst>
              <a:ext uri="{FF2B5EF4-FFF2-40B4-BE49-F238E27FC236}">
                <a16:creationId xmlns:a16="http://schemas.microsoft.com/office/drawing/2014/main" id="{9EF10FA6-9AC8-4E86-BE6C-9CF49959E8D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00011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19987-5FAA-4BCD-921F-1E5464FBC83B}"/>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0DFA46A0-F6AA-4855-8493-2ABA290B1962}"/>
              </a:ext>
            </a:extLst>
          </p:cNvPr>
          <p:cNvGraphicFramePr>
            <a:graphicFrameLocks noGrp="1"/>
          </p:cNvGraphicFramePr>
          <p:nvPr>
            <p:ph type="chart" sz="quarter" idx="13"/>
            <p:extLst>
              <p:ext uri="{D42A27DB-BD31-4B8C-83A1-F6EECF244321}">
                <p14:modId xmlns:p14="http://schemas.microsoft.com/office/powerpoint/2010/main" val="729355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C5C8FD-23DC-4694-8956-EBB4E2C14BA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ECBD4A3-05CD-43DB-BB76-CD1F393690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4570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F94FB-233F-430A-9B38-8F44494D2F62}"/>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546250DE-90F4-40AD-BA00-278F11273902}"/>
              </a:ext>
            </a:extLst>
          </p:cNvPr>
          <p:cNvGraphicFramePr>
            <a:graphicFrameLocks noGrp="1"/>
          </p:cNvGraphicFramePr>
          <p:nvPr>
            <p:ph type="chart" sz="quarter" idx="13"/>
            <p:extLst>
              <p:ext uri="{D42A27DB-BD31-4B8C-83A1-F6EECF244321}">
                <p14:modId xmlns:p14="http://schemas.microsoft.com/office/powerpoint/2010/main" val="2319012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E209CF-89D1-4CAD-8119-50D8F5D8F53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6F95894-B89D-4127-8BF2-574DAC3A41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1720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991BA-F70E-48B0-8DA4-54D4FC5E7554}"/>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D8479F00-E4EE-45F4-8A0F-29BC1760383C}"/>
              </a:ext>
            </a:extLst>
          </p:cNvPr>
          <p:cNvGraphicFramePr>
            <a:graphicFrameLocks noGrp="1"/>
          </p:cNvGraphicFramePr>
          <p:nvPr>
            <p:ph type="chart" sz="quarter" idx="13"/>
            <p:extLst>
              <p:ext uri="{D42A27DB-BD31-4B8C-83A1-F6EECF244321}">
                <p14:modId xmlns:p14="http://schemas.microsoft.com/office/powerpoint/2010/main" val="2000415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09DA04-D768-465E-84CE-3E9D156FAB2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FA920E2-7C6D-4218-A637-0A6C032355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543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CA0F-F82A-4973-BD1D-5C1D75FC0ED8}"/>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0E709FE1-9FE8-4209-97F9-9FEFC19D4E23}"/>
              </a:ext>
            </a:extLst>
          </p:cNvPr>
          <p:cNvGraphicFramePr>
            <a:graphicFrameLocks noGrp="1"/>
          </p:cNvGraphicFramePr>
          <p:nvPr>
            <p:ph type="chart" sz="quarter" idx="13"/>
            <p:extLst>
              <p:ext uri="{D42A27DB-BD31-4B8C-83A1-F6EECF244321}">
                <p14:modId xmlns:p14="http://schemas.microsoft.com/office/powerpoint/2010/main" val="1367977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508275-93F0-4F45-9E79-72DE57D083D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D4FFEE2-8DC2-4F0D-8DD4-C6CFE1D20E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6537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7B13C-AE38-4D7F-953F-EEBB7C2FE69E}"/>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FD1702F3-807C-45CF-830C-F1F9529790C0}"/>
              </a:ext>
            </a:extLst>
          </p:cNvPr>
          <p:cNvGraphicFramePr>
            <a:graphicFrameLocks noGrp="1"/>
          </p:cNvGraphicFramePr>
          <p:nvPr>
            <p:ph type="tbl" sz="quarter" idx="13"/>
            <p:extLst>
              <p:ext uri="{D42A27DB-BD31-4B8C-83A1-F6EECF244321}">
                <p14:modId xmlns:p14="http://schemas.microsoft.com/office/powerpoint/2010/main" val="2576913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017013653"/>
                    </a:ext>
                  </a:extLst>
                </a:gridCol>
                <a:gridCol w="1645921">
                  <a:extLst>
                    <a:ext uri="{9D8B030D-6E8A-4147-A177-3AD203B41FA5}">
                      <a16:colId xmlns:a16="http://schemas.microsoft.com/office/drawing/2014/main" val="3897345284"/>
                    </a:ext>
                  </a:extLst>
                </a:gridCol>
                <a:gridCol w="411480">
                  <a:extLst>
                    <a:ext uri="{9D8B030D-6E8A-4147-A177-3AD203B41FA5}">
                      <a16:colId xmlns:a16="http://schemas.microsoft.com/office/drawing/2014/main" val="3165010793"/>
                    </a:ext>
                  </a:extLst>
                </a:gridCol>
                <a:gridCol w="411480">
                  <a:extLst>
                    <a:ext uri="{9D8B030D-6E8A-4147-A177-3AD203B41FA5}">
                      <a16:colId xmlns:a16="http://schemas.microsoft.com/office/drawing/2014/main" val="3439219804"/>
                    </a:ext>
                  </a:extLst>
                </a:gridCol>
                <a:gridCol w="411480">
                  <a:extLst>
                    <a:ext uri="{9D8B030D-6E8A-4147-A177-3AD203B41FA5}">
                      <a16:colId xmlns:a16="http://schemas.microsoft.com/office/drawing/2014/main" val="3441991043"/>
                    </a:ext>
                  </a:extLst>
                </a:gridCol>
                <a:gridCol w="411480">
                  <a:extLst>
                    <a:ext uri="{9D8B030D-6E8A-4147-A177-3AD203B41FA5}">
                      <a16:colId xmlns:a16="http://schemas.microsoft.com/office/drawing/2014/main" val="1651195568"/>
                    </a:ext>
                  </a:extLst>
                </a:gridCol>
                <a:gridCol w="411480">
                  <a:extLst>
                    <a:ext uri="{9D8B030D-6E8A-4147-A177-3AD203B41FA5}">
                      <a16:colId xmlns:a16="http://schemas.microsoft.com/office/drawing/2014/main" val="1980021020"/>
                    </a:ext>
                  </a:extLst>
                </a:gridCol>
                <a:gridCol w="411480">
                  <a:extLst>
                    <a:ext uri="{9D8B030D-6E8A-4147-A177-3AD203B41FA5}">
                      <a16:colId xmlns:a16="http://schemas.microsoft.com/office/drawing/2014/main" val="1177052166"/>
                    </a:ext>
                  </a:extLst>
                </a:gridCol>
                <a:gridCol w="411480">
                  <a:extLst>
                    <a:ext uri="{9D8B030D-6E8A-4147-A177-3AD203B41FA5}">
                      <a16:colId xmlns:a16="http://schemas.microsoft.com/office/drawing/2014/main" val="3176907659"/>
                    </a:ext>
                  </a:extLst>
                </a:gridCol>
                <a:gridCol w="411480">
                  <a:extLst>
                    <a:ext uri="{9D8B030D-6E8A-4147-A177-3AD203B41FA5}">
                      <a16:colId xmlns:a16="http://schemas.microsoft.com/office/drawing/2014/main" val="2391369912"/>
                    </a:ext>
                  </a:extLst>
                </a:gridCol>
                <a:gridCol w="411480">
                  <a:extLst>
                    <a:ext uri="{9D8B030D-6E8A-4147-A177-3AD203B41FA5}">
                      <a16:colId xmlns:a16="http://schemas.microsoft.com/office/drawing/2014/main" val="1636867877"/>
                    </a:ext>
                  </a:extLst>
                </a:gridCol>
                <a:gridCol w="411480">
                  <a:extLst>
                    <a:ext uri="{9D8B030D-6E8A-4147-A177-3AD203B41FA5}">
                      <a16:colId xmlns:a16="http://schemas.microsoft.com/office/drawing/2014/main" val="930078116"/>
                    </a:ext>
                  </a:extLst>
                </a:gridCol>
                <a:gridCol w="411480">
                  <a:extLst>
                    <a:ext uri="{9D8B030D-6E8A-4147-A177-3AD203B41FA5}">
                      <a16:colId xmlns:a16="http://schemas.microsoft.com/office/drawing/2014/main" val="400493792"/>
                    </a:ext>
                  </a:extLst>
                </a:gridCol>
                <a:gridCol w="411480">
                  <a:extLst>
                    <a:ext uri="{9D8B030D-6E8A-4147-A177-3AD203B41FA5}">
                      <a16:colId xmlns:a16="http://schemas.microsoft.com/office/drawing/2014/main" val="129066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6356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- 2022-03-02 15:53:55</a:t>
                      </a:r>
                      <a:r>
                        <a:rPr kumimoji="0" lang="en-US" sz="1000" b="0" i="0" u="none" strike="noStrike" kern="1200" cap="none" spc="0" normalizeH="0" baseline="0" noProof="0">
                          <a:ln>
                            <a:noFill/>
                          </a:ln>
                          <a:solidFill>
                            <a:prstClr val="black"/>
                          </a:solidFill>
                          <a:effectLst/>
                          <a:uLnTx/>
                          <a:uFillTx/>
                          <a:latin typeface="+mn-lt"/>
                          <a:ea typeface="+mn-ea"/>
                          <a:cs typeface="+mn-cs"/>
                        </a:rPr>
                        <a:t>
 Quick, professional service is what we aim for! Kudos to Ann G. for providing excellent claims service to our clients.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https://quintly-image-storage.s3.amazonaws.com/e33bbb9956bb05844e7317a82c09a400/c32b17f50dffeea1b21bb9678ea77b55.jpg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2144344"/>
                  </a:ext>
                </a:extLst>
              </a:tr>
            </a:tbl>
          </a:graphicData>
        </a:graphic>
      </p:graphicFrame>
      <p:sp>
        <p:nvSpPr>
          <p:cNvPr id="4" name="Text Placeholder 3">
            <a:extLst>
              <a:ext uri="{FF2B5EF4-FFF2-40B4-BE49-F238E27FC236}">
                <a16:creationId xmlns:a16="http://schemas.microsoft.com/office/drawing/2014/main" id="{663154E5-6EF9-45AA-B264-2EC40BDF48F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562037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56D5D-2FC5-45C3-8EDB-097BA5EEFEE2}"/>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E63D3B21-BC99-42D3-B601-BB0985C07BF4}"/>
              </a:ext>
            </a:extLst>
          </p:cNvPr>
          <p:cNvGraphicFramePr>
            <a:graphicFrameLocks noGrp="1"/>
          </p:cNvGraphicFramePr>
          <p:nvPr>
            <p:ph type="tbl" sz="quarter" idx="13"/>
            <p:extLst>
              <p:ext uri="{D42A27DB-BD31-4B8C-83A1-F6EECF244321}">
                <p14:modId xmlns:p14="http://schemas.microsoft.com/office/powerpoint/2010/main" val="3085626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990711040"/>
                    </a:ext>
                  </a:extLst>
                </a:gridCol>
                <a:gridCol w="1645921">
                  <a:extLst>
                    <a:ext uri="{9D8B030D-6E8A-4147-A177-3AD203B41FA5}">
                      <a16:colId xmlns:a16="http://schemas.microsoft.com/office/drawing/2014/main" val="3259874323"/>
                    </a:ext>
                  </a:extLst>
                </a:gridCol>
                <a:gridCol w="411480">
                  <a:extLst>
                    <a:ext uri="{9D8B030D-6E8A-4147-A177-3AD203B41FA5}">
                      <a16:colId xmlns:a16="http://schemas.microsoft.com/office/drawing/2014/main" val="3810050378"/>
                    </a:ext>
                  </a:extLst>
                </a:gridCol>
                <a:gridCol w="411480">
                  <a:extLst>
                    <a:ext uri="{9D8B030D-6E8A-4147-A177-3AD203B41FA5}">
                      <a16:colId xmlns:a16="http://schemas.microsoft.com/office/drawing/2014/main" val="1940124859"/>
                    </a:ext>
                  </a:extLst>
                </a:gridCol>
                <a:gridCol w="411480">
                  <a:extLst>
                    <a:ext uri="{9D8B030D-6E8A-4147-A177-3AD203B41FA5}">
                      <a16:colId xmlns:a16="http://schemas.microsoft.com/office/drawing/2014/main" val="1204563507"/>
                    </a:ext>
                  </a:extLst>
                </a:gridCol>
                <a:gridCol w="411480">
                  <a:extLst>
                    <a:ext uri="{9D8B030D-6E8A-4147-A177-3AD203B41FA5}">
                      <a16:colId xmlns:a16="http://schemas.microsoft.com/office/drawing/2014/main" val="2196405957"/>
                    </a:ext>
                  </a:extLst>
                </a:gridCol>
                <a:gridCol w="411480">
                  <a:extLst>
                    <a:ext uri="{9D8B030D-6E8A-4147-A177-3AD203B41FA5}">
                      <a16:colId xmlns:a16="http://schemas.microsoft.com/office/drawing/2014/main" val="3774786618"/>
                    </a:ext>
                  </a:extLst>
                </a:gridCol>
                <a:gridCol w="411480">
                  <a:extLst>
                    <a:ext uri="{9D8B030D-6E8A-4147-A177-3AD203B41FA5}">
                      <a16:colId xmlns:a16="http://schemas.microsoft.com/office/drawing/2014/main" val="3299535602"/>
                    </a:ext>
                  </a:extLst>
                </a:gridCol>
                <a:gridCol w="411480">
                  <a:extLst>
                    <a:ext uri="{9D8B030D-6E8A-4147-A177-3AD203B41FA5}">
                      <a16:colId xmlns:a16="http://schemas.microsoft.com/office/drawing/2014/main" val="2248147200"/>
                    </a:ext>
                  </a:extLst>
                </a:gridCol>
                <a:gridCol w="411480">
                  <a:extLst>
                    <a:ext uri="{9D8B030D-6E8A-4147-A177-3AD203B41FA5}">
                      <a16:colId xmlns:a16="http://schemas.microsoft.com/office/drawing/2014/main" val="4020893087"/>
                    </a:ext>
                  </a:extLst>
                </a:gridCol>
                <a:gridCol w="411480">
                  <a:extLst>
                    <a:ext uri="{9D8B030D-6E8A-4147-A177-3AD203B41FA5}">
                      <a16:colId xmlns:a16="http://schemas.microsoft.com/office/drawing/2014/main" val="1446459655"/>
                    </a:ext>
                  </a:extLst>
                </a:gridCol>
                <a:gridCol w="411480">
                  <a:extLst>
                    <a:ext uri="{9D8B030D-6E8A-4147-A177-3AD203B41FA5}">
                      <a16:colId xmlns:a16="http://schemas.microsoft.com/office/drawing/2014/main" val="4172970087"/>
                    </a:ext>
                  </a:extLst>
                </a:gridCol>
                <a:gridCol w="411480">
                  <a:extLst>
                    <a:ext uri="{9D8B030D-6E8A-4147-A177-3AD203B41FA5}">
                      <a16:colId xmlns:a16="http://schemas.microsoft.com/office/drawing/2014/main" val="1539365338"/>
                    </a:ext>
                  </a:extLst>
                </a:gridCol>
                <a:gridCol w="411480">
                  <a:extLst>
                    <a:ext uri="{9D8B030D-6E8A-4147-A177-3AD203B41FA5}">
                      <a16:colId xmlns:a16="http://schemas.microsoft.com/office/drawing/2014/main" val="3106148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349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- 2022-03-07 16:23:11</a:t>
                      </a:r>
                      <a:r>
                        <a:rPr kumimoji="0" lang="en-US" sz="1000" b="0" i="0" u="none" strike="noStrike" kern="1200" cap="none" spc="0" normalizeH="0" baseline="0" noProof="0">
                          <a:ln>
                            <a:noFill/>
                          </a:ln>
                          <a:solidFill>
                            <a:prstClr val="black"/>
                          </a:solidFill>
                          <a:effectLst/>
                          <a:uLnTx/>
                          <a:uFillTx/>
                          <a:latin typeface="+mn-lt"/>
                          <a:ea typeface="+mn-ea"/>
                          <a:cs typeface="+mn-cs"/>
                        </a:rPr>
                        <a:t>
 In celebration of Black History Month, TMA employees were invited to join a virtual tour led by guides from Unexpected Atlanta Tours &amp; Gifts. The 60-minute interactive experience highlighted the story of Carter Woodson, the founder of Black History Month. Check out what our employees thought of the 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https://quintly-image-storage.s3.amazonaws.com/e33bbb9956bb05844e7317a82c09a400/57aa68d1714450da2222ba179ca0c348.jpg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43964201"/>
                  </a:ext>
                </a:extLst>
              </a:tr>
            </a:tbl>
          </a:graphicData>
        </a:graphic>
      </p:graphicFrame>
      <p:sp>
        <p:nvSpPr>
          <p:cNvPr id="4" name="Text Placeholder 3">
            <a:extLst>
              <a:ext uri="{FF2B5EF4-FFF2-40B4-BE49-F238E27FC236}">
                <a16:creationId xmlns:a16="http://schemas.microsoft.com/office/drawing/2014/main" id="{B500A87B-24BE-4E06-A205-359E1953C98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994532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21E01-7E4E-4777-932E-451837ECF3A9}"/>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3B734809-07FD-4D2A-85D1-798C48DF54EB}"/>
              </a:ext>
            </a:extLst>
          </p:cNvPr>
          <p:cNvGraphicFramePr>
            <a:graphicFrameLocks noGrp="1"/>
          </p:cNvGraphicFramePr>
          <p:nvPr>
            <p:ph type="tbl" sz="quarter" idx="13"/>
            <p:extLst>
              <p:ext uri="{D42A27DB-BD31-4B8C-83A1-F6EECF244321}">
                <p14:modId xmlns:p14="http://schemas.microsoft.com/office/powerpoint/2010/main" val="1201664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38103228"/>
                    </a:ext>
                  </a:extLst>
                </a:gridCol>
                <a:gridCol w="1645921">
                  <a:extLst>
                    <a:ext uri="{9D8B030D-6E8A-4147-A177-3AD203B41FA5}">
                      <a16:colId xmlns:a16="http://schemas.microsoft.com/office/drawing/2014/main" val="726031190"/>
                    </a:ext>
                  </a:extLst>
                </a:gridCol>
                <a:gridCol w="411480">
                  <a:extLst>
                    <a:ext uri="{9D8B030D-6E8A-4147-A177-3AD203B41FA5}">
                      <a16:colId xmlns:a16="http://schemas.microsoft.com/office/drawing/2014/main" val="2237400593"/>
                    </a:ext>
                  </a:extLst>
                </a:gridCol>
                <a:gridCol w="411480">
                  <a:extLst>
                    <a:ext uri="{9D8B030D-6E8A-4147-A177-3AD203B41FA5}">
                      <a16:colId xmlns:a16="http://schemas.microsoft.com/office/drawing/2014/main" val="1476020950"/>
                    </a:ext>
                  </a:extLst>
                </a:gridCol>
                <a:gridCol w="411480">
                  <a:extLst>
                    <a:ext uri="{9D8B030D-6E8A-4147-A177-3AD203B41FA5}">
                      <a16:colId xmlns:a16="http://schemas.microsoft.com/office/drawing/2014/main" val="2318425591"/>
                    </a:ext>
                  </a:extLst>
                </a:gridCol>
                <a:gridCol w="411480">
                  <a:extLst>
                    <a:ext uri="{9D8B030D-6E8A-4147-A177-3AD203B41FA5}">
                      <a16:colId xmlns:a16="http://schemas.microsoft.com/office/drawing/2014/main" val="2576635135"/>
                    </a:ext>
                  </a:extLst>
                </a:gridCol>
                <a:gridCol w="411480">
                  <a:extLst>
                    <a:ext uri="{9D8B030D-6E8A-4147-A177-3AD203B41FA5}">
                      <a16:colId xmlns:a16="http://schemas.microsoft.com/office/drawing/2014/main" val="205824845"/>
                    </a:ext>
                  </a:extLst>
                </a:gridCol>
                <a:gridCol w="411480">
                  <a:extLst>
                    <a:ext uri="{9D8B030D-6E8A-4147-A177-3AD203B41FA5}">
                      <a16:colId xmlns:a16="http://schemas.microsoft.com/office/drawing/2014/main" val="4002725102"/>
                    </a:ext>
                  </a:extLst>
                </a:gridCol>
                <a:gridCol w="411480">
                  <a:extLst>
                    <a:ext uri="{9D8B030D-6E8A-4147-A177-3AD203B41FA5}">
                      <a16:colId xmlns:a16="http://schemas.microsoft.com/office/drawing/2014/main" val="168731859"/>
                    </a:ext>
                  </a:extLst>
                </a:gridCol>
                <a:gridCol w="411480">
                  <a:extLst>
                    <a:ext uri="{9D8B030D-6E8A-4147-A177-3AD203B41FA5}">
                      <a16:colId xmlns:a16="http://schemas.microsoft.com/office/drawing/2014/main" val="2072097859"/>
                    </a:ext>
                  </a:extLst>
                </a:gridCol>
                <a:gridCol w="411480">
                  <a:extLst>
                    <a:ext uri="{9D8B030D-6E8A-4147-A177-3AD203B41FA5}">
                      <a16:colId xmlns:a16="http://schemas.microsoft.com/office/drawing/2014/main" val="287416961"/>
                    </a:ext>
                  </a:extLst>
                </a:gridCol>
                <a:gridCol w="411480">
                  <a:extLst>
                    <a:ext uri="{9D8B030D-6E8A-4147-A177-3AD203B41FA5}">
                      <a16:colId xmlns:a16="http://schemas.microsoft.com/office/drawing/2014/main" val="729297512"/>
                    </a:ext>
                  </a:extLst>
                </a:gridCol>
                <a:gridCol w="411480">
                  <a:extLst>
                    <a:ext uri="{9D8B030D-6E8A-4147-A177-3AD203B41FA5}">
                      <a16:colId xmlns:a16="http://schemas.microsoft.com/office/drawing/2014/main" val="3747015297"/>
                    </a:ext>
                  </a:extLst>
                </a:gridCol>
                <a:gridCol w="411480">
                  <a:extLst>
                    <a:ext uri="{9D8B030D-6E8A-4147-A177-3AD203B41FA5}">
                      <a16:colId xmlns:a16="http://schemas.microsoft.com/office/drawing/2014/main" val="2189340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4993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- 2022-03-14 16:21:12</a:t>
                      </a:r>
                      <a:r>
                        <a:rPr kumimoji="0" lang="en-US" sz="1000" b="0" i="0" u="none" strike="noStrike" kern="1200" cap="none" spc="0" normalizeH="0" baseline="0" noProof="0">
                          <a:ln>
                            <a:noFill/>
                          </a:ln>
                          <a:solidFill>
                            <a:prstClr val="black"/>
                          </a:solidFill>
                          <a:effectLst/>
                          <a:uLnTx/>
                          <a:uFillTx/>
                          <a:latin typeface="+mn-lt"/>
                          <a:ea typeface="+mn-ea"/>
                          <a:cs typeface="+mn-cs"/>
                        </a:rPr>
                        <a:t>
 You may know that March is Women's History Month, but did you know March 3rd is Girls' Day in Japan? Hinamatsuri, also known as Doll's Day or Girls' Day, is a Japanese religious holiday when families celebrate their young daughters by praying for their health, good fortune, and prosperity.
Setsuko S. and Nana Y. from the TMA Pasadena office shared these awesome pictures showcasing how their families celebrate this tradition!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https://quintly-image-storage.s3.amazonaws.com/e33bbb9956bb05844e7317a82c09a400/85141d03bcb990e2aba6345652e13f40.jpg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67267020"/>
                  </a:ext>
                </a:extLst>
              </a:tr>
            </a:tbl>
          </a:graphicData>
        </a:graphic>
      </p:graphicFrame>
      <p:sp>
        <p:nvSpPr>
          <p:cNvPr id="4" name="Text Placeholder 3">
            <a:extLst>
              <a:ext uri="{FF2B5EF4-FFF2-40B4-BE49-F238E27FC236}">
                <a16:creationId xmlns:a16="http://schemas.microsoft.com/office/drawing/2014/main" id="{A3CD73D3-A8A5-4F1C-8F58-4F9EC7E0F8E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5509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6AB0D-EEE7-4340-83BF-E9FE55F67F05}"/>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A3726F73-5379-4ABB-9DE1-DBE3E75A2C94}"/>
              </a:ext>
            </a:extLst>
          </p:cNvPr>
          <p:cNvGraphicFramePr>
            <a:graphicFrameLocks noGrp="1"/>
          </p:cNvGraphicFramePr>
          <p:nvPr>
            <p:ph type="tbl" sz="quarter" idx="13"/>
            <p:extLst>
              <p:ext uri="{D42A27DB-BD31-4B8C-83A1-F6EECF244321}">
                <p14:modId xmlns:p14="http://schemas.microsoft.com/office/powerpoint/2010/main" val="2266807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546400043"/>
                    </a:ext>
                  </a:extLst>
                </a:gridCol>
                <a:gridCol w="576072">
                  <a:extLst>
                    <a:ext uri="{9D8B030D-6E8A-4147-A177-3AD203B41FA5}">
                      <a16:colId xmlns:a16="http://schemas.microsoft.com/office/drawing/2014/main" val="2912847955"/>
                    </a:ext>
                  </a:extLst>
                </a:gridCol>
                <a:gridCol w="576072">
                  <a:extLst>
                    <a:ext uri="{9D8B030D-6E8A-4147-A177-3AD203B41FA5}">
                      <a16:colId xmlns:a16="http://schemas.microsoft.com/office/drawing/2014/main" val="1010948350"/>
                    </a:ext>
                  </a:extLst>
                </a:gridCol>
                <a:gridCol w="576072">
                  <a:extLst>
                    <a:ext uri="{9D8B030D-6E8A-4147-A177-3AD203B41FA5}">
                      <a16:colId xmlns:a16="http://schemas.microsoft.com/office/drawing/2014/main" val="1485342422"/>
                    </a:ext>
                  </a:extLst>
                </a:gridCol>
                <a:gridCol w="576072">
                  <a:extLst>
                    <a:ext uri="{9D8B030D-6E8A-4147-A177-3AD203B41FA5}">
                      <a16:colId xmlns:a16="http://schemas.microsoft.com/office/drawing/2014/main" val="2746097887"/>
                    </a:ext>
                  </a:extLst>
                </a:gridCol>
                <a:gridCol w="576072">
                  <a:extLst>
                    <a:ext uri="{9D8B030D-6E8A-4147-A177-3AD203B41FA5}">
                      <a16:colId xmlns:a16="http://schemas.microsoft.com/office/drawing/2014/main" val="2431342908"/>
                    </a:ext>
                  </a:extLst>
                </a:gridCol>
                <a:gridCol w="576072">
                  <a:extLst>
                    <a:ext uri="{9D8B030D-6E8A-4147-A177-3AD203B41FA5}">
                      <a16:colId xmlns:a16="http://schemas.microsoft.com/office/drawing/2014/main" val="3491271813"/>
                    </a:ext>
                  </a:extLst>
                </a:gridCol>
                <a:gridCol w="576072">
                  <a:extLst>
                    <a:ext uri="{9D8B030D-6E8A-4147-A177-3AD203B41FA5}">
                      <a16:colId xmlns:a16="http://schemas.microsoft.com/office/drawing/2014/main" val="1856082763"/>
                    </a:ext>
                  </a:extLst>
                </a:gridCol>
                <a:gridCol w="576072">
                  <a:extLst>
                    <a:ext uri="{9D8B030D-6E8A-4147-A177-3AD203B41FA5}">
                      <a16:colId xmlns:a16="http://schemas.microsoft.com/office/drawing/2014/main" val="455984209"/>
                    </a:ext>
                  </a:extLst>
                </a:gridCol>
                <a:gridCol w="576072">
                  <a:extLst>
                    <a:ext uri="{9D8B030D-6E8A-4147-A177-3AD203B41FA5}">
                      <a16:colId xmlns:a16="http://schemas.microsoft.com/office/drawing/2014/main" val="3968547724"/>
                    </a:ext>
                  </a:extLst>
                </a:gridCol>
                <a:gridCol w="576072">
                  <a:extLst>
                    <a:ext uri="{9D8B030D-6E8A-4147-A177-3AD203B41FA5}">
                      <a16:colId xmlns:a16="http://schemas.microsoft.com/office/drawing/2014/main" val="1836150130"/>
                    </a:ext>
                  </a:extLst>
                </a:gridCol>
                <a:gridCol w="576072">
                  <a:extLst>
                    <a:ext uri="{9D8B030D-6E8A-4147-A177-3AD203B41FA5}">
                      <a16:colId xmlns:a16="http://schemas.microsoft.com/office/drawing/2014/main" val="616545554"/>
                    </a:ext>
                  </a:extLst>
                </a:gridCol>
                <a:gridCol w="576072">
                  <a:extLst>
                    <a:ext uri="{9D8B030D-6E8A-4147-A177-3AD203B41FA5}">
                      <a16:colId xmlns:a16="http://schemas.microsoft.com/office/drawing/2014/main" val="303387507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96087526"/>
                  </a:ext>
                </a:extLst>
              </a:tr>
              <a:tr h="370840">
                <a:tc>
                  <a:txBody>
                    <a:bodyPr/>
                    <a:lstStyle/>
                    <a:p>
                      <a:r>
                        <a:rPr lang="en-US" sz="1000"/>
                        <a:t>231</a:t>
                      </a:r>
                    </a:p>
                  </a:txBody>
                  <a:tcPr/>
                </a:tc>
                <a:tc>
                  <a:txBody>
                    <a:bodyPr/>
                    <a:lstStyle/>
                    <a:p>
                      <a:r>
                        <a:rPr lang="en-US" sz="1000"/>
                        <a:t>1</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14</a:t>
                      </a:r>
                    </a:p>
                  </a:txBody>
                  <a:tcPr/>
                </a:tc>
                <a:tc>
                  <a:txBody>
                    <a:bodyPr/>
                    <a:lstStyle/>
                    <a:p>
                      <a:r>
                        <a:rPr lang="en-US" sz="1000"/>
                        <a:t>19</a:t>
                      </a:r>
                    </a:p>
                  </a:txBody>
                  <a:tcPr/>
                </a:tc>
                <a:tc>
                  <a:txBody>
                    <a:bodyPr/>
                    <a:lstStyle/>
                    <a:p>
                      <a:r>
                        <a:rPr lang="en-US" sz="1000"/>
                        <a:t>0</a:t>
                      </a:r>
                    </a:p>
                  </a:txBody>
                  <a:tcPr/>
                </a:tc>
                <a:tc>
                  <a:txBody>
                    <a:bodyPr/>
                    <a:lstStyle/>
                    <a:p>
                      <a:r>
                        <a:rPr lang="en-US" sz="1000"/>
                        <a:t>1</a:t>
                      </a:r>
                    </a:p>
                  </a:txBody>
                  <a:tcPr/>
                </a:tc>
                <a:tc>
                  <a:txBody>
                    <a:bodyPr/>
                    <a:lstStyle/>
                    <a:p>
                      <a:r>
                        <a:rPr lang="en-US" sz="1000"/>
                        <a:t>1.1037 %</a:t>
                      </a:r>
                    </a:p>
                  </a:txBody>
                  <a:tcPr/>
                </a:tc>
                <a:tc>
                  <a:txBody>
                    <a:bodyPr/>
                    <a:lstStyle/>
                    <a:p>
                      <a:r>
                        <a:rPr lang="en-US" sz="1000"/>
                        <a:t>0.0 %</a:t>
                      </a:r>
                    </a:p>
                  </a:txBody>
                  <a:tcPr/>
                </a:tc>
                <a:extLst>
                  <a:ext uri="{0D108BD9-81ED-4DB2-BD59-A6C34878D82A}">
                    <a16:rowId xmlns:a16="http://schemas.microsoft.com/office/drawing/2014/main" val="718927272"/>
                  </a:ext>
                </a:extLst>
              </a:tr>
            </a:tbl>
          </a:graphicData>
        </a:graphic>
      </p:graphicFrame>
      <p:sp>
        <p:nvSpPr>
          <p:cNvPr id="4" name="Text Placeholder 3">
            <a:extLst>
              <a:ext uri="{FF2B5EF4-FFF2-40B4-BE49-F238E27FC236}">
                <a16:creationId xmlns:a16="http://schemas.microsoft.com/office/drawing/2014/main" id="{D4214131-816A-4ACC-842E-07C3A903630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075999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026A0-F035-4C08-A944-8B9846520A15}"/>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075099BD-665F-4977-9C49-D2B7B7621FF4}"/>
              </a:ext>
            </a:extLst>
          </p:cNvPr>
          <p:cNvGraphicFramePr>
            <a:graphicFrameLocks noGrp="1"/>
          </p:cNvGraphicFramePr>
          <p:nvPr>
            <p:ph type="chart" sz="quarter" idx="13"/>
            <p:extLst>
              <p:ext uri="{D42A27DB-BD31-4B8C-83A1-F6EECF244321}">
                <p14:modId xmlns:p14="http://schemas.microsoft.com/office/powerpoint/2010/main" val="3400784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C99110-1359-4674-A2A4-F5991F9CF65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C84A40D-5ECC-483E-86E8-74F26F4767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4504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A5D84-5CF2-4D91-A23C-A9F6AFB3BFCD}"/>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A3D5CA65-EB25-4057-9822-9965EDEE9831}"/>
              </a:ext>
            </a:extLst>
          </p:cNvPr>
          <p:cNvGraphicFramePr>
            <a:graphicFrameLocks noGrp="1"/>
          </p:cNvGraphicFramePr>
          <p:nvPr>
            <p:ph type="chart" sz="quarter" idx="13"/>
            <p:extLst>
              <p:ext uri="{D42A27DB-BD31-4B8C-83A1-F6EECF244321}">
                <p14:modId xmlns:p14="http://schemas.microsoft.com/office/powerpoint/2010/main" val="1886528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D128C5-D013-449B-8712-CEABD1D1BE9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6E5A81A-C55D-4C22-96C7-05D3071758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3401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4F065-0584-4881-AAE4-2AE8CBC0B2EB}"/>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4EE0E1F6-B147-4382-9A1F-BD081D371605}"/>
              </a:ext>
            </a:extLst>
          </p:cNvPr>
          <p:cNvGraphicFramePr>
            <a:graphicFrameLocks noGrp="1"/>
          </p:cNvGraphicFramePr>
          <p:nvPr>
            <p:ph type="chart" sz="quarter" idx="13"/>
            <p:extLst>
              <p:ext uri="{D42A27DB-BD31-4B8C-83A1-F6EECF244321}">
                <p14:modId xmlns:p14="http://schemas.microsoft.com/office/powerpoint/2010/main" val="3609561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C110E0-B668-4CDE-B418-4026E6D8BC8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38394A6-06E6-4DA4-9899-85C5D42030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1977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1250B-C134-44B0-83A8-A78CD70BD8BC}"/>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F9FD8D9C-0803-4C52-82E6-6621233D579D}"/>
              </a:ext>
            </a:extLst>
          </p:cNvPr>
          <p:cNvGraphicFramePr>
            <a:graphicFrameLocks noGrp="1"/>
          </p:cNvGraphicFramePr>
          <p:nvPr>
            <p:ph type="tbl" sz="quarter" idx="13"/>
            <p:extLst>
              <p:ext uri="{D42A27DB-BD31-4B8C-83A1-F6EECF244321}">
                <p14:modId xmlns:p14="http://schemas.microsoft.com/office/powerpoint/2010/main" val="2758046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66942605"/>
                    </a:ext>
                  </a:extLst>
                </a:gridCol>
                <a:gridCol w="493776">
                  <a:extLst>
                    <a:ext uri="{9D8B030D-6E8A-4147-A177-3AD203B41FA5}">
                      <a16:colId xmlns:a16="http://schemas.microsoft.com/office/drawing/2014/main" val="3305209196"/>
                    </a:ext>
                  </a:extLst>
                </a:gridCol>
                <a:gridCol w="1069848">
                  <a:extLst>
                    <a:ext uri="{9D8B030D-6E8A-4147-A177-3AD203B41FA5}">
                      <a16:colId xmlns:a16="http://schemas.microsoft.com/office/drawing/2014/main" val="1047172078"/>
                    </a:ext>
                  </a:extLst>
                </a:gridCol>
                <a:gridCol w="1069848">
                  <a:extLst>
                    <a:ext uri="{9D8B030D-6E8A-4147-A177-3AD203B41FA5}">
                      <a16:colId xmlns:a16="http://schemas.microsoft.com/office/drawing/2014/main" val="1730305213"/>
                    </a:ext>
                  </a:extLst>
                </a:gridCol>
                <a:gridCol w="1069848">
                  <a:extLst>
                    <a:ext uri="{9D8B030D-6E8A-4147-A177-3AD203B41FA5}">
                      <a16:colId xmlns:a16="http://schemas.microsoft.com/office/drawing/2014/main" val="1647546234"/>
                    </a:ext>
                  </a:extLst>
                </a:gridCol>
                <a:gridCol w="1069848">
                  <a:extLst>
                    <a:ext uri="{9D8B030D-6E8A-4147-A177-3AD203B41FA5}">
                      <a16:colId xmlns:a16="http://schemas.microsoft.com/office/drawing/2014/main" val="3682389076"/>
                    </a:ext>
                  </a:extLst>
                </a:gridCol>
                <a:gridCol w="1069848">
                  <a:extLst>
                    <a:ext uri="{9D8B030D-6E8A-4147-A177-3AD203B41FA5}">
                      <a16:colId xmlns:a16="http://schemas.microsoft.com/office/drawing/2014/main" val="349802056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810630506"/>
                  </a:ext>
                </a:extLst>
              </a:tr>
              <a:tr h="370840">
                <a:tc>
                  <a:txBody>
                    <a:bodyPr/>
                    <a:lstStyle/>
                    <a:p>
                      <a:r>
                        <a:rPr lang="en-US" sz="1000" b="1"/>
                        <a:t>@TokioMAmerica - 2022-03-18 13:05:33</a:t>
                      </a:r>
                      <a:r>
                        <a:rPr lang="en-US" sz="1000"/>
                        <a:t>
 On #InternationalWomensDay, TMA held a CSR pop-up event in support of @girlrising, an organization aimed at empowering the next generation of female leaders. With tremendous contributions from employees, matched with corporate contributions, we raised ,500 in just one day! https://t.co/g9lmbNPld9</a:t>
                      </a:r>
                    </a:p>
                  </a:txBody>
                  <a:tcPr/>
                </a:tc>
                <a:tc>
                  <a:txBody>
                    <a:bodyPr/>
                    <a:lstStyle/>
                    <a:p>
                      <a:r>
                        <a:rPr lang="en-US" sz="1000"/>
                        <a:t>03/23/2022 02:38:48</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1.7391 %</a:t>
                      </a:r>
                    </a:p>
                  </a:txBody>
                  <a:tcPr/>
                </a:tc>
                <a:extLst>
                  <a:ext uri="{0D108BD9-81ED-4DB2-BD59-A6C34878D82A}">
                    <a16:rowId xmlns:a16="http://schemas.microsoft.com/office/drawing/2014/main" val="1981425154"/>
                  </a:ext>
                </a:extLst>
              </a:tr>
              <a:tr h="370840">
                <a:tc>
                  <a:txBody>
                    <a:bodyPr/>
                    <a:lstStyle/>
                    <a:p>
                      <a:r>
                        <a:rPr lang="en-US" sz="1000" b="1"/>
                        <a:t>@TokioMAmerica - 2022-03-09 16:11:00</a:t>
                      </a:r>
                      <a:r>
                        <a:rPr lang="en-US" sz="1000"/>
                        <a:t>
 This #WomensHistoryMonth, we're interviewing #womenleaders at TMA about their #career journeys. In this clip, Licha P., Claims Supervisor, shares her advice for women who may be interested in an #insurance career.
Learn about careers at TMA: https://t.co/hIw7CqxkU9 https://t.co/xnK36gM84z</a:t>
                      </a:r>
                    </a:p>
                  </a:txBody>
                  <a:tcPr/>
                </a:tc>
                <a:tc>
                  <a:txBody>
                    <a:bodyPr/>
                    <a:lstStyle/>
                    <a:p>
                      <a:r>
                        <a:rPr lang="en-US" sz="1000"/>
                        <a:t>03/14/2022 14:41:04</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1.3043 %</a:t>
                      </a:r>
                    </a:p>
                  </a:txBody>
                  <a:tcPr/>
                </a:tc>
                <a:extLst>
                  <a:ext uri="{0D108BD9-81ED-4DB2-BD59-A6C34878D82A}">
                    <a16:rowId xmlns:a16="http://schemas.microsoft.com/office/drawing/2014/main" val="4036806990"/>
                  </a:ext>
                </a:extLst>
              </a:tr>
              <a:tr h="370840">
                <a:tc>
                  <a:txBody>
                    <a:bodyPr/>
                    <a:lstStyle/>
                    <a:p>
                      <a:r>
                        <a:rPr lang="en-US" sz="1000" b="1"/>
                        <a:t>@TokioMAmerica - 2022-03-11 13:17:35</a:t>
                      </a:r>
                      <a:r>
                        <a:rPr lang="en-US" sz="1000"/>
                        <a:t>
 We're #hiring! TMA is looking for an experienced #Compliance Analyst to join our team in #JerseyCity, NJ. Learn more and apply today: https://t.co/WQySrMBSOX https://t.co/Fh0PQI4TYp</a:t>
                      </a:r>
                    </a:p>
                  </a:txBody>
                  <a:tcPr/>
                </a:tc>
                <a:tc>
                  <a:txBody>
                    <a:bodyPr/>
                    <a:lstStyle/>
                    <a:p>
                      <a:r>
                        <a:rPr lang="en-US" sz="1000"/>
                        <a:t>03/16/2022 02:40:43</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1.3043 %</a:t>
                      </a:r>
                    </a:p>
                  </a:txBody>
                  <a:tcPr/>
                </a:tc>
                <a:extLst>
                  <a:ext uri="{0D108BD9-81ED-4DB2-BD59-A6C34878D82A}">
                    <a16:rowId xmlns:a16="http://schemas.microsoft.com/office/drawing/2014/main" val="497743783"/>
                  </a:ext>
                </a:extLst>
              </a:tr>
            </a:tbl>
          </a:graphicData>
        </a:graphic>
      </p:graphicFrame>
      <p:sp>
        <p:nvSpPr>
          <p:cNvPr id="4" name="Text Placeholder 3">
            <a:extLst>
              <a:ext uri="{FF2B5EF4-FFF2-40B4-BE49-F238E27FC236}">
                <a16:creationId xmlns:a16="http://schemas.microsoft.com/office/drawing/2014/main" id="{EBDEDB3A-D1DD-4D6B-8E87-CE9C98A9F77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7671603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F3EB-7E30-4B5A-9C9B-A91BC1340E44}"/>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A3FAEBBE-7324-481E-8FD1-D9D844917506}"/>
              </a:ext>
            </a:extLst>
          </p:cNvPr>
          <p:cNvGraphicFramePr>
            <a:graphicFrameLocks noGrp="1"/>
          </p:cNvGraphicFramePr>
          <p:nvPr>
            <p:ph type="tbl" sz="quarter" idx="13"/>
            <p:extLst>
              <p:ext uri="{D42A27DB-BD31-4B8C-83A1-F6EECF244321}">
                <p14:modId xmlns:p14="http://schemas.microsoft.com/office/powerpoint/2010/main" val="1230387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38213283"/>
                    </a:ext>
                  </a:extLst>
                </a:gridCol>
                <a:gridCol w="658368">
                  <a:extLst>
                    <a:ext uri="{9D8B030D-6E8A-4147-A177-3AD203B41FA5}">
                      <a16:colId xmlns:a16="http://schemas.microsoft.com/office/drawing/2014/main" val="2778415358"/>
                    </a:ext>
                  </a:extLst>
                </a:gridCol>
                <a:gridCol w="658368">
                  <a:extLst>
                    <a:ext uri="{9D8B030D-6E8A-4147-A177-3AD203B41FA5}">
                      <a16:colId xmlns:a16="http://schemas.microsoft.com/office/drawing/2014/main" val="2680360764"/>
                    </a:ext>
                  </a:extLst>
                </a:gridCol>
                <a:gridCol w="658368">
                  <a:extLst>
                    <a:ext uri="{9D8B030D-6E8A-4147-A177-3AD203B41FA5}">
                      <a16:colId xmlns:a16="http://schemas.microsoft.com/office/drawing/2014/main" val="629690623"/>
                    </a:ext>
                  </a:extLst>
                </a:gridCol>
                <a:gridCol w="658368">
                  <a:extLst>
                    <a:ext uri="{9D8B030D-6E8A-4147-A177-3AD203B41FA5}">
                      <a16:colId xmlns:a16="http://schemas.microsoft.com/office/drawing/2014/main" val="3345736932"/>
                    </a:ext>
                  </a:extLst>
                </a:gridCol>
                <a:gridCol w="658368">
                  <a:extLst>
                    <a:ext uri="{9D8B030D-6E8A-4147-A177-3AD203B41FA5}">
                      <a16:colId xmlns:a16="http://schemas.microsoft.com/office/drawing/2014/main" val="1399296144"/>
                    </a:ext>
                  </a:extLst>
                </a:gridCol>
                <a:gridCol w="658368">
                  <a:extLst>
                    <a:ext uri="{9D8B030D-6E8A-4147-A177-3AD203B41FA5}">
                      <a16:colId xmlns:a16="http://schemas.microsoft.com/office/drawing/2014/main" val="2869140478"/>
                    </a:ext>
                  </a:extLst>
                </a:gridCol>
                <a:gridCol w="658368">
                  <a:extLst>
                    <a:ext uri="{9D8B030D-6E8A-4147-A177-3AD203B41FA5}">
                      <a16:colId xmlns:a16="http://schemas.microsoft.com/office/drawing/2014/main" val="286554329"/>
                    </a:ext>
                  </a:extLst>
                </a:gridCol>
                <a:gridCol w="658368">
                  <a:extLst>
                    <a:ext uri="{9D8B030D-6E8A-4147-A177-3AD203B41FA5}">
                      <a16:colId xmlns:a16="http://schemas.microsoft.com/office/drawing/2014/main" val="2101234569"/>
                    </a:ext>
                  </a:extLst>
                </a:gridCol>
                <a:gridCol w="658368">
                  <a:extLst>
                    <a:ext uri="{9D8B030D-6E8A-4147-A177-3AD203B41FA5}">
                      <a16:colId xmlns:a16="http://schemas.microsoft.com/office/drawing/2014/main" val="1265111092"/>
                    </a:ext>
                  </a:extLst>
                </a:gridCol>
                <a:gridCol w="658368">
                  <a:extLst>
                    <a:ext uri="{9D8B030D-6E8A-4147-A177-3AD203B41FA5}">
                      <a16:colId xmlns:a16="http://schemas.microsoft.com/office/drawing/2014/main" val="3259033146"/>
                    </a:ext>
                  </a:extLst>
                </a:gridCol>
                <a:gridCol w="658368">
                  <a:extLst>
                    <a:ext uri="{9D8B030D-6E8A-4147-A177-3AD203B41FA5}">
                      <a16:colId xmlns:a16="http://schemas.microsoft.com/office/drawing/2014/main" val="225507738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260455999"/>
                  </a:ext>
                </a:extLst>
              </a:tr>
              <a:tr h="370840">
                <a:tc>
                  <a:txBody>
                    <a:bodyPr/>
                    <a:lstStyle/>
                    <a:p>
                      <a:r>
                        <a:rPr lang="en-US" sz="1000"/>
                        <a:t>18737</a:t>
                      </a:r>
                    </a:p>
                  </a:txBody>
                  <a:tcPr/>
                </a:tc>
                <a:tc>
                  <a:txBody>
                    <a:bodyPr/>
                    <a:lstStyle/>
                    <a:p>
                      <a:r>
                        <a:rPr lang="en-US" sz="1000"/>
                        <a:t>96</a:t>
                      </a:r>
                    </a:p>
                  </a:txBody>
                  <a:tcPr/>
                </a:tc>
                <a:tc>
                  <a:txBody>
                    <a:bodyPr/>
                    <a:lstStyle/>
                    <a:p>
                      <a:r>
                        <a:rPr lang="en-US" sz="1000"/>
                        <a:t>13</a:t>
                      </a:r>
                    </a:p>
                  </a:txBody>
                  <a:tcPr/>
                </a:tc>
                <a:tc>
                  <a:txBody>
                    <a:bodyPr/>
                    <a:lstStyle/>
                    <a:p>
                      <a:r>
                        <a:rPr lang="en-US" sz="1000"/>
                        <a:t>474</a:t>
                      </a:r>
                    </a:p>
                  </a:txBody>
                  <a:tcPr/>
                </a:tc>
                <a:tc>
                  <a:txBody>
                    <a:bodyPr/>
                    <a:lstStyle/>
                    <a:p>
                      <a:r>
                        <a:rPr lang="en-US" sz="1000"/>
                        <a:t>36.461538461538</a:t>
                      </a:r>
                    </a:p>
                  </a:txBody>
                  <a:tcPr/>
                </a:tc>
                <a:tc>
                  <a:txBody>
                    <a:bodyPr/>
                    <a:lstStyle/>
                    <a:p>
                      <a:r>
                        <a:rPr lang="en-US" sz="1000"/>
                        <a:t>17</a:t>
                      </a:r>
                    </a:p>
                  </a:txBody>
                  <a:tcPr/>
                </a:tc>
                <a:tc>
                  <a:txBody>
                    <a:bodyPr/>
                    <a:lstStyle/>
                    <a:p>
                      <a:r>
                        <a:rPr lang="en-US" sz="1000"/>
                        <a:t>7</a:t>
                      </a:r>
                    </a:p>
                  </a:txBody>
                  <a:tcPr/>
                </a:tc>
                <a:tc>
                  <a:txBody>
                    <a:bodyPr/>
                    <a:lstStyle/>
                    <a:p>
                      <a:r>
                        <a:rPr lang="en-US" sz="1000"/>
                        <a:t>554</a:t>
                      </a:r>
                    </a:p>
                  </a:txBody>
                  <a:tcPr/>
                </a:tc>
                <a:tc>
                  <a:txBody>
                    <a:bodyPr/>
                    <a:lstStyle/>
                    <a:p>
                      <a:r>
                        <a:rPr lang="en-US" sz="1000"/>
                        <a:t>19854</a:t>
                      </a:r>
                    </a:p>
                  </a:txBody>
                  <a:tcPr/>
                </a:tc>
                <a:tc>
                  <a:txBody>
                    <a:bodyPr/>
                    <a:lstStyle/>
                    <a:p>
                      <a:r>
                        <a:rPr lang="en-US" sz="1000"/>
                        <a:t>1527.2307692308</a:t>
                      </a:r>
                    </a:p>
                  </a:txBody>
                  <a:tcPr/>
                </a:tc>
                <a:tc>
                  <a:txBody>
                    <a:bodyPr/>
                    <a:lstStyle/>
                    <a:p>
                      <a:r>
                        <a:rPr lang="en-US" sz="1000"/>
                        <a:t>5.002662753315 %</a:t>
                      </a:r>
                    </a:p>
                  </a:txBody>
                  <a:tcPr/>
                </a:tc>
                <a:tc>
                  <a:txBody>
                    <a:bodyPr/>
                    <a:lstStyle/>
                    <a:p>
                      <a:r>
                        <a:rPr lang="en-US" sz="1000"/>
                        <a:t>1253</a:t>
                      </a:r>
                    </a:p>
                  </a:txBody>
                  <a:tcPr/>
                </a:tc>
                <a:extLst>
                  <a:ext uri="{0D108BD9-81ED-4DB2-BD59-A6C34878D82A}">
                    <a16:rowId xmlns:a16="http://schemas.microsoft.com/office/drawing/2014/main" val="2850682025"/>
                  </a:ext>
                </a:extLst>
              </a:tr>
            </a:tbl>
          </a:graphicData>
        </a:graphic>
      </p:graphicFrame>
      <p:sp>
        <p:nvSpPr>
          <p:cNvPr id="4" name="Text Placeholder 3">
            <a:extLst>
              <a:ext uri="{FF2B5EF4-FFF2-40B4-BE49-F238E27FC236}">
                <a16:creationId xmlns:a16="http://schemas.microsoft.com/office/drawing/2014/main" id="{3E0662F7-B277-4F15-8299-DF548934165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848022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A22C9-B42F-4590-BED1-871516A69A65}"/>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002A9DF7-8ECF-4468-AAE3-0125C2233333}"/>
              </a:ext>
            </a:extLst>
          </p:cNvPr>
          <p:cNvGraphicFramePr>
            <a:graphicFrameLocks noGrp="1"/>
          </p:cNvGraphicFramePr>
          <p:nvPr>
            <p:ph type="chart" sz="quarter" idx="13"/>
            <p:extLst>
              <p:ext uri="{D42A27DB-BD31-4B8C-83A1-F6EECF244321}">
                <p14:modId xmlns:p14="http://schemas.microsoft.com/office/powerpoint/2010/main" val="3257902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F91144-26D3-463E-9642-D01104327A7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7E0BECA-0A1D-4772-9B85-6AED8011A9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758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227EC-2400-4FB5-8A70-FC7E38A4AAF0}"/>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D1ECFDB4-7539-42AF-8BCC-5B93C6D759C4}"/>
              </a:ext>
            </a:extLst>
          </p:cNvPr>
          <p:cNvGraphicFramePr>
            <a:graphicFrameLocks noGrp="1"/>
          </p:cNvGraphicFramePr>
          <p:nvPr>
            <p:ph type="chart" sz="quarter" idx="13"/>
            <p:extLst>
              <p:ext uri="{D42A27DB-BD31-4B8C-83A1-F6EECF244321}">
                <p14:modId xmlns:p14="http://schemas.microsoft.com/office/powerpoint/2010/main" val="1666390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0A77C1-30D2-4A09-A03C-0C5644370E3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F575717-FEBF-4F95-BB6F-301893AC39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8102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9AB63-1B01-43DF-B488-F16F345DF936}"/>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1D5C33FA-6434-45CE-885D-5D9F1EC17921}"/>
              </a:ext>
            </a:extLst>
          </p:cNvPr>
          <p:cNvGraphicFramePr>
            <a:graphicFrameLocks noGrp="1"/>
          </p:cNvGraphicFramePr>
          <p:nvPr>
            <p:ph type="chart" sz="quarter" idx="13"/>
            <p:extLst>
              <p:ext uri="{D42A27DB-BD31-4B8C-83A1-F6EECF244321}">
                <p14:modId xmlns:p14="http://schemas.microsoft.com/office/powerpoint/2010/main" val="37884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53D205-2B91-4553-8F08-B9C482CCA6C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25747FA-2DC6-4287-872B-608159438F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6097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12F3F-53B9-4057-AC1B-ABDA6ECFCAE9}"/>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7EF43D60-CD8B-4085-9F7B-B05E4EEF82EB}"/>
              </a:ext>
            </a:extLst>
          </p:cNvPr>
          <p:cNvGraphicFramePr>
            <a:graphicFrameLocks noGrp="1"/>
          </p:cNvGraphicFramePr>
          <p:nvPr>
            <p:ph type="chart" sz="quarter" idx="13"/>
            <p:extLst>
              <p:ext uri="{D42A27DB-BD31-4B8C-83A1-F6EECF244321}">
                <p14:modId xmlns:p14="http://schemas.microsoft.com/office/powerpoint/2010/main" val="3769812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41CE39-8115-43A1-91DB-4DB7AB9CE9E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697FB2B-7EA0-4AB0-9590-DA7167D4A0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5543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8807C-83F6-439B-BFA2-737FCC256A1D}"/>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54564C1E-9CEE-44B2-84C6-FAD7F5179016}"/>
              </a:ext>
            </a:extLst>
          </p:cNvPr>
          <p:cNvGraphicFramePr>
            <a:graphicFrameLocks noGrp="1"/>
          </p:cNvGraphicFramePr>
          <p:nvPr>
            <p:ph type="tbl" sz="quarter" idx="13"/>
            <p:extLst>
              <p:ext uri="{D42A27DB-BD31-4B8C-83A1-F6EECF244321}">
                <p14:modId xmlns:p14="http://schemas.microsoft.com/office/powerpoint/2010/main" val="3619999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26340496"/>
                    </a:ext>
                  </a:extLst>
                </a:gridCol>
                <a:gridCol w="740664">
                  <a:extLst>
                    <a:ext uri="{9D8B030D-6E8A-4147-A177-3AD203B41FA5}">
                      <a16:colId xmlns:a16="http://schemas.microsoft.com/office/drawing/2014/main" val="1017153758"/>
                    </a:ext>
                  </a:extLst>
                </a:gridCol>
                <a:gridCol w="740664">
                  <a:extLst>
                    <a:ext uri="{9D8B030D-6E8A-4147-A177-3AD203B41FA5}">
                      <a16:colId xmlns:a16="http://schemas.microsoft.com/office/drawing/2014/main" val="4028590919"/>
                    </a:ext>
                  </a:extLst>
                </a:gridCol>
                <a:gridCol w="740664">
                  <a:extLst>
                    <a:ext uri="{9D8B030D-6E8A-4147-A177-3AD203B41FA5}">
                      <a16:colId xmlns:a16="http://schemas.microsoft.com/office/drawing/2014/main" val="3947953850"/>
                    </a:ext>
                  </a:extLst>
                </a:gridCol>
                <a:gridCol w="740664">
                  <a:extLst>
                    <a:ext uri="{9D8B030D-6E8A-4147-A177-3AD203B41FA5}">
                      <a16:colId xmlns:a16="http://schemas.microsoft.com/office/drawing/2014/main" val="2269297326"/>
                    </a:ext>
                  </a:extLst>
                </a:gridCol>
                <a:gridCol w="740664">
                  <a:extLst>
                    <a:ext uri="{9D8B030D-6E8A-4147-A177-3AD203B41FA5}">
                      <a16:colId xmlns:a16="http://schemas.microsoft.com/office/drawing/2014/main" val="476294173"/>
                    </a:ext>
                  </a:extLst>
                </a:gridCol>
                <a:gridCol w="740664">
                  <a:extLst>
                    <a:ext uri="{9D8B030D-6E8A-4147-A177-3AD203B41FA5}">
                      <a16:colId xmlns:a16="http://schemas.microsoft.com/office/drawing/2014/main" val="763124421"/>
                    </a:ext>
                  </a:extLst>
                </a:gridCol>
                <a:gridCol w="740664">
                  <a:extLst>
                    <a:ext uri="{9D8B030D-6E8A-4147-A177-3AD203B41FA5}">
                      <a16:colId xmlns:a16="http://schemas.microsoft.com/office/drawing/2014/main" val="1477092342"/>
                    </a:ext>
                  </a:extLst>
                </a:gridCol>
                <a:gridCol w="740664">
                  <a:extLst>
                    <a:ext uri="{9D8B030D-6E8A-4147-A177-3AD203B41FA5}">
                      <a16:colId xmlns:a16="http://schemas.microsoft.com/office/drawing/2014/main" val="3782763380"/>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8983502"/>
                  </a:ext>
                </a:extLst>
              </a:tr>
              <a:tr h="370840">
                <a:tc>
                  <a:txBody>
                    <a:bodyPr/>
                    <a:lstStyle/>
                    <a:p>
                      <a:r>
                        <a:rPr lang="en-US" sz="1000" b="1"/>
                        <a:t>Tokio Marine America - 2022-03-25 13:30:52</a:t>
                      </a:r>
                      <a:r>
                        <a:rPr lang="en-US" sz="1000"/>
                        <a:t>
 TMA is excited to welcome some more familiar faces back into the office in April. While some employees may be returning to the office for the first time in a while, employees like Roger in Pasadena have been taking in the office views, which sometimes include a rainbow! 🌈</a:t>
                      </a:r>
                    </a:p>
                  </a:txBody>
                  <a:tcPr/>
                </a:tc>
                <a:tc>
                  <a:txBody>
                    <a:bodyPr/>
                    <a:lstStyle/>
                    <a:p>
                      <a:r>
                        <a:rPr lang="en-US" sz="1000"/>
                        <a:t>Image</a:t>
                      </a:r>
                    </a:p>
                  </a:txBody>
                  <a:tcPr/>
                </a:tc>
                <a:tc>
                  <a:txBody>
                    <a:bodyPr/>
                    <a:lstStyle/>
                    <a:p>
                      <a:r>
                        <a:rPr lang="en-US" sz="1000"/>
                        <a:t>92</a:t>
                      </a:r>
                    </a:p>
                  </a:txBody>
                  <a:tcPr/>
                </a:tc>
                <a:tc>
                  <a:txBody>
                    <a:bodyPr/>
                    <a:lstStyle/>
                    <a:p>
                      <a:r>
                        <a:rPr lang="en-US" sz="1000"/>
                        <a:t>1</a:t>
                      </a:r>
                    </a:p>
                  </a:txBody>
                  <a:tcPr/>
                </a:tc>
                <a:tc>
                  <a:txBody>
                    <a:bodyPr/>
                    <a:lstStyle/>
                    <a:p>
                      <a:r>
                        <a:rPr lang="en-US" sz="1000"/>
                        <a:t>0</a:t>
                      </a:r>
                    </a:p>
                  </a:txBody>
                  <a:tcPr/>
                </a:tc>
                <a:tc>
                  <a:txBody>
                    <a:bodyPr/>
                    <a:lstStyle/>
                    <a:p>
                      <a:r>
                        <a:rPr lang="en-US" sz="1000"/>
                        <a:t>115</a:t>
                      </a:r>
                    </a:p>
                  </a:txBody>
                  <a:tcPr/>
                </a:tc>
                <a:tc>
                  <a:txBody>
                    <a:bodyPr/>
                    <a:lstStyle/>
                    <a:p>
                      <a:r>
                        <a:rPr lang="en-US" sz="1000"/>
                        <a:t>4.8248666202737</a:t>
                      </a:r>
                    </a:p>
                  </a:txBody>
                  <a:tcPr/>
                </a:tc>
                <a:tc>
                  <a:txBody>
                    <a:bodyPr/>
                    <a:lstStyle/>
                    <a:p>
                      <a:r>
                        <a:rPr lang="en-US" sz="1000"/>
                        <a:t>4311</a:t>
                      </a:r>
                    </a:p>
                  </a:txBody>
                  <a:tcPr/>
                </a:tc>
                <a:tc>
                  <a:txBody>
                    <a:bodyPr/>
                    <a:lstStyle/>
                    <a:p>
                      <a:r>
                        <a:rPr lang="en-US" sz="1000"/>
                        <a:t>n/a</a:t>
                      </a:r>
                    </a:p>
                  </a:txBody>
                  <a:tcPr/>
                </a:tc>
                <a:extLst>
                  <a:ext uri="{0D108BD9-81ED-4DB2-BD59-A6C34878D82A}">
                    <a16:rowId xmlns:a16="http://schemas.microsoft.com/office/drawing/2014/main" val="682415770"/>
                  </a:ext>
                </a:extLst>
              </a:tr>
              <a:tr h="370840">
                <a:tc>
                  <a:txBody>
                    <a:bodyPr/>
                    <a:lstStyle/>
                    <a:p>
                      <a:r>
                        <a:rPr lang="en-US" sz="1000" b="1"/>
                        <a:t>Tokio Marine America - 2022-03-16 14:57:50</a:t>
                      </a:r>
                      <a:r>
                        <a:rPr lang="en-US" sz="1000"/>
                        <a:t>
 In continuation of our #WomensHistoryMonth female leadership interview series, we interviewed Stacey L., Claims Supervisor at TMA. Listen to this clip to learn how Stacey utilizes her people skills to help customers through the Claims process. 
Learn more about careers at TMA: https://bit.ly/TMAcareers</a:t>
                      </a:r>
                    </a:p>
                  </a:txBody>
                  <a:tcPr/>
                </a:tc>
                <a:tc>
                  <a:txBody>
                    <a:bodyPr/>
                    <a:lstStyle/>
                    <a:p>
                      <a:r>
                        <a:rPr lang="en-US" sz="1000"/>
                        <a:t>Video</a:t>
                      </a:r>
                    </a:p>
                  </a:txBody>
                  <a:tcPr/>
                </a:tc>
                <a:tc>
                  <a:txBody>
                    <a:bodyPr/>
                    <a:lstStyle/>
                    <a:p>
                      <a:r>
                        <a:rPr lang="en-US" sz="1000"/>
                        <a:t>53</a:t>
                      </a:r>
                    </a:p>
                  </a:txBody>
                  <a:tcPr/>
                </a:tc>
                <a:tc>
                  <a:txBody>
                    <a:bodyPr/>
                    <a:lstStyle/>
                    <a:p>
                      <a:r>
                        <a:rPr lang="en-US" sz="1000"/>
                        <a:t>8</a:t>
                      </a:r>
                    </a:p>
                  </a:txBody>
                  <a:tcPr/>
                </a:tc>
                <a:tc>
                  <a:txBody>
                    <a:bodyPr/>
                    <a:lstStyle/>
                    <a:p>
                      <a:r>
                        <a:rPr lang="en-US" sz="1000"/>
                        <a:t>1</a:t>
                      </a:r>
                    </a:p>
                  </a:txBody>
                  <a:tcPr/>
                </a:tc>
                <a:tc>
                  <a:txBody>
                    <a:bodyPr/>
                    <a:lstStyle/>
                    <a:p>
                      <a:r>
                        <a:rPr lang="en-US" sz="1000"/>
                        <a:t>22</a:t>
                      </a:r>
                    </a:p>
                  </a:txBody>
                  <a:tcPr/>
                </a:tc>
                <a:tc>
                  <a:txBody>
                    <a:bodyPr/>
                    <a:lstStyle/>
                    <a:p>
                      <a:r>
                        <a:rPr lang="en-US" sz="1000"/>
                        <a:t>5.2369077306733</a:t>
                      </a:r>
                    </a:p>
                  </a:txBody>
                  <a:tcPr/>
                </a:tc>
                <a:tc>
                  <a:txBody>
                    <a:bodyPr/>
                    <a:lstStyle/>
                    <a:p>
                      <a:r>
                        <a:rPr lang="en-US" sz="1000"/>
                        <a:t>1604</a:t>
                      </a:r>
                    </a:p>
                  </a:txBody>
                  <a:tcPr/>
                </a:tc>
                <a:tc>
                  <a:txBody>
                    <a:bodyPr/>
                    <a:lstStyle/>
                    <a:p>
                      <a:r>
                        <a:rPr lang="en-US" sz="1000"/>
                        <a:t>460</a:t>
                      </a:r>
                    </a:p>
                  </a:txBody>
                  <a:tcPr/>
                </a:tc>
                <a:extLst>
                  <a:ext uri="{0D108BD9-81ED-4DB2-BD59-A6C34878D82A}">
                    <a16:rowId xmlns:a16="http://schemas.microsoft.com/office/drawing/2014/main" val="513768640"/>
                  </a:ext>
                </a:extLst>
              </a:tr>
              <a:tr h="370840">
                <a:tc>
                  <a:txBody>
                    <a:bodyPr/>
                    <a:lstStyle/>
                    <a:p>
                      <a:r>
                        <a:rPr lang="en-US" sz="1000" b="1"/>
                        <a:t>Tokio Marine America - 2022-03-07 16:48:21</a:t>
                      </a:r>
                      <a:r>
                        <a:rPr lang="en-US" sz="1000"/>
                        <a:t>
 In celebration of Black History Month, TMA employees were invited to join a virtual tour led by guides from Unexpected Virtual Tours. The 60-minute interactive experience highlighted the story of Carter Woodson, the founder of #BlackHistoryMonth. Check out what our employees thought of the tour!</a:t>
                      </a:r>
                    </a:p>
                  </a:txBody>
                  <a:tcPr/>
                </a:tc>
                <a:tc>
                  <a:txBody>
                    <a:bodyPr/>
                    <a:lstStyle/>
                    <a:p>
                      <a:r>
                        <a:rPr lang="en-US" sz="1000"/>
                        <a:t>Image</a:t>
                      </a:r>
                    </a:p>
                  </a:txBody>
                  <a:tcPr/>
                </a:tc>
                <a:tc>
                  <a:txBody>
                    <a:bodyPr/>
                    <a:lstStyle/>
                    <a:p>
                      <a:r>
                        <a:rPr lang="en-US" sz="1000"/>
                        <a:t>45</a:t>
                      </a:r>
                    </a:p>
                  </a:txBody>
                  <a:tcPr/>
                </a:tc>
                <a:tc>
                  <a:txBody>
                    <a:bodyPr/>
                    <a:lstStyle/>
                    <a:p>
                      <a:r>
                        <a:rPr lang="en-US" sz="1000"/>
                        <a:t>0</a:t>
                      </a:r>
                    </a:p>
                  </a:txBody>
                  <a:tcPr/>
                </a:tc>
                <a:tc>
                  <a:txBody>
                    <a:bodyPr/>
                    <a:lstStyle/>
                    <a:p>
                      <a:r>
                        <a:rPr lang="en-US" sz="1000"/>
                        <a:t>0</a:t>
                      </a:r>
                    </a:p>
                  </a:txBody>
                  <a:tcPr/>
                </a:tc>
                <a:tc>
                  <a:txBody>
                    <a:bodyPr/>
                    <a:lstStyle/>
                    <a:p>
                      <a:r>
                        <a:rPr lang="en-US" sz="1000"/>
                        <a:t>103</a:t>
                      </a:r>
                    </a:p>
                  </a:txBody>
                  <a:tcPr/>
                </a:tc>
                <a:tc>
                  <a:txBody>
                    <a:bodyPr/>
                    <a:lstStyle/>
                    <a:p>
                      <a:r>
                        <a:rPr lang="en-US" sz="1000"/>
                        <a:t>7.6210092687951</a:t>
                      </a:r>
                    </a:p>
                  </a:txBody>
                  <a:tcPr/>
                </a:tc>
                <a:tc>
                  <a:txBody>
                    <a:bodyPr/>
                    <a:lstStyle/>
                    <a:p>
                      <a:r>
                        <a:rPr lang="en-US" sz="1000"/>
                        <a:t>1942</a:t>
                      </a:r>
                    </a:p>
                  </a:txBody>
                  <a:tcPr/>
                </a:tc>
                <a:tc>
                  <a:txBody>
                    <a:bodyPr/>
                    <a:lstStyle/>
                    <a:p>
                      <a:r>
                        <a:rPr lang="en-US" sz="1000"/>
                        <a:t>n/a</a:t>
                      </a:r>
                    </a:p>
                  </a:txBody>
                  <a:tcPr/>
                </a:tc>
                <a:extLst>
                  <a:ext uri="{0D108BD9-81ED-4DB2-BD59-A6C34878D82A}">
                    <a16:rowId xmlns:a16="http://schemas.microsoft.com/office/drawing/2014/main" val="4131996124"/>
                  </a:ext>
                </a:extLst>
              </a:tr>
            </a:tbl>
          </a:graphicData>
        </a:graphic>
      </p:graphicFrame>
      <p:sp>
        <p:nvSpPr>
          <p:cNvPr id="4" name="Text Placeholder 3">
            <a:extLst>
              <a:ext uri="{FF2B5EF4-FFF2-40B4-BE49-F238E27FC236}">
                <a16:creationId xmlns:a16="http://schemas.microsoft.com/office/drawing/2014/main" id="{D61EF8A0-6929-47DA-9748-9525AEE4A7F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94441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40E71-6570-46AD-B609-67CFCAC2DA14}"/>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ED018F2A-E8E0-4814-A8F1-D9ACFF237DCB}"/>
              </a:ext>
            </a:extLst>
          </p:cNvPr>
          <p:cNvGraphicFramePr>
            <a:graphicFrameLocks noGrp="1"/>
          </p:cNvGraphicFramePr>
          <p:nvPr>
            <p:ph type="tbl" sz="quarter" idx="13"/>
            <p:extLst>
              <p:ext uri="{D42A27DB-BD31-4B8C-83A1-F6EECF244321}">
                <p14:modId xmlns:p14="http://schemas.microsoft.com/office/powerpoint/2010/main" val="2340381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383192"/>
                    </a:ext>
                  </a:extLst>
                </a:gridCol>
                <a:gridCol w="658368">
                  <a:extLst>
                    <a:ext uri="{9D8B030D-6E8A-4147-A177-3AD203B41FA5}">
                      <a16:colId xmlns:a16="http://schemas.microsoft.com/office/drawing/2014/main" val="890147674"/>
                    </a:ext>
                  </a:extLst>
                </a:gridCol>
                <a:gridCol w="658368">
                  <a:extLst>
                    <a:ext uri="{9D8B030D-6E8A-4147-A177-3AD203B41FA5}">
                      <a16:colId xmlns:a16="http://schemas.microsoft.com/office/drawing/2014/main" val="1927616386"/>
                    </a:ext>
                  </a:extLst>
                </a:gridCol>
                <a:gridCol w="658368">
                  <a:extLst>
                    <a:ext uri="{9D8B030D-6E8A-4147-A177-3AD203B41FA5}">
                      <a16:colId xmlns:a16="http://schemas.microsoft.com/office/drawing/2014/main" val="1454955661"/>
                    </a:ext>
                  </a:extLst>
                </a:gridCol>
                <a:gridCol w="658368">
                  <a:extLst>
                    <a:ext uri="{9D8B030D-6E8A-4147-A177-3AD203B41FA5}">
                      <a16:colId xmlns:a16="http://schemas.microsoft.com/office/drawing/2014/main" val="3833237763"/>
                    </a:ext>
                  </a:extLst>
                </a:gridCol>
                <a:gridCol w="658368">
                  <a:extLst>
                    <a:ext uri="{9D8B030D-6E8A-4147-A177-3AD203B41FA5}">
                      <a16:colId xmlns:a16="http://schemas.microsoft.com/office/drawing/2014/main" val="1712969499"/>
                    </a:ext>
                  </a:extLst>
                </a:gridCol>
                <a:gridCol w="658368">
                  <a:extLst>
                    <a:ext uri="{9D8B030D-6E8A-4147-A177-3AD203B41FA5}">
                      <a16:colId xmlns:a16="http://schemas.microsoft.com/office/drawing/2014/main" val="258254726"/>
                    </a:ext>
                  </a:extLst>
                </a:gridCol>
                <a:gridCol w="658368">
                  <a:extLst>
                    <a:ext uri="{9D8B030D-6E8A-4147-A177-3AD203B41FA5}">
                      <a16:colId xmlns:a16="http://schemas.microsoft.com/office/drawing/2014/main" val="3310053871"/>
                    </a:ext>
                  </a:extLst>
                </a:gridCol>
                <a:gridCol w="658368">
                  <a:extLst>
                    <a:ext uri="{9D8B030D-6E8A-4147-A177-3AD203B41FA5}">
                      <a16:colId xmlns:a16="http://schemas.microsoft.com/office/drawing/2014/main" val="3769916386"/>
                    </a:ext>
                  </a:extLst>
                </a:gridCol>
                <a:gridCol w="658368">
                  <a:extLst>
                    <a:ext uri="{9D8B030D-6E8A-4147-A177-3AD203B41FA5}">
                      <a16:colId xmlns:a16="http://schemas.microsoft.com/office/drawing/2014/main" val="707420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15620825"/>
                  </a:ext>
                </a:extLst>
              </a:tr>
              <a:tr h="370840">
                <a:tc>
                  <a:txBody>
                    <a:bodyPr/>
                    <a:lstStyle/>
                    <a:p>
                      <a:r>
                        <a:rPr lang="en-US" sz="1000"/>
                        <a:t>tmamerica</a:t>
                      </a:r>
                    </a:p>
                  </a:txBody>
                  <a:tcPr/>
                </a:tc>
                <a:tc>
                  <a:txBody>
                    <a:bodyPr/>
                    <a:lstStyle/>
                    <a:p>
                      <a:r>
                        <a:rPr lang="en-US" sz="1000"/>
                        <a:t>454</a:t>
                      </a:r>
                    </a:p>
                  </a:txBody>
                  <a:tcPr/>
                </a:tc>
                <a:tc>
                  <a:txBody>
                    <a:bodyPr/>
                    <a:lstStyle/>
                    <a:p>
                      <a:r>
                        <a:rPr lang="en-US" sz="1000"/>
                        <a:t>5</a:t>
                      </a:r>
                    </a:p>
                  </a:txBody>
                  <a:tcPr/>
                </a:tc>
                <a:tc>
                  <a:txBody>
                    <a:bodyPr/>
                    <a:lstStyle/>
                    <a:p>
                      <a:r>
                        <a:rPr lang="en-US" sz="1000"/>
                        <a:t>7</a:t>
                      </a:r>
                    </a:p>
                  </a:txBody>
                  <a:tcPr/>
                </a:tc>
                <a:tc>
                  <a:txBody>
                    <a:bodyPr/>
                    <a:lstStyle/>
                    <a:p>
                      <a:r>
                        <a:rPr lang="en-US" sz="1000"/>
                        <a:t>3</a:t>
                      </a:r>
                    </a:p>
                  </a:txBody>
                  <a:tcPr/>
                </a:tc>
                <a:tc>
                  <a:txBody>
                    <a:bodyPr/>
                    <a:lstStyle/>
                    <a:p>
                      <a:r>
                        <a:rPr lang="en-US" sz="1000"/>
                        <a:t>3</a:t>
                      </a:r>
                    </a:p>
                  </a:txBody>
                  <a:tcPr/>
                </a:tc>
                <a:tc>
                  <a:txBody>
                    <a:bodyPr/>
                    <a:lstStyle/>
                    <a:p>
                      <a:r>
                        <a:rPr lang="en-US" sz="1000"/>
                        <a:t>13</a:t>
                      </a:r>
                    </a:p>
                  </a:txBody>
                  <a:tcPr/>
                </a:tc>
                <a:tc>
                  <a:txBody>
                    <a:bodyPr/>
                    <a:lstStyle/>
                    <a:p>
                      <a:r>
                        <a:rPr lang="en-US" sz="1000"/>
                        <a:t>111</a:t>
                      </a:r>
                    </a:p>
                  </a:txBody>
                  <a:tcPr/>
                </a:tc>
                <a:tc>
                  <a:txBody>
                    <a:bodyPr/>
                    <a:lstStyle/>
                    <a:p>
                      <a:r>
                        <a:rPr lang="en-US" sz="1000"/>
                        <a:t>4</a:t>
                      </a:r>
                    </a:p>
                  </a:txBody>
                  <a:tcPr/>
                </a:tc>
                <a:tc>
                  <a:txBody>
                    <a:bodyPr/>
                    <a:lstStyle/>
                    <a:p>
                      <a:r>
                        <a:rPr lang="en-US" sz="1000"/>
                        <a:t>1.9615 %</a:t>
                      </a:r>
                    </a:p>
                  </a:txBody>
                  <a:tcPr/>
                </a:tc>
                <a:extLst>
                  <a:ext uri="{0D108BD9-81ED-4DB2-BD59-A6C34878D82A}">
                    <a16:rowId xmlns:a16="http://schemas.microsoft.com/office/drawing/2014/main" val="1744863319"/>
                  </a:ext>
                </a:extLst>
              </a:tr>
            </a:tbl>
          </a:graphicData>
        </a:graphic>
      </p:graphicFrame>
      <p:sp>
        <p:nvSpPr>
          <p:cNvPr id="4" name="Text Placeholder 3">
            <a:extLst>
              <a:ext uri="{FF2B5EF4-FFF2-40B4-BE49-F238E27FC236}">
                <a16:creationId xmlns:a16="http://schemas.microsoft.com/office/drawing/2014/main" id="{087F39DE-FBB4-40A6-BA65-977BBAAF405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818935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44F6B-6FAE-4A1B-AB02-6CFE968D26B0}"/>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AB7DAB30-B67D-456F-AF60-8D81475128A1}"/>
              </a:ext>
            </a:extLst>
          </p:cNvPr>
          <p:cNvGraphicFramePr>
            <a:graphicFrameLocks noGrp="1"/>
          </p:cNvGraphicFramePr>
          <p:nvPr>
            <p:ph type="chart" sz="quarter" idx="13"/>
            <p:extLst>
              <p:ext uri="{D42A27DB-BD31-4B8C-83A1-F6EECF244321}">
                <p14:modId xmlns:p14="http://schemas.microsoft.com/office/powerpoint/2010/main" val="2240910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388770-8067-4DA6-82CD-878F082DF43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FD391CE-DB98-4F37-AADE-5708019D27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3736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8B36E-CE5F-47F9-B3BD-0228B6B66920}"/>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602D7F6B-AA98-4B0E-ABEF-821F7A1236E5}"/>
              </a:ext>
            </a:extLst>
          </p:cNvPr>
          <p:cNvGraphicFramePr>
            <a:graphicFrameLocks noGrp="1"/>
          </p:cNvGraphicFramePr>
          <p:nvPr>
            <p:ph type="chart" sz="quarter" idx="13"/>
            <p:extLst>
              <p:ext uri="{D42A27DB-BD31-4B8C-83A1-F6EECF244321}">
                <p14:modId xmlns:p14="http://schemas.microsoft.com/office/powerpoint/2010/main" val="127770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A0A203-ABCA-4BAB-9174-F0B6AC9A3AF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6B836A6-CB51-44F8-8A2C-62C4F03D49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1611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D706A-43A4-4ACF-AC8A-8BE461CFA6D6}"/>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BE580C6E-E478-40E9-8AE3-4D512D05E7CA}"/>
              </a:ext>
            </a:extLst>
          </p:cNvPr>
          <p:cNvGraphicFramePr>
            <a:graphicFrameLocks noGrp="1"/>
          </p:cNvGraphicFramePr>
          <p:nvPr>
            <p:ph type="chart" sz="quarter" idx="13"/>
            <p:extLst>
              <p:ext uri="{D42A27DB-BD31-4B8C-83A1-F6EECF244321}">
                <p14:modId xmlns:p14="http://schemas.microsoft.com/office/powerpoint/2010/main" val="733217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84DB09-D76A-4F5A-B2C9-CAAD8E2DEDB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CB55080-499C-47A7-A20E-DF2E3C9D8C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2900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429AA-4675-4983-AB94-3ED6CE52B9F7}"/>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68F8BA86-26EC-460F-A1EE-2FCA0A47F6E9}"/>
              </a:ext>
            </a:extLst>
          </p:cNvPr>
          <p:cNvGraphicFramePr>
            <a:graphicFrameLocks noGrp="1"/>
          </p:cNvGraphicFramePr>
          <p:nvPr>
            <p:ph type="chart" sz="quarter" idx="13"/>
            <p:extLst>
              <p:ext uri="{D42A27DB-BD31-4B8C-83A1-F6EECF244321}">
                <p14:modId xmlns:p14="http://schemas.microsoft.com/office/powerpoint/2010/main" val="3284073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E65554-9F19-45FB-B55C-0AA72A316D9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28E25F8-74B8-43EF-98DC-8923EF0B4C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64124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31509-5FDB-42FD-BD81-0DA6E4039AAF}"/>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9EEFE50A-DED0-409A-8D51-173687978397}"/>
              </a:ext>
            </a:extLst>
          </p:cNvPr>
          <p:cNvGraphicFramePr>
            <a:graphicFrameLocks noGrp="1"/>
          </p:cNvGraphicFramePr>
          <p:nvPr>
            <p:ph type="tbl" sz="quarter" idx="13"/>
            <p:extLst>
              <p:ext uri="{D42A27DB-BD31-4B8C-83A1-F6EECF244321}">
                <p14:modId xmlns:p14="http://schemas.microsoft.com/office/powerpoint/2010/main" val="3448341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74531143"/>
                    </a:ext>
                  </a:extLst>
                </a:gridCol>
                <a:gridCol w="1810512">
                  <a:extLst>
                    <a:ext uri="{9D8B030D-6E8A-4147-A177-3AD203B41FA5}">
                      <a16:colId xmlns:a16="http://schemas.microsoft.com/office/drawing/2014/main" val="1729349014"/>
                    </a:ext>
                  </a:extLst>
                </a:gridCol>
                <a:gridCol w="822960">
                  <a:extLst>
                    <a:ext uri="{9D8B030D-6E8A-4147-A177-3AD203B41FA5}">
                      <a16:colId xmlns:a16="http://schemas.microsoft.com/office/drawing/2014/main" val="3344061466"/>
                    </a:ext>
                  </a:extLst>
                </a:gridCol>
                <a:gridCol w="822960">
                  <a:extLst>
                    <a:ext uri="{9D8B030D-6E8A-4147-A177-3AD203B41FA5}">
                      <a16:colId xmlns:a16="http://schemas.microsoft.com/office/drawing/2014/main" val="2492319065"/>
                    </a:ext>
                  </a:extLst>
                </a:gridCol>
                <a:gridCol w="822960">
                  <a:extLst>
                    <a:ext uri="{9D8B030D-6E8A-4147-A177-3AD203B41FA5}">
                      <a16:colId xmlns:a16="http://schemas.microsoft.com/office/drawing/2014/main" val="1590250494"/>
                    </a:ext>
                  </a:extLst>
                </a:gridCol>
                <a:gridCol w="822960">
                  <a:extLst>
                    <a:ext uri="{9D8B030D-6E8A-4147-A177-3AD203B41FA5}">
                      <a16:colId xmlns:a16="http://schemas.microsoft.com/office/drawing/2014/main" val="3432145984"/>
                    </a:ext>
                  </a:extLst>
                </a:gridCol>
                <a:gridCol w="822960">
                  <a:extLst>
                    <a:ext uri="{9D8B030D-6E8A-4147-A177-3AD203B41FA5}">
                      <a16:colId xmlns:a16="http://schemas.microsoft.com/office/drawing/2014/main" val="3185562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395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- 2022-03-25 13:35:31</a:t>
                      </a:r>
                      <a:r>
                        <a:rPr kumimoji="0" lang="en-US" sz="1000" b="0" i="0" u="none" strike="noStrike" kern="1200" cap="none" spc="0" normalizeH="0" baseline="0" noProof="0">
                          <a:ln>
                            <a:noFill/>
                          </a:ln>
                          <a:solidFill>
                            <a:prstClr val="black"/>
                          </a:solidFill>
                          <a:effectLst/>
                          <a:uLnTx/>
                          <a:uFillTx/>
                          <a:latin typeface="+mn-lt"/>
                          <a:ea typeface="+mn-ea"/>
                          <a:cs typeface="+mn-cs"/>
                        </a:rPr>
                        <a:t>
 TMA is excited to welcome some more familiar faces back into the office in April. While some employees may be returning to the office for the first time in a while, employees like Roger in Pasadena have been taking in the office views, which sometimes include a rainbow! 🌈
#companyculture #employeeengagement #insurancecompany #insuranceindustry #returntooffice #rainbow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277217326_504142414763324_7419970867382315339_n.jpg?_nc_cat=111&amp;ccb=1-5&amp;_nc_sid=8ae9d6&amp;_nc_ohc=MrNZdvs7heAAX9HhW-Z&amp;_nc_ht=scontent-iad3-2.cdninstagram.com&amp;edm=AL-3X8kEAAAA&amp;oh=00_AT-xn_qr3FNPd4S7ra8juXTVqG4UzIYelmhLo4vpf677xw&amp;oe=6250B8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14:39:33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2943155"/>
                  </a:ext>
                </a:extLst>
              </a:tr>
            </a:tbl>
          </a:graphicData>
        </a:graphic>
      </p:graphicFrame>
      <p:sp>
        <p:nvSpPr>
          <p:cNvPr id="4" name="Text Placeholder 3">
            <a:extLst>
              <a:ext uri="{FF2B5EF4-FFF2-40B4-BE49-F238E27FC236}">
                <a16:creationId xmlns:a16="http://schemas.microsoft.com/office/drawing/2014/main" id="{6123BC4B-51DD-4FAD-84EC-43E6DE97A37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69183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95BF2-BECF-4B68-A1FA-A556EB81A9D4}"/>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5FED6CCA-AAAB-4A1E-A987-CC311909ECB6}"/>
              </a:ext>
            </a:extLst>
          </p:cNvPr>
          <p:cNvGraphicFramePr>
            <a:graphicFrameLocks noGrp="1"/>
          </p:cNvGraphicFramePr>
          <p:nvPr>
            <p:ph type="tbl" sz="quarter" idx="13"/>
            <p:extLst>
              <p:ext uri="{D42A27DB-BD31-4B8C-83A1-F6EECF244321}">
                <p14:modId xmlns:p14="http://schemas.microsoft.com/office/powerpoint/2010/main" val="3026237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64932298"/>
                    </a:ext>
                  </a:extLst>
                </a:gridCol>
                <a:gridCol w="1810512">
                  <a:extLst>
                    <a:ext uri="{9D8B030D-6E8A-4147-A177-3AD203B41FA5}">
                      <a16:colId xmlns:a16="http://schemas.microsoft.com/office/drawing/2014/main" val="4275442880"/>
                    </a:ext>
                  </a:extLst>
                </a:gridCol>
                <a:gridCol w="822960">
                  <a:extLst>
                    <a:ext uri="{9D8B030D-6E8A-4147-A177-3AD203B41FA5}">
                      <a16:colId xmlns:a16="http://schemas.microsoft.com/office/drawing/2014/main" val="3590751376"/>
                    </a:ext>
                  </a:extLst>
                </a:gridCol>
                <a:gridCol w="822960">
                  <a:extLst>
                    <a:ext uri="{9D8B030D-6E8A-4147-A177-3AD203B41FA5}">
                      <a16:colId xmlns:a16="http://schemas.microsoft.com/office/drawing/2014/main" val="782388781"/>
                    </a:ext>
                  </a:extLst>
                </a:gridCol>
                <a:gridCol w="822960">
                  <a:extLst>
                    <a:ext uri="{9D8B030D-6E8A-4147-A177-3AD203B41FA5}">
                      <a16:colId xmlns:a16="http://schemas.microsoft.com/office/drawing/2014/main" val="21493698"/>
                    </a:ext>
                  </a:extLst>
                </a:gridCol>
                <a:gridCol w="822960">
                  <a:extLst>
                    <a:ext uri="{9D8B030D-6E8A-4147-A177-3AD203B41FA5}">
                      <a16:colId xmlns:a16="http://schemas.microsoft.com/office/drawing/2014/main" val="245726717"/>
                    </a:ext>
                  </a:extLst>
                </a:gridCol>
                <a:gridCol w="822960">
                  <a:extLst>
                    <a:ext uri="{9D8B030D-6E8A-4147-A177-3AD203B41FA5}">
                      <a16:colId xmlns:a16="http://schemas.microsoft.com/office/drawing/2014/main" val="3837208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9387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- 2022-03-09 16:09:01</a:t>
                      </a:r>
                      <a:r>
                        <a:rPr kumimoji="0" lang="en-US" sz="1000" b="0" i="0" u="none" strike="noStrike" kern="1200" cap="none" spc="0" normalizeH="0" baseline="0" noProof="0">
                          <a:ln>
                            <a:noFill/>
                          </a:ln>
                          <a:solidFill>
                            <a:prstClr val="black"/>
                          </a:solidFill>
                          <a:effectLst/>
                          <a:uLnTx/>
                          <a:uFillTx/>
                          <a:latin typeface="+mn-lt"/>
                          <a:ea typeface="+mn-ea"/>
                          <a:cs typeface="+mn-cs"/>
                        </a:rPr>
                        <a:t>
 In honor of #WomensHistoryMonth, we're interviewing women leaders at TMA about their career journeys. In this clip, Licha P., Claims Supervisor, shares her advice for women who may be interested in an insurance career.
Learn more about careers at TMA: bit.ly/TMAcareers
#insuranceindustry #insurancecareer #insurancecareers #insurancejobs #insurancejob #business #careergoals #careeropportunities #instajobs #jobboard #jobs #lookingforajob #nowhiring #insurancecompany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275461612_637233214021265_3930485541427886527_n.jpg?stp=dst-jpg_e35_s640x640_sh0.08&amp;_nc_ht=scontent.cdninstagram.com&amp;_nc_cat=105&amp;_nc_ohc=fU2YWk_imUwAX82Orp1&amp;edm=AMO9-JQAAAAA&amp;ccb=7-4&amp;oh=00_AT_Qb5gpgPgadZQGio-al0ONe69LmSP1zivMf4OQyfAGvQ&amp;oe=624BDA36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14:39:33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30182925"/>
                  </a:ext>
                </a:extLst>
              </a:tr>
            </a:tbl>
          </a:graphicData>
        </a:graphic>
      </p:graphicFrame>
      <p:sp>
        <p:nvSpPr>
          <p:cNvPr id="4" name="Text Placeholder 3">
            <a:extLst>
              <a:ext uri="{FF2B5EF4-FFF2-40B4-BE49-F238E27FC236}">
                <a16:creationId xmlns:a16="http://schemas.microsoft.com/office/drawing/2014/main" id="{6DC64398-5203-481B-8E72-4F471A79B69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59850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AA059-2ACA-4ADC-99B5-AEFF9EDB78BB}"/>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68572AF0-E3AB-4412-8E9D-8E6728FBEB13}"/>
              </a:ext>
            </a:extLst>
          </p:cNvPr>
          <p:cNvGraphicFramePr>
            <a:graphicFrameLocks noGrp="1"/>
          </p:cNvGraphicFramePr>
          <p:nvPr>
            <p:ph type="tbl" sz="quarter" idx="13"/>
            <p:extLst>
              <p:ext uri="{D42A27DB-BD31-4B8C-83A1-F6EECF244321}">
                <p14:modId xmlns:p14="http://schemas.microsoft.com/office/powerpoint/2010/main" val="1994409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43524292"/>
                    </a:ext>
                  </a:extLst>
                </a:gridCol>
                <a:gridCol w="1810512">
                  <a:extLst>
                    <a:ext uri="{9D8B030D-6E8A-4147-A177-3AD203B41FA5}">
                      <a16:colId xmlns:a16="http://schemas.microsoft.com/office/drawing/2014/main" val="464543919"/>
                    </a:ext>
                  </a:extLst>
                </a:gridCol>
                <a:gridCol w="822960">
                  <a:extLst>
                    <a:ext uri="{9D8B030D-6E8A-4147-A177-3AD203B41FA5}">
                      <a16:colId xmlns:a16="http://schemas.microsoft.com/office/drawing/2014/main" val="3100874721"/>
                    </a:ext>
                  </a:extLst>
                </a:gridCol>
                <a:gridCol w="822960">
                  <a:extLst>
                    <a:ext uri="{9D8B030D-6E8A-4147-A177-3AD203B41FA5}">
                      <a16:colId xmlns:a16="http://schemas.microsoft.com/office/drawing/2014/main" val="1868142766"/>
                    </a:ext>
                  </a:extLst>
                </a:gridCol>
                <a:gridCol w="822960">
                  <a:extLst>
                    <a:ext uri="{9D8B030D-6E8A-4147-A177-3AD203B41FA5}">
                      <a16:colId xmlns:a16="http://schemas.microsoft.com/office/drawing/2014/main" val="188399669"/>
                    </a:ext>
                  </a:extLst>
                </a:gridCol>
                <a:gridCol w="822960">
                  <a:extLst>
                    <a:ext uri="{9D8B030D-6E8A-4147-A177-3AD203B41FA5}">
                      <a16:colId xmlns:a16="http://schemas.microsoft.com/office/drawing/2014/main" val="408610933"/>
                    </a:ext>
                  </a:extLst>
                </a:gridCol>
                <a:gridCol w="822960">
                  <a:extLst>
                    <a:ext uri="{9D8B030D-6E8A-4147-A177-3AD203B41FA5}">
                      <a16:colId xmlns:a16="http://schemas.microsoft.com/office/drawing/2014/main" val="1174020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353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- 2022-03-18 13:13:59</a:t>
                      </a:r>
                      <a:r>
                        <a:rPr kumimoji="0" lang="en-US" sz="1000" b="0" i="0" u="none" strike="noStrike" kern="1200" cap="none" spc="0" normalizeH="0" baseline="0" noProof="0">
                          <a:ln>
                            <a:noFill/>
                          </a:ln>
                          <a:solidFill>
                            <a:prstClr val="black"/>
                          </a:solidFill>
                          <a:effectLst/>
                          <a:uLnTx/>
                          <a:uFillTx/>
                          <a:latin typeface="+mn-lt"/>
                          <a:ea typeface="+mn-ea"/>
                          <a:cs typeface="+mn-cs"/>
                        </a:rPr>
                        <a:t>
 On #InternationalWomensDay, Tokio Marine America held a CSR pop-up event in support of girlrising, a critical organization aimed at empowering the next generation of female leaders and innovators. With tremendous contributions from employees nationwide, matched directly with corporate contributions, we raised ,500 in just one day!
#InsuranceGivesBack #CompanyCulture #GivingBack #CorporateSocialResponsibility #CSR #Charity #GirlRising #WomensHistoryMonth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275980163_131820862740297_61060680930279619_n.jpg?_nc_cat=107&amp;ccb=1-5&amp;_nc_sid=8ae9d6&amp;_nc_ohc=NW0DCL1GNlEAX-tQDgV&amp;_nc_ht=scontent-iad3-2.cdninstagram.com&amp;edm=AL-3X8kEAAAA&amp;oh=00_AT_-PytU-Uztj9FiJIvp3LBWiT97vbU9-ZJjnjTPAwE7RA&amp;oe=625069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14:39:33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0387288"/>
                  </a:ext>
                </a:extLst>
              </a:tr>
            </a:tbl>
          </a:graphicData>
        </a:graphic>
      </p:graphicFrame>
      <p:sp>
        <p:nvSpPr>
          <p:cNvPr id="4" name="Text Placeholder 3">
            <a:extLst>
              <a:ext uri="{FF2B5EF4-FFF2-40B4-BE49-F238E27FC236}">
                <a16:creationId xmlns:a16="http://schemas.microsoft.com/office/drawing/2014/main" id="{FB44FA0E-D843-43F9-B10F-EFB37D90B00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563107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903DE-52C9-4711-9771-DFDBCAED5437}"/>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159A60BA-B23D-4FBE-9C9B-55C54754C37F}"/>
              </a:ext>
            </a:extLst>
          </p:cNvPr>
          <p:cNvGraphicFramePr>
            <a:graphicFrameLocks noGrp="1"/>
          </p:cNvGraphicFramePr>
          <p:nvPr>
            <p:ph type="tbl" sz="quarter" idx="13"/>
            <p:extLst>
              <p:ext uri="{D42A27DB-BD31-4B8C-83A1-F6EECF244321}">
                <p14:modId xmlns:p14="http://schemas.microsoft.com/office/powerpoint/2010/main" val="3518849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78847225"/>
                    </a:ext>
                  </a:extLst>
                </a:gridCol>
                <a:gridCol w="658368">
                  <a:extLst>
                    <a:ext uri="{9D8B030D-6E8A-4147-A177-3AD203B41FA5}">
                      <a16:colId xmlns:a16="http://schemas.microsoft.com/office/drawing/2014/main" val="4120208062"/>
                    </a:ext>
                  </a:extLst>
                </a:gridCol>
                <a:gridCol w="658368">
                  <a:extLst>
                    <a:ext uri="{9D8B030D-6E8A-4147-A177-3AD203B41FA5}">
                      <a16:colId xmlns:a16="http://schemas.microsoft.com/office/drawing/2014/main" val="1982368441"/>
                    </a:ext>
                  </a:extLst>
                </a:gridCol>
                <a:gridCol w="329184">
                  <a:extLst>
                    <a:ext uri="{9D8B030D-6E8A-4147-A177-3AD203B41FA5}">
                      <a16:colId xmlns:a16="http://schemas.microsoft.com/office/drawing/2014/main" val="1186728996"/>
                    </a:ext>
                  </a:extLst>
                </a:gridCol>
                <a:gridCol w="329184">
                  <a:extLst>
                    <a:ext uri="{9D8B030D-6E8A-4147-A177-3AD203B41FA5}">
                      <a16:colId xmlns:a16="http://schemas.microsoft.com/office/drawing/2014/main" val="194649014"/>
                    </a:ext>
                  </a:extLst>
                </a:gridCol>
                <a:gridCol w="658368">
                  <a:extLst>
                    <a:ext uri="{9D8B030D-6E8A-4147-A177-3AD203B41FA5}">
                      <a16:colId xmlns:a16="http://schemas.microsoft.com/office/drawing/2014/main" val="201108761"/>
                    </a:ext>
                  </a:extLst>
                </a:gridCol>
                <a:gridCol w="658368">
                  <a:extLst>
                    <a:ext uri="{9D8B030D-6E8A-4147-A177-3AD203B41FA5}">
                      <a16:colId xmlns:a16="http://schemas.microsoft.com/office/drawing/2014/main" val="1434896893"/>
                    </a:ext>
                  </a:extLst>
                </a:gridCol>
                <a:gridCol w="658368">
                  <a:extLst>
                    <a:ext uri="{9D8B030D-6E8A-4147-A177-3AD203B41FA5}">
                      <a16:colId xmlns:a16="http://schemas.microsoft.com/office/drawing/2014/main" val="204330481"/>
                    </a:ext>
                  </a:extLst>
                </a:gridCol>
                <a:gridCol w="658368">
                  <a:extLst>
                    <a:ext uri="{9D8B030D-6E8A-4147-A177-3AD203B41FA5}">
                      <a16:colId xmlns:a16="http://schemas.microsoft.com/office/drawing/2014/main" val="3952541984"/>
                    </a:ext>
                  </a:extLst>
                </a:gridCol>
                <a:gridCol w="658368">
                  <a:extLst>
                    <a:ext uri="{9D8B030D-6E8A-4147-A177-3AD203B41FA5}">
                      <a16:colId xmlns:a16="http://schemas.microsoft.com/office/drawing/2014/main" val="2023770563"/>
                    </a:ext>
                  </a:extLst>
                </a:gridCol>
                <a:gridCol w="658368">
                  <a:extLst>
                    <a:ext uri="{9D8B030D-6E8A-4147-A177-3AD203B41FA5}">
                      <a16:colId xmlns:a16="http://schemas.microsoft.com/office/drawing/2014/main" val="307568894"/>
                    </a:ext>
                  </a:extLst>
                </a:gridCol>
                <a:gridCol w="658368">
                  <a:extLst>
                    <a:ext uri="{9D8B030D-6E8A-4147-A177-3AD203B41FA5}">
                      <a16:colId xmlns:a16="http://schemas.microsoft.com/office/drawing/2014/main" val="344463807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599569214"/>
                  </a:ext>
                </a:extLst>
              </a:tr>
              <a:tr h="370840">
                <a:tc>
                  <a:txBody>
                    <a:bodyPr/>
                    <a:lstStyle/>
                    <a:p>
                      <a:r>
                        <a:rPr lang="en-US" sz="1000"/>
                        <a:t>tmamerica</a:t>
                      </a:r>
                    </a:p>
                  </a:txBody>
                  <a:tcPr/>
                </a:tc>
                <a:tc>
                  <a:txBody>
                    <a:bodyPr/>
                    <a:lstStyle/>
                    <a:p>
                      <a:r>
                        <a:rPr lang="en-US" sz="1000"/>
                        <a:t>2</a:t>
                      </a:r>
                    </a:p>
                  </a:txBody>
                  <a:tcPr/>
                </a:tc>
                <a:tc>
                  <a:txBody>
                    <a:bodyPr/>
                    <a:lstStyle/>
                    <a:p>
                      <a:r>
                        <a:rPr lang="en-US" sz="1000"/>
                        <a:t>0.5386 %</a:t>
                      </a:r>
                    </a:p>
                  </a:txBody>
                  <a:tcPr/>
                </a:tc>
                <a:tc>
                  <a:txBody>
                    <a:bodyPr/>
                    <a:lstStyle/>
                    <a:p>
                      <a:r>
                        <a:rPr lang="en-US" sz="1000"/>
                        <a:t>10.00</a:t>
                      </a:r>
                    </a:p>
                  </a:txBody>
                  <a:tcPr/>
                </a:tc>
                <a:tc>
                  <a:txBody>
                    <a:bodyPr/>
                    <a:lstStyle/>
                    <a:p>
                      <a:r>
                        <a:rPr lang="en-US" sz="1000"/>
                        <a:t>0.00</a:t>
                      </a:r>
                    </a:p>
                  </a:txBody>
                  <a:tcPr/>
                </a:tc>
                <a:tc>
                  <a:txBody>
                    <a:bodyPr/>
                    <a:lstStyle/>
                    <a:p>
                      <a:r>
                        <a:rPr lang="en-US" sz="1000"/>
                        <a:t>50.00</a:t>
                      </a:r>
                    </a:p>
                  </a:txBody>
                  <a:tcPr/>
                </a:tc>
                <a:tc>
                  <a:txBody>
                    <a:bodyPr/>
                    <a:lstStyle/>
                    <a:p>
                      <a:r>
                        <a:rPr lang="en-US" sz="1000"/>
                        <a:t>49.50</a:t>
                      </a:r>
                    </a:p>
                  </a:txBody>
                  <a:tcPr/>
                </a:tc>
                <a:tc>
                  <a:txBody>
                    <a:bodyPr/>
                    <a:lstStyle/>
                    <a:p>
                      <a:r>
                        <a:rPr lang="en-US" sz="1000"/>
                        <a:t>27.50</a:t>
                      </a:r>
                    </a:p>
                  </a:txBody>
                  <a:tcPr/>
                </a:tc>
                <a:tc>
                  <a:txBody>
                    <a:bodyPr/>
                    <a:lstStyle/>
                    <a:p>
                      <a:r>
                        <a:rPr lang="en-US" sz="1000"/>
                        <a:t>27.50</a:t>
                      </a:r>
                    </a:p>
                  </a:txBody>
                  <a:tcPr/>
                </a:tc>
                <a:tc>
                  <a:txBody>
                    <a:bodyPr/>
                    <a:lstStyle/>
                    <a:p>
                      <a:r>
                        <a:rPr lang="en-US" sz="1000"/>
                        <a:t>100</a:t>
                      </a:r>
                    </a:p>
                  </a:txBody>
                  <a:tcPr/>
                </a:tc>
                <a:tc>
                  <a:txBody>
                    <a:bodyPr/>
                    <a:lstStyle/>
                    <a:p>
                      <a:r>
                        <a:rPr lang="en-US" sz="1000"/>
                        <a:t>20</a:t>
                      </a:r>
                    </a:p>
                  </a:txBody>
                  <a:tcPr/>
                </a:tc>
                <a:tc>
                  <a:txBody>
                    <a:bodyPr/>
                    <a:lstStyle/>
                    <a:p>
                      <a:r>
                        <a:rPr lang="en-US" sz="1000"/>
                        <a:t>55</a:t>
                      </a:r>
                    </a:p>
                  </a:txBody>
                  <a:tcPr/>
                </a:tc>
                <a:extLst>
                  <a:ext uri="{0D108BD9-81ED-4DB2-BD59-A6C34878D82A}">
                    <a16:rowId xmlns:a16="http://schemas.microsoft.com/office/drawing/2014/main" val="615974143"/>
                  </a:ext>
                </a:extLst>
              </a:tr>
            </a:tbl>
          </a:graphicData>
        </a:graphic>
      </p:graphicFrame>
      <p:sp>
        <p:nvSpPr>
          <p:cNvPr id="4" name="Text Placeholder 3">
            <a:extLst>
              <a:ext uri="{FF2B5EF4-FFF2-40B4-BE49-F238E27FC236}">
                <a16:creationId xmlns:a16="http://schemas.microsoft.com/office/drawing/2014/main" id="{BC5A9276-D093-4F39-A712-5FD05CC188F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61516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82696-94C2-43A6-A580-7F21C9C9E7F3}"/>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1735120D-4A31-4ABA-9E26-CADF62D3E727}"/>
              </a:ext>
            </a:extLst>
          </p:cNvPr>
          <p:cNvGraphicFramePr>
            <a:graphicFrameLocks noGrp="1"/>
          </p:cNvGraphicFramePr>
          <p:nvPr>
            <p:ph type="tbl" sz="quarter" idx="13"/>
            <p:extLst>
              <p:ext uri="{D42A27DB-BD31-4B8C-83A1-F6EECF244321}">
                <p14:modId xmlns:p14="http://schemas.microsoft.com/office/powerpoint/2010/main" val="2379295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18164494"/>
                    </a:ext>
                  </a:extLst>
                </a:gridCol>
                <a:gridCol w="1316736">
                  <a:extLst>
                    <a:ext uri="{9D8B030D-6E8A-4147-A177-3AD203B41FA5}">
                      <a16:colId xmlns:a16="http://schemas.microsoft.com/office/drawing/2014/main" val="3773126744"/>
                    </a:ext>
                  </a:extLst>
                </a:gridCol>
                <a:gridCol w="658368">
                  <a:extLst>
                    <a:ext uri="{9D8B030D-6E8A-4147-A177-3AD203B41FA5}">
                      <a16:colId xmlns:a16="http://schemas.microsoft.com/office/drawing/2014/main" val="262786636"/>
                    </a:ext>
                  </a:extLst>
                </a:gridCol>
                <a:gridCol w="658368">
                  <a:extLst>
                    <a:ext uri="{9D8B030D-6E8A-4147-A177-3AD203B41FA5}">
                      <a16:colId xmlns:a16="http://schemas.microsoft.com/office/drawing/2014/main" val="191334643"/>
                    </a:ext>
                  </a:extLst>
                </a:gridCol>
                <a:gridCol w="658368">
                  <a:extLst>
                    <a:ext uri="{9D8B030D-6E8A-4147-A177-3AD203B41FA5}">
                      <a16:colId xmlns:a16="http://schemas.microsoft.com/office/drawing/2014/main" val="1624438576"/>
                    </a:ext>
                  </a:extLst>
                </a:gridCol>
                <a:gridCol w="658368">
                  <a:extLst>
                    <a:ext uri="{9D8B030D-6E8A-4147-A177-3AD203B41FA5}">
                      <a16:colId xmlns:a16="http://schemas.microsoft.com/office/drawing/2014/main" val="2351877911"/>
                    </a:ext>
                  </a:extLst>
                </a:gridCol>
                <a:gridCol w="658368">
                  <a:extLst>
                    <a:ext uri="{9D8B030D-6E8A-4147-A177-3AD203B41FA5}">
                      <a16:colId xmlns:a16="http://schemas.microsoft.com/office/drawing/2014/main" val="286017200"/>
                    </a:ext>
                  </a:extLst>
                </a:gridCol>
                <a:gridCol w="658368">
                  <a:extLst>
                    <a:ext uri="{9D8B030D-6E8A-4147-A177-3AD203B41FA5}">
                      <a16:colId xmlns:a16="http://schemas.microsoft.com/office/drawing/2014/main" val="2775731144"/>
                    </a:ext>
                  </a:extLst>
                </a:gridCol>
                <a:gridCol w="658368">
                  <a:extLst>
                    <a:ext uri="{9D8B030D-6E8A-4147-A177-3AD203B41FA5}">
                      <a16:colId xmlns:a16="http://schemas.microsoft.com/office/drawing/2014/main" val="3202599087"/>
                    </a:ext>
                  </a:extLst>
                </a:gridCol>
                <a:gridCol w="658368">
                  <a:extLst>
                    <a:ext uri="{9D8B030D-6E8A-4147-A177-3AD203B41FA5}">
                      <a16:colId xmlns:a16="http://schemas.microsoft.com/office/drawing/2014/main" val="408672816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46723176"/>
                  </a:ext>
                </a:extLst>
              </a:tr>
              <a:tr h="370840">
                <a:tc>
                  <a:txBody>
                    <a:bodyPr/>
                    <a:lstStyle/>
                    <a:p>
                      <a:r>
                        <a:rPr lang="pt-BR" sz="1000" b="1"/>
                        <a:t>tmamerica - 2022-03-01 10:10:58</a:t>
                      </a:r>
                      <a:r>
                        <a:rPr lang="pt-BR" sz="1000"/>
                        <a:t>
 n/a</a:t>
                      </a:r>
                      <a:endParaRPr lang="en-US" sz="1000"/>
                    </a:p>
                  </a:txBody>
                  <a:tcPr/>
                </a:tc>
                <a:tc>
                  <a:txBody>
                    <a:bodyPr/>
                    <a:lstStyle/>
                    <a:p>
                      <a:r>
                        <a:rPr lang="en-US" sz="1000"/>
                        <a:t>https://quintly-image-storage.s3.amazonaws.com/ea0e6a3ca65b01a392bf1b0a36d01601/1ad765b51eab6515a0b3ffbeb16a00d6.jpg</a:t>
                      </a:r>
                    </a:p>
                  </a:txBody>
                  <a:tcPr/>
                </a:tc>
                <a:tc>
                  <a:txBody>
                    <a:bodyPr/>
                    <a:lstStyle/>
                    <a:p>
                      <a:r>
                        <a:rPr lang="en-US" sz="1000"/>
                        <a:t>03/02/2022 10:01:45</a:t>
                      </a:r>
                    </a:p>
                  </a:txBody>
                  <a:tcPr/>
                </a:tc>
                <a:tc>
                  <a:txBody>
                    <a:bodyPr/>
                    <a:lstStyle/>
                    <a:p>
                      <a:r>
                        <a:rPr lang="en-US" sz="1000"/>
                        <a:t>Video</a:t>
                      </a:r>
                    </a:p>
                  </a:txBody>
                  <a:tcPr/>
                </a:tc>
                <a:tc>
                  <a:txBody>
                    <a:bodyPr/>
                    <a:lstStyle/>
                    <a:p>
                      <a:r>
                        <a:rPr lang="en-US" sz="1000"/>
                        <a:t>60</a:t>
                      </a:r>
                    </a:p>
                  </a:txBody>
                  <a:tcPr/>
                </a:tc>
                <a:tc>
                  <a:txBody>
                    <a:bodyPr/>
                    <a:lstStyle/>
                    <a:p>
                      <a:r>
                        <a:rPr lang="en-US" sz="1000"/>
                        <a:t>59</a:t>
                      </a:r>
                    </a:p>
                  </a:txBody>
                  <a:tcPr/>
                </a:tc>
                <a:tc>
                  <a:txBody>
                    <a:bodyPr/>
                    <a:lstStyle/>
                    <a:p>
                      <a:r>
                        <a:rPr lang="en-US" sz="1000"/>
                        <a:t>0</a:t>
                      </a:r>
                    </a:p>
                  </a:txBody>
                  <a:tcPr/>
                </a:tc>
                <a:tc>
                  <a:txBody>
                    <a:bodyPr/>
                    <a:lstStyle/>
                    <a:p>
                      <a:r>
                        <a:rPr lang="en-US" sz="1000"/>
                        <a:t>10</a:t>
                      </a:r>
                    </a:p>
                  </a:txBody>
                  <a:tcPr/>
                </a:tc>
                <a:tc>
                  <a:txBody>
                    <a:bodyPr/>
                    <a:lstStyle/>
                    <a:p>
                      <a:r>
                        <a:rPr lang="en-US" sz="1000"/>
                        <a:t>35</a:t>
                      </a:r>
                    </a:p>
                  </a:txBody>
                  <a:tcPr/>
                </a:tc>
                <a:tc>
                  <a:txBody>
                    <a:bodyPr/>
                    <a:lstStyle/>
                    <a:p>
                      <a:r>
                        <a:rPr lang="en-US" sz="1000"/>
                        <a:t>2</a:t>
                      </a:r>
                    </a:p>
                  </a:txBody>
                  <a:tcPr/>
                </a:tc>
                <a:extLst>
                  <a:ext uri="{0D108BD9-81ED-4DB2-BD59-A6C34878D82A}">
                    <a16:rowId xmlns:a16="http://schemas.microsoft.com/office/drawing/2014/main" val="1292357767"/>
                  </a:ext>
                </a:extLst>
              </a:tr>
              <a:tr h="370840">
                <a:tc>
                  <a:txBody>
                    <a:bodyPr/>
                    <a:lstStyle/>
                    <a:p>
                      <a:r>
                        <a:rPr lang="pt-BR" sz="1000" b="1"/>
                        <a:t>tmamerica - 2022-03-09 20:36:28</a:t>
                      </a:r>
                      <a:r>
                        <a:rPr lang="pt-BR" sz="1000"/>
                        <a:t>
 n/a</a:t>
                      </a:r>
                      <a:endParaRPr lang="en-US" sz="1000"/>
                    </a:p>
                  </a:txBody>
                  <a:tcPr/>
                </a:tc>
                <a:tc>
                  <a:txBody>
                    <a:bodyPr/>
                    <a:lstStyle/>
                    <a:p>
                      <a:r>
                        <a:rPr lang="en-US" sz="1000"/>
                        <a:t>https://quintly-image-storage.s3.amazonaws.com/ea0e6a3ca65b01a392bf1b0a36d01601/4b6e09065c360e67ada2c0da14cf94b1.jpg</a:t>
                      </a:r>
                    </a:p>
                  </a:txBody>
                  <a:tcPr/>
                </a:tc>
                <a:tc>
                  <a:txBody>
                    <a:bodyPr/>
                    <a:lstStyle/>
                    <a:p>
                      <a:r>
                        <a:rPr lang="en-US" sz="1000"/>
                        <a:t>03/10/2022 19:43:22</a:t>
                      </a:r>
                    </a:p>
                  </a:txBody>
                  <a:tcPr/>
                </a:tc>
                <a:tc>
                  <a:txBody>
                    <a:bodyPr/>
                    <a:lstStyle/>
                    <a:p>
                      <a:r>
                        <a:rPr lang="en-US" sz="1000"/>
                        <a:t>Video</a:t>
                      </a:r>
                    </a:p>
                  </a:txBody>
                  <a:tcPr/>
                </a:tc>
                <a:tc>
                  <a:txBody>
                    <a:bodyPr/>
                    <a:lstStyle/>
                    <a:p>
                      <a:r>
                        <a:rPr lang="en-US" sz="1000"/>
                        <a:t>40</a:t>
                      </a:r>
                    </a:p>
                  </a:txBody>
                  <a:tcPr/>
                </a:tc>
                <a:tc>
                  <a:txBody>
                    <a:bodyPr/>
                    <a:lstStyle/>
                    <a:p>
                      <a:r>
                        <a:rPr lang="en-US" sz="1000"/>
                        <a:t>40</a:t>
                      </a:r>
                    </a:p>
                  </a:txBody>
                  <a:tcPr/>
                </a:tc>
                <a:tc>
                  <a:txBody>
                    <a:bodyPr/>
                    <a:lstStyle/>
                    <a:p>
                      <a:r>
                        <a:rPr lang="en-US" sz="1000"/>
                        <a:t>0</a:t>
                      </a:r>
                    </a:p>
                  </a:txBody>
                  <a:tcPr/>
                </a:tc>
                <a:tc>
                  <a:txBody>
                    <a:bodyPr/>
                    <a:lstStyle/>
                    <a:p>
                      <a:r>
                        <a:rPr lang="en-US" sz="1000"/>
                        <a:t>10</a:t>
                      </a:r>
                    </a:p>
                  </a:txBody>
                  <a:tcPr/>
                </a:tc>
                <a:tc>
                  <a:txBody>
                    <a:bodyPr/>
                    <a:lstStyle/>
                    <a:p>
                      <a:r>
                        <a:rPr lang="en-US" sz="1000"/>
                        <a:t>18</a:t>
                      </a:r>
                    </a:p>
                  </a:txBody>
                  <a:tcPr/>
                </a:tc>
                <a:tc>
                  <a:txBody>
                    <a:bodyPr/>
                    <a:lstStyle/>
                    <a:p>
                      <a:r>
                        <a:rPr lang="en-US" sz="1000"/>
                        <a:t>0</a:t>
                      </a:r>
                    </a:p>
                  </a:txBody>
                  <a:tcPr/>
                </a:tc>
                <a:extLst>
                  <a:ext uri="{0D108BD9-81ED-4DB2-BD59-A6C34878D82A}">
                    <a16:rowId xmlns:a16="http://schemas.microsoft.com/office/drawing/2014/main" val="3492395773"/>
                  </a:ext>
                </a:extLst>
              </a:tr>
            </a:tbl>
          </a:graphicData>
        </a:graphic>
      </p:graphicFrame>
      <p:sp>
        <p:nvSpPr>
          <p:cNvPr id="4" name="Text Placeholder 3">
            <a:extLst>
              <a:ext uri="{FF2B5EF4-FFF2-40B4-BE49-F238E27FC236}">
                <a16:creationId xmlns:a16="http://schemas.microsoft.com/office/drawing/2014/main" id="{77D4A30D-22A1-4A0C-95F1-5F19004BDF0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4943929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1210</Words>
  <Application>Microsoft Office PowerPoint</Application>
  <PresentationFormat>On-screen Show (4:3)</PresentationFormat>
  <Paragraphs>410</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2022-04-04T18:51:13Z</dcterms:created>
  <dcterms:modified xsi:type="dcterms:W3CDTF">2022-04-04T18:52:02Z</dcterms:modified>
</cp:coreProperties>
</file>