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44621</c:v>
                </c:pt>
              </c:numCache>
            </c:numRef>
          </c:cat>
          <c:val>
            <c:numRef>
              <c:f>Sheet1!$B$2</c:f>
              <c:numCache>
                <c:formatCode>General</c:formatCode>
                <c:ptCount val="1"/>
                <c:pt idx="0">
                  <c:v>448</c:v>
                </c:pt>
              </c:numCache>
            </c:numRef>
          </c:val>
          <c:extLst>
            <c:ext xmlns:c16="http://schemas.microsoft.com/office/drawing/2014/chart" uri="{C3380CC4-5D6E-409C-BE32-E72D297353CC}">
              <c16:uniqueId val="{00000000-0B9B-4676-BA60-FB776EAD4F2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44621</c:v>
                </c:pt>
              </c:numCache>
            </c:numRef>
          </c:cat>
          <c:val>
            <c:numRef>
              <c:f>Sheet1!$C$2</c:f>
              <c:numCache>
                <c:formatCode>General</c:formatCode>
                <c:ptCount val="1"/>
                <c:pt idx="0">
                  <c:v>454</c:v>
                </c:pt>
              </c:numCache>
            </c:numRef>
          </c:val>
          <c:extLst>
            <c:ext xmlns:c16="http://schemas.microsoft.com/office/drawing/2014/chart" uri="{C3380CC4-5D6E-409C-BE32-E72D297353CC}">
              <c16:uniqueId val="{00000001-0B9B-4676-BA60-FB776EAD4F2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44621</c:v>
                </c:pt>
              </c:numCache>
            </c:numRef>
          </c:cat>
          <c:val>
            <c:numRef>
              <c:f>Sheet1!$D$2</c:f>
              <c:numCache>
                <c:formatCode>General</c:formatCode>
                <c:ptCount val="1"/>
                <c:pt idx="0">
                  <c:v>18737</c:v>
                </c:pt>
              </c:numCache>
            </c:numRef>
          </c:val>
          <c:extLst>
            <c:ext xmlns:c16="http://schemas.microsoft.com/office/drawing/2014/chart" uri="{C3380CC4-5D6E-409C-BE32-E72D297353CC}">
              <c16:uniqueId val="{00000002-0B9B-4676-BA60-FB776EAD4F2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44621</c:v>
                </c:pt>
              </c:numCache>
            </c:numRef>
          </c:cat>
          <c:val>
            <c:numRef>
              <c:f>Sheet1!$E$2</c:f>
              <c:numCache>
                <c:formatCode>General</c:formatCode>
                <c:ptCount val="1"/>
                <c:pt idx="0">
                  <c:v>231</c:v>
                </c:pt>
              </c:numCache>
            </c:numRef>
          </c:val>
          <c:extLst>
            <c:ext xmlns:c16="http://schemas.microsoft.com/office/drawing/2014/chart" uri="{C3380CC4-5D6E-409C-BE32-E72D297353CC}">
              <c16:uniqueId val="{00000003-0B9B-4676-BA60-FB776EAD4F28}"/>
            </c:ext>
          </c:extLst>
        </c:ser>
        <c:dLbls>
          <c:showLegendKey val="0"/>
          <c:showVal val="0"/>
          <c:showCatName val="0"/>
          <c:showSerName val="0"/>
          <c:showPercent val="0"/>
          <c:showBubbleSize val="0"/>
        </c:dLbls>
        <c:gapWidth val="219"/>
        <c:overlap val="-27"/>
        <c:axId val="327862208"/>
        <c:axId val="383951296"/>
      </c:barChart>
      <c:dateAx>
        <c:axId val="32786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51296"/>
        <c:crosses val="autoZero"/>
        <c:auto val="1"/>
        <c:lblOffset val="100"/>
        <c:baseTimeUnit val="days"/>
      </c:dateAx>
      <c:valAx>
        <c:axId val="38395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6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0</c:v>
                </c:pt>
              </c:numCache>
            </c:numRef>
          </c:val>
          <c:extLst>
            <c:ext xmlns:c16="http://schemas.microsoft.com/office/drawing/2014/chart" uri="{C3380CC4-5D6E-409C-BE32-E72D297353CC}">
              <c16:uniqueId val="{00000000-AE2F-44C9-8B5F-62696678E27C}"/>
            </c:ext>
          </c:extLst>
        </c:ser>
        <c:dLbls>
          <c:showLegendKey val="0"/>
          <c:showVal val="0"/>
          <c:showCatName val="0"/>
          <c:showSerName val="0"/>
          <c:showPercent val="0"/>
          <c:showBubbleSize val="0"/>
        </c:dLbls>
        <c:gapWidth val="219"/>
        <c:overlap val="-27"/>
        <c:axId val="412775760"/>
        <c:axId val="412776088"/>
      </c:barChart>
      <c:dateAx>
        <c:axId val="412775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76088"/>
        <c:crosses val="autoZero"/>
        <c:auto val="1"/>
        <c:lblOffset val="100"/>
        <c:baseTimeUnit val="months"/>
      </c:dateAx>
      <c:valAx>
        <c:axId val="41277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7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5</c:v>
                </c:pt>
                <c:pt idx="1">
                  <c:v>6</c:v>
                </c:pt>
                <c:pt idx="2">
                  <c:v>6</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C64-4984-8944-8757B00A0735}"/>
            </c:ext>
          </c:extLst>
        </c:ser>
        <c:dLbls>
          <c:showLegendKey val="0"/>
          <c:showVal val="0"/>
          <c:showCatName val="0"/>
          <c:showSerName val="0"/>
          <c:showPercent val="0"/>
          <c:showBubbleSize val="0"/>
        </c:dLbls>
        <c:gapWidth val="219"/>
        <c:overlap val="-27"/>
        <c:axId val="413807104"/>
        <c:axId val="413803496"/>
      </c:barChart>
      <c:dateAx>
        <c:axId val="41380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803496"/>
        <c:crosses val="autoZero"/>
        <c:auto val="1"/>
        <c:lblOffset val="100"/>
        <c:baseTimeUnit val="months"/>
      </c:dateAx>
      <c:valAx>
        <c:axId val="41380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80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59</c:v>
                </c:pt>
                <c:pt idx="1">
                  <c:v>86</c:v>
                </c:pt>
                <c:pt idx="2">
                  <c:v>89</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79-404D-99EA-735D39EF9F1A}"/>
            </c:ext>
          </c:extLst>
        </c:ser>
        <c:dLbls>
          <c:showLegendKey val="0"/>
          <c:showVal val="0"/>
          <c:showCatName val="0"/>
          <c:showSerName val="0"/>
          <c:showPercent val="0"/>
          <c:showBubbleSize val="0"/>
        </c:dLbls>
        <c:gapWidth val="219"/>
        <c:overlap val="-27"/>
        <c:axId val="412324064"/>
        <c:axId val="412325704"/>
      </c:barChart>
      <c:catAx>
        <c:axId val="412324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5704"/>
        <c:crosses val="autoZero"/>
        <c:auto val="1"/>
        <c:lblAlgn val="ctr"/>
        <c:lblOffset val="100"/>
        <c:noMultiLvlLbl val="0"/>
      </c:catAx>
      <c:valAx>
        <c:axId val="41232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4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9</c:v>
                </c:pt>
              </c:numCache>
            </c:numRef>
          </c:val>
          <c:extLst>
            <c:ext xmlns:c16="http://schemas.microsoft.com/office/drawing/2014/chart" uri="{C3380CC4-5D6E-409C-BE32-E72D297353CC}">
              <c16:uniqueId val="{00000000-2B0C-4E32-8ABE-532853132DF7}"/>
            </c:ext>
          </c:extLst>
        </c:ser>
        <c:dLbls>
          <c:showLegendKey val="0"/>
          <c:showVal val="0"/>
          <c:showCatName val="0"/>
          <c:showSerName val="0"/>
          <c:showPercent val="0"/>
          <c:showBubbleSize val="0"/>
        </c:dLbls>
        <c:gapWidth val="219"/>
        <c:overlap val="-27"/>
        <c:axId val="412328984"/>
        <c:axId val="412324392"/>
      </c:barChart>
      <c:dateAx>
        <c:axId val="41232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4392"/>
        <c:crosses val="autoZero"/>
        <c:auto val="1"/>
        <c:lblOffset val="100"/>
        <c:baseTimeUnit val="months"/>
      </c:dateAx>
      <c:valAx>
        <c:axId val="41232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2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0</c:v>
                </c:pt>
              </c:numCache>
            </c:numRef>
          </c:val>
          <c:extLst>
            <c:ext xmlns:c16="http://schemas.microsoft.com/office/drawing/2014/chart" uri="{C3380CC4-5D6E-409C-BE32-E72D297353CC}">
              <c16:uniqueId val="{00000000-7FAC-4E8A-A78C-687CEDDD755B}"/>
            </c:ext>
          </c:extLst>
        </c:ser>
        <c:dLbls>
          <c:showLegendKey val="0"/>
          <c:showVal val="0"/>
          <c:showCatName val="0"/>
          <c:showSerName val="0"/>
          <c:showPercent val="0"/>
          <c:showBubbleSize val="0"/>
        </c:dLbls>
        <c:gapWidth val="219"/>
        <c:overlap val="-27"/>
        <c:axId val="419854424"/>
        <c:axId val="419854096"/>
      </c:barChart>
      <c:dateAx>
        <c:axId val="41985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4096"/>
        <c:crosses val="autoZero"/>
        <c:auto val="1"/>
        <c:lblOffset val="100"/>
        <c:baseTimeUnit val="months"/>
      </c:dateAx>
      <c:valAx>
        <c:axId val="41985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A56-4177-A812-E01FDEFCEB9B}"/>
            </c:ext>
          </c:extLst>
        </c:ser>
        <c:dLbls>
          <c:showLegendKey val="0"/>
          <c:showVal val="0"/>
          <c:showCatName val="0"/>
          <c:showSerName val="0"/>
          <c:showPercent val="0"/>
          <c:showBubbleSize val="0"/>
        </c:dLbls>
        <c:gapWidth val="219"/>
        <c:overlap val="-27"/>
        <c:axId val="419855736"/>
        <c:axId val="419848848"/>
      </c:barChart>
      <c:dateAx>
        <c:axId val="41985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8848"/>
        <c:crosses val="autoZero"/>
        <c:auto val="1"/>
        <c:lblOffset val="100"/>
        <c:baseTimeUnit val="months"/>
      </c:dateAx>
      <c:valAx>
        <c:axId val="41984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19D-40DF-8156-812B8B05F7E3}"/>
            </c:ext>
          </c:extLst>
        </c:ser>
        <c:dLbls>
          <c:showLegendKey val="0"/>
          <c:showVal val="0"/>
          <c:showCatName val="0"/>
          <c:showSerName val="0"/>
          <c:showPercent val="0"/>
          <c:showBubbleSize val="0"/>
        </c:dLbls>
        <c:gapWidth val="219"/>
        <c:overlap val="-27"/>
        <c:axId val="419852456"/>
        <c:axId val="419856392"/>
      </c:barChart>
      <c:catAx>
        <c:axId val="41985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6392"/>
        <c:crosses val="autoZero"/>
        <c:auto val="1"/>
        <c:lblAlgn val="ctr"/>
        <c:lblOffset val="100"/>
        <c:noMultiLvlLbl val="0"/>
      </c:catAx>
      <c:valAx>
        <c:axId val="41985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7</c:v>
                </c:pt>
              </c:numCache>
            </c:numRef>
          </c:val>
          <c:extLst>
            <c:ext xmlns:c16="http://schemas.microsoft.com/office/drawing/2014/chart" uri="{C3380CC4-5D6E-409C-BE32-E72D297353CC}">
              <c16:uniqueId val="{00000000-BF03-4C02-9D6E-31D17CE416F8}"/>
            </c:ext>
          </c:extLst>
        </c:ser>
        <c:dLbls>
          <c:showLegendKey val="0"/>
          <c:showVal val="0"/>
          <c:showCatName val="0"/>
          <c:showSerName val="0"/>
          <c:showPercent val="0"/>
          <c:showBubbleSize val="0"/>
        </c:dLbls>
        <c:gapWidth val="219"/>
        <c:overlap val="-27"/>
        <c:axId val="461143032"/>
        <c:axId val="461140736"/>
      </c:barChart>
      <c:dateAx>
        <c:axId val="46114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0736"/>
        <c:crosses val="autoZero"/>
        <c:auto val="1"/>
        <c:lblOffset val="100"/>
        <c:baseTimeUnit val="months"/>
      </c:dateAx>
      <c:valAx>
        <c:axId val="46114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4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23</c:v>
                </c:pt>
                <c:pt idx="1">
                  <c:v>44</c:v>
                </c:pt>
                <c:pt idx="2">
                  <c:v>37</c:v>
                </c:pt>
                <c:pt idx="3">
                  <c:v>7</c:v>
                </c:pt>
              </c:numCache>
            </c:numRef>
          </c:val>
          <c:extLst>
            <c:ext xmlns:c16="http://schemas.microsoft.com/office/drawing/2014/chart" uri="{C3380CC4-5D6E-409C-BE32-E72D297353CC}">
              <c16:uniqueId val="{00000000-A237-4263-BEFF-F4AE3AF33685}"/>
            </c:ext>
          </c:extLst>
        </c:ser>
        <c:dLbls>
          <c:showLegendKey val="0"/>
          <c:showVal val="0"/>
          <c:showCatName val="0"/>
          <c:showSerName val="0"/>
          <c:showPercent val="0"/>
          <c:showBubbleSize val="0"/>
        </c:dLbls>
        <c:gapWidth val="219"/>
        <c:overlap val="-27"/>
        <c:axId val="461117448"/>
        <c:axId val="461117776"/>
      </c:barChart>
      <c:catAx>
        <c:axId val="461117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17776"/>
        <c:crosses val="autoZero"/>
        <c:auto val="1"/>
        <c:lblAlgn val="ctr"/>
        <c:lblOffset val="100"/>
        <c:noMultiLvlLbl val="0"/>
      </c:catAx>
      <c:valAx>
        <c:axId val="46111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1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2022-01</c:v>
                </c:pt>
                <c:pt idx="1">
                  <c:v>2022-02</c:v>
                </c:pt>
                <c:pt idx="2">
                  <c:v>2022-03</c:v>
                </c:pt>
                <c:pt idx="3">
                  <c:v>2022-04</c:v>
                </c:pt>
              </c:strCache>
            </c:strRef>
          </c:cat>
          <c:val>
            <c:numRef>
              <c:f>Sheet1!$B$2:$B$5</c:f>
              <c:numCache>
                <c:formatCode>General</c:formatCode>
                <c:ptCount val="4"/>
                <c:pt idx="0">
                  <c:v>279</c:v>
                </c:pt>
                <c:pt idx="1">
                  <c:v>490</c:v>
                </c:pt>
                <c:pt idx="2">
                  <c:v>493</c:v>
                </c:pt>
                <c:pt idx="3">
                  <c:v>7</c:v>
                </c:pt>
              </c:numCache>
            </c:numRef>
          </c:val>
          <c:extLst>
            <c:ext xmlns:c16="http://schemas.microsoft.com/office/drawing/2014/chart" uri="{C3380CC4-5D6E-409C-BE32-E72D297353CC}">
              <c16:uniqueId val="{00000000-FCC2-4860-9B1B-CAF0E84D0C2B}"/>
            </c:ext>
          </c:extLst>
        </c:ser>
        <c:dLbls>
          <c:showLegendKey val="0"/>
          <c:showVal val="0"/>
          <c:showCatName val="0"/>
          <c:showSerName val="0"/>
          <c:showPercent val="0"/>
          <c:showBubbleSize val="0"/>
        </c:dLbls>
        <c:gapWidth val="219"/>
        <c:overlap val="-27"/>
        <c:axId val="461122696"/>
        <c:axId val="461115480"/>
      </c:barChart>
      <c:catAx>
        <c:axId val="46112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15480"/>
        <c:crosses val="autoZero"/>
        <c:auto val="1"/>
        <c:lblAlgn val="ctr"/>
        <c:lblOffset val="100"/>
        <c:noMultiLvlLbl val="0"/>
      </c:catAx>
      <c:valAx>
        <c:axId val="46111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2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1323</c:v>
                </c:pt>
              </c:numCache>
            </c:numRef>
          </c:val>
          <c:extLst>
            <c:ext xmlns:c16="http://schemas.microsoft.com/office/drawing/2014/chart" uri="{C3380CC4-5D6E-409C-BE32-E72D297353CC}">
              <c16:uniqueId val="{00000000-ABE4-4BA5-B594-B0E951FFF274}"/>
            </c:ext>
          </c:extLst>
        </c:ser>
        <c:dLbls>
          <c:showLegendKey val="0"/>
          <c:showVal val="0"/>
          <c:showCatName val="0"/>
          <c:showSerName val="0"/>
          <c:showPercent val="0"/>
          <c:showBubbleSize val="0"/>
        </c:dLbls>
        <c:gapWidth val="219"/>
        <c:overlap val="-27"/>
        <c:axId val="461114496"/>
        <c:axId val="461116464"/>
      </c:barChart>
      <c:catAx>
        <c:axId val="46111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16464"/>
        <c:crosses val="autoZero"/>
        <c:auto val="1"/>
        <c:lblAlgn val="ctr"/>
        <c:lblOffset val="100"/>
        <c:noMultiLvlLbl val="0"/>
      </c:catAx>
      <c:valAx>
        <c:axId val="46111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1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1</c:v>
                </c:pt>
              </c:numCache>
            </c:numRef>
          </c:val>
          <c:extLst>
            <c:ext xmlns:c16="http://schemas.microsoft.com/office/drawing/2014/chart" uri="{C3380CC4-5D6E-409C-BE32-E72D297353CC}">
              <c16:uniqueId val="{00000000-84C3-44C7-831D-E031E22B8B3F}"/>
            </c:ext>
          </c:extLst>
        </c:ser>
        <c:dLbls>
          <c:showLegendKey val="0"/>
          <c:showVal val="0"/>
          <c:showCatName val="0"/>
          <c:showSerName val="0"/>
          <c:showPercent val="0"/>
          <c:showBubbleSize val="0"/>
        </c:dLbls>
        <c:gapWidth val="219"/>
        <c:overlap val="-27"/>
        <c:axId val="412341448"/>
        <c:axId val="412341776"/>
      </c:barChart>
      <c:dateAx>
        <c:axId val="41234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1776"/>
        <c:crosses val="autoZero"/>
        <c:auto val="1"/>
        <c:lblOffset val="100"/>
        <c:baseTimeUnit val="months"/>
      </c:dateAx>
      <c:valAx>
        <c:axId val="41234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8</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F3B-4230-85FE-ADAB433303C0}"/>
            </c:ext>
          </c:extLst>
        </c:ser>
        <c:dLbls>
          <c:showLegendKey val="0"/>
          <c:showVal val="0"/>
          <c:showCatName val="0"/>
          <c:showSerName val="0"/>
          <c:showPercent val="0"/>
          <c:showBubbleSize val="0"/>
        </c:dLbls>
        <c:gapWidth val="219"/>
        <c:overlap val="-27"/>
        <c:axId val="412318816"/>
        <c:axId val="412313568"/>
      </c:barChart>
      <c:dateAx>
        <c:axId val="41231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13568"/>
        <c:crosses val="autoZero"/>
        <c:auto val="1"/>
        <c:lblOffset val="100"/>
        <c:baseTimeUnit val="months"/>
      </c:dateAx>
      <c:valAx>
        <c:axId val="41231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1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115</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65F-4692-96E5-9B0F2320B420}"/>
            </c:ext>
          </c:extLst>
        </c:ser>
        <c:dLbls>
          <c:showLegendKey val="0"/>
          <c:showVal val="0"/>
          <c:showCatName val="0"/>
          <c:showSerName val="0"/>
          <c:showPercent val="0"/>
          <c:showBubbleSize val="0"/>
        </c:dLbls>
        <c:gapWidth val="219"/>
        <c:overlap val="-27"/>
        <c:axId val="419848192"/>
        <c:axId val="419852128"/>
      </c:barChart>
      <c:catAx>
        <c:axId val="41984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128"/>
        <c:crosses val="autoZero"/>
        <c:auto val="1"/>
        <c:lblAlgn val="ctr"/>
        <c:lblOffset val="100"/>
        <c:noMultiLvlLbl val="0"/>
      </c:catAx>
      <c:valAx>
        <c:axId val="41985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numCache>
            </c:numRef>
          </c:val>
          <c:extLst>
            <c:ext xmlns:c16="http://schemas.microsoft.com/office/drawing/2014/chart" uri="{C3380CC4-5D6E-409C-BE32-E72D297353CC}">
              <c16:uniqueId val="{00000000-9961-400E-A7EB-3CB13962F2EC}"/>
            </c:ext>
          </c:extLst>
        </c:ser>
        <c:dLbls>
          <c:showLegendKey val="0"/>
          <c:showVal val="0"/>
          <c:showCatName val="0"/>
          <c:showSerName val="0"/>
          <c:showPercent val="0"/>
          <c:showBubbleSize val="0"/>
        </c:dLbls>
        <c:gapWidth val="219"/>
        <c:overlap val="-27"/>
        <c:axId val="382061240"/>
        <c:axId val="382064848"/>
      </c:barChart>
      <c:dateAx>
        <c:axId val="38206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64848"/>
        <c:crosses val="autoZero"/>
        <c:auto val="1"/>
        <c:lblOffset val="100"/>
        <c:baseTimeUnit val="months"/>
      </c:dateAx>
      <c:valAx>
        <c:axId val="38206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6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BE0A2-EC48-45C0-AFD8-CF00431B691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831B685-684D-4071-9889-14434B0AAF4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455179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E37F-18CA-4C99-BBF2-684C397F9A4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552B5E4-5D8A-43F7-8615-75EF9CE043CC}"/>
              </a:ext>
            </a:extLst>
          </p:cNvPr>
          <p:cNvGraphicFramePr>
            <a:graphicFrameLocks noGrp="1"/>
          </p:cNvGraphicFramePr>
          <p:nvPr>
            <p:ph type="chart" sz="quarter" idx="13"/>
            <p:extLst>
              <p:ext uri="{D42A27DB-BD31-4B8C-83A1-F6EECF244321}">
                <p14:modId xmlns:p14="http://schemas.microsoft.com/office/powerpoint/2010/main" val="232153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BDE391-BFD3-41BB-823A-B1A0AA07A71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9F5B86E-2D38-4F25-9303-21949BA9FE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6613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D804-B56F-458B-9BD3-7D62D4D27BF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DB9E80D-C572-4097-9A49-7321B7EDD311}"/>
              </a:ext>
            </a:extLst>
          </p:cNvPr>
          <p:cNvGraphicFramePr>
            <a:graphicFrameLocks noGrp="1"/>
          </p:cNvGraphicFramePr>
          <p:nvPr>
            <p:ph type="tbl" sz="quarter" idx="13"/>
            <p:extLst>
              <p:ext uri="{D42A27DB-BD31-4B8C-83A1-F6EECF244321}">
                <p14:modId xmlns:p14="http://schemas.microsoft.com/office/powerpoint/2010/main" val="620681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74807096"/>
                    </a:ext>
                  </a:extLst>
                </a:gridCol>
                <a:gridCol w="905256">
                  <a:extLst>
                    <a:ext uri="{9D8B030D-6E8A-4147-A177-3AD203B41FA5}">
                      <a16:colId xmlns:a16="http://schemas.microsoft.com/office/drawing/2014/main" val="2752382184"/>
                    </a:ext>
                  </a:extLst>
                </a:gridCol>
                <a:gridCol w="905256">
                  <a:extLst>
                    <a:ext uri="{9D8B030D-6E8A-4147-A177-3AD203B41FA5}">
                      <a16:colId xmlns:a16="http://schemas.microsoft.com/office/drawing/2014/main" val="1106226136"/>
                    </a:ext>
                  </a:extLst>
                </a:gridCol>
                <a:gridCol w="905256">
                  <a:extLst>
                    <a:ext uri="{9D8B030D-6E8A-4147-A177-3AD203B41FA5}">
                      <a16:colId xmlns:a16="http://schemas.microsoft.com/office/drawing/2014/main" val="301871809"/>
                    </a:ext>
                  </a:extLst>
                </a:gridCol>
                <a:gridCol w="905256">
                  <a:extLst>
                    <a:ext uri="{9D8B030D-6E8A-4147-A177-3AD203B41FA5}">
                      <a16:colId xmlns:a16="http://schemas.microsoft.com/office/drawing/2014/main" val="2769679119"/>
                    </a:ext>
                  </a:extLst>
                </a:gridCol>
                <a:gridCol w="905256">
                  <a:extLst>
                    <a:ext uri="{9D8B030D-6E8A-4147-A177-3AD203B41FA5}">
                      <a16:colId xmlns:a16="http://schemas.microsoft.com/office/drawing/2014/main" val="351733673"/>
                    </a:ext>
                  </a:extLst>
                </a:gridCol>
                <a:gridCol w="905256">
                  <a:extLst>
                    <a:ext uri="{9D8B030D-6E8A-4147-A177-3AD203B41FA5}">
                      <a16:colId xmlns:a16="http://schemas.microsoft.com/office/drawing/2014/main" val="1897801836"/>
                    </a:ext>
                  </a:extLst>
                </a:gridCol>
                <a:gridCol w="905256">
                  <a:extLst>
                    <a:ext uri="{9D8B030D-6E8A-4147-A177-3AD203B41FA5}">
                      <a16:colId xmlns:a16="http://schemas.microsoft.com/office/drawing/2014/main" val="3435094718"/>
                    </a:ext>
                  </a:extLst>
                </a:gridCol>
                <a:gridCol w="905256">
                  <a:extLst>
                    <a:ext uri="{9D8B030D-6E8A-4147-A177-3AD203B41FA5}">
                      <a16:colId xmlns:a16="http://schemas.microsoft.com/office/drawing/2014/main" val="374436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98033107"/>
                  </a:ext>
                </a:extLst>
              </a:tr>
              <a:tr h="370840">
                <a:tc>
                  <a:txBody>
                    <a:bodyPr/>
                    <a:lstStyle/>
                    <a:p>
                      <a:r>
                        <a:rPr lang="en-US" sz="1000"/>
                        <a:t>448</a:t>
                      </a:r>
                    </a:p>
                  </a:txBody>
                  <a:tcPr/>
                </a:tc>
                <a:tc>
                  <a:txBody>
                    <a:bodyPr/>
                    <a:lstStyle/>
                    <a:p>
                      <a:r>
                        <a:rPr lang="en-US" sz="1000"/>
                        <a:t>1</a:t>
                      </a:r>
                    </a:p>
                  </a:txBody>
                  <a:tcPr/>
                </a:tc>
                <a:tc>
                  <a:txBody>
                    <a:bodyPr/>
                    <a:lstStyle/>
                    <a:p>
                      <a:r>
                        <a:rPr lang="en-US" sz="1000"/>
                        <a:t>13</a:t>
                      </a:r>
                    </a:p>
                  </a:txBody>
                  <a:tcPr/>
                </a:tc>
                <a:tc>
                  <a:txBody>
                    <a:bodyPr/>
                    <a:lstStyle/>
                    <a:p>
                      <a:r>
                        <a:rPr lang="en-US" sz="1000"/>
                        <a:t>68</a:t>
                      </a:r>
                    </a:p>
                  </a:txBody>
                  <a:tcPr/>
                </a:tc>
                <a:tc>
                  <a:txBody>
                    <a:bodyPr/>
                    <a:lstStyle/>
                    <a:p>
                      <a:r>
                        <a:rPr lang="en-US" sz="1000"/>
                        <a:t>3</a:t>
                      </a:r>
                    </a:p>
                  </a:txBody>
                  <a:tcPr/>
                </a:tc>
                <a:tc>
                  <a:txBody>
                    <a:bodyPr/>
                    <a:lstStyle/>
                    <a:p>
                      <a:r>
                        <a:rPr lang="en-US" sz="1000"/>
                        <a:t>18</a:t>
                      </a:r>
                    </a:p>
                  </a:txBody>
                  <a:tcPr/>
                </a:tc>
                <a:tc>
                  <a:txBody>
                    <a:bodyPr/>
                    <a:lstStyle/>
                    <a:p>
                      <a:r>
                        <a:rPr lang="en-US" sz="1000"/>
                        <a:t>2</a:t>
                      </a:r>
                    </a:p>
                  </a:txBody>
                  <a:tcPr/>
                </a:tc>
                <a:tc>
                  <a:txBody>
                    <a:bodyPr/>
                    <a:lstStyle/>
                    <a:p>
                      <a:r>
                        <a:rPr lang="en-US" sz="1000"/>
                        <a:t>1.5316 %</a:t>
                      </a:r>
                    </a:p>
                  </a:txBody>
                  <a:tcPr/>
                </a:tc>
                <a:tc>
                  <a:txBody>
                    <a:bodyPr/>
                    <a:lstStyle/>
                    <a:p>
                      <a:r>
                        <a:rPr lang="en-US" sz="1000"/>
                        <a:t>0.0 %</a:t>
                      </a:r>
                    </a:p>
                  </a:txBody>
                  <a:tcPr/>
                </a:tc>
                <a:extLst>
                  <a:ext uri="{0D108BD9-81ED-4DB2-BD59-A6C34878D82A}">
                    <a16:rowId xmlns:a16="http://schemas.microsoft.com/office/drawing/2014/main" val="3653410376"/>
                  </a:ext>
                </a:extLst>
              </a:tr>
            </a:tbl>
          </a:graphicData>
        </a:graphic>
      </p:graphicFrame>
      <p:sp>
        <p:nvSpPr>
          <p:cNvPr id="4" name="Text Placeholder 3">
            <a:extLst>
              <a:ext uri="{FF2B5EF4-FFF2-40B4-BE49-F238E27FC236}">
                <a16:creationId xmlns:a16="http://schemas.microsoft.com/office/drawing/2014/main" id="{CEECD9A4-6D43-416B-80D0-E6EC82502A6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914754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FD92F-B325-4C63-B652-48339388A35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B8D14582-E468-4851-8D8F-2A6CF31C63D5}"/>
              </a:ext>
            </a:extLst>
          </p:cNvPr>
          <p:cNvGraphicFramePr>
            <a:graphicFrameLocks noGrp="1"/>
          </p:cNvGraphicFramePr>
          <p:nvPr>
            <p:ph type="chart" sz="quarter" idx="13"/>
            <p:extLst>
              <p:ext uri="{D42A27DB-BD31-4B8C-83A1-F6EECF244321}">
                <p14:modId xmlns:p14="http://schemas.microsoft.com/office/powerpoint/2010/main" val="3978910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6FF5A-5355-42EF-91D9-C393F56D5DF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CDE9BB-A85C-4ED7-88DB-FFD20AB03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67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E087-1ECA-4CE1-A557-4E5F694D2E5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97239AA-47B3-4A00-A4EF-CE79075250F1}"/>
              </a:ext>
            </a:extLst>
          </p:cNvPr>
          <p:cNvGraphicFramePr>
            <a:graphicFrameLocks noGrp="1"/>
          </p:cNvGraphicFramePr>
          <p:nvPr>
            <p:ph type="chart" sz="quarter" idx="13"/>
            <p:extLst>
              <p:ext uri="{D42A27DB-BD31-4B8C-83A1-F6EECF244321}">
                <p14:modId xmlns:p14="http://schemas.microsoft.com/office/powerpoint/2010/main" val="1345554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B7818-7B49-4576-AF71-5C8991612EB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36F0DDA-8091-4C7D-8170-6038C9D4B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8712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87A29-4B03-442F-94DE-98488BCEC44A}"/>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8C64A67A-BBF2-4586-B754-DD81224F40CF}"/>
              </a:ext>
            </a:extLst>
          </p:cNvPr>
          <p:cNvGraphicFramePr>
            <a:graphicFrameLocks noGrp="1"/>
          </p:cNvGraphicFramePr>
          <p:nvPr>
            <p:ph type="chart" sz="quarter" idx="13"/>
            <p:extLst>
              <p:ext uri="{D42A27DB-BD31-4B8C-83A1-F6EECF244321}">
                <p14:modId xmlns:p14="http://schemas.microsoft.com/office/powerpoint/2010/main" val="385288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694052-4CFC-48E0-B1DA-D97DD84C80E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6CD11E1-BE25-4D04-9973-2FA7E5367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93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7D1B6-6391-4A3D-846F-63A65862DED5}"/>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D6A554E-19EC-4F22-BA2E-8DFD61100AFE}"/>
              </a:ext>
            </a:extLst>
          </p:cNvPr>
          <p:cNvGraphicFramePr>
            <a:graphicFrameLocks noGrp="1"/>
          </p:cNvGraphicFramePr>
          <p:nvPr>
            <p:ph type="chart" sz="quarter" idx="13"/>
            <p:extLst>
              <p:ext uri="{D42A27DB-BD31-4B8C-83A1-F6EECF244321}">
                <p14:modId xmlns:p14="http://schemas.microsoft.com/office/powerpoint/2010/main" val="884345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7B910-9BB0-4978-A55A-CDE8D6D3A9B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66915C9-8C41-4042-B495-3B2B605C3F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246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A2527-8AAC-42AD-8588-1206E146ABCD}"/>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F0028AC7-1AE6-47AD-9F6B-16509984EA47}"/>
              </a:ext>
            </a:extLst>
          </p:cNvPr>
          <p:cNvGraphicFramePr>
            <a:graphicFrameLocks noGrp="1"/>
          </p:cNvGraphicFramePr>
          <p:nvPr>
            <p:ph type="tbl" sz="quarter" idx="13"/>
            <p:extLst>
              <p:ext uri="{D42A27DB-BD31-4B8C-83A1-F6EECF244321}">
                <p14:modId xmlns:p14="http://schemas.microsoft.com/office/powerpoint/2010/main" val="1418485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64454302"/>
                    </a:ext>
                  </a:extLst>
                </a:gridCol>
                <a:gridCol w="1645921">
                  <a:extLst>
                    <a:ext uri="{9D8B030D-6E8A-4147-A177-3AD203B41FA5}">
                      <a16:colId xmlns:a16="http://schemas.microsoft.com/office/drawing/2014/main" val="664764305"/>
                    </a:ext>
                  </a:extLst>
                </a:gridCol>
                <a:gridCol w="411480">
                  <a:extLst>
                    <a:ext uri="{9D8B030D-6E8A-4147-A177-3AD203B41FA5}">
                      <a16:colId xmlns:a16="http://schemas.microsoft.com/office/drawing/2014/main" val="1478932989"/>
                    </a:ext>
                  </a:extLst>
                </a:gridCol>
                <a:gridCol w="411480">
                  <a:extLst>
                    <a:ext uri="{9D8B030D-6E8A-4147-A177-3AD203B41FA5}">
                      <a16:colId xmlns:a16="http://schemas.microsoft.com/office/drawing/2014/main" val="3152843905"/>
                    </a:ext>
                  </a:extLst>
                </a:gridCol>
                <a:gridCol w="411480">
                  <a:extLst>
                    <a:ext uri="{9D8B030D-6E8A-4147-A177-3AD203B41FA5}">
                      <a16:colId xmlns:a16="http://schemas.microsoft.com/office/drawing/2014/main" val="3869389803"/>
                    </a:ext>
                  </a:extLst>
                </a:gridCol>
                <a:gridCol w="411480">
                  <a:extLst>
                    <a:ext uri="{9D8B030D-6E8A-4147-A177-3AD203B41FA5}">
                      <a16:colId xmlns:a16="http://schemas.microsoft.com/office/drawing/2014/main" val="2455397318"/>
                    </a:ext>
                  </a:extLst>
                </a:gridCol>
                <a:gridCol w="411480">
                  <a:extLst>
                    <a:ext uri="{9D8B030D-6E8A-4147-A177-3AD203B41FA5}">
                      <a16:colId xmlns:a16="http://schemas.microsoft.com/office/drawing/2014/main" val="1775474263"/>
                    </a:ext>
                  </a:extLst>
                </a:gridCol>
                <a:gridCol w="411480">
                  <a:extLst>
                    <a:ext uri="{9D8B030D-6E8A-4147-A177-3AD203B41FA5}">
                      <a16:colId xmlns:a16="http://schemas.microsoft.com/office/drawing/2014/main" val="291639693"/>
                    </a:ext>
                  </a:extLst>
                </a:gridCol>
                <a:gridCol w="411480">
                  <a:extLst>
                    <a:ext uri="{9D8B030D-6E8A-4147-A177-3AD203B41FA5}">
                      <a16:colId xmlns:a16="http://schemas.microsoft.com/office/drawing/2014/main" val="3387163499"/>
                    </a:ext>
                  </a:extLst>
                </a:gridCol>
                <a:gridCol w="411480">
                  <a:extLst>
                    <a:ext uri="{9D8B030D-6E8A-4147-A177-3AD203B41FA5}">
                      <a16:colId xmlns:a16="http://schemas.microsoft.com/office/drawing/2014/main" val="4068713124"/>
                    </a:ext>
                  </a:extLst>
                </a:gridCol>
                <a:gridCol w="411480">
                  <a:extLst>
                    <a:ext uri="{9D8B030D-6E8A-4147-A177-3AD203B41FA5}">
                      <a16:colId xmlns:a16="http://schemas.microsoft.com/office/drawing/2014/main" val="4141250741"/>
                    </a:ext>
                  </a:extLst>
                </a:gridCol>
                <a:gridCol w="411480">
                  <a:extLst>
                    <a:ext uri="{9D8B030D-6E8A-4147-A177-3AD203B41FA5}">
                      <a16:colId xmlns:a16="http://schemas.microsoft.com/office/drawing/2014/main" val="3502663451"/>
                    </a:ext>
                  </a:extLst>
                </a:gridCol>
                <a:gridCol w="411480">
                  <a:extLst>
                    <a:ext uri="{9D8B030D-6E8A-4147-A177-3AD203B41FA5}">
                      <a16:colId xmlns:a16="http://schemas.microsoft.com/office/drawing/2014/main" val="3877745954"/>
                    </a:ext>
                  </a:extLst>
                </a:gridCol>
                <a:gridCol w="411480">
                  <a:extLst>
                    <a:ext uri="{9D8B030D-6E8A-4147-A177-3AD203B41FA5}">
                      <a16:colId xmlns:a16="http://schemas.microsoft.com/office/drawing/2014/main" val="2069758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519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- 2022-03-02 15:53:55</a:t>
                      </a:r>
                      <a:r>
                        <a:rPr kumimoji="0" lang="en-US" sz="1000" b="0" i="0" u="none" strike="noStrike" kern="1200" cap="none" spc="0" normalizeH="0" baseline="0" noProof="0">
                          <a:ln>
                            <a:noFill/>
                          </a:ln>
                          <a:solidFill>
                            <a:prstClr val="black"/>
                          </a:solidFill>
                          <a:effectLst/>
                          <a:uLnTx/>
                          <a:uFillTx/>
                          <a:latin typeface="+mn-lt"/>
                          <a:ea typeface="+mn-ea"/>
                          <a:cs typeface="+mn-cs"/>
                        </a:rPr>
                        <a:t>
 Quick, professional service is what we aim for! Kudos to Ann G. for providing excellent claims service to our clients.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https://quintly-image-storage.s3.amazonaws.com/e33bbb9956bb05844e7317a82c09a400/c32b17f50dffeea1b21bb9678ea77b55.jpg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7270642"/>
                  </a:ext>
                </a:extLst>
              </a:tr>
            </a:tbl>
          </a:graphicData>
        </a:graphic>
      </p:graphicFrame>
      <p:sp>
        <p:nvSpPr>
          <p:cNvPr id="4" name="Text Placeholder 3">
            <a:extLst>
              <a:ext uri="{FF2B5EF4-FFF2-40B4-BE49-F238E27FC236}">
                <a16:creationId xmlns:a16="http://schemas.microsoft.com/office/drawing/2014/main" id="{19855A08-50E8-4139-BBA2-2AE1C142F9E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0123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108B2-4A45-4F5D-B621-74C0E369EA16}"/>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AB73300E-8AF8-4250-9112-4A5C08265B69}"/>
              </a:ext>
            </a:extLst>
          </p:cNvPr>
          <p:cNvGraphicFramePr>
            <a:graphicFrameLocks noGrp="1"/>
          </p:cNvGraphicFramePr>
          <p:nvPr>
            <p:ph type="tbl" sz="quarter" idx="13"/>
            <p:extLst>
              <p:ext uri="{D42A27DB-BD31-4B8C-83A1-F6EECF244321}">
                <p14:modId xmlns:p14="http://schemas.microsoft.com/office/powerpoint/2010/main" val="263632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22460865"/>
                    </a:ext>
                  </a:extLst>
                </a:gridCol>
                <a:gridCol w="1645921">
                  <a:extLst>
                    <a:ext uri="{9D8B030D-6E8A-4147-A177-3AD203B41FA5}">
                      <a16:colId xmlns:a16="http://schemas.microsoft.com/office/drawing/2014/main" val="1436587674"/>
                    </a:ext>
                  </a:extLst>
                </a:gridCol>
                <a:gridCol w="411480">
                  <a:extLst>
                    <a:ext uri="{9D8B030D-6E8A-4147-A177-3AD203B41FA5}">
                      <a16:colId xmlns:a16="http://schemas.microsoft.com/office/drawing/2014/main" val="2038618668"/>
                    </a:ext>
                  </a:extLst>
                </a:gridCol>
                <a:gridCol w="411480">
                  <a:extLst>
                    <a:ext uri="{9D8B030D-6E8A-4147-A177-3AD203B41FA5}">
                      <a16:colId xmlns:a16="http://schemas.microsoft.com/office/drawing/2014/main" val="3796846294"/>
                    </a:ext>
                  </a:extLst>
                </a:gridCol>
                <a:gridCol w="411480">
                  <a:extLst>
                    <a:ext uri="{9D8B030D-6E8A-4147-A177-3AD203B41FA5}">
                      <a16:colId xmlns:a16="http://schemas.microsoft.com/office/drawing/2014/main" val="2873330477"/>
                    </a:ext>
                  </a:extLst>
                </a:gridCol>
                <a:gridCol w="411480">
                  <a:extLst>
                    <a:ext uri="{9D8B030D-6E8A-4147-A177-3AD203B41FA5}">
                      <a16:colId xmlns:a16="http://schemas.microsoft.com/office/drawing/2014/main" val="3969532364"/>
                    </a:ext>
                  </a:extLst>
                </a:gridCol>
                <a:gridCol w="411480">
                  <a:extLst>
                    <a:ext uri="{9D8B030D-6E8A-4147-A177-3AD203B41FA5}">
                      <a16:colId xmlns:a16="http://schemas.microsoft.com/office/drawing/2014/main" val="36214670"/>
                    </a:ext>
                  </a:extLst>
                </a:gridCol>
                <a:gridCol w="411480">
                  <a:extLst>
                    <a:ext uri="{9D8B030D-6E8A-4147-A177-3AD203B41FA5}">
                      <a16:colId xmlns:a16="http://schemas.microsoft.com/office/drawing/2014/main" val="1863649773"/>
                    </a:ext>
                  </a:extLst>
                </a:gridCol>
                <a:gridCol w="411480">
                  <a:extLst>
                    <a:ext uri="{9D8B030D-6E8A-4147-A177-3AD203B41FA5}">
                      <a16:colId xmlns:a16="http://schemas.microsoft.com/office/drawing/2014/main" val="802751223"/>
                    </a:ext>
                  </a:extLst>
                </a:gridCol>
                <a:gridCol w="411480">
                  <a:extLst>
                    <a:ext uri="{9D8B030D-6E8A-4147-A177-3AD203B41FA5}">
                      <a16:colId xmlns:a16="http://schemas.microsoft.com/office/drawing/2014/main" val="2282960283"/>
                    </a:ext>
                  </a:extLst>
                </a:gridCol>
                <a:gridCol w="411480">
                  <a:extLst>
                    <a:ext uri="{9D8B030D-6E8A-4147-A177-3AD203B41FA5}">
                      <a16:colId xmlns:a16="http://schemas.microsoft.com/office/drawing/2014/main" val="2311213986"/>
                    </a:ext>
                  </a:extLst>
                </a:gridCol>
                <a:gridCol w="411480">
                  <a:extLst>
                    <a:ext uri="{9D8B030D-6E8A-4147-A177-3AD203B41FA5}">
                      <a16:colId xmlns:a16="http://schemas.microsoft.com/office/drawing/2014/main" val="3349825458"/>
                    </a:ext>
                  </a:extLst>
                </a:gridCol>
                <a:gridCol w="411480">
                  <a:extLst>
                    <a:ext uri="{9D8B030D-6E8A-4147-A177-3AD203B41FA5}">
                      <a16:colId xmlns:a16="http://schemas.microsoft.com/office/drawing/2014/main" val="1585999328"/>
                    </a:ext>
                  </a:extLst>
                </a:gridCol>
                <a:gridCol w="411480">
                  <a:extLst>
                    <a:ext uri="{9D8B030D-6E8A-4147-A177-3AD203B41FA5}">
                      <a16:colId xmlns:a16="http://schemas.microsoft.com/office/drawing/2014/main" val="343846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687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- 2022-03-07 16:23:11</a:t>
                      </a:r>
                      <a:r>
                        <a:rPr kumimoji="0" lang="en-US" sz="1000" b="0" i="0" u="none" strike="noStrike" kern="1200" cap="none" spc="0" normalizeH="0" baseline="0" noProof="0">
                          <a:ln>
                            <a:noFill/>
                          </a:ln>
                          <a:solidFill>
                            <a:prstClr val="black"/>
                          </a:solidFill>
                          <a:effectLst/>
                          <a:uLnTx/>
                          <a:uFillTx/>
                          <a:latin typeface="+mn-lt"/>
                          <a:ea typeface="+mn-ea"/>
                          <a:cs typeface="+mn-cs"/>
                        </a:rPr>
                        <a:t>
 In celebration of Black History Month, TMA employees were invited to join a virtual tour led by guides from Unexpected Atlanta Tours &amp; Gifts. The 60-minute interactive experience highlighted the story of Carter Woodson, the founder of Black History Month. Check out what our employees thought of the 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https://quintly-image-storage.s3.amazonaws.com/e33bbb9956bb05844e7317a82c09a400/57aa68d1714450da2222ba179ca0c348.jpg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56315169"/>
                  </a:ext>
                </a:extLst>
              </a:tr>
            </a:tbl>
          </a:graphicData>
        </a:graphic>
      </p:graphicFrame>
      <p:sp>
        <p:nvSpPr>
          <p:cNvPr id="4" name="Text Placeholder 3">
            <a:extLst>
              <a:ext uri="{FF2B5EF4-FFF2-40B4-BE49-F238E27FC236}">
                <a16:creationId xmlns:a16="http://schemas.microsoft.com/office/drawing/2014/main" id="{C9B81C3D-9C99-42CC-8DD0-EBAA07A4B99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103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CEBB5-01DC-41D3-99F9-2D6DEB49AD98}"/>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B87949BA-BAFC-4831-AE6C-EACBCFFE1F6A}"/>
              </a:ext>
            </a:extLst>
          </p:cNvPr>
          <p:cNvGraphicFramePr>
            <a:graphicFrameLocks noGrp="1"/>
          </p:cNvGraphicFramePr>
          <p:nvPr>
            <p:ph type="tbl" sz="quarter" idx="13"/>
            <p:extLst>
              <p:ext uri="{D42A27DB-BD31-4B8C-83A1-F6EECF244321}">
                <p14:modId xmlns:p14="http://schemas.microsoft.com/office/powerpoint/2010/main" val="256471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59723143"/>
                    </a:ext>
                  </a:extLst>
                </a:gridCol>
                <a:gridCol w="1645921">
                  <a:extLst>
                    <a:ext uri="{9D8B030D-6E8A-4147-A177-3AD203B41FA5}">
                      <a16:colId xmlns:a16="http://schemas.microsoft.com/office/drawing/2014/main" val="1791548995"/>
                    </a:ext>
                  </a:extLst>
                </a:gridCol>
                <a:gridCol w="411480">
                  <a:extLst>
                    <a:ext uri="{9D8B030D-6E8A-4147-A177-3AD203B41FA5}">
                      <a16:colId xmlns:a16="http://schemas.microsoft.com/office/drawing/2014/main" val="1354352846"/>
                    </a:ext>
                  </a:extLst>
                </a:gridCol>
                <a:gridCol w="411480">
                  <a:extLst>
                    <a:ext uri="{9D8B030D-6E8A-4147-A177-3AD203B41FA5}">
                      <a16:colId xmlns:a16="http://schemas.microsoft.com/office/drawing/2014/main" val="3983147109"/>
                    </a:ext>
                  </a:extLst>
                </a:gridCol>
                <a:gridCol w="411480">
                  <a:extLst>
                    <a:ext uri="{9D8B030D-6E8A-4147-A177-3AD203B41FA5}">
                      <a16:colId xmlns:a16="http://schemas.microsoft.com/office/drawing/2014/main" val="3340387870"/>
                    </a:ext>
                  </a:extLst>
                </a:gridCol>
                <a:gridCol w="411480">
                  <a:extLst>
                    <a:ext uri="{9D8B030D-6E8A-4147-A177-3AD203B41FA5}">
                      <a16:colId xmlns:a16="http://schemas.microsoft.com/office/drawing/2014/main" val="139086566"/>
                    </a:ext>
                  </a:extLst>
                </a:gridCol>
                <a:gridCol w="411480">
                  <a:extLst>
                    <a:ext uri="{9D8B030D-6E8A-4147-A177-3AD203B41FA5}">
                      <a16:colId xmlns:a16="http://schemas.microsoft.com/office/drawing/2014/main" val="782601393"/>
                    </a:ext>
                  </a:extLst>
                </a:gridCol>
                <a:gridCol w="411480">
                  <a:extLst>
                    <a:ext uri="{9D8B030D-6E8A-4147-A177-3AD203B41FA5}">
                      <a16:colId xmlns:a16="http://schemas.microsoft.com/office/drawing/2014/main" val="2438582904"/>
                    </a:ext>
                  </a:extLst>
                </a:gridCol>
                <a:gridCol w="411480">
                  <a:extLst>
                    <a:ext uri="{9D8B030D-6E8A-4147-A177-3AD203B41FA5}">
                      <a16:colId xmlns:a16="http://schemas.microsoft.com/office/drawing/2014/main" val="2427542103"/>
                    </a:ext>
                  </a:extLst>
                </a:gridCol>
                <a:gridCol w="411480">
                  <a:extLst>
                    <a:ext uri="{9D8B030D-6E8A-4147-A177-3AD203B41FA5}">
                      <a16:colId xmlns:a16="http://schemas.microsoft.com/office/drawing/2014/main" val="873794960"/>
                    </a:ext>
                  </a:extLst>
                </a:gridCol>
                <a:gridCol w="411480">
                  <a:extLst>
                    <a:ext uri="{9D8B030D-6E8A-4147-A177-3AD203B41FA5}">
                      <a16:colId xmlns:a16="http://schemas.microsoft.com/office/drawing/2014/main" val="3353097807"/>
                    </a:ext>
                  </a:extLst>
                </a:gridCol>
                <a:gridCol w="411480">
                  <a:extLst>
                    <a:ext uri="{9D8B030D-6E8A-4147-A177-3AD203B41FA5}">
                      <a16:colId xmlns:a16="http://schemas.microsoft.com/office/drawing/2014/main" val="1667485291"/>
                    </a:ext>
                  </a:extLst>
                </a:gridCol>
                <a:gridCol w="411480">
                  <a:extLst>
                    <a:ext uri="{9D8B030D-6E8A-4147-A177-3AD203B41FA5}">
                      <a16:colId xmlns:a16="http://schemas.microsoft.com/office/drawing/2014/main" val="3086010466"/>
                    </a:ext>
                  </a:extLst>
                </a:gridCol>
                <a:gridCol w="411480">
                  <a:extLst>
                    <a:ext uri="{9D8B030D-6E8A-4147-A177-3AD203B41FA5}">
                      <a16:colId xmlns:a16="http://schemas.microsoft.com/office/drawing/2014/main" val="416629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6955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- 2022-03-14 16:21:12</a:t>
                      </a:r>
                      <a:r>
                        <a:rPr kumimoji="0" lang="en-US" sz="1000" b="0" i="0" u="none" strike="noStrike" kern="1200" cap="none" spc="0" normalizeH="0" baseline="0" noProof="0">
                          <a:ln>
                            <a:noFill/>
                          </a:ln>
                          <a:solidFill>
                            <a:prstClr val="black"/>
                          </a:solidFill>
                          <a:effectLst/>
                          <a:uLnTx/>
                          <a:uFillTx/>
                          <a:latin typeface="+mn-lt"/>
                          <a:ea typeface="+mn-ea"/>
                          <a:cs typeface="+mn-cs"/>
                        </a:rPr>
                        <a:t>
 You may know that March is Women's History Month, but did you know March 3rd is Girls' Day in Japan? Hinamatsuri, also known as Doll's Day or Girls' Day, is a Japanese religious holiday when families celebrate their young daughters by praying for their health, good fortune, and prosperity.
Setsuko S. and Nana Y. from the TMA Pasadena office shared these awesome pictures showcasing how their families celebrate this tradition!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https://quintly-image-storage.s3.amazonaws.com/e33bbb9956bb05844e7317a82c09a400/85141d03bcb990e2aba6345652e13f40.jpg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66102170"/>
                  </a:ext>
                </a:extLst>
              </a:tr>
            </a:tbl>
          </a:graphicData>
        </a:graphic>
      </p:graphicFrame>
      <p:sp>
        <p:nvSpPr>
          <p:cNvPr id="4" name="Text Placeholder 3">
            <a:extLst>
              <a:ext uri="{FF2B5EF4-FFF2-40B4-BE49-F238E27FC236}">
                <a16:creationId xmlns:a16="http://schemas.microsoft.com/office/drawing/2014/main" id="{29DDC6FA-0C2F-4A78-921E-80EB0091C40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43320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0DFC1-41E4-46F4-825D-17100D6A0B86}"/>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7AC6BC6-0ABC-442A-8CD0-C6042FA10B45}"/>
              </a:ext>
            </a:extLst>
          </p:cNvPr>
          <p:cNvGraphicFramePr>
            <a:graphicFrameLocks noGrp="1"/>
          </p:cNvGraphicFramePr>
          <p:nvPr>
            <p:ph type="tbl" sz="quarter" idx="13"/>
            <p:extLst>
              <p:ext uri="{D42A27DB-BD31-4B8C-83A1-F6EECF244321}">
                <p14:modId xmlns:p14="http://schemas.microsoft.com/office/powerpoint/2010/main" val="2282444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83786277"/>
                    </a:ext>
                  </a:extLst>
                </a:gridCol>
                <a:gridCol w="576072">
                  <a:extLst>
                    <a:ext uri="{9D8B030D-6E8A-4147-A177-3AD203B41FA5}">
                      <a16:colId xmlns:a16="http://schemas.microsoft.com/office/drawing/2014/main" val="2557929466"/>
                    </a:ext>
                  </a:extLst>
                </a:gridCol>
                <a:gridCol w="576072">
                  <a:extLst>
                    <a:ext uri="{9D8B030D-6E8A-4147-A177-3AD203B41FA5}">
                      <a16:colId xmlns:a16="http://schemas.microsoft.com/office/drawing/2014/main" val="2813144731"/>
                    </a:ext>
                  </a:extLst>
                </a:gridCol>
                <a:gridCol w="576072">
                  <a:extLst>
                    <a:ext uri="{9D8B030D-6E8A-4147-A177-3AD203B41FA5}">
                      <a16:colId xmlns:a16="http://schemas.microsoft.com/office/drawing/2014/main" val="817827520"/>
                    </a:ext>
                  </a:extLst>
                </a:gridCol>
                <a:gridCol w="576072">
                  <a:extLst>
                    <a:ext uri="{9D8B030D-6E8A-4147-A177-3AD203B41FA5}">
                      <a16:colId xmlns:a16="http://schemas.microsoft.com/office/drawing/2014/main" val="2628252579"/>
                    </a:ext>
                  </a:extLst>
                </a:gridCol>
                <a:gridCol w="576072">
                  <a:extLst>
                    <a:ext uri="{9D8B030D-6E8A-4147-A177-3AD203B41FA5}">
                      <a16:colId xmlns:a16="http://schemas.microsoft.com/office/drawing/2014/main" val="1591539027"/>
                    </a:ext>
                  </a:extLst>
                </a:gridCol>
                <a:gridCol w="576072">
                  <a:extLst>
                    <a:ext uri="{9D8B030D-6E8A-4147-A177-3AD203B41FA5}">
                      <a16:colId xmlns:a16="http://schemas.microsoft.com/office/drawing/2014/main" val="2764355909"/>
                    </a:ext>
                  </a:extLst>
                </a:gridCol>
                <a:gridCol w="576072">
                  <a:extLst>
                    <a:ext uri="{9D8B030D-6E8A-4147-A177-3AD203B41FA5}">
                      <a16:colId xmlns:a16="http://schemas.microsoft.com/office/drawing/2014/main" val="1939824165"/>
                    </a:ext>
                  </a:extLst>
                </a:gridCol>
                <a:gridCol w="576072">
                  <a:extLst>
                    <a:ext uri="{9D8B030D-6E8A-4147-A177-3AD203B41FA5}">
                      <a16:colId xmlns:a16="http://schemas.microsoft.com/office/drawing/2014/main" val="1714253125"/>
                    </a:ext>
                  </a:extLst>
                </a:gridCol>
                <a:gridCol w="576072">
                  <a:extLst>
                    <a:ext uri="{9D8B030D-6E8A-4147-A177-3AD203B41FA5}">
                      <a16:colId xmlns:a16="http://schemas.microsoft.com/office/drawing/2014/main" val="1435229845"/>
                    </a:ext>
                  </a:extLst>
                </a:gridCol>
                <a:gridCol w="576072">
                  <a:extLst>
                    <a:ext uri="{9D8B030D-6E8A-4147-A177-3AD203B41FA5}">
                      <a16:colId xmlns:a16="http://schemas.microsoft.com/office/drawing/2014/main" val="2973329458"/>
                    </a:ext>
                  </a:extLst>
                </a:gridCol>
                <a:gridCol w="576072">
                  <a:extLst>
                    <a:ext uri="{9D8B030D-6E8A-4147-A177-3AD203B41FA5}">
                      <a16:colId xmlns:a16="http://schemas.microsoft.com/office/drawing/2014/main" val="2257281075"/>
                    </a:ext>
                  </a:extLst>
                </a:gridCol>
                <a:gridCol w="576072">
                  <a:extLst>
                    <a:ext uri="{9D8B030D-6E8A-4147-A177-3AD203B41FA5}">
                      <a16:colId xmlns:a16="http://schemas.microsoft.com/office/drawing/2014/main" val="157028577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12111652"/>
                  </a:ext>
                </a:extLst>
              </a:tr>
              <a:tr h="370840">
                <a:tc>
                  <a:txBody>
                    <a:bodyPr/>
                    <a:lstStyle/>
                    <a:p>
                      <a:r>
                        <a:rPr lang="en-US" sz="1000"/>
                        <a:t>231</a:t>
                      </a:r>
                    </a:p>
                  </a:txBody>
                  <a:tcPr/>
                </a:tc>
                <a:tc>
                  <a:txBody>
                    <a:bodyPr/>
                    <a:lstStyle/>
                    <a:p>
                      <a:r>
                        <a:rPr lang="en-US" sz="1000"/>
                        <a:t>1</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19</a:t>
                      </a:r>
                    </a:p>
                  </a:txBody>
                  <a:tcPr/>
                </a:tc>
                <a:tc>
                  <a:txBody>
                    <a:bodyPr/>
                    <a:lstStyle/>
                    <a:p>
                      <a:r>
                        <a:rPr lang="en-US" sz="1000"/>
                        <a:t>0</a:t>
                      </a:r>
                    </a:p>
                  </a:txBody>
                  <a:tcPr/>
                </a:tc>
                <a:tc>
                  <a:txBody>
                    <a:bodyPr/>
                    <a:lstStyle/>
                    <a:p>
                      <a:r>
                        <a:rPr lang="en-US" sz="1000"/>
                        <a:t>1</a:t>
                      </a:r>
                    </a:p>
                  </a:txBody>
                  <a:tcPr/>
                </a:tc>
                <a:tc>
                  <a:txBody>
                    <a:bodyPr/>
                    <a:lstStyle/>
                    <a:p>
                      <a:r>
                        <a:rPr lang="en-US" sz="1000"/>
                        <a:t>1.1037 %</a:t>
                      </a:r>
                    </a:p>
                  </a:txBody>
                  <a:tcPr/>
                </a:tc>
                <a:tc>
                  <a:txBody>
                    <a:bodyPr/>
                    <a:lstStyle/>
                    <a:p>
                      <a:r>
                        <a:rPr lang="en-US" sz="1000"/>
                        <a:t>0.0 %</a:t>
                      </a:r>
                    </a:p>
                  </a:txBody>
                  <a:tcPr/>
                </a:tc>
                <a:extLst>
                  <a:ext uri="{0D108BD9-81ED-4DB2-BD59-A6C34878D82A}">
                    <a16:rowId xmlns:a16="http://schemas.microsoft.com/office/drawing/2014/main" val="3014364376"/>
                  </a:ext>
                </a:extLst>
              </a:tr>
            </a:tbl>
          </a:graphicData>
        </a:graphic>
      </p:graphicFrame>
      <p:sp>
        <p:nvSpPr>
          <p:cNvPr id="4" name="Text Placeholder 3">
            <a:extLst>
              <a:ext uri="{FF2B5EF4-FFF2-40B4-BE49-F238E27FC236}">
                <a16:creationId xmlns:a16="http://schemas.microsoft.com/office/drawing/2014/main" id="{A6932893-8E94-49AD-A667-9ED10C0ABCD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2716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5FDB9-9704-4403-9E1B-FA7F0110E61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80E7EB3-7D60-43AF-A410-87A53536C502}"/>
              </a:ext>
            </a:extLst>
          </p:cNvPr>
          <p:cNvGraphicFramePr>
            <a:graphicFrameLocks noGrp="1"/>
          </p:cNvGraphicFramePr>
          <p:nvPr>
            <p:ph type="chart" sz="quarter" idx="13"/>
            <p:extLst>
              <p:ext uri="{D42A27DB-BD31-4B8C-83A1-F6EECF244321}">
                <p14:modId xmlns:p14="http://schemas.microsoft.com/office/powerpoint/2010/main" val="1583175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C4DB2D-5A2A-4432-AF60-C8603B34654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AE9AD8-8DDC-4921-AFF1-28B263FF1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075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9F51A-7E74-4DB6-BC04-4A41FDCC494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9069F29-4742-4B76-BEFD-2DF4C93D6FB4}"/>
              </a:ext>
            </a:extLst>
          </p:cNvPr>
          <p:cNvGraphicFramePr>
            <a:graphicFrameLocks noGrp="1"/>
          </p:cNvGraphicFramePr>
          <p:nvPr>
            <p:ph type="chart" sz="quarter" idx="13"/>
            <p:extLst>
              <p:ext uri="{D42A27DB-BD31-4B8C-83A1-F6EECF244321}">
                <p14:modId xmlns:p14="http://schemas.microsoft.com/office/powerpoint/2010/main" val="1709222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05071C-99C5-49B1-B05E-5703419A99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370C6F-B457-42AA-A607-4FE49C9D5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8175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2C4A-19F9-489B-9091-6699DE1DA272}"/>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AC938AC9-D160-4DF5-B575-F6253297BB80}"/>
              </a:ext>
            </a:extLst>
          </p:cNvPr>
          <p:cNvGraphicFramePr>
            <a:graphicFrameLocks noGrp="1"/>
          </p:cNvGraphicFramePr>
          <p:nvPr>
            <p:ph type="chart" sz="quarter" idx="13"/>
            <p:extLst>
              <p:ext uri="{D42A27DB-BD31-4B8C-83A1-F6EECF244321}">
                <p14:modId xmlns:p14="http://schemas.microsoft.com/office/powerpoint/2010/main" val="3031677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09F3C-9147-4DF1-93D7-4C50CF62F25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7CDC437-73BD-4210-B556-7D25F38D01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201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514B-13A1-459B-A3E8-1DA97A6B5AB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813C079-1AF5-4049-B137-A604E5AA6D42}"/>
              </a:ext>
            </a:extLst>
          </p:cNvPr>
          <p:cNvGraphicFramePr>
            <a:graphicFrameLocks noGrp="1"/>
          </p:cNvGraphicFramePr>
          <p:nvPr>
            <p:ph type="tbl" sz="quarter" idx="13"/>
            <p:extLst>
              <p:ext uri="{D42A27DB-BD31-4B8C-83A1-F6EECF244321}">
                <p14:modId xmlns:p14="http://schemas.microsoft.com/office/powerpoint/2010/main" val="14433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17217231"/>
                    </a:ext>
                  </a:extLst>
                </a:gridCol>
                <a:gridCol w="493776">
                  <a:extLst>
                    <a:ext uri="{9D8B030D-6E8A-4147-A177-3AD203B41FA5}">
                      <a16:colId xmlns:a16="http://schemas.microsoft.com/office/drawing/2014/main" val="2918352047"/>
                    </a:ext>
                  </a:extLst>
                </a:gridCol>
                <a:gridCol w="1069848">
                  <a:extLst>
                    <a:ext uri="{9D8B030D-6E8A-4147-A177-3AD203B41FA5}">
                      <a16:colId xmlns:a16="http://schemas.microsoft.com/office/drawing/2014/main" val="3273311260"/>
                    </a:ext>
                  </a:extLst>
                </a:gridCol>
                <a:gridCol w="1069848">
                  <a:extLst>
                    <a:ext uri="{9D8B030D-6E8A-4147-A177-3AD203B41FA5}">
                      <a16:colId xmlns:a16="http://schemas.microsoft.com/office/drawing/2014/main" val="2127939748"/>
                    </a:ext>
                  </a:extLst>
                </a:gridCol>
                <a:gridCol w="1069848">
                  <a:extLst>
                    <a:ext uri="{9D8B030D-6E8A-4147-A177-3AD203B41FA5}">
                      <a16:colId xmlns:a16="http://schemas.microsoft.com/office/drawing/2014/main" val="2508346263"/>
                    </a:ext>
                  </a:extLst>
                </a:gridCol>
                <a:gridCol w="1069848">
                  <a:extLst>
                    <a:ext uri="{9D8B030D-6E8A-4147-A177-3AD203B41FA5}">
                      <a16:colId xmlns:a16="http://schemas.microsoft.com/office/drawing/2014/main" val="2105283873"/>
                    </a:ext>
                  </a:extLst>
                </a:gridCol>
                <a:gridCol w="1069848">
                  <a:extLst>
                    <a:ext uri="{9D8B030D-6E8A-4147-A177-3AD203B41FA5}">
                      <a16:colId xmlns:a16="http://schemas.microsoft.com/office/drawing/2014/main" val="48202395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151566613"/>
                  </a:ext>
                </a:extLst>
              </a:tr>
              <a:tr h="370840">
                <a:tc>
                  <a:txBody>
                    <a:bodyPr/>
                    <a:lstStyle/>
                    <a:p>
                      <a:r>
                        <a:rPr lang="en-US" sz="1000" b="1"/>
                        <a:t>@TokioMAmerica - 2022-03-18 13:05:33</a:t>
                      </a:r>
                      <a:r>
                        <a:rPr lang="en-US" sz="1000"/>
                        <a:t>
 On #InternationalWomensDay, TMA held a CSR pop-up event in support of @girlrising, an organization aimed at empowering the next generation of female leaders. With tremendous contributions from employees, matched with corporate contributions, we raised ,500 in just one day! https://t.co/g9lmbNPld9</a:t>
                      </a:r>
                    </a:p>
                  </a:txBody>
                  <a:tcPr/>
                </a:tc>
                <a:tc>
                  <a:txBody>
                    <a:bodyPr/>
                    <a:lstStyle/>
                    <a:p>
                      <a:r>
                        <a:rPr lang="en-US" sz="1000"/>
                        <a:t>03/23/2022 02:38:48</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1.7391 %</a:t>
                      </a:r>
                    </a:p>
                  </a:txBody>
                  <a:tcPr/>
                </a:tc>
                <a:extLst>
                  <a:ext uri="{0D108BD9-81ED-4DB2-BD59-A6C34878D82A}">
                    <a16:rowId xmlns:a16="http://schemas.microsoft.com/office/drawing/2014/main" val="484694711"/>
                  </a:ext>
                </a:extLst>
              </a:tr>
              <a:tr h="370840">
                <a:tc>
                  <a:txBody>
                    <a:bodyPr/>
                    <a:lstStyle/>
                    <a:p>
                      <a:r>
                        <a:rPr lang="en-US" sz="1000" b="1"/>
                        <a:t>@TokioMAmerica - 2022-03-09 16:11:00</a:t>
                      </a:r>
                      <a:r>
                        <a:rPr lang="en-US" sz="1000"/>
                        <a:t>
 This #WomensHistoryMonth, we're interviewing #womenleaders at TMA about their #career journeys. In this clip, Licha P., Claims Supervisor, shares her advice for women who may be interested in an #insurance career.
Learn about careers at TMA: https://t.co/hIw7CqxkU9 https://t.co/xnK36gM84z</a:t>
                      </a:r>
                    </a:p>
                  </a:txBody>
                  <a:tcPr/>
                </a:tc>
                <a:tc>
                  <a:txBody>
                    <a:bodyPr/>
                    <a:lstStyle/>
                    <a:p>
                      <a:r>
                        <a:rPr lang="en-US" sz="1000"/>
                        <a:t>03/14/2022 14:41:04</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1.3043 %</a:t>
                      </a:r>
                    </a:p>
                  </a:txBody>
                  <a:tcPr/>
                </a:tc>
                <a:extLst>
                  <a:ext uri="{0D108BD9-81ED-4DB2-BD59-A6C34878D82A}">
                    <a16:rowId xmlns:a16="http://schemas.microsoft.com/office/drawing/2014/main" val="2733386959"/>
                  </a:ext>
                </a:extLst>
              </a:tr>
              <a:tr h="370840">
                <a:tc>
                  <a:txBody>
                    <a:bodyPr/>
                    <a:lstStyle/>
                    <a:p>
                      <a:r>
                        <a:rPr lang="en-US" sz="1000" b="1"/>
                        <a:t>@TokioMAmerica - 2022-03-11 13:17:35</a:t>
                      </a:r>
                      <a:r>
                        <a:rPr lang="en-US" sz="1000"/>
                        <a:t>
 We're #hiring! TMA is looking for an experienced #Compliance Analyst to join our team in #JerseyCity, NJ. Learn more and apply today: https://t.co/WQySrMBSOX https://t.co/Fh0PQI4TYp</a:t>
                      </a:r>
                    </a:p>
                  </a:txBody>
                  <a:tcPr/>
                </a:tc>
                <a:tc>
                  <a:txBody>
                    <a:bodyPr/>
                    <a:lstStyle/>
                    <a:p>
                      <a:r>
                        <a:rPr lang="en-US" sz="1000"/>
                        <a:t>03/16/2022 02:40:43</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1.3043 %</a:t>
                      </a:r>
                    </a:p>
                  </a:txBody>
                  <a:tcPr/>
                </a:tc>
                <a:extLst>
                  <a:ext uri="{0D108BD9-81ED-4DB2-BD59-A6C34878D82A}">
                    <a16:rowId xmlns:a16="http://schemas.microsoft.com/office/drawing/2014/main" val="4080184749"/>
                  </a:ext>
                </a:extLst>
              </a:tr>
            </a:tbl>
          </a:graphicData>
        </a:graphic>
      </p:graphicFrame>
      <p:sp>
        <p:nvSpPr>
          <p:cNvPr id="4" name="Text Placeholder 3">
            <a:extLst>
              <a:ext uri="{FF2B5EF4-FFF2-40B4-BE49-F238E27FC236}">
                <a16:creationId xmlns:a16="http://schemas.microsoft.com/office/drawing/2014/main" id="{5D3D388D-1C6A-4798-BD44-5D77D78F0EC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08944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7A359-BBEC-4985-9639-C8DE86336DA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40A523CB-B66F-4BA9-9690-D2DCBCEF207F}"/>
              </a:ext>
            </a:extLst>
          </p:cNvPr>
          <p:cNvGraphicFramePr>
            <a:graphicFrameLocks noGrp="1"/>
          </p:cNvGraphicFramePr>
          <p:nvPr>
            <p:ph type="tbl" sz="quarter" idx="13"/>
            <p:extLst>
              <p:ext uri="{D42A27DB-BD31-4B8C-83A1-F6EECF244321}">
                <p14:modId xmlns:p14="http://schemas.microsoft.com/office/powerpoint/2010/main" val="20553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67489462"/>
                    </a:ext>
                  </a:extLst>
                </a:gridCol>
                <a:gridCol w="658368">
                  <a:extLst>
                    <a:ext uri="{9D8B030D-6E8A-4147-A177-3AD203B41FA5}">
                      <a16:colId xmlns:a16="http://schemas.microsoft.com/office/drawing/2014/main" val="2381448717"/>
                    </a:ext>
                  </a:extLst>
                </a:gridCol>
                <a:gridCol w="658368">
                  <a:extLst>
                    <a:ext uri="{9D8B030D-6E8A-4147-A177-3AD203B41FA5}">
                      <a16:colId xmlns:a16="http://schemas.microsoft.com/office/drawing/2014/main" val="210989480"/>
                    </a:ext>
                  </a:extLst>
                </a:gridCol>
                <a:gridCol w="658368">
                  <a:extLst>
                    <a:ext uri="{9D8B030D-6E8A-4147-A177-3AD203B41FA5}">
                      <a16:colId xmlns:a16="http://schemas.microsoft.com/office/drawing/2014/main" val="935230960"/>
                    </a:ext>
                  </a:extLst>
                </a:gridCol>
                <a:gridCol w="658368">
                  <a:extLst>
                    <a:ext uri="{9D8B030D-6E8A-4147-A177-3AD203B41FA5}">
                      <a16:colId xmlns:a16="http://schemas.microsoft.com/office/drawing/2014/main" val="3634160552"/>
                    </a:ext>
                  </a:extLst>
                </a:gridCol>
                <a:gridCol w="658368">
                  <a:extLst>
                    <a:ext uri="{9D8B030D-6E8A-4147-A177-3AD203B41FA5}">
                      <a16:colId xmlns:a16="http://schemas.microsoft.com/office/drawing/2014/main" val="1127251783"/>
                    </a:ext>
                  </a:extLst>
                </a:gridCol>
                <a:gridCol w="658368">
                  <a:extLst>
                    <a:ext uri="{9D8B030D-6E8A-4147-A177-3AD203B41FA5}">
                      <a16:colId xmlns:a16="http://schemas.microsoft.com/office/drawing/2014/main" val="1343660107"/>
                    </a:ext>
                  </a:extLst>
                </a:gridCol>
                <a:gridCol w="658368">
                  <a:extLst>
                    <a:ext uri="{9D8B030D-6E8A-4147-A177-3AD203B41FA5}">
                      <a16:colId xmlns:a16="http://schemas.microsoft.com/office/drawing/2014/main" val="2856790238"/>
                    </a:ext>
                  </a:extLst>
                </a:gridCol>
                <a:gridCol w="658368">
                  <a:extLst>
                    <a:ext uri="{9D8B030D-6E8A-4147-A177-3AD203B41FA5}">
                      <a16:colId xmlns:a16="http://schemas.microsoft.com/office/drawing/2014/main" val="326536422"/>
                    </a:ext>
                  </a:extLst>
                </a:gridCol>
                <a:gridCol w="658368">
                  <a:extLst>
                    <a:ext uri="{9D8B030D-6E8A-4147-A177-3AD203B41FA5}">
                      <a16:colId xmlns:a16="http://schemas.microsoft.com/office/drawing/2014/main" val="2484779040"/>
                    </a:ext>
                  </a:extLst>
                </a:gridCol>
                <a:gridCol w="658368">
                  <a:extLst>
                    <a:ext uri="{9D8B030D-6E8A-4147-A177-3AD203B41FA5}">
                      <a16:colId xmlns:a16="http://schemas.microsoft.com/office/drawing/2014/main" val="3788193837"/>
                    </a:ext>
                  </a:extLst>
                </a:gridCol>
                <a:gridCol w="658368">
                  <a:extLst>
                    <a:ext uri="{9D8B030D-6E8A-4147-A177-3AD203B41FA5}">
                      <a16:colId xmlns:a16="http://schemas.microsoft.com/office/drawing/2014/main" val="22005922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287652965"/>
                  </a:ext>
                </a:extLst>
              </a:tr>
              <a:tr h="370840">
                <a:tc>
                  <a:txBody>
                    <a:bodyPr/>
                    <a:lstStyle/>
                    <a:p>
                      <a:r>
                        <a:rPr lang="en-US" sz="1000"/>
                        <a:t>18737</a:t>
                      </a:r>
                    </a:p>
                  </a:txBody>
                  <a:tcPr/>
                </a:tc>
                <a:tc>
                  <a:txBody>
                    <a:bodyPr/>
                    <a:lstStyle/>
                    <a:p>
                      <a:r>
                        <a:rPr lang="en-US" sz="1000"/>
                        <a:t>96</a:t>
                      </a:r>
                    </a:p>
                  </a:txBody>
                  <a:tcPr/>
                </a:tc>
                <a:tc>
                  <a:txBody>
                    <a:bodyPr/>
                    <a:lstStyle/>
                    <a:p>
                      <a:r>
                        <a:rPr lang="en-US" sz="1000"/>
                        <a:t>13</a:t>
                      </a:r>
                    </a:p>
                  </a:txBody>
                  <a:tcPr/>
                </a:tc>
                <a:tc>
                  <a:txBody>
                    <a:bodyPr/>
                    <a:lstStyle/>
                    <a:p>
                      <a:r>
                        <a:rPr lang="en-US" sz="1000"/>
                        <a:t>469</a:t>
                      </a:r>
                    </a:p>
                  </a:txBody>
                  <a:tcPr/>
                </a:tc>
                <a:tc>
                  <a:txBody>
                    <a:bodyPr/>
                    <a:lstStyle/>
                    <a:p>
                      <a:r>
                        <a:rPr lang="en-US" sz="1000"/>
                        <a:t>36.076923076923</a:t>
                      </a:r>
                    </a:p>
                  </a:txBody>
                  <a:tcPr/>
                </a:tc>
                <a:tc>
                  <a:txBody>
                    <a:bodyPr/>
                    <a:lstStyle/>
                    <a:p>
                      <a:r>
                        <a:rPr lang="en-US" sz="1000"/>
                        <a:t>17</a:t>
                      </a:r>
                    </a:p>
                  </a:txBody>
                  <a:tcPr/>
                </a:tc>
                <a:tc>
                  <a:txBody>
                    <a:bodyPr/>
                    <a:lstStyle/>
                    <a:p>
                      <a:r>
                        <a:rPr lang="en-US" sz="1000"/>
                        <a:t>7</a:t>
                      </a:r>
                    </a:p>
                  </a:txBody>
                  <a:tcPr/>
                </a:tc>
                <a:tc>
                  <a:txBody>
                    <a:bodyPr/>
                    <a:lstStyle/>
                    <a:p>
                      <a:r>
                        <a:rPr lang="en-US" sz="1000"/>
                        <a:t>551</a:t>
                      </a:r>
                    </a:p>
                  </a:txBody>
                  <a:tcPr/>
                </a:tc>
                <a:tc>
                  <a:txBody>
                    <a:bodyPr/>
                    <a:lstStyle/>
                    <a:p>
                      <a:r>
                        <a:rPr lang="en-US" sz="1000"/>
                        <a:t>19712</a:t>
                      </a:r>
                    </a:p>
                  </a:txBody>
                  <a:tcPr/>
                </a:tc>
                <a:tc>
                  <a:txBody>
                    <a:bodyPr/>
                    <a:lstStyle/>
                    <a:p>
                      <a:r>
                        <a:rPr lang="en-US" sz="1000"/>
                        <a:t>1516.3076923077</a:t>
                      </a:r>
                    </a:p>
                  </a:txBody>
                  <a:tcPr/>
                </a:tc>
                <a:tc>
                  <a:txBody>
                    <a:bodyPr/>
                    <a:lstStyle/>
                    <a:p>
                      <a:r>
                        <a:rPr lang="en-US" sz="1000"/>
                        <a:t>5.0027064555964 %</a:t>
                      </a:r>
                    </a:p>
                  </a:txBody>
                  <a:tcPr/>
                </a:tc>
                <a:tc>
                  <a:txBody>
                    <a:bodyPr/>
                    <a:lstStyle/>
                    <a:p>
                      <a:r>
                        <a:rPr lang="en-US" sz="1000"/>
                        <a:t>1247</a:t>
                      </a:r>
                    </a:p>
                  </a:txBody>
                  <a:tcPr/>
                </a:tc>
                <a:extLst>
                  <a:ext uri="{0D108BD9-81ED-4DB2-BD59-A6C34878D82A}">
                    <a16:rowId xmlns:a16="http://schemas.microsoft.com/office/drawing/2014/main" val="3110520066"/>
                  </a:ext>
                </a:extLst>
              </a:tr>
            </a:tbl>
          </a:graphicData>
        </a:graphic>
      </p:graphicFrame>
      <p:sp>
        <p:nvSpPr>
          <p:cNvPr id="4" name="Text Placeholder 3">
            <a:extLst>
              <a:ext uri="{FF2B5EF4-FFF2-40B4-BE49-F238E27FC236}">
                <a16:creationId xmlns:a16="http://schemas.microsoft.com/office/drawing/2014/main" id="{4674C1F0-1982-493D-AAC9-26D46E5554D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48566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29344-ED09-4FC6-B70F-4A4DB713238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E50A320-6A1E-496B-9EE6-F307722BDB40}"/>
              </a:ext>
            </a:extLst>
          </p:cNvPr>
          <p:cNvGraphicFramePr>
            <a:graphicFrameLocks noGrp="1"/>
          </p:cNvGraphicFramePr>
          <p:nvPr>
            <p:ph type="chart" sz="quarter" idx="13"/>
            <p:extLst>
              <p:ext uri="{D42A27DB-BD31-4B8C-83A1-F6EECF244321}">
                <p14:modId xmlns:p14="http://schemas.microsoft.com/office/powerpoint/2010/main" val="2905629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C8BB6-B427-4B67-AA06-D3C98789840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8B7B8C2-48DC-4389-BD18-EB3D770FC2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437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5A306-6FC2-4A7C-8746-E573DE126E6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5410830-EADC-497C-89DB-587E2164B898}"/>
              </a:ext>
            </a:extLst>
          </p:cNvPr>
          <p:cNvGraphicFramePr>
            <a:graphicFrameLocks noGrp="1"/>
          </p:cNvGraphicFramePr>
          <p:nvPr>
            <p:ph type="chart" sz="quarter" idx="13"/>
            <p:extLst>
              <p:ext uri="{D42A27DB-BD31-4B8C-83A1-F6EECF244321}">
                <p14:modId xmlns:p14="http://schemas.microsoft.com/office/powerpoint/2010/main" val="3520782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41F471-4FCE-47AC-99C0-05DD090AA15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5F0D0C0-5E1B-4815-85ED-AFB165FE7A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3927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5D8B-E9EC-4F5D-8434-DC4C27798EC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E76CBE3A-D36E-4B23-9AAA-971CD459F624}"/>
              </a:ext>
            </a:extLst>
          </p:cNvPr>
          <p:cNvGraphicFramePr>
            <a:graphicFrameLocks noGrp="1"/>
          </p:cNvGraphicFramePr>
          <p:nvPr>
            <p:ph type="chart" sz="quarter" idx="13"/>
            <p:extLst>
              <p:ext uri="{D42A27DB-BD31-4B8C-83A1-F6EECF244321}">
                <p14:modId xmlns:p14="http://schemas.microsoft.com/office/powerpoint/2010/main" val="2846046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B3D8F2-4372-49B3-9AEB-D6BCD43F1D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805B26-EB08-48E7-BF97-D77D53D45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3510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E7B9-ACBC-4647-B348-0B92BD8901C1}"/>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94B3F25-8DB3-4AC8-A3F0-F231CBE9E18C}"/>
              </a:ext>
            </a:extLst>
          </p:cNvPr>
          <p:cNvGraphicFramePr>
            <a:graphicFrameLocks noGrp="1"/>
          </p:cNvGraphicFramePr>
          <p:nvPr>
            <p:ph type="chart" sz="quarter" idx="13"/>
            <p:extLst>
              <p:ext uri="{D42A27DB-BD31-4B8C-83A1-F6EECF244321}">
                <p14:modId xmlns:p14="http://schemas.microsoft.com/office/powerpoint/2010/main" val="3658020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F3955-D17C-426C-82C9-A345736B96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54F192-0580-4AEF-8A05-E65F925589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955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56CDA-F10A-4F21-A092-D65EB246AC52}"/>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C8EBA7A2-54A9-4C90-9D71-09DB58BFEDC4}"/>
              </a:ext>
            </a:extLst>
          </p:cNvPr>
          <p:cNvGraphicFramePr>
            <a:graphicFrameLocks noGrp="1"/>
          </p:cNvGraphicFramePr>
          <p:nvPr>
            <p:ph type="tbl" sz="quarter" idx="13"/>
            <p:extLst>
              <p:ext uri="{D42A27DB-BD31-4B8C-83A1-F6EECF244321}">
                <p14:modId xmlns:p14="http://schemas.microsoft.com/office/powerpoint/2010/main" val="1396306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34143566"/>
                    </a:ext>
                  </a:extLst>
                </a:gridCol>
                <a:gridCol w="740664">
                  <a:extLst>
                    <a:ext uri="{9D8B030D-6E8A-4147-A177-3AD203B41FA5}">
                      <a16:colId xmlns:a16="http://schemas.microsoft.com/office/drawing/2014/main" val="642396046"/>
                    </a:ext>
                  </a:extLst>
                </a:gridCol>
                <a:gridCol w="740664">
                  <a:extLst>
                    <a:ext uri="{9D8B030D-6E8A-4147-A177-3AD203B41FA5}">
                      <a16:colId xmlns:a16="http://schemas.microsoft.com/office/drawing/2014/main" val="560535960"/>
                    </a:ext>
                  </a:extLst>
                </a:gridCol>
                <a:gridCol w="740664">
                  <a:extLst>
                    <a:ext uri="{9D8B030D-6E8A-4147-A177-3AD203B41FA5}">
                      <a16:colId xmlns:a16="http://schemas.microsoft.com/office/drawing/2014/main" val="2278035626"/>
                    </a:ext>
                  </a:extLst>
                </a:gridCol>
                <a:gridCol w="740664">
                  <a:extLst>
                    <a:ext uri="{9D8B030D-6E8A-4147-A177-3AD203B41FA5}">
                      <a16:colId xmlns:a16="http://schemas.microsoft.com/office/drawing/2014/main" val="4006709961"/>
                    </a:ext>
                  </a:extLst>
                </a:gridCol>
                <a:gridCol w="740664">
                  <a:extLst>
                    <a:ext uri="{9D8B030D-6E8A-4147-A177-3AD203B41FA5}">
                      <a16:colId xmlns:a16="http://schemas.microsoft.com/office/drawing/2014/main" val="1392514323"/>
                    </a:ext>
                  </a:extLst>
                </a:gridCol>
                <a:gridCol w="740664">
                  <a:extLst>
                    <a:ext uri="{9D8B030D-6E8A-4147-A177-3AD203B41FA5}">
                      <a16:colId xmlns:a16="http://schemas.microsoft.com/office/drawing/2014/main" val="2687100729"/>
                    </a:ext>
                  </a:extLst>
                </a:gridCol>
                <a:gridCol w="740664">
                  <a:extLst>
                    <a:ext uri="{9D8B030D-6E8A-4147-A177-3AD203B41FA5}">
                      <a16:colId xmlns:a16="http://schemas.microsoft.com/office/drawing/2014/main" val="824837461"/>
                    </a:ext>
                  </a:extLst>
                </a:gridCol>
                <a:gridCol w="740664">
                  <a:extLst>
                    <a:ext uri="{9D8B030D-6E8A-4147-A177-3AD203B41FA5}">
                      <a16:colId xmlns:a16="http://schemas.microsoft.com/office/drawing/2014/main" val="18405672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65646014"/>
                  </a:ext>
                </a:extLst>
              </a:tr>
              <a:tr h="370840">
                <a:tc>
                  <a:txBody>
                    <a:bodyPr/>
                    <a:lstStyle/>
                    <a:p>
                      <a:r>
                        <a:rPr lang="en-US" sz="1000" b="1"/>
                        <a:t>Tokio Marine America - 2022-03-25 13:30:52</a:t>
                      </a:r>
                      <a:r>
                        <a:rPr lang="en-US" sz="1000"/>
                        <a:t>
 TMA is excited to welcome some more familiar faces back into the office in April. While some employees may be returning to the office for the first time in a while, employees like Roger in Pasadena have been taking in the office views, which sometimes include a rainbow! 🌈</a:t>
                      </a:r>
                    </a:p>
                  </a:txBody>
                  <a:tcPr/>
                </a:tc>
                <a:tc>
                  <a:txBody>
                    <a:bodyPr/>
                    <a:lstStyle/>
                    <a:p>
                      <a:r>
                        <a:rPr lang="en-US" sz="1000"/>
                        <a:t>Image</a:t>
                      </a:r>
                    </a:p>
                  </a:txBody>
                  <a:tcPr/>
                </a:tc>
                <a:tc>
                  <a:txBody>
                    <a:bodyPr/>
                    <a:lstStyle/>
                    <a:p>
                      <a:r>
                        <a:rPr lang="en-US" sz="1000"/>
                        <a:t>91</a:t>
                      </a:r>
                    </a:p>
                  </a:txBody>
                  <a:tcPr/>
                </a:tc>
                <a:tc>
                  <a:txBody>
                    <a:bodyPr/>
                    <a:lstStyle/>
                    <a:p>
                      <a:r>
                        <a:rPr lang="en-US" sz="1000"/>
                        <a:t>1</a:t>
                      </a:r>
                    </a:p>
                  </a:txBody>
                  <a:tcPr/>
                </a:tc>
                <a:tc>
                  <a:txBody>
                    <a:bodyPr/>
                    <a:lstStyle/>
                    <a:p>
                      <a:r>
                        <a:rPr lang="en-US" sz="1000"/>
                        <a:t>0</a:t>
                      </a:r>
                    </a:p>
                  </a:txBody>
                  <a:tcPr/>
                </a:tc>
                <a:tc>
                  <a:txBody>
                    <a:bodyPr/>
                    <a:lstStyle/>
                    <a:p>
                      <a:r>
                        <a:rPr lang="en-US" sz="1000"/>
                        <a:t>114</a:t>
                      </a:r>
                    </a:p>
                  </a:txBody>
                  <a:tcPr/>
                </a:tc>
                <a:tc>
                  <a:txBody>
                    <a:bodyPr/>
                    <a:lstStyle/>
                    <a:p>
                      <a:r>
                        <a:rPr lang="en-US" sz="1000"/>
                        <a:t>4.8074679113186</a:t>
                      </a:r>
                    </a:p>
                  </a:txBody>
                  <a:tcPr/>
                </a:tc>
                <a:tc>
                  <a:txBody>
                    <a:bodyPr/>
                    <a:lstStyle/>
                    <a:p>
                      <a:r>
                        <a:rPr lang="en-US" sz="1000"/>
                        <a:t>4285</a:t>
                      </a:r>
                    </a:p>
                  </a:txBody>
                  <a:tcPr/>
                </a:tc>
                <a:tc>
                  <a:txBody>
                    <a:bodyPr/>
                    <a:lstStyle/>
                    <a:p>
                      <a:r>
                        <a:rPr lang="en-US" sz="1000"/>
                        <a:t>n/a</a:t>
                      </a:r>
                    </a:p>
                  </a:txBody>
                  <a:tcPr/>
                </a:tc>
                <a:extLst>
                  <a:ext uri="{0D108BD9-81ED-4DB2-BD59-A6C34878D82A}">
                    <a16:rowId xmlns:a16="http://schemas.microsoft.com/office/drawing/2014/main" val="4088261710"/>
                  </a:ext>
                </a:extLst>
              </a:tr>
              <a:tr h="370840">
                <a:tc>
                  <a:txBody>
                    <a:bodyPr/>
                    <a:lstStyle/>
                    <a:p>
                      <a:r>
                        <a:rPr lang="en-US" sz="1000" b="1"/>
                        <a:t>Tokio Marine America - 2022-03-16 14:57:50</a:t>
                      </a:r>
                      <a:r>
                        <a:rPr lang="en-US" sz="1000"/>
                        <a:t>
 In continuation of our #WomensHistoryMonth female leadership interview series, we interviewed Stacey L., Claims Supervisor at TMA. Listen to this clip to learn how Stacey utilizes her people skills to help customers through the Claims process. 
Learn more about careers at TMA: https://bit.ly/TMAcareers</a:t>
                      </a:r>
                    </a:p>
                  </a:txBody>
                  <a:tcPr/>
                </a:tc>
                <a:tc>
                  <a:txBody>
                    <a:bodyPr/>
                    <a:lstStyle/>
                    <a:p>
                      <a:r>
                        <a:rPr lang="en-US" sz="1000"/>
                        <a:t>Video</a:t>
                      </a:r>
                    </a:p>
                  </a:txBody>
                  <a:tcPr/>
                </a:tc>
                <a:tc>
                  <a:txBody>
                    <a:bodyPr/>
                    <a:lstStyle/>
                    <a:p>
                      <a:r>
                        <a:rPr lang="en-US" sz="1000"/>
                        <a:t>53</a:t>
                      </a:r>
                    </a:p>
                  </a:txBody>
                  <a:tcPr/>
                </a:tc>
                <a:tc>
                  <a:txBody>
                    <a:bodyPr/>
                    <a:lstStyle/>
                    <a:p>
                      <a:r>
                        <a:rPr lang="en-US" sz="1000"/>
                        <a:t>8</a:t>
                      </a:r>
                    </a:p>
                  </a:txBody>
                  <a:tcPr/>
                </a:tc>
                <a:tc>
                  <a:txBody>
                    <a:bodyPr/>
                    <a:lstStyle/>
                    <a:p>
                      <a:r>
                        <a:rPr lang="en-US" sz="1000"/>
                        <a:t>1</a:t>
                      </a:r>
                    </a:p>
                  </a:txBody>
                  <a:tcPr/>
                </a:tc>
                <a:tc>
                  <a:txBody>
                    <a:bodyPr/>
                    <a:lstStyle/>
                    <a:p>
                      <a:r>
                        <a:rPr lang="en-US" sz="1000"/>
                        <a:t>22</a:t>
                      </a:r>
                    </a:p>
                  </a:txBody>
                  <a:tcPr/>
                </a:tc>
                <a:tc>
                  <a:txBody>
                    <a:bodyPr/>
                    <a:lstStyle/>
                    <a:p>
                      <a:r>
                        <a:rPr lang="en-US" sz="1000"/>
                        <a:t>5.2401746724891</a:t>
                      </a:r>
                    </a:p>
                  </a:txBody>
                  <a:tcPr/>
                </a:tc>
                <a:tc>
                  <a:txBody>
                    <a:bodyPr/>
                    <a:lstStyle/>
                    <a:p>
                      <a:r>
                        <a:rPr lang="en-US" sz="1000"/>
                        <a:t>1603</a:t>
                      </a:r>
                    </a:p>
                  </a:txBody>
                  <a:tcPr/>
                </a:tc>
                <a:tc>
                  <a:txBody>
                    <a:bodyPr/>
                    <a:lstStyle/>
                    <a:p>
                      <a:r>
                        <a:rPr lang="en-US" sz="1000"/>
                        <a:t>459</a:t>
                      </a:r>
                    </a:p>
                  </a:txBody>
                  <a:tcPr/>
                </a:tc>
                <a:extLst>
                  <a:ext uri="{0D108BD9-81ED-4DB2-BD59-A6C34878D82A}">
                    <a16:rowId xmlns:a16="http://schemas.microsoft.com/office/drawing/2014/main" val="1171650765"/>
                  </a:ext>
                </a:extLst>
              </a:tr>
              <a:tr h="370840">
                <a:tc>
                  <a:txBody>
                    <a:bodyPr/>
                    <a:lstStyle/>
                    <a:p>
                      <a:r>
                        <a:rPr lang="en-US" sz="1000" b="1"/>
                        <a:t>Tokio Marine America - 2022-03-07 16:48:21</a:t>
                      </a:r>
                      <a:r>
                        <a:rPr lang="en-US" sz="1000"/>
                        <a:t>
 In celebration of Black History Month, TMA employees were invited to join a virtual tour led by guides from Unexpected Virtual Tours. The 60-minute interactive experience highlighted the story of Carter Woodson, the founder of #BlackHistoryMonth. Check out what our employees thought of the tour!</a:t>
                      </a:r>
                    </a:p>
                  </a:txBody>
                  <a:tcPr/>
                </a:tc>
                <a:tc>
                  <a:txBody>
                    <a:bodyPr/>
                    <a:lstStyle/>
                    <a:p>
                      <a:r>
                        <a:rPr lang="en-US" sz="1000"/>
                        <a:t>Image</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103</a:t>
                      </a:r>
                    </a:p>
                  </a:txBody>
                  <a:tcPr/>
                </a:tc>
                <a:tc>
                  <a:txBody>
                    <a:bodyPr/>
                    <a:lstStyle/>
                    <a:p>
                      <a:r>
                        <a:rPr lang="en-US" sz="1000"/>
                        <a:t>7.6288659793814</a:t>
                      </a:r>
                    </a:p>
                  </a:txBody>
                  <a:tcPr/>
                </a:tc>
                <a:tc>
                  <a:txBody>
                    <a:bodyPr/>
                    <a:lstStyle/>
                    <a:p>
                      <a:r>
                        <a:rPr lang="en-US" sz="1000"/>
                        <a:t>1940</a:t>
                      </a:r>
                    </a:p>
                  </a:txBody>
                  <a:tcPr/>
                </a:tc>
                <a:tc>
                  <a:txBody>
                    <a:bodyPr/>
                    <a:lstStyle/>
                    <a:p>
                      <a:r>
                        <a:rPr lang="en-US" sz="1000"/>
                        <a:t>n/a</a:t>
                      </a:r>
                    </a:p>
                  </a:txBody>
                  <a:tcPr/>
                </a:tc>
                <a:extLst>
                  <a:ext uri="{0D108BD9-81ED-4DB2-BD59-A6C34878D82A}">
                    <a16:rowId xmlns:a16="http://schemas.microsoft.com/office/drawing/2014/main" val="1637053960"/>
                  </a:ext>
                </a:extLst>
              </a:tr>
            </a:tbl>
          </a:graphicData>
        </a:graphic>
      </p:graphicFrame>
      <p:sp>
        <p:nvSpPr>
          <p:cNvPr id="4" name="Text Placeholder 3">
            <a:extLst>
              <a:ext uri="{FF2B5EF4-FFF2-40B4-BE49-F238E27FC236}">
                <a16:creationId xmlns:a16="http://schemas.microsoft.com/office/drawing/2014/main" id="{8D3B185F-D2CE-456D-BE4C-AC9E0E09FC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5252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155AF-F433-4C96-889E-63626B5AA263}"/>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D5F806CC-7AD0-495C-9FF6-A7441C9CDB9A}"/>
              </a:ext>
            </a:extLst>
          </p:cNvPr>
          <p:cNvGraphicFramePr>
            <a:graphicFrameLocks noGrp="1"/>
          </p:cNvGraphicFramePr>
          <p:nvPr>
            <p:ph type="tbl" sz="quarter" idx="13"/>
            <p:extLst>
              <p:ext uri="{D42A27DB-BD31-4B8C-83A1-F6EECF244321}">
                <p14:modId xmlns:p14="http://schemas.microsoft.com/office/powerpoint/2010/main" val="2203835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1763181"/>
                    </a:ext>
                  </a:extLst>
                </a:gridCol>
                <a:gridCol w="658368">
                  <a:extLst>
                    <a:ext uri="{9D8B030D-6E8A-4147-A177-3AD203B41FA5}">
                      <a16:colId xmlns:a16="http://schemas.microsoft.com/office/drawing/2014/main" val="2935500602"/>
                    </a:ext>
                  </a:extLst>
                </a:gridCol>
                <a:gridCol w="658368">
                  <a:extLst>
                    <a:ext uri="{9D8B030D-6E8A-4147-A177-3AD203B41FA5}">
                      <a16:colId xmlns:a16="http://schemas.microsoft.com/office/drawing/2014/main" val="3242647648"/>
                    </a:ext>
                  </a:extLst>
                </a:gridCol>
                <a:gridCol w="658368">
                  <a:extLst>
                    <a:ext uri="{9D8B030D-6E8A-4147-A177-3AD203B41FA5}">
                      <a16:colId xmlns:a16="http://schemas.microsoft.com/office/drawing/2014/main" val="422837531"/>
                    </a:ext>
                  </a:extLst>
                </a:gridCol>
                <a:gridCol w="658368">
                  <a:extLst>
                    <a:ext uri="{9D8B030D-6E8A-4147-A177-3AD203B41FA5}">
                      <a16:colId xmlns:a16="http://schemas.microsoft.com/office/drawing/2014/main" val="1033622746"/>
                    </a:ext>
                  </a:extLst>
                </a:gridCol>
                <a:gridCol w="658368">
                  <a:extLst>
                    <a:ext uri="{9D8B030D-6E8A-4147-A177-3AD203B41FA5}">
                      <a16:colId xmlns:a16="http://schemas.microsoft.com/office/drawing/2014/main" val="288131703"/>
                    </a:ext>
                  </a:extLst>
                </a:gridCol>
                <a:gridCol w="658368">
                  <a:extLst>
                    <a:ext uri="{9D8B030D-6E8A-4147-A177-3AD203B41FA5}">
                      <a16:colId xmlns:a16="http://schemas.microsoft.com/office/drawing/2014/main" val="3248755064"/>
                    </a:ext>
                  </a:extLst>
                </a:gridCol>
                <a:gridCol w="658368">
                  <a:extLst>
                    <a:ext uri="{9D8B030D-6E8A-4147-A177-3AD203B41FA5}">
                      <a16:colId xmlns:a16="http://schemas.microsoft.com/office/drawing/2014/main" val="2359321150"/>
                    </a:ext>
                  </a:extLst>
                </a:gridCol>
                <a:gridCol w="658368">
                  <a:extLst>
                    <a:ext uri="{9D8B030D-6E8A-4147-A177-3AD203B41FA5}">
                      <a16:colId xmlns:a16="http://schemas.microsoft.com/office/drawing/2014/main" val="201240781"/>
                    </a:ext>
                  </a:extLst>
                </a:gridCol>
                <a:gridCol w="658368">
                  <a:extLst>
                    <a:ext uri="{9D8B030D-6E8A-4147-A177-3AD203B41FA5}">
                      <a16:colId xmlns:a16="http://schemas.microsoft.com/office/drawing/2014/main" val="36304537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7265310"/>
                  </a:ext>
                </a:extLst>
              </a:tr>
              <a:tr h="370840">
                <a:tc>
                  <a:txBody>
                    <a:bodyPr/>
                    <a:lstStyle/>
                    <a:p>
                      <a:r>
                        <a:rPr lang="en-US" sz="1000"/>
                        <a:t>tmamerica</a:t>
                      </a:r>
                    </a:p>
                  </a:txBody>
                  <a:tcPr/>
                </a:tc>
                <a:tc>
                  <a:txBody>
                    <a:bodyPr/>
                    <a:lstStyle/>
                    <a:p>
                      <a:r>
                        <a:rPr lang="en-US" sz="1000"/>
                        <a:t>454</a:t>
                      </a:r>
                    </a:p>
                  </a:txBody>
                  <a:tcPr/>
                </a:tc>
                <a:tc>
                  <a:txBody>
                    <a:bodyPr/>
                    <a:lstStyle/>
                    <a:p>
                      <a:r>
                        <a:rPr lang="en-US" sz="1000"/>
                        <a:t>5</a:t>
                      </a:r>
                    </a:p>
                  </a:txBody>
                  <a:tcPr/>
                </a:tc>
                <a:tc>
                  <a:txBody>
                    <a:bodyPr/>
                    <a:lstStyle/>
                    <a:p>
                      <a:r>
                        <a:rPr lang="en-US" sz="1000"/>
                        <a:t>7</a:t>
                      </a:r>
                    </a:p>
                  </a:txBody>
                  <a:tcPr/>
                </a:tc>
                <a:tc>
                  <a:txBody>
                    <a:bodyPr/>
                    <a:lstStyle/>
                    <a:p>
                      <a:r>
                        <a:rPr lang="en-US" sz="1000"/>
                        <a:t>3</a:t>
                      </a:r>
                    </a:p>
                  </a:txBody>
                  <a:tcPr/>
                </a:tc>
                <a:tc>
                  <a:txBody>
                    <a:bodyPr/>
                    <a:lstStyle/>
                    <a:p>
                      <a:r>
                        <a:rPr lang="en-US" sz="1000"/>
                        <a:t>3</a:t>
                      </a:r>
                    </a:p>
                  </a:txBody>
                  <a:tcPr/>
                </a:tc>
                <a:tc>
                  <a:txBody>
                    <a:bodyPr/>
                    <a:lstStyle/>
                    <a:p>
                      <a:r>
                        <a:rPr lang="en-US" sz="1000"/>
                        <a:t>13</a:t>
                      </a:r>
                    </a:p>
                  </a:txBody>
                  <a:tcPr/>
                </a:tc>
                <a:tc>
                  <a:txBody>
                    <a:bodyPr/>
                    <a:lstStyle/>
                    <a:p>
                      <a:r>
                        <a:rPr lang="en-US" sz="1000"/>
                        <a:t>111</a:t>
                      </a:r>
                    </a:p>
                  </a:txBody>
                  <a:tcPr/>
                </a:tc>
                <a:tc>
                  <a:txBody>
                    <a:bodyPr/>
                    <a:lstStyle/>
                    <a:p>
                      <a:r>
                        <a:rPr lang="en-US" sz="1000"/>
                        <a:t>4</a:t>
                      </a:r>
                    </a:p>
                  </a:txBody>
                  <a:tcPr/>
                </a:tc>
                <a:tc>
                  <a:txBody>
                    <a:bodyPr/>
                    <a:lstStyle/>
                    <a:p>
                      <a:r>
                        <a:rPr lang="en-US" sz="1000"/>
                        <a:t>1.9615 %</a:t>
                      </a:r>
                    </a:p>
                  </a:txBody>
                  <a:tcPr/>
                </a:tc>
                <a:extLst>
                  <a:ext uri="{0D108BD9-81ED-4DB2-BD59-A6C34878D82A}">
                    <a16:rowId xmlns:a16="http://schemas.microsoft.com/office/drawing/2014/main" val="4225593943"/>
                  </a:ext>
                </a:extLst>
              </a:tr>
            </a:tbl>
          </a:graphicData>
        </a:graphic>
      </p:graphicFrame>
      <p:sp>
        <p:nvSpPr>
          <p:cNvPr id="4" name="Text Placeholder 3">
            <a:extLst>
              <a:ext uri="{FF2B5EF4-FFF2-40B4-BE49-F238E27FC236}">
                <a16:creationId xmlns:a16="http://schemas.microsoft.com/office/drawing/2014/main" id="{23B084CE-21F5-4339-96AA-7D3F519DF4B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38742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3A52-DCE7-481C-93F8-B426BA1C45F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F175E0B-FBDE-4CD4-99A6-B1A00EACDFE0}"/>
              </a:ext>
            </a:extLst>
          </p:cNvPr>
          <p:cNvGraphicFramePr>
            <a:graphicFrameLocks noGrp="1"/>
          </p:cNvGraphicFramePr>
          <p:nvPr>
            <p:ph type="chart" sz="quarter" idx="13"/>
            <p:extLst>
              <p:ext uri="{D42A27DB-BD31-4B8C-83A1-F6EECF244321}">
                <p14:modId xmlns:p14="http://schemas.microsoft.com/office/powerpoint/2010/main" val="1246627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722423-E282-46C7-BC45-FC2D4B10746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2E9D7CA-C959-427E-AEEA-9D2352A1B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012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45154-1834-4752-A3ED-97D87896F35E}"/>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EB053FF-85C2-4933-A216-5BF824DF98DD}"/>
              </a:ext>
            </a:extLst>
          </p:cNvPr>
          <p:cNvGraphicFramePr>
            <a:graphicFrameLocks noGrp="1"/>
          </p:cNvGraphicFramePr>
          <p:nvPr>
            <p:ph type="chart" sz="quarter" idx="13"/>
            <p:extLst>
              <p:ext uri="{D42A27DB-BD31-4B8C-83A1-F6EECF244321}">
                <p14:modId xmlns:p14="http://schemas.microsoft.com/office/powerpoint/2010/main" val="2293700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D5B292-97C1-4B83-906F-0DA3EEECD1D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4A5FF11-38A3-42BA-8136-9FC3B7076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792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3F81A-ED8F-42AC-8CDA-831319A51B0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E5DC924-1545-4292-986C-C6EAD88E61C0}"/>
              </a:ext>
            </a:extLst>
          </p:cNvPr>
          <p:cNvGraphicFramePr>
            <a:graphicFrameLocks noGrp="1"/>
          </p:cNvGraphicFramePr>
          <p:nvPr>
            <p:ph type="chart" sz="quarter" idx="13"/>
            <p:extLst>
              <p:ext uri="{D42A27DB-BD31-4B8C-83A1-F6EECF244321}">
                <p14:modId xmlns:p14="http://schemas.microsoft.com/office/powerpoint/2010/main" val="560564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2E0590-6EBD-49FE-BC91-820B7718CDC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0F26113-DE4D-42C4-B2B0-8F28E9688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006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35215-73DB-4980-8057-3FB62BCC2CDB}"/>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2B115D8-5FE7-4DAA-8497-73E1BA709544}"/>
              </a:ext>
            </a:extLst>
          </p:cNvPr>
          <p:cNvGraphicFramePr>
            <a:graphicFrameLocks noGrp="1"/>
          </p:cNvGraphicFramePr>
          <p:nvPr>
            <p:ph type="chart" sz="quarter" idx="13"/>
            <p:extLst>
              <p:ext uri="{D42A27DB-BD31-4B8C-83A1-F6EECF244321}">
                <p14:modId xmlns:p14="http://schemas.microsoft.com/office/powerpoint/2010/main" val="3786183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07460-ED4C-44BF-A84C-A1BE9121E02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2A2163A-7B83-4710-ADAC-6750C2122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4535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E053-2139-4A94-A2B7-3EE71FA7EEE8}"/>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7F40F7FF-7652-4E11-A28A-F7662024C4C9}"/>
              </a:ext>
            </a:extLst>
          </p:cNvPr>
          <p:cNvGraphicFramePr>
            <a:graphicFrameLocks noGrp="1"/>
          </p:cNvGraphicFramePr>
          <p:nvPr>
            <p:ph type="tbl" sz="quarter" idx="13"/>
            <p:extLst>
              <p:ext uri="{D42A27DB-BD31-4B8C-83A1-F6EECF244321}">
                <p14:modId xmlns:p14="http://schemas.microsoft.com/office/powerpoint/2010/main" val="531189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77857145"/>
                    </a:ext>
                  </a:extLst>
                </a:gridCol>
                <a:gridCol w="1810512">
                  <a:extLst>
                    <a:ext uri="{9D8B030D-6E8A-4147-A177-3AD203B41FA5}">
                      <a16:colId xmlns:a16="http://schemas.microsoft.com/office/drawing/2014/main" val="83716117"/>
                    </a:ext>
                  </a:extLst>
                </a:gridCol>
                <a:gridCol w="822960">
                  <a:extLst>
                    <a:ext uri="{9D8B030D-6E8A-4147-A177-3AD203B41FA5}">
                      <a16:colId xmlns:a16="http://schemas.microsoft.com/office/drawing/2014/main" val="442798528"/>
                    </a:ext>
                  </a:extLst>
                </a:gridCol>
                <a:gridCol w="822960">
                  <a:extLst>
                    <a:ext uri="{9D8B030D-6E8A-4147-A177-3AD203B41FA5}">
                      <a16:colId xmlns:a16="http://schemas.microsoft.com/office/drawing/2014/main" val="3956508631"/>
                    </a:ext>
                  </a:extLst>
                </a:gridCol>
                <a:gridCol w="822960">
                  <a:extLst>
                    <a:ext uri="{9D8B030D-6E8A-4147-A177-3AD203B41FA5}">
                      <a16:colId xmlns:a16="http://schemas.microsoft.com/office/drawing/2014/main" val="1227206499"/>
                    </a:ext>
                  </a:extLst>
                </a:gridCol>
                <a:gridCol w="822960">
                  <a:extLst>
                    <a:ext uri="{9D8B030D-6E8A-4147-A177-3AD203B41FA5}">
                      <a16:colId xmlns:a16="http://schemas.microsoft.com/office/drawing/2014/main" val="1325370327"/>
                    </a:ext>
                  </a:extLst>
                </a:gridCol>
                <a:gridCol w="822960">
                  <a:extLst>
                    <a:ext uri="{9D8B030D-6E8A-4147-A177-3AD203B41FA5}">
                      <a16:colId xmlns:a16="http://schemas.microsoft.com/office/drawing/2014/main" val="3398872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7371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- 2022-03-25 13:35:31</a:t>
                      </a:r>
                      <a:r>
                        <a:rPr kumimoji="0" lang="en-US" sz="1000" b="0" i="0" u="none" strike="noStrike" kern="1200" cap="none" spc="0" normalizeH="0" baseline="0" noProof="0">
                          <a:ln>
                            <a:noFill/>
                          </a:ln>
                          <a:solidFill>
                            <a:prstClr val="black"/>
                          </a:solidFill>
                          <a:effectLst/>
                          <a:uLnTx/>
                          <a:uFillTx/>
                          <a:latin typeface="+mn-lt"/>
                          <a:ea typeface="+mn-ea"/>
                          <a:cs typeface="+mn-cs"/>
                        </a:rPr>
                        <a:t>
 TMA is excited to welcome some more familiar faces back into the office in April. While some employees may be returning to the office for the first time in a while, employees like Roger in Pasadena have been taking in the office views, which sometimes include a rainbow! 🌈
#companyculture #employeeengagement #insurancecompany #insuranceindustry #returntooffice #rainbow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277217326_504142414763324_7419970867382315339_n.jpg?_nc_cat=111&amp;ccb=1-5&amp;_nc_sid=8ae9d6&amp;_nc_eui2=AeFABaEbuXDmTSsT5hI6SUJWqmxd4dyFSMWqbF3h3IVIxXn3gMiraNrX6ARuUfLD0gM&amp;_nc_ohc=MrNZdvs7heAAX8wrVGV&amp;_nc_ht=scontent-lga3-2.cdninstagram.com&amp;edm=AL-3X8kEAAAA&amp;oh=00_AT_zH1rxmvOM3uM2zo_JhJdt8KlLSaATl7VdyEZ3NWeB3A&amp;oe=6250B8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33135024"/>
                  </a:ext>
                </a:extLst>
              </a:tr>
            </a:tbl>
          </a:graphicData>
        </a:graphic>
      </p:graphicFrame>
      <p:sp>
        <p:nvSpPr>
          <p:cNvPr id="4" name="Text Placeholder 3">
            <a:extLst>
              <a:ext uri="{FF2B5EF4-FFF2-40B4-BE49-F238E27FC236}">
                <a16:creationId xmlns:a16="http://schemas.microsoft.com/office/drawing/2014/main" id="{EAF5F2BF-DD7E-4B3D-9AB3-9D7D9A6D252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83682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17817-2EFE-4630-88DC-01B6718DB055}"/>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3DA1FADE-2E14-4346-9CCC-3E7830911744}"/>
              </a:ext>
            </a:extLst>
          </p:cNvPr>
          <p:cNvGraphicFramePr>
            <a:graphicFrameLocks noGrp="1"/>
          </p:cNvGraphicFramePr>
          <p:nvPr>
            <p:ph type="tbl" sz="quarter" idx="13"/>
            <p:extLst>
              <p:ext uri="{D42A27DB-BD31-4B8C-83A1-F6EECF244321}">
                <p14:modId xmlns:p14="http://schemas.microsoft.com/office/powerpoint/2010/main" val="147090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54392710"/>
                    </a:ext>
                  </a:extLst>
                </a:gridCol>
                <a:gridCol w="1810512">
                  <a:extLst>
                    <a:ext uri="{9D8B030D-6E8A-4147-A177-3AD203B41FA5}">
                      <a16:colId xmlns:a16="http://schemas.microsoft.com/office/drawing/2014/main" val="418919135"/>
                    </a:ext>
                  </a:extLst>
                </a:gridCol>
                <a:gridCol w="822960">
                  <a:extLst>
                    <a:ext uri="{9D8B030D-6E8A-4147-A177-3AD203B41FA5}">
                      <a16:colId xmlns:a16="http://schemas.microsoft.com/office/drawing/2014/main" val="1379950480"/>
                    </a:ext>
                  </a:extLst>
                </a:gridCol>
                <a:gridCol w="822960">
                  <a:extLst>
                    <a:ext uri="{9D8B030D-6E8A-4147-A177-3AD203B41FA5}">
                      <a16:colId xmlns:a16="http://schemas.microsoft.com/office/drawing/2014/main" val="1118976961"/>
                    </a:ext>
                  </a:extLst>
                </a:gridCol>
                <a:gridCol w="822960">
                  <a:extLst>
                    <a:ext uri="{9D8B030D-6E8A-4147-A177-3AD203B41FA5}">
                      <a16:colId xmlns:a16="http://schemas.microsoft.com/office/drawing/2014/main" val="3867179701"/>
                    </a:ext>
                  </a:extLst>
                </a:gridCol>
                <a:gridCol w="822960">
                  <a:extLst>
                    <a:ext uri="{9D8B030D-6E8A-4147-A177-3AD203B41FA5}">
                      <a16:colId xmlns:a16="http://schemas.microsoft.com/office/drawing/2014/main" val="66337648"/>
                    </a:ext>
                  </a:extLst>
                </a:gridCol>
                <a:gridCol w="822960">
                  <a:extLst>
                    <a:ext uri="{9D8B030D-6E8A-4147-A177-3AD203B41FA5}">
                      <a16:colId xmlns:a16="http://schemas.microsoft.com/office/drawing/2014/main" val="398178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35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- 2022-03-09 16:09:01</a:t>
                      </a:r>
                      <a:r>
                        <a:rPr kumimoji="0" lang="en-US" sz="1000" b="0" i="0" u="none" strike="noStrike" kern="1200" cap="none" spc="0" normalizeH="0" baseline="0" noProof="0">
                          <a:ln>
                            <a:noFill/>
                          </a:ln>
                          <a:solidFill>
                            <a:prstClr val="black"/>
                          </a:solidFill>
                          <a:effectLst/>
                          <a:uLnTx/>
                          <a:uFillTx/>
                          <a:latin typeface="+mn-lt"/>
                          <a:ea typeface="+mn-ea"/>
                          <a:cs typeface="+mn-cs"/>
                        </a:rPr>
                        <a:t>
 In honor of #WomensHistoryMonth, we're interviewing women leaders at TMA about their career journeys. In this clip, Licha P., Claims Supervisor, shares her advice for women who may be interested in an insurance career.
Learn more about careers at TMA: bit.ly/TMAcareers
#insuranceindustry #insurancecareer #insurancecareers #insurancejobs #insurancejob #business #careergoals #careeropportunities #instajobs #jobboard #jobs #lookingforajob #nowhiring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275461612_637233214021265_3930485541427886527_n.jpg?stp=dst-jpg_e35_s640x640_sh0.08&amp;_nc_ht=scontent.cdninstagram.com&amp;_nc_cat=105&amp;_nc_ohc=fU2YWk_imUwAX9gKJ0d&amp;edm=AMO9-JQAAAAA&amp;ccb=7-4&amp;oh=00_AT85aYFh0xhJROVe1ZPzSrKlb7Rs-mDwuxS3CQLVjJaLVQ&amp;oe=624B85D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2296415"/>
                  </a:ext>
                </a:extLst>
              </a:tr>
            </a:tbl>
          </a:graphicData>
        </a:graphic>
      </p:graphicFrame>
      <p:sp>
        <p:nvSpPr>
          <p:cNvPr id="4" name="Text Placeholder 3">
            <a:extLst>
              <a:ext uri="{FF2B5EF4-FFF2-40B4-BE49-F238E27FC236}">
                <a16:creationId xmlns:a16="http://schemas.microsoft.com/office/drawing/2014/main" id="{468EE528-A6BC-4F44-843F-322AF138168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89608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B23E7-AEA8-4CB4-AEC7-D77501AA4CA2}"/>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F0C9A3D1-5B1F-493B-8ABA-99D5D6737284}"/>
              </a:ext>
            </a:extLst>
          </p:cNvPr>
          <p:cNvGraphicFramePr>
            <a:graphicFrameLocks noGrp="1"/>
          </p:cNvGraphicFramePr>
          <p:nvPr>
            <p:ph type="tbl" sz="quarter" idx="13"/>
            <p:extLst>
              <p:ext uri="{D42A27DB-BD31-4B8C-83A1-F6EECF244321}">
                <p14:modId xmlns:p14="http://schemas.microsoft.com/office/powerpoint/2010/main" val="2591034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9784937"/>
                    </a:ext>
                  </a:extLst>
                </a:gridCol>
                <a:gridCol w="1810512">
                  <a:extLst>
                    <a:ext uri="{9D8B030D-6E8A-4147-A177-3AD203B41FA5}">
                      <a16:colId xmlns:a16="http://schemas.microsoft.com/office/drawing/2014/main" val="1675843878"/>
                    </a:ext>
                  </a:extLst>
                </a:gridCol>
                <a:gridCol w="822960">
                  <a:extLst>
                    <a:ext uri="{9D8B030D-6E8A-4147-A177-3AD203B41FA5}">
                      <a16:colId xmlns:a16="http://schemas.microsoft.com/office/drawing/2014/main" val="1038612318"/>
                    </a:ext>
                  </a:extLst>
                </a:gridCol>
                <a:gridCol w="822960">
                  <a:extLst>
                    <a:ext uri="{9D8B030D-6E8A-4147-A177-3AD203B41FA5}">
                      <a16:colId xmlns:a16="http://schemas.microsoft.com/office/drawing/2014/main" val="179712179"/>
                    </a:ext>
                  </a:extLst>
                </a:gridCol>
                <a:gridCol w="822960">
                  <a:extLst>
                    <a:ext uri="{9D8B030D-6E8A-4147-A177-3AD203B41FA5}">
                      <a16:colId xmlns:a16="http://schemas.microsoft.com/office/drawing/2014/main" val="1692944189"/>
                    </a:ext>
                  </a:extLst>
                </a:gridCol>
                <a:gridCol w="822960">
                  <a:extLst>
                    <a:ext uri="{9D8B030D-6E8A-4147-A177-3AD203B41FA5}">
                      <a16:colId xmlns:a16="http://schemas.microsoft.com/office/drawing/2014/main" val="3185668560"/>
                    </a:ext>
                  </a:extLst>
                </a:gridCol>
                <a:gridCol w="822960">
                  <a:extLst>
                    <a:ext uri="{9D8B030D-6E8A-4147-A177-3AD203B41FA5}">
                      <a16:colId xmlns:a16="http://schemas.microsoft.com/office/drawing/2014/main" val="163432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23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- 2022-03-18 13:13:59</a:t>
                      </a:r>
                      <a:r>
                        <a:rPr kumimoji="0" lang="en-US" sz="1000" b="0" i="0" u="none" strike="noStrike" kern="1200" cap="none" spc="0" normalizeH="0" baseline="0" noProof="0">
                          <a:ln>
                            <a:noFill/>
                          </a:ln>
                          <a:solidFill>
                            <a:prstClr val="black"/>
                          </a:solidFill>
                          <a:effectLst/>
                          <a:uLnTx/>
                          <a:uFillTx/>
                          <a:latin typeface="+mn-lt"/>
                          <a:ea typeface="+mn-ea"/>
                          <a:cs typeface="+mn-cs"/>
                        </a:rPr>
                        <a:t>
 On #InternationalWomensDay, Tokio Marine America held a CSR pop-up event in support of girlrising, a critical organization aimed at empowering the next generation of female leaders and innovators. With tremendous contributions from employees nationwide, matched directly with corporate contributions, we raised ,500 in just one day!
#InsuranceGivesBack #CompanyCulture #GivingBack #CorporateSocialResponsibility #CSR #Charity #GirlRising #WomensHistoryMonth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275980163_131820862740297_61060680930279619_n.jpg?_nc_cat=107&amp;ccb=1-5&amp;_nc_sid=8ae9d6&amp;_nc_eui2=AeGG1MTSRJV5faHEjjasTUjpsGjLDLXEhSGwaMsMtcSFIUlAc9uhacv6OKqepUyu_nM&amp;_nc_ohc=NW0DCL1GNlEAX8nsz3I&amp;_nc_ht=scontent-lga3-2.cdninstagram.com&amp;edm=AL-3X8kEAAAA&amp;oh=00_AT9QIZ7m3NcK2IMq1hF-iiiITc7OprAwRKQJnH8Kwy6Ulw&amp;oe=625069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04/04/2022 08:39:35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3178901"/>
                  </a:ext>
                </a:extLst>
              </a:tr>
            </a:tbl>
          </a:graphicData>
        </a:graphic>
      </p:graphicFrame>
      <p:sp>
        <p:nvSpPr>
          <p:cNvPr id="4" name="Text Placeholder 3">
            <a:extLst>
              <a:ext uri="{FF2B5EF4-FFF2-40B4-BE49-F238E27FC236}">
                <a16:creationId xmlns:a16="http://schemas.microsoft.com/office/drawing/2014/main" id="{BC70C58F-711A-4B31-8A13-724B36F9100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265253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1CD33-A53C-4435-B714-86D6F4DF738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8E754E37-5C20-4A88-8F70-4842DB2EA7E9}"/>
              </a:ext>
            </a:extLst>
          </p:cNvPr>
          <p:cNvGraphicFramePr>
            <a:graphicFrameLocks noGrp="1"/>
          </p:cNvGraphicFramePr>
          <p:nvPr>
            <p:ph type="tbl" sz="quarter" idx="13"/>
            <p:extLst>
              <p:ext uri="{D42A27DB-BD31-4B8C-83A1-F6EECF244321}">
                <p14:modId xmlns:p14="http://schemas.microsoft.com/office/powerpoint/2010/main" val="1816748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97747596"/>
                    </a:ext>
                  </a:extLst>
                </a:gridCol>
                <a:gridCol w="658368">
                  <a:extLst>
                    <a:ext uri="{9D8B030D-6E8A-4147-A177-3AD203B41FA5}">
                      <a16:colId xmlns:a16="http://schemas.microsoft.com/office/drawing/2014/main" val="1051205755"/>
                    </a:ext>
                  </a:extLst>
                </a:gridCol>
                <a:gridCol w="658368">
                  <a:extLst>
                    <a:ext uri="{9D8B030D-6E8A-4147-A177-3AD203B41FA5}">
                      <a16:colId xmlns:a16="http://schemas.microsoft.com/office/drawing/2014/main" val="4288639867"/>
                    </a:ext>
                  </a:extLst>
                </a:gridCol>
                <a:gridCol w="329184">
                  <a:extLst>
                    <a:ext uri="{9D8B030D-6E8A-4147-A177-3AD203B41FA5}">
                      <a16:colId xmlns:a16="http://schemas.microsoft.com/office/drawing/2014/main" val="2614628584"/>
                    </a:ext>
                  </a:extLst>
                </a:gridCol>
                <a:gridCol w="329184">
                  <a:extLst>
                    <a:ext uri="{9D8B030D-6E8A-4147-A177-3AD203B41FA5}">
                      <a16:colId xmlns:a16="http://schemas.microsoft.com/office/drawing/2014/main" val="1383719559"/>
                    </a:ext>
                  </a:extLst>
                </a:gridCol>
                <a:gridCol w="658368">
                  <a:extLst>
                    <a:ext uri="{9D8B030D-6E8A-4147-A177-3AD203B41FA5}">
                      <a16:colId xmlns:a16="http://schemas.microsoft.com/office/drawing/2014/main" val="3813635696"/>
                    </a:ext>
                  </a:extLst>
                </a:gridCol>
                <a:gridCol w="658368">
                  <a:extLst>
                    <a:ext uri="{9D8B030D-6E8A-4147-A177-3AD203B41FA5}">
                      <a16:colId xmlns:a16="http://schemas.microsoft.com/office/drawing/2014/main" val="3496121742"/>
                    </a:ext>
                  </a:extLst>
                </a:gridCol>
                <a:gridCol w="658368">
                  <a:extLst>
                    <a:ext uri="{9D8B030D-6E8A-4147-A177-3AD203B41FA5}">
                      <a16:colId xmlns:a16="http://schemas.microsoft.com/office/drawing/2014/main" val="134646243"/>
                    </a:ext>
                  </a:extLst>
                </a:gridCol>
                <a:gridCol w="658368">
                  <a:extLst>
                    <a:ext uri="{9D8B030D-6E8A-4147-A177-3AD203B41FA5}">
                      <a16:colId xmlns:a16="http://schemas.microsoft.com/office/drawing/2014/main" val="784632445"/>
                    </a:ext>
                  </a:extLst>
                </a:gridCol>
                <a:gridCol w="658368">
                  <a:extLst>
                    <a:ext uri="{9D8B030D-6E8A-4147-A177-3AD203B41FA5}">
                      <a16:colId xmlns:a16="http://schemas.microsoft.com/office/drawing/2014/main" val="913152805"/>
                    </a:ext>
                  </a:extLst>
                </a:gridCol>
                <a:gridCol w="658368">
                  <a:extLst>
                    <a:ext uri="{9D8B030D-6E8A-4147-A177-3AD203B41FA5}">
                      <a16:colId xmlns:a16="http://schemas.microsoft.com/office/drawing/2014/main" val="3089631709"/>
                    </a:ext>
                  </a:extLst>
                </a:gridCol>
                <a:gridCol w="658368">
                  <a:extLst>
                    <a:ext uri="{9D8B030D-6E8A-4147-A177-3AD203B41FA5}">
                      <a16:colId xmlns:a16="http://schemas.microsoft.com/office/drawing/2014/main" val="396228146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782173807"/>
                  </a:ext>
                </a:extLst>
              </a:tr>
              <a:tr h="370840">
                <a:tc>
                  <a:txBody>
                    <a:bodyPr/>
                    <a:lstStyle/>
                    <a:p>
                      <a:r>
                        <a:rPr lang="en-US" sz="1000"/>
                        <a:t>tmamerica</a:t>
                      </a:r>
                    </a:p>
                  </a:txBody>
                  <a:tcPr/>
                </a:tc>
                <a:tc>
                  <a:txBody>
                    <a:bodyPr/>
                    <a:lstStyle/>
                    <a:p>
                      <a:r>
                        <a:rPr lang="en-US" sz="1000"/>
                        <a:t>2</a:t>
                      </a:r>
                    </a:p>
                  </a:txBody>
                  <a:tcPr/>
                </a:tc>
                <a:tc>
                  <a:txBody>
                    <a:bodyPr/>
                    <a:lstStyle/>
                    <a:p>
                      <a:r>
                        <a:rPr lang="en-US" sz="1000"/>
                        <a:t>0.5386 %</a:t>
                      </a:r>
                    </a:p>
                  </a:txBody>
                  <a:tcPr/>
                </a:tc>
                <a:tc>
                  <a:txBody>
                    <a:bodyPr/>
                    <a:lstStyle/>
                    <a:p>
                      <a:r>
                        <a:rPr lang="en-US" sz="1000"/>
                        <a:t>10.00</a:t>
                      </a:r>
                    </a:p>
                  </a:txBody>
                  <a:tcPr/>
                </a:tc>
                <a:tc>
                  <a:txBody>
                    <a:bodyPr/>
                    <a:lstStyle/>
                    <a:p>
                      <a:r>
                        <a:rPr lang="en-US" sz="1000"/>
                        <a:t>0.00</a:t>
                      </a:r>
                    </a:p>
                  </a:txBody>
                  <a:tcPr/>
                </a:tc>
                <a:tc>
                  <a:txBody>
                    <a:bodyPr/>
                    <a:lstStyle/>
                    <a:p>
                      <a:r>
                        <a:rPr lang="en-US" sz="1000"/>
                        <a:t>50.00</a:t>
                      </a:r>
                    </a:p>
                  </a:txBody>
                  <a:tcPr/>
                </a:tc>
                <a:tc>
                  <a:txBody>
                    <a:bodyPr/>
                    <a:lstStyle/>
                    <a:p>
                      <a:r>
                        <a:rPr lang="en-US" sz="1000"/>
                        <a:t>49.50</a:t>
                      </a:r>
                    </a:p>
                  </a:txBody>
                  <a:tcPr/>
                </a:tc>
                <a:tc>
                  <a:txBody>
                    <a:bodyPr/>
                    <a:lstStyle/>
                    <a:p>
                      <a:r>
                        <a:rPr lang="en-US" sz="1000"/>
                        <a:t>27.50</a:t>
                      </a:r>
                    </a:p>
                  </a:txBody>
                  <a:tcPr/>
                </a:tc>
                <a:tc>
                  <a:txBody>
                    <a:bodyPr/>
                    <a:lstStyle/>
                    <a:p>
                      <a:r>
                        <a:rPr lang="en-US" sz="1000"/>
                        <a:t>27.50</a:t>
                      </a:r>
                    </a:p>
                  </a:txBody>
                  <a:tcPr/>
                </a:tc>
                <a:tc>
                  <a:txBody>
                    <a:bodyPr/>
                    <a:lstStyle/>
                    <a:p>
                      <a:r>
                        <a:rPr lang="en-US" sz="1000"/>
                        <a:t>100</a:t>
                      </a:r>
                    </a:p>
                  </a:txBody>
                  <a:tcPr/>
                </a:tc>
                <a:tc>
                  <a:txBody>
                    <a:bodyPr/>
                    <a:lstStyle/>
                    <a:p>
                      <a:r>
                        <a:rPr lang="en-US" sz="1000"/>
                        <a:t>20</a:t>
                      </a:r>
                    </a:p>
                  </a:txBody>
                  <a:tcPr/>
                </a:tc>
                <a:tc>
                  <a:txBody>
                    <a:bodyPr/>
                    <a:lstStyle/>
                    <a:p>
                      <a:r>
                        <a:rPr lang="en-US" sz="1000"/>
                        <a:t>55</a:t>
                      </a:r>
                    </a:p>
                  </a:txBody>
                  <a:tcPr/>
                </a:tc>
                <a:extLst>
                  <a:ext uri="{0D108BD9-81ED-4DB2-BD59-A6C34878D82A}">
                    <a16:rowId xmlns:a16="http://schemas.microsoft.com/office/drawing/2014/main" val="3526022737"/>
                  </a:ext>
                </a:extLst>
              </a:tr>
            </a:tbl>
          </a:graphicData>
        </a:graphic>
      </p:graphicFrame>
      <p:sp>
        <p:nvSpPr>
          <p:cNvPr id="4" name="Text Placeholder 3">
            <a:extLst>
              <a:ext uri="{FF2B5EF4-FFF2-40B4-BE49-F238E27FC236}">
                <a16:creationId xmlns:a16="http://schemas.microsoft.com/office/drawing/2014/main" id="{5D8F8CCA-1DD0-4444-B3FA-05BC9537854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629197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C99B-6AB4-46E2-B5C0-4B2F77407436}"/>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AAE0B917-8558-45EE-B532-3364375B2CE3}"/>
              </a:ext>
            </a:extLst>
          </p:cNvPr>
          <p:cNvGraphicFramePr>
            <a:graphicFrameLocks noGrp="1"/>
          </p:cNvGraphicFramePr>
          <p:nvPr>
            <p:ph type="tbl" sz="quarter" idx="13"/>
            <p:extLst>
              <p:ext uri="{D42A27DB-BD31-4B8C-83A1-F6EECF244321}">
                <p14:modId xmlns:p14="http://schemas.microsoft.com/office/powerpoint/2010/main" val="2805900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58240776"/>
                    </a:ext>
                  </a:extLst>
                </a:gridCol>
                <a:gridCol w="1316736">
                  <a:extLst>
                    <a:ext uri="{9D8B030D-6E8A-4147-A177-3AD203B41FA5}">
                      <a16:colId xmlns:a16="http://schemas.microsoft.com/office/drawing/2014/main" val="778026882"/>
                    </a:ext>
                  </a:extLst>
                </a:gridCol>
                <a:gridCol w="658368">
                  <a:extLst>
                    <a:ext uri="{9D8B030D-6E8A-4147-A177-3AD203B41FA5}">
                      <a16:colId xmlns:a16="http://schemas.microsoft.com/office/drawing/2014/main" val="79607202"/>
                    </a:ext>
                  </a:extLst>
                </a:gridCol>
                <a:gridCol w="658368">
                  <a:extLst>
                    <a:ext uri="{9D8B030D-6E8A-4147-A177-3AD203B41FA5}">
                      <a16:colId xmlns:a16="http://schemas.microsoft.com/office/drawing/2014/main" val="3941366672"/>
                    </a:ext>
                  </a:extLst>
                </a:gridCol>
                <a:gridCol w="658368">
                  <a:extLst>
                    <a:ext uri="{9D8B030D-6E8A-4147-A177-3AD203B41FA5}">
                      <a16:colId xmlns:a16="http://schemas.microsoft.com/office/drawing/2014/main" val="3633773197"/>
                    </a:ext>
                  </a:extLst>
                </a:gridCol>
                <a:gridCol w="658368">
                  <a:extLst>
                    <a:ext uri="{9D8B030D-6E8A-4147-A177-3AD203B41FA5}">
                      <a16:colId xmlns:a16="http://schemas.microsoft.com/office/drawing/2014/main" val="990544129"/>
                    </a:ext>
                  </a:extLst>
                </a:gridCol>
                <a:gridCol w="658368">
                  <a:extLst>
                    <a:ext uri="{9D8B030D-6E8A-4147-A177-3AD203B41FA5}">
                      <a16:colId xmlns:a16="http://schemas.microsoft.com/office/drawing/2014/main" val="845985398"/>
                    </a:ext>
                  </a:extLst>
                </a:gridCol>
                <a:gridCol w="658368">
                  <a:extLst>
                    <a:ext uri="{9D8B030D-6E8A-4147-A177-3AD203B41FA5}">
                      <a16:colId xmlns:a16="http://schemas.microsoft.com/office/drawing/2014/main" val="400120547"/>
                    </a:ext>
                  </a:extLst>
                </a:gridCol>
                <a:gridCol w="658368">
                  <a:extLst>
                    <a:ext uri="{9D8B030D-6E8A-4147-A177-3AD203B41FA5}">
                      <a16:colId xmlns:a16="http://schemas.microsoft.com/office/drawing/2014/main" val="708514409"/>
                    </a:ext>
                  </a:extLst>
                </a:gridCol>
                <a:gridCol w="658368">
                  <a:extLst>
                    <a:ext uri="{9D8B030D-6E8A-4147-A177-3AD203B41FA5}">
                      <a16:colId xmlns:a16="http://schemas.microsoft.com/office/drawing/2014/main" val="182344344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85010700"/>
                  </a:ext>
                </a:extLst>
              </a:tr>
              <a:tr h="370840">
                <a:tc>
                  <a:txBody>
                    <a:bodyPr/>
                    <a:lstStyle/>
                    <a:p>
                      <a:r>
                        <a:rPr lang="pt-BR" sz="1000" b="1"/>
                        <a:t>tmamerica - 2022-03-01 10:10:58</a:t>
                      </a:r>
                      <a:r>
                        <a:rPr lang="pt-BR" sz="1000"/>
                        <a:t>
 n/a</a:t>
                      </a:r>
                      <a:endParaRPr lang="en-US" sz="1000"/>
                    </a:p>
                  </a:txBody>
                  <a:tcPr/>
                </a:tc>
                <a:tc>
                  <a:txBody>
                    <a:bodyPr/>
                    <a:lstStyle/>
                    <a:p>
                      <a:r>
                        <a:rPr lang="en-US" sz="1000"/>
                        <a:t>https://quintly-image-storage.s3.amazonaws.com/ea0e6a3ca65b01a392bf1b0a36d01601/1ad765b51eab6515a0b3ffbeb16a00d6.jpg</a:t>
                      </a:r>
                    </a:p>
                  </a:txBody>
                  <a:tcPr/>
                </a:tc>
                <a:tc>
                  <a:txBody>
                    <a:bodyPr/>
                    <a:lstStyle/>
                    <a:p>
                      <a:r>
                        <a:rPr lang="en-US" sz="1000"/>
                        <a:t>03/02/2022 10:01:45</a:t>
                      </a:r>
                    </a:p>
                  </a:txBody>
                  <a:tcPr/>
                </a:tc>
                <a:tc>
                  <a:txBody>
                    <a:bodyPr/>
                    <a:lstStyle/>
                    <a:p>
                      <a:r>
                        <a:rPr lang="en-US" sz="1000"/>
                        <a:t>Video</a:t>
                      </a:r>
                    </a:p>
                  </a:txBody>
                  <a:tcPr/>
                </a:tc>
                <a:tc>
                  <a:txBody>
                    <a:bodyPr/>
                    <a:lstStyle/>
                    <a:p>
                      <a:r>
                        <a:rPr lang="en-US" sz="1000"/>
                        <a:t>60</a:t>
                      </a:r>
                    </a:p>
                  </a:txBody>
                  <a:tcPr/>
                </a:tc>
                <a:tc>
                  <a:txBody>
                    <a:bodyPr/>
                    <a:lstStyle/>
                    <a:p>
                      <a:r>
                        <a:rPr lang="en-US" sz="1000"/>
                        <a:t>59</a:t>
                      </a:r>
                    </a:p>
                  </a:txBody>
                  <a:tcPr/>
                </a:tc>
                <a:tc>
                  <a:txBody>
                    <a:bodyPr/>
                    <a:lstStyle/>
                    <a:p>
                      <a:r>
                        <a:rPr lang="en-US" sz="1000"/>
                        <a:t>0</a:t>
                      </a:r>
                    </a:p>
                  </a:txBody>
                  <a:tcPr/>
                </a:tc>
                <a:tc>
                  <a:txBody>
                    <a:bodyPr/>
                    <a:lstStyle/>
                    <a:p>
                      <a:r>
                        <a:rPr lang="en-US" sz="1000"/>
                        <a:t>10</a:t>
                      </a:r>
                    </a:p>
                  </a:txBody>
                  <a:tcPr/>
                </a:tc>
                <a:tc>
                  <a:txBody>
                    <a:bodyPr/>
                    <a:lstStyle/>
                    <a:p>
                      <a:r>
                        <a:rPr lang="en-US" sz="1000"/>
                        <a:t>35</a:t>
                      </a:r>
                    </a:p>
                  </a:txBody>
                  <a:tcPr/>
                </a:tc>
                <a:tc>
                  <a:txBody>
                    <a:bodyPr/>
                    <a:lstStyle/>
                    <a:p>
                      <a:r>
                        <a:rPr lang="en-US" sz="1000"/>
                        <a:t>2</a:t>
                      </a:r>
                    </a:p>
                  </a:txBody>
                  <a:tcPr/>
                </a:tc>
                <a:extLst>
                  <a:ext uri="{0D108BD9-81ED-4DB2-BD59-A6C34878D82A}">
                    <a16:rowId xmlns:a16="http://schemas.microsoft.com/office/drawing/2014/main" val="228142663"/>
                  </a:ext>
                </a:extLst>
              </a:tr>
              <a:tr h="370840">
                <a:tc>
                  <a:txBody>
                    <a:bodyPr/>
                    <a:lstStyle/>
                    <a:p>
                      <a:r>
                        <a:rPr lang="pt-BR" sz="1000" b="1"/>
                        <a:t>tmamerica - 2022-03-09 20:36:28</a:t>
                      </a:r>
                      <a:r>
                        <a:rPr lang="pt-BR" sz="1000"/>
                        <a:t>
 n/a</a:t>
                      </a:r>
                      <a:endParaRPr lang="en-US" sz="1000"/>
                    </a:p>
                  </a:txBody>
                  <a:tcPr/>
                </a:tc>
                <a:tc>
                  <a:txBody>
                    <a:bodyPr/>
                    <a:lstStyle/>
                    <a:p>
                      <a:r>
                        <a:rPr lang="en-US" sz="1000"/>
                        <a:t>https://quintly-image-storage.s3.amazonaws.com/ea0e6a3ca65b01a392bf1b0a36d01601/4b6e09065c360e67ada2c0da14cf94b1.jpg</a:t>
                      </a:r>
                    </a:p>
                  </a:txBody>
                  <a:tcPr/>
                </a:tc>
                <a:tc>
                  <a:txBody>
                    <a:bodyPr/>
                    <a:lstStyle/>
                    <a:p>
                      <a:r>
                        <a:rPr lang="en-US" sz="1000"/>
                        <a:t>03/10/2022 19:43:22</a:t>
                      </a:r>
                    </a:p>
                  </a:txBody>
                  <a:tcPr/>
                </a:tc>
                <a:tc>
                  <a:txBody>
                    <a:bodyPr/>
                    <a:lstStyle/>
                    <a:p>
                      <a:r>
                        <a:rPr lang="en-US" sz="1000"/>
                        <a:t>Video</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10</a:t>
                      </a:r>
                    </a:p>
                  </a:txBody>
                  <a:tcPr/>
                </a:tc>
                <a:tc>
                  <a:txBody>
                    <a:bodyPr/>
                    <a:lstStyle/>
                    <a:p>
                      <a:r>
                        <a:rPr lang="en-US" sz="1000"/>
                        <a:t>18</a:t>
                      </a:r>
                    </a:p>
                  </a:txBody>
                  <a:tcPr/>
                </a:tc>
                <a:tc>
                  <a:txBody>
                    <a:bodyPr/>
                    <a:lstStyle/>
                    <a:p>
                      <a:r>
                        <a:rPr lang="en-US" sz="1000"/>
                        <a:t>0</a:t>
                      </a:r>
                    </a:p>
                  </a:txBody>
                  <a:tcPr/>
                </a:tc>
                <a:extLst>
                  <a:ext uri="{0D108BD9-81ED-4DB2-BD59-A6C34878D82A}">
                    <a16:rowId xmlns:a16="http://schemas.microsoft.com/office/drawing/2014/main" val="3460274633"/>
                  </a:ext>
                </a:extLst>
              </a:tr>
            </a:tbl>
          </a:graphicData>
        </a:graphic>
      </p:graphicFrame>
      <p:sp>
        <p:nvSpPr>
          <p:cNvPr id="4" name="Text Placeholder 3">
            <a:extLst>
              <a:ext uri="{FF2B5EF4-FFF2-40B4-BE49-F238E27FC236}">
                <a16:creationId xmlns:a16="http://schemas.microsoft.com/office/drawing/2014/main" id="{C8D68C82-7506-49C6-B942-09AECAE8BA3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603266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1222</Words>
  <Application>Microsoft Office PowerPoint</Application>
  <PresentationFormat>On-screen Show (4:3)</PresentationFormat>
  <Paragraphs>410</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2022-04-04T18:30:01Z</dcterms:created>
  <dcterms:modified xsi:type="dcterms:W3CDTF">2022-04-04T18:30:48Z</dcterms:modified>
</cp:coreProperties>
</file>