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44621</c:v>
                </c:pt>
              </c:numCache>
            </c:numRef>
          </c:cat>
          <c:val>
            <c:numRef>
              <c:f>Sheet1!$B$2</c:f>
              <c:numCache>
                <c:formatCode>General</c:formatCode>
                <c:ptCount val="1"/>
                <c:pt idx="0">
                  <c:v>1758</c:v>
                </c:pt>
              </c:numCache>
            </c:numRef>
          </c:val>
          <c:extLst>
            <c:ext xmlns:c16="http://schemas.microsoft.com/office/drawing/2014/chart" uri="{C3380CC4-5D6E-409C-BE32-E72D297353CC}">
              <c16:uniqueId val="{00000000-5A79-4AB2-9AF8-207B9F94D43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44621</c:v>
                </c:pt>
              </c:numCache>
            </c:numRef>
          </c:cat>
          <c:val>
            <c:numRef>
              <c:f>Sheet1!$C$2</c:f>
              <c:numCache>
                <c:formatCode>General</c:formatCode>
                <c:ptCount val="1"/>
                <c:pt idx="0">
                  <c:v>2670</c:v>
                </c:pt>
              </c:numCache>
            </c:numRef>
          </c:val>
          <c:extLst>
            <c:ext xmlns:c16="http://schemas.microsoft.com/office/drawing/2014/chart" uri="{C3380CC4-5D6E-409C-BE32-E72D297353CC}">
              <c16:uniqueId val="{00000001-5A79-4AB2-9AF8-207B9F94D43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44621</c:v>
                </c:pt>
              </c:numCache>
            </c:numRef>
          </c:cat>
          <c:val>
            <c:numRef>
              <c:f>Sheet1!$D$2</c:f>
              <c:numCache>
                <c:formatCode>General</c:formatCode>
                <c:ptCount val="1"/>
                <c:pt idx="0">
                  <c:v>3567</c:v>
                </c:pt>
              </c:numCache>
            </c:numRef>
          </c:val>
          <c:extLst>
            <c:ext xmlns:c16="http://schemas.microsoft.com/office/drawing/2014/chart" uri="{C3380CC4-5D6E-409C-BE32-E72D297353CC}">
              <c16:uniqueId val="{00000002-5A79-4AB2-9AF8-207B9F94D43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44621</c:v>
                </c:pt>
              </c:numCache>
            </c:numRef>
          </c:cat>
          <c:val>
            <c:numRef>
              <c:f>Sheet1!$E$2</c:f>
              <c:numCache>
                <c:formatCode>General</c:formatCode>
                <c:ptCount val="1"/>
                <c:pt idx="0">
                  <c:v>1207</c:v>
                </c:pt>
              </c:numCache>
            </c:numRef>
          </c:val>
          <c:extLst>
            <c:ext xmlns:c16="http://schemas.microsoft.com/office/drawing/2014/chart" uri="{C3380CC4-5D6E-409C-BE32-E72D297353CC}">
              <c16:uniqueId val="{00000003-5A79-4AB2-9AF8-207B9F94D43A}"/>
            </c:ext>
          </c:extLst>
        </c:ser>
        <c:dLbls>
          <c:showLegendKey val="0"/>
          <c:showVal val="0"/>
          <c:showCatName val="0"/>
          <c:showSerName val="0"/>
          <c:showPercent val="0"/>
          <c:showBubbleSize val="0"/>
        </c:dLbls>
        <c:gapWidth val="219"/>
        <c:overlap val="-27"/>
        <c:axId val="73589816"/>
        <c:axId val="73590144"/>
      </c:barChart>
      <c:dateAx>
        <c:axId val="7358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590144"/>
        <c:crosses val="autoZero"/>
        <c:auto val="1"/>
        <c:lblOffset val="100"/>
        <c:baseTimeUnit val="days"/>
      </c:dateAx>
      <c:valAx>
        <c:axId val="7359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58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0</c:v>
                </c:pt>
              </c:numCache>
            </c:numRef>
          </c:val>
          <c:extLst>
            <c:ext xmlns:c16="http://schemas.microsoft.com/office/drawing/2014/chart" uri="{C3380CC4-5D6E-409C-BE32-E72D297353CC}">
              <c16:uniqueId val="{00000000-8CCF-49C4-82F2-48328101DF3A}"/>
            </c:ext>
          </c:extLst>
        </c:ser>
        <c:dLbls>
          <c:showLegendKey val="0"/>
          <c:showVal val="0"/>
          <c:showCatName val="0"/>
          <c:showSerName val="0"/>
          <c:showPercent val="0"/>
          <c:showBubbleSize val="0"/>
        </c:dLbls>
        <c:gapWidth val="219"/>
        <c:overlap val="-27"/>
        <c:axId val="399137632"/>
        <c:axId val="399141896"/>
      </c:barChart>
      <c:dateAx>
        <c:axId val="39913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41896"/>
        <c:crosses val="autoZero"/>
        <c:auto val="1"/>
        <c:lblOffset val="100"/>
        <c:baseTimeUnit val="months"/>
      </c:dateAx>
      <c:valAx>
        <c:axId val="39914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6C3-47EB-BCB5-AEAA0EC25BA4}"/>
            </c:ext>
          </c:extLst>
        </c:ser>
        <c:dLbls>
          <c:showLegendKey val="0"/>
          <c:showVal val="0"/>
          <c:showCatName val="0"/>
          <c:showSerName val="0"/>
          <c:showPercent val="0"/>
          <c:showBubbleSize val="0"/>
        </c:dLbls>
        <c:gapWidth val="219"/>
        <c:overlap val="-27"/>
        <c:axId val="399139928"/>
        <c:axId val="399140256"/>
      </c:barChart>
      <c:dateAx>
        <c:axId val="399139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40256"/>
        <c:crosses val="autoZero"/>
        <c:auto val="1"/>
        <c:lblOffset val="100"/>
        <c:baseTimeUnit val="months"/>
      </c:dateAx>
      <c:valAx>
        <c:axId val="39914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13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737-495C-B006-623B43860F82}"/>
            </c:ext>
          </c:extLst>
        </c:ser>
        <c:dLbls>
          <c:showLegendKey val="0"/>
          <c:showVal val="0"/>
          <c:showCatName val="0"/>
          <c:showSerName val="0"/>
          <c:showPercent val="0"/>
          <c:showBubbleSize val="0"/>
        </c:dLbls>
        <c:gapWidth val="219"/>
        <c:overlap val="-27"/>
        <c:axId val="400776944"/>
        <c:axId val="400774976"/>
      </c:barChart>
      <c:catAx>
        <c:axId val="40077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74976"/>
        <c:crosses val="autoZero"/>
        <c:auto val="1"/>
        <c:lblAlgn val="ctr"/>
        <c:lblOffset val="100"/>
        <c:noMultiLvlLbl val="0"/>
      </c:catAx>
      <c:valAx>
        <c:axId val="40077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7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63</c:v>
                </c:pt>
              </c:numCache>
            </c:numRef>
          </c:val>
          <c:extLst>
            <c:ext xmlns:c16="http://schemas.microsoft.com/office/drawing/2014/chart" uri="{C3380CC4-5D6E-409C-BE32-E72D297353CC}">
              <c16:uniqueId val="{00000000-66FE-46DC-A397-C990402CE742}"/>
            </c:ext>
          </c:extLst>
        </c:ser>
        <c:dLbls>
          <c:showLegendKey val="0"/>
          <c:showVal val="0"/>
          <c:showCatName val="0"/>
          <c:showSerName val="0"/>
          <c:showPercent val="0"/>
          <c:showBubbleSize val="0"/>
        </c:dLbls>
        <c:gapWidth val="219"/>
        <c:overlap val="-27"/>
        <c:axId val="400791704"/>
        <c:axId val="400784816"/>
      </c:barChart>
      <c:dateAx>
        <c:axId val="40079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84816"/>
        <c:crosses val="autoZero"/>
        <c:auto val="1"/>
        <c:lblOffset val="100"/>
        <c:baseTimeUnit val="months"/>
      </c:dateAx>
      <c:valAx>
        <c:axId val="40078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9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-1</c:v>
                </c:pt>
              </c:numCache>
            </c:numRef>
          </c:val>
          <c:extLst>
            <c:ext xmlns:c16="http://schemas.microsoft.com/office/drawing/2014/chart" uri="{C3380CC4-5D6E-409C-BE32-E72D297353CC}">
              <c16:uniqueId val="{00000000-7CA6-41DA-95D7-4BF652F0A923}"/>
            </c:ext>
          </c:extLst>
        </c:ser>
        <c:dLbls>
          <c:showLegendKey val="0"/>
          <c:showVal val="0"/>
          <c:showCatName val="0"/>
          <c:showSerName val="0"/>
          <c:showPercent val="0"/>
          <c:showBubbleSize val="0"/>
        </c:dLbls>
        <c:gapWidth val="219"/>
        <c:overlap val="-27"/>
        <c:axId val="430263576"/>
        <c:axId val="430264888"/>
      </c:barChart>
      <c:dateAx>
        <c:axId val="43026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64888"/>
        <c:crosses val="autoZero"/>
        <c:auto val="1"/>
        <c:lblOffset val="100"/>
        <c:baseTimeUnit val="months"/>
      </c:dateAx>
      <c:valAx>
        <c:axId val="43026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6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D5-47C2-8D00-2B27D240E682}"/>
            </c:ext>
          </c:extLst>
        </c:ser>
        <c:dLbls>
          <c:showLegendKey val="0"/>
          <c:showVal val="0"/>
          <c:showCatName val="0"/>
          <c:showSerName val="0"/>
          <c:showPercent val="0"/>
          <c:showBubbleSize val="0"/>
        </c:dLbls>
        <c:gapWidth val="219"/>
        <c:overlap val="-27"/>
        <c:axId val="430281288"/>
        <c:axId val="430281616"/>
      </c:barChart>
      <c:dateAx>
        <c:axId val="43028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81616"/>
        <c:crosses val="autoZero"/>
        <c:auto val="1"/>
        <c:lblOffset val="100"/>
        <c:baseTimeUnit val="months"/>
      </c:dateAx>
      <c:valAx>
        <c:axId val="43028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8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79A-4590-BA12-6982B011C259}"/>
            </c:ext>
          </c:extLst>
        </c:ser>
        <c:dLbls>
          <c:showLegendKey val="0"/>
          <c:showVal val="0"/>
          <c:showCatName val="0"/>
          <c:showSerName val="0"/>
          <c:showPercent val="0"/>
          <c:showBubbleSize val="0"/>
        </c:dLbls>
        <c:gapWidth val="219"/>
        <c:overlap val="-27"/>
        <c:axId val="430283256"/>
        <c:axId val="430273744"/>
      </c:barChart>
      <c:catAx>
        <c:axId val="430283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73744"/>
        <c:crosses val="autoZero"/>
        <c:auto val="1"/>
        <c:lblAlgn val="ctr"/>
        <c:lblOffset val="100"/>
        <c:noMultiLvlLbl val="0"/>
      </c:catAx>
      <c:valAx>
        <c:axId val="43027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28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c:v>
                </c:pt>
              </c:numCache>
            </c:numRef>
          </c:val>
          <c:extLst>
            <c:ext xmlns:c16="http://schemas.microsoft.com/office/drawing/2014/chart" uri="{C3380CC4-5D6E-409C-BE32-E72D297353CC}">
              <c16:uniqueId val="{00000000-4855-4571-B075-29BFF2DF3FFF}"/>
            </c:ext>
          </c:extLst>
        </c:ser>
        <c:dLbls>
          <c:showLegendKey val="0"/>
          <c:showVal val="0"/>
          <c:showCatName val="0"/>
          <c:showSerName val="0"/>
          <c:showPercent val="0"/>
          <c:showBubbleSize val="0"/>
        </c:dLbls>
        <c:gapWidth val="219"/>
        <c:overlap val="-27"/>
        <c:axId val="463199576"/>
        <c:axId val="463202200"/>
      </c:barChart>
      <c:dateAx>
        <c:axId val="46319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02200"/>
        <c:crosses val="autoZero"/>
        <c:auto val="1"/>
        <c:lblOffset val="100"/>
        <c:baseTimeUnit val="months"/>
      </c:dateAx>
      <c:valAx>
        <c:axId val="46320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19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75</c:v>
                </c:pt>
                <c:pt idx="1">
                  <c:v>72</c:v>
                </c:pt>
                <c:pt idx="2">
                  <c:v>42</c:v>
                </c:pt>
                <c:pt idx="3">
                  <c:v>27</c:v>
                </c:pt>
              </c:numCache>
            </c:numRef>
          </c:val>
          <c:extLst>
            <c:ext xmlns:c16="http://schemas.microsoft.com/office/drawing/2014/chart" uri="{C3380CC4-5D6E-409C-BE32-E72D297353CC}">
              <c16:uniqueId val="{00000000-1DB3-4D79-A3C3-35424DAD4249}"/>
            </c:ext>
          </c:extLst>
        </c:ser>
        <c:dLbls>
          <c:showLegendKey val="0"/>
          <c:showVal val="0"/>
          <c:showCatName val="0"/>
          <c:showSerName val="0"/>
          <c:showPercent val="0"/>
          <c:showBubbleSize val="0"/>
        </c:dLbls>
        <c:gapWidth val="219"/>
        <c:overlap val="-27"/>
        <c:axId val="463205808"/>
        <c:axId val="463206464"/>
      </c:barChart>
      <c:catAx>
        <c:axId val="46320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06464"/>
        <c:crosses val="autoZero"/>
        <c:auto val="1"/>
        <c:lblAlgn val="ctr"/>
        <c:lblOffset val="100"/>
        <c:noMultiLvlLbl val="0"/>
      </c:catAx>
      <c:valAx>
        <c:axId val="46320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0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530</c:v>
                </c:pt>
                <c:pt idx="1">
                  <c:v>361</c:v>
                </c:pt>
                <c:pt idx="2">
                  <c:v>553</c:v>
                </c:pt>
                <c:pt idx="3">
                  <c:v>27</c:v>
                </c:pt>
              </c:numCache>
            </c:numRef>
          </c:val>
          <c:extLst>
            <c:ext xmlns:c16="http://schemas.microsoft.com/office/drawing/2014/chart" uri="{C3380CC4-5D6E-409C-BE32-E72D297353CC}">
              <c16:uniqueId val="{00000000-ABF0-496F-BD3D-51D2420F08B0}"/>
            </c:ext>
          </c:extLst>
        </c:ser>
        <c:dLbls>
          <c:showLegendKey val="0"/>
          <c:showVal val="0"/>
          <c:showCatName val="0"/>
          <c:showSerName val="0"/>
          <c:showPercent val="0"/>
          <c:showBubbleSize val="0"/>
        </c:dLbls>
        <c:gapWidth val="219"/>
        <c:overlap val="-27"/>
        <c:axId val="463210400"/>
        <c:axId val="463208432"/>
      </c:barChart>
      <c:catAx>
        <c:axId val="46321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08432"/>
        <c:crosses val="autoZero"/>
        <c:auto val="1"/>
        <c:lblAlgn val="ctr"/>
        <c:lblOffset val="100"/>
        <c:noMultiLvlLbl val="0"/>
      </c:catAx>
      <c:valAx>
        <c:axId val="46320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1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846</c:v>
                </c:pt>
              </c:numCache>
            </c:numRef>
          </c:val>
          <c:extLst>
            <c:ext xmlns:c16="http://schemas.microsoft.com/office/drawing/2014/chart" uri="{C3380CC4-5D6E-409C-BE32-E72D297353CC}">
              <c16:uniqueId val="{00000000-4425-452B-A034-E7C95CB0E182}"/>
            </c:ext>
          </c:extLst>
        </c:ser>
        <c:dLbls>
          <c:showLegendKey val="0"/>
          <c:showVal val="0"/>
          <c:showCatName val="0"/>
          <c:showSerName val="0"/>
          <c:showPercent val="0"/>
          <c:showBubbleSize val="0"/>
        </c:dLbls>
        <c:gapWidth val="219"/>
        <c:overlap val="-27"/>
        <c:axId val="463213352"/>
        <c:axId val="463213680"/>
      </c:barChart>
      <c:catAx>
        <c:axId val="463213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13680"/>
        <c:crosses val="autoZero"/>
        <c:auto val="1"/>
        <c:lblAlgn val="ctr"/>
        <c:lblOffset val="100"/>
        <c:noMultiLvlLbl val="0"/>
      </c:catAx>
      <c:valAx>
        <c:axId val="46321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21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numCache>
            </c:numRef>
          </c:val>
          <c:extLst>
            <c:ext xmlns:c16="http://schemas.microsoft.com/office/drawing/2014/chart" uri="{C3380CC4-5D6E-409C-BE32-E72D297353CC}">
              <c16:uniqueId val="{00000000-86EE-4AA1-8D33-9354684C98EE}"/>
            </c:ext>
          </c:extLst>
        </c:ser>
        <c:dLbls>
          <c:showLegendKey val="0"/>
          <c:showVal val="0"/>
          <c:showCatName val="0"/>
          <c:showSerName val="0"/>
          <c:showPercent val="0"/>
          <c:showBubbleSize val="0"/>
        </c:dLbls>
        <c:gapWidth val="219"/>
        <c:overlap val="-27"/>
        <c:axId val="466888040"/>
        <c:axId val="466879840"/>
      </c:barChart>
      <c:dateAx>
        <c:axId val="466888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79840"/>
        <c:crosses val="autoZero"/>
        <c:auto val="1"/>
        <c:lblOffset val="100"/>
        <c:baseTimeUnit val="months"/>
      </c:dateAx>
      <c:valAx>
        <c:axId val="46687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8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28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91A-4E8A-9B1D-6E38CD170FE4}"/>
            </c:ext>
          </c:extLst>
        </c:ser>
        <c:dLbls>
          <c:showLegendKey val="0"/>
          <c:showVal val="0"/>
          <c:showCatName val="0"/>
          <c:showSerName val="0"/>
          <c:showPercent val="0"/>
          <c:showBubbleSize val="0"/>
        </c:dLbls>
        <c:gapWidth val="219"/>
        <c:overlap val="-27"/>
        <c:axId val="466893288"/>
        <c:axId val="466896896"/>
      </c:barChart>
      <c:dateAx>
        <c:axId val="46689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6896"/>
        <c:crosses val="autoZero"/>
        <c:auto val="1"/>
        <c:lblOffset val="100"/>
        <c:baseTimeUnit val="months"/>
      </c:dateAx>
      <c:valAx>
        <c:axId val="46689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752</c:v>
                </c:pt>
                <c:pt idx="2">
                  <c:v>449</c:v>
                </c:pt>
                <c:pt idx="3">
                  <c:v>28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C50-4AFD-9F9A-B8383CEB5062}"/>
            </c:ext>
          </c:extLst>
        </c:ser>
        <c:dLbls>
          <c:showLegendKey val="0"/>
          <c:showVal val="0"/>
          <c:showCatName val="0"/>
          <c:showSerName val="0"/>
          <c:showPercent val="0"/>
          <c:showBubbleSize val="0"/>
        </c:dLbls>
        <c:gapWidth val="219"/>
        <c:overlap val="-27"/>
        <c:axId val="466895912"/>
        <c:axId val="466896240"/>
      </c:barChart>
      <c:catAx>
        <c:axId val="46689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6240"/>
        <c:crosses val="autoZero"/>
        <c:auto val="1"/>
        <c:lblAlgn val="ctr"/>
        <c:lblOffset val="100"/>
        <c:noMultiLvlLbl val="0"/>
      </c:catAx>
      <c:valAx>
        <c:axId val="46689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numCache>
            </c:numRef>
          </c:val>
          <c:extLst>
            <c:ext xmlns:c16="http://schemas.microsoft.com/office/drawing/2014/chart" uri="{C3380CC4-5D6E-409C-BE32-E72D297353CC}">
              <c16:uniqueId val="{00000000-00A4-4146-94F3-63381D99D04A}"/>
            </c:ext>
          </c:extLst>
        </c:ser>
        <c:dLbls>
          <c:showLegendKey val="0"/>
          <c:showVal val="0"/>
          <c:showCatName val="0"/>
          <c:showSerName val="0"/>
          <c:showPercent val="0"/>
          <c:showBubbleSize val="0"/>
        </c:dLbls>
        <c:gapWidth val="219"/>
        <c:overlap val="-27"/>
        <c:axId val="466902472"/>
        <c:axId val="466905752"/>
      </c:barChart>
      <c:dateAx>
        <c:axId val="466902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905752"/>
        <c:crosses val="autoZero"/>
        <c:auto val="1"/>
        <c:lblOffset val="100"/>
        <c:baseTimeUnit val="months"/>
      </c:dateAx>
      <c:valAx>
        <c:axId val="46690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90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9F897-8DC6-4A9E-B1F3-601B6DC1DB9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640AC07-1464-4202-B285-0B259743930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84548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7C49F-BEA6-4061-82FF-DCB7949297C9}"/>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B829798-3809-46FF-84FF-511B4DFFFC77}"/>
              </a:ext>
            </a:extLst>
          </p:cNvPr>
          <p:cNvGraphicFramePr>
            <a:graphicFrameLocks noGrp="1"/>
          </p:cNvGraphicFramePr>
          <p:nvPr>
            <p:ph type="chart" sz="quarter" idx="13"/>
            <p:extLst>
              <p:ext uri="{D42A27DB-BD31-4B8C-83A1-F6EECF244321}">
                <p14:modId xmlns:p14="http://schemas.microsoft.com/office/powerpoint/2010/main" val="1401683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51A228-727A-4ADC-922A-2E20997A506B}"/>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243CF35-21F8-4BF6-A966-209F8ED6E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569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EE098-B19A-4D15-A9BD-ED37149DB8B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C323DFB-9453-4844-94A4-8EAABA29F2CF}"/>
              </a:ext>
            </a:extLst>
          </p:cNvPr>
          <p:cNvGraphicFramePr>
            <a:graphicFrameLocks noGrp="1"/>
          </p:cNvGraphicFramePr>
          <p:nvPr>
            <p:ph type="tbl" sz="quarter" idx="13"/>
            <p:extLst>
              <p:ext uri="{D42A27DB-BD31-4B8C-83A1-F6EECF244321}">
                <p14:modId xmlns:p14="http://schemas.microsoft.com/office/powerpoint/2010/main" val="3076293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4303642"/>
                    </a:ext>
                  </a:extLst>
                </a:gridCol>
                <a:gridCol w="905256">
                  <a:extLst>
                    <a:ext uri="{9D8B030D-6E8A-4147-A177-3AD203B41FA5}">
                      <a16:colId xmlns:a16="http://schemas.microsoft.com/office/drawing/2014/main" val="1804059593"/>
                    </a:ext>
                  </a:extLst>
                </a:gridCol>
                <a:gridCol w="905256">
                  <a:extLst>
                    <a:ext uri="{9D8B030D-6E8A-4147-A177-3AD203B41FA5}">
                      <a16:colId xmlns:a16="http://schemas.microsoft.com/office/drawing/2014/main" val="4180365225"/>
                    </a:ext>
                  </a:extLst>
                </a:gridCol>
                <a:gridCol w="905256">
                  <a:extLst>
                    <a:ext uri="{9D8B030D-6E8A-4147-A177-3AD203B41FA5}">
                      <a16:colId xmlns:a16="http://schemas.microsoft.com/office/drawing/2014/main" val="2052024742"/>
                    </a:ext>
                  </a:extLst>
                </a:gridCol>
                <a:gridCol w="905256">
                  <a:extLst>
                    <a:ext uri="{9D8B030D-6E8A-4147-A177-3AD203B41FA5}">
                      <a16:colId xmlns:a16="http://schemas.microsoft.com/office/drawing/2014/main" val="350029204"/>
                    </a:ext>
                  </a:extLst>
                </a:gridCol>
                <a:gridCol w="905256">
                  <a:extLst>
                    <a:ext uri="{9D8B030D-6E8A-4147-A177-3AD203B41FA5}">
                      <a16:colId xmlns:a16="http://schemas.microsoft.com/office/drawing/2014/main" val="648427191"/>
                    </a:ext>
                  </a:extLst>
                </a:gridCol>
                <a:gridCol w="905256">
                  <a:extLst>
                    <a:ext uri="{9D8B030D-6E8A-4147-A177-3AD203B41FA5}">
                      <a16:colId xmlns:a16="http://schemas.microsoft.com/office/drawing/2014/main" val="2263755269"/>
                    </a:ext>
                  </a:extLst>
                </a:gridCol>
                <a:gridCol w="905256">
                  <a:extLst>
                    <a:ext uri="{9D8B030D-6E8A-4147-A177-3AD203B41FA5}">
                      <a16:colId xmlns:a16="http://schemas.microsoft.com/office/drawing/2014/main" val="3159146427"/>
                    </a:ext>
                  </a:extLst>
                </a:gridCol>
                <a:gridCol w="905256">
                  <a:extLst>
                    <a:ext uri="{9D8B030D-6E8A-4147-A177-3AD203B41FA5}">
                      <a16:colId xmlns:a16="http://schemas.microsoft.com/office/drawing/2014/main" val="221918974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95607182"/>
                  </a:ext>
                </a:extLst>
              </a:tr>
              <a:tr h="370840">
                <a:tc>
                  <a:txBody>
                    <a:bodyPr/>
                    <a:lstStyle/>
                    <a:p>
                      <a:r>
                        <a:rPr lang="en-US" sz="1000"/>
                        <a:t>1758</a:t>
                      </a:r>
                    </a:p>
                  </a:txBody>
                  <a:tcPr/>
                </a:tc>
                <a:tc>
                  <a:txBody>
                    <a:bodyPr/>
                    <a:lstStyle/>
                    <a:p>
                      <a:r>
                        <a:rPr lang="en-US" sz="1000"/>
                        <a:t>10</a:t>
                      </a:r>
                    </a:p>
                  </a:txBody>
                  <a:tcPr/>
                </a:tc>
                <a:tc>
                  <a:txBody>
                    <a:bodyPr/>
                    <a:lstStyle/>
                    <a:p>
                      <a:r>
                        <a:rPr lang="en-US" sz="1000"/>
                        <a:t>13</a:t>
                      </a:r>
                    </a:p>
                  </a:txBody>
                  <a:tcPr/>
                </a:tc>
                <a:tc>
                  <a:txBody>
                    <a:bodyPr/>
                    <a:lstStyle/>
                    <a:p>
                      <a:r>
                        <a:rPr lang="en-US" sz="1000"/>
                        <a:t>129</a:t>
                      </a:r>
                    </a:p>
                  </a:txBody>
                  <a:tcPr/>
                </a:tc>
                <a:tc>
                  <a:txBody>
                    <a:bodyPr/>
                    <a:lstStyle/>
                    <a:p>
                      <a:r>
                        <a:rPr lang="en-US" sz="1000"/>
                        <a:t>8</a:t>
                      </a:r>
                    </a:p>
                  </a:txBody>
                  <a:tcPr/>
                </a:tc>
                <a:tc>
                  <a:txBody>
                    <a:bodyPr/>
                    <a:lstStyle/>
                    <a:p>
                      <a:r>
                        <a:rPr lang="en-US" sz="1000"/>
                        <a:t>7</a:t>
                      </a:r>
                    </a:p>
                  </a:txBody>
                  <a:tcPr/>
                </a:tc>
                <a:tc>
                  <a:txBody>
                    <a:bodyPr/>
                    <a:lstStyle/>
                    <a:p>
                      <a:r>
                        <a:rPr lang="en-US" sz="1000"/>
                        <a:t>2</a:t>
                      </a:r>
                    </a:p>
                  </a:txBody>
                  <a:tcPr/>
                </a:tc>
                <a:tc>
                  <a:txBody>
                    <a:bodyPr/>
                    <a:lstStyle/>
                    <a:p>
                      <a:r>
                        <a:rPr lang="en-US" sz="1000"/>
                        <a:t>0.6319 %</a:t>
                      </a:r>
                    </a:p>
                  </a:txBody>
                  <a:tcPr/>
                </a:tc>
                <a:tc>
                  <a:txBody>
                    <a:bodyPr/>
                    <a:lstStyle/>
                    <a:p>
                      <a:r>
                        <a:rPr lang="en-US" sz="1000"/>
                        <a:t>0.0 %</a:t>
                      </a:r>
                    </a:p>
                  </a:txBody>
                  <a:tcPr/>
                </a:tc>
                <a:extLst>
                  <a:ext uri="{0D108BD9-81ED-4DB2-BD59-A6C34878D82A}">
                    <a16:rowId xmlns:a16="http://schemas.microsoft.com/office/drawing/2014/main" val="2717114864"/>
                  </a:ext>
                </a:extLst>
              </a:tr>
            </a:tbl>
          </a:graphicData>
        </a:graphic>
      </p:graphicFrame>
      <p:sp>
        <p:nvSpPr>
          <p:cNvPr id="4" name="Text Placeholder 3">
            <a:extLst>
              <a:ext uri="{FF2B5EF4-FFF2-40B4-BE49-F238E27FC236}">
                <a16:creationId xmlns:a16="http://schemas.microsoft.com/office/drawing/2014/main" id="{8F5C9F3C-2A42-4285-BFDD-6BF2EE4C2CF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503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0FBE-39E7-448A-B92D-4A26F11304D2}"/>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9F1D430F-F9BF-4E83-BFA6-F06EB7CD5D1B}"/>
              </a:ext>
            </a:extLst>
          </p:cNvPr>
          <p:cNvGraphicFramePr>
            <a:graphicFrameLocks noGrp="1"/>
          </p:cNvGraphicFramePr>
          <p:nvPr>
            <p:ph type="chart" sz="quarter" idx="13"/>
            <p:extLst>
              <p:ext uri="{D42A27DB-BD31-4B8C-83A1-F6EECF244321}">
                <p14:modId xmlns:p14="http://schemas.microsoft.com/office/powerpoint/2010/main" val="4098753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DC559A-52CC-48B8-9F4B-DABF0421551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024AFB3-A724-4939-87BF-6CAF6EC58A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2786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2392-0A28-4DCC-8D4D-618C85340841}"/>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44890F6-B949-4D10-9470-0339E436502F}"/>
              </a:ext>
            </a:extLst>
          </p:cNvPr>
          <p:cNvGraphicFramePr>
            <a:graphicFrameLocks noGrp="1"/>
          </p:cNvGraphicFramePr>
          <p:nvPr>
            <p:ph type="chart" sz="quarter" idx="13"/>
            <p:extLst>
              <p:ext uri="{D42A27DB-BD31-4B8C-83A1-F6EECF244321}">
                <p14:modId xmlns:p14="http://schemas.microsoft.com/office/powerpoint/2010/main" val="3695217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70E643-087B-4D21-B18F-807A3A9F89A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C65F19D-B201-45B2-B348-26E31142B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1065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E508C-7A81-41BE-884A-E3AA3A2D4758}"/>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9858C54-0FA1-4176-A09D-380E7E1A6020}"/>
              </a:ext>
            </a:extLst>
          </p:cNvPr>
          <p:cNvGraphicFramePr>
            <a:graphicFrameLocks noGrp="1"/>
          </p:cNvGraphicFramePr>
          <p:nvPr>
            <p:ph type="chart" sz="quarter" idx="13"/>
            <p:extLst>
              <p:ext uri="{D42A27DB-BD31-4B8C-83A1-F6EECF244321}">
                <p14:modId xmlns:p14="http://schemas.microsoft.com/office/powerpoint/2010/main" val="4232087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FD967-60A1-48A1-9053-BF43834817D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4C2AAF4-C2BB-4854-9634-A3302C348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8835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80C9B-23BD-4B74-A0E6-28AA6E67447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D9FB37F-EA5A-44F4-A8F9-1B066EBB8885}"/>
              </a:ext>
            </a:extLst>
          </p:cNvPr>
          <p:cNvGraphicFramePr>
            <a:graphicFrameLocks noGrp="1"/>
          </p:cNvGraphicFramePr>
          <p:nvPr>
            <p:ph type="chart" sz="quarter" idx="13"/>
            <p:extLst>
              <p:ext uri="{D42A27DB-BD31-4B8C-83A1-F6EECF244321}">
                <p14:modId xmlns:p14="http://schemas.microsoft.com/office/powerpoint/2010/main" val="1028496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33B3B-E05A-4610-BD17-C14B792F434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14EC39-C8F4-4753-A44C-C651322988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1289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9F0ED-3EB4-45C9-B844-AAEF48E1DA0E}"/>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188C4FE4-B314-4866-B466-E5179D21DDA2}"/>
              </a:ext>
            </a:extLst>
          </p:cNvPr>
          <p:cNvGraphicFramePr>
            <a:graphicFrameLocks noGrp="1"/>
          </p:cNvGraphicFramePr>
          <p:nvPr>
            <p:ph type="tbl" sz="quarter" idx="13"/>
            <p:extLst>
              <p:ext uri="{D42A27DB-BD31-4B8C-83A1-F6EECF244321}">
                <p14:modId xmlns:p14="http://schemas.microsoft.com/office/powerpoint/2010/main" val="561314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2538338"/>
                    </a:ext>
                  </a:extLst>
                </a:gridCol>
                <a:gridCol w="1481328">
                  <a:extLst>
                    <a:ext uri="{9D8B030D-6E8A-4147-A177-3AD203B41FA5}">
                      <a16:colId xmlns:a16="http://schemas.microsoft.com/office/drawing/2014/main" val="172395420"/>
                    </a:ext>
                  </a:extLst>
                </a:gridCol>
                <a:gridCol w="329184">
                  <a:extLst>
                    <a:ext uri="{9D8B030D-6E8A-4147-A177-3AD203B41FA5}">
                      <a16:colId xmlns:a16="http://schemas.microsoft.com/office/drawing/2014/main" val="1857153122"/>
                    </a:ext>
                  </a:extLst>
                </a:gridCol>
                <a:gridCol w="329184">
                  <a:extLst>
                    <a:ext uri="{9D8B030D-6E8A-4147-A177-3AD203B41FA5}">
                      <a16:colId xmlns:a16="http://schemas.microsoft.com/office/drawing/2014/main" val="608618509"/>
                    </a:ext>
                  </a:extLst>
                </a:gridCol>
                <a:gridCol w="329184">
                  <a:extLst>
                    <a:ext uri="{9D8B030D-6E8A-4147-A177-3AD203B41FA5}">
                      <a16:colId xmlns:a16="http://schemas.microsoft.com/office/drawing/2014/main" val="2082885324"/>
                    </a:ext>
                  </a:extLst>
                </a:gridCol>
                <a:gridCol w="329184">
                  <a:extLst>
                    <a:ext uri="{9D8B030D-6E8A-4147-A177-3AD203B41FA5}">
                      <a16:colId xmlns:a16="http://schemas.microsoft.com/office/drawing/2014/main" val="1259076672"/>
                    </a:ext>
                  </a:extLst>
                </a:gridCol>
                <a:gridCol w="329184">
                  <a:extLst>
                    <a:ext uri="{9D8B030D-6E8A-4147-A177-3AD203B41FA5}">
                      <a16:colId xmlns:a16="http://schemas.microsoft.com/office/drawing/2014/main" val="2982657073"/>
                    </a:ext>
                  </a:extLst>
                </a:gridCol>
                <a:gridCol w="329184">
                  <a:extLst>
                    <a:ext uri="{9D8B030D-6E8A-4147-A177-3AD203B41FA5}">
                      <a16:colId xmlns:a16="http://schemas.microsoft.com/office/drawing/2014/main" val="2676914197"/>
                    </a:ext>
                  </a:extLst>
                </a:gridCol>
                <a:gridCol w="329184">
                  <a:extLst>
                    <a:ext uri="{9D8B030D-6E8A-4147-A177-3AD203B41FA5}">
                      <a16:colId xmlns:a16="http://schemas.microsoft.com/office/drawing/2014/main" val="3310353802"/>
                    </a:ext>
                  </a:extLst>
                </a:gridCol>
                <a:gridCol w="329184">
                  <a:extLst>
                    <a:ext uri="{9D8B030D-6E8A-4147-A177-3AD203B41FA5}">
                      <a16:colId xmlns:a16="http://schemas.microsoft.com/office/drawing/2014/main" val="2607759855"/>
                    </a:ext>
                  </a:extLst>
                </a:gridCol>
                <a:gridCol w="329184">
                  <a:extLst>
                    <a:ext uri="{9D8B030D-6E8A-4147-A177-3AD203B41FA5}">
                      <a16:colId xmlns:a16="http://schemas.microsoft.com/office/drawing/2014/main" val="640208917"/>
                    </a:ext>
                  </a:extLst>
                </a:gridCol>
                <a:gridCol w="329184">
                  <a:extLst>
                    <a:ext uri="{9D8B030D-6E8A-4147-A177-3AD203B41FA5}">
                      <a16:colId xmlns:a16="http://schemas.microsoft.com/office/drawing/2014/main" val="1140255847"/>
                    </a:ext>
                  </a:extLst>
                </a:gridCol>
                <a:gridCol w="329184">
                  <a:extLst>
                    <a:ext uri="{9D8B030D-6E8A-4147-A177-3AD203B41FA5}">
                      <a16:colId xmlns:a16="http://schemas.microsoft.com/office/drawing/2014/main" val="265240172"/>
                    </a:ext>
                  </a:extLst>
                </a:gridCol>
                <a:gridCol w="329184">
                  <a:extLst>
                    <a:ext uri="{9D8B030D-6E8A-4147-A177-3AD203B41FA5}">
                      <a16:colId xmlns:a16="http://schemas.microsoft.com/office/drawing/2014/main" val="4238478134"/>
                    </a:ext>
                  </a:extLst>
                </a:gridCol>
                <a:gridCol w="329184">
                  <a:extLst>
                    <a:ext uri="{9D8B030D-6E8A-4147-A177-3AD203B41FA5}">
                      <a16:colId xmlns:a16="http://schemas.microsoft.com/office/drawing/2014/main" val="3436745437"/>
                    </a:ext>
                  </a:extLst>
                </a:gridCol>
                <a:gridCol w="329184">
                  <a:extLst>
                    <a:ext uri="{9D8B030D-6E8A-4147-A177-3AD203B41FA5}">
                      <a16:colId xmlns:a16="http://schemas.microsoft.com/office/drawing/2014/main" val="188596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793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- 2022-03-24 18:01:01</a:t>
                      </a:r>
                      <a:r>
                        <a:rPr kumimoji="0" lang="en-US" sz="1000" b="0" i="0" u="none" strike="noStrike" kern="1200" cap="none" spc="0" normalizeH="0" baseline="0" noProof="0">
                          <a:ln>
                            <a:noFill/>
                          </a:ln>
                          <a:solidFill>
                            <a:prstClr val="black"/>
                          </a:solidFill>
                          <a:effectLst/>
                          <a:uLnTx/>
                          <a:uFillTx/>
                          <a:latin typeface="+mn-lt"/>
                          <a:ea typeface="+mn-ea"/>
                          <a:cs typeface="+mn-cs"/>
                        </a:rPr>
                        <a:t>
 FICOH’s people are central to our success. This week, we celebrate and honor Joanne C., a valued member of our Claims department. Congratulations Joanne on 30 years of dedicated service! #teamficoh #workanniversary #womenininsurance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https://quintly-image-storage.s3.amazonaws.com/17ae3836335657ff0a83f20c7d11e5e8/27d398d0f82476d710e95016dfb21bb4.png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0181913"/>
                  </a:ext>
                </a:extLst>
              </a:tr>
            </a:tbl>
          </a:graphicData>
        </a:graphic>
      </p:graphicFrame>
      <p:sp>
        <p:nvSpPr>
          <p:cNvPr id="4" name="Text Placeholder 3">
            <a:extLst>
              <a:ext uri="{FF2B5EF4-FFF2-40B4-BE49-F238E27FC236}">
                <a16:creationId xmlns:a16="http://schemas.microsoft.com/office/drawing/2014/main" id="{7B8B6C6D-E7A2-47BE-875E-A57AE050483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17957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14A9-C60F-4287-804C-4C38A3909F30}"/>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AB4F348C-3706-415D-B97E-FA2FD40D56E8}"/>
              </a:ext>
            </a:extLst>
          </p:cNvPr>
          <p:cNvGraphicFramePr>
            <a:graphicFrameLocks noGrp="1"/>
          </p:cNvGraphicFramePr>
          <p:nvPr>
            <p:ph type="tbl" sz="quarter" idx="13"/>
            <p:extLst>
              <p:ext uri="{D42A27DB-BD31-4B8C-83A1-F6EECF244321}">
                <p14:modId xmlns:p14="http://schemas.microsoft.com/office/powerpoint/2010/main" val="3524909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1536486"/>
                    </a:ext>
                  </a:extLst>
                </a:gridCol>
                <a:gridCol w="1481328">
                  <a:extLst>
                    <a:ext uri="{9D8B030D-6E8A-4147-A177-3AD203B41FA5}">
                      <a16:colId xmlns:a16="http://schemas.microsoft.com/office/drawing/2014/main" val="1220164643"/>
                    </a:ext>
                  </a:extLst>
                </a:gridCol>
                <a:gridCol w="329184">
                  <a:extLst>
                    <a:ext uri="{9D8B030D-6E8A-4147-A177-3AD203B41FA5}">
                      <a16:colId xmlns:a16="http://schemas.microsoft.com/office/drawing/2014/main" val="1550735238"/>
                    </a:ext>
                  </a:extLst>
                </a:gridCol>
                <a:gridCol w="329184">
                  <a:extLst>
                    <a:ext uri="{9D8B030D-6E8A-4147-A177-3AD203B41FA5}">
                      <a16:colId xmlns:a16="http://schemas.microsoft.com/office/drawing/2014/main" val="2918577647"/>
                    </a:ext>
                  </a:extLst>
                </a:gridCol>
                <a:gridCol w="329184">
                  <a:extLst>
                    <a:ext uri="{9D8B030D-6E8A-4147-A177-3AD203B41FA5}">
                      <a16:colId xmlns:a16="http://schemas.microsoft.com/office/drawing/2014/main" val="3370196805"/>
                    </a:ext>
                  </a:extLst>
                </a:gridCol>
                <a:gridCol w="329184">
                  <a:extLst>
                    <a:ext uri="{9D8B030D-6E8A-4147-A177-3AD203B41FA5}">
                      <a16:colId xmlns:a16="http://schemas.microsoft.com/office/drawing/2014/main" val="2346614842"/>
                    </a:ext>
                  </a:extLst>
                </a:gridCol>
                <a:gridCol w="329184">
                  <a:extLst>
                    <a:ext uri="{9D8B030D-6E8A-4147-A177-3AD203B41FA5}">
                      <a16:colId xmlns:a16="http://schemas.microsoft.com/office/drawing/2014/main" val="1925856469"/>
                    </a:ext>
                  </a:extLst>
                </a:gridCol>
                <a:gridCol w="329184">
                  <a:extLst>
                    <a:ext uri="{9D8B030D-6E8A-4147-A177-3AD203B41FA5}">
                      <a16:colId xmlns:a16="http://schemas.microsoft.com/office/drawing/2014/main" val="4127616439"/>
                    </a:ext>
                  </a:extLst>
                </a:gridCol>
                <a:gridCol w="329184">
                  <a:extLst>
                    <a:ext uri="{9D8B030D-6E8A-4147-A177-3AD203B41FA5}">
                      <a16:colId xmlns:a16="http://schemas.microsoft.com/office/drawing/2014/main" val="3324022120"/>
                    </a:ext>
                  </a:extLst>
                </a:gridCol>
                <a:gridCol w="329184">
                  <a:extLst>
                    <a:ext uri="{9D8B030D-6E8A-4147-A177-3AD203B41FA5}">
                      <a16:colId xmlns:a16="http://schemas.microsoft.com/office/drawing/2014/main" val="3183125121"/>
                    </a:ext>
                  </a:extLst>
                </a:gridCol>
                <a:gridCol w="329184">
                  <a:extLst>
                    <a:ext uri="{9D8B030D-6E8A-4147-A177-3AD203B41FA5}">
                      <a16:colId xmlns:a16="http://schemas.microsoft.com/office/drawing/2014/main" val="107665034"/>
                    </a:ext>
                  </a:extLst>
                </a:gridCol>
                <a:gridCol w="329184">
                  <a:extLst>
                    <a:ext uri="{9D8B030D-6E8A-4147-A177-3AD203B41FA5}">
                      <a16:colId xmlns:a16="http://schemas.microsoft.com/office/drawing/2014/main" val="4220434937"/>
                    </a:ext>
                  </a:extLst>
                </a:gridCol>
                <a:gridCol w="329184">
                  <a:extLst>
                    <a:ext uri="{9D8B030D-6E8A-4147-A177-3AD203B41FA5}">
                      <a16:colId xmlns:a16="http://schemas.microsoft.com/office/drawing/2014/main" val="3842858861"/>
                    </a:ext>
                  </a:extLst>
                </a:gridCol>
                <a:gridCol w="329184">
                  <a:extLst>
                    <a:ext uri="{9D8B030D-6E8A-4147-A177-3AD203B41FA5}">
                      <a16:colId xmlns:a16="http://schemas.microsoft.com/office/drawing/2014/main" val="3620416649"/>
                    </a:ext>
                  </a:extLst>
                </a:gridCol>
                <a:gridCol w="329184">
                  <a:extLst>
                    <a:ext uri="{9D8B030D-6E8A-4147-A177-3AD203B41FA5}">
                      <a16:colId xmlns:a16="http://schemas.microsoft.com/office/drawing/2014/main" val="1601739567"/>
                    </a:ext>
                  </a:extLst>
                </a:gridCol>
                <a:gridCol w="329184">
                  <a:extLst>
                    <a:ext uri="{9D8B030D-6E8A-4147-A177-3AD203B41FA5}">
                      <a16:colId xmlns:a16="http://schemas.microsoft.com/office/drawing/2014/main" val="2107277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699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- 2022-03-23 18:00:59</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Insurance's Community Action Team (a.k.a. First CAT) helped with the restoration of Huilua Fishpond at Kahana Bay on Saturday! FICOH associates and their families transported rocks from the shoreline to the outer wall and removed mangrove seedlings. A special mahalo to 808Cleanups, Kimeona and his mom, Sunday, for hosting the event. Our volunteers loved learning about the history of the land, being outside and contributing to the culture of Hawaii. #firstinourcommunity #insurancegivesback #hawaiicommunity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https://quintly-image-storage.s3.amazonaws.com/17ae3836335657ff0a83f20c7d11e5e8/f96037b2d7c659399ce0d983cc06e5cb.jpg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8292651"/>
                  </a:ext>
                </a:extLst>
              </a:tr>
            </a:tbl>
          </a:graphicData>
        </a:graphic>
      </p:graphicFrame>
      <p:sp>
        <p:nvSpPr>
          <p:cNvPr id="4" name="Text Placeholder 3">
            <a:extLst>
              <a:ext uri="{FF2B5EF4-FFF2-40B4-BE49-F238E27FC236}">
                <a16:creationId xmlns:a16="http://schemas.microsoft.com/office/drawing/2014/main" id="{70A2C258-4E21-4DB0-ACC6-6DA7BE307F9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212842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C2A8C-2FA1-4C7D-AF56-5FE1A2A785E5}"/>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F19FA814-234C-44D6-A32C-79175AA13C91}"/>
              </a:ext>
            </a:extLst>
          </p:cNvPr>
          <p:cNvGraphicFramePr>
            <a:graphicFrameLocks noGrp="1"/>
          </p:cNvGraphicFramePr>
          <p:nvPr>
            <p:ph type="tbl" sz="quarter" idx="13"/>
            <p:extLst>
              <p:ext uri="{D42A27DB-BD31-4B8C-83A1-F6EECF244321}">
                <p14:modId xmlns:p14="http://schemas.microsoft.com/office/powerpoint/2010/main" val="141554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05605062"/>
                    </a:ext>
                  </a:extLst>
                </a:gridCol>
                <a:gridCol w="1481328">
                  <a:extLst>
                    <a:ext uri="{9D8B030D-6E8A-4147-A177-3AD203B41FA5}">
                      <a16:colId xmlns:a16="http://schemas.microsoft.com/office/drawing/2014/main" val="348881018"/>
                    </a:ext>
                  </a:extLst>
                </a:gridCol>
                <a:gridCol w="329184">
                  <a:extLst>
                    <a:ext uri="{9D8B030D-6E8A-4147-A177-3AD203B41FA5}">
                      <a16:colId xmlns:a16="http://schemas.microsoft.com/office/drawing/2014/main" val="1012311093"/>
                    </a:ext>
                  </a:extLst>
                </a:gridCol>
                <a:gridCol w="329184">
                  <a:extLst>
                    <a:ext uri="{9D8B030D-6E8A-4147-A177-3AD203B41FA5}">
                      <a16:colId xmlns:a16="http://schemas.microsoft.com/office/drawing/2014/main" val="2334177615"/>
                    </a:ext>
                  </a:extLst>
                </a:gridCol>
                <a:gridCol w="329184">
                  <a:extLst>
                    <a:ext uri="{9D8B030D-6E8A-4147-A177-3AD203B41FA5}">
                      <a16:colId xmlns:a16="http://schemas.microsoft.com/office/drawing/2014/main" val="3476832415"/>
                    </a:ext>
                  </a:extLst>
                </a:gridCol>
                <a:gridCol w="329184">
                  <a:extLst>
                    <a:ext uri="{9D8B030D-6E8A-4147-A177-3AD203B41FA5}">
                      <a16:colId xmlns:a16="http://schemas.microsoft.com/office/drawing/2014/main" val="8858430"/>
                    </a:ext>
                  </a:extLst>
                </a:gridCol>
                <a:gridCol w="329184">
                  <a:extLst>
                    <a:ext uri="{9D8B030D-6E8A-4147-A177-3AD203B41FA5}">
                      <a16:colId xmlns:a16="http://schemas.microsoft.com/office/drawing/2014/main" val="2043267684"/>
                    </a:ext>
                  </a:extLst>
                </a:gridCol>
                <a:gridCol w="329184">
                  <a:extLst>
                    <a:ext uri="{9D8B030D-6E8A-4147-A177-3AD203B41FA5}">
                      <a16:colId xmlns:a16="http://schemas.microsoft.com/office/drawing/2014/main" val="2213382911"/>
                    </a:ext>
                  </a:extLst>
                </a:gridCol>
                <a:gridCol w="329184">
                  <a:extLst>
                    <a:ext uri="{9D8B030D-6E8A-4147-A177-3AD203B41FA5}">
                      <a16:colId xmlns:a16="http://schemas.microsoft.com/office/drawing/2014/main" val="529293945"/>
                    </a:ext>
                  </a:extLst>
                </a:gridCol>
                <a:gridCol w="329184">
                  <a:extLst>
                    <a:ext uri="{9D8B030D-6E8A-4147-A177-3AD203B41FA5}">
                      <a16:colId xmlns:a16="http://schemas.microsoft.com/office/drawing/2014/main" val="1863446098"/>
                    </a:ext>
                  </a:extLst>
                </a:gridCol>
                <a:gridCol w="329184">
                  <a:extLst>
                    <a:ext uri="{9D8B030D-6E8A-4147-A177-3AD203B41FA5}">
                      <a16:colId xmlns:a16="http://schemas.microsoft.com/office/drawing/2014/main" val="2503320301"/>
                    </a:ext>
                  </a:extLst>
                </a:gridCol>
                <a:gridCol w="329184">
                  <a:extLst>
                    <a:ext uri="{9D8B030D-6E8A-4147-A177-3AD203B41FA5}">
                      <a16:colId xmlns:a16="http://schemas.microsoft.com/office/drawing/2014/main" val="1734375242"/>
                    </a:ext>
                  </a:extLst>
                </a:gridCol>
                <a:gridCol w="329184">
                  <a:extLst>
                    <a:ext uri="{9D8B030D-6E8A-4147-A177-3AD203B41FA5}">
                      <a16:colId xmlns:a16="http://schemas.microsoft.com/office/drawing/2014/main" val="3087368199"/>
                    </a:ext>
                  </a:extLst>
                </a:gridCol>
                <a:gridCol w="329184">
                  <a:extLst>
                    <a:ext uri="{9D8B030D-6E8A-4147-A177-3AD203B41FA5}">
                      <a16:colId xmlns:a16="http://schemas.microsoft.com/office/drawing/2014/main" val="4276399747"/>
                    </a:ext>
                  </a:extLst>
                </a:gridCol>
                <a:gridCol w="329184">
                  <a:extLst>
                    <a:ext uri="{9D8B030D-6E8A-4147-A177-3AD203B41FA5}">
                      <a16:colId xmlns:a16="http://schemas.microsoft.com/office/drawing/2014/main" val="4268455779"/>
                    </a:ext>
                  </a:extLst>
                </a:gridCol>
                <a:gridCol w="329184">
                  <a:extLst>
                    <a:ext uri="{9D8B030D-6E8A-4147-A177-3AD203B41FA5}">
                      <a16:colId xmlns:a16="http://schemas.microsoft.com/office/drawing/2014/main" val="292774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988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- 2022-03-25 17:28:30</a:t>
                      </a:r>
                      <a:r>
                        <a:rPr kumimoji="0" lang="en-US" sz="1000" b="0" i="0" u="none" strike="noStrike" kern="1200" cap="none" spc="0" normalizeH="0" baseline="0" noProof="0">
                          <a:ln>
                            <a:noFill/>
                          </a:ln>
                          <a:solidFill>
                            <a:prstClr val="black"/>
                          </a:solidFill>
                          <a:effectLst/>
                          <a:uLnTx/>
                          <a:uFillTx/>
                          <a:latin typeface="+mn-lt"/>
                          <a:ea typeface="+mn-ea"/>
                          <a:cs typeface="+mn-cs"/>
                        </a:rPr>
                        <a:t>
 This month, FICOH took over the residential hurricane insurance book of business previously underwritten by AXIS Insurance Company. Mark Yoda, our CEO, said, "We’re pleased FICOH is able to solidify a strong and sustainable program that preserves hurricane insurance options for Hawaii homeowners." Existing policyholders will experience no interruption in hurricane coverage during this transition. To learn more, click on the link below. #HurricaneInsurance
https://www.ficoh.com/about-us/news/first-insurance-company-of-hawaii-reenters-residential-hurricane-insurance-market/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https://quintly-image-storage.s3.amazonaws.com/17ae3836335657ff0a83f20c7d11e5e8/1e77cabcab79b249afc6c4c486e7f9ad.jpg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23781818"/>
                  </a:ext>
                </a:extLst>
              </a:tr>
            </a:tbl>
          </a:graphicData>
        </a:graphic>
      </p:graphicFrame>
      <p:sp>
        <p:nvSpPr>
          <p:cNvPr id="4" name="Text Placeholder 3">
            <a:extLst>
              <a:ext uri="{FF2B5EF4-FFF2-40B4-BE49-F238E27FC236}">
                <a16:creationId xmlns:a16="http://schemas.microsoft.com/office/drawing/2014/main" id="{66B3480F-92BB-4A85-9E22-69476193E24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24655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A5DF-FC45-46CD-B5FF-FD105541C7A6}"/>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19F8855-A612-41D5-BC7B-91A4DDBB4D8D}"/>
              </a:ext>
            </a:extLst>
          </p:cNvPr>
          <p:cNvGraphicFramePr>
            <a:graphicFrameLocks noGrp="1"/>
          </p:cNvGraphicFramePr>
          <p:nvPr>
            <p:ph type="tbl" sz="quarter" idx="13"/>
            <p:extLst>
              <p:ext uri="{D42A27DB-BD31-4B8C-83A1-F6EECF244321}">
                <p14:modId xmlns:p14="http://schemas.microsoft.com/office/powerpoint/2010/main" val="3573566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8889856"/>
                    </a:ext>
                  </a:extLst>
                </a:gridCol>
                <a:gridCol w="576072">
                  <a:extLst>
                    <a:ext uri="{9D8B030D-6E8A-4147-A177-3AD203B41FA5}">
                      <a16:colId xmlns:a16="http://schemas.microsoft.com/office/drawing/2014/main" val="1897239339"/>
                    </a:ext>
                  </a:extLst>
                </a:gridCol>
                <a:gridCol w="576072">
                  <a:extLst>
                    <a:ext uri="{9D8B030D-6E8A-4147-A177-3AD203B41FA5}">
                      <a16:colId xmlns:a16="http://schemas.microsoft.com/office/drawing/2014/main" val="2407894703"/>
                    </a:ext>
                  </a:extLst>
                </a:gridCol>
                <a:gridCol w="576072">
                  <a:extLst>
                    <a:ext uri="{9D8B030D-6E8A-4147-A177-3AD203B41FA5}">
                      <a16:colId xmlns:a16="http://schemas.microsoft.com/office/drawing/2014/main" val="1896361897"/>
                    </a:ext>
                  </a:extLst>
                </a:gridCol>
                <a:gridCol w="576072">
                  <a:extLst>
                    <a:ext uri="{9D8B030D-6E8A-4147-A177-3AD203B41FA5}">
                      <a16:colId xmlns:a16="http://schemas.microsoft.com/office/drawing/2014/main" val="1672990200"/>
                    </a:ext>
                  </a:extLst>
                </a:gridCol>
                <a:gridCol w="576072">
                  <a:extLst>
                    <a:ext uri="{9D8B030D-6E8A-4147-A177-3AD203B41FA5}">
                      <a16:colId xmlns:a16="http://schemas.microsoft.com/office/drawing/2014/main" val="2561014190"/>
                    </a:ext>
                  </a:extLst>
                </a:gridCol>
                <a:gridCol w="576072">
                  <a:extLst>
                    <a:ext uri="{9D8B030D-6E8A-4147-A177-3AD203B41FA5}">
                      <a16:colId xmlns:a16="http://schemas.microsoft.com/office/drawing/2014/main" val="2862278805"/>
                    </a:ext>
                  </a:extLst>
                </a:gridCol>
                <a:gridCol w="576072">
                  <a:extLst>
                    <a:ext uri="{9D8B030D-6E8A-4147-A177-3AD203B41FA5}">
                      <a16:colId xmlns:a16="http://schemas.microsoft.com/office/drawing/2014/main" val="2855275373"/>
                    </a:ext>
                  </a:extLst>
                </a:gridCol>
                <a:gridCol w="576072">
                  <a:extLst>
                    <a:ext uri="{9D8B030D-6E8A-4147-A177-3AD203B41FA5}">
                      <a16:colId xmlns:a16="http://schemas.microsoft.com/office/drawing/2014/main" val="1606691068"/>
                    </a:ext>
                  </a:extLst>
                </a:gridCol>
                <a:gridCol w="576072">
                  <a:extLst>
                    <a:ext uri="{9D8B030D-6E8A-4147-A177-3AD203B41FA5}">
                      <a16:colId xmlns:a16="http://schemas.microsoft.com/office/drawing/2014/main" val="2644956384"/>
                    </a:ext>
                  </a:extLst>
                </a:gridCol>
                <a:gridCol w="576072">
                  <a:extLst>
                    <a:ext uri="{9D8B030D-6E8A-4147-A177-3AD203B41FA5}">
                      <a16:colId xmlns:a16="http://schemas.microsoft.com/office/drawing/2014/main" val="3829091782"/>
                    </a:ext>
                  </a:extLst>
                </a:gridCol>
                <a:gridCol w="576072">
                  <a:extLst>
                    <a:ext uri="{9D8B030D-6E8A-4147-A177-3AD203B41FA5}">
                      <a16:colId xmlns:a16="http://schemas.microsoft.com/office/drawing/2014/main" val="228683301"/>
                    </a:ext>
                  </a:extLst>
                </a:gridCol>
                <a:gridCol w="576072">
                  <a:extLst>
                    <a:ext uri="{9D8B030D-6E8A-4147-A177-3AD203B41FA5}">
                      <a16:colId xmlns:a16="http://schemas.microsoft.com/office/drawing/2014/main" val="288799391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1048165"/>
                  </a:ext>
                </a:extLst>
              </a:tr>
              <a:tr h="370840">
                <a:tc>
                  <a:txBody>
                    <a:bodyPr/>
                    <a:lstStyle/>
                    <a:p>
                      <a:r>
                        <a:rPr lang="en-US" sz="1000"/>
                        <a:t>1207</a:t>
                      </a:r>
                    </a:p>
                  </a:txBody>
                  <a:tcPr/>
                </a:tc>
                <a:tc>
                  <a:txBody>
                    <a:bodyPr/>
                    <a:lstStyle/>
                    <a:p>
                      <a:r>
                        <a:rPr lang="en-US" sz="1000"/>
                        <a:t>-1</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0.0592 %</a:t>
                      </a:r>
                    </a:p>
                  </a:txBody>
                  <a:tcPr/>
                </a:tc>
                <a:tc>
                  <a:txBody>
                    <a:bodyPr/>
                    <a:lstStyle/>
                    <a:p>
                      <a:r>
                        <a:rPr lang="en-US" sz="1000"/>
                        <a:t>0.0 %</a:t>
                      </a:r>
                    </a:p>
                  </a:txBody>
                  <a:tcPr/>
                </a:tc>
                <a:extLst>
                  <a:ext uri="{0D108BD9-81ED-4DB2-BD59-A6C34878D82A}">
                    <a16:rowId xmlns:a16="http://schemas.microsoft.com/office/drawing/2014/main" val="3407838449"/>
                  </a:ext>
                </a:extLst>
              </a:tr>
            </a:tbl>
          </a:graphicData>
        </a:graphic>
      </p:graphicFrame>
      <p:sp>
        <p:nvSpPr>
          <p:cNvPr id="4" name="Text Placeholder 3">
            <a:extLst>
              <a:ext uri="{FF2B5EF4-FFF2-40B4-BE49-F238E27FC236}">
                <a16:creationId xmlns:a16="http://schemas.microsoft.com/office/drawing/2014/main" id="{835A67F0-3EC7-455D-ADB2-355B73B3FA1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12606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0A953-1EEB-444F-91C2-23AAE59EFB7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2D467C9-9827-4326-9108-C583C9AB1043}"/>
              </a:ext>
            </a:extLst>
          </p:cNvPr>
          <p:cNvGraphicFramePr>
            <a:graphicFrameLocks noGrp="1"/>
          </p:cNvGraphicFramePr>
          <p:nvPr>
            <p:ph type="chart" sz="quarter" idx="13"/>
            <p:extLst>
              <p:ext uri="{D42A27DB-BD31-4B8C-83A1-F6EECF244321}">
                <p14:modId xmlns:p14="http://schemas.microsoft.com/office/powerpoint/2010/main" val="2985875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2D46BF-38D1-42AF-8BCF-890BC599F28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92AA68E-D57C-4EC1-9B52-D5053D0D72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80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BB8D9-ED73-4D71-9FAE-E2A9DB37BB5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EEFA99E-7A37-479E-B936-70A6FB598CA7}"/>
              </a:ext>
            </a:extLst>
          </p:cNvPr>
          <p:cNvGraphicFramePr>
            <a:graphicFrameLocks noGrp="1"/>
          </p:cNvGraphicFramePr>
          <p:nvPr>
            <p:ph type="chart" sz="quarter" idx="13"/>
            <p:extLst>
              <p:ext uri="{D42A27DB-BD31-4B8C-83A1-F6EECF244321}">
                <p14:modId xmlns:p14="http://schemas.microsoft.com/office/powerpoint/2010/main" val="2903922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B760C-103C-4360-B9FB-72004FF168E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C53A6C1-F65E-4BB1-A14B-8B3AE531A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744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1E84-9762-4340-9F6A-E596738C7F2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05A86AA-F7A7-4A79-AA5F-00F41311DD73}"/>
              </a:ext>
            </a:extLst>
          </p:cNvPr>
          <p:cNvGraphicFramePr>
            <a:graphicFrameLocks noGrp="1"/>
          </p:cNvGraphicFramePr>
          <p:nvPr>
            <p:ph type="chart" sz="quarter" idx="13"/>
            <p:extLst>
              <p:ext uri="{D42A27DB-BD31-4B8C-83A1-F6EECF244321}">
                <p14:modId xmlns:p14="http://schemas.microsoft.com/office/powerpoint/2010/main" val="4272589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22C963-191D-4C97-B821-A874C71FDF1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59443F-9A0E-48F0-82D5-50897E4FD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63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54198-DC95-47F6-AABF-90FB1A84200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2661BB2-B380-4CE4-8DCC-BE2FC15B0BB9}"/>
              </a:ext>
            </a:extLst>
          </p:cNvPr>
          <p:cNvGraphicFramePr>
            <a:graphicFrameLocks noGrp="1"/>
          </p:cNvGraphicFramePr>
          <p:nvPr>
            <p:ph type="tbl" sz="quarter" idx="13"/>
            <p:extLst>
              <p:ext uri="{D42A27DB-BD31-4B8C-83A1-F6EECF244321}">
                <p14:modId xmlns:p14="http://schemas.microsoft.com/office/powerpoint/2010/main" val="459315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48458831"/>
                    </a:ext>
                  </a:extLst>
                </a:gridCol>
                <a:gridCol w="493776">
                  <a:extLst>
                    <a:ext uri="{9D8B030D-6E8A-4147-A177-3AD203B41FA5}">
                      <a16:colId xmlns:a16="http://schemas.microsoft.com/office/drawing/2014/main" val="1014637149"/>
                    </a:ext>
                  </a:extLst>
                </a:gridCol>
                <a:gridCol w="1069848">
                  <a:extLst>
                    <a:ext uri="{9D8B030D-6E8A-4147-A177-3AD203B41FA5}">
                      <a16:colId xmlns:a16="http://schemas.microsoft.com/office/drawing/2014/main" val="3394619135"/>
                    </a:ext>
                  </a:extLst>
                </a:gridCol>
                <a:gridCol w="1069848">
                  <a:extLst>
                    <a:ext uri="{9D8B030D-6E8A-4147-A177-3AD203B41FA5}">
                      <a16:colId xmlns:a16="http://schemas.microsoft.com/office/drawing/2014/main" val="1194222450"/>
                    </a:ext>
                  </a:extLst>
                </a:gridCol>
                <a:gridCol w="1069848">
                  <a:extLst>
                    <a:ext uri="{9D8B030D-6E8A-4147-A177-3AD203B41FA5}">
                      <a16:colId xmlns:a16="http://schemas.microsoft.com/office/drawing/2014/main" val="2738148123"/>
                    </a:ext>
                  </a:extLst>
                </a:gridCol>
                <a:gridCol w="1069848">
                  <a:extLst>
                    <a:ext uri="{9D8B030D-6E8A-4147-A177-3AD203B41FA5}">
                      <a16:colId xmlns:a16="http://schemas.microsoft.com/office/drawing/2014/main" val="4069073424"/>
                    </a:ext>
                  </a:extLst>
                </a:gridCol>
                <a:gridCol w="1069848">
                  <a:extLst>
                    <a:ext uri="{9D8B030D-6E8A-4147-A177-3AD203B41FA5}">
                      <a16:colId xmlns:a16="http://schemas.microsoft.com/office/drawing/2014/main" val="413866285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638208730"/>
                  </a:ext>
                </a:extLst>
              </a:tr>
              <a:tr h="370840">
                <a:tc>
                  <a:txBody>
                    <a:bodyPr/>
                    <a:lstStyle/>
                    <a:p>
                      <a:r>
                        <a:rPr lang="en-US" sz="1000" b="1"/>
                        <a:t>@FirstInsHI - 2022-03-23 18:00:57</a:t>
                      </a:r>
                      <a:r>
                        <a:rPr lang="en-US" sz="1000"/>
                        <a:t>
 First CAT helped with the restoration of Huilua Fishpond on Saturday! A special mahalo to @808cleanups Kimeona and his mom, Sunday, for hosting. Our volunteers loved learning about the land and contributing to the culture of Hawaii. #firstinourcommunity #insurancegivesback https://t.co/0jfylqI1Mq</a:t>
                      </a:r>
                    </a:p>
                  </a:txBody>
                  <a:tcPr/>
                </a:tc>
                <a:tc>
                  <a:txBody>
                    <a:bodyPr/>
                    <a:lstStyle/>
                    <a:p>
                      <a:r>
                        <a:rPr lang="en-US" sz="1000"/>
                        <a:t>03/24/2022 14:38:44</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0.1654 %</a:t>
                      </a:r>
                    </a:p>
                  </a:txBody>
                  <a:tcPr/>
                </a:tc>
                <a:extLst>
                  <a:ext uri="{0D108BD9-81ED-4DB2-BD59-A6C34878D82A}">
                    <a16:rowId xmlns:a16="http://schemas.microsoft.com/office/drawing/2014/main" val="3821678878"/>
                  </a:ext>
                </a:extLst>
              </a:tr>
              <a:tr h="370840">
                <a:tc>
                  <a:txBody>
                    <a:bodyPr/>
                    <a:lstStyle/>
                    <a:p>
                      <a:r>
                        <a:rPr lang="en-US" sz="1000" b="1"/>
                        <a:t>@FirstInsHI - 2022-03-14 22:00:26</a:t>
                      </a:r>
                      <a:r>
                        <a:rPr lang="en-US" sz="1000"/>
                        <a:t>
 Ready to join a team where delivering on commitments and empowering our people is not just a goal but a priority? Visit https://t.co/aaJ89fmDUY to learn more about our current openings. #jointeamficoh #hiring #recruitment #insurancecareers https://t.co/yftmQz445A</a:t>
                      </a:r>
                    </a:p>
                  </a:txBody>
                  <a:tcPr/>
                </a:tc>
                <a:tc>
                  <a:txBody>
                    <a:bodyPr/>
                    <a:lstStyle/>
                    <a:p>
                      <a:r>
                        <a:rPr lang="en-US" sz="1000"/>
                        <a:t>03/15/2022 08:39:36</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0.1653 %</a:t>
                      </a:r>
                    </a:p>
                  </a:txBody>
                  <a:tcPr/>
                </a:tc>
                <a:extLst>
                  <a:ext uri="{0D108BD9-81ED-4DB2-BD59-A6C34878D82A}">
                    <a16:rowId xmlns:a16="http://schemas.microsoft.com/office/drawing/2014/main" val="2076998527"/>
                  </a:ext>
                </a:extLst>
              </a:tr>
              <a:tr h="370840">
                <a:tc>
                  <a:txBody>
                    <a:bodyPr/>
                    <a:lstStyle/>
                    <a:p>
                      <a:r>
                        <a:rPr lang="en-US" sz="1000" b="1"/>
                        <a:t>@FirstInsHI - 2022-03-18 18:00:47</a:t>
                      </a:r>
                      <a:r>
                        <a:rPr lang="en-US" sz="1000"/>
                        <a:t>
 Wishing you and your 'ohana a restful and relaxing weekend! Special thanks to Ryan T. in our Claims Department for this beautiful photo. #AlohaFriday https://t.co/sRZ8vuWj6m</a:t>
                      </a:r>
                    </a:p>
                  </a:txBody>
                  <a:tcPr/>
                </a:tc>
                <a:tc>
                  <a:txBody>
                    <a:bodyPr/>
                    <a:lstStyle/>
                    <a:p>
                      <a:r>
                        <a:rPr lang="en-US" sz="1000"/>
                        <a:t>03/23/2022 20:38:48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0.1653 %</a:t>
                      </a:r>
                    </a:p>
                  </a:txBody>
                  <a:tcPr/>
                </a:tc>
                <a:extLst>
                  <a:ext uri="{0D108BD9-81ED-4DB2-BD59-A6C34878D82A}">
                    <a16:rowId xmlns:a16="http://schemas.microsoft.com/office/drawing/2014/main" val="2634409631"/>
                  </a:ext>
                </a:extLst>
              </a:tr>
            </a:tbl>
          </a:graphicData>
        </a:graphic>
      </p:graphicFrame>
      <p:sp>
        <p:nvSpPr>
          <p:cNvPr id="4" name="Text Placeholder 3">
            <a:extLst>
              <a:ext uri="{FF2B5EF4-FFF2-40B4-BE49-F238E27FC236}">
                <a16:creationId xmlns:a16="http://schemas.microsoft.com/office/drawing/2014/main" id="{A40568BD-2E0F-4D7C-8577-E081210CB93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00363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DE0A-FDE1-4E89-8B57-E741D95B15B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DAF8A91-BED8-40F8-B1C1-E7EF695603BD}"/>
              </a:ext>
            </a:extLst>
          </p:cNvPr>
          <p:cNvGraphicFramePr>
            <a:graphicFrameLocks noGrp="1"/>
          </p:cNvGraphicFramePr>
          <p:nvPr>
            <p:ph type="tbl" sz="quarter" idx="13"/>
            <p:extLst>
              <p:ext uri="{D42A27DB-BD31-4B8C-83A1-F6EECF244321}">
                <p14:modId xmlns:p14="http://schemas.microsoft.com/office/powerpoint/2010/main" val="2297001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36174267"/>
                    </a:ext>
                  </a:extLst>
                </a:gridCol>
                <a:gridCol w="576072">
                  <a:extLst>
                    <a:ext uri="{9D8B030D-6E8A-4147-A177-3AD203B41FA5}">
                      <a16:colId xmlns:a16="http://schemas.microsoft.com/office/drawing/2014/main" val="3457059491"/>
                    </a:ext>
                  </a:extLst>
                </a:gridCol>
                <a:gridCol w="576072">
                  <a:extLst>
                    <a:ext uri="{9D8B030D-6E8A-4147-A177-3AD203B41FA5}">
                      <a16:colId xmlns:a16="http://schemas.microsoft.com/office/drawing/2014/main" val="221856783"/>
                    </a:ext>
                  </a:extLst>
                </a:gridCol>
                <a:gridCol w="576072">
                  <a:extLst>
                    <a:ext uri="{9D8B030D-6E8A-4147-A177-3AD203B41FA5}">
                      <a16:colId xmlns:a16="http://schemas.microsoft.com/office/drawing/2014/main" val="822952483"/>
                    </a:ext>
                  </a:extLst>
                </a:gridCol>
                <a:gridCol w="576072">
                  <a:extLst>
                    <a:ext uri="{9D8B030D-6E8A-4147-A177-3AD203B41FA5}">
                      <a16:colId xmlns:a16="http://schemas.microsoft.com/office/drawing/2014/main" val="1697119810"/>
                    </a:ext>
                  </a:extLst>
                </a:gridCol>
                <a:gridCol w="576072">
                  <a:extLst>
                    <a:ext uri="{9D8B030D-6E8A-4147-A177-3AD203B41FA5}">
                      <a16:colId xmlns:a16="http://schemas.microsoft.com/office/drawing/2014/main" val="733222345"/>
                    </a:ext>
                  </a:extLst>
                </a:gridCol>
                <a:gridCol w="576072">
                  <a:extLst>
                    <a:ext uri="{9D8B030D-6E8A-4147-A177-3AD203B41FA5}">
                      <a16:colId xmlns:a16="http://schemas.microsoft.com/office/drawing/2014/main" val="1869654976"/>
                    </a:ext>
                  </a:extLst>
                </a:gridCol>
                <a:gridCol w="576072">
                  <a:extLst>
                    <a:ext uri="{9D8B030D-6E8A-4147-A177-3AD203B41FA5}">
                      <a16:colId xmlns:a16="http://schemas.microsoft.com/office/drawing/2014/main" val="4108230443"/>
                    </a:ext>
                  </a:extLst>
                </a:gridCol>
                <a:gridCol w="576072">
                  <a:extLst>
                    <a:ext uri="{9D8B030D-6E8A-4147-A177-3AD203B41FA5}">
                      <a16:colId xmlns:a16="http://schemas.microsoft.com/office/drawing/2014/main" val="1637749775"/>
                    </a:ext>
                  </a:extLst>
                </a:gridCol>
                <a:gridCol w="576072">
                  <a:extLst>
                    <a:ext uri="{9D8B030D-6E8A-4147-A177-3AD203B41FA5}">
                      <a16:colId xmlns:a16="http://schemas.microsoft.com/office/drawing/2014/main" val="4137306002"/>
                    </a:ext>
                  </a:extLst>
                </a:gridCol>
                <a:gridCol w="576072">
                  <a:extLst>
                    <a:ext uri="{9D8B030D-6E8A-4147-A177-3AD203B41FA5}">
                      <a16:colId xmlns:a16="http://schemas.microsoft.com/office/drawing/2014/main" val="3166522030"/>
                    </a:ext>
                  </a:extLst>
                </a:gridCol>
                <a:gridCol w="576072">
                  <a:extLst>
                    <a:ext uri="{9D8B030D-6E8A-4147-A177-3AD203B41FA5}">
                      <a16:colId xmlns:a16="http://schemas.microsoft.com/office/drawing/2014/main" val="124654749"/>
                    </a:ext>
                  </a:extLst>
                </a:gridCol>
                <a:gridCol w="576072">
                  <a:extLst>
                    <a:ext uri="{9D8B030D-6E8A-4147-A177-3AD203B41FA5}">
                      <a16:colId xmlns:a16="http://schemas.microsoft.com/office/drawing/2014/main" val="4119496600"/>
                    </a:ext>
                  </a:extLst>
                </a:gridCol>
                <a:gridCol w="576072">
                  <a:extLst>
                    <a:ext uri="{9D8B030D-6E8A-4147-A177-3AD203B41FA5}">
                      <a16:colId xmlns:a16="http://schemas.microsoft.com/office/drawing/2014/main" val="19096203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772580842"/>
                  </a:ext>
                </a:extLst>
              </a:tr>
              <a:tr h="370840">
                <a:tc>
                  <a:txBody>
                    <a:bodyPr/>
                    <a:lstStyle/>
                    <a:p>
                      <a:r>
                        <a:rPr lang="en-US" sz="1000"/>
                        <a:t>3567</a:t>
                      </a:r>
                    </a:p>
                  </a:txBody>
                  <a:tcPr/>
                </a:tc>
                <a:tc>
                  <a:txBody>
                    <a:bodyPr/>
                    <a:lstStyle/>
                    <a:p>
                      <a:r>
                        <a:rPr lang="en-US" sz="1000"/>
                        <a:t>37</a:t>
                      </a:r>
                    </a:p>
                  </a:txBody>
                  <a:tcPr/>
                </a:tc>
                <a:tc>
                  <a:txBody>
                    <a:bodyPr/>
                    <a:lstStyle/>
                    <a:p>
                      <a:r>
                        <a:rPr lang="en-US" sz="1000"/>
                        <a:t>13</a:t>
                      </a:r>
                    </a:p>
                  </a:txBody>
                  <a:tcPr/>
                </a:tc>
                <a:tc>
                  <a:txBody>
                    <a:bodyPr/>
                    <a:lstStyle/>
                    <a:p>
                      <a:r>
                        <a:rPr lang="en-US" sz="1000"/>
                        <a:t>529</a:t>
                      </a:r>
                    </a:p>
                  </a:txBody>
                  <a:tcPr/>
                </a:tc>
                <a:tc>
                  <a:txBody>
                    <a:bodyPr/>
                    <a:lstStyle/>
                    <a:p>
                      <a:r>
                        <a:rPr lang="en-US" sz="1000"/>
                        <a:t>40.692307692308</a:t>
                      </a:r>
                    </a:p>
                  </a:txBody>
                  <a:tcPr/>
                </a:tc>
                <a:tc>
                  <a:txBody>
                    <a:bodyPr/>
                    <a:lstStyle/>
                    <a:p>
                      <a:r>
                        <a:rPr lang="en-US" sz="1000"/>
                        <a:t>18</a:t>
                      </a:r>
                    </a:p>
                  </a:txBody>
                  <a:tcPr/>
                </a:tc>
                <a:tc>
                  <a:txBody>
                    <a:bodyPr/>
                    <a:lstStyle/>
                    <a:p>
                      <a:r>
                        <a:rPr lang="en-US" sz="1000"/>
                        <a:t>6</a:t>
                      </a:r>
                    </a:p>
                  </a:txBody>
                  <a:tcPr/>
                </a:tc>
                <a:tc>
                  <a:txBody>
                    <a:bodyPr/>
                    <a:lstStyle/>
                    <a:p>
                      <a:r>
                        <a:rPr lang="en-US" sz="1000"/>
                        <a:t>0.46153846153846</a:t>
                      </a:r>
                    </a:p>
                  </a:txBody>
                  <a:tcPr/>
                </a:tc>
                <a:tc>
                  <a:txBody>
                    <a:bodyPr/>
                    <a:lstStyle/>
                    <a:p>
                      <a:r>
                        <a:rPr lang="en-US" sz="1000"/>
                        <a:t>701</a:t>
                      </a:r>
                    </a:p>
                  </a:txBody>
                  <a:tcPr/>
                </a:tc>
                <a:tc>
                  <a:txBody>
                    <a:bodyPr/>
                    <a:lstStyle/>
                    <a:p>
                      <a:r>
                        <a:rPr lang="en-US" sz="1000"/>
                        <a:t>53.923076923077</a:t>
                      </a:r>
                    </a:p>
                  </a:txBody>
                  <a:tcPr/>
                </a:tc>
                <a:tc>
                  <a:txBody>
                    <a:bodyPr/>
                    <a:lstStyle/>
                    <a:p>
                      <a:r>
                        <a:rPr lang="en-US" sz="1000"/>
                        <a:t>17912</a:t>
                      </a:r>
                    </a:p>
                  </a:txBody>
                  <a:tcPr/>
                </a:tc>
                <a:tc>
                  <a:txBody>
                    <a:bodyPr/>
                    <a:lstStyle/>
                    <a:p>
                      <a:r>
                        <a:rPr lang="en-US" sz="1000"/>
                        <a:t>1377.8461538462</a:t>
                      </a:r>
                    </a:p>
                  </a:txBody>
                  <a:tcPr/>
                </a:tc>
                <a:tc>
                  <a:txBody>
                    <a:bodyPr/>
                    <a:lstStyle/>
                    <a:p>
                      <a:r>
                        <a:rPr lang="en-US" sz="1000"/>
                        <a:t>7.1381924621774 %</a:t>
                      </a:r>
                    </a:p>
                  </a:txBody>
                  <a:tcPr/>
                </a:tc>
                <a:tc>
                  <a:txBody>
                    <a:bodyPr/>
                    <a:lstStyle/>
                    <a:p>
                      <a:r>
                        <a:rPr lang="en-US" sz="1000"/>
                        <a:t>164</a:t>
                      </a:r>
                    </a:p>
                  </a:txBody>
                  <a:tcPr/>
                </a:tc>
                <a:extLst>
                  <a:ext uri="{0D108BD9-81ED-4DB2-BD59-A6C34878D82A}">
                    <a16:rowId xmlns:a16="http://schemas.microsoft.com/office/drawing/2014/main" val="1581610839"/>
                  </a:ext>
                </a:extLst>
              </a:tr>
            </a:tbl>
          </a:graphicData>
        </a:graphic>
      </p:graphicFrame>
      <p:sp>
        <p:nvSpPr>
          <p:cNvPr id="4" name="Text Placeholder 3">
            <a:extLst>
              <a:ext uri="{FF2B5EF4-FFF2-40B4-BE49-F238E27FC236}">
                <a16:creationId xmlns:a16="http://schemas.microsoft.com/office/drawing/2014/main" id="{130BC50D-EF7F-4B4C-8C03-BA2292091B9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76890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F0A50-7BA5-4FAF-B120-67AF3398C49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64E9AAF4-6B79-4BFE-A380-466396A9FD37}"/>
              </a:ext>
            </a:extLst>
          </p:cNvPr>
          <p:cNvGraphicFramePr>
            <a:graphicFrameLocks noGrp="1"/>
          </p:cNvGraphicFramePr>
          <p:nvPr>
            <p:ph type="chart" sz="quarter" idx="13"/>
            <p:extLst>
              <p:ext uri="{D42A27DB-BD31-4B8C-83A1-F6EECF244321}">
                <p14:modId xmlns:p14="http://schemas.microsoft.com/office/powerpoint/2010/main" val="3022327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3C725B-7B59-40E6-B412-B080EA63A3B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4FF0EB5-AADC-4B73-9190-640EF0B69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192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22B9-BC03-4507-B91E-15A74174F3D3}"/>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9EFDBD9-297C-418B-A8A8-2F01CB49E054}"/>
              </a:ext>
            </a:extLst>
          </p:cNvPr>
          <p:cNvGraphicFramePr>
            <a:graphicFrameLocks noGrp="1"/>
          </p:cNvGraphicFramePr>
          <p:nvPr>
            <p:ph type="chart" sz="quarter" idx="13"/>
            <p:extLst>
              <p:ext uri="{D42A27DB-BD31-4B8C-83A1-F6EECF244321}">
                <p14:modId xmlns:p14="http://schemas.microsoft.com/office/powerpoint/2010/main" val="2940125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211FF-F5D9-48EC-8FA4-D627444F975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C1E0585-D20C-4C1F-8FBA-7320FF5FAE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334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8EC53-B20E-4D9E-B2C2-665C70E7D1BB}"/>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469B32A1-1B29-4606-9AB6-126B3F7C963A}"/>
              </a:ext>
            </a:extLst>
          </p:cNvPr>
          <p:cNvGraphicFramePr>
            <a:graphicFrameLocks noGrp="1"/>
          </p:cNvGraphicFramePr>
          <p:nvPr>
            <p:ph type="chart" sz="quarter" idx="13"/>
            <p:extLst>
              <p:ext uri="{D42A27DB-BD31-4B8C-83A1-F6EECF244321}">
                <p14:modId xmlns:p14="http://schemas.microsoft.com/office/powerpoint/2010/main" val="3780031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CA660C-1C32-4638-B291-E1A33EDA606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4A92AD6-1CD3-42FF-8B7E-852E9D5D3E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1126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7C8A6-7ED6-423B-A639-5A3F5383BF97}"/>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1A961A6-6184-43D6-A934-21AE0DB0C4B4}"/>
              </a:ext>
            </a:extLst>
          </p:cNvPr>
          <p:cNvGraphicFramePr>
            <a:graphicFrameLocks noGrp="1"/>
          </p:cNvGraphicFramePr>
          <p:nvPr>
            <p:ph type="chart" sz="quarter" idx="13"/>
            <p:extLst>
              <p:ext uri="{D42A27DB-BD31-4B8C-83A1-F6EECF244321}">
                <p14:modId xmlns:p14="http://schemas.microsoft.com/office/powerpoint/2010/main" val="4158936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3F3EC1-3CF8-44C2-9FF9-2482F4961E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5AC3F53-69FE-438E-A4CD-D3162168C7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34409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955D7-8E7A-402E-B73F-8047A105738A}"/>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80AA5F37-AB24-4C41-920D-9CD2F21F6A4B}"/>
              </a:ext>
            </a:extLst>
          </p:cNvPr>
          <p:cNvGraphicFramePr>
            <a:graphicFrameLocks noGrp="1"/>
          </p:cNvGraphicFramePr>
          <p:nvPr>
            <p:ph type="tbl" sz="quarter" idx="13"/>
            <p:extLst>
              <p:ext uri="{D42A27DB-BD31-4B8C-83A1-F6EECF244321}">
                <p14:modId xmlns:p14="http://schemas.microsoft.com/office/powerpoint/2010/main" val="1737097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17866453"/>
                    </a:ext>
                  </a:extLst>
                </a:gridCol>
                <a:gridCol w="740664">
                  <a:extLst>
                    <a:ext uri="{9D8B030D-6E8A-4147-A177-3AD203B41FA5}">
                      <a16:colId xmlns:a16="http://schemas.microsoft.com/office/drawing/2014/main" val="1474762892"/>
                    </a:ext>
                  </a:extLst>
                </a:gridCol>
                <a:gridCol w="740664">
                  <a:extLst>
                    <a:ext uri="{9D8B030D-6E8A-4147-A177-3AD203B41FA5}">
                      <a16:colId xmlns:a16="http://schemas.microsoft.com/office/drawing/2014/main" val="2105728424"/>
                    </a:ext>
                  </a:extLst>
                </a:gridCol>
                <a:gridCol w="740664">
                  <a:extLst>
                    <a:ext uri="{9D8B030D-6E8A-4147-A177-3AD203B41FA5}">
                      <a16:colId xmlns:a16="http://schemas.microsoft.com/office/drawing/2014/main" val="3330588223"/>
                    </a:ext>
                  </a:extLst>
                </a:gridCol>
                <a:gridCol w="740664">
                  <a:extLst>
                    <a:ext uri="{9D8B030D-6E8A-4147-A177-3AD203B41FA5}">
                      <a16:colId xmlns:a16="http://schemas.microsoft.com/office/drawing/2014/main" val="1421171673"/>
                    </a:ext>
                  </a:extLst>
                </a:gridCol>
                <a:gridCol w="740664">
                  <a:extLst>
                    <a:ext uri="{9D8B030D-6E8A-4147-A177-3AD203B41FA5}">
                      <a16:colId xmlns:a16="http://schemas.microsoft.com/office/drawing/2014/main" val="3210742909"/>
                    </a:ext>
                  </a:extLst>
                </a:gridCol>
                <a:gridCol w="740664">
                  <a:extLst>
                    <a:ext uri="{9D8B030D-6E8A-4147-A177-3AD203B41FA5}">
                      <a16:colId xmlns:a16="http://schemas.microsoft.com/office/drawing/2014/main" val="2386210160"/>
                    </a:ext>
                  </a:extLst>
                </a:gridCol>
                <a:gridCol w="740664">
                  <a:extLst>
                    <a:ext uri="{9D8B030D-6E8A-4147-A177-3AD203B41FA5}">
                      <a16:colId xmlns:a16="http://schemas.microsoft.com/office/drawing/2014/main" val="587940624"/>
                    </a:ext>
                  </a:extLst>
                </a:gridCol>
                <a:gridCol w="740664">
                  <a:extLst>
                    <a:ext uri="{9D8B030D-6E8A-4147-A177-3AD203B41FA5}">
                      <a16:colId xmlns:a16="http://schemas.microsoft.com/office/drawing/2014/main" val="1204809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47755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- 2022-03-14 16:48:58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CEO Mark Yoda, who completed the #KingsRunner10K – a race that starts and finishes across the street from our headquarters at Thomas Square – in under 58 minutes! At FICOH, we encourage work-life balance and making health and wellness a priority. Thanks Mark for showing us what that looks like. #FICOHwellness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5.6276150627615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0204297"/>
                  </a:ext>
                </a:extLst>
              </a:tr>
            </a:tbl>
          </a:graphicData>
        </a:graphic>
      </p:graphicFrame>
      <p:sp>
        <p:nvSpPr>
          <p:cNvPr id="4" name="Text Placeholder 3">
            <a:extLst>
              <a:ext uri="{FF2B5EF4-FFF2-40B4-BE49-F238E27FC236}">
                <a16:creationId xmlns:a16="http://schemas.microsoft.com/office/drawing/2014/main" id="{5987214E-C95B-4FD4-A12D-A9A0554D245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55432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BF4CA-44E2-4889-B096-41AA4E75BAAE}"/>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7A83DAD9-1D77-42CA-8F43-8AE1DF832F41}"/>
              </a:ext>
            </a:extLst>
          </p:cNvPr>
          <p:cNvGraphicFramePr>
            <a:graphicFrameLocks noGrp="1"/>
          </p:cNvGraphicFramePr>
          <p:nvPr>
            <p:ph type="tbl" sz="quarter" idx="13"/>
            <p:extLst>
              <p:ext uri="{D42A27DB-BD31-4B8C-83A1-F6EECF244321}">
                <p14:modId xmlns:p14="http://schemas.microsoft.com/office/powerpoint/2010/main" val="371464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00613106"/>
                    </a:ext>
                  </a:extLst>
                </a:gridCol>
                <a:gridCol w="740664">
                  <a:extLst>
                    <a:ext uri="{9D8B030D-6E8A-4147-A177-3AD203B41FA5}">
                      <a16:colId xmlns:a16="http://schemas.microsoft.com/office/drawing/2014/main" val="1867056609"/>
                    </a:ext>
                  </a:extLst>
                </a:gridCol>
                <a:gridCol w="740664">
                  <a:extLst>
                    <a:ext uri="{9D8B030D-6E8A-4147-A177-3AD203B41FA5}">
                      <a16:colId xmlns:a16="http://schemas.microsoft.com/office/drawing/2014/main" val="1084202452"/>
                    </a:ext>
                  </a:extLst>
                </a:gridCol>
                <a:gridCol w="740664">
                  <a:extLst>
                    <a:ext uri="{9D8B030D-6E8A-4147-A177-3AD203B41FA5}">
                      <a16:colId xmlns:a16="http://schemas.microsoft.com/office/drawing/2014/main" val="1087406355"/>
                    </a:ext>
                  </a:extLst>
                </a:gridCol>
                <a:gridCol w="740664">
                  <a:extLst>
                    <a:ext uri="{9D8B030D-6E8A-4147-A177-3AD203B41FA5}">
                      <a16:colId xmlns:a16="http://schemas.microsoft.com/office/drawing/2014/main" val="2750623161"/>
                    </a:ext>
                  </a:extLst>
                </a:gridCol>
                <a:gridCol w="740664">
                  <a:extLst>
                    <a:ext uri="{9D8B030D-6E8A-4147-A177-3AD203B41FA5}">
                      <a16:colId xmlns:a16="http://schemas.microsoft.com/office/drawing/2014/main" val="1260589798"/>
                    </a:ext>
                  </a:extLst>
                </a:gridCol>
                <a:gridCol w="740664">
                  <a:extLst>
                    <a:ext uri="{9D8B030D-6E8A-4147-A177-3AD203B41FA5}">
                      <a16:colId xmlns:a16="http://schemas.microsoft.com/office/drawing/2014/main" val="2963341669"/>
                    </a:ext>
                  </a:extLst>
                </a:gridCol>
                <a:gridCol w="740664">
                  <a:extLst>
                    <a:ext uri="{9D8B030D-6E8A-4147-A177-3AD203B41FA5}">
                      <a16:colId xmlns:a16="http://schemas.microsoft.com/office/drawing/2014/main" val="1957362220"/>
                    </a:ext>
                  </a:extLst>
                </a:gridCol>
                <a:gridCol w="740664">
                  <a:extLst>
                    <a:ext uri="{9D8B030D-6E8A-4147-A177-3AD203B41FA5}">
                      <a16:colId xmlns:a16="http://schemas.microsoft.com/office/drawing/2014/main" val="314589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4906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- 2022-03-08 20:55:36</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 and honor women. Happy International Women's Day to all the women leaders at #teamficoh and beyond who are building a BRIGHTER future for our companies and communities. Meet the women of our senior leadership team including (clockwise from top left) Nina Ota, Yvette Barradas, Janis Kushimi, Leslie Kop, Holly Araki, and Stephanie Tokuhama. #InternationalWomensDay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6.8049582595497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7924065"/>
                  </a:ext>
                </a:extLst>
              </a:tr>
            </a:tbl>
          </a:graphicData>
        </a:graphic>
      </p:graphicFrame>
      <p:sp>
        <p:nvSpPr>
          <p:cNvPr id="4" name="Text Placeholder 3">
            <a:extLst>
              <a:ext uri="{FF2B5EF4-FFF2-40B4-BE49-F238E27FC236}">
                <a16:creationId xmlns:a16="http://schemas.microsoft.com/office/drawing/2014/main" id="{C4005D81-4A6D-4D22-96EC-2751C48AB12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22359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D67D-8EDA-4C18-A6B5-23BF3FA91D3E}"/>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641D95B9-F494-4B64-91BA-C076EA1F0D4F}"/>
              </a:ext>
            </a:extLst>
          </p:cNvPr>
          <p:cNvGraphicFramePr>
            <a:graphicFrameLocks noGrp="1"/>
          </p:cNvGraphicFramePr>
          <p:nvPr>
            <p:ph type="tbl" sz="quarter" idx="13"/>
            <p:extLst>
              <p:ext uri="{D42A27DB-BD31-4B8C-83A1-F6EECF244321}">
                <p14:modId xmlns:p14="http://schemas.microsoft.com/office/powerpoint/2010/main" val="1079342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50770041"/>
                    </a:ext>
                  </a:extLst>
                </a:gridCol>
                <a:gridCol w="740664">
                  <a:extLst>
                    <a:ext uri="{9D8B030D-6E8A-4147-A177-3AD203B41FA5}">
                      <a16:colId xmlns:a16="http://schemas.microsoft.com/office/drawing/2014/main" val="3603133733"/>
                    </a:ext>
                  </a:extLst>
                </a:gridCol>
                <a:gridCol w="740664">
                  <a:extLst>
                    <a:ext uri="{9D8B030D-6E8A-4147-A177-3AD203B41FA5}">
                      <a16:colId xmlns:a16="http://schemas.microsoft.com/office/drawing/2014/main" val="3017721865"/>
                    </a:ext>
                  </a:extLst>
                </a:gridCol>
                <a:gridCol w="740664">
                  <a:extLst>
                    <a:ext uri="{9D8B030D-6E8A-4147-A177-3AD203B41FA5}">
                      <a16:colId xmlns:a16="http://schemas.microsoft.com/office/drawing/2014/main" val="1684876928"/>
                    </a:ext>
                  </a:extLst>
                </a:gridCol>
                <a:gridCol w="740664">
                  <a:extLst>
                    <a:ext uri="{9D8B030D-6E8A-4147-A177-3AD203B41FA5}">
                      <a16:colId xmlns:a16="http://schemas.microsoft.com/office/drawing/2014/main" val="1916360073"/>
                    </a:ext>
                  </a:extLst>
                </a:gridCol>
                <a:gridCol w="740664">
                  <a:extLst>
                    <a:ext uri="{9D8B030D-6E8A-4147-A177-3AD203B41FA5}">
                      <a16:colId xmlns:a16="http://schemas.microsoft.com/office/drawing/2014/main" val="3276587684"/>
                    </a:ext>
                  </a:extLst>
                </a:gridCol>
                <a:gridCol w="740664">
                  <a:extLst>
                    <a:ext uri="{9D8B030D-6E8A-4147-A177-3AD203B41FA5}">
                      <a16:colId xmlns:a16="http://schemas.microsoft.com/office/drawing/2014/main" val="1248268076"/>
                    </a:ext>
                  </a:extLst>
                </a:gridCol>
                <a:gridCol w="740664">
                  <a:extLst>
                    <a:ext uri="{9D8B030D-6E8A-4147-A177-3AD203B41FA5}">
                      <a16:colId xmlns:a16="http://schemas.microsoft.com/office/drawing/2014/main" val="1557675736"/>
                    </a:ext>
                  </a:extLst>
                </a:gridCol>
                <a:gridCol w="740664">
                  <a:extLst>
                    <a:ext uri="{9D8B030D-6E8A-4147-A177-3AD203B41FA5}">
                      <a16:colId xmlns:a16="http://schemas.microsoft.com/office/drawing/2014/main" val="3830151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2196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- 2022-03-15 14:18:39</a:t>
                      </a:r>
                      <a:r>
                        <a:rPr kumimoji="0" lang="en-US" sz="1000" b="0" i="0" u="none" strike="noStrike" kern="1200" cap="none" spc="0" normalizeH="0" baseline="0" noProof="0">
                          <a:ln>
                            <a:noFill/>
                          </a:ln>
                          <a:solidFill>
                            <a:prstClr val="black"/>
                          </a:solidFill>
                          <a:effectLst/>
                          <a:uLnTx/>
                          <a:uFillTx/>
                          <a:latin typeface="+mn-lt"/>
                          <a:ea typeface="+mn-ea"/>
                          <a:cs typeface="+mn-cs"/>
                        </a:rPr>
                        <a:t>
 In honor of International Women's Day, Tokio Marine’s Next Generation Leadership program hosted a virtual Mentorship and Empowerment for Women panel discussion featuring leaders from across the Tokio Marine Group and attended by more than 1,300 associates across the country. Watch Susan Rivera, CEO of Tokio Marine HCC, talk about career changes and the difference it makes to have someone who believes in you. #womenempowerment #insurancecareers #tokiomarine #womenshistorymonth
Reliance Standard  Tokio Marine HCC  Philadelphia Insurance Companies PURE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4.2084168336673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23927421"/>
                  </a:ext>
                </a:extLst>
              </a:tr>
            </a:tbl>
          </a:graphicData>
        </a:graphic>
      </p:graphicFrame>
      <p:sp>
        <p:nvSpPr>
          <p:cNvPr id="4" name="Text Placeholder 3">
            <a:extLst>
              <a:ext uri="{FF2B5EF4-FFF2-40B4-BE49-F238E27FC236}">
                <a16:creationId xmlns:a16="http://schemas.microsoft.com/office/drawing/2014/main" id="{3BEC8B9C-000B-4B9E-A829-EFB803CBA89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076867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94C6F-E061-444E-8BB3-4A4B11C124C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793AC49-8B45-48C2-827C-C844EC666D13}"/>
              </a:ext>
            </a:extLst>
          </p:cNvPr>
          <p:cNvGraphicFramePr>
            <a:graphicFrameLocks noGrp="1"/>
          </p:cNvGraphicFramePr>
          <p:nvPr>
            <p:ph type="tbl" sz="quarter" idx="13"/>
            <p:extLst>
              <p:ext uri="{D42A27DB-BD31-4B8C-83A1-F6EECF244321}">
                <p14:modId xmlns:p14="http://schemas.microsoft.com/office/powerpoint/2010/main" val="743408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4144194"/>
                    </a:ext>
                  </a:extLst>
                </a:gridCol>
                <a:gridCol w="740664">
                  <a:extLst>
                    <a:ext uri="{9D8B030D-6E8A-4147-A177-3AD203B41FA5}">
                      <a16:colId xmlns:a16="http://schemas.microsoft.com/office/drawing/2014/main" val="1067824677"/>
                    </a:ext>
                  </a:extLst>
                </a:gridCol>
                <a:gridCol w="740664">
                  <a:extLst>
                    <a:ext uri="{9D8B030D-6E8A-4147-A177-3AD203B41FA5}">
                      <a16:colId xmlns:a16="http://schemas.microsoft.com/office/drawing/2014/main" val="1611039359"/>
                    </a:ext>
                  </a:extLst>
                </a:gridCol>
                <a:gridCol w="740664">
                  <a:extLst>
                    <a:ext uri="{9D8B030D-6E8A-4147-A177-3AD203B41FA5}">
                      <a16:colId xmlns:a16="http://schemas.microsoft.com/office/drawing/2014/main" val="1263598025"/>
                    </a:ext>
                  </a:extLst>
                </a:gridCol>
                <a:gridCol w="740664">
                  <a:extLst>
                    <a:ext uri="{9D8B030D-6E8A-4147-A177-3AD203B41FA5}">
                      <a16:colId xmlns:a16="http://schemas.microsoft.com/office/drawing/2014/main" val="1801261673"/>
                    </a:ext>
                  </a:extLst>
                </a:gridCol>
                <a:gridCol w="740664">
                  <a:extLst>
                    <a:ext uri="{9D8B030D-6E8A-4147-A177-3AD203B41FA5}">
                      <a16:colId xmlns:a16="http://schemas.microsoft.com/office/drawing/2014/main" val="1249518964"/>
                    </a:ext>
                  </a:extLst>
                </a:gridCol>
                <a:gridCol w="740664">
                  <a:extLst>
                    <a:ext uri="{9D8B030D-6E8A-4147-A177-3AD203B41FA5}">
                      <a16:colId xmlns:a16="http://schemas.microsoft.com/office/drawing/2014/main" val="1249257883"/>
                    </a:ext>
                  </a:extLst>
                </a:gridCol>
                <a:gridCol w="740664">
                  <a:extLst>
                    <a:ext uri="{9D8B030D-6E8A-4147-A177-3AD203B41FA5}">
                      <a16:colId xmlns:a16="http://schemas.microsoft.com/office/drawing/2014/main" val="195579698"/>
                    </a:ext>
                  </a:extLst>
                </a:gridCol>
                <a:gridCol w="740664">
                  <a:extLst>
                    <a:ext uri="{9D8B030D-6E8A-4147-A177-3AD203B41FA5}">
                      <a16:colId xmlns:a16="http://schemas.microsoft.com/office/drawing/2014/main" val="30313853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700730342"/>
                  </a:ext>
                </a:extLst>
              </a:tr>
              <a:tr h="370840">
                <a:tc>
                  <a:txBody>
                    <a:bodyPr/>
                    <a:lstStyle/>
                    <a:p>
                      <a:r>
                        <a:rPr lang="en-US" sz="1000"/>
                        <a:t>firstinshi</a:t>
                      </a:r>
                    </a:p>
                  </a:txBody>
                  <a:tcPr/>
                </a:tc>
                <a:tc>
                  <a:txBody>
                    <a:bodyPr/>
                    <a:lstStyle/>
                    <a:p>
                      <a:r>
                        <a:rPr lang="en-US" sz="1000"/>
                        <a:t>2670</a:t>
                      </a:r>
                    </a:p>
                  </a:txBody>
                  <a:tcPr/>
                </a:tc>
                <a:tc>
                  <a:txBody>
                    <a:bodyPr/>
                    <a:lstStyle/>
                    <a:p>
                      <a:r>
                        <a:rPr lang="en-US" sz="1000"/>
                        <a:t>7</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14</a:t>
                      </a:r>
                    </a:p>
                  </a:txBody>
                  <a:tcPr/>
                </a:tc>
                <a:tc>
                  <a:txBody>
                    <a:bodyPr/>
                    <a:lstStyle/>
                    <a:p>
                      <a:r>
                        <a:rPr lang="en-US" sz="1000"/>
                        <a:t>440</a:t>
                      </a:r>
                    </a:p>
                  </a:txBody>
                  <a:tcPr/>
                </a:tc>
                <a:tc>
                  <a:txBody>
                    <a:bodyPr/>
                    <a:lstStyle/>
                    <a:p>
                      <a:r>
                        <a:rPr lang="en-US" sz="1000"/>
                        <a:t>9</a:t>
                      </a:r>
                    </a:p>
                  </a:txBody>
                  <a:tcPr/>
                </a:tc>
                <a:extLst>
                  <a:ext uri="{0D108BD9-81ED-4DB2-BD59-A6C34878D82A}">
                    <a16:rowId xmlns:a16="http://schemas.microsoft.com/office/drawing/2014/main" val="2097421310"/>
                  </a:ext>
                </a:extLst>
              </a:tr>
            </a:tbl>
          </a:graphicData>
        </a:graphic>
      </p:graphicFrame>
      <p:sp>
        <p:nvSpPr>
          <p:cNvPr id="4" name="Text Placeholder 3">
            <a:extLst>
              <a:ext uri="{FF2B5EF4-FFF2-40B4-BE49-F238E27FC236}">
                <a16:creationId xmlns:a16="http://schemas.microsoft.com/office/drawing/2014/main" id="{830CC240-6A2C-4ACD-8CC7-E2BF472BF93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14461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887C-5B55-4C52-8035-04C2697997A7}"/>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A6964C4-7BAC-4BCF-A396-8FD737895473}"/>
              </a:ext>
            </a:extLst>
          </p:cNvPr>
          <p:cNvGraphicFramePr>
            <a:graphicFrameLocks noGrp="1"/>
          </p:cNvGraphicFramePr>
          <p:nvPr>
            <p:ph type="chart" sz="quarter" idx="13"/>
            <p:extLst>
              <p:ext uri="{D42A27DB-BD31-4B8C-83A1-F6EECF244321}">
                <p14:modId xmlns:p14="http://schemas.microsoft.com/office/powerpoint/2010/main" val="3149875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767D35-91E6-4DC6-A6C0-A6F3204A082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8F66D0E-1DEB-4E9A-86D5-9BB04A76F6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303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705DF-8049-445B-9510-521E3A5E010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C57187DE-4A8F-4AF8-BCEA-EBCD60C7C865}"/>
              </a:ext>
            </a:extLst>
          </p:cNvPr>
          <p:cNvGraphicFramePr>
            <a:graphicFrameLocks noGrp="1"/>
          </p:cNvGraphicFramePr>
          <p:nvPr>
            <p:ph type="chart" sz="quarter" idx="13"/>
            <p:extLst>
              <p:ext uri="{D42A27DB-BD31-4B8C-83A1-F6EECF244321}">
                <p14:modId xmlns:p14="http://schemas.microsoft.com/office/powerpoint/2010/main" val="3559141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2277D-A36D-4F00-BBB2-CA29E31642D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8A4FE4C-0306-4507-A8FC-62191E434D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8985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5A3F8-EFB4-4F98-B6F1-151F4FFE8BD7}"/>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2E27914-03C8-4ACE-A1C7-0133A281FD58}"/>
              </a:ext>
            </a:extLst>
          </p:cNvPr>
          <p:cNvGraphicFramePr>
            <a:graphicFrameLocks noGrp="1"/>
          </p:cNvGraphicFramePr>
          <p:nvPr>
            <p:ph type="chart" sz="quarter" idx="13"/>
            <p:extLst>
              <p:ext uri="{D42A27DB-BD31-4B8C-83A1-F6EECF244321}">
                <p14:modId xmlns:p14="http://schemas.microsoft.com/office/powerpoint/2010/main" val="3463307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F8DBB-AE01-48B0-9A31-CBA9D0DEA7D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7153285-E3EF-4183-84F7-A460B95EE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067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318A2-CA64-45A8-B2E4-DA5660A03EBA}"/>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BE6302C0-4FD9-44DF-BF3B-3C3B6BA9B06F}"/>
              </a:ext>
            </a:extLst>
          </p:cNvPr>
          <p:cNvGraphicFramePr>
            <a:graphicFrameLocks noGrp="1"/>
          </p:cNvGraphicFramePr>
          <p:nvPr>
            <p:ph type="chart" sz="quarter" idx="13"/>
            <p:extLst>
              <p:ext uri="{D42A27DB-BD31-4B8C-83A1-F6EECF244321}">
                <p14:modId xmlns:p14="http://schemas.microsoft.com/office/powerpoint/2010/main" val="3909254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F4669-57A7-4857-8A66-CF3180D441B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912FFFB-3769-4601-8F6F-496D0051C9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8104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ECE81-107D-414F-BA87-1B2D35A8076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B3EB797B-30E1-4497-8922-B3A9E0AB73FA}"/>
              </a:ext>
            </a:extLst>
          </p:cNvPr>
          <p:cNvGraphicFramePr>
            <a:graphicFrameLocks noGrp="1"/>
          </p:cNvGraphicFramePr>
          <p:nvPr>
            <p:ph type="tbl" sz="quarter" idx="13"/>
            <p:extLst>
              <p:ext uri="{D42A27DB-BD31-4B8C-83A1-F6EECF244321}">
                <p14:modId xmlns:p14="http://schemas.microsoft.com/office/powerpoint/2010/main" val="3918788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6538003"/>
                    </a:ext>
                  </a:extLst>
                </a:gridCol>
                <a:gridCol w="987552">
                  <a:extLst>
                    <a:ext uri="{9D8B030D-6E8A-4147-A177-3AD203B41FA5}">
                      <a16:colId xmlns:a16="http://schemas.microsoft.com/office/drawing/2014/main" val="3469950299"/>
                    </a:ext>
                  </a:extLst>
                </a:gridCol>
                <a:gridCol w="987552">
                  <a:extLst>
                    <a:ext uri="{9D8B030D-6E8A-4147-A177-3AD203B41FA5}">
                      <a16:colId xmlns:a16="http://schemas.microsoft.com/office/drawing/2014/main" val="238484305"/>
                    </a:ext>
                  </a:extLst>
                </a:gridCol>
                <a:gridCol w="987552">
                  <a:extLst>
                    <a:ext uri="{9D8B030D-6E8A-4147-A177-3AD203B41FA5}">
                      <a16:colId xmlns:a16="http://schemas.microsoft.com/office/drawing/2014/main" val="4136715392"/>
                    </a:ext>
                  </a:extLst>
                </a:gridCol>
                <a:gridCol w="987552">
                  <a:extLst>
                    <a:ext uri="{9D8B030D-6E8A-4147-A177-3AD203B41FA5}">
                      <a16:colId xmlns:a16="http://schemas.microsoft.com/office/drawing/2014/main" val="116386030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533604372"/>
                  </a:ext>
                </a:extLst>
              </a:tr>
              <a:tr h="370840">
                <a:tc>
                  <a:txBody>
                    <a:bodyPr/>
                    <a:lstStyle/>
                    <a:p>
                      <a:r>
                        <a:rPr lang="en-US" sz="1000" b="1"/>
                        <a:t>firstinshi - 2022-03-22 21:34:05</a:t>
                      </a:r>
                      <a:r>
                        <a:rPr lang="en-US" sz="1000"/>
                        <a:t>
 We’re excited to introduce #FICOHFamily -- a new IG series featuring our associates. Today’s #FICOHFamily features Kana K. of our Claims department. Kana has been a part of our team for 20 years. Her voice is often the first voice our customers hear when they call to report a claim. Over the years, thousands of local residents and businesses have been reassured by her concern, clear communication, and proactive customer service. Learn more about Kana, including her customer service philosophy, by swiping left, and keep an eye out for our next #FICOHFamily feature!</a:t>
                      </a:r>
                    </a:p>
                  </a:txBody>
                  <a:tcPr/>
                </a:tc>
                <a:tc>
                  <a:txBody>
                    <a:bodyPr/>
                    <a:lstStyle/>
                    <a:p>
                      <a:r>
                        <a:rPr lang="en-US" sz="1000"/>
                        <a:t>53</a:t>
                      </a:r>
                    </a:p>
                  </a:txBody>
                  <a:tcPr/>
                </a:tc>
                <a:tc>
                  <a:txBody>
                    <a:bodyPr/>
                    <a:lstStyle/>
                    <a:p>
                      <a:r>
                        <a:rPr lang="en-US" sz="1000"/>
                        <a:t>5</a:t>
                      </a:r>
                    </a:p>
                  </a:txBody>
                  <a:tcPr/>
                </a:tc>
                <a:tc>
                  <a:txBody>
                    <a:bodyPr/>
                    <a:lstStyle/>
                    <a:p>
                      <a:r>
                        <a:rPr lang="en-US" sz="1000"/>
                        <a:t>2.1731 %</a:t>
                      </a:r>
                    </a:p>
                  </a:txBody>
                  <a:tcPr/>
                </a:tc>
                <a:tc>
                  <a:txBody>
                    <a:bodyPr/>
                    <a:lstStyle/>
                    <a:p>
                      <a:r>
                        <a:rPr lang="en-US" sz="1000"/>
                        <a:t>Carousel</a:t>
                      </a:r>
                    </a:p>
                  </a:txBody>
                  <a:tcPr/>
                </a:tc>
                <a:extLst>
                  <a:ext uri="{0D108BD9-81ED-4DB2-BD59-A6C34878D82A}">
                    <a16:rowId xmlns:a16="http://schemas.microsoft.com/office/drawing/2014/main" val="1719502868"/>
                  </a:ext>
                </a:extLst>
              </a:tr>
              <a:tr h="370840">
                <a:tc>
                  <a:txBody>
                    <a:bodyPr/>
                    <a:lstStyle/>
                    <a:p>
                      <a:r>
                        <a:rPr lang="en-US" sz="1000" b="1"/>
                        <a:t>firstinshi - 2022-03-08 21:11:42</a:t>
                      </a:r>
                      <a:r>
                        <a:rPr lang="en-US" sz="1000"/>
                        <a:t>
 Today we celebrate and honor women. Happy International Women's Day to all the women leaders at #teamficoh and beyond who are building a BRIGHTER future for our companies and communities. Meet the women of our senior leadership team including (clockwise from top left) Nina Ota, Yvette Barradas, Janis Kushimi, Leslie Kop, Holly Araki, and Stephanie Tokuhama. #InternationalWomensDay #teamFICOH</a:t>
                      </a:r>
                    </a:p>
                  </a:txBody>
                  <a:tcPr/>
                </a:tc>
                <a:tc>
                  <a:txBody>
                    <a:bodyPr/>
                    <a:lstStyle/>
                    <a:p>
                      <a:r>
                        <a:rPr lang="en-US" sz="1000"/>
                        <a:t>55</a:t>
                      </a:r>
                    </a:p>
                  </a:txBody>
                  <a:tcPr/>
                </a:tc>
                <a:tc>
                  <a:txBody>
                    <a:bodyPr/>
                    <a:lstStyle/>
                    <a:p>
                      <a:r>
                        <a:rPr lang="en-US" sz="1000"/>
                        <a:t>1</a:t>
                      </a:r>
                    </a:p>
                  </a:txBody>
                  <a:tcPr/>
                </a:tc>
                <a:tc>
                  <a:txBody>
                    <a:bodyPr/>
                    <a:lstStyle/>
                    <a:p>
                      <a:r>
                        <a:rPr lang="en-US" sz="1000"/>
                        <a:t>2.1021 %</a:t>
                      </a:r>
                    </a:p>
                  </a:txBody>
                  <a:tcPr/>
                </a:tc>
                <a:tc>
                  <a:txBody>
                    <a:bodyPr/>
                    <a:lstStyle/>
                    <a:p>
                      <a:r>
                        <a:rPr lang="en-US" sz="1000"/>
                        <a:t>Video</a:t>
                      </a:r>
                    </a:p>
                  </a:txBody>
                  <a:tcPr/>
                </a:tc>
                <a:extLst>
                  <a:ext uri="{0D108BD9-81ED-4DB2-BD59-A6C34878D82A}">
                    <a16:rowId xmlns:a16="http://schemas.microsoft.com/office/drawing/2014/main" val="914857002"/>
                  </a:ext>
                </a:extLst>
              </a:tr>
              <a:tr h="370840">
                <a:tc>
                  <a:txBody>
                    <a:bodyPr/>
                    <a:lstStyle/>
                    <a:p>
                      <a:r>
                        <a:rPr lang="en-US" sz="1000" b="1"/>
                        <a:t>firstinshi - 2022-03-14 18:00:12</a:t>
                      </a:r>
                      <a:r>
                        <a:rPr lang="en-US" sz="1000"/>
                        <a:t>
 Congratulations to our CEO Mark Yoda, who completed the #KingsRunner10K – a race that starts and finishes across the street from our headquarters at Thomas Square – in under 58 minutes! At FICOH, we encourage work-life balance and making health and wellness a priority. Thanks Mark for showing us what that looks like. #teamFICOH #FICOHwellness #worklifebalance</a:t>
                      </a:r>
                    </a:p>
                  </a:txBody>
                  <a:tcPr/>
                </a:tc>
                <a:tc>
                  <a:txBody>
                    <a:bodyPr/>
                    <a:lstStyle/>
                    <a:p>
                      <a:r>
                        <a:rPr lang="en-US" sz="1000"/>
                        <a:t>52</a:t>
                      </a:r>
                    </a:p>
                  </a:txBody>
                  <a:tcPr/>
                </a:tc>
                <a:tc>
                  <a:txBody>
                    <a:bodyPr/>
                    <a:lstStyle/>
                    <a:p>
                      <a:r>
                        <a:rPr lang="en-US" sz="1000"/>
                        <a:t>0</a:t>
                      </a:r>
                    </a:p>
                  </a:txBody>
                  <a:tcPr/>
                </a:tc>
                <a:tc>
                  <a:txBody>
                    <a:bodyPr/>
                    <a:lstStyle/>
                    <a:p>
                      <a:r>
                        <a:rPr lang="en-US" sz="1000"/>
                        <a:t>1.9490 %</a:t>
                      </a:r>
                    </a:p>
                  </a:txBody>
                  <a:tcPr/>
                </a:tc>
                <a:tc>
                  <a:txBody>
                    <a:bodyPr/>
                    <a:lstStyle/>
                    <a:p>
                      <a:r>
                        <a:rPr lang="en-US" sz="1000"/>
                        <a:t>Image</a:t>
                      </a:r>
                    </a:p>
                  </a:txBody>
                  <a:tcPr/>
                </a:tc>
                <a:extLst>
                  <a:ext uri="{0D108BD9-81ED-4DB2-BD59-A6C34878D82A}">
                    <a16:rowId xmlns:a16="http://schemas.microsoft.com/office/drawing/2014/main" val="3260158542"/>
                  </a:ext>
                </a:extLst>
              </a:tr>
            </a:tbl>
          </a:graphicData>
        </a:graphic>
      </p:graphicFrame>
      <p:sp>
        <p:nvSpPr>
          <p:cNvPr id="4" name="Text Placeholder 3">
            <a:extLst>
              <a:ext uri="{FF2B5EF4-FFF2-40B4-BE49-F238E27FC236}">
                <a16:creationId xmlns:a16="http://schemas.microsoft.com/office/drawing/2014/main" id="{EB186659-4BA8-46E0-8532-06CFEB98FF6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46854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F08C7-C05C-46DA-A38C-D1341DDE26EF}"/>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632A917-AE6C-4690-AF95-8823DBDA4341}"/>
              </a:ext>
            </a:extLst>
          </p:cNvPr>
          <p:cNvGraphicFramePr>
            <a:graphicFrameLocks noGrp="1"/>
          </p:cNvGraphicFramePr>
          <p:nvPr>
            <p:ph type="tbl" sz="quarter" idx="13"/>
            <p:extLst>
              <p:ext uri="{D42A27DB-BD31-4B8C-83A1-F6EECF244321}">
                <p14:modId xmlns:p14="http://schemas.microsoft.com/office/powerpoint/2010/main" val="157739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42618862"/>
                    </a:ext>
                  </a:extLst>
                </a:gridCol>
                <a:gridCol w="1069848">
                  <a:extLst>
                    <a:ext uri="{9D8B030D-6E8A-4147-A177-3AD203B41FA5}">
                      <a16:colId xmlns:a16="http://schemas.microsoft.com/office/drawing/2014/main" val="2551669483"/>
                    </a:ext>
                  </a:extLst>
                </a:gridCol>
                <a:gridCol w="493776">
                  <a:extLst>
                    <a:ext uri="{9D8B030D-6E8A-4147-A177-3AD203B41FA5}">
                      <a16:colId xmlns:a16="http://schemas.microsoft.com/office/drawing/2014/main" val="2750235601"/>
                    </a:ext>
                  </a:extLst>
                </a:gridCol>
                <a:gridCol w="1069848">
                  <a:extLst>
                    <a:ext uri="{9D8B030D-6E8A-4147-A177-3AD203B41FA5}">
                      <a16:colId xmlns:a16="http://schemas.microsoft.com/office/drawing/2014/main" val="671123268"/>
                    </a:ext>
                  </a:extLst>
                </a:gridCol>
                <a:gridCol w="1069848">
                  <a:extLst>
                    <a:ext uri="{9D8B030D-6E8A-4147-A177-3AD203B41FA5}">
                      <a16:colId xmlns:a16="http://schemas.microsoft.com/office/drawing/2014/main" val="994635292"/>
                    </a:ext>
                  </a:extLst>
                </a:gridCol>
                <a:gridCol w="1069848">
                  <a:extLst>
                    <a:ext uri="{9D8B030D-6E8A-4147-A177-3AD203B41FA5}">
                      <a16:colId xmlns:a16="http://schemas.microsoft.com/office/drawing/2014/main" val="120937217"/>
                    </a:ext>
                  </a:extLst>
                </a:gridCol>
                <a:gridCol w="1069848">
                  <a:extLst>
                    <a:ext uri="{9D8B030D-6E8A-4147-A177-3AD203B41FA5}">
                      <a16:colId xmlns:a16="http://schemas.microsoft.com/office/drawing/2014/main" val="3495691701"/>
                    </a:ext>
                  </a:extLst>
                </a:gridCol>
                <a:gridCol w="1069848">
                  <a:extLst>
                    <a:ext uri="{9D8B030D-6E8A-4147-A177-3AD203B41FA5}">
                      <a16:colId xmlns:a16="http://schemas.microsoft.com/office/drawing/2014/main" val="153291310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16896495"/>
                  </a:ext>
                </a:extLst>
              </a:tr>
              <a:tr h="370840">
                <a:tc>
                  <a:txBody>
                    <a:bodyPr/>
                    <a:lstStyle/>
                    <a:p>
                      <a:r>
                        <a:rPr lang="en-US" sz="1000"/>
                        <a:t>90</a:t>
                      </a:r>
                    </a:p>
                  </a:txBody>
                  <a:tcPr/>
                </a:tc>
                <a:tc>
                  <a:txBody>
                    <a:bodyPr/>
                    <a:lstStyle/>
                    <a:p>
                      <a:r>
                        <a:rPr lang="en-US" sz="1000"/>
                        <a:t>0.7431 %</a:t>
                      </a:r>
                    </a:p>
                  </a:txBody>
                  <a:tcPr/>
                </a:tc>
                <a:tc>
                  <a:txBody>
                    <a:bodyPr/>
                    <a:lstStyle/>
                    <a:p>
                      <a:r>
                        <a:rPr lang="en-US" sz="1000"/>
                        <a:t>0.14</a:t>
                      </a:r>
                    </a:p>
                  </a:txBody>
                  <a:tcPr/>
                </a:tc>
                <a:tc>
                  <a:txBody>
                    <a:bodyPr/>
                    <a:lstStyle/>
                    <a:p>
                      <a:r>
                        <a:rPr lang="en-US" sz="1000"/>
                        <a:t>78.76</a:t>
                      </a:r>
                    </a:p>
                  </a:txBody>
                  <a:tcPr/>
                </a:tc>
                <a:tc>
                  <a:txBody>
                    <a:bodyPr/>
                    <a:lstStyle/>
                    <a:p>
                      <a:r>
                        <a:rPr lang="en-US" sz="1000"/>
                        <a:t>77.80</a:t>
                      </a:r>
                    </a:p>
                  </a:txBody>
                  <a:tcPr/>
                </a:tc>
                <a:tc>
                  <a:txBody>
                    <a:bodyPr/>
                    <a:lstStyle/>
                    <a:p>
                      <a:r>
                        <a:rPr lang="en-US" sz="1000"/>
                        <a:t>56.92</a:t>
                      </a:r>
                    </a:p>
                  </a:txBody>
                  <a:tcPr/>
                </a:tc>
                <a:tc>
                  <a:txBody>
                    <a:bodyPr/>
                    <a:lstStyle/>
                    <a:p>
                      <a:r>
                        <a:rPr lang="en-US" sz="1000"/>
                        <a:t>7088</a:t>
                      </a:r>
                    </a:p>
                  </a:txBody>
                  <a:tcPr/>
                </a:tc>
                <a:tc>
                  <a:txBody>
                    <a:bodyPr/>
                    <a:lstStyle/>
                    <a:p>
                      <a:r>
                        <a:rPr lang="en-US" sz="1000"/>
                        <a:t>5123</a:t>
                      </a:r>
                    </a:p>
                  </a:txBody>
                  <a:tcPr/>
                </a:tc>
                <a:extLst>
                  <a:ext uri="{0D108BD9-81ED-4DB2-BD59-A6C34878D82A}">
                    <a16:rowId xmlns:a16="http://schemas.microsoft.com/office/drawing/2014/main" val="548002952"/>
                  </a:ext>
                </a:extLst>
              </a:tr>
            </a:tbl>
          </a:graphicData>
        </a:graphic>
      </p:graphicFrame>
      <p:sp>
        <p:nvSpPr>
          <p:cNvPr id="4" name="Text Placeholder 3">
            <a:extLst>
              <a:ext uri="{FF2B5EF4-FFF2-40B4-BE49-F238E27FC236}">
                <a16:creationId xmlns:a16="http://schemas.microsoft.com/office/drawing/2014/main" id="{877D3B22-1C41-488D-9A12-1B9EB121259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06075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8D44-B1D8-4B40-939B-2A22BAD61F9D}"/>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4EACF09-8357-4CF3-ADF4-B27CEAC9BF49}"/>
              </a:ext>
            </a:extLst>
          </p:cNvPr>
          <p:cNvGraphicFramePr>
            <a:graphicFrameLocks noGrp="1"/>
          </p:cNvGraphicFramePr>
          <p:nvPr>
            <p:ph type="tbl" sz="quarter" idx="13"/>
            <p:extLst>
              <p:ext uri="{D42A27DB-BD31-4B8C-83A1-F6EECF244321}">
                <p14:modId xmlns:p14="http://schemas.microsoft.com/office/powerpoint/2010/main" val="13346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90444912"/>
                    </a:ext>
                  </a:extLst>
                </a:gridCol>
                <a:gridCol w="905256">
                  <a:extLst>
                    <a:ext uri="{9D8B030D-6E8A-4147-A177-3AD203B41FA5}">
                      <a16:colId xmlns:a16="http://schemas.microsoft.com/office/drawing/2014/main" val="2848888333"/>
                    </a:ext>
                  </a:extLst>
                </a:gridCol>
                <a:gridCol w="411480">
                  <a:extLst>
                    <a:ext uri="{9D8B030D-6E8A-4147-A177-3AD203B41FA5}">
                      <a16:colId xmlns:a16="http://schemas.microsoft.com/office/drawing/2014/main" val="2476229280"/>
                    </a:ext>
                  </a:extLst>
                </a:gridCol>
                <a:gridCol w="905256">
                  <a:extLst>
                    <a:ext uri="{9D8B030D-6E8A-4147-A177-3AD203B41FA5}">
                      <a16:colId xmlns:a16="http://schemas.microsoft.com/office/drawing/2014/main" val="4246402424"/>
                    </a:ext>
                  </a:extLst>
                </a:gridCol>
                <a:gridCol w="905256">
                  <a:extLst>
                    <a:ext uri="{9D8B030D-6E8A-4147-A177-3AD203B41FA5}">
                      <a16:colId xmlns:a16="http://schemas.microsoft.com/office/drawing/2014/main" val="4114922190"/>
                    </a:ext>
                  </a:extLst>
                </a:gridCol>
                <a:gridCol w="905256">
                  <a:extLst>
                    <a:ext uri="{9D8B030D-6E8A-4147-A177-3AD203B41FA5}">
                      <a16:colId xmlns:a16="http://schemas.microsoft.com/office/drawing/2014/main" val="3391391233"/>
                    </a:ext>
                  </a:extLst>
                </a:gridCol>
                <a:gridCol w="905256">
                  <a:extLst>
                    <a:ext uri="{9D8B030D-6E8A-4147-A177-3AD203B41FA5}">
                      <a16:colId xmlns:a16="http://schemas.microsoft.com/office/drawing/2014/main" val="1029064805"/>
                    </a:ext>
                  </a:extLst>
                </a:gridCol>
                <a:gridCol w="905256">
                  <a:extLst>
                    <a:ext uri="{9D8B030D-6E8A-4147-A177-3AD203B41FA5}">
                      <a16:colId xmlns:a16="http://schemas.microsoft.com/office/drawing/2014/main" val="3687967771"/>
                    </a:ext>
                  </a:extLst>
                </a:gridCol>
                <a:gridCol w="905256">
                  <a:extLst>
                    <a:ext uri="{9D8B030D-6E8A-4147-A177-3AD203B41FA5}">
                      <a16:colId xmlns:a16="http://schemas.microsoft.com/office/drawing/2014/main" val="65108333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833555101"/>
                  </a:ext>
                </a:extLst>
              </a:tr>
              <a:tr h="370840">
                <a:tc>
                  <a:txBody>
                    <a:bodyPr/>
                    <a:lstStyle/>
                    <a:p>
                      <a:r>
                        <a:rPr lang="en-US" sz="1000"/>
                        <a:t>41</a:t>
                      </a:r>
                    </a:p>
                  </a:txBody>
                  <a:tcPr/>
                </a:tc>
                <a:tc>
                  <a:txBody>
                    <a:bodyPr/>
                    <a:lstStyle/>
                    <a:p>
                      <a:r>
                        <a:rPr lang="en-US" sz="1000"/>
                        <a:t>0.8050 %</a:t>
                      </a:r>
                    </a:p>
                  </a:txBody>
                  <a:tcPr/>
                </a:tc>
                <a:tc>
                  <a:txBody>
                    <a:bodyPr/>
                    <a:lstStyle/>
                    <a:p>
                      <a:r>
                        <a:rPr lang="en-US" sz="1000"/>
                        <a:t>0.07</a:t>
                      </a:r>
                    </a:p>
                  </a:txBody>
                  <a:tcPr/>
                </a:tc>
                <a:tc>
                  <a:txBody>
                    <a:bodyPr/>
                    <a:lstStyle/>
                    <a:p>
                      <a:r>
                        <a:rPr lang="en-US" sz="1000"/>
                        <a:t>75.29</a:t>
                      </a:r>
                    </a:p>
                  </a:txBody>
                  <a:tcPr/>
                </a:tc>
                <a:tc>
                  <a:txBody>
                    <a:bodyPr/>
                    <a:lstStyle/>
                    <a:p>
                      <a:r>
                        <a:rPr lang="en-US" sz="1000"/>
                        <a:t>74.29</a:t>
                      </a:r>
                    </a:p>
                  </a:txBody>
                  <a:tcPr/>
                </a:tc>
                <a:tc>
                  <a:txBody>
                    <a:bodyPr/>
                    <a:lstStyle/>
                    <a:p>
                      <a:r>
                        <a:rPr lang="en-US" sz="1000"/>
                        <a:t>59.54</a:t>
                      </a:r>
                    </a:p>
                  </a:txBody>
                  <a:tcPr/>
                </a:tc>
                <a:tc>
                  <a:txBody>
                    <a:bodyPr/>
                    <a:lstStyle/>
                    <a:p>
                      <a:r>
                        <a:rPr lang="en-US" sz="1000"/>
                        <a:t>59.46</a:t>
                      </a:r>
                    </a:p>
                  </a:txBody>
                  <a:tcPr/>
                </a:tc>
                <a:tc>
                  <a:txBody>
                    <a:bodyPr/>
                    <a:lstStyle/>
                    <a:p>
                      <a:r>
                        <a:rPr lang="en-US" sz="1000"/>
                        <a:t>3087</a:t>
                      </a:r>
                    </a:p>
                  </a:txBody>
                  <a:tcPr/>
                </a:tc>
                <a:tc>
                  <a:txBody>
                    <a:bodyPr/>
                    <a:lstStyle/>
                    <a:p>
                      <a:r>
                        <a:rPr lang="en-US" sz="1000"/>
                        <a:t>2441</a:t>
                      </a:r>
                    </a:p>
                  </a:txBody>
                  <a:tcPr/>
                </a:tc>
                <a:extLst>
                  <a:ext uri="{0D108BD9-81ED-4DB2-BD59-A6C34878D82A}">
                    <a16:rowId xmlns:a16="http://schemas.microsoft.com/office/drawing/2014/main" val="329140128"/>
                  </a:ext>
                </a:extLst>
              </a:tr>
            </a:tbl>
          </a:graphicData>
        </a:graphic>
      </p:graphicFrame>
      <p:sp>
        <p:nvSpPr>
          <p:cNvPr id="4" name="Text Placeholder 3">
            <a:extLst>
              <a:ext uri="{FF2B5EF4-FFF2-40B4-BE49-F238E27FC236}">
                <a16:creationId xmlns:a16="http://schemas.microsoft.com/office/drawing/2014/main" id="{0EFE3D91-2B87-4CF3-889F-3BBF20F6ADF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38885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CC58-FDF0-461F-8704-21D40ADE42D6}"/>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AE377AF4-E4C1-4D26-A23C-D8EED3DE6A75}"/>
              </a:ext>
            </a:extLst>
          </p:cNvPr>
          <p:cNvGraphicFramePr>
            <a:graphicFrameLocks noGrp="1"/>
          </p:cNvGraphicFramePr>
          <p:nvPr>
            <p:ph type="tbl" sz="quarter" idx="13"/>
            <p:extLst>
              <p:ext uri="{D42A27DB-BD31-4B8C-83A1-F6EECF244321}">
                <p14:modId xmlns:p14="http://schemas.microsoft.com/office/powerpoint/2010/main" val="278445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68156516"/>
                    </a:ext>
                  </a:extLst>
                </a:gridCol>
                <a:gridCol w="1316736">
                  <a:extLst>
                    <a:ext uri="{9D8B030D-6E8A-4147-A177-3AD203B41FA5}">
                      <a16:colId xmlns:a16="http://schemas.microsoft.com/office/drawing/2014/main" val="1508338023"/>
                    </a:ext>
                  </a:extLst>
                </a:gridCol>
                <a:gridCol w="658368">
                  <a:extLst>
                    <a:ext uri="{9D8B030D-6E8A-4147-A177-3AD203B41FA5}">
                      <a16:colId xmlns:a16="http://schemas.microsoft.com/office/drawing/2014/main" val="1457699173"/>
                    </a:ext>
                  </a:extLst>
                </a:gridCol>
                <a:gridCol w="658368">
                  <a:extLst>
                    <a:ext uri="{9D8B030D-6E8A-4147-A177-3AD203B41FA5}">
                      <a16:colId xmlns:a16="http://schemas.microsoft.com/office/drawing/2014/main" val="3843441269"/>
                    </a:ext>
                  </a:extLst>
                </a:gridCol>
                <a:gridCol w="658368">
                  <a:extLst>
                    <a:ext uri="{9D8B030D-6E8A-4147-A177-3AD203B41FA5}">
                      <a16:colId xmlns:a16="http://schemas.microsoft.com/office/drawing/2014/main" val="2900687623"/>
                    </a:ext>
                  </a:extLst>
                </a:gridCol>
                <a:gridCol w="658368">
                  <a:extLst>
                    <a:ext uri="{9D8B030D-6E8A-4147-A177-3AD203B41FA5}">
                      <a16:colId xmlns:a16="http://schemas.microsoft.com/office/drawing/2014/main" val="2374856279"/>
                    </a:ext>
                  </a:extLst>
                </a:gridCol>
                <a:gridCol w="658368">
                  <a:extLst>
                    <a:ext uri="{9D8B030D-6E8A-4147-A177-3AD203B41FA5}">
                      <a16:colId xmlns:a16="http://schemas.microsoft.com/office/drawing/2014/main" val="3204556491"/>
                    </a:ext>
                  </a:extLst>
                </a:gridCol>
                <a:gridCol w="658368">
                  <a:extLst>
                    <a:ext uri="{9D8B030D-6E8A-4147-A177-3AD203B41FA5}">
                      <a16:colId xmlns:a16="http://schemas.microsoft.com/office/drawing/2014/main" val="2140143647"/>
                    </a:ext>
                  </a:extLst>
                </a:gridCol>
                <a:gridCol w="658368">
                  <a:extLst>
                    <a:ext uri="{9D8B030D-6E8A-4147-A177-3AD203B41FA5}">
                      <a16:colId xmlns:a16="http://schemas.microsoft.com/office/drawing/2014/main" val="307936452"/>
                    </a:ext>
                  </a:extLst>
                </a:gridCol>
                <a:gridCol w="658368">
                  <a:extLst>
                    <a:ext uri="{9D8B030D-6E8A-4147-A177-3AD203B41FA5}">
                      <a16:colId xmlns:a16="http://schemas.microsoft.com/office/drawing/2014/main" val="147703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8346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- 2022-03-30 17:35:14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https://quintly-image-storage.s3.amazonaws.com/42a5b893a9726451877e4ab7634db126/16fe842b0bbf1cd1a4e82188926e500a.jpg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07666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- 2022-03-30 17:34:24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https://quintly-image-storage.s3.amazonaws.com/42a5b893a9726451877e4ab7634db126/9093bb73f05da9300b7f3a80a1bfb0e4.jpg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335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- 2022-03-30 17:33:51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https://quintly-image-storage.s3.amazonaws.com/42a5b893a9726451877e4ab7634db126/1d3dc92b18aed1b64f5ae0ecaae4ce9d.jpg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92258481"/>
                  </a:ext>
                </a:extLst>
              </a:tr>
            </a:tbl>
          </a:graphicData>
        </a:graphic>
      </p:graphicFrame>
      <p:sp>
        <p:nvSpPr>
          <p:cNvPr id="4" name="Text Placeholder 3">
            <a:extLst>
              <a:ext uri="{FF2B5EF4-FFF2-40B4-BE49-F238E27FC236}">
                <a16:creationId xmlns:a16="http://schemas.microsoft.com/office/drawing/2014/main" id="{F57CE1BD-AE44-4708-AF22-FC05C5676CC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49809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50E19-3B70-4B51-98F0-CBF3391AED26}"/>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BC5A77B9-D0AE-46C6-9468-7B2FA4B4EC1B}"/>
              </a:ext>
            </a:extLst>
          </p:cNvPr>
          <p:cNvGraphicFramePr>
            <a:graphicFrameLocks noGrp="1"/>
          </p:cNvGraphicFramePr>
          <p:nvPr>
            <p:ph type="tbl" sz="quarter" idx="13"/>
            <p:extLst>
              <p:ext uri="{D42A27DB-BD31-4B8C-83A1-F6EECF244321}">
                <p14:modId xmlns:p14="http://schemas.microsoft.com/office/powerpoint/2010/main" val="821015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6247407"/>
                    </a:ext>
                  </a:extLst>
                </a:gridCol>
                <a:gridCol w="1316736">
                  <a:extLst>
                    <a:ext uri="{9D8B030D-6E8A-4147-A177-3AD203B41FA5}">
                      <a16:colId xmlns:a16="http://schemas.microsoft.com/office/drawing/2014/main" val="2594180234"/>
                    </a:ext>
                  </a:extLst>
                </a:gridCol>
                <a:gridCol w="658368">
                  <a:extLst>
                    <a:ext uri="{9D8B030D-6E8A-4147-A177-3AD203B41FA5}">
                      <a16:colId xmlns:a16="http://schemas.microsoft.com/office/drawing/2014/main" val="658214411"/>
                    </a:ext>
                  </a:extLst>
                </a:gridCol>
                <a:gridCol w="658368">
                  <a:extLst>
                    <a:ext uri="{9D8B030D-6E8A-4147-A177-3AD203B41FA5}">
                      <a16:colId xmlns:a16="http://schemas.microsoft.com/office/drawing/2014/main" val="783025677"/>
                    </a:ext>
                  </a:extLst>
                </a:gridCol>
                <a:gridCol w="658368">
                  <a:extLst>
                    <a:ext uri="{9D8B030D-6E8A-4147-A177-3AD203B41FA5}">
                      <a16:colId xmlns:a16="http://schemas.microsoft.com/office/drawing/2014/main" val="2185260194"/>
                    </a:ext>
                  </a:extLst>
                </a:gridCol>
                <a:gridCol w="658368">
                  <a:extLst>
                    <a:ext uri="{9D8B030D-6E8A-4147-A177-3AD203B41FA5}">
                      <a16:colId xmlns:a16="http://schemas.microsoft.com/office/drawing/2014/main" val="1093162023"/>
                    </a:ext>
                  </a:extLst>
                </a:gridCol>
                <a:gridCol w="658368">
                  <a:extLst>
                    <a:ext uri="{9D8B030D-6E8A-4147-A177-3AD203B41FA5}">
                      <a16:colId xmlns:a16="http://schemas.microsoft.com/office/drawing/2014/main" val="3118962010"/>
                    </a:ext>
                  </a:extLst>
                </a:gridCol>
                <a:gridCol w="658368">
                  <a:extLst>
                    <a:ext uri="{9D8B030D-6E8A-4147-A177-3AD203B41FA5}">
                      <a16:colId xmlns:a16="http://schemas.microsoft.com/office/drawing/2014/main" val="2587803499"/>
                    </a:ext>
                  </a:extLst>
                </a:gridCol>
                <a:gridCol w="658368">
                  <a:extLst>
                    <a:ext uri="{9D8B030D-6E8A-4147-A177-3AD203B41FA5}">
                      <a16:colId xmlns:a16="http://schemas.microsoft.com/office/drawing/2014/main" val="2492339939"/>
                    </a:ext>
                  </a:extLst>
                </a:gridCol>
                <a:gridCol w="658368">
                  <a:extLst>
                    <a:ext uri="{9D8B030D-6E8A-4147-A177-3AD203B41FA5}">
                      <a16:colId xmlns:a16="http://schemas.microsoft.com/office/drawing/2014/main" val="282848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399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- 2022-03-30 17:33:29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https://quintly-image-storage.s3.amazonaws.com/42a5b893a9726451877e4ab7634db126/464a6cf5daabb82d47ecb646ebe93d0c.jpg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3607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- 2022-03-30 17:32:31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https://quintly-image-storage.s3.amazonaws.com/42a5b893a9726451877e4ab7634db126/0cf65c7f995b60b0a272c2e79a776a9e.jpg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03/31/2022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02857007"/>
                  </a:ext>
                </a:extLst>
              </a:tr>
            </a:tbl>
          </a:graphicData>
        </a:graphic>
      </p:graphicFrame>
      <p:sp>
        <p:nvSpPr>
          <p:cNvPr id="4" name="Text Placeholder 3">
            <a:extLst>
              <a:ext uri="{FF2B5EF4-FFF2-40B4-BE49-F238E27FC236}">
                <a16:creationId xmlns:a16="http://schemas.microsoft.com/office/drawing/2014/main" id="{0812AC93-79A9-4295-97E2-40DE89F4625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31635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1109</Words>
  <Application>Microsoft Office PowerPoint</Application>
  <PresentationFormat>On-screen Show (4:3)</PresentationFormat>
  <Paragraphs>474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2022-04-04T15:47:48Z</dcterms:created>
  <dcterms:modified xsi:type="dcterms:W3CDTF">2022-04-04T15:48:40Z</dcterms:modified>
</cp:coreProperties>
</file>