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Sheet1!$B$2:$B$38</c:f>
              <c:numCache>
                <c:formatCode>General</c:formatCode>
                <c:ptCount val="3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numCache>
            </c:numRef>
          </c:val>
          <c:smooth val="0"/>
          <c:extLst>
            <c:ext xmlns:c16="http://schemas.microsoft.com/office/drawing/2014/chart" uri="{C3380CC4-5D6E-409C-BE32-E72D297353CC}">
              <c16:uniqueId val="{00000000-F415-442E-8F4A-F404ECCCCF9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Sheet1!$C$2:$C$38</c:f>
              <c:numCache>
                <c:formatCode>General</c:formatCode>
                <c:ptCount val="3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numCache>
            </c:numRef>
          </c:val>
          <c:smooth val="0"/>
          <c:extLst>
            <c:ext xmlns:c16="http://schemas.microsoft.com/office/drawing/2014/chart" uri="{C3380CC4-5D6E-409C-BE32-E72D297353CC}">
              <c16:uniqueId val="{00000001-F415-442E-8F4A-F404ECCCCF9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F415-442E-8F4A-F404ECCCCF9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Sheet1!$E$2:$E$38</c:f>
              <c:numCache>
                <c:formatCode>General</c:formatCode>
                <c:ptCount val="3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numCache>
            </c:numRef>
          </c:val>
          <c:smooth val="0"/>
          <c:extLst>
            <c:ext xmlns:c16="http://schemas.microsoft.com/office/drawing/2014/chart" uri="{C3380CC4-5D6E-409C-BE32-E72D297353CC}">
              <c16:uniqueId val="{00000003-F415-442E-8F4A-F404ECCCCF9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Sheet1!$F$2:$F$38</c:f>
              <c:numCache>
                <c:formatCode>General</c:formatCode>
                <c:ptCount val="3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numCache>
            </c:numRef>
          </c:val>
          <c:smooth val="0"/>
          <c:extLst>
            <c:ext xmlns:c16="http://schemas.microsoft.com/office/drawing/2014/chart" uri="{C3380CC4-5D6E-409C-BE32-E72D297353CC}">
              <c16:uniqueId val="{00000004-F415-442E-8F4A-F404ECCCCF9F}"/>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Sheet1!$G$2:$G$38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5-F415-442E-8F4A-F404ECCCCF9F}"/>
            </c:ext>
          </c:extLst>
        </c:ser>
        <c:dLbls>
          <c:showLegendKey val="0"/>
          <c:showVal val="0"/>
          <c:showCatName val="0"/>
          <c:showSerName val="0"/>
          <c:showPercent val="0"/>
          <c:showBubbleSize val="0"/>
        </c:dLbls>
        <c:smooth val="0"/>
        <c:axId val="332351584"/>
        <c:axId val="330519624"/>
      </c:lineChart>
      <c:dateAx>
        <c:axId val="33235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19624"/>
        <c:crosses val="autoZero"/>
        <c:auto val="1"/>
        <c:lblOffset val="100"/>
        <c:baseTimeUnit val="months"/>
      </c:dateAx>
      <c:valAx>
        <c:axId val="33051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5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22</c:v>
                </c:pt>
                <c:pt idx="3">
                  <c:v>-2</c:v>
                </c:pt>
              </c:numCache>
            </c:numRef>
          </c:val>
          <c:extLst>
            <c:ext xmlns:c16="http://schemas.microsoft.com/office/drawing/2014/chart" uri="{C3380CC4-5D6E-409C-BE32-E72D297353CC}">
              <c16:uniqueId val="{00000000-C655-4CA0-90F4-049D5B4CFC4C}"/>
            </c:ext>
          </c:extLst>
        </c:ser>
        <c:dLbls>
          <c:showLegendKey val="0"/>
          <c:showVal val="0"/>
          <c:showCatName val="0"/>
          <c:showSerName val="0"/>
          <c:showPercent val="0"/>
          <c:showBubbleSize val="0"/>
        </c:dLbls>
        <c:gapWidth val="219"/>
        <c:overlap val="-27"/>
        <c:axId val="387682616"/>
        <c:axId val="387682944"/>
      </c:barChart>
      <c:dateAx>
        <c:axId val="38768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82944"/>
        <c:crosses val="autoZero"/>
        <c:auto val="1"/>
        <c:lblOffset val="100"/>
        <c:baseTimeUnit val="months"/>
      </c:dateAx>
      <c:valAx>
        <c:axId val="3876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8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37</c:v>
                </c:pt>
                <c:pt idx="3">
                  <c:v>26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882-4DB0-A42F-F5A768D888F8}"/>
            </c:ext>
          </c:extLst>
        </c:ser>
        <c:dLbls>
          <c:showLegendKey val="0"/>
          <c:showVal val="0"/>
          <c:showCatName val="0"/>
          <c:showSerName val="0"/>
          <c:showPercent val="0"/>
          <c:showBubbleSize val="0"/>
        </c:dLbls>
        <c:gapWidth val="219"/>
        <c:overlap val="-27"/>
        <c:axId val="401515696"/>
        <c:axId val="401518976"/>
      </c:barChart>
      <c:dateAx>
        <c:axId val="40151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18976"/>
        <c:crosses val="autoZero"/>
        <c:auto val="1"/>
        <c:lblOffset val="100"/>
        <c:baseTimeUnit val="months"/>
      </c:dateAx>
      <c:valAx>
        <c:axId val="40151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1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909</c:v>
                </c:pt>
                <c:pt idx="3">
                  <c:v>59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95E-4504-9A89-B78599959539}"/>
            </c:ext>
          </c:extLst>
        </c:ser>
        <c:dLbls>
          <c:showLegendKey val="0"/>
          <c:showVal val="0"/>
          <c:showCatName val="0"/>
          <c:showSerName val="0"/>
          <c:showPercent val="0"/>
          <c:showBubbleSize val="0"/>
        </c:dLbls>
        <c:gapWidth val="219"/>
        <c:overlap val="-27"/>
        <c:axId val="401506184"/>
        <c:axId val="401514384"/>
      </c:barChart>
      <c:catAx>
        <c:axId val="40150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14384"/>
        <c:crosses val="autoZero"/>
        <c:auto val="1"/>
        <c:lblAlgn val="ctr"/>
        <c:lblOffset val="100"/>
        <c:noMultiLvlLbl val="0"/>
      </c:catAx>
      <c:valAx>
        <c:axId val="40151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0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13663</c:v>
                </c:pt>
              </c:numCache>
            </c:numRef>
          </c:val>
          <c:extLst>
            <c:ext xmlns:c16="http://schemas.microsoft.com/office/drawing/2014/chart" uri="{C3380CC4-5D6E-409C-BE32-E72D297353CC}">
              <c16:uniqueId val="{00000000-5376-45DF-B923-A1D60C8F01B1}"/>
            </c:ext>
          </c:extLst>
        </c:ser>
        <c:dLbls>
          <c:showLegendKey val="0"/>
          <c:showVal val="0"/>
          <c:showCatName val="0"/>
          <c:showSerName val="0"/>
          <c:showPercent val="0"/>
          <c:showBubbleSize val="0"/>
        </c:dLbls>
        <c:gapWidth val="219"/>
        <c:overlap val="-27"/>
        <c:axId val="401512088"/>
        <c:axId val="401507824"/>
      </c:barChart>
      <c:dateAx>
        <c:axId val="40151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07824"/>
        <c:crosses val="autoZero"/>
        <c:auto val="1"/>
        <c:lblOffset val="100"/>
        <c:baseTimeUnit val="months"/>
      </c:dateAx>
      <c:valAx>
        <c:axId val="40150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1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27</c:v>
                </c:pt>
                <c:pt idx="1">
                  <c:v>323</c:v>
                </c:pt>
                <c:pt idx="2">
                  <c:v>453</c:v>
                </c:pt>
                <c:pt idx="3">
                  <c:v>385</c:v>
                </c:pt>
                <c:pt idx="4">
                  <c:v>375</c:v>
                </c:pt>
                <c:pt idx="5">
                  <c:v>278</c:v>
                </c:pt>
              </c:numCache>
            </c:numRef>
          </c:val>
          <c:extLst>
            <c:ext xmlns:c16="http://schemas.microsoft.com/office/drawing/2014/chart" uri="{C3380CC4-5D6E-409C-BE32-E72D297353CC}">
              <c16:uniqueId val="{00000000-8B0C-4C9F-8A6F-7635CC52EDB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30</c:v>
                </c:pt>
                <c:pt idx="1">
                  <c:v>367</c:v>
                </c:pt>
                <c:pt idx="2">
                  <c:v>610</c:v>
                </c:pt>
                <c:pt idx="3">
                  <c:v>674</c:v>
                </c:pt>
                <c:pt idx="4">
                  <c:v>628</c:v>
                </c:pt>
                <c:pt idx="5">
                  <c:v>396</c:v>
                </c:pt>
              </c:numCache>
            </c:numRef>
          </c:val>
          <c:extLst>
            <c:ext xmlns:c16="http://schemas.microsoft.com/office/drawing/2014/chart" uri="{C3380CC4-5D6E-409C-BE32-E72D297353CC}">
              <c16:uniqueId val="{00000001-8B0C-4C9F-8A6F-7635CC52EDB0}"/>
            </c:ext>
          </c:extLst>
        </c:ser>
        <c:dLbls>
          <c:showLegendKey val="0"/>
          <c:showVal val="0"/>
          <c:showCatName val="0"/>
          <c:showSerName val="0"/>
          <c:showPercent val="0"/>
          <c:showBubbleSize val="0"/>
        </c:dLbls>
        <c:gapWidth val="219"/>
        <c:overlap val="-27"/>
        <c:axId val="430145112"/>
        <c:axId val="430149376"/>
      </c:barChart>
      <c:catAx>
        <c:axId val="43014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49376"/>
        <c:crosses val="autoZero"/>
        <c:auto val="1"/>
        <c:lblAlgn val="ctr"/>
        <c:lblOffset val="100"/>
        <c:noMultiLvlLbl val="0"/>
      </c:catAx>
      <c:valAx>
        <c:axId val="43014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4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c:v>
                </c:pt>
              </c:numCache>
            </c:numRef>
          </c:val>
          <c:extLst>
            <c:ext xmlns:c16="http://schemas.microsoft.com/office/drawing/2014/chart" uri="{C3380CC4-5D6E-409C-BE32-E72D297353CC}">
              <c16:uniqueId val="{00000000-B088-4311-9828-32F161C702E2}"/>
            </c:ext>
          </c:extLst>
        </c:ser>
        <c:dLbls>
          <c:showLegendKey val="0"/>
          <c:showVal val="0"/>
          <c:showCatName val="0"/>
          <c:showSerName val="0"/>
          <c:showPercent val="0"/>
          <c:showBubbleSize val="0"/>
        </c:dLbls>
        <c:gapWidth val="219"/>
        <c:overlap val="-27"/>
        <c:axId val="430156264"/>
        <c:axId val="430159872"/>
      </c:barChart>
      <c:dateAx>
        <c:axId val="43015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59872"/>
        <c:crosses val="autoZero"/>
        <c:auto val="1"/>
        <c:lblOffset val="100"/>
        <c:baseTimeUnit val="months"/>
      </c:dateAx>
      <c:valAx>
        <c:axId val="43015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5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C83-473C-BC71-7B88C99EC207}"/>
            </c:ext>
          </c:extLst>
        </c:ser>
        <c:dLbls>
          <c:showLegendKey val="0"/>
          <c:showVal val="0"/>
          <c:showCatName val="0"/>
          <c:showSerName val="0"/>
          <c:showPercent val="0"/>
          <c:showBubbleSize val="0"/>
        </c:dLbls>
        <c:gapWidth val="219"/>
        <c:overlap val="-27"/>
        <c:axId val="430152000"/>
        <c:axId val="430160856"/>
      </c:barChart>
      <c:dateAx>
        <c:axId val="43015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60856"/>
        <c:crosses val="autoZero"/>
        <c:auto val="1"/>
        <c:lblOffset val="100"/>
        <c:baseTimeUnit val="months"/>
      </c:dateAx>
      <c:valAx>
        <c:axId val="43016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5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90</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5A-4EA0-AF64-C14438E34411}"/>
            </c:ext>
          </c:extLst>
        </c:ser>
        <c:dLbls>
          <c:showLegendKey val="0"/>
          <c:showVal val="0"/>
          <c:showCatName val="0"/>
          <c:showSerName val="0"/>
          <c:showPercent val="0"/>
          <c:showBubbleSize val="0"/>
        </c:dLbls>
        <c:gapWidth val="219"/>
        <c:overlap val="-27"/>
        <c:axId val="458520576"/>
        <c:axId val="458521888"/>
      </c:barChart>
      <c:catAx>
        <c:axId val="45852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21888"/>
        <c:crosses val="autoZero"/>
        <c:auto val="1"/>
        <c:lblAlgn val="ctr"/>
        <c:lblOffset val="100"/>
        <c:noMultiLvlLbl val="0"/>
      </c:catAx>
      <c:valAx>
        <c:axId val="45852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2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888-4B82-B6FD-BB9B1B725ADD}"/>
            </c:ext>
          </c:extLst>
        </c:ser>
        <c:dLbls>
          <c:showLegendKey val="0"/>
          <c:showVal val="0"/>
          <c:showCatName val="0"/>
          <c:showSerName val="0"/>
          <c:showPercent val="0"/>
          <c:showBubbleSize val="0"/>
        </c:dLbls>
        <c:gapWidth val="219"/>
        <c:overlap val="-27"/>
        <c:axId val="458513360"/>
        <c:axId val="458513688"/>
      </c:barChart>
      <c:dateAx>
        <c:axId val="45851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13688"/>
        <c:crosses val="autoZero"/>
        <c:auto val="1"/>
        <c:lblOffset val="100"/>
        <c:baseTimeUnit val="months"/>
      </c:dateAx>
      <c:valAx>
        <c:axId val="45851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1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35</c:v>
                </c:pt>
              </c:numCache>
            </c:numRef>
          </c:val>
          <c:extLst>
            <c:ext xmlns:c16="http://schemas.microsoft.com/office/drawing/2014/chart" uri="{C3380CC4-5D6E-409C-BE32-E72D297353CC}">
              <c16:uniqueId val="{00000000-B8E2-44B4-BB3C-19DFAEFBA5CF}"/>
            </c:ext>
          </c:extLst>
        </c:ser>
        <c:dLbls>
          <c:showLegendKey val="0"/>
          <c:showVal val="0"/>
          <c:showCatName val="0"/>
          <c:showSerName val="0"/>
          <c:showPercent val="0"/>
          <c:showBubbleSize val="0"/>
        </c:dLbls>
        <c:gapWidth val="219"/>
        <c:overlap val="-27"/>
        <c:axId val="461800912"/>
        <c:axId val="461799272"/>
      </c:barChart>
      <c:dateAx>
        <c:axId val="46180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99272"/>
        <c:crosses val="autoZero"/>
        <c:auto val="1"/>
        <c:lblOffset val="100"/>
        <c:baseTimeUnit val="months"/>
      </c:dateAx>
      <c:valAx>
        <c:axId val="46179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100</c:v>
                </c:pt>
                <c:pt idx="1">
                  <c:v>51</c:v>
                </c:pt>
                <c:pt idx="2">
                  <c:v>70</c:v>
                </c:pt>
                <c:pt idx="3">
                  <c:v>47</c:v>
                </c:pt>
              </c:numCache>
            </c:numRef>
          </c:val>
          <c:extLst>
            <c:ext xmlns:c16="http://schemas.microsoft.com/office/drawing/2014/chart" uri="{C3380CC4-5D6E-409C-BE32-E72D297353CC}">
              <c16:uniqueId val="{00000000-8955-468B-A638-E02194F6838A}"/>
            </c:ext>
          </c:extLst>
        </c:ser>
        <c:dLbls>
          <c:showLegendKey val="0"/>
          <c:showVal val="0"/>
          <c:showCatName val="0"/>
          <c:showSerName val="0"/>
          <c:showPercent val="0"/>
          <c:showBubbleSize val="0"/>
        </c:dLbls>
        <c:gapWidth val="219"/>
        <c:overlap val="-27"/>
        <c:axId val="461807144"/>
        <c:axId val="461798616"/>
      </c:barChart>
      <c:catAx>
        <c:axId val="46180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98616"/>
        <c:crosses val="autoZero"/>
        <c:auto val="1"/>
        <c:lblAlgn val="ctr"/>
        <c:lblOffset val="100"/>
        <c:noMultiLvlLbl val="0"/>
      </c:catAx>
      <c:valAx>
        <c:axId val="46179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0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2012</c:v>
                </c:pt>
                <c:pt idx="1">
                  <c:v>1130</c:v>
                </c:pt>
                <c:pt idx="2">
                  <c:v>1631</c:v>
                </c:pt>
                <c:pt idx="3">
                  <c:v>94</c:v>
                </c:pt>
              </c:numCache>
            </c:numRef>
          </c:val>
          <c:extLst>
            <c:ext xmlns:c16="http://schemas.microsoft.com/office/drawing/2014/chart" uri="{C3380CC4-5D6E-409C-BE32-E72D297353CC}">
              <c16:uniqueId val="{00000000-EE19-4247-A998-BE517D027C07}"/>
            </c:ext>
          </c:extLst>
        </c:ser>
        <c:dLbls>
          <c:showLegendKey val="0"/>
          <c:showVal val="0"/>
          <c:showCatName val="0"/>
          <c:showSerName val="0"/>
          <c:showPercent val="0"/>
          <c:showBubbleSize val="0"/>
        </c:dLbls>
        <c:gapWidth val="219"/>
        <c:overlap val="-27"/>
        <c:axId val="461812064"/>
        <c:axId val="461811736"/>
      </c:barChart>
      <c:catAx>
        <c:axId val="46181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11736"/>
        <c:crosses val="autoZero"/>
        <c:auto val="1"/>
        <c:lblAlgn val="ctr"/>
        <c:lblOffset val="100"/>
        <c:noMultiLvlLbl val="0"/>
      </c:catAx>
      <c:valAx>
        <c:axId val="46181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1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2746</c:v>
                </c:pt>
              </c:numCache>
            </c:numRef>
          </c:val>
          <c:extLst>
            <c:ext xmlns:c16="http://schemas.microsoft.com/office/drawing/2014/chart" uri="{C3380CC4-5D6E-409C-BE32-E72D297353CC}">
              <c16:uniqueId val="{00000000-38C9-4834-AEA0-70DE1A210EAB}"/>
            </c:ext>
          </c:extLst>
        </c:ser>
        <c:dLbls>
          <c:showLegendKey val="0"/>
          <c:showVal val="0"/>
          <c:showCatName val="0"/>
          <c:showSerName val="0"/>
          <c:showPercent val="0"/>
          <c:showBubbleSize val="0"/>
        </c:dLbls>
        <c:gapWidth val="219"/>
        <c:overlap val="-27"/>
        <c:axId val="461818296"/>
        <c:axId val="461811408"/>
      </c:barChart>
      <c:catAx>
        <c:axId val="46181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11408"/>
        <c:crosses val="autoZero"/>
        <c:auto val="1"/>
        <c:lblAlgn val="ctr"/>
        <c:lblOffset val="100"/>
        <c:noMultiLvlLbl val="0"/>
      </c:catAx>
      <c:valAx>
        <c:axId val="46181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81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8</c:v>
                </c:pt>
              </c:numCache>
            </c:numRef>
          </c:val>
          <c:extLst>
            <c:ext xmlns:c16="http://schemas.microsoft.com/office/drawing/2014/chart" uri="{C3380CC4-5D6E-409C-BE32-E72D297353CC}">
              <c16:uniqueId val="{00000000-8405-4CDB-994D-15E3BAAEFDE7}"/>
            </c:ext>
          </c:extLst>
        </c:ser>
        <c:dLbls>
          <c:showLegendKey val="0"/>
          <c:showVal val="0"/>
          <c:showCatName val="0"/>
          <c:showSerName val="0"/>
          <c:showPercent val="0"/>
          <c:showBubbleSize val="0"/>
        </c:dLbls>
        <c:gapWidth val="219"/>
        <c:overlap val="-27"/>
        <c:axId val="253126024"/>
        <c:axId val="253131928"/>
      </c:barChart>
      <c:dateAx>
        <c:axId val="25312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31928"/>
        <c:crosses val="autoZero"/>
        <c:auto val="1"/>
        <c:lblOffset val="100"/>
        <c:baseTimeUnit val="months"/>
      </c:dateAx>
      <c:valAx>
        <c:axId val="25313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22</c:v>
                </c:pt>
                <c:pt idx="2">
                  <c:v>35</c:v>
                </c:pt>
                <c:pt idx="3">
                  <c:v>45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AB-4BF1-BFE8-5BF1F69C13BC}"/>
            </c:ext>
          </c:extLst>
        </c:ser>
        <c:dLbls>
          <c:showLegendKey val="0"/>
          <c:showVal val="0"/>
          <c:showCatName val="0"/>
          <c:showSerName val="0"/>
          <c:showPercent val="0"/>
          <c:showBubbleSize val="0"/>
        </c:dLbls>
        <c:gapWidth val="219"/>
        <c:overlap val="-27"/>
        <c:axId val="253123400"/>
        <c:axId val="253123728"/>
      </c:barChart>
      <c:dateAx>
        <c:axId val="25312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3728"/>
        <c:crosses val="autoZero"/>
        <c:auto val="1"/>
        <c:lblOffset val="100"/>
        <c:baseTimeUnit val="months"/>
      </c:dateAx>
      <c:valAx>
        <c:axId val="25312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654</c:v>
                </c:pt>
                <c:pt idx="1">
                  <c:v>419</c:v>
                </c:pt>
                <c:pt idx="2">
                  <c:v>813</c:v>
                </c:pt>
                <c:pt idx="3">
                  <c:v>90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AA0-4064-8C22-391471B71C63}"/>
            </c:ext>
          </c:extLst>
        </c:ser>
        <c:dLbls>
          <c:showLegendKey val="0"/>
          <c:showVal val="0"/>
          <c:showCatName val="0"/>
          <c:showSerName val="0"/>
          <c:showPercent val="0"/>
          <c:showBubbleSize val="0"/>
        </c:dLbls>
        <c:gapWidth val="219"/>
        <c:overlap val="-27"/>
        <c:axId val="253141112"/>
        <c:axId val="253139472"/>
      </c:barChart>
      <c:catAx>
        <c:axId val="25314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39472"/>
        <c:crosses val="autoZero"/>
        <c:auto val="1"/>
        <c:lblAlgn val="ctr"/>
        <c:lblOffset val="100"/>
        <c:noMultiLvlLbl val="0"/>
      </c:catAx>
      <c:valAx>
        <c:axId val="25313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4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numCache>
            </c:numRef>
          </c:val>
          <c:extLst>
            <c:ext xmlns:c16="http://schemas.microsoft.com/office/drawing/2014/chart" uri="{C3380CC4-5D6E-409C-BE32-E72D297353CC}">
              <c16:uniqueId val="{00000000-AC92-4A9B-9D3E-074DC3265522}"/>
            </c:ext>
          </c:extLst>
        </c:ser>
        <c:dLbls>
          <c:showLegendKey val="0"/>
          <c:showVal val="0"/>
          <c:showCatName val="0"/>
          <c:showSerName val="0"/>
          <c:showPercent val="0"/>
          <c:showBubbleSize val="0"/>
        </c:dLbls>
        <c:gapWidth val="219"/>
        <c:overlap val="-27"/>
        <c:axId val="253142424"/>
        <c:axId val="253135536"/>
      </c:barChart>
      <c:dateAx>
        <c:axId val="25314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35536"/>
        <c:crosses val="autoZero"/>
        <c:auto val="1"/>
        <c:lblOffset val="100"/>
        <c:baseTimeUnit val="months"/>
      </c:dateAx>
      <c:valAx>
        <c:axId val="25313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4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B4EBA-6EBB-47D6-BEE6-2FC69EBCF46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B5CB98A-4F7A-4412-A3DF-9C15F778DF6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12278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3BC5-9422-46E9-8D82-B7900A847F7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38BCC99-E40F-41FF-B621-7EE7F4674B09}"/>
              </a:ext>
            </a:extLst>
          </p:cNvPr>
          <p:cNvGraphicFramePr>
            <a:graphicFrameLocks noGrp="1"/>
          </p:cNvGraphicFramePr>
          <p:nvPr>
            <p:ph type="chart" sz="quarter" idx="13"/>
            <p:extLst>
              <p:ext uri="{D42A27DB-BD31-4B8C-83A1-F6EECF244321}">
                <p14:modId xmlns:p14="http://schemas.microsoft.com/office/powerpoint/2010/main" val="97087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38CED-2CAD-4001-9FB2-4D90F83B45D7}"/>
              </a:ext>
            </a:extLst>
          </p:cNvPr>
          <p:cNvSpPr>
            <a:spLocks noGrp="1"/>
          </p:cNvSpPr>
          <p:nvPr>
            <p:ph type="body" sz="quarter" idx="14"/>
          </p:nvPr>
        </p:nvSpPr>
        <p:spPr/>
        <p:txBody>
          <a:bodyPr/>
          <a:lstStyle/>
          <a:p>
            <a:r>
              <a:rPr lang="en-US"/>
              <a:t>01/01/2019 - 01/31/2022</a:t>
            </a:r>
          </a:p>
        </p:txBody>
      </p:sp>
      <p:sp>
        <p:nvSpPr>
          <p:cNvPr id="5" name="Footer Placeholder 4">
            <a:extLst>
              <a:ext uri="{FF2B5EF4-FFF2-40B4-BE49-F238E27FC236}">
                <a16:creationId xmlns:a16="http://schemas.microsoft.com/office/drawing/2014/main" id="{62E9E175-B4A3-4F3F-A839-19212EB79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43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D8B62-ACA3-4ABD-A8E9-94A33FC663C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DC572FF-EBA8-4EE8-8990-F10B51A85977}"/>
              </a:ext>
            </a:extLst>
          </p:cNvPr>
          <p:cNvGraphicFramePr>
            <a:graphicFrameLocks noGrp="1"/>
          </p:cNvGraphicFramePr>
          <p:nvPr>
            <p:ph type="tbl" sz="quarter" idx="13"/>
            <p:extLst>
              <p:ext uri="{D42A27DB-BD31-4B8C-83A1-F6EECF244321}">
                <p14:modId xmlns:p14="http://schemas.microsoft.com/office/powerpoint/2010/main" val="374853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94139546"/>
                    </a:ext>
                  </a:extLst>
                </a:gridCol>
                <a:gridCol w="905256">
                  <a:extLst>
                    <a:ext uri="{9D8B030D-6E8A-4147-A177-3AD203B41FA5}">
                      <a16:colId xmlns:a16="http://schemas.microsoft.com/office/drawing/2014/main" val="2645366376"/>
                    </a:ext>
                  </a:extLst>
                </a:gridCol>
                <a:gridCol w="905256">
                  <a:extLst>
                    <a:ext uri="{9D8B030D-6E8A-4147-A177-3AD203B41FA5}">
                      <a16:colId xmlns:a16="http://schemas.microsoft.com/office/drawing/2014/main" val="109772078"/>
                    </a:ext>
                  </a:extLst>
                </a:gridCol>
                <a:gridCol w="905256">
                  <a:extLst>
                    <a:ext uri="{9D8B030D-6E8A-4147-A177-3AD203B41FA5}">
                      <a16:colId xmlns:a16="http://schemas.microsoft.com/office/drawing/2014/main" val="3731587419"/>
                    </a:ext>
                  </a:extLst>
                </a:gridCol>
                <a:gridCol w="905256">
                  <a:extLst>
                    <a:ext uri="{9D8B030D-6E8A-4147-A177-3AD203B41FA5}">
                      <a16:colId xmlns:a16="http://schemas.microsoft.com/office/drawing/2014/main" val="100112049"/>
                    </a:ext>
                  </a:extLst>
                </a:gridCol>
                <a:gridCol w="905256">
                  <a:extLst>
                    <a:ext uri="{9D8B030D-6E8A-4147-A177-3AD203B41FA5}">
                      <a16:colId xmlns:a16="http://schemas.microsoft.com/office/drawing/2014/main" val="2044385995"/>
                    </a:ext>
                  </a:extLst>
                </a:gridCol>
                <a:gridCol w="905256">
                  <a:extLst>
                    <a:ext uri="{9D8B030D-6E8A-4147-A177-3AD203B41FA5}">
                      <a16:colId xmlns:a16="http://schemas.microsoft.com/office/drawing/2014/main" val="4066735774"/>
                    </a:ext>
                  </a:extLst>
                </a:gridCol>
                <a:gridCol w="905256">
                  <a:extLst>
                    <a:ext uri="{9D8B030D-6E8A-4147-A177-3AD203B41FA5}">
                      <a16:colId xmlns:a16="http://schemas.microsoft.com/office/drawing/2014/main" val="3907751775"/>
                    </a:ext>
                  </a:extLst>
                </a:gridCol>
                <a:gridCol w="905256">
                  <a:extLst>
                    <a:ext uri="{9D8B030D-6E8A-4147-A177-3AD203B41FA5}">
                      <a16:colId xmlns:a16="http://schemas.microsoft.com/office/drawing/2014/main" val="21797548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4633867"/>
                  </a:ext>
                </a:extLst>
              </a:tr>
              <a:tr h="370840">
                <a:tc>
                  <a:txBody>
                    <a:bodyPr/>
                    <a:lstStyle/>
                    <a:p>
                      <a:r>
                        <a:rPr lang="en-US" sz="1000"/>
                        <a:t>4711</a:t>
                      </a:r>
                    </a:p>
                  </a:txBody>
                  <a:tcPr/>
                </a:tc>
                <a:tc>
                  <a:txBody>
                    <a:bodyPr/>
                    <a:lstStyle/>
                    <a:p>
                      <a:r>
                        <a:rPr lang="en-US" sz="1000"/>
                        <a:t>22</a:t>
                      </a:r>
                    </a:p>
                  </a:txBody>
                  <a:tcPr/>
                </a:tc>
                <a:tc>
                  <a:txBody>
                    <a:bodyPr/>
                    <a:lstStyle/>
                    <a:p>
                      <a:r>
                        <a:rPr lang="en-US" sz="1000"/>
                        <a:t>23</a:t>
                      </a:r>
                    </a:p>
                  </a:txBody>
                  <a:tcPr/>
                </a:tc>
                <a:tc>
                  <a:txBody>
                    <a:bodyPr/>
                    <a:lstStyle/>
                    <a:p>
                      <a:r>
                        <a:rPr lang="en-US" sz="1000"/>
                        <a:t>864</a:t>
                      </a:r>
                    </a:p>
                  </a:txBody>
                  <a:tcPr/>
                </a:tc>
                <a:tc>
                  <a:txBody>
                    <a:bodyPr/>
                    <a:lstStyle/>
                    <a:p>
                      <a:r>
                        <a:rPr lang="en-US" sz="1000"/>
                        <a:t>11</a:t>
                      </a:r>
                    </a:p>
                  </a:txBody>
                  <a:tcPr/>
                </a:tc>
                <a:tc>
                  <a:txBody>
                    <a:bodyPr/>
                    <a:lstStyle/>
                    <a:p>
                      <a:r>
                        <a:rPr lang="en-US" sz="1000"/>
                        <a:t>34</a:t>
                      </a:r>
                    </a:p>
                  </a:txBody>
                  <a:tcPr/>
                </a:tc>
                <a:tc>
                  <a:txBody>
                    <a:bodyPr/>
                    <a:lstStyle/>
                    <a:p>
                      <a:r>
                        <a:rPr lang="en-US" sz="1000"/>
                        <a:t>0</a:t>
                      </a:r>
                    </a:p>
                  </a:txBody>
                  <a:tcPr/>
                </a:tc>
                <a:tc>
                  <a:txBody>
                    <a:bodyPr/>
                    <a:lstStyle/>
                    <a:p>
                      <a:r>
                        <a:rPr lang="en-US" sz="1000"/>
                        <a:t>0.8409 %</a:t>
                      </a:r>
                    </a:p>
                  </a:txBody>
                  <a:tcPr/>
                </a:tc>
                <a:tc>
                  <a:txBody>
                    <a:bodyPr/>
                    <a:lstStyle/>
                    <a:p>
                      <a:r>
                        <a:rPr lang="en-US" sz="1000"/>
                        <a:t>0.0 %</a:t>
                      </a:r>
                    </a:p>
                  </a:txBody>
                  <a:tcPr/>
                </a:tc>
                <a:extLst>
                  <a:ext uri="{0D108BD9-81ED-4DB2-BD59-A6C34878D82A}">
                    <a16:rowId xmlns:a16="http://schemas.microsoft.com/office/drawing/2014/main" val="3736774169"/>
                  </a:ext>
                </a:extLst>
              </a:tr>
            </a:tbl>
          </a:graphicData>
        </a:graphic>
      </p:graphicFrame>
      <p:sp>
        <p:nvSpPr>
          <p:cNvPr id="4" name="Text Placeholder 3">
            <a:extLst>
              <a:ext uri="{FF2B5EF4-FFF2-40B4-BE49-F238E27FC236}">
                <a16:creationId xmlns:a16="http://schemas.microsoft.com/office/drawing/2014/main" id="{066D3EC7-03F8-464C-A3E6-B484C756D70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6958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0C43C-F180-4EBC-8C4B-22A0D351DF0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0302BA41-06A8-4F1F-AA39-8C343FE7695F}"/>
              </a:ext>
            </a:extLst>
          </p:cNvPr>
          <p:cNvGraphicFramePr>
            <a:graphicFrameLocks noGrp="1"/>
          </p:cNvGraphicFramePr>
          <p:nvPr>
            <p:ph type="chart" sz="quarter" idx="13"/>
            <p:extLst>
              <p:ext uri="{D42A27DB-BD31-4B8C-83A1-F6EECF244321}">
                <p14:modId xmlns:p14="http://schemas.microsoft.com/office/powerpoint/2010/main" val="1562549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B3865-8B37-4282-9BBE-11BACFDA56E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C607951-9C0F-4C65-BEC4-9CCD03189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486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958B3-8EFB-4D06-BFC8-18CF7E0EF859}"/>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3EB56B5-F382-4B73-9947-1438639E18A3}"/>
              </a:ext>
            </a:extLst>
          </p:cNvPr>
          <p:cNvGraphicFramePr>
            <a:graphicFrameLocks noGrp="1"/>
          </p:cNvGraphicFramePr>
          <p:nvPr>
            <p:ph type="chart" sz="quarter" idx="13"/>
            <p:extLst>
              <p:ext uri="{D42A27DB-BD31-4B8C-83A1-F6EECF244321}">
                <p14:modId xmlns:p14="http://schemas.microsoft.com/office/powerpoint/2010/main" val="124577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06324-ECA2-4FDE-84A9-10C1E4A48F1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9B06C95-57B5-4A46-9536-B0DF27FA7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44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072D-B551-489B-85B5-7DCA3CFDFDB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8D10241-B810-4598-BB45-C89543D81B53}"/>
              </a:ext>
            </a:extLst>
          </p:cNvPr>
          <p:cNvGraphicFramePr>
            <a:graphicFrameLocks noGrp="1"/>
          </p:cNvGraphicFramePr>
          <p:nvPr>
            <p:ph type="chart" sz="quarter" idx="13"/>
            <p:extLst>
              <p:ext uri="{D42A27DB-BD31-4B8C-83A1-F6EECF244321}">
                <p14:modId xmlns:p14="http://schemas.microsoft.com/office/powerpoint/2010/main" val="3314269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123A82-AA9C-4715-8E7F-5EF50399998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A9F65D-A192-452B-A6AE-A92891FDCC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93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31BCA-6B45-4ECA-AB7D-34D2A7398B9E}"/>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6335826A-91C1-4B75-ACC9-F434DD955C04}"/>
              </a:ext>
            </a:extLst>
          </p:cNvPr>
          <p:cNvGraphicFramePr>
            <a:graphicFrameLocks noGrp="1"/>
          </p:cNvGraphicFramePr>
          <p:nvPr>
            <p:ph type="chart" sz="quarter" idx="13"/>
            <p:extLst>
              <p:ext uri="{D42A27DB-BD31-4B8C-83A1-F6EECF244321}">
                <p14:modId xmlns:p14="http://schemas.microsoft.com/office/powerpoint/2010/main" val="3310665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4EAAF-0FE3-4EE0-938F-4F1EF0149A7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A7DA7FA-D3B1-42E5-A8B6-AB1064136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63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C666B-6D4C-4A34-A293-39BEB53D2579}"/>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E4058592-290E-4ADA-BBEC-043083BD9E0F}"/>
              </a:ext>
            </a:extLst>
          </p:cNvPr>
          <p:cNvGraphicFramePr>
            <a:graphicFrameLocks noGrp="1"/>
          </p:cNvGraphicFramePr>
          <p:nvPr>
            <p:ph type="tbl" sz="quarter" idx="13"/>
            <p:extLst>
              <p:ext uri="{D42A27DB-BD31-4B8C-83A1-F6EECF244321}">
                <p14:modId xmlns:p14="http://schemas.microsoft.com/office/powerpoint/2010/main" val="247178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067068454"/>
                    </a:ext>
                  </a:extLst>
                </a:gridCol>
                <a:gridCol w="1645921">
                  <a:extLst>
                    <a:ext uri="{9D8B030D-6E8A-4147-A177-3AD203B41FA5}">
                      <a16:colId xmlns:a16="http://schemas.microsoft.com/office/drawing/2014/main" val="1563637825"/>
                    </a:ext>
                  </a:extLst>
                </a:gridCol>
                <a:gridCol w="411480">
                  <a:extLst>
                    <a:ext uri="{9D8B030D-6E8A-4147-A177-3AD203B41FA5}">
                      <a16:colId xmlns:a16="http://schemas.microsoft.com/office/drawing/2014/main" val="1975886621"/>
                    </a:ext>
                  </a:extLst>
                </a:gridCol>
                <a:gridCol w="411480">
                  <a:extLst>
                    <a:ext uri="{9D8B030D-6E8A-4147-A177-3AD203B41FA5}">
                      <a16:colId xmlns:a16="http://schemas.microsoft.com/office/drawing/2014/main" val="1143899141"/>
                    </a:ext>
                  </a:extLst>
                </a:gridCol>
                <a:gridCol w="411480">
                  <a:extLst>
                    <a:ext uri="{9D8B030D-6E8A-4147-A177-3AD203B41FA5}">
                      <a16:colId xmlns:a16="http://schemas.microsoft.com/office/drawing/2014/main" val="1360583797"/>
                    </a:ext>
                  </a:extLst>
                </a:gridCol>
                <a:gridCol w="411480">
                  <a:extLst>
                    <a:ext uri="{9D8B030D-6E8A-4147-A177-3AD203B41FA5}">
                      <a16:colId xmlns:a16="http://schemas.microsoft.com/office/drawing/2014/main" val="1472360849"/>
                    </a:ext>
                  </a:extLst>
                </a:gridCol>
                <a:gridCol w="411480">
                  <a:extLst>
                    <a:ext uri="{9D8B030D-6E8A-4147-A177-3AD203B41FA5}">
                      <a16:colId xmlns:a16="http://schemas.microsoft.com/office/drawing/2014/main" val="2206542908"/>
                    </a:ext>
                  </a:extLst>
                </a:gridCol>
                <a:gridCol w="411480">
                  <a:extLst>
                    <a:ext uri="{9D8B030D-6E8A-4147-A177-3AD203B41FA5}">
                      <a16:colId xmlns:a16="http://schemas.microsoft.com/office/drawing/2014/main" val="3003080559"/>
                    </a:ext>
                  </a:extLst>
                </a:gridCol>
                <a:gridCol w="411480">
                  <a:extLst>
                    <a:ext uri="{9D8B030D-6E8A-4147-A177-3AD203B41FA5}">
                      <a16:colId xmlns:a16="http://schemas.microsoft.com/office/drawing/2014/main" val="227827301"/>
                    </a:ext>
                  </a:extLst>
                </a:gridCol>
                <a:gridCol w="411480">
                  <a:extLst>
                    <a:ext uri="{9D8B030D-6E8A-4147-A177-3AD203B41FA5}">
                      <a16:colId xmlns:a16="http://schemas.microsoft.com/office/drawing/2014/main" val="3402349895"/>
                    </a:ext>
                  </a:extLst>
                </a:gridCol>
                <a:gridCol w="411480">
                  <a:extLst>
                    <a:ext uri="{9D8B030D-6E8A-4147-A177-3AD203B41FA5}">
                      <a16:colId xmlns:a16="http://schemas.microsoft.com/office/drawing/2014/main" val="425346454"/>
                    </a:ext>
                  </a:extLst>
                </a:gridCol>
                <a:gridCol w="411480">
                  <a:extLst>
                    <a:ext uri="{9D8B030D-6E8A-4147-A177-3AD203B41FA5}">
                      <a16:colId xmlns:a16="http://schemas.microsoft.com/office/drawing/2014/main" val="2561354349"/>
                    </a:ext>
                  </a:extLst>
                </a:gridCol>
                <a:gridCol w="411480">
                  <a:extLst>
                    <a:ext uri="{9D8B030D-6E8A-4147-A177-3AD203B41FA5}">
                      <a16:colId xmlns:a16="http://schemas.microsoft.com/office/drawing/2014/main" val="2544488482"/>
                    </a:ext>
                  </a:extLst>
                </a:gridCol>
                <a:gridCol w="411480">
                  <a:extLst>
                    <a:ext uri="{9D8B030D-6E8A-4147-A177-3AD203B41FA5}">
                      <a16:colId xmlns:a16="http://schemas.microsoft.com/office/drawing/2014/main" val="29671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439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- 2022-03-17 15:12:58</a:t>
                      </a:r>
                      <a:r>
                        <a:rPr kumimoji="0" lang="en-US" sz="1000" b="0" i="0" u="none" strike="noStrike" kern="1200" cap="none" spc="0" normalizeH="0" baseline="0" noProof="0">
                          <a:ln>
                            <a:noFill/>
                          </a:ln>
                          <a:solidFill>
                            <a:prstClr val="black"/>
                          </a:solidFill>
                          <a:effectLst/>
                          <a:uLnTx/>
                          <a:uFillTx/>
                          <a:latin typeface="+mn-lt"/>
                          <a:ea typeface="+mn-ea"/>
                          <a:cs typeface="+mn-cs"/>
                        </a:rPr>
                        <a:t>
 In honor of #WomensHistoryMonth, #TEAMPHLY partnered with the Women's Wisdom Initiative to create traveling postcards for survivors of #genderviolence. The hand-crafted postcards will be placed in bags along with other necessities and donated to #domesticabuse shelters around the world. Traveling Postcards #volunteerwork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https://quintly-image-storage.s3.amazonaws.com/d123f9c23f3abec6e562a564c92f236a/e500b585e508eba8efb33f8a056e3b39.jpg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90825579"/>
                  </a:ext>
                </a:extLst>
              </a:tr>
            </a:tbl>
          </a:graphicData>
        </a:graphic>
      </p:graphicFrame>
      <p:sp>
        <p:nvSpPr>
          <p:cNvPr id="4" name="Text Placeholder 3">
            <a:extLst>
              <a:ext uri="{FF2B5EF4-FFF2-40B4-BE49-F238E27FC236}">
                <a16:creationId xmlns:a16="http://schemas.microsoft.com/office/drawing/2014/main" id="{63A22D82-D042-43D7-878A-760AB236A0D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4581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9F541-4801-4A15-8C18-BEA1B640FA03}"/>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E5D31470-1A1B-49C1-96F4-08FD2E1DF9FA}"/>
              </a:ext>
            </a:extLst>
          </p:cNvPr>
          <p:cNvGraphicFramePr>
            <a:graphicFrameLocks noGrp="1"/>
          </p:cNvGraphicFramePr>
          <p:nvPr>
            <p:ph type="tbl" sz="quarter" idx="13"/>
            <p:extLst>
              <p:ext uri="{D42A27DB-BD31-4B8C-83A1-F6EECF244321}">
                <p14:modId xmlns:p14="http://schemas.microsoft.com/office/powerpoint/2010/main" val="211681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83272485"/>
                    </a:ext>
                  </a:extLst>
                </a:gridCol>
                <a:gridCol w="1645921">
                  <a:extLst>
                    <a:ext uri="{9D8B030D-6E8A-4147-A177-3AD203B41FA5}">
                      <a16:colId xmlns:a16="http://schemas.microsoft.com/office/drawing/2014/main" val="4048728402"/>
                    </a:ext>
                  </a:extLst>
                </a:gridCol>
                <a:gridCol w="411480">
                  <a:extLst>
                    <a:ext uri="{9D8B030D-6E8A-4147-A177-3AD203B41FA5}">
                      <a16:colId xmlns:a16="http://schemas.microsoft.com/office/drawing/2014/main" val="4277678736"/>
                    </a:ext>
                  </a:extLst>
                </a:gridCol>
                <a:gridCol w="411480">
                  <a:extLst>
                    <a:ext uri="{9D8B030D-6E8A-4147-A177-3AD203B41FA5}">
                      <a16:colId xmlns:a16="http://schemas.microsoft.com/office/drawing/2014/main" val="336000962"/>
                    </a:ext>
                  </a:extLst>
                </a:gridCol>
                <a:gridCol w="411480">
                  <a:extLst>
                    <a:ext uri="{9D8B030D-6E8A-4147-A177-3AD203B41FA5}">
                      <a16:colId xmlns:a16="http://schemas.microsoft.com/office/drawing/2014/main" val="1097116801"/>
                    </a:ext>
                  </a:extLst>
                </a:gridCol>
                <a:gridCol w="411480">
                  <a:extLst>
                    <a:ext uri="{9D8B030D-6E8A-4147-A177-3AD203B41FA5}">
                      <a16:colId xmlns:a16="http://schemas.microsoft.com/office/drawing/2014/main" val="978915327"/>
                    </a:ext>
                  </a:extLst>
                </a:gridCol>
                <a:gridCol w="411480">
                  <a:extLst>
                    <a:ext uri="{9D8B030D-6E8A-4147-A177-3AD203B41FA5}">
                      <a16:colId xmlns:a16="http://schemas.microsoft.com/office/drawing/2014/main" val="3158110388"/>
                    </a:ext>
                  </a:extLst>
                </a:gridCol>
                <a:gridCol w="411480">
                  <a:extLst>
                    <a:ext uri="{9D8B030D-6E8A-4147-A177-3AD203B41FA5}">
                      <a16:colId xmlns:a16="http://schemas.microsoft.com/office/drawing/2014/main" val="2100262049"/>
                    </a:ext>
                  </a:extLst>
                </a:gridCol>
                <a:gridCol w="411480">
                  <a:extLst>
                    <a:ext uri="{9D8B030D-6E8A-4147-A177-3AD203B41FA5}">
                      <a16:colId xmlns:a16="http://schemas.microsoft.com/office/drawing/2014/main" val="7762886"/>
                    </a:ext>
                  </a:extLst>
                </a:gridCol>
                <a:gridCol w="411480">
                  <a:extLst>
                    <a:ext uri="{9D8B030D-6E8A-4147-A177-3AD203B41FA5}">
                      <a16:colId xmlns:a16="http://schemas.microsoft.com/office/drawing/2014/main" val="3810762329"/>
                    </a:ext>
                  </a:extLst>
                </a:gridCol>
                <a:gridCol w="411480">
                  <a:extLst>
                    <a:ext uri="{9D8B030D-6E8A-4147-A177-3AD203B41FA5}">
                      <a16:colId xmlns:a16="http://schemas.microsoft.com/office/drawing/2014/main" val="3057691457"/>
                    </a:ext>
                  </a:extLst>
                </a:gridCol>
                <a:gridCol w="411480">
                  <a:extLst>
                    <a:ext uri="{9D8B030D-6E8A-4147-A177-3AD203B41FA5}">
                      <a16:colId xmlns:a16="http://schemas.microsoft.com/office/drawing/2014/main" val="2632704120"/>
                    </a:ext>
                  </a:extLst>
                </a:gridCol>
                <a:gridCol w="411480">
                  <a:extLst>
                    <a:ext uri="{9D8B030D-6E8A-4147-A177-3AD203B41FA5}">
                      <a16:colId xmlns:a16="http://schemas.microsoft.com/office/drawing/2014/main" val="703437757"/>
                    </a:ext>
                  </a:extLst>
                </a:gridCol>
                <a:gridCol w="411480">
                  <a:extLst>
                    <a:ext uri="{9D8B030D-6E8A-4147-A177-3AD203B41FA5}">
                      <a16:colId xmlns:a16="http://schemas.microsoft.com/office/drawing/2014/main" val="3751495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347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- 2022-03-29 10:32:32</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be recognized by Forbes Magazine as one of America's Best Midsize Employers of 2022! PHLY ranked #245 out of the top 500 companies survey respondents said they would recommend to family and friends. This achievement is a testament to our team and we are grateful for our employees who continue to make recognitions like these possible. 
Learn more: bit.ly/36E4AQN #AmericasBestEmployers #Forbes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https://quintly-image-storage.s3.amazonaws.com/d123f9c23f3abec6e562a564c92f236a/3ccb1c01d119fb45341f478010ae7491.png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4037521"/>
                  </a:ext>
                </a:extLst>
              </a:tr>
            </a:tbl>
          </a:graphicData>
        </a:graphic>
      </p:graphicFrame>
      <p:sp>
        <p:nvSpPr>
          <p:cNvPr id="4" name="Text Placeholder 3">
            <a:extLst>
              <a:ext uri="{FF2B5EF4-FFF2-40B4-BE49-F238E27FC236}">
                <a16:creationId xmlns:a16="http://schemas.microsoft.com/office/drawing/2014/main" id="{BCF8D66D-51B0-40F1-8360-CA6AFD45ECC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0275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89F74-D5B1-43DA-B80F-C52F3BE19920}"/>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D542720C-A817-43F5-9BF4-851B861B02D5}"/>
              </a:ext>
            </a:extLst>
          </p:cNvPr>
          <p:cNvGraphicFramePr>
            <a:graphicFrameLocks noGrp="1"/>
          </p:cNvGraphicFramePr>
          <p:nvPr>
            <p:ph type="tbl" sz="quarter" idx="13"/>
            <p:extLst>
              <p:ext uri="{D42A27DB-BD31-4B8C-83A1-F6EECF244321}">
                <p14:modId xmlns:p14="http://schemas.microsoft.com/office/powerpoint/2010/main" val="195488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35191090"/>
                    </a:ext>
                  </a:extLst>
                </a:gridCol>
                <a:gridCol w="1645921">
                  <a:extLst>
                    <a:ext uri="{9D8B030D-6E8A-4147-A177-3AD203B41FA5}">
                      <a16:colId xmlns:a16="http://schemas.microsoft.com/office/drawing/2014/main" val="6106317"/>
                    </a:ext>
                  </a:extLst>
                </a:gridCol>
                <a:gridCol w="411480">
                  <a:extLst>
                    <a:ext uri="{9D8B030D-6E8A-4147-A177-3AD203B41FA5}">
                      <a16:colId xmlns:a16="http://schemas.microsoft.com/office/drawing/2014/main" val="1366522283"/>
                    </a:ext>
                  </a:extLst>
                </a:gridCol>
                <a:gridCol w="411480">
                  <a:extLst>
                    <a:ext uri="{9D8B030D-6E8A-4147-A177-3AD203B41FA5}">
                      <a16:colId xmlns:a16="http://schemas.microsoft.com/office/drawing/2014/main" val="720203875"/>
                    </a:ext>
                  </a:extLst>
                </a:gridCol>
                <a:gridCol w="411480">
                  <a:extLst>
                    <a:ext uri="{9D8B030D-6E8A-4147-A177-3AD203B41FA5}">
                      <a16:colId xmlns:a16="http://schemas.microsoft.com/office/drawing/2014/main" val="2655808989"/>
                    </a:ext>
                  </a:extLst>
                </a:gridCol>
                <a:gridCol w="411480">
                  <a:extLst>
                    <a:ext uri="{9D8B030D-6E8A-4147-A177-3AD203B41FA5}">
                      <a16:colId xmlns:a16="http://schemas.microsoft.com/office/drawing/2014/main" val="1544022239"/>
                    </a:ext>
                  </a:extLst>
                </a:gridCol>
                <a:gridCol w="411480">
                  <a:extLst>
                    <a:ext uri="{9D8B030D-6E8A-4147-A177-3AD203B41FA5}">
                      <a16:colId xmlns:a16="http://schemas.microsoft.com/office/drawing/2014/main" val="2724951314"/>
                    </a:ext>
                  </a:extLst>
                </a:gridCol>
                <a:gridCol w="411480">
                  <a:extLst>
                    <a:ext uri="{9D8B030D-6E8A-4147-A177-3AD203B41FA5}">
                      <a16:colId xmlns:a16="http://schemas.microsoft.com/office/drawing/2014/main" val="400211595"/>
                    </a:ext>
                  </a:extLst>
                </a:gridCol>
                <a:gridCol w="411480">
                  <a:extLst>
                    <a:ext uri="{9D8B030D-6E8A-4147-A177-3AD203B41FA5}">
                      <a16:colId xmlns:a16="http://schemas.microsoft.com/office/drawing/2014/main" val="4250473755"/>
                    </a:ext>
                  </a:extLst>
                </a:gridCol>
                <a:gridCol w="411480">
                  <a:extLst>
                    <a:ext uri="{9D8B030D-6E8A-4147-A177-3AD203B41FA5}">
                      <a16:colId xmlns:a16="http://schemas.microsoft.com/office/drawing/2014/main" val="3043138940"/>
                    </a:ext>
                  </a:extLst>
                </a:gridCol>
                <a:gridCol w="411480">
                  <a:extLst>
                    <a:ext uri="{9D8B030D-6E8A-4147-A177-3AD203B41FA5}">
                      <a16:colId xmlns:a16="http://schemas.microsoft.com/office/drawing/2014/main" val="1489208018"/>
                    </a:ext>
                  </a:extLst>
                </a:gridCol>
                <a:gridCol w="411480">
                  <a:extLst>
                    <a:ext uri="{9D8B030D-6E8A-4147-A177-3AD203B41FA5}">
                      <a16:colId xmlns:a16="http://schemas.microsoft.com/office/drawing/2014/main" val="3825751068"/>
                    </a:ext>
                  </a:extLst>
                </a:gridCol>
                <a:gridCol w="411480">
                  <a:extLst>
                    <a:ext uri="{9D8B030D-6E8A-4147-A177-3AD203B41FA5}">
                      <a16:colId xmlns:a16="http://schemas.microsoft.com/office/drawing/2014/main" val="1286147129"/>
                    </a:ext>
                  </a:extLst>
                </a:gridCol>
                <a:gridCol w="411480">
                  <a:extLst>
                    <a:ext uri="{9D8B030D-6E8A-4147-A177-3AD203B41FA5}">
                      <a16:colId xmlns:a16="http://schemas.microsoft.com/office/drawing/2014/main" val="383543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769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- 2022-03-24 15:19:36</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PHLY's SVP of Human Resources Laura (Boylan) Crossin joining panelists during today's Pennsylvania Diversity Council Women in Leadership Symposium! Laura shared tips for creating a balanced work experience, including:
✅ Create boundaries
✅ Accept limitations
✅ Make space for well-being
✅ Take a real day off 
#WomenRise #Paragon2022 #TEAMPHLY #womeninleadership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https://quintly-image-storage.s3.amazonaws.com/d123f9c23f3abec6e562a564c92f236a/a5c1f71a8991984321f6a1dc06eb758a.jpg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9369360"/>
                  </a:ext>
                </a:extLst>
              </a:tr>
            </a:tbl>
          </a:graphicData>
        </a:graphic>
      </p:graphicFrame>
      <p:sp>
        <p:nvSpPr>
          <p:cNvPr id="4" name="Text Placeholder 3">
            <a:extLst>
              <a:ext uri="{FF2B5EF4-FFF2-40B4-BE49-F238E27FC236}">
                <a16:creationId xmlns:a16="http://schemas.microsoft.com/office/drawing/2014/main" id="{C6B6F7F1-3E83-4F2E-8C5B-6D4F4BE9DFA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21883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EF908-ED01-4265-870D-E3808FA0DF9E}"/>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28FC1BF6-0C36-4532-B50E-0C9D9BA3EDFF}"/>
              </a:ext>
            </a:extLst>
          </p:cNvPr>
          <p:cNvGraphicFramePr>
            <a:graphicFrameLocks noGrp="1"/>
          </p:cNvGraphicFramePr>
          <p:nvPr>
            <p:ph type="tbl" sz="quarter" idx="13"/>
            <p:extLst>
              <p:ext uri="{D42A27DB-BD31-4B8C-83A1-F6EECF244321}">
                <p14:modId xmlns:p14="http://schemas.microsoft.com/office/powerpoint/2010/main" val="377576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30186313"/>
                    </a:ext>
                  </a:extLst>
                </a:gridCol>
                <a:gridCol w="1645921">
                  <a:extLst>
                    <a:ext uri="{9D8B030D-6E8A-4147-A177-3AD203B41FA5}">
                      <a16:colId xmlns:a16="http://schemas.microsoft.com/office/drawing/2014/main" val="3406158910"/>
                    </a:ext>
                  </a:extLst>
                </a:gridCol>
                <a:gridCol w="411480">
                  <a:extLst>
                    <a:ext uri="{9D8B030D-6E8A-4147-A177-3AD203B41FA5}">
                      <a16:colId xmlns:a16="http://schemas.microsoft.com/office/drawing/2014/main" val="727110800"/>
                    </a:ext>
                  </a:extLst>
                </a:gridCol>
                <a:gridCol w="411480">
                  <a:extLst>
                    <a:ext uri="{9D8B030D-6E8A-4147-A177-3AD203B41FA5}">
                      <a16:colId xmlns:a16="http://schemas.microsoft.com/office/drawing/2014/main" val="483240215"/>
                    </a:ext>
                  </a:extLst>
                </a:gridCol>
                <a:gridCol w="411480">
                  <a:extLst>
                    <a:ext uri="{9D8B030D-6E8A-4147-A177-3AD203B41FA5}">
                      <a16:colId xmlns:a16="http://schemas.microsoft.com/office/drawing/2014/main" val="3306732266"/>
                    </a:ext>
                  </a:extLst>
                </a:gridCol>
                <a:gridCol w="411480">
                  <a:extLst>
                    <a:ext uri="{9D8B030D-6E8A-4147-A177-3AD203B41FA5}">
                      <a16:colId xmlns:a16="http://schemas.microsoft.com/office/drawing/2014/main" val="172446546"/>
                    </a:ext>
                  </a:extLst>
                </a:gridCol>
                <a:gridCol w="411480">
                  <a:extLst>
                    <a:ext uri="{9D8B030D-6E8A-4147-A177-3AD203B41FA5}">
                      <a16:colId xmlns:a16="http://schemas.microsoft.com/office/drawing/2014/main" val="3847603876"/>
                    </a:ext>
                  </a:extLst>
                </a:gridCol>
                <a:gridCol w="411480">
                  <a:extLst>
                    <a:ext uri="{9D8B030D-6E8A-4147-A177-3AD203B41FA5}">
                      <a16:colId xmlns:a16="http://schemas.microsoft.com/office/drawing/2014/main" val="2583362443"/>
                    </a:ext>
                  </a:extLst>
                </a:gridCol>
                <a:gridCol w="411480">
                  <a:extLst>
                    <a:ext uri="{9D8B030D-6E8A-4147-A177-3AD203B41FA5}">
                      <a16:colId xmlns:a16="http://schemas.microsoft.com/office/drawing/2014/main" val="1689630483"/>
                    </a:ext>
                  </a:extLst>
                </a:gridCol>
                <a:gridCol w="411480">
                  <a:extLst>
                    <a:ext uri="{9D8B030D-6E8A-4147-A177-3AD203B41FA5}">
                      <a16:colId xmlns:a16="http://schemas.microsoft.com/office/drawing/2014/main" val="2807426362"/>
                    </a:ext>
                  </a:extLst>
                </a:gridCol>
                <a:gridCol w="411480">
                  <a:extLst>
                    <a:ext uri="{9D8B030D-6E8A-4147-A177-3AD203B41FA5}">
                      <a16:colId xmlns:a16="http://schemas.microsoft.com/office/drawing/2014/main" val="513541979"/>
                    </a:ext>
                  </a:extLst>
                </a:gridCol>
                <a:gridCol w="411480">
                  <a:extLst>
                    <a:ext uri="{9D8B030D-6E8A-4147-A177-3AD203B41FA5}">
                      <a16:colId xmlns:a16="http://schemas.microsoft.com/office/drawing/2014/main" val="3709572734"/>
                    </a:ext>
                  </a:extLst>
                </a:gridCol>
                <a:gridCol w="411480">
                  <a:extLst>
                    <a:ext uri="{9D8B030D-6E8A-4147-A177-3AD203B41FA5}">
                      <a16:colId xmlns:a16="http://schemas.microsoft.com/office/drawing/2014/main" val="555845325"/>
                    </a:ext>
                  </a:extLst>
                </a:gridCol>
                <a:gridCol w="411480">
                  <a:extLst>
                    <a:ext uri="{9D8B030D-6E8A-4147-A177-3AD203B41FA5}">
                      <a16:colId xmlns:a16="http://schemas.microsoft.com/office/drawing/2014/main" val="372492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778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- 2022-03-04 15:15:24</a:t>
                      </a:r>
                      <a:r>
                        <a:rPr kumimoji="0" lang="en-US" sz="1000" b="0" i="0" u="none" strike="noStrike" kern="1200" cap="none" spc="0" normalizeH="0" baseline="0" noProof="0">
                          <a:ln>
                            <a:noFill/>
                          </a:ln>
                          <a:solidFill>
                            <a:prstClr val="black"/>
                          </a:solidFill>
                          <a:effectLst/>
                          <a:uLnTx/>
                          <a:uFillTx/>
                          <a:latin typeface="+mn-lt"/>
                          <a:ea typeface="+mn-ea"/>
                          <a:cs typeface="+mn-cs"/>
                        </a:rPr>
                        <a:t>
 The #HomeHealthCare industry is growing fast due to an aging population. PHLY's Tony Canci spoke with Risk &amp; Insurance about the challenges and opportunities for #healthcare providers and insurers: bit.ly/3739UgB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https://quintly-image-storage.s3.amazonaws.com/d123f9c23f3abec6e562a564c92f236a/3f8fdebeff8485fb3339257f089fb28d.jpg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3536892"/>
                  </a:ext>
                </a:extLst>
              </a:tr>
            </a:tbl>
          </a:graphicData>
        </a:graphic>
      </p:graphicFrame>
      <p:sp>
        <p:nvSpPr>
          <p:cNvPr id="4" name="Text Placeholder 3">
            <a:extLst>
              <a:ext uri="{FF2B5EF4-FFF2-40B4-BE49-F238E27FC236}">
                <a16:creationId xmlns:a16="http://schemas.microsoft.com/office/drawing/2014/main" id="{1CF9FF80-B92E-45F2-89D1-4601473F7AA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32964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993EA-C598-469A-8BF6-5D34BE384497}"/>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480AA15C-6086-4EE7-A6D6-B27FAFBC02D7}"/>
              </a:ext>
            </a:extLst>
          </p:cNvPr>
          <p:cNvGraphicFramePr>
            <a:graphicFrameLocks noGrp="1"/>
          </p:cNvGraphicFramePr>
          <p:nvPr>
            <p:ph type="tbl" sz="quarter" idx="13"/>
            <p:extLst>
              <p:ext uri="{D42A27DB-BD31-4B8C-83A1-F6EECF244321}">
                <p14:modId xmlns:p14="http://schemas.microsoft.com/office/powerpoint/2010/main" val="22095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29288642"/>
                    </a:ext>
                  </a:extLst>
                </a:gridCol>
                <a:gridCol w="1645921">
                  <a:extLst>
                    <a:ext uri="{9D8B030D-6E8A-4147-A177-3AD203B41FA5}">
                      <a16:colId xmlns:a16="http://schemas.microsoft.com/office/drawing/2014/main" val="3144450745"/>
                    </a:ext>
                  </a:extLst>
                </a:gridCol>
                <a:gridCol w="411480">
                  <a:extLst>
                    <a:ext uri="{9D8B030D-6E8A-4147-A177-3AD203B41FA5}">
                      <a16:colId xmlns:a16="http://schemas.microsoft.com/office/drawing/2014/main" val="2589997440"/>
                    </a:ext>
                  </a:extLst>
                </a:gridCol>
                <a:gridCol w="411480">
                  <a:extLst>
                    <a:ext uri="{9D8B030D-6E8A-4147-A177-3AD203B41FA5}">
                      <a16:colId xmlns:a16="http://schemas.microsoft.com/office/drawing/2014/main" val="1142761141"/>
                    </a:ext>
                  </a:extLst>
                </a:gridCol>
                <a:gridCol w="411480">
                  <a:extLst>
                    <a:ext uri="{9D8B030D-6E8A-4147-A177-3AD203B41FA5}">
                      <a16:colId xmlns:a16="http://schemas.microsoft.com/office/drawing/2014/main" val="2845413866"/>
                    </a:ext>
                  </a:extLst>
                </a:gridCol>
                <a:gridCol w="411480">
                  <a:extLst>
                    <a:ext uri="{9D8B030D-6E8A-4147-A177-3AD203B41FA5}">
                      <a16:colId xmlns:a16="http://schemas.microsoft.com/office/drawing/2014/main" val="3596905503"/>
                    </a:ext>
                  </a:extLst>
                </a:gridCol>
                <a:gridCol w="411480">
                  <a:extLst>
                    <a:ext uri="{9D8B030D-6E8A-4147-A177-3AD203B41FA5}">
                      <a16:colId xmlns:a16="http://schemas.microsoft.com/office/drawing/2014/main" val="3342937805"/>
                    </a:ext>
                  </a:extLst>
                </a:gridCol>
                <a:gridCol w="411480">
                  <a:extLst>
                    <a:ext uri="{9D8B030D-6E8A-4147-A177-3AD203B41FA5}">
                      <a16:colId xmlns:a16="http://schemas.microsoft.com/office/drawing/2014/main" val="1001976668"/>
                    </a:ext>
                  </a:extLst>
                </a:gridCol>
                <a:gridCol w="411480">
                  <a:extLst>
                    <a:ext uri="{9D8B030D-6E8A-4147-A177-3AD203B41FA5}">
                      <a16:colId xmlns:a16="http://schemas.microsoft.com/office/drawing/2014/main" val="3169800508"/>
                    </a:ext>
                  </a:extLst>
                </a:gridCol>
                <a:gridCol w="411480">
                  <a:extLst>
                    <a:ext uri="{9D8B030D-6E8A-4147-A177-3AD203B41FA5}">
                      <a16:colId xmlns:a16="http://schemas.microsoft.com/office/drawing/2014/main" val="289142265"/>
                    </a:ext>
                  </a:extLst>
                </a:gridCol>
                <a:gridCol w="411480">
                  <a:extLst>
                    <a:ext uri="{9D8B030D-6E8A-4147-A177-3AD203B41FA5}">
                      <a16:colId xmlns:a16="http://schemas.microsoft.com/office/drawing/2014/main" val="2147840957"/>
                    </a:ext>
                  </a:extLst>
                </a:gridCol>
                <a:gridCol w="411480">
                  <a:extLst>
                    <a:ext uri="{9D8B030D-6E8A-4147-A177-3AD203B41FA5}">
                      <a16:colId xmlns:a16="http://schemas.microsoft.com/office/drawing/2014/main" val="1696218479"/>
                    </a:ext>
                  </a:extLst>
                </a:gridCol>
                <a:gridCol w="411480">
                  <a:extLst>
                    <a:ext uri="{9D8B030D-6E8A-4147-A177-3AD203B41FA5}">
                      <a16:colId xmlns:a16="http://schemas.microsoft.com/office/drawing/2014/main" val="2144962182"/>
                    </a:ext>
                  </a:extLst>
                </a:gridCol>
                <a:gridCol w="411480">
                  <a:extLst>
                    <a:ext uri="{9D8B030D-6E8A-4147-A177-3AD203B41FA5}">
                      <a16:colId xmlns:a16="http://schemas.microsoft.com/office/drawing/2014/main" val="379042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55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- 2022-03-09 11:52:16</a:t>
                      </a:r>
                      <a:r>
                        <a:rPr kumimoji="0" lang="en-US" sz="1000" b="0" i="0" u="none" strike="noStrike" kern="1200" cap="none" spc="0" normalizeH="0" baseline="0" noProof="0">
                          <a:ln>
                            <a:noFill/>
                          </a:ln>
                          <a:solidFill>
                            <a:prstClr val="black"/>
                          </a:solidFill>
                          <a:effectLst/>
                          <a:uLnTx/>
                          <a:uFillTx/>
                          <a:latin typeface="+mn-lt"/>
                          <a:ea typeface="+mn-ea"/>
                          <a:cs typeface="+mn-cs"/>
                        </a:rPr>
                        <a:t>
 “Have a strong support system - find a group of people that make you feel like you're a superhero and you can accomplish anything you put your mind to.” 💡
This quote was shared by PHLY SVP of Underwriting Kim Hamilton during a group panel discussion focused on empowering women. In honor of #InternationalWomensDay, Kim joined Tokio Marine leaders to discuss their career paths and highlight the role that #mentorship and employee #empowerment can play in the long-term development of a diverse and inclusive workforce. #womenshistorymonth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https://quintly-image-storage.s3.amazonaws.com/d123f9c23f3abec6e562a564c92f236a/30d23ffb23617ae9ef890fc05acdfbe4.jpg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6337883"/>
                  </a:ext>
                </a:extLst>
              </a:tr>
            </a:tbl>
          </a:graphicData>
        </a:graphic>
      </p:graphicFrame>
      <p:sp>
        <p:nvSpPr>
          <p:cNvPr id="4" name="Text Placeholder 3">
            <a:extLst>
              <a:ext uri="{FF2B5EF4-FFF2-40B4-BE49-F238E27FC236}">
                <a16:creationId xmlns:a16="http://schemas.microsoft.com/office/drawing/2014/main" id="{A3283C12-FC80-4EE9-BBA9-ACFC9FBBDBE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06456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8DEF4-0246-4DE0-B33E-EEAEF8B02A5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C33C235-1F6C-45E6-9E7B-9E05EAB20E75}"/>
              </a:ext>
            </a:extLst>
          </p:cNvPr>
          <p:cNvGraphicFramePr>
            <a:graphicFrameLocks noGrp="1"/>
          </p:cNvGraphicFramePr>
          <p:nvPr>
            <p:ph type="chart" sz="quarter" idx="13"/>
            <p:extLst>
              <p:ext uri="{D42A27DB-BD31-4B8C-83A1-F6EECF244321}">
                <p14:modId xmlns:p14="http://schemas.microsoft.com/office/powerpoint/2010/main" val="4254373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BBD792-91A9-492E-98C7-9FD17A18D2C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DCA73E3-AF58-44ED-9E15-BBABC9BBD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303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96334-BF35-4EEE-9FFB-191D6CBC658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C7D1759-7F4D-459B-BDFD-A8EF3FA20BAC}"/>
              </a:ext>
            </a:extLst>
          </p:cNvPr>
          <p:cNvGraphicFramePr>
            <a:graphicFrameLocks noGrp="1"/>
          </p:cNvGraphicFramePr>
          <p:nvPr>
            <p:ph type="tbl" sz="quarter" idx="13"/>
            <p:extLst>
              <p:ext uri="{D42A27DB-BD31-4B8C-83A1-F6EECF244321}">
                <p14:modId xmlns:p14="http://schemas.microsoft.com/office/powerpoint/2010/main" val="3792453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0487334"/>
                    </a:ext>
                  </a:extLst>
                </a:gridCol>
                <a:gridCol w="576072">
                  <a:extLst>
                    <a:ext uri="{9D8B030D-6E8A-4147-A177-3AD203B41FA5}">
                      <a16:colId xmlns:a16="http://schemas.microsoft.com/office/drawing/2014/main" val="1866631119"/>
                    </a:ext>
                  </a:extLst>
                </a:gridCol>
                <a:gridCol w="576072">
                  <a:extLst>
                    <a:ext uri="{9D8B030D-6E8A-4147-A177-3AD203B41FA5}">
                      <a16:colId xmlns:a16="http://schemas.microsoft.com/office/drawing/2014/main" val="3382573180"/>
                    </a:ext>
                  </a:extLst>
                </a:gridCol>
                <a:gridCol w="576072">
                  <a:extLst>
                    <a:ext uri="{9D8B030D-6E8A-4147-A177-3AD203B41FA5}">
                      <a16:colId xmlns:a16="http://schemas.microsoft.com/office/drawing/2014/main" val="3775491887"/>
                    </a:ext>
                  </a:extLst>
                </a:gridCol>
                <a:gridCol w="576072">
                  <a:extLst>
                    <a:ext uri="{9D8B030D-6E8A-4147-A177-3AD203B41FA5}">
                      <a16:colId xmlns:a16="http://schemas.microsoft.com/office/drawing/2014/main" val="3180972457"/>
                    </a:ext>
                  </a:extLst>
                </a:gridCol>
                <a:gridCol w="576072">
                  <a:extLst>
                    <a:ext uri="{9D8B030D-6E8A-4147-A177-3AD203B41FA5}">
                      <a16:colId xmlns:a16="http://schemas.microsoft.com/office/drawing/2014/main" val="1096037738"/>
                    </a:ext>
                  </a:extLst>
                </a:gridCol>
                <a:gridCol w="576072">
                  <a:extLst>
                    <a:ext uri="{9D8B030D-6E8A-4147-A177-3AD203B41FA5}">
                      <a16:colId xmlns:a16="http://schemas.microsoft.com/office/drawing/2014/main" val="2847263964"/>
                    </a:ext>
                  </a:extLst>
                </a:gridCol>
                <a:gridCol w="576072">
                  <a:extLst>
                    <a:ext uri="{9D8B030D-6E8A-4147-A177-3AD203B41FA5}">
                      <a16:colId xmlns:a16="http://schemas.microsoft.com/office/drawing/2014/main" val="3664390470"/>
                    </a:ext>
                  </a:extLst>
                </a:gridCol>
                <a:gridCol w="576072">
                  <a:extLst>
                    <a:ext uri="{9D8B030D-6E8A-4147-A177-3AD203B41FA5}">
                      <a16:colId xmlns:a16="http://schemas.microsoft.com/office/drawing/2014/main" val="497827214"/>
                    </a:ext>
                  </a:extLst>
                </a:gridCol>
                <a:gridCol w="576072">
                  <a:extLst>
                    <a:ext uri="{9D8B030D-6E8A-4147-A177-3AD203B41FA5}">
                      <a16:colId xmlns:a16="http://schemas.microsoft.com/office/drawing/2014/main" val="4153149350"/>
                    </a:ext>
                  </a:extLst>
                </a:gridCol>
                <a:gridCol w="576072">
                  <a:extLst>
                    <a:ext uri="{9D8B030D-6E8A-4147-A177-3AD203B41FA5}">
                      <a16:colId xmlns:a16="http://schemas.microsoft.com/office/drawing/2014/main" val="583354396"/>
                    </a:ext>
                  </a:extLst>
                </a:gridCol>
                <a:gridCol w="576072">
                  <a:extLst>
                    <a:ext uri="{9D8B030D-6E8A-4147-A177-3AD203B41FA5}">
                      <a16:colId xmlns:a16="http://schemas.microsoft.com/office/drawing/2014/main" val="2258943718"/>
                    </a:ext>
                  </a:extLst>
                </a:gridCol>
                <a:gridCol w="576072">
                  <a:extLst>
                    <a:ext uri="{9D8B030D-6E8A-4147-A177-3AD203B41FA5}">
                      <a16:colId xmlns:a16="http://schemas.microsoft.com/office/drawing/2014/main" val="28362698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3742815"/>
                  </a:ext>
                </a:extLst>
              </a:tr>
              <a:tr h="370840">
                <a:tc>
                  <a:txBody>
                    <a:bodyPr/>
                    <a:lstStyle/>
                    <a:p>
                      <a:r>
                        <a:rPr lang="en-US" sz="1000"/>
                        <a:t>3797</a:t>
                      </a:r>
                    </a:p>
                  </a:txBody>
                  <a:tcPr/>
                </a:tc>
                <a:tc>
                  <a:txBody>
                    <a:bodyPr/>
                    <a:lstStyle/>
                    <a:p>
                      <a:r>
                        <a:rPr lang="en-US" sz="1000"/>
                        <a:t>2</a:t>
                      </a:r>
                    </a:p>
                  </a:txBody>
                  <a:tcPr/>
                </a:tc>
                <a:tc>
                  <a:txBody>
                    <a:bodyPr/>
                    <a:lstStyle/>
                    <a:p>
                      <a:r>
                        <a:rPr lang="en-US" sz="1000"/>
                        <a:t>32</a:t>
                      </a:r>
                    </a:p>
                  </a:txBody>
                  <a:tcPr/>
                </a:tc>
                <a:tc>
                  <a:txBody>
                    <a:bodyPr/>
                    <a:lstStyle/>
                    <a:p>
                      <a:r>
                        <a:rPr lang="en-US" sz="1000"/>
                        <a:t>27</a:t>
                      </a:r>
                    </a:p>
                  </a:txBody>
                  <a:tcPr/>
                </a:tc>
                <a:tc>
                  <a:txBody>
                    <a:bodyPr/>
                    <a:lstStyle/>
                    <a:p>
                      <a:r>
                        <a:rPr lang="en-US" sz="1000"/>
                        <a:t>4</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79</a:t>
                      </a:r>
                    </a:p>
                  </a:txBody>
                  <a:tcPr/>
                </a:tc>
                <a:tc>
                  <a:txBody>
                    <a:bodyPr/>
                    <a:lstStyle/>
                    <a:p>
                      <a:r>
                        <a:rPr lang="en-US" sz="1000"/>
                        <a:t>1</a:t>
                      </a:r>
                    </a:p>
                  </a:txBody>
                  <a:tcPr/>
                </a:tc>
                <a:tc>
                  <a:txBody>
                    <a:bodyPr/>
                    <a:lstStyle/>
                    <a:p>
                      <a:r>
                        <a:rPr lang="en-US" sz="1000"/>
                        <a:t>15</a:t>
                      </a:r>
                    </a:p>
                  </a:txBody>
                  <a:tcPr/>
                </a:tc>
                <a:tc>
                  <a:txBody>
                    <a:bodyPr/>
                    <a:lstStyle/>
                    <a:p>
                      <a:r>
                        <a:rPr lang="en-US" sz="1000"/>
                        <a:t>0.0878 %</a:t>
                      </a:r>
                    </a:p>
                  </a:txBody>
                  <a:tcPr/>
                </a:tc>
                <a:tc>
                  <a:txBody>
                    <a:bodyPr/>
                    <a:lstStyle/>
                    <a:p>
                      <a:r>
                        <a:rPr lang="en-US" sz="1000"/>
                        <a:t>0.0 %</a:t>
                      </a:r>
                    </a:p>
                  </a:txBody>
                  <a:tcPr/>
                </a:tc>
                <a:extLst>
                  <a:ext uri="{0D108BD9-81ED-4DB2-BD59-A6C34878D82A}">
                    <a16:rowId xmlns:a16="http://schemas.microsoft.com/office/drawing/2014/main" val="49704753"/>
                  </a:ext>
                </a:extLst>
              </a:tr>
            </a:tbl>
          </a:graphicData>
        </a:graphic>
      </p:graphicFrame>
      <p:sp>
        <p:nvSpPr>
          <p:cNvPr id="4" name="Text Placeholder 3">
            <a:extLst>
              <a:ext uri="{FF2B5EF4-FFF2-40B4-BE49-F238E27FC236}">
                <a16:creationId xmlns:a16="http://schemas.microsoft.com/office/drawing/2014/main" id="{8D8F4837-1EA2-40C1-817C-FFC45978C94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57321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B3A8-7AC1-430D-A8E5-8DC326E0916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2CC7F3B-A300-4830-AC9B-093739F4623E}"/>
              </a:ext>
            </a:extLst>
          </p:cNvPr>
          <p:cNvGraphicFramePr>
            <a:graphicFrameLocks noGrp="1"/>
          </p:cNvGraphicFramePr>
          <p:nvPr>
            <p:ph type="chart" sz="quarter" idx="13"/>
            <p:extLst>
              <p:ext uri="{D42A27DB-BD31-4B8C-83A1-F6EECF244321}">
                <p14:modId xmlns:p14="http://schemas.microsoft.com/office/powerpoint/2010/main" val="3121289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EBC5A-6CA0-4F1C-A782-3D0F1DDA386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D37CF91-5681-485B-AFF1-4C837BA5B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941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4402-DC94-41CE-B178-B3F73D6741F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F1B6ECD-257E-407E-9252-239C11AB7571}"/>
              </a:ext>
            </a:extLst>
          </p:cNvPr>
          <p:cNvGraphicFramePr>
            <a:graphicFrameLocks noGrp="1"/>
          </p:cNvGraphicFramePr>
          <p:nvPr>
            <p:ph type="chart" sz="quarter" idx="13"/>
            <p:extLst>
              <p:ext uri="{D42A27DB-BD31-4B8C-83A1-F6EECF244321}">
                <p14:modId xmlns:p14="http://schemas.microsoft.com/office/powerpoint/2010/main" val="1942228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5C520-CA4E-4A6A-9584-AB165044956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4955BC5-4A92-4ABC-8958-2E00F0FDB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967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D579E-7A4C-4EBE-926D-3F90260F924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FE34013-2223-4C43-A958-940C1918CD31}"/>
              </a:ext>
            </a:extLst>
          </p:cNvPr>
          <p:cNvGraphicFramePr>
            <a:graphicFrameLocks noGrp="1"/>
          </p:cNvGraphicFramePr>
          <p:nvPr>
            <p:ph type="chart" sz="quarter" idx="13"/>
            <p:extLst>
              <p:ext uri="{D42A27DB-BD31-4B8C-83A1-F6EECF244321}">
                <p14:modId xmlns:p14="http://schemas.microsoft.com/office/powerpoint/2010/main" val="4191681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8FDCB-7226-46A2-8C65-EA12BE405FE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B43B16D-1260-4637-8945-02A90D715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8118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2B30-3A31-418F-ABBF-078274EA215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C9BC0DA-EC20-4910-81AA-6EB9C16C2125}"/>
              </a:ext>
            </a:extLst>
          </p:cNvPr>
          <p:cNvGraphicFramePr>
            <a:graphicFrameLocks noGrp="1"/>
          </p:cNvGraphicFramePr>
          <p:nvPr>
            <p:ph type="chart" sz="quarter" idx="13"/>
            <p:extLst>
              <p:ext uri="{D42A27DB-BD31-4B8C-83A1-F6EECF244321}">
                <p14:modId xmlns:p14="http://schemas.microsoft.com/office/powerpoint/2010/main" val="988915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6224E-D65D-40D7-9E25-F796BE51093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7AC248-DB27-4B8D-9BAD-94FFED4831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327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63E69-4C5D-4511-9EEC-E8ED4402A0E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C0AB03E-FE85-4695-B7F4-953F46531654}"/>
              </a:ext>
            </a:extLst>
          </p:cNvPr>
          <p:cNvGraphicFramePr>
            <a:graphicFrameLocks noGrp="1"/>
          </p:cNvGraphicFramePr>
          <p:nvPr>
            <p:ph type="tbl" sz="quarter" idx="13"/>
            <p:extLst>
              <p:ext uri="{D42A27DB-BD31-4B8C-83A1-F6EECF244321}">
                <p14:modId xmlns:p14="http://schemas.microsoft.com/office/powerpoint/2010/main" val="384424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585703595"/>
                    </a:ext>
                  </a:extLst>
                </a:gridCol>
                <a:gridCol w="2468880">
                  <a:extLst>
                    <a:ext uri="{9D8B030D-6E8A-4147-A177-3AD203B41FA5}">
                      <a16:colId xmlns:a16="http://schemas.microsoft.com/office/drawing/2014/main" val="1137763997"/>
                    </a:ext>
                  </a:extLst>
                </a:gridCol>
                <a:gridCol w="2468880">
                  <a:extLst>
                    <a:ext uri="{9D8B030D-6E8A-4147-A177-3AD203B41FA5}">
                      <a16:colId xmlns:a16="http://schemas.microsoft.com/office/drawing/2014/main" val="282802863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988029895"/>
                  </a:ext>
                </a:extLst>
              </a:tr>
              <a:tr h="370840">
                <a:tc>
                  <a:txBody>
                    <a:bodyPr/>
                    <a:lstStyle/>
                    <a:p>
                      <a:r>
                        <a:rPr lang="en-US" sz="1000" b="1"/>
                        <a:t>@MargueriteTort</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638641039"/>
                  </a:ext>
                </a:extLst>
              </a:tr>
              <a:tr h="370840">
                <a:tc>
                  <a:txBody>
                    <a:bodyPr/>
                    <a:lstStyle/>
                    <a:p>
                      <a:r>
                        <a:rPr lang="en-US" sz="1000" b="1"/>
                        <a:t>@EaglesComms</a:t>
                      </a:r>
                    </a:p>
                  </a:txBody>
                  <a:tcPr/>
                </a:tc>
                <a:tc>
                  <a:txBody>
                    <a:bodyPr/>
                    <a:lstStyle/>
                    <a:p>
                      <a:r>
                        <a:rPr lang="en-US" sz="1000"/>
                        <a:t>@PHLYINS (26)</a:t>
                      </a:r>
                    </a:p>
                  </a:txBody>
                  <a:tcPr/>
                </a:tc>
                <a:tc>
                  <a:txBody>
                    <a:bodyPr/>
                    <a:lstStyle/>
                    <a:p>
                      <a:r>
                        <a:rPr lang="en-US" sz="1000"/>
                        <a:t>26</a:t>
                      </a:r>
                    </a:p>
                  </a:txBody>
                  <a:tcPr/>
                </a:tc>
                <a:extLst>
                  <a:ext uri="{0D108BD9-81ED-4DB2-BD59-A6C34878D82A}">
                    <a16:rowId xmlns:a16="http://schemas.microsoft.com/office/drawing/2014/main" val="3263050136"/>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26419428"/>
                  </a:ext>
                </a:extLst>
              </a:tr>
              <a:tr h="370840">
                <a:tc>
                  <a:txBody>
                    <a:bodyPr/>
                    <a:lstStyle/>
                    <a:p>
                      <a:r>
                        <a:rPr lang="en-US" sz="1000" b="1"/>
                        <a:t>@RubyFlower16</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449718747"/>
                  </a:ext>
                </a:extLst>
              </a:tr>
              <a:tr h="370840">
                <a:tc>
                  <a:txBody>
                    <a:bodyPr/>
                    <a:lstStyle/>
                    <a:p>
                      <a:r>
                        <a:rPr lang="en-US" sz="1000" b="1"/>
                        <a:t>@wadt</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24078884"/>
                  </a:ext>
                </a:extLst>
              </a:tr>
              <a:tr h="370840">
                <a:tc>
                  <a:txBody>
                    <a:bodyPr/>
                    <a:lstStyle/>
                    <a:p>
                      <a:r>
                        <a:rPr lang="en-US" sz="1000" b="1"/>
                        <a:t>@Msminion13</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4035263399"/>
                  </a:ext>
                </a:extLst>
              </a:tr>
              <a:tr h="370840">
                <a:tc>
                  <a:txBody>
                    <a:bodyPr/>
                    <a:lstStyle/>
                    <a:p>
                      <a:r>
                        <a:rPr lang="en-US" sz="1000" b="1"/>
                        <a:t>@BrianOReilly145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697987121"/>
                  </a:ext>
                </a:extLst>
              </a:tr>
              <a:tr h="370840">
                <a:tc>
                  <a:txBody>
                    <a:bodyPr/>
                    <a:lstStyle/>
                    <a:p>
                      <a:r>
                        <a:rPr lang="en-US" sz="1000" b="1"/>
                        <a:t>@StarlightRoad</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95096894"/>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529740212"/>
                  </a:ext>
                </a:extLst>
              </a:tr>
              <a:tr h="370840">
                <a:tc>
                  <a:txBody>
                    <a:bodyPr/>
                    <a:lstStyle/>
                    <a:p>
                      <a:r>
                        <a:rPr lang="en-US" sz="1000" b="1"/>
                        <a:t>@NorrisSquareCom</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079619569"/>
                  </a:ext>
                </a:extLst>
              </a:tr>
            </a:tbl>
          </a:graphicData>
        </a:graphic>
      </p:graphicFrame>
      <p:sp>
        <p:nvSpPr>
          <p:cNvPr id="4" name="Text Placeholder 3">
            <a:extLst>
              <a:ext uri="{FF2B5EF4-FFF2-40B4-BE49-F238E27FC236}">
                <a16:creationId xmlns:a16="http://schemas.microsoft.com/office/drawing/2014/main" id="{E854C6ED-5216-431E-8573-4C6A16409D64}"/>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1512236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32637-5E4B-49D0-A103-FE32627DA81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C98416F9-9152-4462-8D02-5B3376885A98}"/>
              </a:ext>
            </a:extLst>
          </p:cNvPr>
          <p:cNvGraphicFramePr>
            <a:graphicFrameLocks noGrp="1"/>
          </p:cNvGraphicFramePr>
          <p:nvPr>
            <p:ph type="tbl" sz="quarter" idx="13"/>
            <p:extLst>
              <p:ext uri="{D42A27DB-BD31-4B8C-83A1-F6EECF244321}">
                <p14:modId xmlns:p14="http://schemas.microsoft.com/office/powerpoint/2010/main" val="261039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376892"/>
                    </a:ext>
                  </a:extLst>
                </a:gridCol>
                <a:gridCol w="493776">
                  <a:extLst>
                    <a:ext uri="{9D8B030D-6E8A-4147-A177-3AD203B41FA5}">
                      <a16:colId xmlns:a16="http://schemas.microsoft.com/office/drawing/2014/main" val="2552222713"/>
                    </a:ext>
                  </a:extLst>
                </a:gridCol>
                <a:gridCol w="1069848">
                  <a:extLst>
                    <a:ext uri="{9D8B030D-6E8A-4147-A177-3AD203B41FA5}">
                      <a16:colId xmlns:a16="http://schemas.microsoft.com/office/drawing/2014/main" val="845771079"/>
                    </a:ext>
                  </a:extLst>
                </a:gridCol>
                <a:gridCol w="1069848">
                  <a:extLst>
                    <a:ext uri="{9D8B030D-6E8A-4147-A177-3AD203B41FA5}">
                      <a16:colId xmlns:a16="http://schemas.microsoft.com/office/drawing/2014/main" val="35882860"/>
                    </a:ext>
                  </a:extLst>
                </a:gridCol>
                <a:gridCol w="1069848">
                  <a:extLst>
                    <a:ext uri="{9D8B030D-6E8A-4147-A177-3AD203B41FA5}">
                      <a16:colId xmlns:a16="http://schemas.microsoft.com/office/drawing/2014/main" val="3004454851"/>
                    </a:ext>
                  </a:extLst>
                </a:gridCol>
                <a:gridCol w="1069848">
                  <a:extLst>
                    <a:ext uri="{9D8B030D-6E8A-4147-A177-3AD203B41FA5}">
                      <a16:colId xmlns:a16="http://schemas.microsoft.com/office/drawing/2014/main" val="1828346129"/>
                    </a:ext>
                  </a:extLst>
                </a:gridCol>
                <a:gridCol w="1069848">
                  <a:extLst>
                    <a:ext uri="{9D8B030D-6E8A-4147-A177-3AD203B41FA5}">
                      <a16:colId xmlns:a16="http://schemas.microsoft.com/office/drawing/2014/main" val="210041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031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- 2022-03-03 13:53:07</a:t>
                      </a:r>
                      <a:r>
                        <a:rPr kumimoji="0" lang="en-US" sz="1000" b="0" i="0" u="none" strike="noStrike" kern="1200" cap="none" spc="0" normalizeH="0" baseline="0" noProof="0">
                          <a:ln>
                            <a:noFill/>
                          </a:ln>
                          <a:solidFill>
                            <a:prstClr val="black"/>
                          </a:solidFill>
                          <a:effectLst/>
                          <a:uLnTx/>
                          <a:uFillTx/>
                          <a:latin typeface="+mn-lt"/>
                          <a:ea typeface="+mn-ea"/>
                          <a:cs typeface="+mn-cs"/>
                        </a:rPr>
                        <a:t>
 #TEAMPHLY is dedicated to #givingback to the community. Last year, our employees logged an impressive 18K+ hours of #volunteering! Congrats to Elizabeth Hoyland, Jodi Lieb, &amp;amp; Cindy Nelson for being recognized as our 2021 Volunteer Champions!🙌 #InsuranceGivesBack https://t.co/DLzN0ua04I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14:40:50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extLst>
                  <a:ext uri="{0D108BD9-81ED-4DB2-BD59-A6C34878D82A}">
                    <a16:rowId xmlns:a16="http://schemas.microsoft.com/office/drawing/2014/main" val="44979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- 2022-03-29 10:35:51</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be recognized by @Forbes as one of America's Best Midsize Employers of 2022! PHLY ranked #245 out of the top 500 companies survey respondents said they would recommend to family &amp;amp; friends. Learn more: https://t.co/2X9ucllbCM #AmericasBestEmployers #TEAMPHLY https://t.co/oJjWNqmqfn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04/02/2022 20:38:19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0.2371 %</a:t>
                      </a:r>
                    </a:p>
                  </a:txBody>
                  <a:tcPr/>
                </a:tc>
                <a:extLst>
                  <a:ext uri="{0D108BD9-81ED-4DB2-BD59-A6C34878D82A}">
                    <a16:rowId xmlns:a16="http://schemas.microsoft.com/office/drawing/2014/main" val="4287470882"/>
                  </a:ext>
                </a:extLst>
              </a:tr>
            </a:tbl>
          </a:graphicData>
        </a:graphic>
      </p:graphicFrame>
      <p:sp>
        <p:nvSpPr>
          <p:cNvPr id="4" name="Text Placeholder 3">
            <a:extLst>
              <a:ext uri="{FF2B5EF4-FFF2-40B4-BE49-F238E27FC236}">
                <a16:creationId xmlns:a16="http://schemas.microsoft.com/office/drawing/2014/main" id="{47D1D293-E0D9-4CBA-AE00-C65DF2E480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4356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C8A6-CBC4-41E0-B430-60089659F0F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44F06E5-9761-4CFE-8908-47057F5C7177}"/>
              </a:ext>
            </a:extLst>
          </p:cNvPr>
          <p:cNvGraphicFramePr>
            <a:graphicFrameLocks noGrp="1"/>
          </p:cNvGraphicFramePr>
          <p:nvPr>
            <p:ph type="tbl" sz="quarter" idx="13"/>
            <p:extLst>
              <p:ext uri="{D42A27DB-BD31-4B8C-83A1-F6EECF244321}">
                <p14:modId xmlns:p14="http://schemas.microsoft.com/office/powerpoint/2010/main" val="68044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0966534"/>
                    </a:ext>
                  </a:extLst>
                </a:gridCol>
                <a:gridCol w="493776">
                  <a:extLst>
                    <a:ext uri="{9D8B030D-6E8A-4147-A177-3AD203B41FA5}">
                      <a16:colId xmlns:a16="http://schemas.microsoft.com/office/drawing/2014/main" val="4026200901"/>
                    </a:ext>
                  </a:extLst>
                </a:gridCol>
                <a:gridCol w="1069848">
                  <a:extLst>
                    <a:ext uri="{9D8B030D-6E8A-4147-A177-3AD203B41FA5}">
                      <a16:colId xmlns:a16="http://schemas.microsoft.com/office/drawing/2014/main" val="4050817777"/>
                    </a:ext>
                  </a:extLst>
                </a:gridCol>
                <a:gridCol w="1069848">
                  <a:extLst>
                    <a:ext uri="{9D8B030D-6E8A-4147-A177-3AD203B41FA5}">
                      <a16:colId xmlns:a16="http://schemas.microsoft.com/office/drawing/2014/main" val="1929709189"/>
                    </a:ext>
                  </a:extLst>
                </a:gridCol>
                <a:gridCol w="1069848">
                  <a:extLst>
                    <a:ext uri="{9D8B030D-6E8A-4147-A177-3AD203B41FA5}">
                      <a16:colId xmlns:a16="http://schemas.microsoft.com/office/drawing/2014/main" val="1157509686"/>
                    </a:ext>
                  </a:extLst>
                </a:gridCol>
                <a:gridCol w="1069848">
                  <a:extLst>
                    <a:ext uri="{9D8B030D-6E8A-4147-A177-3AD203B41FA5}">
                      <a16:colId xmlns:a16="http://schemas.microsoft.com/office/drawing/2014/main" val="3223169692"/>
                    </a:ext>
                  </a:extLst>
                </a:gridCol>
                <a:gridCol w="1069848">
                  <a:extLst>
                    <a:ext uri="{9D8B030D-6E8A-4147-A177-3AD203B41FA5}">
                      <a16:colId xmlns:a16="http://schemas.microsoft.com/office/drawing/2014/main" val="382476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6209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- 2022-03-23 12:44:05</a:t>
                      </a:r>
                      <a:r>
                        <a:rPr kumimoji="0" lang="en-US" sz="1000" b="0" i="0" u="none" strike="noStrike" kern="1200" cap="none" spc="0" normalizeH="0" baseline="0" noProof="0">
                          <a:ln>
                            <a:noFill/>
                          </a:ln>
                          <a:solidFill>
                            <a:prstClr val="black"/>
                          </a:solidFill>
                          <a:effectLst/>
                          <a:uLnTx/>
                          <a:uFillTx/>
                          <a:latin typeface="+mn-lt"/>
                          <a:ea typeface="+mn-ea"/>
                          <a:cs typeface="+mn-cs"/>
                        </a:rPr>
                        <a:t>
 PHLY SVP of HR Laura Crossin is joining a panel of speakers at @DiversityPA Women in Leadership Symposium! The event will explore how #women are adapting to changes in work structure, pay equity, &amp;amp; relationships. Don't miss your chance to attend! Register: https://t.co/R2j7zIsXHy https://t.co/sPSj7XZuCJ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03/24/2022 14:39:39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0.2370 %</a:t>
                      </a:r>
                    </a:p>
                  </a:txBody>
                  <a:tcPr/>
                </a:tc>
                <a:extLst>
                  <a:ext uri="{0D108BD9-81ED-4DB2-BD59-A6C34878D82A}">
                    <a16:rowId xmlns:a16="http://schemas.microsoft.com/office/drawing/2014/main" val="184864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- 2022-03-14 13:25:02</a:t>
                      </a:r>
                      <a:r>
                        <a:rPr kumimoji="0" lang="en-US" sz="1000" b="0" i="0" u="none" strike="noStrike" kern="1200" cap="none" spc="0" normalizeH="0" baseline="0" noProof="0">
                          <a:ln>
                            <a:noFill/>
                          </a:ln>
                          <a:solidFill>
                            <a:prstClr val="black"/>
                          </a:solidFill>
                          <a:effectLst/>
                          <a:uLnTx/>
                          <a:uFillTx/>
                          <a:latin typeface="+mn-lt"/>
                          <a:ea typeface="+mn-ea"/>
                          <a:cs typeface="+mn-cs"/>
                        </a:rPr>
                        <a:t>
 We recently partnered with @CityYearPhilly to help spread some positivity to a local high school. During the event, #TEAMPHLY wrote #appreciation cards for teachers &amp;amp; painted a canvas tile that will be part of a large mural displayed at Roxborough High School. #volunteering https://t.co/cw1M2JEv6e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03/18/2022 20:39:34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0.2107 %</a:t>
                      </a:r>
                    </a:p>
                  </a:txBody>
                  <a:tcPr/>
                </a:tc>
                <a:extLst>
                  <a:ext uri="{0D108BD9-81ED-4DB2-BD59-A6C34878D82A}">
                    <a16:rowId xmlns:a16="http://schemas.microsoft.com/office/drawing/2014/main" val="2007380007"/>
                  </a:ext>
                </a:extLst>
              </a:tr>
            </a:tbl>
          </a:graphicData>
        </a:graphic>
      </p:graphicFrame>
      <p:sp>
        <p:nvSpPr>
          <p:cNvPr id="4" name="Text Placeholder 3">
            <a:extLst>
              <a:ext uri="{FF2B5EF4-FFF2-40B4-BE49-F238E27FC236}">
                <a16:creationId xmlns:a16="http://schemas.microsoft.com/office/drawing/2014/main" id="{D4937753-2DAE-4E21-B05B-7E4162C9C76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33895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A6292-E640-473C-BC54-B7AC849D7ED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549C68C-C017-4770-9497-735FECC6D780}"/>
              </a:ext>
            </a:extLst>
          </p:cNvPr>
          <p:cNvGraphicFramePr>
            <a:graphicFrameLocks noGrp="1"/>
          </p:cNvGraphicFramePr>
          <p:nvPr>
            <p:ph type="tbl" sz="quarter" idx="13"/>
            <p:extLst>
              <p:ext uri="{D42A27DB-BD31-4B8C-83A1-F6EECF244321}">
                <p14:modId xmlns:p14="http://schemas.microsoft.com/office/powerpoint/2010/main" val="119011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5666908"/>
                    </a:ext>
                  </a:extLst>
                </a:gridCol>
                <a:gridCol w="493776">
                  <a:extLst>
                    <a:ext uri="{9D8B030D-6E8A-4147-A177-3AD203B41FA5}">
                      <a16:colId xmlns:a16="http://schemas.microsoft.com/office/drawing/2014/main" val="4105791767"/>
                    </a:ext>
                  </a:extLst>
                </a:gridCol>
                <a:gridCol w="1069848">
                  <a:extLst>
                    <a:ext uri="{9D8B030D-6E8A-4147-A177-3AD203B41FA5}">
                      <a16:colId xmlns:a16="http://schemas.microsoft.com/office/drawing/2014/main" val="2747958459"/>
                    </a:ext>
                  </a:extLst>
                </a:gridCol>
                <a:gridCol w="1069848">
                  <a:extLst>
                    <a:ext uri="{9D8B030D-6E8A-4147-A177-3AD203B41FA5}">
                      <a16:colId xmlns:a16="http://schemas.microsoft.com/office/drawing/2014/main" val="1973518245"/>
                    </a:ext>
                  </a:extLst>
                </a:gridCol>
                <a:gridCol w="1069848">
                  <a:extLst>
                    <a:ext uri="{9D8B030D-6E8A-4147-A177-3AD203B41FA5}">
                      <a16:colId xmlns:a16="http://schemas.microsoft.com/office/drawing/2014/main" val="3414831882"/>
                    </a:ext>
                  </a:extLst>
                </a:gridCol>
                <a:gridCol w="1069848">
                  <a:extLst>
                    <a:ext uri="{9D8B030D-6E8A-4147-A177-3AD203B41FA5}">
                      <a16:colId xmlns:a16="http://schemas.microsoft.com/office/drawing/2014/main" val="3948831187"/>
                    </a:ext>
                  </a:extLst>
                </a:gridCol>
                <a:gridCol w="1069848">
                  <a:extLst>
                    <a:ext uri="{9D8B030D-6E8A-4147-A177-3AD203B41FA5}">
                      <a16:colId xmlns:a16="http://schemas.microsoft.com/office/drawing/2014/main" val="161078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1995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- 2022-03-24 11:18:35</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PHLY's SVP of HR Laura (Boylan) Crossin joining panelists during the @DiversityPA Women in Leadership Symposium! #WomenRise #Paragon2022 #TEAMPHLY https://t.co/lGlqI0TV6r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14:39:02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0.2107 %</a:t>
                      </a:r>
                    </a:p>
                  </a:txBody>
                  <a:tcPr/>
                </a:tc>
                <a:extLst>
                  <a:ext uri="{0D108BD9-81ED-4DB2-BD59-A6C34878D82A}">
                    <a16:rowId xmlns:a16="http://schemas.microsoft.com/office/drawing/2014/main" val="873183754"/>
                  </a:ext>
                </a:extLst>
              </a:tr>
            </a:tbl>
          </a:graphicData>
        </a:graphic>
      </p:graphicFrame>
      <p:sp>
        <p:nvSpPr>
          <p:cNvPr id="4" name="Text Placeholder 3">
            <a:extLst>
              <a:ext uri="{FF2B5EF4-FFF2-40B4-BE49-F238E27FC236}">
                <a16:creationId xmlns:a16="http://schemas.microsoft.com/office/drawing/2014/main" id="{100B475B-A385-40BD-A1C0-323BA8A0294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20121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3036-A020-4BA4-9DBB-40DFF58E0B0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3E0193F-13B9-4196-A1F4-AC08C1C8BEEF}"/>
              </a:ext>
            </a:extLst>
          </p:cNvPr>
          <p:cNvGraphicFramePr>
            <a:graphicFrameLocks noGrp="1"/>
          </p:cNvGraphicFramePr>
          <p:nvPr>
            <p:ph type="tbl" sz="quarter" idx="13"/>
            <p:extLst>
              <p:ext uri="{D42A27DB-BD31-4B8C-83A1-F6EECF244321}">
                <p14:modId xmlns:p14="http://schemas.microsoft.com/office/powerpoint/2010/main" val="139073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76128962"/>
                    </a:ext>
                  </a:extLst>
                </a:gridCol>
                <a:gridCol w="658368">
                  <a:extLst>
                    <a:ext uri="{9D8B030D-6E8A-4147-A177-3AD203B41FA5}">
                      <a16:colId xmlns:a16="http://schemas.microsoft.com/office/drawing/2014/main" val="778389615"/>
                    </a:ext>
                  </a:extLst>
                </a:gridCol>
                <a:gridCol w="658368">
                  <a:extLst>
                    <a:ext uri="{9D8B030D-6E8A-4147-A177-3AD203B41FA5}">
                      <a16:colId xmlns:a16="http://schemas.microsoft.com/office/drawing/2014/main" val="2968292476"/>
                    </a:ext>
                  </a:extLst>
                </a:gridCol>
                <a:gridCol w="658368">
                  <a:extLst>
                    <a:ext uri="{9D8B030D-6E8A-4147-A177-3AD203B41FA5}">
                      <a16:colId xmlns:a16="http://schemas.microsoft.com/office/drawing/2014/main" val="3346917809"/>
                    </a:ext>
                  </a:extLst>
                </a:gridCol>
                <a:gridCol w="658368">
                  <a:extLst>
                    <a:ext uri="{9D8B030D-6E8A-4147-A177-3AD203B41FA5}">
                      <a16:colId xmlns:a16="http://schemas.microsoft.com/office/drawing/2014/main" val="2670575281"/>
                    </a:ext>
                  </a:extLst>
                </a:gridCol>
                <a:gridCol w="658368">
                  <a:extLst>
                    <a:ext uri="{9D8B030D-6E8A-4147-A177-3AD203B41FA5}">
                      <a16:colId xmlns:a16="http://schemas.microsoft.com/office/drawing/2014/main" val="3624126463"/>
                    </a:ext>
                  </a:extLst>
                </a:gridCol>
                <a:gridCol w="658368">
                  <a:extLst>
                    <a:ext uri="{9D8B030D-6E8A-4147-A177-3AD203B41FA5}">
                      <a16:colId xmlns:a16="http://schemas.microsoft.com/office/drawing/2014/main" val="4146268356"/>
                    </a:ext>
                  </a:extLst>
                </a:gridCol>
                <a:gridCol w="658368">
                  <a:extLst>
                    <a:ext uri="{9D8B030D-6E8A-4147-A177-3AD203B41FA5}">
                      <a16:colId xmlns:a16="http://schemas.microsoft.com/office/drawing/2014/main" val="2417131822"/>
                    </a:ext>
                  </a:extLst>
                </a:gridCol>
                <a:gridCol w="658368">
                  <a:extLst>
                    <a:ext uri="{9D8B030D-6E8A-4147-A177-3AD203B41FA5}">
                      <a16:colId xmlns:a16="http://schemas.microsoft.com/office/drawing/2014/main" val="770699854"/>
                    </a:ext>
                  </a:extLst>
                </a:gridCol>
                <a:gridCol w="658368">
                  <a:extLst>
                    <a:ext uri="{9D8B030D-6E8A-4147-A177-3AD203B41FA5}">
                      <a16:colId xmlns:a16="http://schemas.microsoft.com/office/drawing/2014/main" val="3720249501"/>
                    </a:ext>
                  </a:extLst>
                </a:gridCol>
                <a:gridCol w="658368">
                  <a:extLst>
                    <a:ext uri="{9D8B030D-6E8A-4147-A177-3AD203B41FA5}">
                      <a16:colId xmlns:a16="http://schemas.microsoft.com/office/drawing/2014/main" val="1003053223"/>
                    </a:ext>
                  </a:extLst>
                </a:gridCol>
                <a:gridCol w="658368">
                  <a:extLst>
                    <a:ext uri="{9D8B030D-6E8A-4147-A177-3AD203B41FA5}">
                      <a16:colId xmlns:a16="http://schemas.microsoft.com/office/drawing/2014/main" val="7271959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238933509"/>
                  </a:ext>
                </a:extLst>
              </a:tr>
              <a:tr h="370840">
                <a:tc>
                  <a:txBody>
                    <a:bodyPr/>
                    <a:lstStyle/>
                    <a:p>
                      <a:r>
                        <a:rPr lang="en-US" sz="1000"/>
                        <a:t>31407</a:t>
                      </a:r>
                    </a:p>
                  </a:txBody>
                  <a:tcPr/>
                </a:tc>
                <a:tc>
                  <a:txBody>
                    <a:bodyPr/>
                    <a:lstStyle/>
                    <a:p>
                      <a:r>
                        <a:rPr lang="en-US" sz="1000"/>
                        <a:t>378</a:t>
                      </a:r>
                    </a:p>
                  </a:txBody>
                  <a:tcPr/>
                </a:tc>
                <a:tc>
                  <a:txBody>
                    <a:bodyPr/>
                    <a:lstStyle/>
                    <a:p>
                      <a:r>
                        <a:rPr lang="en-US" sz="1000"/>
                        <a:t>23</a:t>
                      </a:r>
                    </a:p>
                  </a:txBody>
                  <a:tcPr/>
                </a:tc>
                <a:tc>
                  <a:txBody>
                    <a:bodyPr/>
                    <a:lstStyle/>
                    <a:p>
                      <a:r>
                        <a:rPr lang="en-US" sz="1000"/>
                        <a:t>1534</a:t>
                      </a:r>
                    </a:p>
                  </a:txBody>
                  <a:tcPr/>
                </a:tc>
                <a:tc>
                  <a:txBody>
                    <a:bodyPr/>
                    <a:lstStyle/>
                    <a:p>
                      <a:r>
                        <a:rPr lang="en-US" sz="1000"/>
                        <a:t>66.695652173913</a:t>
                      </a:r>
                    </a:p>
                  </a:txBody>
                  <a:tcPr/>
                </a:tc>
                <a:tc>
                  <a:txBody>
                    <a:bodyPr/>
                    <a:lstStyle/>
                    <a:p>
                      <a:r>
                        <a:rPr lang="en-US" sz="1000"/>
                        <a:t>21</a:t>
                      </a:r>
                    </a:p>
                  </a:txBody>
                  <a:tcPr/>
                </a:tc>
                <a:tc>
                  <a:txBody>
                    <a:bodyPr/>
                    <a:lstStyle/>
                    <a:p>
                      <a:r>
                        <a:rPr lang="en-US" sz="1000"/>
                        <a:t>76</a:t>
                      </a:r>
                    </a:p>
                  </a:txBody>
                  <a:tcPr/>
                </a:tc>
                <a:tc>
                  <a:txBody>
                    <a:bodyPr/>
                    <a:lstStyle/>
                    <a:p>
                      <a:r>
                        <a:rPr lang="en-US" sz="1000"/>
                        <a:t>1646</a:t>
                      </a:r>
                    </a:p>
                  </a:txBody>
                  <a:tcPr/>
                </a:tc>
                <a:tc>
                  <a:txBody>
                    <a:bodyPr/>
                    <a:lstStyle/>
                    <a:p>
                      <a:r>
                        <a:rPr lang="en-US" sz="1000"/>
                        <a:t>71.565217391304</a:t>
                      </a:r>
                    </a:p>
                  </a:txBody>
                  <a:tcPr/>
                </a:tc>
                <a:tc>
                  <a:txBody>
                    <a:bodyPr/>
                    <a:lstStyle/>
                    <a:p>
                      <a:r>
                        <a:rPr lang="en-US" sz="1000"/>
                        <a:t>61347</a:t>
                      </a:r>
                    </a:p>
                  </a:txBody>
                  <a:tcPr/>
                </a:tc>
                <a:tc>
                  <a:txBody>
                    <a:bodyPr/>
                    <a:lstStyle/>
                    <a:p>
                      <a:r>
                        <a:rPr lang="en-US" sz="1000"/>
                        <a:t>2667.2608695652</a:t>
                      </a:r>
                    </a:p>
                  </a:txBody>
                  <a:tcPr/>
                </a:tc>
                <a:tc>
                  <a:txBody>
                    <a:bodyPr/>
                    <a:lstStyle/>
                    <a:p>
                      <a:r>
                        <a:rPr lang="en-US" sz="1000"/>
                        <a:t>5.2195650608763 %</a:t>
                      </a:r>
                    </a:p>
                  </a:txBody>
                  <a:tcPr/>
                </a:tc>
                <a:extLst>
                  <a:ext uri="{0D108BD9-81ED-4DB2-BD59-A6C34878D82A}">
                    <a16:rowId xmlns:a16="http://schemas.microsoft.com/office/drawing/2014/main" val="378649215"/>
                  </a:ext>
                </a:extLst>
              </a:tr>
            </a:tbl>
          </a:graphicData>
        </a:graphic>
      </p:graphicFrame>
      <p:sp>
        <p:nvSpPr>
          <p:cNvPr id="4" name="Text Placeholder 3">
            <a:extLst>
              <a:ext uri="{FF2B5EF4-FFF2-40B4-BE49-F238E27FC236}">
                <a16:creationId xmlns:a16="http://schemas.microsoft.com/office/drawing/2014/main" id="{FD6010EB-7898-4480-992B-A50307F1E03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47072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2241-CC53-4036-8E08-EA1AD86A3A0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C7D03B3-180C-48D9-BFC9-CAA550648F0E}"/>
              </a:ext>
            </a:extLst>
          </p:cNvPr>
          <p:cNvGraphicFramePr>
            <a:graphicFrameLocks noGrp="1"/>
          </p:cNvGraphicFramePr>
          <p:nvPr>
            <p:ph type="chart" sz="quarter" idx="13"/>
            <p:extLst>
              <p:ext uri="{D42A27DB-BD31-4B8C-83A1-F6EECF244321}">
                <p14:modId xmlns:p14="http://schemas.microsoft.com/office/powerpoint/2010/main" val="254931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23093-1AED-49CA-AA71-CD2C59978FF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A67C962-94CC-4F0F-89D4-8472983F5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400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8104A-17F6-4233-B584-F3E711C0CAE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19CA1C6-342F-41FD-89A5-8AE901E2D879}"/>
              </a:ext>
            </a:extLst>
          </p:cNvPr>
          <p:cNvGraphicFramePr>
            <a:graphicFrameLocks noGrp="1"/>
          </p:cNvGraphicFramePr>
          <p:nvPr>
            <p:ph type="chart" sz="quarter" idx="13"/>
            <p:extLst>
              <p:ext uri="{D42A27DB-BD31-4B8C-83A1-F6EECF244321}">
                <p14:modId xmlns:p14="http://schemas.microsoft.com/office/powerpoint/2010/main" val="2847765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88ACA-6E75-4257-994E-C74E26E8F7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60A6F7-8F86-43D4-A12F-133EE85D1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276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9119-13A0-46A9-AFF6-AF5596B8530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153EF42B-520B-4BA8-92FF-E517F197C265}"/>
              </a:ext>
            </a:extLst>
          </p:cNvPr>
          <p:cNvGraphicFramePr>
            <a:graphicFrameLocks noGrp="1"/>
          </p:cNvGraphicFramePr>
          <p:nvPr>
            <p:ph type="chart" sz="quarter" idx="13"/>
            <p:extLst>
              <p:ext uri="{D42A27DB-BD31-4B8C-83A1-F6EECF244321}">
                <p14:modId xmlns:p14="http://schemas.microsoft.com/office/powerpoint/2010/main" val="365147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85EB5-DC8C-4B85-9874-EF130F8A19B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7C85EF7-61A7-4DF6-9C4B-26CD8CCBE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6747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CC6F-FCC6-4E66-A014-AA4205E40594}"/>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557306B1-6240-46EA-95FB-6F2717A2EC60}"/>
              </a:ext>
            </a:extLst>
          </p:cNvPr>
          <p:cNvGraphicFramePr>
            <a:graphicFrameLocks noGrp="1"/>
          </p:cNvGraphicFramePr>
          <p:nvPr>
            <p:ph type="chart" sz="quarter" idx="13"/>
            <p:extLst>
              <p:ext uri="{D42A27DB-BD31-4B8C-83A1-F6EECF244321}">
                <p14:modId xmlns:p14="http://schemas.microsoft.com/office/powerpoint/2010/main" val="3109127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475873-3837-45ED-A597-816A755EE72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BBCF3F3-D799-4F6C-BB23-9884630C1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41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B2A3-F216-4374-B672-F14895908709}"/>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C58CC6B5-AE37-44FE-A4C7-37549695498E}"/>
              </a:ext>
            </a:extLst>
          </p:cNvPr>
          <p:cNvGraphicFramePr>
            <a:graphicFrameLocks noGrp="1"/>
          </p:cNvGraphicFramePr>
          <p:nvPr>
            <p:ph type="tbl" sz="quarter" idx="13"/>
            <p:extLst>
              <p:ext uri="{D42A27DB-BD31-4B8C-83A1-F6EECF244321}">
                <p14:modId xmlns:p14="http://schemas.microsoft.com/office/powerpoint/2010/main" val="78340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49974917"/>
                    </a:ext>
                  </a:extLst>
                </a:gridCol>
                <a:gridCol w="740664">
                  <a:extLst>
                    <a:ext uri="{9D8B030D-6E8A-4147-A177-3AD203B41FA5}">
                      <a16:colId xmlns:a16="http://schemas.microsoft.com/office/drawing/2014/main" val="1838466684"/>
                    </a:ext>
                  </a:extLst>
                </a:gridCol>
                <a:gridCol w="740664">
                  <a:extLst>
                    <a:ext uri="{9D8B030D-6E8A-4147-A177-3AD203B41FA5}">
                      <a16:colId xmlns:a16="http://schemas.microsoft.com/office/drawing/2014/main" val="3635106010"/>
                    </a:ext>
                  </a:extLst>
                </a:gridCol>
                <a:gridCol w="740664">
                  <a:extLst>
                    <a:ext uri="{9D8B030D-6E8A-4147-A177-3AD203B41FA5}">
                      <a16:colId xmlns:a16="http://schemas.microsoft.com/office/drawing/2014/main" val="3526111246"/>
                    </a:ext>
                  </a:extLst>
                </a:gridCol>
                <a:gridCol w="740664">
                  <a:extLst>
                    <a:ext uri="{9D8B030D-6E8A-4147-A177-3AD203B41FA5}">
                      <a16:colId xmlns:a16="http://schemas.microsoft.com/office/drawing/2014/main" val="759501599"/>
                    </a:ext>
                  </a:extLst>
                </a:gridCol>
                <a:gridCol w="740664">
                  <a:extLst>
                    <a:ext uri="{9D8B030D-6E8A-4147-A177-3AD203B41FA5}">
                      <a16:colId xmlns:a16="http://schemas.microsoft.com/office/drawing/2014/main" val="2091462787"/>
                    </a:ext>
                  </a:extLst>
                </a:gridCol>
                <a:gridCol w="740664">
                  <a:extLst>
                    <a:ext uri="{9D8B030D-6E8A-4147-A177-3AD203B41FA5}">
                      <a16:colId xmlns:a16="http://schemas.microsoft.com/office/drawing/2014/main" val="47677656"/>
                    </a:ext>
                  </a:extLst>
                </a:gridCol>
                <a:gridCol w="740664">
                  <a:extLst>
                    <a:ext uri="{9D8B030D-6E8A-4147-A177-3AD203B41FA5}">
                      <a16:colId xmlns:a16="http://schemas.microsoft.com/office/drawing/2014/main" val="2912175237"/>
                    </a:ext>
                  </a:extLst>
                </a:gridCol>
                <a:gridCol w="740664">
                  <a:extLst>
                    <a:ext uri="{9D8B030D-6E8A-4147-A177-3AD203B41FA5}">
                      <a16:colId xmlns:a16="http://schemas.microsoft.com/office/drawing/2014/main" val="99419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0423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- 2022-03-01 14:47:08</a:t>
                      </a:r>
                      <a:r>
                        <a:rPr kumimoji="0" lang="en-US" sz="1000" b="0" i="0" u="none" strike="noStrike" kern="1200" cap="none" spc="0" normalizeH="0" baseline="0" noProof="0">
                          <a:ln>
                            <a:noFill/>
                          </a:ln>
                          <a:solidFill>
                            <a:prstClr val="black"/>
                          </a:solidFill>
                          <a:effectLst/>
                          <a:uLnTx/>
                          <a:uFillTx/>
                          <a:latin typeface="+mn-lt"/>
                          <a:ea typeface="+mn-ea"/>
                          <a:cs typeface="+mn-cs"/>
                        </a:rPr>
                        <a:t>
 PHLY President and CEO John W. Glomb, Jr. joined other industry leaders on The Jacobson Group's The Insurance Talent Podcast to share his thoughts about successfully engaging and recruiting the next generation of #insurance talent. In this clip, John explains how PHLY has developed a strong talent pipeline through our Summer Associates Program and how the program is supporting #diversity within our industry through a partnership with INROADS.
Listen to the full conversation here: https://bit.ly/3HypZr0 #insurancecareers #insuranceindustry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6.0979971387697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extLst>
                  <a:ext uri="{0D108BD9-81ED-4DB2-BD59-A6C34878D82A}">
                    <a16:rowId xmlns:a16="http://schemas.microsoft.com/office/drawing/2014/main" val="1412943208"/>
                  </a:ext>
                </a:extLst>
              </a:tr>
            </a:tbl>
          </a:graphicData>
        </a:graphic>
      </p:graphicFrame>
      <p:sp>
        <p:nvSpPr>
          <p:cNvPr id="4" name="Text Placeholder 3">
            <a:extLst>
              <a:ext uri="{FF2B5EF4-FFF2-40B4-BE49-F238E27FC236}">
                <a16:creationId xmlns:a16="http://schemas.microsoft.com/office/drawing/2014/main" id="{25904E48-2769-4465-931C-66E727F10B3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09979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7D80A-D11C-4FC0-8193-37D601BA6B32}"/>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088157E0-6E9A-423B-97EA-5D57C3002D4E}"/>
              </a:ext>
            </a:extLst>
          </p:cNvPr>
          <p:cNvGraphicFramePr>
            <a:graphicFrameLocks noGrp="1"/>
          </p:cNvGraphicFramePr>
          <p:nvPr>
            <p:ph type="tbl" sz="quarter" idx="13"/>
            <p:extLst>
              <p:ext uri="{D42A27DB-BD31-4B8C-83A1-F6EECF244321}">
                <p14:modId xmlns:p14="http://schemas.microsoft.com/office/powerpoint/2010/main" val="104361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31064541"/>
                    </a:ext>
                  </a:extLst>
                </a:gridCol>
                <a:gridCol w="740664">
                  <a:extLst>
                    <a:ext uri="{9D8B030D-6E8A-4147-A177-3AD203B41FA5}">
                      <a16:colId xmlns:a16="http://schemas.microsoft.com/office/drawing/2014/main" val="235558287"/>
                    </a:ext>
                  </a:extLst>
                </a:gridCol>
                <a:gridCol w="740664">
                  <a:extLst>
                    <a:ext uri="{9D8B030D-6E8A-4147-A177-3AD203B41FA5}">
                      <a16:colId xmlns:a16="http://schemas.microsoft.com/office/drawing/2014/main" val="4020971812"/>
                    </a:ext>
                  </a:extLst>
                </a:gridCol>
                <a:gridCol w="740664">
                  <a:extLst>
                    <a:ext uri="{9D8B030D-6E8A-4147-A177-3AD203B41FA5}">
                      <a16:colId xmlns:a16="http://schemas.microsoft.com/office/drawing/2014/main" val="17694034"/>
                    </a:ext>
                  </a:extLst>
                </a:gridCol>
                <a:gridCol w="740664">
                  <a:extLst>
                    <a:ext uri="{9D8B030D-6E8A-4147-A177-3AD203B41FA5}">
                      <a16:colId xmlns:a16="http://schemas.microsoft.com/office/drawing/2014/main" val="1902986470"/>
                    </a:ext>
                  </a:extLst>
                </a:gridCol>
                <a:gridCol w="740664">
                  <a:extLst>
                    <a:ext uri="{9D8B030D-6E8A-4147-A177-3AD203B41FA5}">
                      <a16:colId xmlns:a16="http://schemas.microsoft.com/office/drawing/2014/main" val="1433680858"/>
                    </a:ext>
                  </a:extLst>
                </a:gridCol>
                <a:gridCol w="740664">
                  <a:extLst>
                    <a:ext uri="{9D8B030D-6E8A-4147-A177-3AD203B41FA5}">
                      <a16:colId xmlns:a16="http://schemas.microsoft.com/office/drawing/2014/main" val="2539796191"/>
                    </a:ext>
                  </a:extLst>
                </a:gridCol>
                <a:gridCol w="740664">
                  <a:extLst>
                    <a:ext uri="{9D8B030D-6E8A-4147-A177-3AD203B41FA5}">
                      <a16:colId xmlns:a16="http://schemas.microsoft.com/office/drawing/2014/main" val="2754075514"/>
                    </a:ext>
                  </a:extLst>
                </a:gridCol>
                <a:gridCol w="740664">
                  <a:extLst>
                    <a:ext uri="{9D8B030D-6E8A-4147-A177-3AD203B41FA5}">
                      <a16:colId xmlns:a16="http://schemas.microsoft.com/office/drawing/2014/main" val="163546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918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- 2022-03-14 13:39:46</a:t>
                      </a:r>
                      <a:r>
                        <a:rPr kumimoji="0" lang="en-US" sz="1000" b="0" i="0" u="none" strike="noStrike" kern="1200" cap="none" spc="0" normalizeH="0" baseline="0" noProof="0">
                          <a:ln>
                            <a:noFill/>
                          </a:ln>
                          <a:solidFill>
                            <a:prstClr val="black"/>
                          </a:solidFill>
                          <a:effectLst/>
                          <a:uLnTx/>
                          <a:uFillTx/>
                          <a:latin typeface="+mn-lt"/>
                          <a:ea typeface="+mn-ea"/>
                          <a:cs typeface="+mn-cs"/>
                        </a:rPr>
                        <a:t>
 We recently partnered with City Year Philadelphia to help spread some positivity to a local high school. During the event, #TEAMPHLY wrote appreciation cards for teachers and painted a canvas tile that will be part of a large mural displayed at Roxborough High School. #volunteering #givingback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7.0498570974913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385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- 2022-03-10 15:17:45</a:t>
                      </a:r>
                      <a:r>
                        <a:rPr kumimoji="0" lang="en-US" sz="1000" b="0" i="0" u="none" strike="noStrike" kern="1200" cap="none" spc="0" normalizeH="0" baseline="0" noProof="0">
                          <a:ln>
                            <a:noFill/>
                          </a:ln>
                          <a:solidFill>
                            <a:prstClr val="black"/>
                          </a:solidFill>
                          <a:effectLst/>
                          <a:uLnTx/>
                          <a:uFillTx/>
                          <a:latin typeface="+mn-lt"/>
                          <a:ea typeface="+mn-ea"/>
                          <a:cs typeface="+mn-cs"/>
                        </a:rPr>
                        <a:t>
 PHLY's David Harrell recently spoke with AM Best about the Excess &amp; Surplus market and how PHLY E&amp;S will differentiate themselves in 2022. Check out the full interview here: https://bit.ly/367MCFM #ThePHLYDifference #ExcessandSurplus #ExcessCasualty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6.2029401219075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extLst>
                  <a:ext uri="{0D108BD9-81ED-4DB2-BD59-A6C34878D82A}">
                    <a16:rowId xmlns:a16="http://schemas.microsoft.com/office/drawing/2014/main" val="4113338184"/>
                  </a:ext>
                </a:extLst>
              </a:tr>
            </a:tbl>
          </a:graphicData>
        </a:graphic>
      </p:graphicFrame>
      <p:sp>
        <p:nvSpPr>
          <p:cNvPr id="4" name="Text Placeholder 3">
            <a:extLst>
              <a:ext uri="{FF2B5EF4-FFF2-40B4-BE49-F238E27FC236}">
                <a16:creationId xmlns:a16="http://schemas.microsoft.com/office/drawing/2014/main" id="{67F181D7-7226-4180-8135-A8A196C439E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08926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E7D4B-8CBB-4A72-A1A5-336A92885BA9}"/>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4962BC7D-73FB-4774-93DA-1A1D067736B7}"/>
              </a:ext>
            </a:extLst>
          </p:cNvPr>
          <p:cNvGraphicFramePr>
            <a:graphicFrameLocks noGrp="1"/>
          </p:cNvGraphicFramePr>
          <p:nvPr>
            <p:ph type="tbl" sz="quarter" idx="13"/>
            <p:extLst>
              <p:ext uri="{D42A27DB-BD31-4B8C-83A1-F6EECF244321}">
                <p14:modId xmlns:p14="http://schemas.microsoft.com/office/powerpoint/2010/main" val="225098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15532033"/>
                    </a:ext>
                  </a:extLst>
                </a:gridCol>
                <a:gridCol w="740664">
                  <a:extLst>
                    <a:ext uri="{9D8B030D-6E8A-4147-A177-3AD203B41FA5}">
                      <a16:colId xmlns:a16="http://schemas.microsoft.com/office/drawing/2014/main" val="1375739224"/>
                    </a:ext>
                  </a:extLst>
                </a:gridCol>
                <a:gridCol w="740664">
                  <a:extLst>
                    <a:ext uri="{9D8B030D-6E8A-4147-A177-3AD203B41FA5}">
                      <a16:colId xmlns:a16="http://schemas.microsoft.com/office/drawing/2014/main" val="4011839220"/>
                    </a:ext>
                  </a:extLst>
                </a:gridCol>
                <a:gridCol w="740664">
                  <a:extLst>
                    <a:ext uri="{9D8B030D-6E8A-4147-A177-3AD203B41FA5}">
                      <a16:colId xmlns:a16="http://schemas.microsoft.com/office/drawing/2014/main" val="2455840022"/>
                    </a:ext>
                  </a:extLst>
                </a:gridCol>
                <a:gridCol w="740664">
                  <a:extLst>
                    <a:ext uri="{9D8B030D-6E8A-4147-A177-3AD203B41FA5}">
                      <a16:colId xmlns:a16="http://schemas.microsoft.com/office/drawing/2014/main" val="1278330011"/>
                    </a:ext>
                  </a:extLst>
                </a:gridCol>
                <a:gridCol w="740664">
                  <a:extLst>
                    <a:ext uri="{9D8B030D-6E8A-4147-A177-3AD203B41FA5}">
                      <a16:colId xmlns:a16="http://schemas.microsoft.com/office/drawing/2014/main" val="2493558791"/>
                    </a:ext>
                  </a:extLst>
                </a:gridCol>
                <a:gridCol w="740664">
                  <a:extLst>
                    <a:ext uri="{9D8B030D-6E8A-4147-A177-3AD203B41FA5}">
                      <a16:colId xmlns:a16="http://schemas.microsoft.com/office/drawing/2014/main" val="3334336391"/>
                    </a:ext>
                  </a:extLst>
                </a:gridCol>
                <a:gridCol w="740664">
                  <a:extLst>
                    <a:ext uri="{9D8B030D-6E8A-4147-A177-3AD203B41FA5}">
                      <a16:colId xmlns:a16="http://schemas.microsoft.com/office/drawing/2014/main" val="169980134"/>
                    </a:ext>
                  </a:extLst>
                </a:gridCol>
                <a:gridCol w="740664">
                  <a:extLst>
                    <a:ext uri="{9D8B030D-6E8A-4147-A177-3AD203B41FA5}">
                      <a16:colId xmlns:a16="http://schemas.microsoft.com/office/drawing/2014/main" val="414197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1033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- 2022-03-23 12:47:59</a:t>
                      </a:r>
                      <a:r>
                        <a:rPr kumimoji="0" lang="en-US" sz="1000" b="0" i="0" u="none" strike="noStrike" kern="1200" cap="none" spc="0" normalizeH="0" baseline="0" noProof="0">
                          <a:ln>
                            <a:noFill/>
                          </a:ln>
                          <a:solidFill>
                            <a:prstClr val="black"/>
                          </a:solidFill>
                          <a:effectLst/>
                          <a:uLnTx/>
                          <a:uFillTx/>
                          <a:latin typeface="+mn-lt"/>
                          <a:ea typeface="+mn-ea"/>
                          <a:cs typeface="+mn-cs"/>
                        </a:rPr>
                        <a:t>
 PHLY SVP of Human Resources Laura (Boylan) Crossin, PHR will be joining a panel of speakers at the Pennsylvania Diversity Council Women in Leadership Symposium! This year's #symposium will explore how women are adapting to changing tides in work structure, pay equity, and relationships.
Don't miss your chance to attend! Register now: https://bit.ly/3ugKrYZ #womeninleadership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0982696"/>
                  </a:ext>
                </a:extLst>
              </a:tr>
            </a:tbl>
          </a:graphicData>
        </a:graphic>
      </p:graphicFrame>
      <p:sp>
        <p:nvSpPr>
          <p:cNvPr id="4" name="Text Placeholder 3">
            <a:extLst>
              <a:ext uri="{FF2B5EF4-FFF2-40B4-BE49-F238E27FC236}">
                <a16:creationId xmlns:a16="http://schemas.microsoft.com/office/drawing/2014/main" id="{3DCACFFB-1182-4268-A7D2-9BAB1871E14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60417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7B478-29CC-4232-9C69-C05E7889B6A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D84F1E65-C1E5-4062-ACF6-EE3C0D46D2B9}"/>
              </a:ext>
            </a:extLst>
          </p:cNvPr>
          <p:cNvGraphicFramePr>
            <a:graphicFrameLocks noGrp="1"/>
          </p:cNvGraphicFramePr>
          <p:nvPr>
            <p:ph type="tbl" sz="quarter" idx="13"/>
            <p:extLst>
              <p:ext uri="{D42A27DB-BD31-4B8C-83A1-F6EECF244321}">
                <p14:modId xmlns:p14="http://schemas.microsoft.com/office/powerpoint/2010/main" val="99526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96044314"/>
                    </a:ext>
                  </a:extLst>
                </a:gridCol>
                <a:gridCol w="740664">
                  <a:extLst>
                    <a:ext uri="{9D8B030D-6E8A-4147-A177-3AD203B41FA5}">
                      <a16:colId xmlns:a16="http://schemas.microsoft.com/office/drawing/2014/main" val="1880441357"/>
                    </a:ext>
                  </a:extLst>
                </a:gridCol>
                <a:gridCol w="740664">
                  <a:extLst>
                    <a:ext uri="{9D8B030D-6E8A-4147-A177-3AD203B41FA5}">
                      <a16:colId xmlns:a16="http://schemas.microsoft.com/office/drawing/2014/main" val="1975304800"/>
                    </a:ext>
                  </a:extLst>
                </a:gridCol>
                <a:gridCol w="740664">
                  <a:extLst>
                    <a:ext uri="{9D8B030D-6E8A-4147-A177-3AD203B41FA5}">
                      <a16:colId xmlns:a16="http://schemas.microsoft.com/office/drawing/2014/main" val="1433472854"/>
                    </a:ext>
                  </a:extLst>
                </a:gridCol>
                <a:gridCol w="740664">
                  <a:extLst>
                    <a:ext uri="{9D8B030D-6E8A-4147-A177-3AD203B41FA5}">
                      <a16:colId xmlns:a16="http://schemas.microsoft.com/office/drawing/2014/main" val="2457974481"/>
                    </a:ext>
                  </a:extLst>
                </a:gridCol>
                <a:gridCol w="740664">
                  <a:extLst>
                    <a:ext uri="{9D8B030D-6E8A-4147-A177-3AD203B41FA5}">
                      <a16:colId xmlns:a16="http://schemas.microsoft.com/office/drawing/2014/main" val="1120651812"/>
                    </a:ext>
                  </a:extLst>
                </a:gridCol>
                <a:gridCol w="740664">
                  <a:extLst>
                    <a:ext uri="{9D8B030D-6E8A-4147-A177-3AD203B41FA5}">
                      <a16:colId xmlns:a16="http://schemas.microsoft.com/office/drawing/2014/main" val="1310848592"/>
                    </a:ext>
                  </a:extLst>
                </a:gridCol>
                <a:gridCol w="740664">
                  <a:extLst>
                    <a:ext uri="{9D8B030D-6E8A-4147-A177-3AD203B41FA5}">
                      <a16:colId xmlns:a16="http://schemas.microsoft.com/office/drawing/2014/main" val="3270645131"/>
                    </a:ext>
                  </a:extLst>
                </a:gridCol>
                <a:gridCol w="740664">
                  <a:extLst>
                    <a:ext uri="{9D8B030D-6E8A-4147-A177-3AD203B41FA5}">
                      <a16:colId xmlns:a16="http://schemas.microsoft.com/office/drawing/2014/main" val="353228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1430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- 2022-03-04 15:19:29</a:t>
                      </a:r>
                      <a:r>
                        <a:rPr kumimoji="0" lang="en-US" sz="1000" b="0" i="0" u="none" strike="noStrike" kern="1200" cap="none" spc="0" normalizeH="0" baseline="0" noProof="0">
                          <a:ln>
                            <a:noFill/>
                          </a:ln>
                          <a:solidFill>
                            <a:prstClr val="black"/>
                          </a:solidFill>
                          <a:effectLst/>
                          <a:uLnTx/>
                          <a:uFillTx/>
                          <a:latin typeface="+mn-lt"/>
                          <a:ea typeface="+mn-ea"/>
                          <a:cs typeface="+mn-cs"/>
                        </a:rPr>
                        <a:t>
 The Home Health Care industry is growing fast due to an aging population. PHLY's Tony Canci spoke with Risk &amp; Insurance about the challenges and opportunities for #healthcare providers and insurers: https://bit.ly/3739UgB 
#HomeHealthCare #HomeHealthIndustry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5.3233611966564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9752569"/>
                  </a:ext>
                </a:extLst>
              </a:tr>
            </a:tbl>
          </a:graphicData>
        </a:graphic>
      </p:graphicFrame>
      <p:sp>
        <p:nvSpPr>
          <p:cNvPr id="4" name="Text Placeholder 3">
            <a:extLst>
              <a:ext uri="{FF2B5EF4-FFF2-40B4-BE49-F238E27FC236}">
                <a16:creationId xmlns:a16="http://schemas.microsoft.com/office/drawing/2014/main" id="{BB527C4E-F2C3-4B18-9E34-BCC63E695BC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64993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5FEE-D1A7-4992-B736-8F7D1CD3A3B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F6E6BCD-D686-422C-8A1A-26BB6E5ED497}"/>
              </a:ext>
            </a:extLst>
          </p:cNvPr>
          <p:cNvGraphicFramePr>
            <a:graphicFrameLocks noGrp="1"/>
          </p:cNvGraphicFramePr>
          <p:nvPr>
            <p:ph type="tbl" sz="quarter" idx="13"/>
            <p:extLst>
              <p:ext uri="{D42A27DB-BD31-4B8C-83A1-F6EECF244321}">
                <p14:modId xmlns:p14="http://schemas.microsoft.com/office/powerpoint/2010/main" val="291804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3188704"/>
                    </a:ext>
                  </a:extLst>
                </a:gridCol>
                <a:gridCol w="658368">
                  <a:extLst>
                    <a:ext uri="{9D8B030D-6E8A-4147-A177-3AD203B41FA5}">
                      <a16:colId xmlns:a16="http://schemas.microsoft.com/office/drawing/2014/main" val="2620547587"/>
                    </a:ext>
                  </a:extLst>
                </a:gridCol>
                <a:gridCol w="658368">
                  <a:extLst>
                    <a:ext uri="{9D8B030D-6E8A-4147-A177-3AD203B41FA5}">
                      <a16:colId xmlns:a16="http://schemas.microsoft.com/office/drawing/2014/main" val="3420774016"/>
                    </a:ext>
                  </a:extLst>
                </a:gridCol>
                <a:gridCol w="658368">
                  <a:extLst>
                    <a:ext uri="{9D8B030D-6E8A-4147-A177-3AD203B41FA5}">
                      <a16:colId xmlns:a16="http://schemas.microsoft.com/office/drawing/2014/main" val="4253299594"/>
                    </a:ext>
                  </a:extLst>
                </a:gridCol>
                <a:gridCol w="658368">
                  <a:extLst>
                    <a:ext uri="{9D8B030D-6E8A-4147-A177-3AD203B41FA5}">
                      <a16:colId xmlns:a16="http://schemas.microsoft.com/office/drawing/2014/main" val="3326230957"/>
                    </a:ext>
                  </a:extLst>
                </a:gridCol>
                <a:gridCol w="658368">
                  <a:extLst>
                    <a:ext uri="{9D8B030D-6E8A-4147-A177-3AD203B41FA5}">
                      <a16:colId xmlns:a16="http://schemas.microsoft.com/office/drawing/2014/main" val="2574952098"/>
                    </a:ext>
                  </a:extLst>
                </a:gridCol>
                <a:gridCol w="658368">
                  <a:extLst>
                    <a:ext uri="{9D8B030D-6E8A-4147-A177-3AD203B41FA5}">
                      <a16:colId xmlns:a16="http://schemas.microsoft.com/office/drawing/2014/main" val="3291135069"/>
                    </a:ext>
                  </a:extLst>
                </a:gridCol>
                <a:gridCol w="658368">
                  <a:extLst>
                    <a:ext uri="{9D8B030D-6E8A-4147-A177-3AD203B41FA5}">
                      <a16:colId xmlns:a16="http://schemas.microsoft.com/office/drawing/2014/main" val="3040702743"/>
                    </a:ext>
                  </a:extLst>
                </a:gridCol>
                <a:gridCol w="658368">
                  <a:extLst>
                    <a:ext uri="{9D8B030D-6E8A-4147-A177-3AD203B41FA5}">
                      <a16:colId xmlns:a16="http://schemas.microsoft.com/office/drawing/2014/main" val="3160161512"/>
                    </a:ext>
                  </a:extLst>
                </a:gridCol>
                <a:gridCol w="658368">
                  <a:extLst>
                    <a:ext uri="{9D8B030D-6E8A-4147-A177-3AD203B41FA5}">
                      <a16:colId xmlns:a16="http://schemas.microsoft.com/office/drawing/2014/main" val="15793988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68785008"/>
                  </a:ext>
                </a:extLst>
              </a:tr>
              <a:tr h="370840">
                <a:tc>
                  <a:txBody>
                    <a:bodyPr/>
                    <a:lstStyle/>
                    <a:p>
                      <a:r>
                        <a:rPr lang="en-US" sz="1000"/>
                        <a:t>phlyinsurance</a:t>
                      </a:r>
                    </a:p>
                  </a:txBody>
                  <a:tcPr/>
                </a:tc>
                <a:tc>
                  <a:txBody>
                    <a:bodyPr/>
                    <a:lstStyle/>
                    <a:p>
                      <a:r>
                        <a:rPr lang="en-US" sz="1000"/>
                        <a:t>2585</a:t>
                      </a:r>
                    </a:p>
                  </a:txBody>
                  <a:tcPr/>
                </a:tc>
                <a:tc>
                  <a:txBody>
                    <a:bodyPr/>
                    <a:lstStyle/>
                    <a:p>
                      <a:r>
                        <a:rPr lang="en-US" sz="1000"/>
                        <a:t>8</a:t>
                      </a:r>
                    </a:p>
                  </a:txBody>
                  <a:tcPr/>
                </a:tc>
                <a:tc>
                  <a:txBody>
                    <a:bodyPr/>
                    <a:lstStyle/>
                    <a:p>
                      <a:r>
                        <a:rPr lang="en-US" sz="1000"/>
                        <a:t>14</a:t>
                      </a:r>
                    </a:p>
                  </a:txBody>
                  <a:tcPr/>
                </a:tc>
                <a:tc>
                  <a:txBody>
                    <a:bodyPr/>
                    <a:lstStyle/>
                    <a:p>
                      <a:r>
                        <a:rPr lang="en-US" sz="1000"/>
                        <a:t>2</a:t>
                      </a:r>
                    </a:p>
                  </a:txBody>
                  <a:tcPr/>
                </a:tc>
                <a:tc>
                  <a:txBody>
                    <a:bodyPr/>
                    <a:lstStyle/>
                    <a:p>
                      <a:r>
                        <a:rPr lang="en-US" sz="1000"/>
                        <a:t>7</a:t>
                      </a:r>
                    </a:p>
                  </a:txBody>
                  <a:tcPr/>
                </a:tc>
                <a:tc>
                  <a:txBody>
                    <a:bodyPr/>
                    <a:lstStyle/>
                    <a:p>
                      <a:r>
                        <a:rPr lang="en-US" sz="1000"/>
                        <a:t>23</a:t>
                      </a:r>
                    </a:p>
                  </a:txBody>
                  <a:tcPr/>
                </a:tc>
                <a:tc>
                  <a:txBody>
                    <a:bodyPr/>
                    <a:lstStyle/>
                    <a:p>
                      <a:r>
                        <a:rPr lang="en-US" sz="1000"/>
                        <a:t>799</a:t>
                      </a:r>
                    </a:p>
                  </a:txBody>
                  <a:tcPr/>
                </a:tc>
                <a:tc>
                  <a:txBody>
                    <a:bodyPr/>
                    <a:lstStyle/>
                    <a:p>
                      <a:r>
                        <a:rPr lang="en-US" sz="1000"/>
                        <a:t>14</a:t>
                      </a:r>
                    </a:p>
                  </a:txBody>
                  <a:tcPr/>
                </a:tc>
                <a:tc>
                  <a:txBody>
                    <a:bodyPr/>
                    <a:lstStyle/>
                    <a:p>
                      <a:r>
                        <a:rPr lang="en-US" sz="1000"/>
                        <a:t>1.3695 %</a:t>
                      </a:r>
                    </a:p>
                  </a:txBody>
                  <a:tcPr/>
                </a:tc>
                <a:extLst>
                  <a:ext uri="{0D108BD9-81ED-4DB2-BD59-A6C34878D82A}">
                    <a16:rowId xmlns:a16="http://schemas.microsoft.com/office/drawing/2014/main" val="787295344"/>
                  </a:ext>
                </a:extLst>
              </a:tr>
            </a:tbl>
          </a:graphicData>
        </a:graphic>
      </p:graphicFrame>
      <p:sp>
        <p:nvSpPr>
          <p:cNvPr id="4" name="Text Placeholder 3">
            <a:extLst>
              <a:ext uri="{FF2B5EF4-FFF2-40B4-BE49-F238E27FC236}">
                <a16:creationId xmlns:a16="http://schemas.microsoft.com/office/drawing/2014/main" id="{3B9607FC-C18F-4EDF-B7B1-068F4DC0E0D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46497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3B0A-CD91-4ABF-AF69-16DEE950EE9D}"/>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0531997-92A3-4DA4-B345-D4DD895164FC}"/>
              </a:ext>
            </a:extLst>
          </p:cNvPr>
          <p:cNvGraphicFramePr>
            <a:graphicFrameLocks noGrp="1"/>
          </p:cNvGraphicFramePr>
          <p:nvPr>
            <p:ph type="chart" sz="quarter" idx="13"/>
            <p:extLst>
              <p:ext uri="{D42A27DB-BD31-4B8C-83A1-F6EECF244321}">
                <p14:modId xmlns:p14="http://schemas.microsoft.com/office/powerpoint/2010/main" val="1065422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C80C84-9E5B-44C7-A490-95E1C41C9B4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461F44-172C-421D-A54C-B6D77E995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555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E1A0C-84C8-45E0-A237-080DE416BFC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BAA4D04-3E6E-4515-9357-1A3F3702C5C9}"/>
              </a:ext>
            </a:extLst>
          </p:cNvPr>
          <p:cNvGraphicFramePr>
            <a:graphicFrameLocks noGrp="1"/>
          </p:cNvGraphicFramePr>
          <p:nvPr>
            <p:ph type="chart" sz="quarter" idx="13"/>
            <p:extLst>
              <p:ext uri="{D42A27DB-BD31-4B8C-83A1-F6EECF244321}">
                <p14:modId xmlns:p14="http://schemas.microsoft.com/office/powerpoint/2010/main" val="3104802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9F48D3-5DA2-4551-89A5-29BF61F5899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CE27AC4-73C3-4B2E-A69E-F106445F5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159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7891-2596-496A-87F7-DA850294C22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8CC8D97-8303-4C9E-8849-C6F803D27523}"/>
              </a:ext>
            </a:extLst>
          </p:cNvPr>
          <p:cNvGraphicFramePr>
            <a:graphicFrameLocks noGrp="1"/>
          </p:cNvGraphicFramePr>
          <p:nvPr>
            <p:ph type="chart" sz="quarter" idx="13"/>
            <p:extLst>
              <p:ext uri="{D42A27DB-BD31-4B8C-83A1-F6EECF244321}">
                <p14:modId xmlns:p14="http://schemas.microsoft.com/office/powerpoint/2010/main" val="2578473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E35C9-D705-44B9-92D4-87B91D8F2B7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EA59F11-3364-4E3F-B331-E6DD80ED4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181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39AC3-D347-478B-BBC5-CAD25337F030}"/>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646C3196-3A8E-45D8-8EA9-66600E66DF87}"/>
              </a:ext>
            </a:extLst>
          </p:cNvPr>
          <p:cNvGraphicFramePr>
            <a:graphicFrameLocks noGrp="1"/>
          </p:cNvGraphicFramePr>
          <p:nvPr>
            <p:ph type="chart" sz="quarter" idx="13"/>
            <p:extLst>
              <p:ext uri="{D42A27DB-BD31-4B8C-83A1-F6EECF244321}">
                <p14:modId xmlns:p14="http://schemas.microsoft.com/office/powerpoint/2010/main" val="4226104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4869AE-CC4F-48EE-8304-BDBCE149029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EBC3DC3-C897-4701-896D-4FFD0569C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434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B98E-8878-481B-9D9A-F5DB053B486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2B532B01-DD3C-4288-8F39-94B1149F6226}"/>
              </a:ext>
            </a:extLst>
          </p:cNvPr>
          <p:cNvGraphicFramePr>
            <a:graphicFrameLocks noGrp="1"/>
          </p:cNvGraphicFramePr>
          <p:nvPr>
            <p:ph type="tbl" sz="quarter" idx="13"/>
            <p:extLst>
              <p:ext uri="{D42A27DB-BD31-4B8C-83A1-F6EECF244321}">
                <p14:modId xmlns:p14="http://schemas.microsoft.com/office/powerpoint/2010/main" val="369004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11616533"/>
                    </a:ext>
                  </a:extLst>
                </a:gridCol>
                <a:gridCol w="987552">
                  <a:extLst>
                    <a:ext uri="{9D8B030D-6E8A-4147-A177-3AD203B41FA5}">
                      <a16:colId xmlns:a16="http://schemas.microsoft.com/office/drawing/2014/main" val="2963337275"/>
                    </a:ext>
                  </a:extLst>
                </a:gridCol>
                <a:gridCol w="987552">
                  <a:extLst>
                    <a:ext uri="{9D8B030D-6E8A-4147-A177-3AD203B41FA5}">
                      <a16:colId xmlns:a16="http://schemas.microsoft.com/office/drawing/2014/main" val="3707696062"/>
                    </a:ext>
                  </a:extLst>
                </a:gridCol>
                <a:gridCol w="987552">
                  <a:extLst>
                    <a:ext uri="{9D8B030D-6E8A-4147-A177-3AD203B41FA5}">
                      <a16:colId xmlns:a16="http://schemas.microsoft.com/office/drawing/2014/main" val="4259776065"/>
                    </a:ext>
                  </a:extLst>
                </a:gridCol>
                <a:gridCol w="987552">
                  <a:extLst>
                    <a:ext uri="{9D8B030D-6E8A-4147-A177-3AD203B41FA5}">
                      <a16:colId xmlns:a16="http://schemas.microsoft.com/office/drawing/2014/main" val="1833671116"/>
                    </a:ext>
                  </a:extLst>
                </a:gridCol>
                <a:gridCol w="987552">
                  <a:extLst>
                    <a:ext uri="{9D8B030D-6E8A-4147-A177-3AD203B41FA5}">
                      <a16:colId xmlns:a16="http://schemas.microsoft.com/office/drawing/2014/main" val="377897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066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- 2022-03-07 11:42:21</a:t>
                      </a:r>
                      <a:r>
                        <a:rPr kumimoji="0" lang="en-US" sz="1000" b="0" i="0" u="none" strike="noStrike" kern="1200" cap="none" spc="0" normalizeH="0" baseline="0" noProof="0">
                          <a:ln>
                            <a:noFill/>
                          </a:ln>
                          <a:solidFill>
                            <a:prstClr val="black"/>
                          </a:solidFill>
                          <a:effectLst/>
                          <a:uLnTx/>
                          <a:uFillTx/>
                          <a:latin typeface="+mn-lt"/>
                          <a:ea typeface="+mn-ea"/>
                          <a:cs typeface="+mn-cs"/>
                        </a:rPr>
                        <a:t>
 Did you know 👽 #alienabduction insurance, also known as 🛸 UFO insurance, has been in existence for 35 years? While this type of novelty coverage is not within our space, we specialize in over 120 niche markets and we're always looking for new talent to join our team! 
➡Learn more 𝐛𝐢𝐭.𝐥𝐲/𝐏𝐇𝐋𝐘𝐂𝐚𝐫𝐞𝐞𝐫𝐬 🔗link in bio 
#TEAMPHLY #ufos #ufosighting #extraterrestrials #alienlife #alienworld #insurancecareers #business  #careergoals #careeropportunities #careersuccess #finance #instajobs #jobboard #jobs #lookingforajob #nowhiring #Insuranceindustry #insurancepolicy #insuranceservices #insurancecompany #insurancecarrier #insurancejobs #insurancework #propertyandcasualty #specialtyinsurance #commercialinsurance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0905230"/>
                  </a:ext>
                </a:extLst>
              </a:tr>
            </a:tbl>
          </a:graphicData>
        </a:graphic>
      </p:graphicFrame>
      <p:sp>
        <p:nvSpPr>
          <p:cNvPr id="4" name="Text Placeholder 3">
            <a:extLst>
              <a:ext uri="{FF2B5EF4-FFF2-40B4-BE49-F238E27FC236}">
                <a16:creationId xmlns:a16="http://schemas.microsoft.com/office/drawing/2014/main" id="{98B81AD2-534C-4095-AB7B-5DE5AE0B5A1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3614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5147-E3DB-4E59-84FD-D8192B2D9766}"/>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92F48F72-14D6-4185-8502-F3FFF9BFD85E}"/>
              </a:ext>
            </a:extLst>
          </p:cNvPr>
          <p:cNvGraphicFramePr>
            <a:graphicFrameLocks noGrp="1"/>
          </p:cNvGraphicFramePr>
          <p:nvPr>
            <p:ph type="tbl" sz="quarter" idx="13"/>
            <p:extLst>
              <p:ext uri="{D42A27DB-BD31-4B8C-83A1-F6EECF244321}">
                <p14:modId xmlns:p14="http://schemas.microsoft.com/office/powerpoint/2010/main" val="421731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9298403"/>
                    </a:ext>
                  </a:extLst>
                </a:gridCol>
                <a:gridCol w="987552">
                  <a:extLst>
                    <a:ext uri="{9D8B030D-6E8A-4147-A177-3AD203B41FA5}">
                      <a16:colId xmlns:a16="http://schemas.microsoft.com/office/drawing/2014/main" val="1753904262"/>
                    </a:ext>
                  </a:extLst>
                </a:gridCol>
                <a:gridCol w="987552">
                  <a:extLst>
                    <a:ext uri="{9D8B030D-6E8A-4147-A177-3AD203B41FA5}">
                      <a16:colId xmlns:a16="http://schemas.microsoft.com/office/drawing/2014/main" val="503715796"/>
                    </a:ext>
                  </a:extLst>
                </a:gridCol>
                <a:gridCol w="987552">
                  <a:extLst>
                    <a:ext uri="{9D8B030D-6E8A-4147-A177-3AD203B41FA5}">
                      <a16:colId xmlns:a16="http://schemas.microsoft.com/office/drawing/2014/main" val="3723106135"/>
                    </a:ext>
                  </a:extLst>
                </a:gridCol>
                <a:gridCol w="987552">
                  <a:extLst>
                    <a:ext uri="{9D8B030D-6E8A-4147-A177-3AD203B41FA5}">
                      <a16:colId xmlns:a16="http://schemas.microsoft.com/office/drawing/2014/main" val="4010864096"/>
                    </a:ext>
                  </a:extLst>
                </a:gridCol>
                <a:gridCol w="987552">
                  <a:extLst>
                    <a:ext uri="{9D8B030D-6E8A-4147-A177-3AD203B41FA5}">
                      <a16:colId xmlns:a16="http://schemas.microsoft.com/office/drawing/2014/main" val="1767916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027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- 2022-03-14 15:03:30</a:t>
                      </a:r>
                      <a:r>
                        <a:rPr kumimoji="0" lang="en-US" sz="1000" b="0" i="0" u="none" strike="noStrike" kern="1200" cap="none" spc="0" normalizeH="0" baseline="0" noProof="0">
                          <a:ln>
                            <a:noFill/>
                          </a:ln>
                          <a:solidFill>
                            <a:prstClr val="black"/>
                          </a:solidFill>
                          <a:effectLst/>
                          <a:uLnTx/>
                          <a:uFillTx/>
                          <a:latin typeface="+mn-lt"/>
                          <a:ea typeface="+mn-ea"/>
                          <a:cs typeface="+mn-cs"/>
                        </a:rPr>
                        <a:t>
 We recently partnered with cityyearphilly to help spread some positivity to a local high school. During the event, #TEAMPHLY wrote appreciation cards for teachers and painted a canvas tile that will be part of a large mural displayed at Roxborough High School. 🙌🏽
#insurancegivesback #instavolunteer #volunteerism #volunteerlife #501c3 #socialimpact #communitymatters #helpingourcommunity #communitysupport #nfp #supportnonprofits #insurancecompany #insuranceindustry #insurancework #insurancecareers #insurancelife #workplaceculture #propertyandcasualty #specialtyinsurance #insurancebusiness #commercialinsurance #insuranceservices #philadelphiapa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5494769"/>
                  </a:ext>
                </a:extLst>
              </a:tr>
            </a:tbl>
          </a:graphicData>
        </a:graphic>
      </p:graphicFrame>
      <p:sp>
        <p:nvSpPr>
          <p:cNvPr id="4" name="Text Placeholder 3">
            <a:extLst>
              <a:ext uri="{FF2B5EF4-FFF2-40B4-BE49-F238E27FC236}">
                <a16:creationId xmlns:a16="http://schemas.microsoft.com/office/drawing/2014/main" id="{3F15C973-0E5E-4460-9655-4262616940A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49742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6F49-3F59-44DE-B906-E52EE96F01F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EEF0E2BA-7B66-4B27-B0CB-D49A764ED8F8}"/>
              </a:ext>
            </a:extLst>
          </p:cNvPr>
          <p:cNvGraphicFramePr>
            <a:graphicFrameLocks noGrp="1"/>
          </p:cNvGraphicFramePr>
          <p:nvPr>
            <p:ph type="tbl" sz="quarter" idx="13"/>
            <p:extLst>
              <p:ext uri="{D42A27DB-BD31-4B8C-83A1-F6EECF244321}">
                <p14:modId xmlns:p14="http://schemas.microsoft.com/office/powerpoint/2010/main" val="353030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00611233"/>
                    </a:ext>
                  </a:extLst>
                </a:gridCol>
                <a:gridCol w="987552">
                  <a:extLst>
                    <a:ext uri="{9D8B030D-6E8A-4147-A177-3AD203B41FA5}">
                      <a16:colId xmlns:a16="http://schemas.microsoft.com/office/drawing/2014/main" val="777561216"/>
                    </a:ext>
                  </a:extLst>
                </a:gridCol>
                <a:gridCol w="987552">
                  <a:extLst>
                    <a:ext uri="{9D8B030D-6E8A-4147-A177-3AD203B41FA5}">
                      <a16:colId xmlns:a16="http://schemas.microsoft.com/office/drawing/2014/main" val="470993349"/>
                    </a:ext>
                  </a:extLst>
                </a:gridCol>
                <a:gridCol w="987552">
                  <a:extLst>
                    <a:ext uri="{9D8B030D-6E8A-4147-A177-3AD203B41FA5}">
                      <a16:colId xmlns:a16="http://schemas.microsoft.com/office/drawing/2014/main" val="498334727"/>
                    </a:ext>
                  </a:extLst>
                </a:gridCol>
                <a:gridCol w="987552">
                  <a:extLst>
                    <a:ext uri="{9D8B030D-6E8A-4147-A177-3AD203B41FA5}">
                      <a16:colId xmlns:a16="http://schemas.microsoft.com/office/drawing/2014/main" val="3764068296"/>
                    </a:ext>
                  </a:extLst>
                </a:gridCol>
                <a:gridCol w="987552">
                  <a:extLst>
                    <a:ext uri="{9D8B030D-6E8A-4147-A177-3AD203B41FA5}">
                      <a16:colId xmlns:a16="http://schemas.microsoft.com/office/drawing/2014/main" val="32533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3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- 2022-03-28 16:13:40</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work! This month, we’re shining the spotlight on 🔦 Melissa Rosander, who works in our Customer Service Department, as she shares why she loves being part of our team. 💙
Learn more about #TEAMPHLY ▶️ 𝐛𝐢𝐭.𝐥𝐲/𝐏𝐇𝐋𝐘𝐂𝐚𝐫𝐞𝐞𝐫𝐬 
🔗 link in bio
#employeespotlight #employeeappreciation #careermotivation #businessgoals #supportive #instajobs #careers #insurancejobs #insurancecareers #workenvironment  #insurancelife #insurancework #insurancecompany #workplaceculture #propertyandcasualty #specialtyinsurance #insurancebusiness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0188507"/>
                  </a:ext>
                </a:extLst>
              </a:tr>
            </a:tbl>
          </a:graphicData>
        </a:graphic>
      </p:graphicFrame>
      <p:sp>
        <p:nvSpPr>
          <p:cNvPr id="4" name="Text Placeholder 3">
            <a:extLst>
              <a:ext uri="{FF2B5EF4-FFF2-40B4-BE49-F238E27FC236}">
                <a16:creationId xmlns:a16="http://schemas.microsoft.com/office/drawing/2014/main" id="{2F774398-0A6F-439A-8D3F-2D738B67E30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06490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C39D-0832-4310-B57D-B3BA62623467}"/>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BD1AA08F-FD75-4D0D-A3D2-450C9133D987}"/>
              </a:ext>
            </a:extLst>
          </p:cNvPr>
          <p:cNvGraphicFramePr>
            <a:graphicFrameLocks noGrp="1"/>
          </p:cNvGraphicFramePr>
          <p:nvPr>
            <p:ph type="tbl" sz="quarter" idx="13"/>
            <p:extLst>
              <p:ext uri="{D42A27DB-BD31-4B8C-83A1-F6EECF244321}">
                <p14:modId xmlns:p14="http://schemas.microsoft.com/office/powerpoint/2010/main" val="384923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4794498"/>
                    </a:ext>
                  </a:extLst>
                </a:gridCol>
                <a:gridCol w="987552">
                  <a:extLst>
                    <a:ext uri="{9D8B030D-6E8A-4147-A177-3AD203B41FA5}">
                      <a16:colId xmlns:a16="http://schemas.microsoft.com/office/drawing/2014/main" val="898637718"/>
                    </a:ext>
                  </a:extLst>
                </a:gridCol>
                <a:gridCol w="987552">
                  <a:extLst>
                    <a:ext uri="{9D8B030D-6E8A-4147-A177-3AD203B41FA5}">
                      <a16:colId xmlns:a16="http://schemas.microsoft.com/office/drawing/2014/main" val="545319519"/>
                    </a:ext>
                  </a:extLst>
                </a:gridCol>
                <a:gridCol w="987552">
                  <a:extLst>
                    <a:ext uri="{9D8B030D-6E8A-4147-A177-3AD203B41FA5}">
                      <a16:colId xmlns:a16="http://schemas.microsoft.com/office/drawing/2014/main" val="1549393818"/>
                    </a:ext>
                  </a:extLst>
                </a:gridCol>
                <a:gridCol w="987552">
                  <a:extLst>
                    <a:ext uri="{9D8B030D-6E8A-4147-A177-3AD203B41FA5}">
                      <a16:colId xmlns:a16="http://schemas.microsoft.com/office/drawing/2014/main" val="3511522029"/>
                    </a:ext>
                  </a:extLst>
                </a:gridCol>
                <a:gridCol w="987552">
                  <a:extLst>
                    <a:ext uri="{9D8B030D-6E8A-4147-A177-3AD203B41FA5}">
                      <a16:colId xmlns:a16="http://schemas.microsoft.com/office/drawing/2014/main" val="422399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54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- 2022-03-02 11:17:50</a:t>
                      </a:r>
                      <a:r>
                        <a:rPr kumimoji="0" lang="en-US" sz="1000" b="0" i="0" u="none" strike="noStrike" kern="1200" cap="none" spc="0" normalizeH="0" baseline="0" noProof="0">
                          <a:ln>
                            <a:noFill/>
                          </a:ln>
                          <a:solidFill>
                            <a:prstClr val="black"/>
                          </a:solidFill>
                          <a:effectLst/>
                          <a:uLnTx/>
                          <a:uFillTx/>
                          <a:latin typeface="+mn-lt"/>
                          <a:ea typeface="+mn-ea"/>
                          <a:cs typeface="+mn-cs"/>
                        </a:rPr>
                        <a:t>
 Today is #ReadAcrossAmerica day - a day for children and youth to celebrate the joy of reading! 📚📖 In honor of this day, we're sharing a #throwback of #TEAMPHLY meeting students they helped learn to read through a partnership with innovationsforlearning. 
#onlinetutoring #learningtoread #literacymatters #nonprofitsofinstagram #nonprofitorganizations #instavolunteer #volunteering #volunteerism #volunteerlife #communitysupport #nonprofitorg #nfp #insurancegivesback #givebacktothecommunity #supportnonprofits #insurancecompany #insuranceindustry #insurancework #insurancecareers #insurancelife #workplaceculture #propertyandcasualty #specialtyinsurance #insurancebusiness #commercialinsurance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34199620"/>
                  </a:ext>
                </a:extLst>
              </a:tr>
            </a:tbl>
          </a:graphicData>
        </a:graphic>
      </p:graphicFrame>
      <p:sp>
        <p:nvSpPr>
          <p:cNvPr id="4" name="Text Placeholder 3">
            <a:extLst>
              <a:ext uri="{FF2B5EF4-FFF2-40B4-BE49-F238E27FC236}">
                <a16:creationId xmlns:a16="http://schemas.microsoft.com/office/drawing/2014/main" id="{9371D6EB-2762-4C07-8135-A8351A66574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50863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488C8-1CB2-49F2-BB53-143B3C8611E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9D898EF2-2175-4730-89AD-1F96D68EC1BE}"/>
              </a:ext>
            </a:extLst>
          </p:cNvPr>
          <p:cNvGraphicFramePr>
            <a:graphicFrameLocks noGrp="1"/>
          </p:cNvGraphicFramePr>
          <p:nvPr>
            <p:ph type="tbl" sz="quarter" idx="13"/>
            <p:extLst>
              <p:ext uri="{D42A27DB-BD31-4B8C-83A1-F6EECF244321}">
                <p14:modId xmlns:p14="http://schemas.microsoft.com/office/powerpoint/2010/main" val="3298513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80220721"/>
                    </a:ext>
                  </a:extLst>
                </a:gridCol>
                <a:gridCol w="987552">
                  <a:extLst>
                    <a:ext uri="{9D8B030D-6E8A-4147-A177-3AD203B41FA5}">
                      <a16:colId xmlns:a16="http://schemas.microsoft.com/office/drawing/2014/main" val="4038523310"/>
                    </a:ext>
                  </a:extLst>
                </a:gridCol>
                <a:gridCol w="987552">
                  <a:extLst>
                    <a:ext uri="{9D8B030D-6E8A-4147-A177-3AD203B41FA5}">
                      <a16:colId xmlns:a16="http://schemas.microsoft.com/office/drawing/2014/main" val="3324426774"/>
                    </a:ext>
                  </a:extLst>
                </a:gridCol>
                <a:gridCol w="987552">
                  <a:extLst>
                    <a:ext uri="{9D8B030D-6E8A-4147-A177-3AD203B41FA5}">
                      <a16:colId xmlns:a16="http://schemas.microsoft.com/office/drawing/2014/main" val="2266936422"/>
                    </a:ext>
                  </a:extLst>
                </a:gridCol>
                <a:gridCol w="987552">
                  <a:extLst>
                    <a:ext uri="{9D8B030D-6E8A-4147-A177-3AD203B41FA5}">
                      <a16:colId xmlns:a16="http://schemas.microsoft.com/office/drawing/2014/main" val="909311404"/>
                    </a:ext>
                  </a:extLst>
                </a:gridCol>
                <a:gridCol w="987552">
                  <a:extLst>
                    <a:ext uri="{9D8B030D-6E8A-4147-A177-3AD203B41FA5}">
                      <a16:colId xmlns:a16="http://schemas.microsoft.com/office/drawing/2014/main" val="53625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426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- 2022-03-24 15:22:44</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PHLY's SVP of Human Resources Laura (Boylan) Crossin joining panelists during today's nationaldiversitycouncil Women in Leadership Symposium! Laura shared tips for creating a balanced work experience, including:
✅ Create boundaries
✅ Accept limitations
✅ Make space for well-being
✅ Take a real day off 
#WomenRise #Paragon2022 #TEAMPHLY #womenshistorymonth #womensmonth #workingwomen #diversityandinclusion #womensempowerment #empowerher #empowerwomen #womenininsurance #womensupportingwomen #insurance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5556193"/>
                  </a:ext>
                </a:extLst>
              </a:tr>
            </a:tbl>
          </a:graphicData>
        </a:graphic>
      </p:graphicFrame>
      <p:sp>
        <p:nvSpPr>
          <p:cNvPr id="4" name="Text Placeholder 3">
            <a:extLst>
              <a:ext uri="{FF2B5EF4-FFF2-40B4-BE49-F238E27FC236}">
                <a16:creationId xmlns:a16="http://schemas.microsoft.com/office/drawing/2014/main" id="{DEF0B355-386E-4E30-AA59-B59435C8E17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32422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F672-7EF7-4668-96B6-665622CA4F5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24B8598-E159-431E-9CE5-933E5F0A73F1}"/>
              </a:ext>
            </a:extLst>
          </p:cNvPr>
          <p:cNvGraphicFramePr>
            <a:graphicFrameLocks noGrp="1"/>
          </p:cNvGraphicFramePr>
          <p:nvPr>
            <p:ph type="tbl" sz="quarter" idx="13"/>
            <p:extLst>
              <p:ext uri="{D42A27DB-BD31-4B8C-83A1-F6EECF244321}">
                <p14:modId xmlns:p14="http://schemas.microsoft.com/office/powerpoint/2010/main" val="224523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71272309"/>
                    </a:ext>
                  </a:extLst>
                </a:gridCol>
                <a:gridCol w="905256">
                  <a:extLst>
                    <a:ext uri="{9D8B030D-6E8A-4147-A177-3AD203B41FA5}">
                      <a16:colId xmlns:a16="http://schemas.microsoft.com/office/drawing/2014/main" val="2754015875"/>
                    </a:ext>
                  </a:extLst>
                </a:gridCol>
                <a:gridCol w="411480">
                  <a:extLst>
                    <a:ext uri="{9D8B030D-6E8A-4147-A177-3AD203B41FA5}">
                      <a16:colId xmlns:a16="http://schemas.microsoft.com/office/drawing/2014/main" val="1951225021"/>
                    </a:ext>
                  </a:extLst>
                </a:gridCol>
                <a:gridCol w="905256">
                  <a:extLst>
                    <a:ext uri="{9D8B030D-6E8A-4147-A177-3AD203B41FA5}">
                      <a16:colId xmlns:a16="http://schemas.microsoft.com/office/drawing/2014/main" val="1715250357"/>
                    </a:ext>
                  </a:extLst>
                </a:gridCol>
                <a:gridCol w="905256">
                  <a:extLst>
                    <a:ext uri="{9D8B030D-6E8A-4147-A177-3AD203B41FA5}">
                      <a16:colId xmlns:a16="http://schemas.microsoft.com/office/drawing/2014/main" val="3455983532"/>
                    </a:ext>
                  </a:extLst>
                </a:gridCol>
                <a:gridCol w="905256">
                  <a:extLst>
                    <a:ext uri="{9D8B030D-6E8A-4147-A177-3AD203B41FA5}">
                      <a16:colId xmlns:a16="http://schemas.microsoft.com/office/drawing/2014/main" val="2923468063"/>
                    </a:ext>
                  </a:extLst>
                </a:gridCol>
                <a:gridCol w="905256">
                  <a:extLst>
                    <a:ext uri="{9D8B030D-6E8A-4147-A177-3AD203B41FA5}">
                      <a16:colId xmlns:a16="http://schemas.microsoft.com/office/drawing/2014/main" val="3653695258"/>
                    </a:ext>
                  </a:extLst>
                </a:gridCol>
                <a:gridCol w="905256">
                  <a:extLst>
                    <a:ext uri="{9D8B030D-6E8A-4147-A177-3AD203B41FA5}">
                      <a16:colId xmlns:a16="http://schemas.microsoft.com/office/drawing/2014/main" val="4277465769"/>
                    </a:ext>
                  </a:extLst>
                </a:gridCol>
                <a:gridCol w="905256">
                  <a:extLst>
                    <a:ext uri="{9D8B030D-6E8A-4147-A177-3AD203B41FA5}">
                      <a16:colId xmlns:a16="http://schemas.microsoft.com/office/drawing/2014/main" val="247274960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57112885"/>
                  </a:ext>
                </a:extLst>
              </a:tr>
              <a:tr h="370840">
                <a:tc>
                  <a:txBody>
                    <a:bodyPr/>
                    <a:lstStyle/>
                    <a:p>
                      <a:r>
                        <a:rPr lang="en-US" sz="1000"/>
                        <a:t>17</a:t>
                      </a:r>
                    </a:p>
                  </a:txBody>
                  <a:tcPr/>
                </a:tc>
                <a:tc>
                  <a:txBody>
                    <a:bodyPr/>
                    <a:lstStyle/>
                    <a:p>
                      <a:r>
                        <a:rPr lang="en-US" sz="1000"/>
                        <a:t>0.6842 %</a:t>
                      </a:r>
                    </a:p>
                  </a:txBody>
                  <a:tcPr/>
                </a:tc>
                <a:tc>
                  <a:txBody>
                    <a:bodyPr/>
                    <a:lstStyle/>
                    <a:p>
                      <a:r>
                        <a:rPr lang="en-US" sz="1000"/>
                        <a:t>0.24</a:t>
                      </a:r>
                    </a:p>
                  </a:txBody>
                  <a:tcPr/>
                </a:tc>
                <a:tc>
                  <a:txBody>
                    <a:bodyPr/>
                    <a:lstStyle/>
                    <a:p>
                      <a:r>
                        <a:rPr lang="en-US" sz="1000"/>
                        <a:t>96.47</a:t>
                      </a:r>
                    </a:p>
                  </a:txBody>
                  <a:tcPr/>
                </a:tc>
                <a:tc>
                  <a:txBody>
                    <a:bodyPr/>
                    <a:lstStyle/>
                    <a:p>
                      <a:r>
                        <a:rPr lang="en-US" sz="1000"/>
                        <a:t>93.65</a:t>
                      </a:r>
                    </a:p>
                  </a:txBody>
                  <a:tcPr/>
                </a:tc>
                <a:tc>
                  <a:txBody>
                    <a:bodyPr/>
                    <a:lstStyle/>
                    <a:p>
                      <a:r>
                        <a:rPr lang="en-US" sz="1000"/>
                        <a:t>64.24</a:t>
                      </a:r>
                    </a:p>
                  </a:txBody>
                  <a:tcPr/>
                </a:tc>
                <a:tc>
                  <a:txBody>
                    <a:bodyPr/>
                    <a:lstStyle/>
                    <a:p>
                      <a:r>
                        <a:rPr lang="en-US" sz="1000"/>
                        <a:t>64.00</a:t>
                      </a:r>
                    </a:p>
                  </a:txBody>
                  <a:tcPr/>
                </a:tc>
                <a:tc>
                  <a:txBody>
                    <a:bodyPr/>
                    <a:lstStyle/>
                    <a:p>
                      <a:r>
                        <a:rPr lang="en-US" sz="1000"/>
                        <a:t>1640</a:t>
                      </a:r>
                    </a:p>
                  </a:txBody>
                  <a:tcPr/>
                </a:tc>
                <a:tc>
                  <a:txBody>
                    <a:bodyPr/>
                    <a:lstStyle/>
                    <a:p>
                      <a:r>
                        <a:rPr lang="en-US" sz="1000"/>
                        <a:t>1092</a:t>
                      </a:r>
                    </a:p>
                  </a:txBody>
                  <a:tcPr/>
                </a:tc>
                <a:extLst>
                  <a:ext uri="{0D108BD9-81ED-4DB2-BD59-A6C34878D82A}">
                    <a16:rowId xmlns:a16="http://schemas.microsoft.com/office/drawing/2014/main" val="699520211"/>
                  </a:ext>
                </a:extLst>
              </a:tr>
            </a:tbl>
          </a:graphicData>
        </a:graphic>
      </p:graphicFrame>
      <p:sp>
        <p:nvSpPr>
          <p:cNvPr id="4" name="Text Placeholder 3">
            <a:extLst>
              <a:ext uri="{FF2B5EF4-FFF2-40B4-BE49-F238E27FC236}">
                <a16:creationId xmlns:a16="http://schemas.microsoft.com/office/drawing/2014/main" id="{EE79C12B-653F-4B7F-8852-404320C30CB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273515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E34C0-FC67-4A75-80E1-752A629C2A7E}"/>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8669A87D-711F-480B-87E6-3F9947D46563}"/>
              </a:ext>
            </a:extLst>
          </p:cNvPr>
          <p:cNvGraphicFramePr>
            <a:graphicFrameLocks noGrp="1"/>
          </p:cNvGraphicFramePr>
          <p:nvPr>
            <p:ph type="tbl" sz="quarter" idx="13"/>
            <p:extLst>
              <p:ext uri="{D42A27DB-BD31-4B8C-83A1-F6EECF244321}">
                <p14:modId xmlns:p14="http://schemas.microsoft.com/office/powerpoint/2010/main" val="389091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28600678"/>
                    </a:ext>
                  </a:extLst>
                </a:gridCol>
                <a:gridCol w="1316736">
                  <a:extLst>
                    <a:ext uri="{9D8B030D-6E8A-4147-A177-3AD203B41FA5}">
                      <a16:colId xmlns:a16="http://schemas.microsoft.com/office/drawing/2014/main" val="3505806152"/>
                    </a:ext>
                  </a:extLst>
                </a:gridCol>
                <a:gridCol w="658368">
                  <a:extLst>
                    <a:ext uri="{9D8B030D-6E8A-4147-A177-3AD203B41FA5}">
                      <a16:colId xmlns:a16="http://schemas.microsoft.com/office/drawing/2014/main" val="1314142643"/>
                    </a:ext>
                  </a:extLst>
                </a:gridCol>
                <a:gridCol w="658368">
                  <a:extLst>
                    <a:ext uri="{9D8B030D-6E8A-4147-A177-3AD203B41FA5}">
                      <a16:colId xmlns:a16="http://schemas.microsoft.com/office/drawing/2014/main" val="337320425"/>
                    </a:ext>
                  </a:extLst>
                </a:gridCol>
                <a:gridCol w="658368">
                  <a:extLst>
                    <a:ext uri="{9D8B030D-6E8A-4147-A177-3AD203B41FA5}">
                      <a16:colId xmlns:a16="http://schemas.microsoft.com/office/drawing/2014/main" val="3515521016"/>
                    </a:ext>
                  </a:extLst>
                </a:gridCol>
                <a:gridCol w="658368">
                  <a:extLst>
                    <a:ext uri="{9D8B030D-6E8A-4147-A177-3AD203B41FA5}">
                      <a16:colId xmlns:a16="http://schemas.microsoft.com/office/drawing/2014/main" val="1210813304"/>
                    </a:ext>
                  </a:extLst>
                </a:gridCol>
                <a:gridCol w="658368">
                  <a:extLst>
                    <a:ext uri="{9D8B030D-6E8A-4147-A177-3AD203B41FA5}">
                      <a16:colId xmlns:a16="http://schemas.microsoft.com/office/drawing/2014/main" val="2945572183"/>
                    </a:ext>
                  </a:extLst>
                </a:gridCol>
                <a:gridCol w="658368">
                  <a:extLst>
                    <a:ext uri="{9D8B030D-6E8A-4147-A177-3AD203B41FA5}">
                      <a16:colId xmlns:a16="http://schemas.microsoft.com/office/drawing/2014/main" val="2035475077"/>
                    </a:ext>
                  </a:extLst>
                </a:gridCol>
                <a:gridCol w="658368">
                  <a:extLst>
                    <a:ext uri="{9D8B030D-6E8A-4147-A177-3AD203B41FA5}">
                      <a16:colId xmlns:a16="http://schemas.microsoft.com/office/drawing/2014/main" val="3587947390"/>
                    </a:ext>
                  </a:extLst>
                </a:gridCol>
                <a:gridCol w="658368">
                  <a:extLst>
                    <a:ext uri="{9D8B030D-6E8A-4147-A177-3AD203B41FA5}">
                      <a16:colId xmlns:a16="http://schemas.microsoft.com/office/drawing/2014/main" val="685564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0789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- 2022-03-31 18:18:21</a:t>
                      </a:r>
                      <a:r>
                        <a:rPr kumimoji="0" lang="en-US" sz="1000" b="0" i="0" u="none" strike="noStrike" kern="1200" cap="none" spc="0" normalizeH="0" baseline="0" noProof="0">
                          <a:ln>
                            <a:noFill/>
                          </a:ln>
                          <a:solidFill>
                            <a:prstClr val="black"/>
                          </a:solidFill>
                          <a:effectLst/>
                          <a:uLnTx/>
                          <a:uFillTx/>
                          <a:latin typeface="+mn-lt"/>
                          <a:ea typeface="+mn-ea"/>
                          <a:cs typeface="+mn-cs"/>
                        </a:rPr>
                        <a:t>
 #tornadoes  Do you 
know 
the 
difference 
between 
a tornado 
watch
vs. a 
tornado
warning?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https://quintly-image-storage.s3.amazonaws.com/c303562b672a3318c686cfcc37b7e67a/e02ee277cb9277d1a7e3f4050f8666a4.jpg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04/01/2022 17:35:30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245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- 2022-03-30 17:54:02</a:t>
                      </a:r>
                      <a:r>
                        <a:rPr kumimoji="0" lang="en-US" sz="1000" b="0" i="0" u="none" strike="noStrike" kern="1200" cap="none" spc="0" normalizeH="0" baseline="0" noProof="0">
                          <a:ln>
                            <a:noFill/>
                          </a:ln>
                          <a:solidFill>
                            <a:prstClr val="black"/>
                          </a:solidFill>
                          <a:effectLst/>
                          <a:uLnTx/>
                          <a:uFillTx/>
                          <a:latin typeface="+mn-lt"/>
                          <a:ea typeface="+mn-ea"/>
                          <a:cs typeface="+mn-cs"/>
                        </a:rPr>
                        <a:t>
 #COLORINGBOOKS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https://quintly-image-storage.s3.amazonaws.com/c303562b672a3318c686cfcc37b7e67a/32f7a252af96fe1c29c97a3d220919dd.jpg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7609436"/>
                  </a:ext>
                </a:extLst>
              </a:tr>
            </a:tbl>
          </a:graphicData>
        </a:graphic>
      </p:graphicFrame>
      <p:sp>
        <p:nvSpPr>
          <p:cNvPr id="4" name="Text Placeholder 3">
            <a:extLst>
              <a:ext uri="{FF2B5EF4-FFF2-40B4-BE49-F238E27FC236}">
                <a16:creationId xmlns:a16="http://schemas.microsoft.com/office/drawing/2014/main" id="{CF67CC72-4EE9-44C6-B97C-2B13D046CB3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04241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EF02-BE3C-4B41-A851-9DD387046A14}"/>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D445DA3-3838-4501-8699-1828ABF2E39B}"/>
              </a:ext>
            </a:extLst>
          </p:cNvPr>
          <p:cNvGraphicFramePr>
            <a:graphicFrameLocks noGrp="1"/>
          </p:cNvGraphicFramePr>
          <p:nvPr>
            <p:ph type="tbl" sz="quarter" idx="13"/>
            <p:extLst>
              <p:ext uri="{D42A27DB-BD31-4B8C-83A1-F6EECF244321}">
                <p14:modId xmlns:p14="http://schemas.microsoft.com/office/powerpoint/2010/main" val="420319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8969502"/>
                    </a:ext>
                  </a:extLst>
                </a:gridCol>
                <a:gridCol w="1316736">
                  <a:extLst>
                    <a:ext uri="{9D8B030D-6E8A-4147-A177-3AD203B41FA5}">
                      <a16:colId xmlns:a16="http://schemas.microsoft.com/office/drawing/2014/main" val="364638511"/>
                    </a:ext>
                  </a:extLst>
                </a:gridCol>
                <a:gridCol w="658368">
                  <a:extLst>
                    <a:ext uri="{9D8B030D-6E8A-4147-A177-3AD203B41FA5}">
                      <a16:colId xmlns:a16="http://schemas.microsoft.com/office/drawing/2014/main" val="1875554791"/>
                    </a:ext>
                  </a:extLst>
                </a:gridCol>
                <a:gridCol w="658368">
                  <a:extLst>
                    <a:ext uri="{9D8B030D-6E8A-4147-A177-3AD203B41FA5}">
                      <a16:colId xmlns:a16="http://schemas.microsoft.com/office/drawing/2014/main" val="2979696667"/>
                    </a:ext>
                  </a:extLst>
                </a:gridCol>
                <a:gridCol w="658368">
                  <a:extLst>
                    <a:ext uri="{9D8B030D-6E8A-4147-A177-3AD203B41FA5}">
                      <a16:colId xmlns:a16="http://schemas.microsoft.com/office/drawing/2014/main" val="1562144555"/>
                    </a:ext>
                  </a:extLst>
                </a:gridCol>
                <a:gridCol w="658368">
                  <a:extLst>
                    <a:ext uri="{9D8B030D-6E8A-4147-A177-3AD203B41FA5}">
                      <a16:colId xmlns:a16="http://schemas.microsoft.com/office/drawing/2014/main" val="1448282642"/>
                    </a:ext>
                  </a:extLst>
                </a:gridCol>
                <a:gridCol w="658368">
                  <a:extLst>
                    <a:ext uri="{9D8B030D-6E8A-4147-A177-3AD203B41FA5}">
                      <a16:colId xmlns:a16="http://schemas.microsoft.com/office/drawing/2014/main" val="913275062"/>
                    </a:ext>
                  </a:extLst>
                </a:gridCol>
                <a:gridCol w="658368">
                  <a:extLst>
                    <a:ext uri="{9D8B030D-6E8A-4147-A177-3AD203B41FA5}">
                      <a16:colId xmlns:a16="http://schemas.microsoft.com/office/drawing/2014/main" val="4048500965"/>
                    </a:ext>
                  </a:extLst>
                </a:gridCol>
                <a:gridCol w="658368">
                  <a:extLst>
                    <a:ext uri="{9D8B030D-6E8A-4147-A177-3AD203B41FA5}">
                      <a16:colId xmlns:a16="http://schemas.microsoft.com/office/drawing/2014/main" val="29358638"/>
                    </a:ext>
                  </a:extLst>
                </a:gridCol>
                <a:gridCol w="658368">
                  <a:extLst>
                    <a:ext uri="{9D8B030D-6E8A-4147-A177-3AD203B41FA5}">
                      <a16:colId xmlns:a16="http://schemas.microsoft.com/office/drawing/2014/main" val="3295865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5420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- 2022-03-29 10:58:35</a:t>
                      </a:r>
                      <a:r>
                        <a:rPr kumimoji="0" lang="en-US" sz="1000" b="0" i="0" u="none" strike="noStrike" kern="1200" cap="none" spc="0" normalizeH="0" baseline="0" noProof="0">
                          <a:ln>
                            <a:noFill/>
                          </a:ln>
                          <a:solidFill>
                            <a:prstClr val="black"/>
                          </a:solidFill>
                          <a:effectLst/>
                          <a:uLnTx/>
                          <a:uFillTx/>
                          <a:latin typeface="+mn-lt"/>
                          <a:ea typeface="+mn-ea"/>
                          <a:cs typeface="+mn-cs"/>
                        </a:rPr>
                        <a:t>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https://quintly-image-storage.s3.amazonaws.com/c303562b672a3318c686cfcc37b7e67a/5e2b4ad76f9543cd0cc561e6be233331.jpg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03/30/2022 10:44:58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5104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- 2022-03-28 16:24:13</a:t>
                      </a:r>
                      <a:r>
                        <a:rPr kumimoji="0" lang="en-US" sz="1000" b="0" i="0" u="none" strike="noStrike" kern="1200" cap="none" spc="0" normalizeH="0" baseline="0" noProof="0">
                          <a:ln>
                            <a:noFill/>
                          </a:ln>
                          <a:solidFill>
                            <a:prstClr val="black"/>
                          </a:solidFill>
                          <a:effectLst/>
                          <a:uLnTx/>
                          <a:uFillTx/>
                          <a:latin typeface="+mn-lt"/>
                          <a:ea typeface="+mn-ea"/>
                          <a:cs typeface="+mn-cs"/>
                        </a:rPr>
                        <a:t>
 EMPLOYEE 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https://quintly-image-storage.s3.amazonaws.com/c303562b672a3318c686cfcc37b7e67a/a2ac8b47003763561999c81b3afe2084.jpg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03/29/2022 15:35:47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780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- 2022-03-25 12:13:37</a:t>
                      </a:r>
                      <a:r>
                        <a:rPr kumimoji="0" lang="en-US" sz="1000" b="0" i="0" u="none" strike="noStrike" kern="1200" cap="none" spc="0" normalizeH="0" baseline="0" noProof="0">
                          <a:ln>
                            <a:noFill/>
                          </a:ln>
                          <a:solidFill>
                            <a:prstClr val="black"/>
                          </a:solidFill>
                          <a:effectLst/>
                          <a:uLnTx/>
                          <a:uFillTx/>
                          <a:latin typeface="+mn-lt"/>
                          <a:ea typeface="+mn-ea"/>
                          <a:cs typeface="+mn-cs"/>
                        </a:rPr>
                        <a:t>
 #womenshistorymonth  Watch Tokio Marine HCC's CEO Susan Rivera talk about the power of believing in yourself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https://quintly-image-storage.s3.amazonaws.com/c303562b672a3318c686cfcc37b7e67a/c0125d049e3a78f7430b920400e11093.jpg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03/26/2022 11:40:13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41773734"/>
                  </a:ext>
                </a:extLst>
              </a:tr>
            </a:tbl>
          </a:graphicData>
        </a:graphic>
      </p:graphicFrame>
      <p:sp>
        <p:nvSpPr>
          <p:cNvPr id="4" name="Text Placeholder 3">
            <a:extLst>
              <a:ext uri="{FF2B5EF4-FFF2-40B4-BE49-F238E27FC236}">
                <a16:creationId xmlns:a16="http://schemas.microsoft.com/office/drawing/2014/main" id="{1B366BE6-53D9-4608-A1C4-9AFE3FC6391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325485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1610</Words>
  <Application>Microsoft Office PowerPoint</Application>
  <PresentationFormat>On-screen Show (4:3)</PresentationFormat>
  <Paragraphs>652</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2022-04-04T15:16:04Z</dcterms:created>
  <dcterms:modified xsi:type="dcterms:W3CDTF">2022-04-04T15:17:06Z</dcterms:modified>
</cp:coreProperties>
</file>