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44593</c:v>
                </c:pt>
              </c:numCache>
            </c:numRef>
          </c:cat>
          <c:val>
            <c:numRef>
              <c:f>Sheet1!$B$2</c:f>
              <c:numCache>
                <c:formatCode>General</c:formatCode>
                <c:ptCount val="1"/>
                <c:pt idx="0">
                  <c:v>150</c:v>
                </c:pt>
              </c:numCache>
            </c:numRef>
          </c:val>
          <c:extLst>
            <c:ext xmlns:c16="http://schemas.microsoft.com/office/drawing/2014/chart" uri="{C3380CC4-5D6E-409C-BE32-E72D297353CC}">
              <c16:uniqueId val="{00000000-40EE-4D53-BFA1-E9E64728FEC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44593</c:v>
                </c:pt>
              </c:numCache>
            </c:numRef>
          </c:cat>
          <c:val>
            <c:numRef>
              <c:f>Sheet1!$C$2</c:f>
              <c:numCache>
                <c:formatCode>General</c:formatCode>
                <c:ptCount val="1"/>
                <c:pt idx="0">
                  <c:v>492</c:v>
                </c:pt>
              </c:numCache>
            </c:numRef>
          </c:val>
          <c:extLst>
            <c:ext xmlns:c16="http://schemas.microsoft.com/office/drawing/2014/chart" uri="{C3380CC4-5D6E-409C-BE32-E72D297353CC}">
              <c16:uniqueId val="{00000001-40EE-4D53-BFA1-E9E64728FEC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44593</c:v>
                </c:pt>
              </c:numCache>
            </c:numRef>
          </c:cat>
          <c:val>
            <c:numRef>
              <c:f>Sheet1!$D$2</c:f>
              <c:numCache>
                <c:formatCode>General</c:formatCode>
                <c:ptCount val="1"/>
                <c:pt idx="0">
                  <c:v>7126</c:v>
                </c:pt>
              </c:numCache>
            </c:numRef>
          </c:val>
          <c:extLst>
            <c:ext xmlns:c16="http://schemas.microsoft.com/office/drawing/2014/chart" uri="{C3380CC4-5D6E-409C-BE32-E72D297353CC}">
              <c16:uniqueId val="{00000002-40EE-4D53-BFA1-E9E64728FEC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44593</c:v>
                </c:pt>
              </c:numCache>
            </c:numRef>
          </c:cat>
          <c:val>
            <c:numRef>
              <c:f>Sheet1!$E$2</c:f>
              <c:numCache>
                <c:formatCode>General</c:formatCode>
                <c:ptCount val="1"/>
                <c:pt idx="0">
                  <c:v>183</c:v>
                </c:pt>
              </c:numCache>
            </c:numRef>
          </c:val>
          <c:extLst>
            <c:ext xmlns:c16="http://schemas.microsoft.com/office/drawing/2014/chart" uri="{C3380CC4-5D6E-409C-BE32-E72D297353CC}">
              <c16:uniqueId val="{00000003-40EE-4D53-BFA1-E9E64728FEC3}"/>
            </c:ext>
          </c:extLst>
        </c:ser>
        <c:dLbls>
          <c:showLegendKey val="0"/>
          <c:showVal val="0"/>
          <c:showCatName val="0"/>
          <c:showSerName val="0"/>
          <c:showPercent val="0"/>
          <c:showBubbleSize val="0"/>
        </c:dLbls>
        <c:gapWidth val="219"/>
        <c:overlap val="-27"/>
        <c:axId val="326868360"/>
        <c:axId val="330640712"/>
      </c:barChart>
      <c:dateAx>
        <c:axId val="326868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40712"/>
        <c:crosses val="autoZero"/>
        <c:auto val="1"/>
        <c:lblOffset val="100"/>
        <c:baseTimeUnit val="days"/>
      </c:dateAx>
      <c:valAx>
        <c:axId val="33064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0</c:v>
                </c:pt>
              </c:numCache>
            </c:numRef>
          </c:val>
          <c:extLst>
            <c:ext xmlns:c16="http://schemas.microsoft.com/office/drawing/2014/chart" uri="{C3380CC4-5D6E-409C-BE32-E72D297353CC}">
              <c16:uniqueId val="{00000000-2ECC-4810-B797-2B375571AF05}"/>
            </c:ext>
          </c:extLst>
        </c:ser>
        <c:dLbls>
          <c:showLegendKey val="0"/>
          <c:showVal val="0"/>
          <c:showCatName val="0"/>
          <c:showSerName val="0"/>
          <c:showPercent val="0"/>
          <c:showBubbleSize val="0"/>
        </c:dLbls>
        <c:gapWidth val="219"/>
        <c:overlap val="-27"/>
        <c:axId val="395606272"/>
        <c:axId val="395610536"/>
      </c:barChart>
      <c:dateAx>
        <c:axId val="39560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10536"/>
        <c:crosses val="autoZero"/>
        <c:auto val="1"/>
        <c:lblOffset val="100"/>
        <c:baseTimeUnit val="months"/>
      </c:dateAx>
      <c:valAx>
        <c:axId val="39561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44B-4E49-8513-118647147926}"/>
            </c:ext>
          </c:extLst>
        </c:ser>
        <c:dLbls>
          <c:showLegendKey val="0"/>
          <c:showVal val="0"/>
          <c:showCatName val="0"/>
          <c:showSerName val="0"/>
          <c:showPercent val="0"/>
          <c:showBubbleSize val="0"/>
        </c:dLbls>
        <c:gapWidth val="219"/>
        <c:overlap val="-27"/>
        <c:axId val="395606928"/>
        <c:axId val="395607256"/>
      </c:barChart>
      <c:dateAx>
        <c:axId val="39560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7256"/>
        <c:crosses val="autoZero"/>
        <c:auto val="1"/>
        <c:lblOffset val="100"/>
        <c:baseTimeUnit val="months"/>
      </c:dateAx>
      <c:valAx>
        <c:axId val="39560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c:v>
                </c:pt>
                <c:pt idx="1">
                  <c:v>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159-44A4-A3D6-9323EDD6501A}"/>
            </c:ext>
          </c:extLst>
        </c:ser>
        <c:dLbls>
          <c:showLegendKey val="0"/>
          <c:showVal val="0"/>
          <c:showCatName val="0"/>
          <c:showSerName val="0"/>
          <c:showPercent val="0"/>
          <c:showBubbleSize val="0"/>
        </c:dLbls>
        <c:gapWidth val="219"/>
        <c:overlap val="-27"/>
        <c:axId val="396346480"/>
        <c:axId val="396344840"/>
      </c:barChart>
      <c:catAx>
        <c:axId val="39634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44840"/>
        <c:crosses val="autoZero"/>
        <c:auto val="1"/>
        <c:lblAlgn val="ctr"/>
        <c:lblOffset val="100"/>
        <c:noMultiLvlLbl val="0"/>
      </c:catAx>
      <c:valAx>
        <c:axId val="39634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4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232</c:v>
                </c:pt>
                <c:pt idx="1">
                  <c:v>191</c:v>
                </c:pt>
                <c:pt idx="2">
                  <c:v>4</c:v>
                </c:pt>
              </c:numCache>
            </c:numRef>
          </c:val>
          <c:extLst>
            <c:ext xmlns:c16="http://schemas.microsoft.com/office/drawing/2014/chart" uri="{C3380CC4-5D6E-409C-BE32-E72D297353CC}">
              <c16:uniqueId val="{00000000-C55C-405D-9E7B-D983A8AF0C41}"/>
            </c:ext>
          </c:extLst>
        </c:ser>
        <c:dLbls>
          <c:showLegendKey val="0"/>
          <c:showVal val="0"/>
          <c:showCatName val="0"/>
          <c:showSerName val="0"/>
          <c:showPercent val="0"/>
          <c:showBubbleSize val="0"/>
        </c:dLbls>
        <c:gapWidth val="219"/>
        <c:overlap val="-27"/>
        <c:axId val="438546480"/>
        <c:axId val="438549760"/>
      </c:barChart>
      <c:dateAx>
        <c:axId val="43854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49760"/>
        <c:crosses val="autoZero"/>
        <c:auto val="1"/>
        <c:lblOffset val="100"/>
        <c:baseTimeUnit val="months"/>
      </c:dateAx>
      <c:valAx>
        <c:axId val="43854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4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Sheet1!$A$2:$A$4</c:f>
              <c:strCache>
                <c:ptCount val="3"/>
                <c:pt idx="0">
                  <c:v>2022-01</c:v>
                </c:pt>
                <c:pt idx="1">
                  <c:v>2022-02</c:v>
                </c:pt>
                <c:pt idx="2">
                  <c:v>2022-03</c:v>
                </c:pt>
              </c:strCache>
            </c:strRef>
          </c:cat>
          <c:val>
            <c:numRef>
              <c:f>Sheet1!$B$2:$B$4</c:f>
              <c:numCache>
                <c:formatCode>General</c:formatCode>
                <c:ptCount val="3"/>
                <c:pt idx="0">
                  <c:v>32</c:v>
                </c:pt>
                <c:pt idx="1">
                  <c:v>39</c:v>
                </c:pt>
                <c:pt idx="2">
                  <c:v>6</c:v>
                </c:pt>
              </c:numCache>
            </c:numRef>
          </c:val>
          <c:extLst>
            <c:ext xmlns:c16="http://schemas.microsoft.com/office/drawing/2014/chart" uri="{C3380CC4-5D6E-409C-BE32-E72D297353CC}">
              <c16:uniqueId val="{00000000-625A-4F79-BB63-AF4B0DB1BBF7}"/>
            </c:ext>
          </c:extLst>
        </c:ser>
        <c:dLbls>
          <c:showLegendKey val="0"/>
          <c:showVal val="0"/>
          <c:showCatName val="0"/>
          <c:showSerName val="0"/>
          <c:showPercent val="0"/>
          <c:showBubbleSize val="0"/>
        </c:dLbls>
        <c:gapWidth val="219"/>
        <c:overlap val="-27"/>
        <c:axId val="438553368"/>
        <c:axId val="438556648"/>
      </c:barChart>
      <c:catAx>
        <c:axId val="438553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56648"/>
        <c:crosses val="autoZero"/>
        <c:auto val="1"/>
        <c:lblAlgn val="ctr"/>
        <c:lblOffset val="100"/>
        <c:noMultiLvlLbl val="0"/>
      </c:catAx>
      <c:valAx>
        <c:axId val="43855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5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Sheet1!$A$2:$A$4</c:f>
              <c:strCache>
                <c:ptCount val="3"/>
                <c:pt idx="0">
                  <c:v>2022-01</c:v>
                </c:pt>
                <c:pt idx="1">
                  <c:v>2022-02</c:v>
                </c:pt>
                <c:pt idx="2">
                  <c:v>2022-03</c:v>
                </c:pt>
              </c:strCache>
            </c:strRef>
          </c:cat>
          <c:val>
            <c:numRef>
              <c:f>Sheet1!$B$2:$B$4</c:f>
              <c:numCache>
                <c:formatCode>General</c:formatCode>
                <c:ptCount val="3"/>
                <c:pt idx="0">
                  <c:v>195</c:v>
                </c:pt>
                <c:pt idx="1">
                  <c:v>353</c:v>
                </c:pt>
                <c:pt idx="2">
                  <c:v>6</c:v>
                </c:pt>
              </c:numCache>
            </c:numRef>
          </c:val>
          <c:extLst>
            <c:ext xmlns:c16="http://schemas.microsoft.com/office/drawing/2014/chart" uri="{C3380CC4-5D6E-409C-BE32-E72D297353CC}">
              <c16:uniqueId val="{00000000-719D-4C2E-94A0-C9B1A4026345}"/>
            </c:ext>
          </c:extLst>
        </c:ser>
        <c:dLbls>
          <c:showLegendKey val="0"/>
          <c:showVal val="0"/>
          <c:showCatName val="0"/>
          <c:showSerName val="0"/>
          <c:showPercent val="0"/>
          <c:showBubbleSize val="0"/>
        </c:dLbls>
        <c:gapWidth val="219"/>
        <c:overlap val="-27"/>
        <c:axId val="438559600"/>
        <c:axId val="438558288"/>
      </c:barChart>
      <c:catAx>
        <c:axId val="43855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58288"/>
        <c:crosses val="autoZero"/>
        <c:auto val="1"/>
        <c:lblAlgn val="ctr"/>
        <c:lblOffset val="100"/>
        <c:noMultiLvlLbl val="0"/>
      </c:catAx>
      <c:valAx>
        <c:axId val="43855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5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1277</c:v>
                </c:pt>
                <c:pt idx="1">
                  <c:v>19166</c:v>
                </c:pt>
                <c:pt idx="2">
                  <c:v>14952</c:v>
                </c:pt>
              </c:numCache>
            </c:numRef>
          </c:val>
          <c:extLst>
            <c:ext xmlns:c16="http://schemas.microsoft.com/office/drawing/2014/chart" uri="{C3380CC4-5D6E-409C-BE32-E72D297353CC}">
              <c16:uniqueId val="{00000000-147C-419A-A87B-EE54B122E13E}"/>
            </c:ext>
          </c:extLst>
        </c:ser>
        <c:dLbls>
          <c:showLegendKey val="0"/>
          <c:showVal val="0"/>
          <c:showCatName val="0"/>
          <c:showSerName val="0"/>
          <c:showPercent val="0"/>
          <c:showBubbleSize val="0"/>
        </c:dLbls>
        <c:gapWidth val="219"/>
        <c:overlap val="-27"/>
        <c:axId val="438560584"/>
        <c:axId val="438566160"/>
      </c:barChart>
      <c:catAx>
        <c:axId val="43856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66160"/>
        <c:crosses val="autoZero"/>
        <c:auto val="1"/>
        <c:lblAlgn val="ctr"/>
        <c:lblOffset val="100"/>
        <c:noMultiLvlLbl val="0"/>
      </c:catAx>
      <c:valAx>
        <c:axId val="43856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6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0</c:v>
                </c:pt>
              </c:numCache>
            </c:numRef>
          </c:val>
          <c:extLst>
            <c:ext xmlns:c16="http://schemas.microsoft.com/office/drawing/2014/chart" uri="{C3380CC4-5D6E-409C-BE32-E72D297353CC}">
              <c16:uniqueId val="{00000000-A681-45BC-99FF-2D54EC2D7DED}"/>
            </c:ext>
          </c:extLst>
        </c:ser>
        <c:dLbls>
          <c:showLegendKey val="0"/>
          <c:showVal val="0"/>
          <c:showCatName val="0"/>
          <c:showSerName val="0"/>
          <c:showPercent val="0"/>
          <c:showBubbleSize val="0"/>
        </c:dLbls>
        <c:gapWidth val="219"/>
        <c:overlap val="-27"/>
        <c:axId val="447439472"/>
        <c:axId val="447443080"/>
      </c:barChart>
      <c:dateAx>
        <c:axId val="44743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43080"/>
        <c:crosses val="autoZero"/>
        <c:auto val="1"/>
        <c:lblOffset val="100"/>
        <c:baseTimeUnit val="months"/>
      </c:dateAx>
      <c:valAx>
        <c:axId val="44744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3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22</c:v>
                </c:pt>
                <c:pt idx="2">
                  <c:v>17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1E9-4A72-9629-663BFEDDB733}"/>
            </c:ext>
          </c:extLst>
        </c:ser>
        <c:dLbls>
          <c:showLegendKey val="0"/>
          <c:showVal val="0"/>
          <c:showCatName val="0"/>
          <c:showSerName val="0"/>
          <c:showPercent val="0"/>
          <c:showBubbleSize val="0"/>
        </c:dLbls>
        <c:gapWidth val="219"/>
        <c:overlap val="-27"/>
        <c:axId val="447445376"/>
        <c:axId val="447445048"/>
      </c:barChart>
      <c:dateAx>
        <c:axId val="447445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45048"/>
        <c:crosses val="autoZero"/>
        <c:auto val="1"/>
        <c:lblOffset val="100"/>
        <c:baseTimeUnit val="months"/>
      </c:dateAx>
      <c:valAx>
        <c:axId val="44744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4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50</c:v>
                </c:pt>
                <c:pt idx="1">
                  <c:v>222</c:v>
                </c:pt>
                <c:pt idx="2">
                  <c:v>17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86A-4C32-AED9-9602CEB2A696}"/>
            </c:ext>
          </c:extLst>
        </c:ser>
        <c:dLbls>
          <c:showLegendKey val="0"/>
          <c:showVal val="0"/>
          <c:showCatName val="0"/>
          <c:showSerName val="0"/>
          <c:showPercent val="0"/>
          <c:showBubbleSize val="0"/>
        </c:dLbls>
        <c:gapWidth val="219"/>
        <c:overlap val="-27"/>
        <c:axId val="447444392"/>
        <c:axId val="447437176"/>
      </c:barChart>
      <c:catAx>
        <c:axId val="44744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37176"/>
        <c:crosses val="autoZero"/>
        <c:auto val="1"/>
        <c:lblAlgn val="ctr"/>
        <c:lblOffset val="100"/>
        <c:noMultiLvlLbl val="0"/>
      </c:catAx>
      <c:valAx>
        <c:axId val="44743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4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993</c:v>
                </c:pt>
                <c:pt idx="1">
                  <c:v>2168</c:v>
                </c:pt>
              </c:numCache>
            </c:numRef>
          </c:val>
          <c:extLst>
            <c:ext xmlns:c16="http://schemas.microsoft.com/office/drawing/2014/chart" uri="{C3380CC4-5D6E-409C-BE32-E72D297353CC}">
              <c16:uniqueId val="{00000000-D0E1-41B5-B29A-395BBDBD2741}"/>
            </c:ext>
          </c:extLst>
        </c:ser>
        <c:dLbls>
          <c:showLegendKey val="0"/>
          <c:showVal val="0"/>
          <c:showCatName val="0"/>
          <c:showSerName val="0"/>
          <c:showPercent val="0"/>
          <c:showBubbleSize val="0"/>
        </c:dLbls>
        <c:gapWidth val="219"/>
        <c:overlap val="-27"/>
        <c:axId val="447417496"/>
        <c:axId val="447423072"/>
      </c:barChart>
      <c:dateAx>
        <c:axId val="44741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23072"/>
        <c:crosses val="autoZero"/>
        <c:auto val="1"/>
        <c:lblOffset val="100"/>
        <c:baseTimeUnit val="months"/>
      </c:dateAx>
      <c:valAx>
        <c:axId val="44742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1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0</c:v>
                </c:pt>
              </c:numCache>
            </c:numRef>
          </c:val>
          <c:extLst>
            <c:ext xmlns:c16="http://schemas.microsoft.com/office/drawing/2014/chart" uri="{C3380CC4-5D6E-409C-BE32-E72D297353CC}">
              <c16:uniqueId val="{00000000-1885-4674-9BC1-DDEF0EC5F4B0}"/>
            </c:ext>
          </c:extLst>
        </c:ser>
        <c:dLbls>
          <c:showLegendKey val="0"/>
          <c:showVal val="0"/>
          <c:showCatName val="0"/>
          <c:showSerName val="0"/>
          <c:showPercent val="0"/>
          <c:showBubbleSize val="0"/>
        </c:dLbls>
        <c:gapWidth val="219"/>
        <c:overlap val="-27"/>
        <c:axId val="248032440"/>
        <c:axId val="248031128"/>
      </c:barChart>
      <c:dateAx>
        <c:axId val="248032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31128"/>
        <c:crosses val="autoZero"/>
        <c:auto val="1"/>
        <c:lblOffset val="100"/>
        <c:baseTimeUnit val="months"/>
      </c:dateAx>
      <c:valAx>
        <c:axId val="248031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3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5</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7BA-4358-B51F-97FBAD82BF67}"/>
            </c:ext>
          </c:extLst>
        </c:ser>
        <c:dLbls>
          <c:showLegendKey val="0"/>
          <c:showVal val="0"/>
          <c:showCatName val="0"/>
          <c:showSerName val="0"/>
          <c:showPercent val="0"/>
          <c:showBubbleSize val="0"/>
        </c:dLbls>
        <c:gapWidth val="219"/>
        <c:overlap val="-27"/>
        <c:axId val="248030144"/>
        <c:axId val="248030472"/>
      </c:barChart>
      <c:dateAx>
        <c:axId val="24803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30472"/>
        <c:crosses val="autoZero"/>
        <c:auto val="1"/>
        <c:lblOffset val="100"/>
        <c:baseTimeUnit val="months"/>
      </c:dateAx>
      <c:valAx>
        <c:axId val="24803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3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18</c:v>
                </c:pt>
                <c:pt idx="1">
                  <c:v>52</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E64-44C6-9BF3-5BF352FC645F}"/>
            </c:ext>
          </c:extLst>
        </c:ser>
        <c:dLbls>
          <c:showLegendKey val="0"/>
          <c:showVal val="0"/>
          <c:showCatName val="0"/>
          <c:showSerName val="0"/>
          <c:showPercent val="0"/>
          <c:showBubbleSize val="0"/>
        </c:dLbls>
        <c:gapWidth val="219"/>
        <c:overlap val="-27"/>
        <c:axId val="248019648"/>
        <c:axId val="248017352"/>
      </c:barChart>
      <c:catAx>
        <c:axId val="248019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17352"/>
        <c:crosses val="autoZero"/>
        <c:auto val="1"/>
        <c:lblAlgn val="ctr"/>
        <c:lblOffset val="100"/>
        <c:noMultiLvlLbl val="0"/>
      </c:catAx>
      <c:valAx>
        <c:axId val="24801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1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C9B36-A4D1-40B3-8DFA-5E54A2CBDD2B}"/>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757C83A5-DDF5-4172-9951-4D53EAA215F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9432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8D4B9-D149-4FDD-8860-3F988C14EE83}"/>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D1339EE8-02B5-44BA-8E52-25638B0AA34C}"/>
              </a:ext>
            </a:extLst>
          </p:cNvPr>
          <p:cNvGraphicFramePr>
            <a:graphicFrameLocks noGrp="1"/>
          </p:cNvGraphicFramePr>
          <p:nvPr>
            <p:ph type="chart" sz="quarter" idx="13"/>
            <p:extLst>
              <p:ext uri="{D42A27DB-BD31-4B8C-83A1-F6EECF244321}">
                <p14:modId xmlns:p14="http://schemas.microsoft.com/office/powerpoint/2010/main" val="3287532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D16486-0C6F-432F-861D-4A2B69E65DD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EB8E62A-0216-49B1-B6EF-148EFFF9BF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3702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A78B7-8F05-4547-8927-B92BFA2DA40C}"/>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53EEE346-FD0B-4564-9443-5DC6EE6C0033}"/>
              </a:ext>
            </a:extLst>
          </p:cNvPr>
          <p:cNvGraphicFramePr>
            <a:graphicFrameLocks noGrp="1"/>
          </p:cNvGraphicFramePr>
          <p:nvPr>
            <p:ph type="tbl" sz="quarter" idx="13"/>
            <p:extLst>
              <p:ext uri="{D42A27DB-BD31-4B8C-83A1-F6EECF244321}">
                <p14:modId xmlns:p14="http://schemas.microsoft.com/office/powerpoint/2010/main" val="296441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9241498"/>
                    </a:ext>
                  </a:extLst>
                </a:gridCol>
                <a:gridCol w="576072">
                  <a:extLst>
                    <a:ext uri="{9D8B030D-6E8A-4147-A177-3AD203B41FA5}">
                      <a16:colId xmlns:a16="http://schemas.microsoft.com/office/drawing/2014/main" val="2395931556"/>
                    </a:ext>
                  </a:extLst>
                </a:gridCol>
                <a:gridCol w="576072">
                  <a:extLst>
                    <a:ext uri="{9D8B030D-6E8A-4147-A177-3AD203B41FA5}">
                      <a16:colId xmlns:a16="http://schemas.microsoft.com/office/drawing/2014/main" val="2091145112"/>
                    </a:ext>
                  </a:extLst>
                </a:gridCol>
                <a:gridCol w="576072">
                  <a:extLst>
                    <a:ext uri="{9D8B030D-6E8A-4147-A177-3AD203B41FA5}">
                      <a16:colId xmlns:a16="http://schemas.microsoft.com/office/drawing/2014/main" val="873487471"/>
                    </a:ext>
                  </a:extLst>
                </a:gridCol>
                <a:gridCol w="576072">
                  <a:extLst>
                    <a:ext uri="{9D8B030D-6E8A-4147-A177-3AD203B41FA5}">
                      <a16:colId xmlns:a16="http://schemas.microsoft.com/office/drawing/2014/main" val="4158512387"/>
                    </a:ext>
                  </a:extLst>
                </a:gridCol>
                <a:gridCol w="576072">
                  <a:extLst>
                    <a:ext uri="{9D8B030D-6E8A-4147-A177-3AD203B41FA5}">
                      <a16:colId xmlns:a16="http://schemas.microsoft.com/office/drawing/2014/main" val="599724472"/>
                    </a:ext>
                  </a:extLst>
                </a:gridCol>
                <a:gridCol w="576072">
                  <a:extLst>
                    <a:ext uri="{9D8B030D-6E8A-4147-A177-3AD203B41FA5}">
                      <a16:colId xmlns:a16="http://schemas.microsoft.com/office/drawing/2014/main" val="3690235828"/>
                    </a:ext>
                  </a:extLst>
                </a:gridCol>
                <a:gridCol w="576072">
                  <a:extLst>
                    <a:ext uri="{9D8B030D-6E8A-4147-A177-3AD203B41FA5}">
                      <a16:colId xmlns:a16="http://schemas.microsoft.com/office/drawing/2014/main" val="931089777"/>
                    </a:ext>
                  </a:extLst>
                </a:gridCol>
                <a:gridCol w="576072">
                  <a:extLst>
                    <a:ext uri="{9D8B030D-6E8A-4147-A177-3AD203B41FA5}">
                      <a16:colId xmlns:a16="http://schemas.microsoft.com/office/drawing/2014/main" val="19831470"/>
                    </a:ext>
                  </a:extLst>
                </a:gridCol>
                <a:gridCol w="576072">
                  <a:extLst>
                    <a:ext uri="{9D8B030D-6E8A-4147-A177-3AD203B41FA5}">
                      <a16:colId xmlns:a16="http://schemas.microsoft.com/office/drawing/2014/main" val="837845504"/>
                    </a:ext>
                  </a:extLst>
                </a:gridCol>
                <a:gridCol w="576072">
                  <a:extLst>
                    <a:ext uri="{9D8B030D-6E8A-4147-A177-3AD203B41FA5}">
                      <a16:colId xmlns:a16="http://schemas.microsoft.com/office/drawing/2014/main" val="4065981972"/>
                    </a:ext>
                  </a:extLst>
                </a:gridCol>
                <a:gridCol w="576072">
                  <a:extLst>
                    <a:ext uri="{9D8B030D-6E8A-4147-A177-3AD203B41FA5}">
                      <a16:colId xmlns:a16="http://schemas.microsoft.com/office/drawing/2014/main" val="2085157657"/>
                    </a:ext>
                  </a:extLst>
                </a:gridCol>
                <a:gridCol w="576072">
                  <a:extLst>
                    <a:ext uri="{9D8B030D-6E8A-4147-A177-3AD203B41FA5}">
                      <a16:colId xmlns:a16="http://schemas.microsoft.com/office/drawing/2014/main" val="182587138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75855696"/>
                  </a:ext>
                </a:extLst>
              </a:tr>
              <a:tr h="370840">
                <a:tc>
                  <a:txBody>
                    <a:bodyPr/>
                    <a:lstStyle/>
                    <a:p>
                      <a:r>
                        <a:rPr lang="en-US" sz="1000"/>
                        <a:t>183</a:t>
                      </a:r>
                    </a:p>
                  </a:txBody>
                  <a:tcPr/>
                </a:tc>
                <a:tc>
                  <a:txBody>
                    <a:bodyPr/>
                    <a:lstStyle/>
                    <a:p>
                      <a:r>
                        <a:rPr lang="en-US" sz="1000"/>
                        <a:t>1</a:t>
                      </a:r>
                    </a:p>
                  </a:txBody>
                  <a:tcPr/>
                </a:tc>
                <a:tc>
                  <a:txBody>
                    <a:bodyPr/>
                    <a:lstStyle/>
                    <a:p>
                      <a:r>
                        <a:rPr lang="en-US" sz="1000"/>
                        <a:t>11</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0.4396 %</a:t>
                      </a:r>
                    </a:p>
                  </a:txBody>
                  <a:tcPr/>
                </a:tc>
                <a:tc>
                  <a:txBody>
                    <a:bodyPr/>
                    <a:lstStyle/>
                    <a:p>
                      <a:r>
                        <a:rPr lang="en-US" sz="1000"/>
                        <a:t>0.0 %</a:t>
                      </a:r>
                    </a:p>
                  </a:txBody>
                  <a:tcPr/>
                </a:tc>
                <a:extLst>
                  <a:ext uri="{0D108BD9-81ED-4DB2-BD59-A6C34878D82A}">
                    <a16:rowId xmlns:a16="http://schemas.microsoft.com/office/drawing/2014/main" val="1826359090"/>
                  </a:ext>
                </a:extLst>
              </a:tr>
            </a:tbl>
          </a:graphicData>
        </a:graphic>
      </p:graphicFrame>
      <p:sp>
        <p:nvSpPr>
          <p:cNvPr id="4" name="Text Placeholder 3">
            <a:extLst>
              <a:ext uri="{FF2B5EF4-FFF2-40B4-BE49-F238E27FC236}">
                <a16:creationId xmlns:a16="http://schemas.microsoft.com/office/drawing/2014/main" id="{6F651EF1-748D-4A7F-B174-53722FF8848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9960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0FAD2-97AE-404E-B3A3-35D3AACC1C03}"/>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32ED6258-3B53-4C34-A797-482EC72BB0AB}"/>
              </a:ext>
            </a:extLst>
          </p:cNvPr>
          <p:cNvGraphicFramePr>
            <a:graphicFrameLocks noGrp="1"/>
          </p:cNvGraphicFramePr>
          <p:nvPr>
            <p:ph type="chart" sz="quarter" idx="13"/>
            <p:extLst>
              <p:ext uri="{D42A27DB-BD31-4B8C-83A1-F6EECF244321}">
                <p14:modId xmlns:p14="http://schemas.microsoft.com/office/powerpoint/2010/main" val="3030533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84DB23-FE23-4D41-9089-FD1E6261DA6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B501850-1F04-499E-BE3B-A8CCC40F33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0237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46E37-D400-4BF1-A9C3-CCD668ACA3FC}"/>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2F112A66-DDB0-47B5-97B0-395CF8D3A36B}"/>
              </a:ext>
            </a:extLst>
          </p:cNvPr>
          <p:cNvGraphicFramePr>
            <a:graphicFrameLocks noGrp="1"/>
          </p:cNvGraphicFramePr>
          <p:nvPr>
            <p:ph type="chart" sz="quarter" idx="13"/>
            <p:extLst>
              <p:ext uri="{D42A27DB-BD31-4B8C-83A1-F6EECF244321}">
                <p14:modId xmlns:p14="http://schemas.microsoft.com/office/powerpoint/2010/main" val="3827942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640930-1BBA-4ECF-9162-FB889A4CE57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FAD99C8-5261-4A8D-9EA3-431D634AF0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485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2C93F-3D0F-4265-A997-556297DF22CD}"/>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6DF7ADF9-E896-4BC7-A21D-67EDD9032803}"/>
              </a:ext>
            </a:extLst>
          </p:cNvPr>
          <p:cNvGraphicFramePr>
            <a:graphicFrameLocks noGrp="1"/>
          </p:cNvGraphicFramePr>
          <p:nvPr>
            <p:ph type="chart" sz="quarter" idx="13"/>
            <p:extLst>
              <p:ext uri="{D42A27DB-BD31-4B8C-83A1-F6EECF244321}">
                <p14:modId xmlns:p14="http://schemas.microsoft.com/office/powerpoint/2010/main" val="3476446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CE59FB-43DA-43DA-97AB-3632BD1E99C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6A406B1-69B6-41E9-B295-0A208459F1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5685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13E8A-9F96-4D4D-9462-A95153B49910}"/>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53B5AFDD-5A8A-4504-9E3C-4F7B7D1307CB}"/>
              </a:ext>
            </a:extLst>
          </p:cNvPr>
          <p:cNvGraphicFramePr>
            <a:graphicFrameLocks noGrp="1"/>
          </p:cNvGraphicFramePr>
          <p:nvPr>
            <p:ph type="tbl" sz="quarter" idx="13"/>
            <p:extLst>
              <p:ext uri="{D42A27DB-BD31-4B8C-83A1-F6EECF244321}">
                <p14:modId xmlns:p14="http://schemas.microsoft.com/office/powerpoint/2010/main" val="1847509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48231396"/>
                    </a:ext>
                  </a:extLst>
                </a:gridCol>
                <a:gridCol w="493776">
                  <a:extLst>
                    <a:ext uri="{9D8B030D-6E8A-4147-A177-3AD203B41FA5}">
                      <a16:colId xmlns:a16="http://schemas.microsoft.com/office/drawing/2014/main" val="4098706000"/>
                    </a:ext>
                  </a:extLst>
                </a:gridCol>
                <a:gridCol w="1069848">
                  <a:extLst>
                    <a:ext uri="{9D8B030D-6E8A-4147-A177-3AD203B41FA5}">
                      <a16:colId xmlns:a16="http://schemas.microsoft.com/office/drawing/2014/main" val="3291574601"/>
                    </a:ext>
                  </a:extLst>
                </a:gridCol>
                <a:gridCol w="1069848">
                  <a:extLst>
                    <a:ext uri="{9D8B030D-6E8A-4147-A177-3AD203B41FA5}">
                      <a16:colId xmlns:a16="http://schemas.microsoft.com/office/drawing/2014/main" val="4244321738"/>
                    </a:ext>
                  </a:extLst>
                </a:gridCol>
                <a:gridCol w="1069848">
                  <a:extLst>
                    <a:ext uri="{9D8B030D-6E8A-4147-A177-3AD203B41FA5}">
                      <a16:colId xmlns:a16="http://schemas.microsoft.com/office/drawing/2014/main" val="1886933027"/>
                    </a:ext>
                  </a:extLst>
                </a:gridCol>
                <a:gridCol w="1069848">
                  <a:extLst>
                    <a:ext uri="{9D8B030D-6E8A-4147-A177-3AD203B41FA5}">
                      <a16:colId xmlns:a16="http://schemas.microsoft.com/office/drawing/2014/main" val="3427181643"/>
                    </a:ext>
                  </a:extLst>
                </a:gridCol>
                <a:gridCol w="1069848">
                  <a:extLst>
                    <a:ext uri="{9D8B030D-6E8A-4147-A177-3AD203B41FA5}">
                      <a16:colId xmlns:a16="http://schemas.microsoft.com/office/drawing/2014/main" val="260021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38926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- 2022-02-16 19:08:06</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be recognized in the Wall Street Journal this week as one of the Best and Brightest Companies to Work For! Learn more about what it’s like to work at TMNAS: https://t.co/fkRPLuXShZ https://t.co/Ia9SlUo24U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02/17/2022 13:39:30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192032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- 2022-02-28 17:32:14</a:t>
                      </a:r>
                      <a:r>
                        <a:rPr kumimoji="0" lang="en-US" sz="1000" b="0" i="0" u="none" strike="noStrike" kern="1200" cap="none" spc="0" normalizeH="0" baseline="0" noProof="0">
                          <a:ln>
                            <a:noFill/>
                          </a:ln>
                          <a:solidFill>
                            <a:prstClr val="black"/>
                          </a:solidFill>
                          <a:effectLst/>
                          <a:uLnTx/>
                          <a:uFillTx/>
                          <a:latin typeface="+mn-lt"/>
                          <a:ea typeface="+mn-ea"/>
                          <a:cs typeface="+mn-cs"/>
                        </a:rPr>
                        <a:t>
 Our CSR charity for February is the Thurgood Marshall College Fund. "Established in 1987, the Thurgood Marshall College Fund (TMCF) is the nation’s largest organization exclusively representing the Black College Community." https://t.co/oHlE2bL9t7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01:39:22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1.0929 %</a:t>
                      </a:r>
                    </a:p>
                  </a:txBody>
                  <a:tcPr/>
                </a:tc>
                <a:extLst>
                  <a:ext uri="{0D108BD9-81ED-4DB2-BD59-A6C34878D82A}">
                    <a16:rowId xmlns:a16="http://schemas.microsoft.com/office/drawing/2014/main" val="4240219832"/>
                  </a:ext>
                </a:extLst>
              </a:tr>
            </a:tbl>
          </a:graphicData>
        </a:graphic>
      </p:graphicFrame>
      <p:sp>
        <p:nvSpPr>
          <p:cNvPr id="4" name="Text Placeholder 3">
            <a:extLst>
              <a:ext uri="{FF2B5EF4-FFF2-40B4-BE49-F238E27FC236}">
                <a16:creationId xmlns:a16="http://schemas.microsoft.com/office/drawing/2014/main" id="{7DCFAB53-BE6A-4AEE-AC51-866A57E876E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40832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28CB4-9E73-4AEC-A70C-A32542621DAA}"/>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57DE4DB3-4A69-4CFA-8A94-726E838FE06B}"/>
              </a:ext>
            </a:extLst>
          </p:cNvPr>
          <p:cNvGraphicFramePr>
            <a:graphicFrameLocks noGrp="1"/>
          </p:cNvGraphicFramePr>
          <p:nvPr>
            <p:ph type="tbl" sz="quarter" idx="13"/>
            <p:extLst>
              <p:ext uri="{D42A27DB-BD31-4B8C-83A1-F6EECF244321}">
                <p14:modId xmlns:p14="http://schemas.microsoft.com/office/powerpoint/2010/main" val="3947914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52992185"/>
                    </a:ext>
                  </a:extLst>
                </a:gridCol>
                <a:gridCol w="493776">
                  <a:extLst>
                    <a:ext uri="{9D8B030D-6E8A-4147-A177-3AD203B41FA5}">
                      <a16:colId xmlns:a16="http://schemas.microsoft.com/office/drawing/2014/main" val="3609321487"/>
                    </a:ext>
                  </a:extLst>
                </a:gridCol>
                <a:gridCol w="1069848">
                  <a:extLst>
                    <a:ext uri="{9D8B030D-6E8A-4147-A177-3AD203B41FA5}">
                      <a16:colId xmlns:a16="http://schemas.microsoft.com/office/drawing/2014/main" val="1401399673"/>
                    </a:ext>
                  </a:extLst>
                </a:gridCol>
                <a:gridCol w="1069848">
                  <a:extLst>
                    <a:ext uri="{9D8B030D-6E8A-4147-A177-3AD203B41FA5}">
                      <a16:colId xmlns:a16="http://schemas.microsoft.com/office/drawing/2014/main" val="3078788838"/>
                    </a:ext>
                  </a:extLst>
                </a:gridCol>
                <a:gridCol w="1069848">
                  <a:extLst>
                    <a:ext uri="{9D8B030D-6E8A-4147-A177-3AD203B41FA5}">
                      <a16:colId xmlns:a16="http://schemas.microsoft.com/office/drawing/2014/main" val="1698836868"/>
                    </a:ext>
                  </a:extLst>
                </a:gridCol>
                <a:gridCol w="1069848">
                  <a:extLst>
                    <a:ext uri="{9D8B030D-6E8A-4147-A177-3AD203B41FA5}">
                      <a16:colId xmlns:a16="http://schemas.microsoft.com/office/drawing/2014/main" val="704984898"/>
                    </a:ext>
                  </a:extLst>
                </a:gridCol>
                <a:gridCol w="1069848">
                  <a:extLst>
                    <a:ext uri="{9D8B030D-6E8A-4147-A177-3AD203B41FA5}">
                      <a16:colId xmlns:a16="http://schemas.microsoft.com/office/drawing/2014/main" val="243713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1309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- 2022-02-04 16:54:54</a:t>
                      </a:r>
                      <a:r>
                        <a:rPr kumimoji="0" lang="en-US" sz="1000" b="0" i="0" u="none" strike="noStrike" kern="1200" cap="none" spc="0" normalizeH="0" baseline="0" noProof="0">
                          <a:ln>
                            <a:noFill/>
                          </a:ln>
                          <a:solidFill>
                            <a:prstClr val="black"/>
                          </a:solidFill>
                          <a:effectLst/>
                          <a:uLnTx/>
                          <a:uFillTx/>
                          <a:latin typeface="+mn-lt"/>
                          <a:ea typeface="+mn-ea"/>
                          <a:cs typeface="+mn-cs"/>
                        </a:rPr>
                        <a:t>
 💓Brought to you by the TMNAS Benefits Team and THE GOOD LIFE Program, February is American Heart Month and today is National Wear Red day!💓
📷We encourage all employees to post a picture sporting your red attire in the Virgin Pulse app to earn 100 Good Life Points! https://t.co/33mXsoCqWs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02/04/2022 19:39:47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0.5495 %</a:t>
                      </a:r>
                    </a:p>
                  </a:txBody>
                  <a:tcPr/>
                </a:tc>
                <a:extLst>
                  <a:ext uri="{0D108BD9-81ED-4DB2-BD59-A6C34878D82A}">
                    <a16:rowId xmlns:a16="http://schemas.microsoft.com/office/drawing/2014/main" val="83013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- 2022-02-14 17:18:07</a:t>
                      </a:r>
                      <a:r>
                        <a:rPr kumimoji="0" lang="en-US" sz="1000" b="0" i="0" u="none" strike="noStrike" kern="1200" cap="none" spc="0" normalizeH="0" baseline="0" noProof="0">
                          <a:ln>
                            <a:noFill/>
                          </a:ln>
                          <a:solidFill>
                            <a:prstClr val="black"/>
                          </a:solidFill>
                          <a:effectLst/>
                          <a:uLnTx/>
                          <a:uFillTx/>
                          <a:latin typeface="+mn-lt"/>
                          <a:ea typeface="+mn-ea"/>
                          <a:cs typeface="+mn-cs"/>
                        </a:rPr>
                        <a:t>
 Happy Valentine’s Day from TMNAS! We appreciate all of our employees! 💞 #happyvalentinesday #february14 #experiencetmnas https://t.co/RMKaxluV5K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02/15/2022 01:39:49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0.5495 %</a:t>
                      </a:r>
                    </a:p>
                  </a:txBody>
                  <a:tcPr/>
                </a:tc>
                <a:extLst>
                  <a:ext uri="{0D108BD9-81ED-4DB2-BD59-A6C34878D82A}">
                    <a16:rowId xmlns:a16="http://schemas.microsoft.com/office/drawing/2014/main" val="2925163941"/>
                  </a:ext>
                </a:extLst>
              </a:tr>
            </a:tbl>
          </a:graphicData>
        </a:graphic>
      </p:graphicFrame>
      <p:sp>
        <p:nvSpPr>
          <p:cNvPr id="4" name="Text Placeholder 3">
            <a:extLst>
              <a:ext uri="{FF2B5EF4-FFF2-40B4-BE49-F238E27FC236}">
                <a16:creationId xmlns:a16="http://schemas.microsoft.com/office/drawing/2014/main" id="{687CA7CD-134B-4896-B767-501A1A140C2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05371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1D4EB-BF24-480E-B623-2AF01A556EE9}"/>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BC5CB0B3-C8E9-43FF-9518-CF5C585E2040}"/>
              </a:ext>
            </a:extLst>
          </p:cNvPr>
          <p:cNvGraphicFramePr>
            <a:graphicFrameLocks noGrp="1"/>
          </p:cNvGraphicFramePr>
          <p:nvPr>
            <p:ph type="tbl" sz="quarter" idx="13"/>
            <p:extLst>
              <p:ext uri="{D42A27DB-BD31-4B8C-83A1-F6EECF244321}">
                <p14:modId xmlns:p14="http://schemas.microsoft.com/office/powerpoint/2010/main" val="773371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04191416"/>
                    </a:ext>
                  </a:extLst>
                </a:gridCol>
                <a:gridCol w="493776">
                  <a:extLst>
                    <a:ext uri="{9D8B030D-6E8A-4147-A177-3AD203B41FA5}">
                      <a16:colId xmlns:a16="http://schemas.microsoft.com/office/drawing/2014/main" val="2836767906"/>
                    </a:ext>
                  </a:extLst>
                </a:gridCol>
                <a:gridCol w="1069848">
                  <a:extLst>
                    <a:ext uri="{9D8B030D-6E8A-4147-A177-3AD203B41FA5}">
                      <a16:colId xmlns:a16="http://schemas.microsoft.com/office/drawing/2014/main" val="1395656141"/>
                    </a:ext>
                  </a:extLst>
                </a:gridCol>
                <a:gridCol w="1069848">
                  <a:extLst>
                    <a:ext uri="{9D8B030D-6E8A-4147-A177-3AD203B41FA5}">
                      <a16:colId xmlns:a16="http://schemas.microsoft.com/office/drawing/2014/main" val="3029505553"/>
                    </a:ext>
                  </a:extLst>
                </a:gridCol>
                <a:gridCol w="1069848">
                  <a:extLst>
                    <a:ext uri="{9D8B030D-6E8A-4147-A177-3AD203B41FA5}">
                      <a16:colId xmlns:a16="http://schemas.microsoft.com/office/drawing/2014/main" val="1445313396"/>
                    </a:ext>
                  </a:extLst>
                </a:gridCol>
                <a:gridCol w="1069848">
                  <a:extLst>
                    <a:ext uri="{9D8B030D-6E8A-4147-A177-3AD203B41FA5}">
                      <a16:colId xmlns:a16="http://schemas.microsoft.com/office/drawing/2014/main" val="3391674512"/>
                    </a:ext>
                  </a:extLst>
                </a:gridCol>
                <a:gridCol w="1069848">
                  <a:extLst>
                    <a:ext uri="{9D8B030D-6E8A-4147-A177-3AD203B41FA5}">
                      <a16:colId xmlns:a16="http://schemas.microsoft.com/office/drawing/2014/main" val="3305171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6851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- 2022-02-15 14:14:15</a:t>
                      </a:r>
                      <a:r>
                        <a:rPr kumimoji="0" lang="en-US" sz="1000" b="0" i="0" u="none" strike="noStrike" kern="1200" cap="none" spc="0" normalizeH="0" baseline="0" noProof="0">
                          <a:ln>
                            <a:noFill/>
                          </a:ln>
                          <a:solidFill>
                            <a:prstClr val="black"/>
                          </a:solidFill>
                          <a:effectLst/>
                          <a:uLnTx/>
                          <a:uFillTx/>
                          <a:latin typeface="+mn-lt"/>
                          <a:ea typeface="+mn-ea"/>
                          <a:cs typeface="+mn-cs"/>
                        </a:rPr>
                        <a:t>
 TMNAS’ EVP &amp;amp; CIO @BobPick will join a panel of industry experts to discuss how insurers are creating new business models to retain &amp;amp; attract customers. Learn more &amp;amp; register for the @_diginsurance web seminar on February 24th: https://t.co/t0KBkt49IN #insurance #insurtech https://t.co/ieguSxccEf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02/15/2022 19:41:25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0.5495 %</a:t>
                      </a:r>
                    </a:p>
                  </a:txBody>
                  <a:tcPr/>
                </a:tc>
                <a:extLst>
                  <a:ext uri="{0D108BD9-81ED-4DB2-BD59-A6C34878D82A}">
                    <a16:rowId xmlns:a16="http://schemas.microsoft.com/office/drawing/2014/main" val="17142051"/>
                  </a:ext>
                </a:extLst>
              </a:tr>
            </a:tbl>
          </a:graphicData>
        </a:graphic>
      </p:graphicFrame>
      <p:sp>
        <p:nvSpPr>
          <p:cNvPr id="4" name="Text Placeholder 3">
            <a:extLst>
              <a:ext uri="{FF2B5EF4-FFF2-40B4-BE49-F238E27FC236}">
                <a16:creationId xmlns:a16="http://schemas.microsoft.com/office/drawing/2014/main" id="{A36D1B05-4F33-4818-B2CD-24AF76EDC4B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419023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AA5A2-BB64-4123-8DDA-C833BC76136D}"/>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B8C4FE01-4637-4555-BBBE-A3032DCC450F}"/>
              </a:ext>
            </a:extLst>
          </p:cNvPr>
          <p:cNvGraphicFramePr>
            <a:graphicFrameLocks noGrp="1"/>
          </p:cNvGraphicFramePr>
          <p:nvPr>
            <p:ph type="tbl" sz="quarter" idx="13"/>
            <p:extLst>
              <p:ext uri="{D42A27DB-BD31-4B8C-83A1-F6EECF244321}">
                <p14:modId xmlns:p14="http://schemas.microsoft.com/office/powerpoint/2010/main" val="2143540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6299054"/>
                    </a:ext>
                  </a:extLst>
                </a:gridCol>
                <a:gridCol w="658368">
                  <a:extLst>
                    <a:ext uri="{9D8B030D-6E8A-4147-A177-3AD203B41FA5}">
                      <a16:colId xmlns:a16="http://schemas.microsoft.com/office/drawing/2014/main" val="2206181545"/>
                    </a:ext>
                  </a:extLst>
                </a:gridCol>
                <a:gridCol w="658368">
                  <a:extLst>
                    <a:ext uri="{9D8B030D-6E8A-4147-A177-3AD203B41FA5}">
                      <a16:colId xmlns:a16="http://schemas.microsoft.com/office/drawing/2014/main" val="581484885"/>
                    </a:ext>
                  </a:extLst>
                </a:gridCol>
                <a:gridCol w="658368">
                  <a:extLst>
                    <a:ext uri="{9D8B030D-6E8A-4147-A177-3AD203B41FA5}">
                      <a16:colId xmlns:a16="http://schemas.microsoft.com/office/drawing/2014/main" val="3375374490"/>
                    </a:ext>
                  </a:extLst>
                </a:gridCol>
                <a:gridCol w="658368">
                  <a:extLst>
                    <a:ext uri="{9D8B030D-6E8A-4147-A177-3AD203B41FA5}">
                      <a16:colId xmlns:a16="http://schemas.microsoft.com/office/drawing/2014/main" val="2506795189"/>
                    </a:ext>
                  </a:extLst>
                </a:gridCol>
                <a:gridCol w="658368">
                  <a:extLst>
                    <a:ext uri="{9D8B030D-6E8A-4147-A177-3AD203B41FA5}">
                      <a16:colId xmlns:a16="http://schemas.microsoft.com/office/drawing/2014/main" val="1018705433"/>
                    </a:ext>
                  </a:extLst>
                </a:gridCol>
                <a:gridCol w="658368">
                  <a:extLst>
                    <a:ext uri="{9D8B030D-6E8A-4147-A177-3AD203B41FA5}">
                      <a16:colId xmlns:a16="http://schemas.microsoft.com/office/drawing/2014/main" val="2684952061"/>
                    </a:ext>
                  </a:extLst>
                </a:gridCol>
                <a:gridCol w="658368">
                  <a:extLst>
                    <a:ext uri="{9D8B030D-6E8A-4147-A177-3AD203B41FA5}">
                      <a16:colId xmlns:a16="http://schemas.microsoft.com/office/drawing/2014/main" val="3906720348"/>
                    </a:ext>
                  </a:extLst>
                </a:gridCol>
                <a:gridCol w="658368">
                  <a:extLst>
                    <a:ext uri="{9D8B030D-6E8A-4147-A177-3AD203B41FA5}">
                      <a16:colId xmlns:a16="http://schemas.microsoft.com/office/drawing/2014/main" val="2045999860"/>
                    </a:ext>
                  </a:extLst>
                </a:gridCol>
                <a:gridCol w="658368">
                  <a:extLst>
                    <a:ext uri="{9D8B030D-6E8A-4147-A177-3AD203B41FA5}">
                      <a16:colId xmlns:a16="http://schemas.microsoft.com/office/drawing/2014/main" val="2828011340"/>
                    </a:ext>
                  </a:extLst>
                </a:gridCol>
                <a:gridCol w="658368">
                  <a:extLst>
                    <a:ext uri="{9D8B030D-6E8A-4147-A177-3AD203B41FA5}">
                      <a16:colId xmlns:a16="http://schemas.microsoft.com/office/drawing/2014/main" val="3108185373"/>
                    </a:ext>
                  </a:extLst>
                </a:gridCol>
                <a:gridCol w="658368">
                  <a:extLst>
                    <a:ext uri="{9D8B030D-6E8A-4147-A177-3AD203B41FA5}">
                      <a16:colId xmlns:a16="http://schemas.microsoft.com/office/drawing/2014/main" val="151319165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791361775"/>
                  </a:ext>
                </a:extLst>
              </a:tr>
              <a:tr h="370840">
                <a:tc>
                  <a:txBody>
                    <a:bodyPr/>
                    <a:lstStyle/>
                    <a:p>
                      <a:r>
                        <a:rPr lang="en-US" sz="1000"/>
                        <a:t>7126</a:t>
                      </a:r>
                    </a:p>
                  </a:txBody>
                  <a:tcPr/>
                </a:tc>
                <a:tc>
                  <a:txBody>
                    <a:bodyPr/>
                    <a:lstStyle/>
                    <a:p>
                      <a:r>
                        <a:rPr lang="en-US" sz="1000"/>
                        <a:t>191</a:t>
                      </a:r>
                    </a:p>
                  </a:txBody>
                  <a:tcPr/>
                </a:tc>
                <a:tc>
                  <a:txBody>
                    <a:bodyPr/>
                    <a:lstStyle/>
                    <a:p>
                      <a:r>
                        <a:rPr lang="en-US" sz="1000"/>
                        <a:t>9</a:t>
                      </a:r>
                    </a:p>
                  </a:txBody>
                  <a:tcPr/>
                </a:tc>
                <a:tc>
                  <a:txBody>
                    <a:bodyPr/>
                    <a:lstStyle/>
                    <a:p>
                      <a:r>
                        <a:rPr lang="en-US" sz="1000"/>
                        <a:t>337</a:t>
                      </a:r>
                    </a:p>
                  </a:txBody>
                  <a:tcPr/>
                </a:tc>
                <a:tc>
                  <a:txBody>
                    <a:bodyPr/>
                    <a:lstStyle/>
                    <a:p>
                      <a:r>
                        <a:rPr lang="en-US" sz="1000"/>
                        <a:t>37.444444444444</a:t>
                      </a:r>
                    </a:p>
                  </a:txBody>
                  <a:tcPr/>
                </a:tc>
                <a:tc>
                  <a:txBody>
                    <a:bodyPr/>
                    <a:lstStyle/>
                    <a:p>
                      <a:r>
                        <a:rPr lang="en-US" sz="1000"/>
                        <a:t>5</a:t>
                      </a:r>
                    </a:p>
                  </a:txBody>
                  <a:tcPr/>
                </a:tc>
                <a:tc>
                  <a:txBody>
                    <a:bodyPr/>
                    <a:lstStyle/>
                    <a:p>
                      <a:r>
                        <a:rPr lang="en-US" sz="1000"/>
                        <a:t>11</a:t>
                      </a:r>
                    </a:p>
                  </a:txBody>
                  <a:tcPr/>
                </a:tc>
                <a:tc>
                  <a:txBody>
                    <a:bodyPr/>
                    <a:lstStyle/>
                    <a:p>
                      <a:r>
                        <a:rPr lang="en-US" sz="1000"/>
                        <a:t>1.2222222222222</a:t>
                      </a:r>
                    </a:p>
                  </a:txBody>
                  <a:tcPr/>
                </a:tc>
                <a:tc>
                  <a:txBody>
                    <a:bodyPr/>
                    <a:lstStyle/>
                    <a:p>
                      <a:r>
                        <a:rPr lang="en-US" sz="1000"/>
                        <a:t>346</a:t>
                      </a:r>
                    </a:p>
                  </a:txBody>
                  <a:tcPr/>
                </a:tc>
                <a:tc>
                  <a:txBody>
                    <a:bodyPr/>
                    <a:lstStyle/>
                    <a:p>
                      <a:r>
                        <a:rPr lang="en-US" sz="1000"/>
                        <a:t>14127</a:t>
                      </a:r>
                    </a:p>
                  </a:txBody>
                  <a:tcPr/>
                </a:tc>
                <a:tc>
                  <a:txBody>
                    <a:bodyPr/>
                    <a:lstStyle/>
                    <a:p>
                      <a:r>
                        <a:rPr lang="en-US" sz="1000"/>
                        <a:t>1569.6666666667</a:t>
                      </a:r>
                    </a:p>
                  </a:txBody>
                  <a:tcPr/>
                </a:tc>
                <a:tc>
                  <a:txBody>
                    <a:bodyPr/>
                    <a:lstStyle/>
                    <a:p>
                      <a:r>
                        <a:rPr lang="en-US" sz="1000"/>
                        <a:t>3.9538863172426 %</a:t>
                      </a:r>
                    </a:p>
                  </a:txBody>
                  <a:tcPr/>
                </a:tc>
                <a:extLst>
                  <a:ext uri="{0D108BD9-81ED-4DB2-BD59-A6C34878D82A}">
                    <a16:rowId xmlns:a16="http://schemas.microsoft.com/office/drawing/2014/main" val="1763474322"/>
                  </a:ext>
                </a:extLst>
              </a:tr>
            </a:tbl>
          </a:graphicData>
        </a:graphic>
      </p:graphicFrame>
      <p:sp>
        <p:nvSpPr>
          <p:cNvPr id="4" name="Text Placeholder 3">
            <a:extLst>
              <a:ext uri="{FF2B5EF4-FFF2-40B4-BE49-F238E27FC236}">
                <a16:creationId xmlns:a16="http://schemas.microsoft.com/office/drawing/2014/main" id="{42834404-89A6-47A1-A1C7-9D14804B4E0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296404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BFB52-C4C3-4D6C-A3EE-E758F9956B66}"/>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BCF8A801-3D80-4D00-813F-745E839DDA8A}"/>
              </a:ext>
            </a:extLst>
          </p:cNvPr>
          <p:cNvGraphicFramePr>
            <a:graphicFrameLocks noGrp="1"/>
          </p:cNvGraphicFramePr>
          <p:nvPr>
            <p:ph type="chart" sz="quarter" idx="13"/>
            <p:extLst>
              <p:ext uri="{D42A27DB-BD31-4B8C-83A1-F6EECF244321}">
                <p14:modId xmlns:p14="http://schemas.microsoft.com/office/powerpoint/2010/main" val="1443891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8F3696-BF5B-4A29-A99B-662F0B4B612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8E83645-E521-487B-A7BC-4344CE7662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0094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B4756-D473-4730-A530-D532053FB007}"/>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9DD3D168-28C0-4206-A0C1-17E86729343C}"/>
              </a:ext>
            </a:extLst>
          </p:cNvPr>
          <p:cNvGraphicFramePr>
            <a:graphicFrameLocks noGrp="1"/>
          </p:cNvGraphicFramePr>
          <p:nvPr>
            <p:ph type="chart" sz="quarter" idx="13"/>
            <p:extLst>
              <p:ext uri="{D42A27DB-BD31-4B8C-83A1-F6EECF244321}">
                <p14:modId xmlns:p14="http://schemas.microsoft.com/office/powerpoint/2010/main" val="311668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804A1C-3038-4F2B-91A9-161B84F14BE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C1FE448-42B0-40FB-8D6F-29CFAE4C8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2690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9F1C-114D-4E8B-8CB6-80E4A45ED184}"/>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430E4605-68EE-4B00-AEFA-E24EDDAED7B9}"/>
              </a:ext>
            </a:extLst>
          </p:cNvPr>
          <p:cNvGraphicFramePr>
            <a:graphicFrameLocks noGrp="1"/>
          </p:cNvGraphicFramePr>
          <p:nvPr>
            <p:ph type="chart" sz="quarter" idx="13"/>
            <p:extLst>
              <p:ext uri="{D42A27DB-BD31-4B8C-83A1-F6EECF244321}">
                <p14:modId xmlns:p14="http://schemas.microsoft.com/office/powerpoint/2010/main" val="1037228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39FC53-61D0-46AF-8815-1BC3F0DE26B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426670D-EFCC-4BC9-9347-4DABD54EC0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7158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FE85B-C56E-4A4B-AF4D-AAA1C24A82A7}"/>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9CE468B6-C38A-4A86-9307-F0F199D8A83B}"/>
              </a:ext>
            </a:extLst>
          </p:cNvPr>
          <p:cNvGraphicFramePr>
            <a:graphicFrameLocks noGrp="1"/>
          </p:cNvGraphicFramePr>
          <p:nvPr>
            <p:ph type="chart" sz="quarter" idx="13"/>
            <p:extLst>
              <p:ext uri="{D42A27DB-BD31-4B8C-83A1-F6EECF244321}">
                <p14:modId xmlns:p14="http://schemas.microsoft.com/office/powerpoint/2010/main" val="3425069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FFEECA-0079-478D-952D-A389CC4F5DF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9182B3A-0D81-4DF9-A13C-7BF289CB3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943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A00E5-5BBA-4675-A0C8-7741233495ED}"/>
              </a:ext>
            </a:extLst>
          </p:cNvPr>
          <p:cNvSpPr>
            <a:spLocks noGrp="1"/>
          </p:cNvSpPr>
          <p:nvPr>
            <p:ph type="title"/>
          </p:nvPr>
        </p:nvSpPr>
        <p:spPr/>
        <p:txBody>
          <a:bodyPr/>
          <a:lstStyle/>
          <a:p>
            <a:r>
              <a:rPr lang="en-US"/>
              <a:t>LinkedIn Posts Table | TMNAS</a:t>
            </a:r>
          </a:p>
        </p:txBody>
      </p:sp>
      <p:graphicFrame>
        <p:nvGraphicFramePr>
          <p:cNvPr id="5" name="Table Placeholder 4">
            <a:extLst>
              <a:ext uri="{FF2B5EF4-FFF2-40B4-BE49-F238E27FC236}">
                <a16:creationId xmlns:a16="http://schemas.microsoft.com/office/drawing/2014/main" id="{643AD294-15EC-48D5-AAF0-B498A6E72853}"/>
              </a:ext>
            </a:extLst>
          </p:cNvPr>
          <p:cNvGraphicFramePr>
            <a:graphicFrameLocks noGrp="1"/>
          </p:cNvGraphicFramePr>
          <p:nvPr>
            <p:ph type="tbl" sz="quarter" idx="13"/>
            <p:extLst>
              <p:ext uri="{D42A27DB-BD31-4B8C-83A1-F6EECF244321}">
                <p14:modId xmlns:p14="http://schemas.microsoft.com/office/powerpoint/2010/main" val="4137895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48399688"/>
                    </a:ext>
                  </a:extLst>
                </a:gridCol>
                <a:gridCol w="740664">
                  <a:extLst>
                    <a:ext uri="{9D8B030D-6E8A-4147-A177-3AD203B41FA5}">
                      <a16:colId xmlns:a16="http://schemas.microsoft.com/office/drawing/2014/main" val="890183728"/>
                    </a:ext>
                  </a:extLst>
                </a:gridCol>
                <a:gridCol w="740664">
                  <a:extLst>
                    <a:ext uri="{9D8B030D-6E8A-4147-A177-3AD203B41FA5}">
                      <a16:colId xmlns:a16="http://schemas.microsoft.com/office/drawing/2014/main" val="2745408143"/>
                    </a:ext>
                  </a:extLst>
                </a:gridCol>
                <a:gridCol w="740664">
                  <a:extLst>
                    <a:ext uri="{9D8B030D-6E8A-4147-A177-3AD203B41FA5}">
                      <a16:colId xmlns:a16="http://schemas.microsoft.com/office/drawing/2014/main" val="3981338923"/>
                    </a:ext>
                  </a:extLst>
                </a:gridCol>
                <a:gridCol w="740664">
                  <a:extLst>
                    <a:ext uri="{9D8B030D-6E8A-4147-A177-3AD203B41FA5}">
                      <a16:colId xmlns:a16="http://schemas.microsoft.com/office/drawing/2014/main" val="3271640674"/>
                    </a:ext>
                  </a:extLst>
                </a:gridCol>
                <a:gridCol w="740664">
                  <a:extLst>
                    <a:ext uri="{9D8B030D-6E8A-4147-A177-3AD203B41FA5}">
                      <a16:colId xmlns:a16="http://schemas.microsoft.com/office/drawing/2014/main" val="1166312030"/>
                    </a:ext>
                  </a:extLst>
                </a:gridCol>
                <a:gridCol w="740664">
                  <a:extLst>
                    <a:ext uri="{9D8B030D-6E8A-4147-A177-3AD203B41FA5}">
                      <a16:colId xmlns:a16="http://schemas.microsoft.com/office/drawing/2014/main" val="1711844451"/>
                    </a:ext>
                  </a:extLst>
                </a:gridCol>
                <a:gridCol w="740664">
                  <a:extLst>
                    <a:ext uri="{9D8B030D-6E8A-4147-A177-3AD203B41FA5}">
                      <a16:colId xmlns:a16="http://schemas.microsoft.com/office/drawing/2014/main" val="3259957416"/>
                    </a:ext>
                  </a:extLst>
                </a:gridCol>
                <a:gridCol w="740664">
                  <a:extLst>
                    <a:ext uri="{9D8B030D-6E8A-4147-A177-3AD203B41FA5}">
                      <a16:colId xmlns:a16="http://schemas.microsoft.com/office/drawing/2014/main" val="2021099571"/>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866673193"/>
                  </a:ext>
                </a:extLst>
              </a:tr>
              <a:tr h="370840">
                <a:tc>
                  <a:txBody>
                    <a:bodyPr/>
                    <a:lstStyle/>
                    <a:p>
                      <a:r>
                        <a:rPr lang="en-US" sz="1000" b="1"/>
                        <a:t>TMNA Services - 2022-02-15 16:46:57</a:t>
                      </a:r>
                      <a:r>
                        <a:rPr lang="en-US" sz="1000"/>
                        <a:t>
 TMNAS’ EVP &amp; CIO Robert Pick will join a panel of industry experts to discuss how insurers are creating new business models to retain and attract customers. Learn more and register for the @Digital Insurance web seminar on February 24th: https://lnkd.in/djzD2jxW
#insurance #insurtech</a:t>
                      </a:r>
                    </a:p>
                  </a:txBody>
                  <a:tcPr/>
                </a:tc>
                <a:tc>
                  <a:txBody>
                    <a:bodyPr/>
                    <a:lstStyle/>
                    <a:p>
                      <a:r>
                        <a:rPr lang="en-US" sz="1000"/>
                        <a:t>Image</a:t>
                      </a:r>
                    </a:p>
                  </a:txBody>
                  <a:tcPr/>
                </a:tc>
                <a:tc>
                  <a:txBody>
                    <a:bodyPr/>
                    <a:lstStyle/>
                    <a:p>
                      <a:r>
                        <a:rPr lang="en-US" sz="1000"/>
                        <a:t>158</a:t>
                      </a:r>
                    </a:p>
                  </a:txBody>
                  <a:tcPr/>
                </a:tc>
                <a:tc>
                  <a:txBody>
                    <a:bodyPr/>
                    <a:lstStyle/>
                    <a:p>
                      <a:r>
                        <a:rPr lang="en-US" sz="1000"/>
                        <a:t>4</a:t>
                      </a:r>
                    </a:p>
                  </a:txBody>
                  <a:tcPr/>
                </a:tc>
                <a:tc>
                  <a:txBody>
                    <a:bodyPr/>
                    <a:lstStyle/>
                    <a:p>
                      <a:r>
                        <a:rPr lang="en-US" sz="1000"/>
                        <a:t>5</a:t>
                      </a:r>
                    </a:p>
                  </a:txBody>
                  <a:tcPr/>
                </a:tc>
                <a:tc>
                  <a:txBody>
                    <a:bodyPr/>
                    <a:lstStyle/>
                    <a:p>
                      <a:r>
                        <a:rPr lang="en-US" sz="1000"/>
                        <a:t>158</a:t>
                      </a:r>
                    </a:p>
                  </a:txBody>
                  <a:tcPr/>
                </a:tc>
                <a:tc>
                  <a:txBody>
                    <a:bodyPr/>
                    <a:lstStyle/>
                    <a:p>
                      <a:r>
                        <a:rPr lang="en-US" sz="1000"/>
                        <a:t>6.5603552684699</a:t>
                      </a:r>
                    </a:p>
                  </a:txBody>
                  <a:tcPr/>
                </a:tc>
                <a:tc>
                  <a:txBody>
                    <a:bodyPr/>
                    <a:lstStyle/>
                    <a:p>
                      <a:r>
                        <a:rPr lang="en-US" sz="1000"/>
                        <a:t>4954</a:t>
                      </a:r>
                    </a:p>
                  </a:txBody>
                  <a:tcPr/>
                </a:tc>
                <a:tc>
                  <a:txBody>
                    <a:bodyPr/>
                    <a:lstStyle/>
                    <a:p>
                      <a:r>
                        <a:rPr lang="en-US" sz="1000"/>
                        <a:t>n/a</a:t>
                      </a:r>
                    </a:p>
                  </a:txBody>
                  <a:tcPr/>
                </a:tc>
                <a:extLst>
                  <a:ext uri="{0D108BD9-81ED-4DB2-BD59-A6C34878D82A}">
                    <a16:rowId xmlns:a16="http://schemas.microsoft.com/office/drawing/2014/main" val="4145662488"/>
                  </a:ext>
                </a:extLst>
              </a:tr>
              <a:tr h="370840">
                <a:tc>
                  <a:txBody>
                    <a:bodyPr/>
                    <a:lstStyle/>
                    <a:p>
                      <a:r>
                        <a:rPr lang="en-US" sz="1000" b="1"/>
                        <a:t>TMNA Services - 2022-02-16 18:57:35</a:t>
                      </a:r>
                      <a:r>
                        <a:rPr lang="en-US" sz="1000"/>
                        <a:t>
 We’re excited to be recognized in the Wall Street Journal this week as one of the Best and Brightest Companies to Work For! Learn more about what it’s like to work at TMNAS: TMNAS.com</a:t>
                      </a:r>
                    </a:p>
                  </a:txBody>
                  <a:tcPr/>
                </a:tc>
                <a:tc>
                  <a:txBody>
                    <a:bodyPr/>
                    <a:lstStyle/>
                    <a:p>
                      <a:r>
                        <a:rPr lang="en-US" sz="1000"/>
                        <a:t>Image</a:t>
                      </a:r>
                    </a:p>
                  </a:txBody>
                  <a:tcPr/>
                </a:tc>
                <a:tc>
                  <a:txBody>
                    <a:bodyPr/>
                    <a:lstStyle/>
                    <a:p>
                      <a:r>
                        <a:rPr lang="en-US" sz="1000"/>
                        <a:t>77</a:t>
                      </a:r>
                    </a:p>
                  </a:txBody>
                  <a:tcPr/>
                </a:tc>
                <a:tc>
                  <a:txBody>
                    <a:bodyPr/>
                    <a:lstStyle/>
                    <a:p>
                      <a:r>
                        <a:rPr lang="en-US" sz="1000"/>
                        <a:t>1</a:t>
                      </a:r>
                    </a:p>
                  </a:txBody>
                  <a:tcPr/>
                </a:tc>
                <a:tc>
                  <a:txBody>
                    <a:bodyPr/>
                    <a:lstStyle/>
                    <a:p>
                      <a:r>
                        <a:rPr lang="en-US" sz="1000"/>
                        <a:t>4</a:t>
                      </a:r>
                    </a:p>
                  </a:txBody>
                  <a:tcPr/>
                </a:tc>
                <a:tc>
                  <a:txBody>
                    <a:bodyPr/>
                    <a:lstStyle/>
                    <a:p>
                      <a:r>
                        <a:rPr lang="en-US" sz="1000"/>
                        <a:t>49</a:t>
                      </a:r>
                    </a:p>
                  </a:txBody>
                  <a:tcPr/>
                </a:tc>
                <a:tc>
                  <a:txBody>
                    <a:bodyPr/>
                    <a:lstStyle/>
                    <a:p>
                      <a:r>
                        <a:rPr lang="en-US" sz="1000"/>
                        <a:t>4.3579507651364</a:t>
                      </a:r>
                    </a:p>
                  </a:txBody>
                  <a:tcPr/>
                </a:tc>
                <a:tc>
                  <a:txBody>
                    <a:bodyPr/>
                    <a:lstStyle/>
                    <a:p>
                      <a:r>
                        <a:rPr lang="en-US" sz="1000"/>
                        <a:t>3006</a:t>
                      </a:r>
                    </a:p>
                  </a:txBody>
                  <a:tcPr/>
                </a:tc>
                <a:tc>
                  <a:txBody>
                    <a:bodyPr/>
                    <a:lstStyle/>
                    <a:p>
                      <a:r>
                        <a:rPr lang="en-US" sz="1000"/>
                        <a:t>n/a</a:t>
                      </a:r>
                    </a:p>
                  </a:txBody>
                  <a:tcPr/>
                </a:tc>
                <a:extLst>
                  <a:ext uri="{0D108BD9-81ED-4DB2-BD59-A6C34878D82A}">
                    <a16:rowId xmlns:a16="http://schemas.microsoft.com/office/drawing/2014/main" val="984000489"/>
                  </a:ext>
                </a:extLst>
              </a:tr>
              <a:tr h="370840">
                <a:tc>
                  <a:txBody>
                    <a:bodyPr/>
                    <a:lstStyle/>
                    <a:p>
                      <a:r>
                        <a:rPr lang="en-US" sz="1000" b="1"/>
                        <a:t>TMNA Services - 2022-02-01 09:21:47</a:t>
                      </a:r>
                      <a:r>
                        <a:rPr lang="en-US" sz="1000"/>
                        <a:t>
 Today on February 1, TMNAS welcomes the Year of the Tiger on the first day of the Lunar New Year! The color red is often worn as a sign of luck and good fortune. TMNAS wants to wish everyone who celebrates a happy, prosperous, healthy and safe Lunar New Year!</a:t>
                      </a:r>
                    </a:p>
                  </a:txBody>
                  <a:tcPr/>
                </a:tc>
                <a:tc>
                  <a:txBody>
                    <a:bodyPr/>
                    <a:lstStyle/>
                    <a:p>
                      <a:r>
                        <a:rPr lang="en-US" sz="1000"/>
                        <a:t>Image</a:t>
                      </a:r>
                    </a:p>
                  </a:txBody>
                  <a:tcPr/>
                </a:tc>
                <a:tc>
                  <a:txBody>
                    <a:bodyPr/>
                    <a:lstStyle/>
                    <a:p>
                      <a:r>
                        <a:rPr lang="en-US" sz="1000"/>
                        <a:t>34</a:t>
                      </a:r>
                    </a:p>
                  </a:txBody>
                  <a:tcPr/>
                </a:tc>
                <a:tc>
                  <a:txBody>
                    <a:bodyPr/>
                    <a:lstStyle/>
                    <a:p>
                      <a:r>
                        <a:rPr lang="en-US" sz="1000"/>
                        <a:t>0</a:t>
                      </a:r>
                    </a:p>
                  </a:txBody>
                  <a:tcPr/>
                </a:tc>
                <a:tc>
                  <a:txBody>
                    <a:bodyPr/>
                    <a:lstStyle/>
                    <a:p>
                      <a:r>
                        <a:rPr lang="en-US" sz="1000"/>
                        <a:t>2</a:t>
                      </a:r>
                    </a:p>
                  </a:txBody>
                  <a:tcPr/>
                </a:tc>
                <a:tc>
                  <a:txBody>
                    <a:bodyPr/>
                    <a:lstStyle/>
                    <a:p>
                      <a:r>
                        <a:rPr lang="en-US" sz="1000"/>
                        <a:t>20</a:t>
                      </a:r>
                    </a:p>
                  </a:txBody>
                  <a:tcPr/>
                </a:tc>
                <a:tc>
                  <a:txBody>
                    <a:bodyPr/>
                    <a:lstStyle/>
                    <a:p>
                      <a:r>
                        <a:rPr lang="en-US" sz="1000"/>
                        <a:t>4.0287769784173</a:t>
                      </a:r>
                    </a:p>
                  </a:txBody>
                  <a:tcPr/>
                </a:tc>
                <a:tc>
                  <a:txBody>
                    <a:bodyPr/>
                    <a:lstStyle/>
                    <a:p>
                      <a:r>
                        <a:rPr lang="en-US" sz="1000"/>
                        <a:t>1390</a:t>
                      </a:r>
                    </a:p>
                  </a:txBody>
                  <a:tcPr/>
                </a:tc>
                <a:tc>
                  <a:txBody>
                    <a:bodyPr/>
                    <a:lstStyle/>
                    <a:p>
                      <a:r>
                        <a:rPr lang="en-US" sz="1000"/>
                        <a:t>n/a</a:t>
                      </a:r>
                    </a:p>
                  </a:txBody>
                  <a:tcPr/>
                </a:tc>
                <a:extLst>
                  <a:ext uri="{0D108BD9-81ED-4DB2-BD59-A6C34878D82A}">
                    <a16:rowId xmlns:a16="http://schemas.microsoft.com/office/drawing/2014/main" val="1291029637"/>
                  </a:ext>
                </a:extLst>
              </a:tr>
            </a:tbl>
          </a:graphicData>
        </a:graphic>
      </p:graphicFrame>
      <p:sp>
        <p:nvSpPr>
          <p:cNvPr id="4" name="Text Placeholder 3">
            <a:extLst>
              <a:ext uri="{FF2B5EF4-FFF2-40B4-BE49-F238E27FC236}">
                <a16:creationId xmlns:a16="http://schemas.microsoft.com/office/drawing/2014/main" id="{006288DE-D1C1-489B-B13A-AE312BF7459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600088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5AAFE-4AC1-4560-883E-56CF30BAC190}"/>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33F427E8-99D2-41F1-AF12-592FDD8F11E8}"/>
              </a:ext>
            </a:extLst>
          </p:cNvPr>
          <p:cNvGraphicFramePr>
            <a:graphicFrameLocks noGrp="1"/>
          </p:cNvGraphicFramePr>
          <p:nvPr>
            <p:ph type="tbl" sz="quarter" idx="13"/>
            <p:extLst>
              <p:ext uri="{D42A27DB-BD31-4B8C-83A1-F6EECF244321}">
                <p14:modId xmlns:p14="http://schemas.microsoft.com/office/powerpoint/2010/main" val="999516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9226800"/>
                    </a:ext>
                  </a:extLst>
                </a:gridCol>
                <a:gridCol w="740664">
                  <a:extLst>
                    <a:ext uri="{9D8B030D-6E8A-4147-A177-3AD203B41FA5}">
                      <a16:colId xmlns:a16="http://schemas.microsoft.com/office/drawing/2014/main" val="2572562965"/>
                    </a:ext>
                  </a:extLst>
                </a:gridCol>
                <a:gridCol w="740664">
                  <a:extLst>
                    <a:ext uri="{9D8B030D-6E8A-4147-A177-3AD203B41FA5}">
                      <a16:colId xmlns:a16="http://schemas.microsoft.com/office/drawing/2014/main" val="2520629753"/>
                    </a:ext>
                  </a:extLst>
                </a:gridCol>
                <a:gridCol w="740664">
                  <a:extLst>
                    <a:ext uri="{9D8B030D-6E8A-4147-A177-3AD203B41FA5}">
                      <a16:colId xmlns:a16="http://schemas.microsoft.com/office/drawing/2014/main" val="1525554438"/>
                    </a:ext>
                  </a:extLst>
                </a:gridCol>
                <a:gridCol w="740664">
                  <a:extLst>
                    <a:ext uri="{9D8B030D-6E8A-4147-A177-3AD203B41FA5}">
                      <a16:colId xmlns:a16="http://schemas.microsoft.com/office/drawing/2014/main" val="863258320"/>
                    </a:ext>
                  </a:extLst>
                </a:gridCol>
                <a:gridCol w="740664">
                  <a:extLst>
                    <a:ext uri="{9D8B030D-6E8A-4147-A177-3AD203B41FA5}">
                      <a16:colId xmlns:a16="http://schemas.microsoft.com/office/drawing/2014/main" val="3301342222"/>
                    </a:ext>
                  </a:extLst>
                </a:gridCol>
                <a:gridCol w="740664">
                  <a:extLst>
                    <a:ext uri="{9D8B030D-6E8A-4147-A177-3AD203B41FA5}">
                      <a16:colId xmlns:a16="http://schemas.microsoft.com/office/drawing/2014/main" val="1703660076"/>
                    </a:ext>
                  </a:extLst>
                </a:gridCol>
                <a:gridCol w="740664">
                  <a:extLst>
                    <a:ext uri="{9D8B030D-6E8A-4147-A177-3AD203B41FA5}">
                      <a16:colId xmlns:a16="http://schemas.microsoft.com/office/drawing/2014/main" val="3451315373"/>
                    </a:ext>
                  </a:extLst>
                </a:gridCol>
                <a:gridCol w="740664">
                  <a:extLst>
                    <a:ext uri="{9D8B030D-6E8A-4147-A177-3AD203B41FA5}">
                      <a16:colId xmlns:a16="http://schemas.microsoft.com/office/drawing/2014/main" val="17384191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871579775"/>
                  </a:ext>
                </a:extLst>
              </a:tr>
              <a:tr h="370840">
                <a:tc>
                  <a:txBody>
                    <a:bodyPr/>
                    <a:lstStyle/>
                    <a:p>
                      <a:r>
                        <a:rPr lang="en-US" sz="1000"/>
                        <a:t>@tmna_services</a:t>
                      </a:r>
                    </a:p>
                  </a:txBody>
                  <a:tcPr/>
                </a:tc>
                <a:tc>
                  <a:txBody>
                    <a:bodyPr/>
                    <a:lstStyle/>
                    <a:p>
                      <a:r>
                        <a:rPr lang="en-US" sz="1000"/>
                        <a:t>492</a:t>
                      </a:r>
                    </a:p>
                  </a:txBody>
                  <a:tcPr/>
                </a:tc>
                <a:tc>
                  <a:txBody>
                    <a:bodyPr/>
                    <a:lstStyle/>
                    <a:p>
                      <a:r>
                        <a:rPr lang="en-US" sz="1000"/>
                        <a:t>4</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10</a:t>
                      </a:r>
                    </a:p>
                  </a:txBody>
                  <a:tcPr/>
                </a:tc>
                <a:tc>
                  <a:txBody>
                    <a:bodyPr/>
                    <a:lstStyle/>
                    <a:p>
                      <a:r>
                        <a:rPr lang="en-US" sz="1000"/>
                        <a:t>187</a:t>
                      </a:r>
                    </a:p>
                  </a:txBody>
                  <a:tcPr/>
                </a:tc>
                <a:tc>
                  <a:txBody>
                    <a:bodyPr/>
                    <a:lstStyle/>
                    <a:p>
                      <a:r>
                        <a:rPr lang="en-US" sz="1000"/>
                        <a:t>35</a:t>
                      </a:r>
                    </a:p>
                  </a:txBody>
                  <a:tcPr/>
                </a:tc>
                <a:extLst>
                  <a:ext uri="{0D108BD9-81ED-4DB2-BD59-A6C34878D82A}">
                    <a16:rowId xmlns:a16="http://schemas.microsoft.com/office/drawing/2014/main" val="143123522"/>
                  </a:ext>
                </a:extLst>
              </a:tr>
            </a:tbl>
          </a:graphicData>
        </a:graphic>
      </p:graphicFrame>
      <p:sp>
        <p:nvSpPr>
          <p:cNvPr id="4" name="Text Placeholder 3">
            <a:extLst>
              <a:ext uri="{FF2B5EF4-FFF2-40B4-BE49-F238E27FC236}">
                <a16:creationId xmlns:a16="http://schemas.microsoft.com/office/drawing/2014/main" id="{B8D492CD-770E-4BE6-9352-2E998AEB60F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93924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F21AC-2DDD-4BA3-A0D3-C7EC99E341EE}"/>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D89E0BCF-32C4-4771-93CB-DD3293FD3ED0}"/>
              </a:ext>
            </a:extLst>
          </p:cNvPr>
          <p:cNvGraphicFramePr>
            <a:graphicFrameLocks noGrp="1"/>
          </p:cNvGraphicFramePr>
          <p:nvPr>
            <p:ph type="chart" sz="quarter" idx="13"/>
            <p:extLst>
              <p:ext uri="{D42A27DB-BD31-4B8C-83A1-F6EECF244321}">
                <p14:modId xmlns:p14="http://schemas.microsoft.com/office/powerpoint/2010/main" val="3443509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D94CE8-275E-4C82-8B94-47ED16986CB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00C4908-7A57-4250-9B25-B007496E1B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902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E4551-D376-4972-BCC9-C7831BB90269}"/>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8BC6577C-BA47-432F-A2A5-338DA4BB99F0}"/>
              </a:ext>
            </a:extLst>
          </p:cNvPr>
          <p:cNvGraphicFramePr>
            <a:graphicFrameLocks noGrp="1"/>
          </p:cNvGraphicFramePr>
          <p:nvPr>
            <p:ph type="chart" sz="quarter" idx="13"/>
            <p:extLst>
              <p:ext uri="{D42A27DB-BD31-4B8C-83A1-F6EECF244321}">
                <p14:modId xmlns:p14="http://schemas.microsoft.com/office/powerpoint/2010/main" val="2903693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1EB2A2-568F-43D5-8DE0-472616CDA50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8757168-3E73-4926-8F47-EE3199E50E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3949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7FAC3-3649-45C1-923A-87D452FADEBA}"/>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098F0978-C147-40DA-9729-A1D5E6DCA701}"/>
              </a:ext>
            </a:extLst>
          </p:cNvPr>
          <p:cNvGraphicFramePr>
            <a:graphicFrameLocks noGrp="1"/>
          </p:cNvGraphicFramePr>
          <p:nvPr>
            <p:ph type="chart" sz="quarter" idx="13"/>
            <p:extLst>
              <p:ext uri="{D42A27DB-BD31-4B8C-83A1-F6EECF244321}">
                <p14:modId xmlns:p14="http://schemas.microsoft.com/office/powerpoint/2010/main" val="4159601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06E2F0-BD57-4161-95F0-32614074B12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219DCB4-D373-45FB-B0D8-0E6358DD25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5413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9D09A-3D46-4C14-923B-B1F16CA55623}"/>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E73CCB27-25E5-42A3-B8BC-27BD0FB24BD8}"/>
              </a:ext>
            </a:extLst>
          </p:cNvPr>
          <p:cNvGraphicFramePr>
            <a:graphicFrameLocks noGrp="1"/>
          </p:cNvGraphicFramePr>
          <p:nvPr>
            <p:ph type="chart" sz="quarter" idx="13"/>
            <p:extLst>
              <p:ext uri="{D42A27DB-BD31-4B8C-83A1-F6EECF244321}">
                <p14:modId xmlns:p14="http://schemas.microsoft.com/office/powerpoint/2010/main" val="1356421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98CDD3-6669-4308-8BB6-EB8D176DAA6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A4B7539-A1AA-424A-97EC-08D52E1D1F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8861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830F1-36C6-485C-A715-91B96E82A3D7}"/>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71EA6915-67E1-452F-BA64-D6F5FDF0B76A}"/>
              </a:ext>
            </a:extLst>
          </p:cNvPr>
          <p:cNvGraphicFramePr>
            <a:graphicFrameLocks noGrp="1"/>
          </p:cNvGraphicFramePr>
          <p:nvPr>
            <p:ph type="tbl" sz="quarter" idx="13"/>
            <p:extLst>
              <p:ext uri="{D42A27DB-BD31-4B8C-83A1-F6EECF244321}">
                <p14:modId xmlns:p14="http://schemas.microsoft.com/office/powerpoint/2010/main" val="1113364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57345979"/>
                    </a:ext>
                  </a:extLst>
                </a:gridCol>
                <a:gridCol w="987552">
                  <a:extLst>
                    <a:ext uri="{9D8B030D-6E8A-4147-A177-3AD203B41FA5}">
                      <a16:colId xmlns:a16="http://schemas.microsoft.com/office/drawing/2014/main" val="744743046"/>
                    </a:ext>
                  </a:extLst>
                </a:gridCol>
                <a:gridCol w="987552">
                  <a:extLst>
                    <a:ext uri="{9D8B030D-6E8A-4147-A177-3AD203B41FA5}">
                      <a16:colId xmlns:a16="http://schemas.microsoft.com/office/drawing/2014/main" val="1806240888"/>
                    </a:ext>
                  </a:extLst>
                </a:gridCol>
                <a:gridCol w="987552">
                  <a:extLst>
                    <a:ext uri="{9D8B030D-6E8A-4147-A177-3AD203B41FA5}">
                      <a16:colId xmlns:a16="http://schemas.microsoft.com/office/drawing/2014/main" val="1453985202"/>
                    </a:ext>
                  </a:extLst>
                </a:gridCol>
                <a:gridCol w="987552">
                  <a:extLst>
                    <a:ext uri="{9D8B030D-6E8A-4147-A177-3AD203B41FA5}">
                      <a16:colId xmlns:a16="http://schemas.microsoft.com/office/drawing/2014/main" val="328667764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761051276"/>
                  </a:ext>
                </a:extLst>
              </a:tr>
              <a:tr h="370840">
                <a:tc>
                  <a:txBody>
                    <a:bodyPr/>
                    <a:lstStyle/>
                    <a:p>
                      <a:r>
                        <a:rPr lang="en-US" sz="1000" b="1"/>
                        <a:t>@tmna_services - 2022-02-09 16:58:59</a:t>
                      </a:r>
                      <a:r>
                        <a:rPr lang="en-US" sz="1000"/>
                        <a:t>
 CONTEST CLOSED: Congrats jobartwo for being our winner! 
Stay warm and cozy-up with all the necessities included in this cozy basket. In order to win this grand prize, like this post and comment below what your favorite winter activity is. You must follow TMNAS to be eligible. Contest closes 2/10/22 at 5pm. Our winner will be announced on 2/14!</a:t>
                      </a:r>
                    </a:p>
                  </a:txBody>
                  <a:tcPr/>
                </a:tc>
                <a:tc>
                  <a:txBody>
                    <a:bodyPr/>
                    <a:lstStyle/>
                    <a:p>
                      <a:r>
                        <a:rPr lang="en-US" sz="1000"/>
                        <a:t>52</a:t>
                      </a:r>
                    </a:p>
                  </a:txBody>
                  <a:tcPr/>
                </a:tc>
                <a:tc>
                  <a:txBody>
                    <a:bodyPr/>
                    <a:lstStyle/>
                    <a:p>
                      <a:r>
                        <a:rPr lang="en-US" sz="1000"/>
                        <a:t>34</a:t>
                      </a:r>
                    </a:p>
                  </a:txBody>
                  <a:tcPr/>
                </a:tc>
                <a:tc>
                  <a:txBody>
                    <a:bodyPr/>
                    <a:lstStyle/>
                    <a:p>
                      <a:r>
                        <a:rPr lang="en-US" sz="1000"/>
                        <a:t>17.5153 %</a:t>
                      </a:r>
                    </a:p>
                  </a:txBody>
                  <a:tcPr/>
                </a:tc>
                <a:tc>
                  <a:txBody>
                    <a:bodyPr/>
                    <a:lstStyle/>
                    <a:p>
                      <a:r>
                        <a:rPr lang="en-US" sz="1000"/>
                        <a:t>Image</a:t>
                      </a:r>
                    </a:p>
                  </a:txBody>
                  <a:tcPr/>
                </a:tc>
                <a:extLst>
                  <a:ext uri="{0D108BD9-81ED-4DB2-BD59-A6C34878D82A}">
                    <a16:rowId xmlns:a16="http://schemas.microsoft.com/office/drawing/2014/main" val="1271796808"/>
                  </a:ext>
                </a:extLst>
              </a:tr>
              <a:tr h="370840">
                <a:tc>
                  <a:txBody>
                    <a:bodyPr/>
                    <a:lstStyle/>
                    <a:p>
                      <a:r>
                        <a:rPr lang="en-US" sz="1000" b="1"/>
                        <a:t>@tmna_services - 2022-02-01 09:26:52</a:t>
                      </a:r>
                      <a:r>
                        <a:rPr lang="en-US" sz="1000"/>
                        <a:t>
 Today on February 1, TMNAS welcomes the Year of the Tiger on the first day of the Lunar New Year! The color red is often worn as a sign of luck and good fortune. TMNAS wants to wish everyone who celebrates a happy, prosperous, healthy and safe Lunar New Year!</a:t>
                      </a:r>
                    </a:p>
                  </a:txBody>
                  <a:tcPr/>
                </a:tc>
                <a:tc>
                  <a:txBody>
                    <a:bodyPr/>
                    <a:lstStyle/>
                    <a:p>
                      <a:r>
                        <a:rPr lang="en-US" sz="1000"/>
                        <a:t>22</a:t>
                      </a:r>
                    </a:p>
                  </a:txBody>
                  <a:tcPr/>
                </a:tc>
                <a:tc>
                  <a:txBody>
                    <a:bodyPr/>
                    <a:lstStyle/>
                    <a:p>
                      <a:r>
                        <a:rPr lang="en-US" sz="1000"/>
                        <a:t>0</a:t>
                      </a:r>
                    </a:p>
                  </a:txBody>
                  <a:tcPr/>
                </a:tc>
                <a:tc>
                  <a:txBody>
                    <a:bodyPr/>
                    <a:lstStyle/>
                    <a:p>
                      <a:r>
                        <a:rPr lang="en-US" sz="1000"/>
                        <a:t>4.4990 %</a:t>
                      </a:r>
                    </a:p>
                  </a:txBody>
                  <a:tcPr/>
                </a:tc>
                <a:tc>
                  <a:txBody>
                    <a:bodyPr/>
                    <a:lstStyle/>
                    <a:p>
                      <a:r>
                        <a:rPr lang="en-US" sz="1000"/>
                        <a:t>Image</a:t>
                      </a:r>
                    </a:p>
                  </a:txBody>
                  <a:tcPr/>
                </a:tc>
                <a:extLst>
                  <a:ext uri="{0D108BD9-81ED-4DB2-BD59-A6C34878D82A}">
                    <a16:rowId xmlns:a16="http://schemas.microsoft.com/office/drawing/2014/main" val="1424731823"/>
                  </a:ext>
                </a:extLst>
              </a:tr>
              <a:tr h="370840">
                <a:tc>
                  <a:txBody>
                    <a:bodyPr/>
                    <a:lstStyle/>
                    <a:p>
                      <a:r>
                        <a:rPr lang="en-US" sz="1000" b="1"/>
                        <a:t>@tmna_services - 2022-02-16 19:04:52</a:t>
                      </a:r>
                      <a:r>
                        <a:rPr lang="en-US" sz="1000"/>
                        <a:t>
 We’re excited to be recognized in the Wall Street Journal this week as one of the Best and Brightest Companies to Work For! Learn more about what it’s like to work at TMNAS: TMNAS.com</a:t>
                      </a:r>
                    </a:p>
                  </a:txBody>
                  <a:tcPr/>
                </a:tc>
                <a:tc>
                  <a:txBody>
                    <a:bodyPr/>
                    <a:lstStyle/>
                    <a:p>
                      <a:r>
                        <a:rPr lang="en-US" sz="1000"/>
                        <a:t>21</a:t>
                      </a:r>
                    </a:p>
                  </a:txBody>
                  <a:tcPr/>
                </a:tc>
                <a:tc>
                  <a:txBody>
                    <a:bodyPr/>
                    <a:lstStyle/>
                    <a:p>
                      <a:r>
                        <a:rPr lang="en-US" sz="1000"/>
                        <a:t>0</a:t>
                      </a:r>
                    </a:p>
                  </a:txBody>
                  <a:tcPr/>
                </a:tc>
                <a:tc>
                  <a:txBody>
                    <a:bodyPr/>
                    <a:lstStyle/>
                    <a:p>
                      <a:r>
                        <a:rPr lang="en-US" sz="1000"/>
                        <a:t>4.2770 %</a:t>
                      </a:r>
                    </a:p>
                  </a:txBody>
                  <a:tcPr/>
                </a:tc>
                <a:tc>
                  <a:txBody>
                    <a:bodyPr/>
                    <a:lstStyle/>
                    <a:p>
                      <a:r>
                        <a:rPr lang="en-US" sz="1000"/>
                        <a:t>Image</a:t>
                      </a:r>
                    </a:p>
                  </a:txBody>
                  <a:tcPr/>
                </a:tc>
                <a:extLst>
                  <a:ext uri="{0D108BD9-81ED-4DB2-BD59-A6C34878D82A}">
                    <a16:rowId xmlns:a16="http://schemas.microsoft.com/office/drawing/2014/main" val="2642278962"/>
                  </a:ext>
                </a:extLst>
              </a:tr>
              <a:tr h="370840">
                <a:tc>
                  <a:txBody>
                    <a:bodyPr/>
                    <a:lstStyle/>
                    <a:p>
                      <a:r>
                        <a:rPr lang="en-US" sz="1000" b="1"/>
                        <a:t>@tmna_services - 2022-02-11 16:03:11</a:t>
                      </a:r>
                      <a:r>
                        <a:rPr lang="en-US" sz="1000"/>
                        <a:t>
 🏈The Big Game is all about the Food! TMNAS wants to hear from you! Comment your favorite dip recipe you love to snack on while watching the game. We wish everyone a fun and safe weekend!🏈</a:t>
                      </a:r>
                    </a:p>
                  </a:txBody>
                  <a:tcPr/>
                </a:tc>
                <a:tc>
                  <a:txBody>
                    <a:bodyPr/>
                    <a:lstStyle/>
                    <a:p>
                      <a:r>
                        <a:rPr lang="en-US" sz="1000"/>
                        <a:t>19</a:t>
                      </a:r>
                    </a:p>
                  </a:txBody>
                  <a:tcPr/>
                </a:tc>
                <a:tc>
                  <a:txBody>
                    <a:bodyPr/>
                    <a:lstStyle/>
                    <a:p>
                      <a:r>
                        <a:rPr lang="en-US" sz="1000"/>
                        <a:t>0</a:t>
                      </a:r>
                    </a:p>
                  </a:txBody>
                  <a:tcPr/>
                </a:tc>
                <a:tc>
                  <a:txBody>
                    <a:bodyPr/>
                    <a:lstStyle/>
                    <a:p>
                      <a:r>
                        <a:rPr lang="en-US" sz="1000"/>
                        <a:t>3.8776 %</a:t>
                      </a:r>
                    </a:p>
                  </a:txBody>
                  <a:tcPr/>
                </a:tc>
                <a:tc>
                  <a:txBody>
                    <a:bodyPr/>
                    <a:lstStyle/>
                    <a:p>
                      <a:r>
                        <a:rPr lang="en-US" sz="1000"/>
                        <a:t>Image</a:t>
                      </a:r>
                    </a:p>
                  </a:txBody>
                  <a:tcPr/>
                </a:tc>
                <a:extLst>
                  <a:ext uri="{0D108BD9-81ED-4DB2-BD59-A6C34878D82A}">
                    <a16:rowId xmlns:a16="http://schemas.microsoft.com/office/drawing/2014/main" val="2480277785"/>
                  </a:ext>
                </a:extLst>
              </a:tr>
              <a:tr h="370840">
                <a:tc>
                  <a:txBody>
                    <a:bodyPr/>
                    <a:lstStyle/>
                    <a:p>
                      <a:r>
                        <a:rPr lang="en-US" sz="1000" b="1"/>
                        <a:t>@tmna_services - 2022-02-14 17:13:50</a:t>
                      </a:r>
                      <a:r>
                        <a:rPr lang="en-US" sz="1000"/>
                        <a:t>
 Happy Valentine’s Day from TMNAS! We appreciate all of our employees! 💞 #happyvalentinesday #february14 #experiencetmnas</a:t>
                      </a:r>
                    </a:p>
                  </a:txBody>
                  <a:tcPr/>
                </a:tc>
                <a:tc>
                  <a:txBody>
                    <a:bodyPr/>
                    <a:lstStyle/>
                    <a:p>
                      <a:r>
                        <a:rPr lang="en-US" sz="1000"/>
                        <a:t>17</a:t>
                      </a:r>
                    </a:p>
                  </a:txBody>
                  <a:tcPr/>
                </a:tc>
                <a:tc>
                  <a:txBody>
                    <a:bodyPr/>
                    <a:lstStyle/>
                    <a:p>
                      <a:r>
                        <a:rPr lang="en-US" sz="1000"/>
                        <a:t>0</a:t>
                      </a:r>
                    </a:p>
                  </a:txBody>
                  <a:tcPr/>
                </a:tc>
                <a:tc>
                  <a:txBody>
                    <a:bodyPr/>
                    <a:lstStyle/>
                    <a:p>
                      <a:r>
                        <a:rPr lang="en-US" sz="1000"/>
                        <a:t>3.4694 %</a:t>
                      </a:r>
                    </a:p>
                  </a:txBody>
                  <a:tcPr/>
                </a:tc>
                <a:tc>
                  <a:txBody>
                    <a:bodyPr/>
                    <a:lstStyle/>
                    <a:p>
                      <a:r>
                        <a:rPr lang="en-US" sz="1000"/>
                        <a:t>Image</a:t>
                      </a:r>
                    </a:p>
                  </a:txBody>
                  <a:tcPr/>
                </a:tc>
                <a:extLst>
                  <a:ext uri="{0D108BD9-81ED-4DB2-BD59-A6C34878D82A}">
                    <a16:rowId xmlns:a16="http://schemas.microsoft.com/office/drawing/2014/main" val="156362747"/>
                  </a:ext>
                </a:extLst>
              </a:tr>
            </a:tbl>
          </a:graphicData>
        </a:graphic>
      </p:graphicFrame>
      <p:sp>
        <p:nvSpPr>
          <p:cNvPr id="4" name="Text Placeholder 3">
            <a:extLst>
              <a:ext uri="{FF2B5EF4-FFF2-40B4-BE49-F238E27FC236}">
                <a16:creationId xmlns:a16="http://schemas.microsoft.com/office/drawing/2014/main" id="{18B128C5-4258-4143-ACF9-88DEF54AF89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856678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2021E-2DF4-41BB-84EF-9CF1F7E13691}"/>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6D908FD7-8022-46D4-B881-A0FA2ABCC002}"/>
              </a:ext>
            </a:extLst>
          </p:cNvPr>
          <p:cNvGraphicFramePr>
            <a:graphicFrameLocks noGrp="1"/>
          </p:cNvGraphicFramePr>
          <p:nvPr>
            <p:ph type="tbl" sz="quarter" idx="13"/>
            <p:extLst>
              <p:ext uri="{D42A27DB-BD31-4B8C-83A1-F6EECF244321}">
                <p14:modId xmlns:p14="http://schemas.microsoft.com/office/powerpoint/2010/main" val="1404474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706439094"/>
                    </a:ext>
                  </a:extLst>
                </a:gridCol>
                <a:gridCol w="740665">
                  <a:extLst>
                    <a:ext uri="{9D8B030D-6E8A-4147-A177-3AD203B41FA5}">
                      <a16:colId xmlns:a16="http://schemas.microsoft.com/office/drawing/2014/main" val="4051114089"/>
                    </a:ext>
                  </a:extLst>
                </a:gridCol>
                <a:gridCol w="411480">
                  <a:extLst>
                    <a:ext uri="{9D8B030D-6E8A-4147-A177-3AD203B41FA5}">
                      <a16:colId xmlns:a16="http://schemas.microsoft.com/office/drawing/2014/main" val="4259507068"/>
                    </a:ext>
                  </a:extLst>
                </a:gridCol>
                <a:gridCol w="740665">
                  <a:extLst>
                    <a:ext uri="{9D8B030D-6E8A-4147-A177-3AD203B41FA5}">
                      <a16:colId xmlns:a16="http://schemas.microsoft.com/office/drawing/2014/main" val="956110911"/>
                    </a:ext>
                  </a:extLst>
                </a:gridCol>
                <a:gridCol w="411480">
                  <a:extLst>
                    <a:ext uri="{9D8B030D-6E8A-4147-A177-3AD203B41FA5}">
                      <a16:colId xmlns:a16="http://schemas.microsoft.com/office/drawing/2014/main" val="4010832770"/>
                    </a:ext>
                  </a:extLst>
                </a:gridCol>
                <a:gridCol w="411480">
                  <a:extLst>
                    <a:ext uri="{9D8B030D-6E8A-4147-A177-3AD203B41FA5}">
                      <a16:colId xmlns:a16="http://schemas.microsoft.com/office/drawing/2014/main" val="2119560164"/>
                    </a:ext>
                  </a:extLst>
                </a:gridCol>
                <a:gridCol w="411480">
                  <a:extLst>
                    <a:ext uri="{9D8B030D-6E8A-4147-A177-3AD203B41FA5}">
                      <a16:colId xmlns:a16="http://schemas.microsoft.com/office/drawing/2014/main" val="1886493091"/>
                    </a:ext>
                  </a:extLst>
                </a:gridCol>
                <a:gridCol w="411480">
                  <a:extLst>
                    <a:ext uri="{9D8B030D-6E8A-4147-A177-3AD203B41FA5}">
                      <a16:colId xmlns:a16="http://schemas.microsoft.com/office/drawing/2014/main" val="827744984"/>
                    </a:ext>
                  </a:extLst>
                </a:gridCol>
                <a:gridCol w="411480">
                  <a:extLst>
                    <a:ext uri="{9D8B030D-6E8A-4147-A177-3AD203B41FA5}">
                      <a16:colId xmlns:a16="http://schemas.microsoft.com/office/drawing/2014/main" val="481668219"/>
                    </a:ext>
                  </a:extLst>
                </a:gridCol>
                <a:gridCol w="411480">
                  <a:extLst>
                    <a:ext uri="{9D8B030D-6E8A-4147-A177-3AD203B41FA5}">
                      <a16:colId xmlns:a16="http://schemas.microsoft.com/office/drawing/2014/main" val="220075518"/>
                    </a:ext>
                  </a:extLst>
                </a:gridCol>
                <a:gridCol w="411480">
                  <a:extLst>
                    <a:ext uri="{9D8B030D-6E8A-4147-A177-3AD203B41FA5}">
                      <a16:colId xmlns:a16="http://schemas.microsoft.com/office/drawing/2014/main" val="2332369428"/>
                    </a:ext>
                  </a:extLst>
                </a:gridCol>
                <a:gridCol w="411480">
                  <a:extLst>
                    <a:ext uri="{9D8B030D-6E8A-4147-A177-3AD203B41FA5}">
                      <a16:colId xmlns:a16="http://schemas.microsoft.com/office/drawing/2014/main" val="465204240"/>
                    </a:ext>
                  </a:extLst>
                </a:gridCol>
                <a:gridCol w="411480">
                  <a:extLst>
                    <a:ext uri="{9D8B030D-6E8A-4147-A177-3AD203B41FA5}">
                      <a16:colId xmlns:a16="http://schemas.microsoft.com/office/drawing/2014/main" val="2360464305"/>
                    </a:ext>
                  </a:extLst>
                </a:gridCol>
                <a:gridCol w="411480">
                  <a:extLst>
                    <a:ext uri="{9D8B030D-6E8A-4147-A177-3AD203B41FA5}">
                      <a16:colId xmlns:a16="http://schemas.microsoft.com/office/drawing/2014/main" val="5119291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43972687"/>
                  </a:ext>
                </a:extLst>
              </a:tr>
              <a:tr h="370840">
                <a:tc>
                  <a:txBody>
                    <a:bodyPr/>
                    <a:lstStyle/>
                    <a:p>
                      <a:r>
                        <a:rPr lang="en-US" sz="1000"/>
                        <a:t>TMNAS</a:t>
                      </a:r>
                    </a:p>
                  </a:txBody>
                  <a:tcPr/>
                </a:tc>
                <a:tc>
                  <a:txBody>
                    <a:bodyPr/>
                    <a:lstStyle/>
                    <a:p>
                      <a:r>
                        <a:rPr lang="en-US" sz="1000"/>
                        <a:t>150</a:t>
                      </a:r>
                    </a:p>
                  </a:txBody>
                  <a:tcPr/>
                </a:tc>
                <a:tc>
                  <a:txBody>
                    <a:bodyPr/>
                    <a:lstStyle/>
                    <a:p>
                      <a:r>
                        <a:rPr lang="en-US" sz="1000"/>
                        <a:t>1</a:t>
                      </a:r>
                    </a:p>
                  </a:txBody>
                  <a:tcPr/>
                </a:tc>
                <a:tc>
                  <a:txBody>
                    <a:bodyPr/>
                    <a:lstStyle/>
                    <a:p>
                      <a:r>
                        <a:rPr lang="en-US" sz="1000"/>
                        <a:t>163</a:t>
                      </a:r>
                    </a:p>
                  </a:txBody>
                  <a:tcPr/>
                </a:tc>
                <a:tc>
                  <a:txBody>
                    <a:bodyPr/>
                    <a:lstStyle/>
                    <a:p>
                      <a:r>
                        <a:rPr lang="en-US" sz="1000"/>
                        <a:t>3</a:t>
                      </a:r>
                    </a:p>
                  </a:txBody>
                  <a:tcPr/>
                </a:tc>
                <a:tc>
                  <a:txBody>
                    <a:bodyPr/>
                    <a:lstStyle/>
                    <a:p>
                      <a:r>
                        <a:rPr lang="en-US" sz="1000"/>
                        <a:t>9</a:t>
                      </a:r>
                    </a:p>
                  </a:txBody>
                  <a:tcPr/>
                </a:tc>
                <a:tc>
                  <a:txBody>
                    <a:bodyPr/>
                    <a:lstStyle/>
                    <a:p>
                      <a:r>
                        <a:rPr lang="en-US" sz="1000"/>
                        <a:t>50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3.8777 %</a:t>
                      </a:r>
                    </a:p>
                  </a:txBody>
                  <a:tcPr/>
                </a:tc>
                <a:tc>
                  <a:txBody>
                    <a:bodyPr/>
                    <a:lstStyle/>
                    <a:p>
                      <a:r>
                        <a:rPr lang="en-US" sz="1000"/>
                        <a:t>0.0 %</a:t>
                      </a:r>
                    </a:p>
                  </a:txBody>
                  <a:tcPr/>
                </a:tc>
                <a:extLst>
                  <a:ext uri="{0D108BD9-81ED-4DB2-BD59-A6C34878D82A}">
                    <a16:rowId xmlns:a16="http://schemas.microsoft.com/office/drawing/2014/main" val="1810056127"/>
                  </a:ext>
                </a:extLst>
              </a:tr>
            </a:tbl>
          </a:graphicData>
        </a:graphic>
      </p:graphicFrame>
      <p:sp>
        <p:nvSpPr>
          <p:cNvPr id="4" name="Text Placeholder 3">
            <a:extLst>
              <a:ext uri="{FF2B5EF4-FFF2-40B4-BE49-F238E27FC236}">
                <a16:creationId xmlns:a16="http://schemas.microsoft.com/office/drawing/2014/main" id="{338BD6B1-D2A2-425E-A2BD-0FFC5EB90C2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196668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2FF7-5341-4D68-B3F8-83EE5B892BE0}"/>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A68E7BE8-B46A-4163-9C3A-AD2F17FBE281}"/>
              </a:ext>
            </a:extLst>
          </p:cNvPr>
          <p:cNvGraphicFramePr>
            <a:graphicFrameLocks noGrp="1"/>
          </p:cNvGraphicFramePr>
          <p:nvPr>
            <p:ph type="tbl" sz="quarter" idx="13"/>
            <p:extLst>
              <p:ext uri="{D42A27DB-BD31-4B8C-83A1-F6EECF244321}">
                <p14:modId xmlns:p14="http://schemas.microsoft.com/office/powerpoint/2010/main" val="2742112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37192106"/>
                    </a:ext>
                  </a:extLst>
                </a:gridCol>
                <a:gridCol w="1234440">
                  <a:extLst>
                    <a:ext uri="{9D8B030D-6E8A-4147-A177-3AD203B41FA5}">
                      <a16:colId xmlns:a16="http://schemas.microsoft.com/office/drawing/2014/main" val="3590944129"/>
                    </a:ext>
                  </a:extLst>
                </a:gridCol>
                <a:gridCol w="905256">
                  <a:extLst>
                    <a:ext uri="{9D8B030D-6E8A-4147-A177-3AD203B41FA5}">
                      <a16:colId xmlns:a16="http://schemas.microsoft.com/office/drawing/2014/main" val="3308847868"/>
                    </a:ext>
                  </a:extLst>
                </a:gridCol>
                <a:gridCol w="411480">
                  <a:extLst>
                    <a:ext uri="{9D8B030D-6E8A-4147-A177-3AD203B41FA5}">
                      <a16:colId xmlns:a16="http://schemas.microsoft.com/office/drawing/2014/main" val="472922651"/>
                    </a:ext>
                  </a:extLst>
                </a:gridCol>
                <a:gridCol w="411480">
                  <a:extLst>
                    <a:ext uri="{9D8B030D-6E8A-4147-A177-3AD203B41FA5}">
                      <a16:colId xmlns:a16="http://schemas.microsoft.com/office/drawing/2014/main" val="1446045973"/>
                    </a:ext>
                  </a:extLst>
                </a:gridCol>
                <a:gridCol w="411480">
                  <a:extLst>
                    <a:ext uri="{9D8B030D-6E8A-4147-A177-3AD203B41FA5}">
                      <a16:colId xmlns:a16="http://schemas.microsoft.com/office/drawing/2014/main" val="548641935"/>
                    </a:ext>
                  </a:extLst>
                </a:gridCol>
                <a:gridCol w="411480">
                  <a:extLst>
                    <a:ext uri="{9D8B030D-6E8A-4147-A177-3AD203B41FA5}">
                      <a16:colId xmlns:a16="http://schemas.microsoft.com/office/drawing/2014/main" val="2548818507"/>
                    </a:ext>
                  </a:extLst>
                </a:gridCol>
                <a:gridCol w="411480">
                  <a:extLst>
                    <a:ext uri="{9D8B030D-6E8A-4147-A177-3AD203B41FA5}">
                      <a16:colId xmlns:a16="http://schemas.microsoft.com/office/drawing/2014/main" val="255789906"/>
                    </a:ext>
                  </a:extLst>
                </a:gridCol>
                <a:gridCol w="411480">
                  <a:extLst>
                    <a:ext uri="{9D8B030D-6E8A-4147-A177-3AD203B41FA5}">
                      <a16:colId xmlns:a16="http://schemas.microsoft.com/office/drawing/2014/main" val="1449322355"/>
                    </a:ext>
                  </a:extLst>
                </a:gridCol>
                <a:gridCol w="411480">
                  <a:extLst>
                    <a:ext uri="{9D8B030D-6E8A-4147-A177-3AD203B41FA5}">
                      <a16:colId xmlns:a16="http://schemas.microsoft.com/office/drawing/2014/main" val="703585826"/>
                    </a:ext>
                  </a:extLst>
                </a:gridCol>
                <a:gridCol w="411480">
                  <a:extLst>
                    <a:ext uri="{9D8B030D-6E8A-4147-A177-3AD203B41FA5}">
                      <a16:colId xmlns:a16="http://schemas.microsoft.com/office/drawing/2014/main" val="1535748215"/>
                    </a:ext>
                  </a:extLst>
                </a:gridCol>
                <a:gridCol w="411480">
                  <a:extLst>
                    <a:ext uri="{9D8B030D-6E8A-4147-A177-3AD203B41FA5}">
                      <a16:colId xmlns:a16="http://schemas.microsoft.com/office/drawing/2014/main" val="1046388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2222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- 2022-02-16 19:11:14</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be recognized in the Wall Street Journal this week as one of the Best and Brightest Companies to Work For! Learn more about what it’s like to work at TMNAS: TMNAS.com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274181699_1963235913880834_2082047808693048128_n.jpg?stp=dst-jpg_p720x720&amp;_nc_cat=103&amp;ccb=1-5&amp;_nc_sid=110474&amp;_nc_ohc=wqTmTniyncIAX_Dkn8h&amp;_nc_ht=scontent-iad3-1.xx&amp;edm=AKIiGfEEAAAA&amp;oh=00_AT_GUN_rVP1Hia_ZPZUHx3EoEUO9Y1lIROd7hif2T8bfww&amp;oe=62242D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08:56:59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2503991"/>
                  </a:ext>
                </a:extLst>
              </a:tr>
            </a:tbl>
          </a:graphicData>
        </a:graphic>
      </p:graphicFrame>
      <p:sp>
        <p:nvSpPr>
          <p:cNvPr id="4" name="Text Placeholder 3">
            <a:extLst>
              <a:ext uri="{FF2B5EF4-FFF2-40B4-BE49-F238E27FC236}">
                <a16:creationId xmlns:a16="http://schemas.microsoft.com/office/drawing/2014/main" id="{C85AA887-A372-46B0-94EE-92EEDF43627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50240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08788-D66F-4312-9340-19F95ED3EE32}"/>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3562D30E-4B24-4EA6-BF1D-41DBD100CC25}"/>
              </a:ext>
            </a:extLst>
          </p:cNvPr>
          <p:cNvGraphicFramePr>
            <a:graphicFrameLocks noGrp="1"/>
          </p:cNvGraphicFramePr>
          <p:nvPr>
            <p:ph type="tbl" sz="quarter" idx="13"/>
            <p:extLst>
              <p:ext uri="{D42A27DB-BD31-4B8C-83A1-F6EECF244321}">
                <p14:modId xmlns:p14="http://schemas.microsoft.com/office/powerpoint/2010/main" val="2416440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34977367"/>
                    </a:ext>
                  </a:extLst>
                </a:gridCol>
                <a:gridCol w="1234440">
                  <a:extLst>
                    <a:ext uri="{9D8B030D-6E8A-4147-A177-3AD203B41FA5}">
                      <a16:colId xmlns:a16="http://schemas.microsoft.com/office/drawing/2014/main" val="3521340595"/>
                    </a:ext>
                  </a:extLst>
                </a:gridCol>
                <a:gridCol w="905256">
                  <a:extLst>
                    <a:ext uri="{9D8B030D-6E8A-4147-A177-3AD203B41FA5}">
                      <a16:colId xmlns:a16="http://schemas.microsoft.com/office/drawing/2014/main" val="124863934"/>
                    </a:ext>
                  </a:extLst>
                </a:gridCol>
                <a:gridCol w="411480">
                  <a:extLst>
                    <a:ext uri="{9D8B030D-6E8A-4147-A177-3AD203B41FA5}">
                      <a16:colId xmlns:a16="http://schemas.microsoft.com/office/drawing/2014/main" val="260342090"/>
                    </a:ext>
                  </a:extLst>
                </a:gridCol>
                <a:gridCol w="411480">
                  <a:extLst>
                    <a:ext uri="{9D8B030D-6E8A-4147-A177-3AD203B41FA5}">
                      <a16:colId xmlns:a16="http://schemas.microsoft.com/office/drawing/2014/main" val="2463884594"/>
                    </a:ext>
                  </a:extLst>
                </a:gridCol>
                <a:gridCol w="411480">
                  <a:extLst>
                    <a:ext uri="{9D8B030D-6E8A-4147-A177-3AD203B41FA5}">
                      <a16:colId xmlns:a16="http://schemas.microsoft.com/office/drawing/2014/main" val="3799077311"/>
                    </a:ext>
                  </a:extLst>
                </a:gridCol>
                <a:gridCol w="411480">
                  <a:extLst>
                    <a:ext uri="{9D8B030D-6E8A-4147-A177-3AD203B41FA5}">
                      <a16:colId xmlns:a16="http://schemas.microsoft.com/office/drawing/2014/main" val="1181075853"/>
                    </a:ext>
                  </a:extLst>
                </a:gridCol>
                <a:gridCol w="411480">
                  <a:extLst>
                    <a:ext uri="{9D8B030D-6E8A-4147-A177-3AD203B41FA5}">
                      <a16:colId xmlns:a16="http://schemas.microsoft.com/office/drawing/2014/main" val="3058727082"/>
                    </a:ext>
                  </a:extLst>
                </a:gridCol>
                <a:gridCol w="411480">
                  <a:extLst>
                    <a:ext uri="{9D8B030D-6E8A-4147-A177-3AD203B41FA5}">
                      <a16:colId xmlns:a16="http://schemas.microsoft.com/office/drawing/2014/main" val="3317830840"/>
                    </a:ext>
                  </a:extLst>
                </a:gridCol>
                <a:gridCol w="411480">
                  <a:extLst>
                    <a:ext uri="{9D8B030D-6E8A-4147-A177-3AD203B41FA5}">
                      <a16:colId xmlns:a16="http://schemas.microsoft.com/office/drawing/2014/main" val="841204825"/>
                    </a:ext>
                  </a:extLst>
                </a:gridCol>
                <a:gridCol w="411480">
                  <a:extLst>
                    <a:ext uri="{9D8B030D-6E8A-4147-A177-3AD203B41FA5}">
                      <a16:colId xmlns:a16="http://schemas.microsoft.com/office/drawing/2014/main" val="2638832150"/>
                    </a:ext>
                  </a:extLst>
                </a:gridCol>
                <a:gridCol w="411480">
                  <a:extLst>
                    <a:ext uri="{9D8B030D-6E8A-4147-A177-3AD203B41FA5}">
                      <a16:colId xmlns:a16="http://schemas.microsoft.com/office/drawing/2014/main" val="826878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389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- 2022-02-01 09:24:13</a:t>
                      </a:r>
                      <a:r>
                        <a:rPr kumimoji="0" lang="en-US" sz="1000" b="0" i="0" u="none" strike="noStrike" kern="1200" cap="none" spc="0" normalizeH="0" baseline="0" noProof="0">
                          <a:ln>
                            <a:noFill/>
                          </a:ln>
                          <a:solidFill>
                            <a:prstClr val="black"/>
                          </a:solidFill>
                          <a:effectLst/>
                          <a:uLnTx/>
                          <a:uFillTx/>
                          <a:latin typeface="+mn-lt"/>
                          <a:ea typeface="+mn-ea"/>
                          <a:cs typeface="+mn-cs"/>
                        </a:rPr>
                        <a:t>
 Today on February 1, TMNAS welcomes the Year of the Tiger on the first day of the Lunar New Year! The color red is often worn as a sign of luck and good fortune. TMNAS wants to wish everyone who celebrates a happy, prosperous, healthy and safe Lunar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273169179_1952283061642786_1311157293602406811_n.jpg?stp=dst-jpg_p720x720&amp;_nc_cat=108&amp;ccb=1-5&amp;_nc_sid=8024bb&amp;_nc_ohc=Ow1fjoOLsqkAX_ttNDl&amp;_nc_ht=scontent-iad3-1.xx&amp;edm=AKIiGfEEAAAA&amp;oh=00_AT8IY6qiChPwzv45fJD4nKYms73q0SaXl6pI4zUeyNtKvA&amp;oe=6223D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08:56:59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4737998"/>
                  </a:ext>
                </a:extLst>
              </a:tr>
            </a:tbl>
          </a:graphicData>
        </a:graphic>
      </p:graphicFrame>
      <p:sp>
        <p:nvSpPr>
          <p:cNvPr id="4" name="Text Placeholder 3">
            <a:extLst>
              <a:ext uri="{FF2B5EF4-FFF2-40B4-BE49-F238E27FC236}">
                <a16:creationId xmlns:a16="http://schemas.microsoft.com/office/drawing/2014/main" id="{2BE3C3E7-CB23-43F1-B23A-DB8E35CF233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86520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74A4-5571-4718-AD50-5A89CF494F14}"/>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539A93B7-AA4C-4A05-A7B8-BE4F44B36697}"/>
              </a:ext>
            </a:extLst>
          </p:cNvPr>
          <p:cNvGraphicFramePr>
            <a:graphicFrameLocks noGrp="1"/>
          </p:cNvGraphicFramePr>
          <p:nvPr>
            <p:ph type="tbl" sz="quarter" idx="13"/>
            <p:extLst>
              <p:ext uri="{D42A27DB-BD31-4B8C-83A1-F6EECF244321}">
                <p14:modId xmlns:p14="http://schemas.microsoft.com/office/powerpoint/2010/main" val="428018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29530684"/>
                    </a:ext>
                  </a:extLst>
                </a:gridCol>
                <a:gridCol w="1234440">
                  <a:extLst>
                    <a:ext uri="{9D8B030D-6E8A-4147-A177-3AD203B41FA5}">
                      <a16:colId xmlns:a16="http://schemas.microsoft.com/office/drawing/2014/main" val="88325617"/>
                    </a:ext>
                  </a:extLst>
                </a:gridCol>
                <a:gridCol w="905256">
                  <a:extLst>
                    <a:ext uri="{9D8B030D-6E8A-4147-A177-3AD203B41FA5}">
                      <a16:colId xmlns:a16="http://schemas.microsoft.com/office/drawing/2014/main" val="3540461239"/>
                    </a:ext>
                  </a:extLst>
                </a:gridCol>
                <a:gridCol w="411480">
                  <a:extLst>
                    <a:ext uri="{9D8B030D-6E8A-4147-A177-3AD203B41FA5}">
                      <a16:colId xmlns:a16="http://schemas.microsoft.com/office/drawing/2014/main" val="2893093232"/>
                    </a:ext>
                  </a:extLst>
                </a:gridCol>
                <a:gridCol w="411480">
                  <a:extLst>
                    <a:ext uri="{9D8B030D-6E8A-4147-A177-3AD203B41FA5}">
                      <a16:colId xmlns:a16="http://schemas.microsoft.com/office/drawing/2014/main" val="569903632"/>
                    </a:ext>
                  </a:extLst>
                </a:gridCol>
                <a:gridCol w="411480">
                  <a:extLst>
                    <a:ext uri="{9D8B030D-6E8A-4147-A177-3AD203B41FA5}">
                      <a16:colId xmlns:a16="http://schemas.microsoft.com/office/drawing/2014/main" val="2323049869"/>
                    </a:ext>
                  </a:extLst>
                </a:gridCol>
                <a:gridCol w="411480">
                  <a:extLst>
                    <a:ext uri="{9D8B030D-6E8A-4147-A177-3AD203B41FA5}">
                      <a16:colId xmlns:a16="http://schemas.microsoft.com/office/drawing/2014/main" val="2654173510"/>
                    </a:ext>
                  </a:extLst>
                </a:gridCol>
                <a:gridCol w="411480">
                  <a:extLst>
                    <a:ext uri="{9D8B030D-6E8A-4147-A177-3AD203B41FA5}">
                      <a16:colId xmlns:a16="http://schemas.microsoft.com/office/drawing/2014/main" val="239136147"/>
                    </a:ext>
                  </a:extLst>
                </a:gridCol>
                <a:gridCol w="411480">
                  <a:extLst>
                    <a:ext uri="{9D8B030D-6E8A-4147-A177-3AD203B41FA5}">
                      <a16:colId xmlns:a16="http://schemas.microsoft.com/office/drawing/2014/main" val="165622527"/>
                    </a:ext>
                  </a:extLst>
                </a:gridCol>
                <a:gridCol w="411480">
                  <a:extLst>
                    <a:ext uri="{9D8B030D-6E8A-4147-A177-3AD203B41FA5}">
                      <a16:colId xmlns:a16="http://schemas.microsoft.com/office/drawing/2014/main" val="1234339556"/>
                    </a:ext>
                  </a:extLst>
                </a:gridCol>
                <a:gridCol w="411480">
                  <a:extLst>
                    <a:ext uri="{9D8B030D-6E8A-4147-A177-3AD203B41FA5}">
                      <a16:colId xmlns:a16="http://schemas.microsoft.com/office/drawing/2014/main" val="3410488598"/>
                    </a:ext>
                  </a:extLst>
                </a:gridCol>
                <a:gridCol w="411480">
                  <a:extLst>
                    <a:ext uri="{9D8B030D-6E8A-4147-A177-3AD203B41FA5}">
                      <a16:colId xmlns:a16="http://schemas.microsoft.com/office/drawing/2014/main" val="210276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797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- 2022-02-04 16:52:23</a:t>
                      </a:r>
                      <a:r>
                        <a:rPr kumimoji="0" lang="en-US" sz="1000" b="0" i="0" u="none" strike="noStrike" kern="1200" cap="none" spc="0" normalizeH="0" baseline="0" noProof="0">
                          <a:ln>
                            <a:noFill/>
                          </a:ln>
                          <a:solidFill>
                            <a:prstClr val="black"/>
                          </a:solidFill>
                          <a:effectLst/>
                          <a:uLnTx/>
                          <a:uFillTx/>
                          <a:latin typeface="+mn-lt"/>
                          <a:ea typeface="+mn-ea"/>
                          <a:cs typeface="+mn-cs"/>
                        </a:rPr>
                        <a:t>
 💓Brought to you by the TMNAS Benefits Team and THE GOOD LIFE Program, February is American Heart Month! 💓
Today is National Wear Red day which highlights the importance of taking care of your personal cardiovascular health.
📷We encourage all employees to post a picture sporting your red attire in the Virgin Pulse - Wear Red for Heart Month group. Participate to earn 100 Good Life Points!
#NationalWearRedDay #cardiovascularhealth #virginpulse #WearRedForHearthMonth #THEGOODLIFE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273439058_1954621888075570_8976307559970754085_n.jpg?stp=dst-jpg_p720x720&amp;_nc_cat=102&amp;ccb=1-5&amp;_nc_sid=8024bb&amp;_nc_ohc=l6HWQ2QXWfQAX8X7Ji7&amp;_nc_ht=scontent-iad3-1.xx&amp;edm=AKIiGfEEAAAA&amp;oh=00_AT_a-l3fGtJnBCO7GLfk2V6PvmPmz722Nm7KteLOee0Nng&amp;oe=622520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08:56:59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7742558"/>
                  </a:ext>
                </a:extLst>
              </a:tr>
            </a:tbl>
          </a:graphicData>
        </a:graphic>
      </p:graphicFrame>
      <p:sp>
        <p:nvSpPr>
          <p:cNvPr id="4" name="Text Placeholder 3">
            <a:extLst>
              <a:ext uri="{FF2B5EF4-FFF2-40B4-BE49-F238E27FC236}">
                <a16:creationId xmlns:a16="http://schemas.microsoft.com/office/drawing/2014/main" id="{FC7728BC-BBE7-49A4-B287-275E41247D8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790256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6CF9C-8920-40BD-93F9-467AD0DEFE1D}"/>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7194BC48-CFE4-443F-BC47-20B05517D9F1}"/>
              </a:ext>
            </a:extLst>
          </p:cNvPr>
          <p:cNvGraphicFramePr>
            <a:graphicFrameLocks noGrp="1"/>
          </p:cNvGraphicFramePr>
          <p:nvPr>
            <p:ph type="chart" sz="quarter" idx="13"/>
            <p:extLst>
              <p:ext uri="{D42A27DB-BD31-4B8C-83A1-F6EECF244321}">
                <p14:modId xmlns:p14="http://schemas.microsoft.com/office/powerpoint/2010/main" val="54575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DA7314-309C-4A6F-8FD7-23F55A03E5F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7BF9A36-B4AC-4BD2-AF81-D0872D5A36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689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6A2FC-85A9-440E-BE66-8F49AC2B4A0C}"/>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A0FF6B78-1349-453B-A299-21FB5C7A502E}"/>
              </a:ext>
            </a:extLst>
          </p:cNvPr>
          <p:cNvGraphicFramePr>
            <a:graphicFrameLocks noGrp="1"/>
          </p:cNvGraphicFramePr>
          <p:nvPr>
            <p:ph type="chart" sz="quarter" idx="13"/>
            <p:extLst>
              <p:ext uri="{D42A27DB-BD31-4B8C-83A1-F6EECF244321}">
                <p14:modId xmlns:p14="http://schemas.microsoft.com/office/powerpoint/2010/main" val="943866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4AF70-39C0-47DB-93C0-2C1B0B6C225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D0AEF92-4DFD-492B-B1D3-A5195424D7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4315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1CF76-E2CE-425D-BB43-B8F4C79BA60C}"/>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F71AD2EB-E50B-4E99-A39A-832C08E6D93A}"/>
              </a:ext>
            </a:extLst>
          </p:cNvPr>
          <p:cNvGraphicFramePr>
            <a:graphicFrameLocks noGrp="1"/>
          </p:cNvGraphicFramePr>
          <p:nvPr>
            <p:ph type="chart" sz="quarter" idx="13"/>
            <p:extLst>
              <p:ext uri="{D42A27DB-BD31-4B8C-83A1-F6EECF244321}">
                <p14:modId xmlns:p14="http://schemas.microsoft.com/office/powerpoint/2010/main" val="1831655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33E749-2477-4FDB-8D4C-2E46F30AF07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DEE50E6-2348-4CB9-90A8-85403F0391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39426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1000</Words>
  <Application>Microsoft Office PowerPoint</Application>
  <PresentationFormat>On-screen Show (4:3)</PresentationFormat>
  <Paragraphs>361</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Top Instagram Posts Table | TMNAS</vt:lpstr>
      <vt:lpstr>Facebook Key Metrics Table | TMNAS</vt:lpstr>
      <vt:lpstr>Facebook Own Posts Table | TMNAS - 1 of 3</vt:lpstr>
      <vt:lpstr>Facebook Own Posts Table | TMNAS - 2 of 3</vt:lpstr>
      <vt:lpstr>Facebook Own Posts Table | TMNAS - 3 of 3</vt:lpstr>
      <vt:lpstr>Facebook Facebook Fans Change | TMNAS</vt:lpstr>
      <vt:lpstr>Facebook Average Interactions Per Facebook Post | TMNAS</vt:lpstr>
      <vt:lpstr>Facebook Total Interactions Per Month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Administrator</dc:creator>
  <cp:lastModifiedBy>Administrator</cp:lastModifiedBy>
  <cp:revision>1</cp:revision>
  <dcterms:created xsi:type="dcterms:W3CDTF">2022-03-02T16:55:27Z</dcterms:created>
  <dcterms:modified xsi:type="dcterms:W3CDTF">2022-03-02T16:56:09Z</dcterms:modified>
</cp:coreProperties>
</file>