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44593</c:v>
                </c:pt>
              </c:numCache>
            </c:numRef>
          </c:cat>
          <c:val>
            <c:numRef>
              <c:f>Sheet1!$B$2</c:f>
              <c:numCache>
                <c:formatCode>General</c:formatCode>
                <c:ptCount val="1"/>
                <c:pt idx="0">
                  <c:v>447</c:v>
                </c:pt>
              </c:numCache>
            </c:numRef>
          </c:val>
          <c:extLst>
            <c:ext xmlns:c16="http://schemas.microsoft.com/office/drawing/2014/chart" uri="{C3380CC4-5D6E-409C-BE32-E72D297353CC}">
              <c16:uniqueId val="{00000000-6B6F-4B4A-A352-64D541370CC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44593</c:v>
                </c:pt>
              </c:numCache>
            </c:numRef>
          </c:cat>
          <c:val>
            <c:numRef>
              <c:f>Sheet1!$C$2</c:f>
              <c:numCache>
                <c:formatCode>General</c:formatCode>
                <c:ptCount val="1"/>
                <c:pt idx="0">
                  <c:v>449</c:v>
                </c:pt>
              </c:numCache>
            </c:numRef>
          </c:val>
          <c:extLst>
            <c:ext xmlns:c16="http://schemas.microsoft.com/office/drawing/2014/chart" uri="{C3380CC4-5D6E-409C-BE32-E72D297353CC}">
              <c16:uniqueId val="{00000001-6B6F-4B4A-A352-64D541370CC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44593</c:v>
                </c:pt>
              </c:numCache>
            </c:numRef>
          </c:cat>
          <c:val>
            <c:numRef>
              <c:f>Sheet1!$D$2</c:f>
              <c:numCache>
                <c:formatCode>General</c:formatCode>
                <c:ptCount val="1"/>
                <c:pt idx="0">
                  <c:v>18641</c:v>
                </c:pt>
              </c:numCache>
            </c:numRef>
          </c:val>
          <c:extLst>
            <c:ext xmlns:c16="http://schemas.microsoft.com/office/drawing/2014/chart" uri="{C3380CC4-5D6E-409C-BE32-E72D297353CC}">
              <c16:uniqueId val="{00000002-6B6F-4B4A-A352-64D541370CC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44593</c:v>
                </c:pt>
              </c:numCache>
            </c:numRef>
          </c:cat>
          <c:val>
            <c:numRef>
              <c:f>Sheet1!$E$2</c:f>
              <c:numCache>
                <c:formatCode>General</c:formatCode>
                <c:ptCount val="1"/>
                <c:pt idx="0">
                  <c:v>230</c:v>
                </c:pt>
              </c:numCache>
            </c:numRef>
          </c:val>
          <c:extLst>
            <c:ext xmlns:c16="http://schemas.microsoft.com/office/drawing/2014/chart" uri="{C3380CC4-5D6E-409C-BE32-E72D297353CC}">
              <c16:uniqueId val="{00000003-6B6F-4B4A-A352-64D541370CC5}"/>
            </c:ext>
          </c:extLst>
        </c:ser>
        <c:dLbls>
          <c:showLegendKey val="0"/>
          <c:showVal val="0"/>
          <c:showCatName val="0"/>
          <c:showSerName val="0"/>
          <c:showPercent val="0"/>
          <c:showBubbleSize val="0"/>
        </c:dLbls>
        <c:gapWidth val="219"/>
        <c:overlap val="-27"/>
        <c:axId val="335700856"/>
        <c:axId val="335702496"/>
      </c:barChart>
      <c:dateAx>
        <c:axId val="335700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02496"/>
        <c:crosses val="autoZero"/>
        <c:auto val="1"/>
        <c:lblOffset val="100"/>
        <c:baseTimeUnit val="days"/>
      </c:dateAx>
      <c:valAx>
        <c:axId val="33570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0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0</c:v>
                </c:pt>
              </c:numCache>
            </c:numRef>
          </c:val>
          <c:extLst>
            <c:ext xmlns:c16="http://schemas.microsoft.com/office/drawing/2014/chart" uri="{C3380CC4-5D6E-409C-BE32-E72D297353CC}">
              <c16:uniqueId val="{00000000-E1EB-4348-A060-54CE7ED7FDD9}"/>
            </c:ext>
          </c:extLst>
        </c:ser>
        <c:dLbls>
          <c:showLegendKey val="0"/>
          <c:showVal val="0"/>
          <c:showCatName val="0"/>
          <c:showSerName val="0"/>
          <c:showPercent val="0"/>
          <c:showBubbleSize val="0"/>
        </c:dLbls>
        <c:gapWidth val="219"/>
        <c:overlap val="-27"/>
        <c:axId val="392273544"/>
        <c:axId val="392276496"/>
      </c:barChart>
      <c:dateAx>
        <c:axId val="39227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6496"/>
        <c:crosses val="autoZero"/>
        <c:auto val="1"/>
        <c:lblOffset val="100"/>
        <c:baseTimeUnit val="months"/>
      </c:dateAx>
      <c:valAx>
        <c:axId val="3922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5</c:v>
                </c:pt>
                <c:pt idx="1">
                  <c:v>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D84-4BCD-9B62-87E71D25D787}"/>
            </c:ext>
          </c:extLst>
        </c:ser>
        <c:dLbls>
          <c:showLegendKey val="0"/>
          <c:showVal val="0"/>
          <c:showCatName val="0"/>
          <c:showSerName val="0"/>
          <c:showPercent val="0"/>
          <c:showBubbleSize val="0"/>
        </c:dLbls>
        <c:gapWidth val="219"/>
        <c:overlap val="-27"/>
        <c:axId val="402147992"/>
        <c:axId val="402142088"/>
      </c:barChart>
      <c:dateAx>
        <c:axId val="40214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42088"/>
        <c:crosses val="autoZero"/>
        <c:auto val="1"/>
        <c:lblOffset val="100"/>
        <c:baseTimeUnit val="months"/>
      </c:dateAx>
      <c:valAx>
        <c:axId val="40214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4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59</c:v>
                </c:pt>
                <c:pt idx="1">
                  <c:v>86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C68-4339-9CD7-BEBFBB3F2A53}"/>
            </c:ext>
          </c:extLst>
        </c:ser>
        <c:dLbls>
          <c:showLegendKey val="0"/>
          <c:showVal val="0"/>
          <c:showCatName val="0"/>
          <c:showSerName val="0"/>
          <c:showPercent val="0"/>
          <c:showBubbleSize val="0"/>
        </c:dLbls>
        <c:gapWidth val="219"/>
        <c:overlap val="-27"/>
        <c:axId val="402151600"/>
        <c:axId val="402143400"/>
      </c:barChart>
      <c:catAx>
        <c:axId val="40215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43400"/>
        <c:crosses val="autoZero"/>
        <c:auto val="1"/>
        <c:lblAlgn val="ctr"/>
        <c:lblOffset val="100"/>
        <c:noMultiLvlLbl val="0"/>
      </c:catAx>
      <c:valAx>
        <c:axId val="40214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5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numCache>
            </c:numRef>
          </c:val>
          <c:extLst>
            <c:ext xmlns:c16="http://schemas.microsoft.com/office/drawing/2014/chart" uri="{C3380CC4-5D6E-409C-BE32-E72D297353CC}">
              <c16:uniqueId val="{00000000-FA9F-4CE9-A1BB-AB698F414733}"/>
            </c:ext>
          </c:extLst>
        </c:ser>
        <c:dLbls>
          <c:showLegendKey val="0"/>
          <c:showVal val="0"/>
          <c:showCatName val="0"/>
          <c:showSerName val="0"/>
          <c:showPercent val="0"/>
          <c:showBubbleSize val="0"/>
        </c:dLbls>
        <c:gapWidth val="219"/>
        <c:overlap val="-27"/>
        <c:axId val="402122408"/>
        <c:axId val="402124376"/>
      </c:barChart>
      <c:dateAx>
        <c:axId val="40212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24376"/>
        <c:crosses val="autoZero"/>
        <c:auto val="1"/>
        <c:lblOffset val="100"/>
        <c:baseTimeUnit val="months"/>
      </c:dateAx>
      <c:valAx>
        <c:axId val="40212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2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0</c:v>
                </c:pt>
              </c:numCache>
            </c:numRef>
          </c:val>
          <c:extLst>
            <c:ext xmlns:c16="http://schemas.microsoft.com/office/drawing/2014/chart" uri="{C3380CC4-5D6E-409C-BE32-E72D297353CC}">
              <c16:uniqueId val="{00000000-81B9-40C8-A988-0E53230E925B}"/>
            </c:ext>
          </c:extLst>
        </c:ser>
        <c:dLbls>
          <c:showLegendKey val="0"/>
          <c:showVal val="0"/>
          <c:showCatName val="0"/>
          <c:showSerName val="0"/>
          <c:showPercent val="0"/>
          <c:showBubbleSize val="0"/>
        </c:dLbls>
        <c:gapWidth val="219"/>
        <c:overlap val="-27"/>
        <c:axId val="440196536"/>
        <c:axId val="440194896"/>
      </c:barChart>
      <c:dateAx>
        <c:axId val="440196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194896"/>
        <c:crosses val="autoZero"/>
        <c:auto val="1"/>
        <c:lblOffset val="100"/>
        <c:baseTimeUnit val="months"/>
      </c:dateAx>
      <c:valAx>
        <c:axId val="44019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19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3E4-4E6D-9D5D-886CDEFF5A13}"/>
            </c:ext>
          </c:extLst>
        </c:ser>
        <c:dLbls>
          <c:showLegendKey val="0"/>
          <c:showVal val="0"/>
          <c:showCatName val="0"/>
          <c:showSerName val="0"/>
          <c:showPercent val="0"/>
          <c:showBubbleSize val="0"/>
        </c:dLbls>
        <c:gapWidth val="219"/>
        <c:overlap val="-27"/>
        <c:axId val="440190632"/>
        <c:axId val="440197192"/>
      </c:barChart>
      <c:dateAx>
        <c:axId val="44019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197192"/>
        <c:crosses val="autoZero"/>
        <c:auto val="1"/>
        <c:lblOffset val="100"/>
        <c:baseTimeUnit val="months"/>
      </c:dateAx>
      <c:valAx>
        <c:axId val="44019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19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47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0E3-4DA6-8A82-5C97604C3FCD}"/>
            </c:ext>
          </c:extLst>
        </c:ser>
        <c:dLbls>
          <c:showLegendKey val="0"/>
          <c:showVal val="0"/>
          <c:showCatName val="0"/>
          <c:showSerName val="0"/>
          <c:showPercent val="0"/>
          <c:showBubbleSize val="0"/>
        </c:dLbls>
        <c:gapWidth val="219"/>
        <c:overlap val="-27"/>
        <c:axId val="440204408"/>
        <c:axId val="440202112"/>
      </c:barChart>
      <c:catAx>
        <c:axId val="44020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202112"/>
        <c:crosses val="autoZero"/>
        <c:auto val="1"/>
        <c:lblAlgn val="ctr"/>
        <c:lblOffset val="100"/>
        <c:noMultiLvlLbl val="0"/>
      </c:catAx>
      <c:valAx>
        <c:axId val="44020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20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4</c:v>
                </c:pt>
              </c:numCache>
            </c:numRef>
          </c:val>
          <c:extLst>
            <c:ext xmlns:c16="http://schemas.microsoft.com/office/drawing/2014/chart" uri="{C3380CC4-5D6E-409C-BE32-E72D297353CC}">
              <c16:uniqueId val="{00000000-B45C-4B08-8DA6-55EC82919039}"/>
            </c:ext>
          </c:extLst>
        </c:ser>
        <c:dLbls>
          <c:showLegendKey val="0"/>
          <c:showVal val="0"/>
          <c:showCatName val="0"/>
          <c:showSerName val="0"/>
          <c:showPercent val="0"/>
          <c:showBubbleSize val="0"/>
        </c:dLbls>
        <c:gapWidth val="219"/>
        <c:overlap val="-27"/>
        <c:axId val="476459224"/>
        <c:axId val="476456928"/>
      </c:barChart>
      <c:dateAx>
        <c:axId val="476459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56928"/>
        <c:crosses val="autoZero"/>
        <c:auto val="1"/>
        <c:lblOffset val="100"/>
        <c:baseTimeUnit val="months"/>
      </c:dateAx>
      <c:valAx>
        <c:axId val="47645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5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2022-01</c:v>
                </c:pt>
                <c:pt idx="1">
                  <c:v>2022-02</c:v>
                </c:pt>
              </c:strCache>
            </c:strRef>
          </c:cat>
          <c:val>
            <c:numRef>
              <c:f>Sheet1!$B$2:$B$3</c:f>
              <c:numCache>
                <c:formatCode>General</c:formatCode>
                <c:ptCount val="2"/>
                <c:pt idx="0">
                  <c:v>23</c:v>
                </c:pt>
                <c:pt idx="1">
                  <c:v>41</c:v>
                </c:pt>
              </c:numCache>
            </c:numRef>
          </c:val>
          <c:extLst>
            <c:ext xmlns:c16="http://schemas.microsoft.com/office/drawing/2014/chart" uri="{C3380CC4-5D6E-409C-BE32-E72D297353CC}">
              <c16:uniqueId val="{00000000-F240-4248-852B-4710AA08A305}"/>
            </c:ext>
          </c:extLst>
        </c:ser>
        <c:dLbls>
          <c:showLegendKey val="0"/>
          <c:showVal val="0"/>
          <c:showCatName val="0"/>
          <c:showSerName val="0"/>
          <c:showPercent val="0"/>
          <c:showBubbleSize val="0"/>
        </c:dLbls>
        <c:gapWidth val="219"/>
        <c:overlap val="-27"/>
        <c:axId val="476463816"/>
        <c:axId val="476464472"/>
      </c:barChart>
      <c:catAx>
        <c:axId val="47646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64472"/>
        <c:crosses val="autoZero"/>
        <c:auto val="1"/>
        <c:lblAlgn val="ctr"/>
        <c:lblOffset val="100"/>
        <c:noMultiLvlLbl val="0"/>
      </c:catAx>
      <c:valAx>
        <c:axId val="47646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6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2022-01</c:v>
                </c:pt>
                <c:pt idx="1">
                  <c:v>2022-02</c:v>
                </c:pt>
              </c:strCache>
            </c:strRef>
          </c:cat>
          <c:val>
            <c:numRef>
              <c:f>Sheet1!$B$2:$B$3</c:f>
              <c:numCache>
                <c:formatCode>General</c:formatCode>
                <c:ptCount val="2"/>
                <c:pt idx="0">
                  <c:v>279</c:v>
                </c:pt>
                <c:pt idx="1">
                  <c:v>455</c:v>
                </c:pt>
              </c:numCache>
            </c:numRef>
          </c:val>
          <c:extLst>
            <c:ext xmlns:c16="http://schemas.microsoft.com/office/drawing/2014/chart" uri="{C3380CC4-5D6E-409C-BE32-E72D297353CC}">
              <c16:uniqueId val="{00000000-584D-491E-99BC-C9FB9782527C}"/>
            </c:ext>
          </c:extLst>
        </c:ser>
        <c:dLbls>
          <c:showLegendKey val="0"/>
          <c:showVal val="0"/>
          <c:showCatName val="0"/>
          <c:showSerName val="0"/>
          <c:showPercent val="0"/>
          <c:showBubbleSize val="0"/>
        </c:dLbls>
        <c:gapWidth val="219"/>
        <c:overlap val="-27"/>
        <c:axId val="476464144"/>
        <c:axId val="476464800"/>
      </c:barChart>
      <c:catAx>
        <c:axId val="47646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64800"/>
        <c:crosses val="autoZero"/>
        <c:auto val="1"/>
        <c:lblAlgn val="ctr"/>
        <c:lblOffset val="100"/>
        <c:noMultiLvlLbl val="0"/>
      </c:catAx>
      <c:valAx>
        <c:axId val="47646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6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17667</c:v>
                </c:pt>
                <c:pt idx="2">
                  <c:v>23048</c:v>
                </c:pt>
              </c:numCache>
            </c:numRef>
          </c:val>
          <c:extLst>
            <c:ext xmlns:c16="http://schemas.microsoft.com/office/drawing/2014/chart" uri="{C3380CC4-5D6E-409C-BE32-E72D297353CC}">
              <c16:uniqueId val="{00000000-08B8-435E-A087-1C1A7AFF31D5}"/>
            </c:ext>
          </c:extLst>
        </c:ser>
        <c:dLbls>
          <c:showLegendKey val="0"/>
          <c:showVal val="0"/>
          <c:showCatName val="0"/>
          <c:showSerName val="0"/>
          <c:showPercent val="0"/>
          <c:showBubbleSize val="0"/>
        </c:dLbls>
        <c:gapWidth val="219"/>
        <c:overlap val="-27"/>
        <c:axId val="476467752"/>
        <c:axId val="476471360"/>
      </c:barChart>
      <c:catAx>
        <c:axId val="47646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71360"/>
        <c:crosses val="autoZero"/>
        <c:auto val="1"/>
        <c:lblAlgn val="ctr"/>
        <c:lblOffset val="100"/>
        <c:noMultiLvlLbl val="0"/>
      </c:catAx>
      <c:valAx>
        <c:axId val="47647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6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0</c:v>
                </c:pt>
              </c:numCache>
            </c:numRef>
          </c:val>
          <c:extLst>
            <c:ext xmlns:c16="http://schemas.microsoft.com/office/drawing/2014/chart" uri="{C3380CC4-5D6E-409C-BE32-E72D297353CC}">
              <c16:uniqueId val="{00000000-E8EC-449C-809E-0229901409E3}"/>
            </c:ext>
          </c:extLst>
        </c:ser>
        <c:dLbls>
          <c:showLegendKey val="0"/>
          <c:showVal val="0"/>
          <c:showCatName val="0"/>
          <c:showSerName val="0"/>
          <c:showPercent val="0"/>
          <c:showBubbleSize val="0"/>
        </c:dLbls>
        <c:gapWidth val="219"/>
        <c:overlap val="-27"/>
        <c:axId val="478997456"/>
        <c:axId val="478997128"/>
      </c:barChart>
      <c:dateAx>
        <c:axId val="478997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97128"/>
        <c:crosses val="autoZero"/>
        <c:auto val="1"/>
        <c:lblOffset val="100"/>
        <c:baseTimeUnit val="months"/>
      </c:dateAx>
      <c:valAx>
        <c:axId val="47899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99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109-4956-A1AB-C4A277F141F1}"/>
            </c:ext>
          </c:extLst>
        </c:ser>
        <c:dLbls>
          <c:showLegendKey val="0"/>
          <c:showVal val="0"/>
          <c:showCatName val="0"/>
          <c:showSerName val="0"/>
          <c:showPercent val="0"/>
          <c:showBubbleSize val="0"/>
        </c:dLbls>
        <c:gapWidth val="219"/>
        <c:overlap val="-27"/>
        <c:axId val="479001392"/>
        <c:axId val="479009592"/>
      </c:barChart>
      <c:dateAx>
        <c:axId val="47900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09592"/>
        <c:crosses val="autoZero"/>
        <c:auto val="1"/>
        <c:lblOffset val="100"/>
        <c:baseTimeUnit val="months"/>
      </c:dateAx>
      <c:valAx>
        <c:axId val="47900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0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75</c:v>
                </c:pt>
                <c:pt idx="1">
                  <c:v>125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639-4900-AC75-46EC4CD497A2}"/>
            </c:ext>
          </c:extLst>
        </c:ser>
        <c:dLbls>
          <c:showLegendKey val="0"/>
          <c:showVal val="0"/>
          <c:showCatName val="0"/>
          <c:showSerName val="0"/>
          <c:showPercent val="0"/>
          <c:showBubbleSize val="0"/>
        </c:dLbls>
        <c:gapWidth val="219"/>
        <c:overlap val="-27"/>
        <c:axId val="479014512"/>
        <c:axId val="479010248"/>
      </c:barChart>
      <c:catAx>
        <c:axId val="47901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0248"/>
        <c:crosses val="autoZero"/>
        <c:auto val="1"/>
        <c:lblAlgn val="ctr"/>
        <c:lblOffset val="100"/>
        <c:noMultiLvlLbl val="0"/>
      </c:catAx>
      <c:valAx>
        <c:axId val="47901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numCache>
            </c:numRef>
          </c:val>
          <c:extLst>
            <c:ext xmlns:c16="http://schemas.microsoft.com/office/drawing/2014/chart" uri="{C3380CC4-5D6E-409C-BE32-E72D297353CC}">
              <c16:uniqueId val="{00000000-F8E2-44DE-8218-11D2B2860B9C}"/>
            </c:ext>
          </c:extLst>
        </c:ser>
        <c:dLbls>
          <c:showLegendKey val="0"/>
          <c:showVal val="0"/>
          <c:showCatName val="0"/>
          <c:showSerName val="0"/>
          <c:showPercent val="0"/>
          <c:showBubbleSize val="0"/>
        </c:dLbls>
        <c:gapWidth val="219"/>
        <c:overlap val="-27"/>
        <c:axId val="479010904"/>
        <c:axId val="479017136"/>
      </c:barChart>
      <c:dateAx>
        <c:axId val="47901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7136"/>
        <c:crosses val="autoZero"/>
        <c:auto val="1"/>
        <c:lblOffset val="100"/>
        <c:baseTimeUnit val="months"/>
      </c:dateAx>
      <c:valAx>
        <c:axId val="47901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EE5C-B9D2-402B-B7B6-E243591EE08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B30BEDB-7924-47EE-A588-25A5CADBCC6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00488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0CEB-1EDF-4447-880B-4615F3ABC7D6}"/>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090918BC-AD6A-47FB-AC2E-7B7CE3636D22}"/>
              </a:ext>
            </a:extLst>
          </p:cNvPr>
          <p:cNvGraphicFramePr>
            <a:graphicFrameLocks noGrp="1"/>
          </p:cNvGraphicFramePr>
          <p:nvPr>
            <p:ph type="chart" sz="quarter" idx="13"/>
            <p:extLst>
              <p:ext uri="{D42A27DB-BD31-4B8C-83A1-F6EECF244321}">
                <p14:modId xmlns:p14="http://schemas.microsoft.com/office/powerpoint/2010/main" val="2462677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C3D4EA-AA6C-4E2A-B1F8-D33E789CC923}"/>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F98AB52-75B3-4CFE-A3D5-1409BA4704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2405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DABF5-EAC0-4CE8-818E-EFD8721C4204}"/>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33E6B668-BE1A-412C-951A-0A04C11F5E2E}"/>
              </a:ext>
            </a:extLst>
          </p:cNvPr>
          <p:cNvGraphicFramePr>
            <a:graphicFrameLocks noGrp="1"/>
          </p:cNvGraphicFramePr>
          <p:nvPr>
            <p:ph type="tbl" sz="quarter" idx="13"/>
            <p:extLst>
              <p:ext uri="{D42A27DB-BD31-4B8C-83A1-F6EECF244321}">
                <p14:modId xmlns:p14="http://schemas.microsoft.com/office/powerpoint/2010/main" val="1987555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65355048"/>
                    </a:ext>
                  </a:extLst>
                </a:gridCol>
                <a:gridCol w="905256">
                  <a:extLst>
                    <a:ext uri="{9D8B030D-6E8A-4147-A177-3AD203B41FA5}">
                      <a16:colId xmlns:a16="http://schemas.microsoft.com/office/drawing/2014/main" val="3675091565"/>
                    </a:ext>
                  </a:extLst>
                </a:gridCol>
                <a:gridCol w="905256">
                  <a:extLst>
                    <a:ext uri="{9D8B030D-6E8A-4147-A177-3AD203B41FA5}">
                      <a16:colId xmlns:a16="http://schemas.microsoft.com/office/drawing/2014/main" val="2831726445"/>
                    </a:ext>
                  </a:extLst>
                </a:gridCol>
                <a:gridCol w="905256">
                  <a:extLst>
                    <a:ext uri="{9D8B030D-6E8A-4147-A177-3AD203B41FA5}">
                      <a16:colId xmlns:a16="http://schemas.microsoft.com/office/drawing/2014/main" val="3677381379"/>
                    </a:ext>
                  </a:extLst>
                </a:gridCol>
                <a:gridCol w="905256">
                  <a:extLst>
                    <a:ext uri="{9D8B030D-6E8A-4147-A177-3AD203B41FA5}">
                      <a16:colId xmlns:a16="http://schemas.microsoft.com/office/drawing/2014/main" val="990033761"/>
                    </a:ext>
                  </a:extLst>
                </a:gridCol>
                <a:gridCol w="905256">
                  <a:extLst>
                    <a:ext uri="{9D8B030D-6E8A-4147-A177-3AD203B41FA5}">
                      <a16:colId xmlns:a16="http://schemas.microsoft.com/office/drawing/2014/main" val="30792177"/>
                    </a:ext>
                  </a:extLst>
                </a:gridCol>
                <a:gridCol w="905256">
                  <a:extLst>
                    <a:ext uri="{9D8B030D-6E8A-4147-A177-3AD203B41FA5}">
                      <a16:colId xmlns:a16="http://schemas.microsoft.com/office/drawing/2014/main" val="2714495717"/>
                    </a:ext>
                  </a:extLst>
                </a:gridCol>
                <a:gridCol w="905256">
                  <a:extLst>
                    <a:ext uri="{9D8B030D-6E8A-4147-A177-3AD203B41FA5}">
                      <a16:colId xmlns:a16="http://schemas.microsoft.com/office/drawing/2014/main" val="3151112385"/>
                    </a:ext>
                  </a:extLst>
                </a:gridCol>
                <a:gridCol w="905256">
                  <a:extLst>
                    <a:ext uri="{9D8B030D-6E8A-4147-A177-3AD203B41FA5}">
                      <a16:colId xmlns:a16="http://schemas.microsoft.com/office/drawing/2014/main" val="277228992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9888458"/>
                  </a:ext>
                </a:extLst>
              </a:tr>
              <a:tr h="370840">
                <a:tc>
                  <a:txBody>
                    <a:bodyPr/>
                    <a:lstStyle/>
                    <a:p>
                      <a:r>
                        <a:rPr lang="en-US" sz="1000"/>
                        <a:t>447</a:t>
                      </a:r>
                    </a:p>
                  </a:txBody>
                  <a:tcPr/>
                </a:tc>
                <a:tc>
                  <a:txBody>
                    <a:bodyPr/>
                    <a:lstStyle/>
                    <a:p>
                      <a:r>
                        <a:rPr lang="en-US" sz="1000"/>
                        <a:t>6</a:t>
                      </a:r>
                    </a:p>
                  </a:txBody>
                  <a:tcPr/>
                </a:tc>
                <a:tc>
                  <a:txBody>
                    <a:bodyPr/>
                    <a:lstStyle/>
                    <a:p>
                      <a:r>
                        <a:rPr lang="en-US" sz="1000"/>
                        <a:t>13</a:t>
                      </a:r>
                    </a:p>
                  </a:txBody>
                  <a:tcPr/>
                </a:tc>
                <a:tc>
                  <a:txBody>
                    <a:bodyPr/>
                    <a:lstStyle/>
                    <a:p>
                      <a:r>
                        <a:rPr lang="en-US" sz="1000"/>
                        <a:t>67</a:t>
                      </a:r>
                    </a:p>
                  </a:txBody>
                  <a:tcPr/>
                </a:tc>
                <a:tc>
                  <a:txBody>
                    <a:bodyPr/>
                    <a:lstStyle/>
                    <a:p>
                      <a:r>
                        <a:rPr lang="en-US" sz="1000"/>
                        <a:t>8</a:t>
                      </a:r>
                    </a:p>
                  </a:txBody>
                  <a:tcPr/>
                </a:tc>
                <a:tc>
                  <a:txBody>
                    <a:bodyPr/>
                    <a:lstStyle/>
                    <a:p>
                      <a:r>
                        <a:rPr lang="en-US" sz="1000"/>
                        <a:t>11</a:t>
                      </a:r>
                    </a:p>
                  </a:txBody>
                  <a:tcPr/>
                </a:tc>
                <a:tc>
                  <a:txBody>
                    <a:bodyPr/>
                    <a:lstStyle/>
                    <a:p>
                      <a:r>
                        <a:rPr lang="en-US" sz="1000"/>
                        <a:t>2</a:t>
                      </a:r>
                    </a:p>
                  </a:txBody>
                  <a:tcPr/>
                </a:tc>
                <a:tc>
                  <a:txBody>
                    <a:bodyPr/>
                    <a:lstStyle/>
                    <a:p>
                      <a:r>
                        <a:rPr lang="en-US" sz="1000"/>
                        <a:t>1.4900 %</a:t>
                      </a:r>
                    </a:p>
                  </a:txBody>
                  <a:tcPr/>
                </a:tc>
                <a:tc>
                  <a:txBody>
                    <a:bodyPr/>
                    <a:lstStyle/>
                    <a:p>
                      <a:r>
                        <a:rPr lang="en-US" sz="1000"/>
                        <a:t>0.0 %</a:t>
                      </a:r>
                    </a:p>
                  </a:txBody>
                  <a:tcPr/>
                </a:tc>
                <a:extLst>
                  <a:ext uri="{0D108BD9-81ED-4DB2-BD59-A6C34878D82A}">
                    <a16:rowId xmlns:a16="http://schemas.microsoft.com/office/drawing/2014/main" val="1012087132"/>
                  </a:ext>
                </a:extLst>
              </a:tr>
            </a:tbl>
          </a:graphicData>
        </a:graphic>
      </p:graphicFrame>
      <p:sp>
        <p:nvSpPr>
          <p:cNvPr id="4" name="Text Placeholder 3">
            <a:extLst>
              <a:ext uri="{FF2B5EF4-FFF2-40B4-BE49-F238E27FC236}">
                <a16:creationId xmlns:a16="http://schemas.microsoft.com/office/drawing/2014/main" id="{FA2FB08F-37B6-4DD5-A275-1E579CAD8D7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96082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1B143-5712-41F7-B1BC-25E163074E2F}"/>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0040ACF3-0495-4A11-8640-C7712A3EB537}"/>
              </a:ext>
            </a:extLst>
          </p:cNvPr>
          <p:cNvGraphicFramePr>
            <a:graphicFrameLocks noGrp="1"/>
          </p:cNvGraphicFramePr>
          <p:nvPr>
            <p:ph type="chart" sz="quarter" idx="13"/>
            <p:extLst>
              <p:ext uri="{D42A27DB-BD31-4B8C-83A1-F6EECF244321}">
                <p14:modId xmlns:p14="http://schemas.microsoft.com/office/powerpoint/2010/main" val="1108190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8BDCD8-8F1D-4A39-B1F1-83E7C646B73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7FD9AF8-A8C1-4F76-A81E-D383449F85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017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24307-10E2-47B1-98C3-3532F923797B}"/>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AC999097-7025-4EFE-9B58-0638724195EE}"/>
              </a:ext>
            </a:extLst>
          </p:cNvPr>
          <p:cNvGraphicFramePr>
            <a:graphicFrameLocks noGrp="1"/>
          </p:cNvGraphicFramePr>
          <p:nvPr>
            <p:ph type="chart" sz="quarter" idx="13"/>
            <p:extLst>
              <p:ext uri="{D42A27DB-BD31-4B8C-83A1-F6EECF244321}">
                <p14:modId xmlns:p14="http://schemas.microsoft.com/office/powerpoint/2010/main" val="1288072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A2526-E01D-4193-B096-5808A771665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A075F83-D159-4F63-8D13-4E827F0A98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34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518E-B9CB-4A83-BA0F-CA89347F6ADB}"/>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3C19A92F-7DA5-4E8B-AF14-DFB35D652BD9}"/>
              </a:ext>
            </a:extLst>
          </p:cNvPr>
          <p:cNvGraphicFramePr>
            <a:graphicFrameLocks noGrp="1"/>
          </p:cNvGraphicFramePr>
          <p:nvPr>
            <p:ph type="chart" sz="quarter" idx="13"/>
            <p:extLst>
              <p:ext uri="{D42A27DB-BD31-4B8C-83A1-F6EECF244321}">
                <p14:modId xmlns:p14="http://schemas.microsoft.com/office/powerpoint/2010/main" val="3240129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5A8F93-8A26-4899-8CD1-29161C16E19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DF01374-2CFE-453F-AA90-E876A12963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2262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D1FC2-8CDB-40CF-8EA4-0B3D9C944C9A}"/>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B7530C0-E2DC-434F-B3E1-A6B0333B2F82}"/>
              </a:ext>
            </a:extLst>
          </p:cNvPr>
          <p:cNvGraphicFramePr>
            <a:graphicFrameLocks noGrp="1"/>
          </p:cNvGraphicFramePr>
          <p:nvPr>
            <p:ph type="chart" sz="quarter" idx="13"/>
            <p:extLst>
              <p:ext uri="{D42A27DB-BD31-4B8C-83A1-F6EECF244321}">
                <p14:modId xmlns:p14="http://schemas.microsoft.com/office/powerpoint/2010/main" val="480352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401BEB-775A-456A-ADF2-EE2E141C5D5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A46335B-9834-4529-88C8-E0AEB5A991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1515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4F000-028B-4284-A3B7-01D43386AE9E}"/>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09EACDC5-6F26-42D4-9691-72284028F012}"/>
              </a:ext>
            </a:extLst>
          </p:cNvPr>
          <p:cNvGraphicFramePr>
            <a:graphicFrameLocks noGrp="1"/>
          </p:cNvGraphicFramePr>
          <p:nvPr>
            <p:ph type="tbl" sz="quarter" idx="13"/>
            <p:extLst>
              <p:ext uri="{D42A27DB-BD31-4B8C-83A1-F6EECF244321}">
                <p14:modId xmlns:p14="http://schemas.microsoft.com/office/powerpoint/2010/main" val="920254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6000976"/>
                    </a:ext>
                  </a:extLst>
                </a:gridCol>
                <a:gridCol w="822960">
                  <a:extLst>
                    <a:ext uri="{9D8B030D-6E8A-4147-A177-3AD203B41FA5}">
                      <a16:colId xmlns:a16="http://schemas.microsoft.com/office/drawing/2014/main" val="411617790"/>
                    </a:ext>
                  </a:extLst>
                </a:gridCol>
                <a:gridCol w="822960">
                  <a:extLst>
                    <a:ext uri="{9D8B030D-6E8A-4147-A177-3AD203B41FA5}">
                      <a16:colId xmlns:a16="http://schemas.microsoft.com/office/drawing/2014/main" val="3325398602"/>
                    </a:ext>
                  </a:extLst>
                </a:gridCol>
                <a:gridCol w="822960">
                  <a:extLst>
                    <a:ext uri="{9D8B030D-6E8A-4147-A177-3AD203B41FA5}">
                      <a16:colId xmlns:a16="http://schemas.microsoft.com/office/drawing/2014/main" val="1679964396"/>
                    </a:ext>
                  </a:extLst>
                </a:gridCol>
                <a:gridCol w="822960">
                  <a:extLst>
                    <a:ext uri="{9D8B030D-6E8A-4147-A177-3AD203B41FA5}">
                      <a16:colId xmlns:a16="http://schemas.microsoft.com/office/drawing/2014/main" val="355439215"/>
                    </a:ext>
                  </a:extLst>
                </a:gridCol>
                <a:gridCol w="822960">
                  <a:extLst>
                    <a:ext uri="{9D8B030D-6E8A-4147-A177-3AD203B41FA5}">
                      <a16:colId xmlns:a16="http://schemas.microsoft.com/office/drawing/2014/main" val="2779846687"/>
                    </a:ext>
                  </a:extLst>
                </a:gridCol>
                <a:gridCol w="822960">
                  <a:extLst>
                    <a:ext uri="{9D8B030D-6E8A-4147-A177-3AD203B41FA5}">
                      <a16:colId xmlns:a16="http://schemas.microsoft.com/office/drawing/2014/main" val="398615771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27817837"/>
                  </a:ext>
                </a:extLst>
              </a:tr>
              <a:tr h="370840">
                <a:tc>
                  <a:txBody>
                    <a:bodyPr/>
                    <a:lstStyle/>
                    <a:p>
                      <a:r>
                        <a:rPr lang="en-US" sz="1000" b="1"/>
                        <a:t>Tokio Marine America - 2022-02-25 14:59:04</a:t>
                      </a:r>
                      <a:r>
                        <a:rPr lang="en-US" sz="1000"/>
                        <a:t>
 One of the best things about the insurance industry is the people in it! Knowledgeable, supportive coworkers made all the difference when Nanda was starting his insurance career.  
Learn more about careers at Tokio Marine America: https://bit.ly/TMAcareers
#ICM2022 #InsuranceCareersMonth</a:t>
                      </a:r>
                    </a:p>
                  </a:txBody>
                  <a:tcPr/>
                </a:tc>
                <a:tc>
                  <a:txBody>
                    <a:bodyPr/>
                    <a:lstStyle/>
                    <a:p>
                      <a:r>
                        <a:rPr lang="en-US" sz="1000"/>
                        <a:t>14</a:t>
                      </a:r>
                    </a:p>
                  </a:txBody>
                  <a:tcPr/>
                </a:tc>
                <a:tc>
                  <a:txBody>
                    <a:bodyPr/>
                    <a:lstStyle/>
                    <a:p>
                      <a:r>
                        <a:rPr lang="en-US" sz="1000"/>
                        <a:t>11</a:t>
                      </a:r>
                    </a:p>
                  </a:txBody>
                  <a:tcPr/>
                </a:tc>
                <a:tc>
                  <a:txBody>
                    <a:bodyPr/>
                    <a:lstStyle/>
                    <a:p>
                      <a:r>
                        <a:rPr lang="en-US" sz="1000"/>
                        <a:t>2</a:t>
                      </a:r>
                    </a:p>
                  </a:txBody>
                  <a:tcPr/>
                </a:tc>
                <a:tc>
                  <a:txBody>
                    <a:bodyPr/>
                    <a:lstStyle/>
                    <a:p>
                      <a:r>
                        <a:rPr lang="en-US" sz="1000"/>
                        <a:t>1</a:t>
                      </a:r>
                    </a:p>
                  </a:txBody>
                  <a:tcPr/>
                </a:tc>
                <a:tc>
                  <a:txBody>
                    <a:bodyPr/>
                    <a:lstStyle/>
                    <a:p>
                      <a:r>
                        <a:rPr lang="en-US" sz="1000"/>
                        <a:t>3.1461 %</a:t>
                      </a:r>
                    </a:p>
                  </a:txBody>
                  <a:tcPr/>
                </a:tc>
                <a:tc>
                  <a:txBody>
                    <a:bodyPr/>
                    <a:lstStyle/>
                    <a:p>
                      <a:r>
                        <a:rPr lang="en-US" sz="1000"/>
                        <a:t>Photo</a:t>
                      </a:r>
                    </a:p>
                  </a:txBody>
                  <a:tcPr/>
                </a:tc>
                <a:extLst>
                  <a:ext uri="{0D108BD9-81ED-4DB2-BD59-A6C34878D82A}">
                    <a16:rowId xmlns:a16="http://schemas.microsoft.com/office/drawing/2014/main" val="2873054575"/>
                  </a:ext>
                </a:extLst>
              </a:tr>
              <a:tr h="370840">
                <a:tc>
                  <a:txBody>
                    <a:bodyPr/>
                    <a:lstStyle/>
                    <a:p>
                      <a:r>
                        <a:rPr lang="en-US" sz="1000" b="1"/>
                        <a:t>Tokio Marine America - 2022-02-04 13:11:08</a:t>
                      </a:r>
                      <a:r>
                        <a:rPr lang="en-US" sz="1000"/>
                        <a:t>
 Julie S. was introduced to insurance as a career option through California State University, Fullerton’s business program and learned about Tokio Marine through her membership in Gamma Iota Sigma. We’re thankful for programs like these that help bring talented young professionals like Julie into our industry! 👏 Gamma Iota Sigma Grand Chapter 
Learn more about careers at Tokio Marine America: https://bit.ly/TMAcareers
#ICM2022 #InsuranceCareersMonth</a:t>
                      </a:r>
                    </a:p>
                  </a:txBody>
                  <a:tcPr/>
                </a:tc>
                <a:tc>
                  <a:txBody>
                    <a:bodyPr/>
                    <a:lstStyle/>
                    <a:p>
                      <a:r>
                        <a:rPr lang="en-US" sz="1000"/>
                        <a:t>12</a:t>
                      </a:r>
                    </a:p>
                  </a:txBody>
                  <a:tcPr/>
                </a:tc>
                <a:tc>
                  <a:txBody>
                    <a:bodyPr/>
                    <a:lstStyle/>
                    <a:p>
                      <a:r>
                        <a:rPr lang="en-US" sz="1000"/>
                        <a:t>10</a:t>
                      </a:r>
                    </a:p>
                  </a:txBody>
                  <a:tcPr/>
                </a:tc>
                <a:tc>
                  <a:txBody>
                    <a:bodyPr/>
                    <a:lstStyle/>
                    <a:p>
                      <a:r>
                        <a:rPr lang="en-US" sz="1000"/>
                        <a:t>1</a:t>
                      </a:r>
                    </a:p>
                  </a:txBody>
                  <a:tcPr/>
                </a:tc>
                <a:tc>
                  <a:txBody>
                    <a:bodyPr/>
                    <a:lstStyle/>
                    <a:p>
                      <a:r>
                        <a:rPr lang="en-US" sz="1000"/>
                        <a:t>1</a:t>
                      </a:r>
                    </a:p>
                  </a:txBody>
                  <a:tcPr/>
                </a:tc>
                <a:tc>
                  <a:txBody>
                    <a:bodyPr/>
                    <a:lstStyle/>
                    <a:p>
                      <a:r>
                        <a:rPr lang="en-US" sz="1000"/>
                        <a:t>2.7149 %</a:t>
                      </a:r>
                    </a:p>
                  </a:txBody>
                  <a:tcPr/>
                </a:tc>
                <a:tc>
                  <a:txBody>
                    <a:bodyPr/>
                    <a:lstStyle/>
                    <a:p>
                      <a:r>
                        <a:rPr lang="en-US" sz="1000"/>
                        <a:t>Photo</a:t>
                      </a:r>
                    </a:p>
                  </a:txBody>
                  <a:tcPr/>
                </a:tc>
                <a:extLst>
                  <a:ext uri="{0D108BD9-81ED-4DB2-BD59-A6C34878D82A}">
                    <a16:rowId xmlns:a16="http://schemas.microsoft.com/office/drawing/2014/main" val="3984853568"/>
                  </a:ext>
                </a:extLst>
              </a:tr>
              <a:tr h="370840">
                <a:tc>
                  <a:txBody>
                    <a:bodyPr/>
                    <a:lstStyle/>
                    <a:p>
                      <a:r>
                        <a:rPr lang="en-US" sz="1000" b="1"/>
                        <a:t>Tokio Marine America - 2022-02-11 12:59:23</a:t>
                      </a:r>
                      <a:r>
                        <a:rPr lang="en-US" sz="1000"/>
                        <a:t>
 Did you know mangroves provide protection for coastal communities against natural catastrophes like flooding and hurricanes? 
Tokio Marine recognizes the many benefits of mangroves and has been leading planting projects for more than 20 years. TMA's Medalit had the opportunity to plant mangroves with other Tokio Marine Group employees in Malaysia in 2019! 
#InsuranceCareersMonth #ICM2022</a:t>
                      </a:r>
                    </a:p>
                  </a:txBody>
                  <a:tcPr/>
                </a:tc>
                <a:tc>
                  <a:txBody>
                    <a:bodyPr/>
                    <a:lstStyle/>
                    <a:p>
                      <a:r>
                        <a:rPr lang="en-US" sz="1000"/>
                        <a:t>12</a:t>
                      </a:r>
                    </a:p>
                  </a:txBody>
                  <a:tcPr/>
                </a:tc>
                <a:tc>
                  <a:txBody>
                    <a:bodyPr/>
                    <a:lstStyle/>
                    <a:p>
                      <a:r>
                        <a:rPr lang="en-US" sz="1000"/>
                        <a:t>8</a:t>
                      </a:r>
                    </a:p>
                  </a:txBody>
                  <a:tcPr/>
                </a:tc>
                <a:tc>
                  <a:txBody>
                    <a:bodyPr/>
                    <a:lstStyle/>
                    <a:p>
                      <a:r>
                        <a:rPr lang="en-US" sz="1000"/>
                        <a:t>1</a:t>
                      </a:r>
                    </a:p>
                  </a:txBody>
                  <a:tcPr/>
                </a:tc>
                <a:tc>
                  <a:txBody>
                    <a:bodyPr/>
                    <a:lstStyle/>
                    <a:p>
                      <a:r>
                        <a:rPr lang="en-US" sz="1000"/>
                        <a:t>3</a:t>
                      </a:r>
                    </a:p>
                  </a:txBody>
                  <a:tcPr/>
                </a:tc>
                <a:tc>
                  <a:txBody>
                    <a:bodyPr/>
                    <a:lstStyle/>
                    <a:p>
                      <a:r>
                        <a:rPr lang="en-US" sz="1000"/>
                        <a:t>2.7027 %</a:t>
                      </a:r>
                    </a:p>
                  </a:txBody>
                  <a:tcPr/>
                </a:tc>
                <a:tc>
                  <a:txBody>
                    <a:bodyPr/>
                    <a:lstStyle/>
                    <a:p>
                      <a:r>
                        <a:rPr lang="en-US" sz="1000"/>
                        <a:t>Album</a:t>
                      </a:r>
                    </a:p>
                  </a:txBody>
                  <a:tcPr/>
                </a:tc>
                <a:extLst>
                  <a:ext uri="{0D108BD9-81ED-4DB2-BD59-A6C34878D82A}">
                    <a16:rowId xmlns:a16="http://schemas.microsoft.com/office/drawing/2014/main" val="3451538326"/>
                  </a:ext>
                </a:extLst>
              </a:tr>
            </a:tbl>
          </a:graphicData>
        </a:graphic>
      </p:graphicFrame>
      <p:sp>
        <p:nvSpPr>
          <p:cNvPr id="4" name="Text Placeholder 3">
            <a:extLst>
              <a:ext uri="{FF2B5EF4-FFF2-40B4-BE49-F238E27FC236}">
                <a16:creationId xmlns:a16="http://schemas.microsoft.com/office/drawing/2014/main" id="{255CDF82-7F04-48CF-9866-96D8D04936B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39386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235B4-E183-4B4E-9924-EB1338643A77}"/>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D6FFBD15-3E80-443A-A9CB-517E3884C452}"/>
              </a:ext>
            </a:extLst>
          </p:cNvPr>
          <p:cNvGraphicFramePr>
            <a:graphicFrameLocks noGrp="1"/>
          </p:cNvGraphicFramePr>
          <p:nvPr>
            <p:ph type="tbl" sz="quarter" idx="13"/>
            <p:extLst>
              <p:ext uri="{D42A27DB-BD31-4B8C-83A1-F6EECF244321}">
                <p14:modId xmlns:p14="http://schemas.microsoft.com/office/powerpoint/2010/main" val="3103257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71299211"/>
                    </a:ext>
                  </a:extLst>
                </a:gridCol>
                <a:gridCol w="1645921">
                  <a:extLst>
                    <a:ext uri="{9D8B030D-6E8A-4147-A177-3AD203B41FA5}">
                      <a16:colId xmlns:a16="http://schemas.microsoft.com/office/drawing/2014/main" val="3223181913"/>
                    </a:ext>
                  </a:extLst>
                </a:gridCol>
                <a:gridCol w="411480">
                  <a:extLst>
                    <a:ext uri="{9D8B030D-6E8A-4147-A177-3AD203B41FA5}">
                      <a16:colId xmlns:a16="http://schemas.microsoft.com/office/drawing/2014/main" val="4260360913"/>
                    </a:ext>
                  </a:extLst>
                </a:gridCol>
                <a:gridCol w="411480">
                  <a:extLst>
                    <a:ext uri="{9D8B030D-6E8A-4147-A177-3AD203B41FA5}">
                      <a16:colId xmlns:a16="http://schemas.microsoft.com/office/drawing/2014/main" val="29406287"/>
                    </a:ext>
                  </a:extLst>
                </a:gridCol>
                <a:gridCol w="411480">
                  <a:extLst>
                    <a:ext uri="{9D8B030D-6E8A-4147-A177-3AD203B41FA5}">
                      <a16:colId xmlns:a16="http://schemas.microsoft.com/office/drawing/2014/main" val="706189447"/>
                    </a:ext>
                  </a:extLst>
                </a:gridCol>
                <a:gridCol w="411480">
                  <a:extLst>
                    <a:ext uri="{9D8B030D-6E8A-4147-A177-3AD203B41FA5}">
                      <a16:colId xmlns:a16="http://schemas.microsoft.com/office/drawing/2014/main" val="1768067617"/>
                    </a:ext>
                  </a:extLst>
                </a:gridCol>
                <a:gridCol w="411480">
                  <a:extLst>
                    <a:ext uri="{9D8B030D-6E8A-4147-A177-3AD203B41FA5}">
                      <a16:colId xmlns:a16="http://schemas.microsoft.com/office/drawing/2014/main" val="1013263216"/>
                    </a:ext>
                  </a:extLst>
                </a:gridCol>
                <a:gridCol w="411480">
                  <a:extLst>
                    <a:ext uri="{9D8B030D-6E8A-4147-A177-3AD203B41FA5}">
                      <a16:colId xmlns:a16="http://schemas.microsoft.com/office/drawing/2014/main" val="2983745352"/>
                    </a:ext>
                  </a:extLst>
                </a:gridCol>
                <a:gridCol w="411480">
                  <a:extLst>
                    <a:ext uri="{9D8B030D-6E8A-4147-A177-3AD203B41FA5}">
                      <a16:colId xmlns:a16="http://schemas.microsoft.com/office/drawing/2014/main" val="2119178211"/>
                    </a:ext>
                  </a:extLst>
                </a:gridCol>
                <a:gridCol w="411480">
                  <a:extLst>
                    <a:ext uri="{9D8B030D-6E8A-4147-A177-3AD203B41FA5}">
                      <a16:colId xmlns:a16="http://schemas.microsoft.com/office/drawing/2014/main" val="2245321821"/>
                    </a:ext>
                  </a:extLst>
                </a:gridCol>
                <a:gridCol w="411480">
                  <a:extLst>
                    <a:ext uri="{9D8B030D-6E8A-4147-A177-3AD203B41FA5}">
                      <a16:colId xmlns:a16="http://schemas.microsoft.com/office/drawing/2014/main" val="3251600423"/>
                    </a:ext>
                  </a:extLst>
                </a:gridCol>
                <a:gridCol w="411480">
                  <a:extLst>
                    <a:ext uri="{9D8B030D-6E8A-4147-A177-3AD203B41FA5}">
                      <a16:colId xmlns:a16="http://schemas.microsoft.com/office/drawing/2014/main" val="3709907176"/>
                    </a:ext>
                  </a:extLst>
                </a:gridCol>
                <a:gridCol w="411480">
                  <a:extLst>
                    <a:ext uri="{9D8B030D-6E8A-4147-A177-3AD203B41FA5}">
                      <a16:colId xmlns:a16="http://schemas.microsoft.com/office/drawing/2014/main" val="2063331515"/>
                    </a:ext>
                  </a:extLst>
                </a:gridCol>
                <a:gridCol w="411480">
                  <a:extLst>
                    <a:ext uri="{9D8B030D-6E8A-4147-A177-3AD203B41FA5}">
                      <a16:colId xmlns:a16="http://schemas.microsoft.com/office/drawing/2014/main" val="2674768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026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- 2022-02-25 14:59:04</a:t>
                      </a:r>
                      <a:r>
                        <a:rPr kumimoji="0" lang="en-US" sz="1000" b="0" i="0" u="none" strike="noStrike" kern="1200" cap="none" spc="0" normalizeH="0" baseline="0" noProof="0">
                          <a:ln>
                            <a:noFill/>
                          </a:ln>
                          <a:solidFill>
                            <a:prstClr val="black"/>
                          </a:solidFill>
                          <a:effectLst/>
                          <a:uLnTx/>
                          <a:uFillTx/>
                          <a:latin typeface="+mn-lt"/>
                          <a:ea typeface="+mn-ea"/>
                          <a:cs typeface="+mn-cs"/>
                        </a:rPr>
                        <a:t>
 One of the best things about the insurance industry is the people in it! Knowledgeable, supportive coworkers made all the difference when Nanda was starting his insurance career.  
Learn more about careers at Tokio Marine America: https://bit.ly/TMAcareers
#ICM2022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https://quintly-image-storage.s3.amazonaws.com/e33bbb9956bb05844e7317a82c09a400/822b6544c9bc849269f82b7e65cbd03e.jpg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585718"/>
                  </a:ext>
                </a:extLst>
              </a:tr>
            </a:tbl>
          </a:graphicData>
        </a:graphic>
      </p:graphicFrame>
      <p:sp>
        <p:nvSpPr>
          <p:cNvPr id="4" name="Text Placeholder 3">
            <a:extLst>
              <a:ext uri="{FF2B5EF4-FFF2-40B4-BE49-F238E27FC236}">
                <a16:creationId xmlns:a16="http://schemas.microsoft.com/office/drawing/2014/main" id="{FCE5E9C8-D2D2-4A74-B620-0885DD649E1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10846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DB85B-BD7F-4E0B-8DC1-78231E6352CE}"/>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C61B8141-026E-4130-93F6-B9AE56F831BC}"/>
              </a:ext>
            </a:extLst>
          </p:cNvPr>
          <p:cNvGraphicFramePr>
            <a:graphicFrameLocks noGrp="1"/>
          </p:cNvGraphicFramePr>
          <p:nvPr>
            <p:ph type="tbl" sz="quarter" idx="13"/>
            <p:extLst>
              <p:ext uri="{D42A27DB-BD31-4B8C-83A1-F6EECF244321}">
                <p14:modId xmlns:p14="http://schemas.microsoft.com/office/powerpoint/2010/main" val="1726387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881705846"/>
                    </a:ext>
                  </a:extLst>
                </a:gridCol>
                <a:gridCol w="1645921">
                  <a:extLst>
                    <a:ext uri="{9D8B030D-6E8A-4147-A177-3AD203B41FA5}">
                      <a16:colId xmlns:a16="http://schemas.microsoft.com/office/drawing/2014/main" val="1539307584"/>
                    </a:ext>
                  </a:extLst>
                </a:gridCol>
                <a:gridCol w="411480">
                  <a:extLst>
                    <a:ext uri="{9D8B030D-6E8A-4147-A177-3AD203B41FA5}">
                      <a16:colId xmlns:a16="http://schemas.microsoft.com/office/drawing/2014/main" val="3331741730"/>
                    </a:ext>
                  </a:extLst>
                </a:gridCol>
                <a:gridCol w="411480">
                  <a:extLst>
                    <a:ext uri="{9D8B030D-6E8A-4147-A177-3AD203B41FA5}">
                      <a16:colId xmlns:a16="http://schemas.microsoft.com/office/drawing/2014/main" val="69477757"/>
                    </a:ext>
                  </a:extLst>
                </a:gridCol>
                <a:gridCol w="411480">
                  <a:extLst>
                    <a:ext uri="{9D8B030D-6E8A-4147-A177-3AD203B41FA5}">
                      <a16:colId xmlns:a16="http://schemas.microsoft.com/office/drawing/2014/main" val="358514785"/>
                    </a:ext>
                  </a:extLst>
                </a:gridCol>
                <a:gridCol w="411480">
                  <a:extLst>
                    <a:ext uri="{9D8B030D-6E8A-4147-A177-3AD203B41FA5}">
                      <a16:colId xmlns:a16="http://schemas.microsoft.com/office/drawing/2014/main" val="2531555332"/>
                    </a:ext>
                  </a:extLst>
                </a:gridCol>
                <a:gridCol w="411480">
                  <a:extLst>
                    <a:ext uri="{9D8B030D-6E8A-4147-A177-3AD203B41FA5}">
                      <a16:colId xmlns:a16="http://schemas.microsoft.com/office/drawing/2014/main" val="933102606"/>
                    </a:ext>
                  </a:extLst>
                </a:gridCol>
                <a:gridCol w="411480">
                  <a:extLst>
                    <a:ext uri="{9D8B030D-6E8A-4147-A177-3AD203B41FA5}">
                      <a16:colId xmlns:a16="http://schemas.microsoft.com/office/drawing/2014/main" val="2859133901"/>
                    </a:ext>
                  </a:extLst>
                </a:gridCol>
                <a:gridCol w="411480">
                  <a:extLst>
                    <a:ext uri="{9D8B030D-6E8A-4147-A177-3AD203B41FA5}">
                      <a16:colId xmlns:a16="http://schemas.microsoft.com/office/drawing/2014/main" val="1081350866"/>
                    </a:ext>
                  </a:extLst>
                </a:gridCol>
                <a:gridCol w="411480">
                  <a:extLst>
                    <a:ext uri="{9D8B030D-6E8A-4147-A177-3AD203B41FA5}">
                      <a16:colId xmlns:a16="http://schemas.microsoft.com/office/drawing/2014/main" val="1318798075"/>
                    </a:ext>
                  </a:extLst>
                </a:gridCol>
                <a:gridCol w="411480">
                  <a:extLst>
                    <a:ext uri="{9D8B030D-6E8A-4147-A177-3AD203B41FA5}">
                      <a16:colId xmlns:a16="http://schemas.microsoft.com/office/drawing/2014/main" val="1376499102"/>
                    </a:ext>
                  </a:extLst>
                </a:gridCol>
                <a:gridCol w="411480">
                  <a:extLst>
                    <a:ext uri="{9D8B030D-6E8A-4147-A177-3AD203B41FA5}">
                      <a16:colId xmlns:a16="http://schemas.microsoft.com/office/drawing/2014/main" val="2018808088"/>
                    </a:ext>
                  </a:extLst>
                </a:gridCol>
                <a:gridCol w="411480">
                  <a:extLst>
                    <a:ext uri="{9D8B030D-6E8A-4147-A177-3AD203B41FA5}">
                      <a16:colId xmlns:a16="http://schemas.microsoft.com/office/drawing/2014/main" val="1691674807"/>
                    </a:ext>
                  </a:extLst>
                </a:gridCol>
                <a:gridCol w="411480">
                  <a:extLst>
                    <a:ext uri="{9D8B030D-6E8A-4147-A177-3AD203B41FA5}">
                      <a16:colId xmlns:a16="http://schemas.microsoft.com/office/drawing/2014/main" val="83463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2807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- 2022-02-04 13:11:08</a:t>
                      </a:r>
                      <a:r>
                        <a:rPr kumimoji="0" lang="en-US" sz="1000" b="0" i="0" u="none" strike="noStrike" kern="1200" cap="none" spc="0" normalizeH="0" baseline="0" noProof="0">
                          <a:ln>
                            <a:noFill/>
                          </a:ln>
                          <a:solidFill>
                            <a:prstClr val="black"/>
                          </a:solidFill>
                          <a:effectLst/>
                          <a:uLnTx/>
                          <a:uFillTx/>
                          <a:latin typeface="+mn-lt"/>
                          <a:ea typeface="+mn-ea"/>
                          <a:cs typeface="+mn-cs"/>
                        </a:rPr>
                        <a:t>
 Julie S. was introduced to insurance as a career option through California State University, Fullerton’s business program and learned about Tokio Marine through her membership in Gamma Iota Sigma. We’re thankful for programs like these that help bring talented young professionals like Julie into our industry! 👏 Gamma Iota Sigma Grand Chapter 
Learn more about careers at Tokio Marine America: https://bit.ly/TMAcareers
#ICM2022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https://quintly-image-storage.s3.amazonaws.com/e33bbb9956bb05844e7317a82c09a400/8dfe84e82cf0db7d05d44887c0d87b45.jpg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0486159"/>
                  </a:ext>
                </a:extLst>
              </a:tr>
            </a:tbl>
          </a:graphicData>
        </a:graphic>
      </p:graphicFrame>
      <p:sp>
        <p:nvSpPr>
          <p:cNvPr id="4" name="Text Placeholder 3">
            <a:extLst>
              <a:ext uri="{FF2B5EF4-FFF2-40B4-BE49-F238E27FC236}">
                <a16:creationId xmlns:a16="http://schemas.microsoft.com/office/drawing/2014/main" id="{63BF7842-0ECF-44BF-81AE-5E6142CA9BE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765260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2311-EA83-4000-9A57-3A3BB233B014}"/>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8686A5F3-7B4A-4579-A737-F31345195C47}"/>
              </a:ext>
            </a:extLst>
          </p:cNvPr>
          <p:cNvGraphicFramePr>
            <a:graphicFrameLocks noGrp="1"/>
          </p:cNvGraphicFramePr>
          <p:nvPr>
            <p:ph type="tbl" sz="quarter" idx="13"/>
            <p:extLst>
              <p:ext uri="{D42A27DB-BD31-4B8C-83A1-F6EECF244321}">
                <p14:modId xmlns:p14="http://schemas.microsoft.com/office/powerpoint/2010/main" val="232788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540766206"/>
                    </a:ext>
                  </a:extLst>
                </a:gridCol>
                <a:gridCol w="1645921">
                  <a:extLst>
                    <a:ext uri="{9D8B030D-6E8A-4147-A177-3AD203B41FA5}">
                      <a16:colId xmlns:a16="http://schemas.microsoft.com/office/drawing/2014/main" val="1189220278"/>
                    </a:ext>
                  </a:extLst>
                </a:gridCol>
                <a:gridCol w="411480">
                  <a:extLst>
                    <a:ext uri="{9D8B030D-6E8A-4147-A177-3AD203B41FA5}">
                      <a16:colId xmlns:a16="http://schemas.microsoft.com/office/drawing/2014/main" val="2862631020"/>
                    </a:ext>
                  </a:extLst>
                </a:gridCol>
                <a:gridCol w="411480">
                  <a:extLst>
                    <a:ext uri="{9D8B030D-6E8A-4147-A177-3AD203B41FA5}">
                      <a16:colId xmlns:a16="http://schemas.microsoft.com/office/drawing/2014/main" val="4080377557"/>
                    </a:ext>
                  </a:extLst>
                </a:gridCol>
                <a:gridCol w="411480">
                  <a:extLst>
                    <a:ext uri="{9D8B030D-6E8A-4147-A177-3AD203B41FA5}">
                      <a16:colId xmlns:a16="http://schemas.microsoft.com/office/drawing/2014/main" val="3144119072"/>
                    </a:ext>
                  </a:extLst>
                </a:gridCol>
                <a:gridCol w="411480">
                  <a:extLst>
                    <a:ext uri="{9D8B030D-6E8A-4147-A177-3AD203B41FA5}">
                      <a16:colId xmlns:a16="http://schemas.microsoft.com/office/drawing/2014/main" val="520062285"/>
                    </a:ext>
                  </a:extLst>
                </a:gridCol>
                <a:gridCol w="411480">
                  <a:extLst>
                    <a:ext uri="{9D8B030D-6E8A-4147-A177-3AD203B41FA5}">
                      <a16:colId xmlns:a16="http://schemas.microsoft.com/office/drawing/2014/main" val="2747977057"/>
                    </a:ext>
                  </a:extLst>
                </a:gridCol>
                <a:gridCol w="411480">
                  <a:extLst>
                    <a:ext uri="{9D8B030D-6E8A-4147-A177-3AD203B41FA5}">
                      <a16:colId xmlns:a16="http://schemas.microsoft.com/office/drawing/2014/main" val="4281855711"/>
                    </a:ext>
                  </a:extLst>
                </a:gridCol>
                <a:gridCol w="411480">
                  <a:extLst>
                    <a:ext uri="{9D8B030D-6E8A-4147-A177-3AD203B41FA5}">
                      <a16:colId xmlns:a16="http://schemas.microsoft.com/office/drawing/2014/main" val="2759949406"/>
                    </a:ext>
                  </a:extLst>
                </a:gridCol>
                <a:gridCol w="411480">
                  <a:extLst>
                    <a:ext uri="{9D8B030D-6E8A-4147-A177-3AD203B41FA5}">
                      <a16:colId xmlns:a16="http://schemas.microsoft.com/office/drawing/2014/main" val="498403650"/>
                    </a:ext>
                  </a:extLst>
                </a:gridCol>
                <a:gridCol w="411480">
                  <a:extLst>
                    <a:ext uri="{9D8B030D-6E8A-4147-A177-3AD203B41FA5}">
                      <a16:colId xmlns:a16="http://schemas.microsoft.com/office/drawing/2014/main" val="2298479293"/>
                    </a:ext>
                  </a:extLst>
                </a:gridCol>
                <a:gridCol w="411480">
                  <a:extLst>
                    <a:ext uri="{9D8B030D-6E8A-4147-A177-3AD203B41FA5}">
                      <a16:colId xmlns:a16="http://schemas.microsoft.com/office/drawing/2014/main" val="54805025"/>
                    </a:ext>
                  </a:extLst>
                </a:gridCol>
                <a:gridCol w="411480">
                  <a:extLst>
                    <a:ext uri="{9D8B030D-6E8A-4147-A177-3AD203B41FA5}">
                      <a16:colId xmlns:a16="http://schemas.microsoft.com/office/drawing/2014/main" val="3747584818"/>
                    </a:ext>
                  </a:extLst>
                </a:gridCol>
                <a:gridCol w="411480">
                  <a:extLst>
                    <a:ext uri="{9D8B030D-6E8A-4147-A177-3AD203B41FA5}">
                      <a16:colId xmlns:a16="http://schemas.microsoft.com/office/drawing/2014/main" val="437771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628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- 2022-02-11 12:59:23</a:t>
                      </a:r>
                      <a:r>
                        <a:rPr kumimoji="0" lang="en-US" sz="1000" b="0" i="0" u="none" strike="noStrike" kern="1200" cap="none" spc="0" normalizeH="0" baseline="0" noProof="0">
                          <a:ln>
                            <a:noFill/>
                          </a:ln>
                          <a:solidFill>
                            <a:prstClr val="black"/>
                          </a:solidFill>
                          <a:effectLst/>
                          <a:uLnTx/>
                          <a:uFillTx/>
                          <a:latin typeface="+mn-lt"/>
                          <a:ea typeface="+mn-ea"/>
                          <a:cs typeface="+mn-cs"/>
                        </a:rPr>
                        <a:t>
 Did you know mangroves provide protection for coastal communities against natural catastrophes like flooding and hurricanes? 
Tokio Marine recognizes the many benefits of mangroves and has been leading planting projects for more than 20 years. TMA's Medalit had the opportunity to plant mangroves with other Tokio Marine Group employees in Malaysia in 2019! 
#InsuranceCareersMonth #ICM2022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https://quintly-image-storage.s3.amazonaws.com/e33bbb9956bb05844e7317a82c09a400/6aad25302c8d68aacfe260498810c3ce.jpg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59490771"/>
                  </a:ext>
                </a:extLst>
              </a:tr>
            </a:tbl>
          </a:graphicData>
        </a:graphic>
      </p:graphicFrame>
      <p:sp>
        <p:nvSpPr>
          <p:cNvPr id="4" name="Text Placeholder 3">
            <a:extLst>
              <a:ext uri="{FF2B5EF4-FFF2-40B4-BE49-F238E27FC236}">
                <a16:creationId xmlns:a16="http://schemas.microsoft.com/office/drawing/2014/main" id="{10A6281E-3A2D-4D7B-9EAF-47FD969E8AA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874501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7CEA-9F4F-4534-B1E9-466082C8EA18}"/>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8AB2D57F-04E0-49CE-99D3-352ECC3B66A8}"/>
              </a:ext>
            </a:extLst>
          </p:cNvPr>
          <p:cNvGraphicFramePr>
            <a:graphicFrameLocks noGrp="1"/>
          </p:cNvGraphicFramePr>
          <p:nvPr>
            <p:ph type="tbl" sz="quarter" idx="13"/>
            <p:extLst>
              <p:ext uri="{D42A27DB-BD31-4B8C-83A1-F6EECF244321}">
                <p14:modId xmlns:p14="http://schemas.microsoft.com/office/powerpoint/2010/main" val="55412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39552522"/>
                    </a:ext>
                  </a:extLst>
                </a:gridCol>
                <a:gridCol w="576072">
                  <a:extLst>
                    <a:ext uri="{9D8B030D-6E8A-4147-A177-3AD203B41FA5}">
                      <a16:colId xmlns:a16="http://schemas.microsoft.com/office/drawing/2014/main" val="936436078"/>
                    </a:ext>
                  </a:extLst>
                </a:gridCol>
                <a:gridCol w="576072">
                  <a:extLst>
                    <a:ext uri="{9D8B030D-6E8A-4147-A177-3AD203B41FA5}">
                      <a16:colId xmlns:a16="http://schemas.microsoft.com/office/drawing/2014/main" val="1265371781"/>
                    </a:ext>
                  </a:extLst>
                </a:gridCol>
                <a:gridCol w="576072">
                  <a:extLst>
                    <a:ext uri="{9D8B030D-6E8A-4147-A177-3AD203B41FA5}">
                      <a16:colId xmlns:a16="http://schemas.microsoft.com/office/drawing/2014/main" val="2393154730"/>
                    </a:ext>
                  </a:extLst>
                </a:gridCol>
                <a:gridCol w="576072">
                  <a:extLst>
                    <a:ext uri="{9D8B030D-6E8A-4147-A177-3AD203B41FA5}">
                      <a16:colId xmlns:a16="http://schemas.microsoft.com/office/drawing/2014/main" val="3685854138"/>
                    </a:ext>
                  </a:extLst>
                </a:gridCol>
                <a:gridCol w="576072">
                  <a:extLst>
                    <a:ext uri="{9D8B030D-6E8A-4147-A177-3AD203B41FA5}">
                      <a16:colId xmlns:a16="http://schemas.microsoft.com/office/drawing/2014/main" val="2845856669"/>
                    </a:ext>
                  </a:extLst>
                </a:gridCol>
                <a:gridCol w="576072">
                  <a:extLst>
                    <a:ext uri="{9D8B030D-6E8A-4147-A177-3AD203B41FA5}">
                      <a16:colId xmlns:a16="http://schemas.microsoft.com/office/drawing/2014/main" val="4162093531"/>
                    </a:ext>
                  </a:extLst>
                </a:gridCol>
                <a:gridCol w="576072">
                  <a:extLst>
                    <a:ext uri="{9D8B030D-6E8A-4147-A177-3AD203B41FA5}">
                      <a16:colId xmlns:a16="http://schemas.microsoft.com/office/drawing/2014/main" val="752353167"/>
                    </a:ext>
                  </a:extLst>
                </a:gridCol>
                <a:gridCol w="576072">
                  <a:extLst>
                    <a:ext uri="{9D8B030D-6E8A-4147-A177-3AD203B41FA5}">
                      <a16:colId xmlns:a16="http://schemas.microsoft.com/office/drawing/2014/main" val="4230670077"/>
                    </a:ext>
                  </a:extLst>
                </a:gridCol>
                <a:gridCol w="576072">
                  <a:extLst>
                    <a:ext uri="{9D8B030D-6E8A-4147-A177-3AD203B41FA5}">
                      <a16:colId xmlns:a16="http://schemas.microsoft.com/office/drawing/2014/main" val="4160050450"/>
                    </a:ext>
                  </a:extLst>
                </a:gridCol>
                <a:gridCol w="576072">
                  <a:extLst>
                    <a:ext uri="{9D8B030D-6E8A-4147-A177-3AD203B41FA5}">
                      <a16:colId xmlns:a16="http://schemas.microsoft.com/office/drawing/2014/main" val="745104028"/>
                    </a:ext>
                  </a:extLst>
                </a:gridCol>
                <a:gridCol w="576072">
                  <a:extLst>
                    <a:ext uri="{9D8B030D-6E8A-4147-A177-3AD203B41FA5}">
                      <a16:colId xmlns:a16="http://schemas.microsoft.com/office/drawing/2014/main" val="1385781521"/>
                    </a:ext>
                  </a:extLst>
                </a:gridCol>
                <a:gridCol w="576072">
                  <a:extLst>
                    <a:ext uri="{9D8B030D-6E8A-4147-A177-3AD203B41FA5}">
                      <a16:colId xmlns:a16="http://schemas.microsoft.com/office/drawing/2014/main" val="126102918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32065800"/>
                  </a:ext>
                </a:extLst>
              </a:tr>
              <a:tr h="370840">
                <a:tc>
                  <a:txBody>
                    <a:bodyPr/>
                    <a:lstStyle/>
                    <a:p>
                      <a:r>
                        <a:rPr lang="en-US" sz="1000"/>
                        <a:t>230</a:t>
                      </a:r>
                    </a:p>
                  </a:txBody>
                  <a:tcPr/>
                </a:tc>
                <a:tc>
                  <a:txBody>
                    <a:bodyPr/>
                    <a:lstStyle/>
                    <a:p>
                      <a:r>
                        <a:rPr lang="en-US" sz="1000"/>
                        <a:t>2</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16</a:t>
                      </a:r>
                    </a:p>
                  </a:txBody>
                  <a:tcPr/>
                </a:tc>
                <a:tc>
                  <a:txBody>
                    <a:bodyPr/>
                    <a:lstStyle/>
                    <a:p>
                      <a:r>
                        <a:rPr lang="en-US" sz="1000"/>
                        <a:t>28</a:t>
                      </a:r>
                    </a:p>
                  </a:txBody>
                  <a:tcPr/>
                </a:tc>
                <a:tc>
                  <a:txBody>
                    <a:bodyPr/>
                    <a:lstStyle/>
                    <a:p>
                      <a:r>
                        <a:rPr lang="en-US" sz="1000"/>
                        <a:t>3</a:t>
                      </a:r>
                    </a:p>
                  </a:txBody>
                  <a:tcPr/>
                </a:tc>
                <a:tc>
                  <a:txBody>
                    <a:bodyPr/>
                    <a:lstStyle/>
                    <a:p>
                      <a:r>
                        <a:rPr lang="en-US" sz="1000"/>
                        <a:t>7</a:t>
                      </a:r>
                    </a:p>
                  </a:txBody>
                  <a:tcPr/>
                </a:tc>
                <a:tc>
                  <a:txBody>
                    <a:bodyPr/>
                    <a:lstStyle/>
                    <a:p>
                      <a:r>
                        <a:rPr lang="en-US" sz="1000"/>
                        <a:t>1.8658 %</a:t>
                      </a:r>
                    </a:p>
                  </a:txBody>
                  <a:tcPr/>
                </a:tc>
                <a:tc>
                  <a:txBody>
                    <a:bodyPr/>
                    <a:lstStyle/>
                    <a:p>
                      <a:r>
                        <a:rPr lang="en-US" sz="1000"/>
                        <a:t>0.0 %</a:t>
                      </a:r>
                    </a:p>
                  </a:txBody>
                  <a:tcPr/>
                </a:tc>
                <a:extLst>
                  <a:ext uri="{0D108BD9-81ED-4DB2-BD59-A6C34878D82A}">
                    <a16:rowId xmlns:a16="http://schemas.microsoft.com/office/drawing/2014/main" val="3876247027"/>
                  </a:ext>
                </a:extLst>
              </a:tr>
            </a:tbl>
          </a:graphicData>
        </a:graphic>
      </p:graphicFrame>
      <p:sp>
        <p:nvSpPr>
          <p:cNvPr id="4" name="Text Placeholder 3">
            <a:extLst>
              <a:ext uri="{FF2B5EF4-FFF2-40B4-BE49-F238E27FC236}">
                <a16:creationId xmlns:a16="http://schemas.microsoft.com/office/drawing/2014/main" id="{ECBBC23A-771B-47FD-973C-5EF906F8D4C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74776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C7D4-1D6B-4F49-86D8-7979D0D552D7}"/>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FBFECB30-80BB-4774-A702-CD0D469C286D}"/>
              </a:ext>
            </a:extLst>
          </p:cNvPr>
          <p:cNvGraphicFramePr>
            <a:graphicFrameLocks noGrp="1"/>
          </p:cNvGraphicFramePr>
          <p:nvPr>
            <p:ph type="chart" sz="quarter" idx="13"/>
            <p:extLst>
              <p:ext uri="{D42A27DB-BD31-4B8C-83A1-F6EECF244321}">
                <p14:modId xmlns:p14="http://schemas.microsoft.com/office/powerpoint/2010/main" val="1437986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A9304D-5F1E-4989-8668-310831496F4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C9B8346-9CD5-484C-829E-26AA70E9FD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273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E262E-76A7-407B-98F3-9BE11E46CB6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2FC343B-B49E-417F-BA32-2C1738ECA654}"/>
              </a:ext>
            </a:extLst>
          </p:cNvPr>
          <p:cNvGraphicFramePr>
            <a:graphicFrameLocks noGrp="1"/>
          </p:cNvGraphicFramePr>
          <p:nvPr>
            <p:ph type="chart" sz="quarter" idx="13"/>
            <p:extLst>
              <p:ext uri="{D42A27DB-BD31-4B8C-83A1-F6EECF244321}">
                <p14:modId xmlns:p14="http://schemas.microsoft.com/office/powerpoint/2010/main" val="4234759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CB963-974B-4159-987F-210F23646FE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95CD037-BA7E-49F8-B3CC-7DD948903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5710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A070C-09C8-4F39-B728-BD3436D964D7}"/>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2A935BA0-DCC1-46CC-9BC2-AB4A2A562C30}"/>
              </a:ext>
            </a:extLst>
          </p:cNvPr>
          <p:cNvGraphicFramePr>
            <a:graphicFrameLocks noGrp="1"/>
          </p:cNvGraphicFramePr>
          <p:nvPr>
            <p:ph type="chart" sz="quarter" idx="13"/>
            <p:extLst>
              <p:ext uri="{D42A27DB-BD31-4B8C-83A1-F6EECF244321}">
                <p14:modId xmlns:p14="http://schemas.microsoft.com/office/powerpoint/2010/main" val="3531233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D95AAA-B9F1-48AA-B24C-63F99017CE5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3D08AFD-3650-4D6B-A1A1-82233D811D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7104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52B6C-F445-42CF-BF36-D37E4DBECED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F1213728-0A4D-401F-8FCF-6943D76FB47B}"/>
              </a:ext>
            </a:extLst>
          </p:cNvPr>
          <p:cNvGraphicFramePr>
            <a:graphicFrameLocks noGrp="1"/>
          </p:cNvGraphicFramePr>
          <p:nvPr>
            <p:ph type="tbl" sz="quarter" idx="13"/>
            <p:extLst>
              <p:ext uri="{D42A27DB-BD31-4B8C-83A1-F6EECF244321}">
                <p14:modId xmlns:p14="http://schemas.microsoft.com/office/powerpoint/2010/main" val="554069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75941810"/>
                    </a:ext>
                  </a:extLst>
                </a:gridCol>
                <a:gridCol w="493776">
                  <a:extLst>
                    <a:ext uri="{9D8B030D-6E8A-4147-A177-3AD203B41FA5}">
                      <a16:colId xmlns:a16="http://schemas.microsoft.com/office/drawing/2014/main" val="3107803736"/>
                    </a:ext>
                  </a:extLst>
                </a:gridCol>
                <a:gridCol w="1069848">
                  <a:extLst>
                    <a:ext uri="{9D8B030D-6E8A-4147-A177-3AD203B41FA5}">
                      <a16:colId xmlns:a16="http://schemas.microsoft.com/office/drawing/2014/main" val="3201401837"/>
                    </a:ext>
                  </a:extLst>
                </a:gridCol>
                <a:gridCol w="1069848">
                  <a:extLst>
                    <a:ext uri="{9D8B030D-6E8A-4147-A177-3AD203B41FA5}">
                      <a16:colId xmlns:a16="http://schemas.microsoft.com/office/drawing/2014/main" val="1323428644"/>
                    </a:ext>
                  </a:extLst>
                </a:gridCol>
                <a:gridCol w="1069848">
                  <a:extLst>
                    <a:ext uri="{9D8B030D-6E8A-4147-A177-3AD203B41FA5}">
                      <a16:colId xmlns:a16="http://schemas.microsoft.com/office/drawing/2014/main" val="3968275112"/>
                    </a:ext>
                  </a:extLst>
                </a:gridCol>
                <a:gridCol w="1069848">
                  <a:extLst>
                    <a:ext uri="{9D8B030D-6E8A-4147-A177-3AD203B41FA5}">
                      <a16:colId xmlns:a16="http://schemas.microsoft.com/office/drawing/2014/main" val="2723782680"/>
                    </a:ext>
                  </a:extLst>
                </a:gridCol>
                <a:gridCol w="1069848">
                  <a:extLst>
                    <a:ext uri="{9D8B030D-6E8A-4147-A177-3AD203B41FA5}">
                      <a16:colId xmlns:a16="http://schemas.microsoft.com/office/drawing/2014/main" val="332231853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442812737"/>
                  </a:ext>
                </a:extLst>
              </a:tr>
              <a:tr h="370840">
                <a:tc>
                  <a:txBody>
                    <a:bodyPr/>
                    <a:lstStyle/>
                    <a:p>
                      <a:r>
                        <a:rPr lang="en-US" sz="1000" b="1"/>
                        <a:t>@TokioMAmerica - 2022-02-03 10:59:06</a:t>
                      </a:r>
                      <a:r>
                        <a:rPr lang="en-US" sz="1000"/>
                        <a:t>
 We ❤️ seeing our employees' growing families &amp;amp; we're proud to support their #WorkLifeBalance! Our Parental Flex Time helps new parents transition back to work with up to 20 paid days to be used for 3- or 4-day workweeks upon returning from leave. https://t.co/gsZPqSgUEe #ICM2022 https://t.co/hN5KR6Q3w2</a:t>
                      </a:r>
                    </a:p>
                  </a:txBody>
                  <a:tcPr/>
                </a:tc>
                <a:tc>
                  <a:txBody>
                    <a:bodyPr/>
                    <a:lstStyle/>
                    <a:p>
                      <a:r>
                        <a:rPr lang="en-US" sz="1000"/>
                        <a:t>02/13/2022 01:40:16</a:t>
                      </a:r>
                    </a:p>
                  </a:txBody>
                  <a:tcPr/>
                </a:tc>
                <a:tc>
                  <a:txBody>
                    <a:bodyPr/>
                    <a:lstStyle/>
                    <a:p>
                      <a:r>
                        <a:rPr lang="en-US" sz="1000"/>
                        <a:t>2</a:t>
                      </a:r>
                    </a:p>
                  </a:txBody>
                  <a:tcPr/>
                </a:tc>
                <a:tc>
                  <a:txBody>
                    <a:bodyPr/>
                    <a:lstStyle/>
                    <a:p>
                      <a:r>
                        <a:rPr lang="en-US" sz="1000"/>
                        <a:t>7</a:t>
                      </a:r>
                    </a:p>
                  </a:txBody>
                  <a:tcPr/>
                </a:tc>
                <a:tc>
                  <a:txBody>
                    <a:bodyPr/>
                    <a:lstStyle/>
                    <a:p>
                      <a:r>
                        <a:rPr lang="en-US" sz="1000"/>
                        <a:t>1</a:t>
                      </a:r>
                    </a:p>
                  </a:txBody>
                  <a:tcPr/>
                </a:tc>
                <a:tc>
                  <a:txBody>
                    <a:bodyPr/>
                    <a:lstStyle/>
                    <a:p>
                      <a:r>
                        <a:rPr lang="en-US" sz="1000"/>
                        <a:t>10</a:t>
                      </a:r>
                    </a:p>
                  </a:txBody>
                  <a:tcPr/>
                </a:tc>
                <a:tc>
                  <a:txBody>
                    <a:bodyPr/>
                    <a:lstStyle/>
                    <a:p>
                      <a:r>
                        <a:rPr lang="en-US" sz="1000"/>
                        <a:t>4.3860 %</a:t>
                      </a:r>
                    </a:p>
                  </a:txBody>
                  <a:tcPr/>
                </a:tc>
                <a:extLst>
                  <a:ext uri="{0D108BD9-81ED-4DB2-BD59-A6C34878D82A}">
                    <a16:rowId xmlns:a16="http://schemas.microsoft.com/office/drawing/2014/main" val="1682537482"/>
                  </a:ext>
                </a:extLst>
              </a:tr>
              <a:tr h="370840">
                <a:tc>
                  <a:txBody>
                    <a:bodyPr/>
                    <a:lstStyle/>
                    <a:p>
                      <a:r>
                        <a:rPr lang="en-US" sz="1000" b="1"/>
                        <a:t>@TokioMAmerica - 2022-02-11 13:12:06</a:t>
                      </a:r>
                      <a:r>
                        <a:rPr lang="en-US" sz="1000"/>
                        <a:t>
 DYK #mangroves help protect coastal communities from #natcats like flooding &amp;amp; hurricanes? Tokio Marine recognizes the benefits of mangroves &amp;amp; has been planting for 20+ years. TMA's Medalit had the opportunity to plant with a Tokio Marine Group team in Malaysia in 2019! #ICM2022 https://t.co/OUj9fiKc3g</a:t>
                      </a:r>
                    </a:p>
                  </a:txBody>
                  <a:tcPr/>
                </a:tc>
                <a:tc>
                  <a:txBody>
                    <a:bodyPr/>
                    <a:lstStyle/>
                    <a:p>
                      <a:r>
                        <a:rPr lang="en-US" sz="1000"/>
                        <a:t>02/27/2022 13:39:01</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7</a:t>
                      </a:r>
                    </a:p>
                  </a:txBody>
                  <a:tcPr/>
                </a:tc>
                <a:tc>
                  <a:txBody>
                    <a:bodyPr/>
                    <a:lstStyle/>
                    <a:p>
                      <a:r>
                        <a:rPr lang="en-US" sz="1000"/>
                        <a:t>3.0837 %</a:t>
                      </a:r>
                    </a:p>
                  </a:txBody>
                  <a:tcPr/>
                </a:tc>
                <a:extLst>
                  <a:ext uri="{0D108BD9-81ED-4DB2-BD59-A6C34878D82A}">
                    <a16:rowId xmlns:a16="http://schemas.microsoft.com/office/drawing/2014/main" val="3861050549"/>
                  </a:ext>
                </a:extLst>
              </a:tr>
              <a:tr h="370840">
                <a:tc>
                  <a:txBody>
                    <a:bodyPr/>
                    <a:lstStyle/>
                    <a:p>
                      <a:r>
                        <a:rPr lang="en-US" sz="1000" b="1"/>
                        <a:t>@TokioMAmerica - 2022-02-25 14:57:24</a:t>
                      </a:r>
                      <a:r>
                        <a:rPr lang="en-US" sz="1000"/>
                        <a:t>
 One of the best things about the #insurance industry is the people in it! Knowledgeable, supportive coworkers made all the difference when Nanda was starting his career.  
Learn more about #careers at Tokio Marine America: https://t.co/hIw7CqxkU9 
#ICM2022 #InsuranceCareersMonth https://t.co/9Mzx5OhNw3</a:t>
                      </a:r>
                    </a:p>
                  </a:txBody>
                  <a:tcPr/>
                </a:tc>
                <a:tc>
                  <a:txBody>
                    <a:bodyPr/>
                    <a:lstStyle/>
                    <a:p>
                      <a:r>
                        <a:rPr lang="en-US" sz="1000"/>
                        <a:t>03/01/2022 19:42:13</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6</a:t>
                      </a:r>
                    </a:p>
                  </a:txBody>
                  <a:tcPr/>
                </a:tc>
                <a:tc>
                  <a:txBody>
                    <a:bodyPr/>
                    <a:lstStyle/>
                    <a:p>
                      <a:r>
                        <a:rPr lang="en-US" sz="1000"/>
                        <a:t>2.6087 %</a:t>
                      </a:r>
                    </a:p>
                  </a:txBody>
                  <a:tcPr/>
                </a:tc>
                <a:extLst>
                  <a:ext uri="{0D108BD9-81ED-4DB2-BD59-A6C34878D82A}">
                    <a16:rowId xmlns:a16="http://schemas.microsoft.com/office/drawing/2014/main" val="1005134393"/>
                  </a:ext>
                </a:extLst>
              </a:tr>
            </a:tbl>
          </a:graphicData>
        </a:graphic>
      </p:graphicFrame>
      <p:sp>
        <p:nvSpPr>
          <p:cNvPr id="4" name="Text Placeholder 3">
            <a:extLst>
              <a:ext uri="{FF2B5EF4-FFF2-40B4-BE49-F238E27FC236}">
                <a16:creationId xmlns:a16="http://schemas.microsoft.com/office/drawing/2014/main" id="{64C7397E-59D4-4AF5-A72C-ABE64F412F1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93090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5FEE8-7BF9-455E-9BD3-F5C2CFCC07A2}"/>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F84CED1C-8CCF-4717-9258-751C39E96FBF}"/>
              </a:ext>
            </a:extLst>
          </p:cNvPr>
          <p:cNvGraphicFramePr>
            <a:graphicFrameLocks noGrp="1"/>
          </p:cNvGraphicFramePr>
          <p:nvPr>
            <p:ph type="tbl" sz="quarter" idx="13"/>
            <p:extLst>
              <p:ext uri="{D42A27DB-BD31-4B8C-83A1-F6EECF244321}">
                <p14:modId xmlns:p14="http://schemas.microsoft.com/office/powerpoint/2010/main" val="33807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17856846"/>
                    </a:ext>
                  </a:extLst>
                </a:gridCol>
                <a:gridCol w="658368">
                  <a:extLst>
                    <a:ext uri="{9D8B030D-6E8A-4147-A177-3AD203B41FA5}">
                      <a16:colId xmlns:a16="http://schemas.microsoft.com/office/drawing/2014/main" val="3406470142"/>
                    </a:ext>
                  </a:extLst>
                </a:gridCol>
                <a:gridCol w="658368">
                  <a:extLst>
                    <a:ext uri="{9D8B030D-6E8A-4147-A177-3AD203B41FA5}">
                      <a16:colId xmlns:a16="http://schemas.microsoft.com/office/drawing/2014/main" val="3337038972"/>
                    </a:ext>
                  </a:extLst>
                </a:gridCol>
                <a:gridCol w="658368">
                  <a:extLst>
                    <a:ext uri="{9D8B030D-6E8A-4147-A177-3AD203B41FA5}">
                      <a16:colId xmlns:a16="http://schemas.microsoft.com/office/drawing/2014/main" val="888248869"/>
                    </a:ext>
                  </a:extLst>
                </a:gridCol>
                <a:gridCol w="658368">
                  <a:extLst>
                    <a:ext uri="{9D8B030D-6E8A-4147-A177-3AD203B41FA5}">
                      <a16:colId xmlns:a16="http://schemas.microsoft.com/office/drawing/2014/main" val="2800178499"/>
                    </a:ext>
                  </a:extLst>
                </a:gridCol>
                <a:gridCol w="658368">
                  <a:extLst>
                    <a:ext uri="{9D8B030D-6E8A-4147-A177-3AD203B41FA5}">
                      <a16:colId xmlns:a16="http://schemas.microsoft.com/office/drawing/2014/main" val="436637875"/>
                    </a:ext>
                  </a:extLst>
                </a:gridCol>
                <a:gridCol w="658368">
                  <a:extLst>
                    <a:ext uri="{9D8B030D-6E8A-4147-A177-3AD203B41FA5}">
                      <a16:colId xmlns:a16="http://schemas.microsoft.com/office/drawing/2014/main" val="2176982204"/>
                    </a:ext>
                  </a:extLst>
                </a:gridCol>
                <a:gridCol w="658368">
                  <a:extLst>
                    <a:ext uri="{9D8B030D-6E8A-4147-A177-3AD203B41FA5}">
                      <a16:colId xmlns:a16="http://schemas.microsoft.com/office/drawing/2014/main" val="1444035076"/>
                    </a:ext>
                  </a:extLst>
                </a:gridCol>
                <a:gridCol w="658368">
                  <a:extLst>
                    <a:ext uri="{9D8B030D-6E8A-4147-A177-3AD203B41FA5}">
                      <a16:colId xmlns:a16="http://schemas.microsoft.com/office/drawing/2014/main" val="1433639338"/>
                    </a:ext>
                  </a:extLst>
                </a:gridCol>
                <a:gridCol w="658368">
                  <a:extLst>
                    <a:ext uri="{9D8B030D-6E8A-4147-A177-3AD203B41FA5}">
                      <a16:colId xmlns:a16="http://schemas.microsoft.com/office/drawing/2014/main" val="892545807"/>
                    </a:ext>
                  </a:extLst>
                </a:gridCol>
                <a:gridCol w="658368">
                  <a:extLst>
                    <a:ext uri="{9D8B030D-6E8A-4147-A177-3AD203B41FA5}">
                      <a16:colId xmlns:a16="http://schemas.microsoft.com/office/drawing/2014/main" val="1074182890"/>
                    </a:ext>
                  </a:extLst>
                </a:gridCol>
                <a:gridCol w="658368">
                  <a:extLst>
                    <a:ext uri="{9D8B030D-6E8A-4147-A177-3AD203B41FA5}">
                      <a16:colId xmlns:a16="http://schemas.microsoft.com/office/drawing/2014/main" val="398749066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214772680"/>
                  </a:ext>
                </a:extLst>
              </a:tr>
              <a:tr h="370840">
                <a:tc>
                  <a:txBody>
                    <a:bodyPr/>
                    <a:lstStyle/>
                    <a:p>
                      <a:r>
                        <a:rPr lang="en-US" sz="1000"/>
                        <a:t>18641</a:t>
                      </a:r>
                    </a:p>
                  </a:txBody>
                  <a:tcPr/>
                </a:tc>
                <a:tc>
                  <a:txBody>
                    <a:bodyPr/>
                    <a:lstStyle/>
                    <a:p>
                      <a:r>
                        <a:rPr lang="en-US" sz="1000"/>
                        <a:t>113</a:t>
                      </a:r>
                    </a:p>
                  </a:txBody>
                  <a:tcPr/>
                </a:tc>
                <a:tc>
                  <a:txBody>
                    <a:bodyPr/>
                    <a:lstStyle/>
                    <a:p>
                      <a:r>
                        <a:rPr lang="en-US" sz="1000"/>
                        <a:t>11</a:t>
                      </a:r>
                    </a:p>
                  </a:txBody>
                  <a:tcPr/>
                </a:tc>
                <a:tc>
                  <a:txBody>
                    <a:bodyPr/>
                    <a:lstStyle/>
                    <a:p>
                      <a:r>
                        <a:rPr lang="en-US" sz="1000"/>
                        <a:t>445</a:t>
                      </a:r>
                    </a:p>
                  </a:txBody>
                  <a:tcPr/>
                </a:tc>
                <a:tc>
                  <a:txBody>
                    <a:bodyPr/>
                    <a:lstStyle/>
                    <a:p>
                      <a:r>
                        <a:rPr lang="en-US" sz="1000"/>
                        <a:t>40.454545454545</a:t>
                      </a:r>
                    </a:p>
                  </a:txBody>
                  <a:tcPr/>
                </a:tc>
                <a:tc>
                  <a:txBody>
                    <a:bodyPr/>
                    <a:lstStyle/>
                    <a:p>
                      <a:r>
                        <a:rPr lang="en-US" sz="1000"/>
                        <a:t>3</a:t>
                      </a:r>
                    </a:p>
                  </a:txBody>
                  <a:tcPr/>
                </a:tc>
                <a:tc>
                  <a:txBody>
                    <a:bodyPr/>
                    <a:lstStyle/>
                    <a:p>
                      <a:r>
                        <a:rPr lang="en-US" sz="1000"/>
                        <a:t>7</a:t>
                      </a:r>
                    </a:p>
                  </a:txBody>
                  <a:tcPr/>
                </a:tc>
                <a:tc>
                  <a:txBody>
                    <a:bodyPr/>
                    <a:lstStyle/>
                    <a:p>
                      <a:r>
                        <a:rPr lang="en-US" sz="1000"/>
                        <a:t>732</a:t>
                      </a:r>
                    </a:p>
                  </a:txBody>
                  <a:tcPr/>
                </a:tc>
                <a:tc>
                  <a:txBody>
                    <a:bodyPr/>
                    <a:lstStyle/>
                    <a:p>
                      <a:r>
                        <a:rPr lang="en-US" sz="1000"/>
                        <a:t>19365</a:t>
                      </a:r>
                    </a:p>
                  </a:txBody>
                  <a:tcPr/>
                </a:tc>
                <a:tc>
                  <a:txBody>
                    <a:bodyPr/>
                    <a:lstStyle/>
                    <a:p>
                      <a:r>
                        <a:rPr lang="en-US" sz="1000"/>
                        <a:t>1760.4545454545</a:t>
                      </a:r>
                    </a:p>
                  </a:txBody>
                  <a:tcPr/>
                </a:tc>
                <a:tc>
                  <a:txBody>
                    <a:bodyPr/>
                    <a:lstStyle/>
                    <a:p>
                      <a:r>
                        <a:rPr lang="en-US" sz="1000"/>
                        <a:t>5.3230688902457 %</a:t>
                      </a:r>
                    </a:p>
                  </a:txBody>
                  <a:tcPr/>
                </a:tc>
                <a:tc>
                  <a:txBody>
                    <a:bodyPr/>
                    <a:lstStyle/>
                    <a:p>
                      <a:r>
                        <a:rPr lang="en-US" sz="1000"/>
                        <a:t>0</a:t>
                      </a:r>
                    </a:p>
                  </a:txBody>
                  <a:tcPr/>
                </a:tc>
                <a:extLst>
                  <a:ext uri="{0D108BD9-81ED-4DB2-BD59-A6C34878D82A}">
                    <a16:rowId xmlns:a16="http://schemas.microsoft.com/office/drawing/2014/main" val="3407438527"/>
                  </a:ext>
                </a:extLst>
              </a:tr>
            </a:tbl>
          </a:graphicData>
        </a:graphic>
      </p:graphicFrame>
      <p:sp>
        <p:nvSpPr>
          <p:cNvPr id="4" name="Text Placeholder 3">
            <a:extLst>
              <a:ext uri="{FF2B5EF4-FFF2-40B4-BE49-F238E27FC236}">
                <a16:creationId xmlns:a16="http://schemas.microsoft.com/office/drawing/2014/main" id="{50780098-04D1-4041-892C-2E2B2DA7C7E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01200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FC093-3705-4424-8F11-CC90C948ACB1}"/>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01C587AC-A47F-4DF0-BEFA-8F11FE0B2D28}"/>
              </a:ext>
            </a:extLst>
          </p:cNvPr>
          <p:cNvGraphicFramePr>
            <a:graphicFrameLocks noGrp="1"/>
          </p:cNvGraphicFramePr>
          <p:nvPr>
            <p:ph type="chart" sz="quarter" idx="13"/>
            <p:extLst>
              <p:ext uri="{D42A27DB-BD31-4B8C-83A1-F6EECF244321}">
                <p14:modId xmlns:p14="http://schemas.microsoft.com/office/powerpoint/2010/main" val="1268597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41660F-FC02-42B1-85CE-C3B5227209E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8894895-2D5D-4C1B-A2D9-60F7C089FE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704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38300-03F4-4E01-B4E5-F7EB4B199306}"/>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93DF9B3F-5D12-46DE-8F56-AAB9217C80C4}"/>
              </a:ext>
            </a:extLst>
          </p:cNvPr>
          <p:cNvGraphicFramePr>
            <a:graphicFrameLocks noGrp="1"/>
          </p:cNvGraphicFramePr>
          <p:nvPr>
            <p:ph type="chart" sz="quarter" idx="13"/>
            <p:extLst>
              <p:ext uri="{D42A27DB-BD31-4B8C-83A1-F6EECF244321}">
                <p14:modId xmlns:p14="http://schemas.microsoft.com/office/powerpoint/2010/main" val="4101039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7D4F0-FD7E-42F6-81BD-98AC325E8C8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7294D33-583E-4752-89DF-668FBA4B9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682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ABC3-2E6E-43B2-AAF0-0B71A3CA7198}"/>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936C30C5-629B-417D-B28C-723D5DD84F5D}"/>
              </a:ext>
            </a:extLst>
          </p:cNvPr>
          <p:cNvGraphicFramePr>
            <a:graphicFrameLocks noGrp="1"/>
          </p:cNvGraphicFramePr>
          <p:nvPr>
            <p:ph type="chart" sz="quarter" idx="13"/>
            <p:extLst>
              <p:ext uri="{D42A27DB-BD31-4B8C-83A1-F6EECF244321}">
                <p14:modId xmlns:p14="http://schemas.microsoft.com/office/powerpoint/2010/main" val="3638480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BA896C-B2DE-4E6C-9B68-EA258806EE1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50C8EF1-1593-49F8-900F-5CEED01A5C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387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FC5C0-1F86-4B28-887E-4F925A32CFEE}"/>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58BE2F31-85A9-440E-9FF5-3549F8581BF7}"/>
              </a:ext>
            </a:extLst>
          </p:cNvPr>
          <p:cNvGraphicFramePr>
            <a:graphicFrameLocks noGrp="1"/>
          </p:cNvGraphicFramePr>
          <p:nvPr>
            <p:ph type="chart" sz="quarter" idx="13"/>
            <p:extLst>
              <p:ext uri="{D42A27DB-BD31-4B8C-83A1-F6EECF244321}">
                <p14:modId xmlns:p14="http://schemas.microsoft.com/office/powerpoint/2010/main" val="3489768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A24AEA-9182-485F-A26C-9B4545F7D87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AD9D464-6149-44D5-B50A-5E901D3448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079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F9A6C-9A29-46B6-A71D-5C57CF538193}"/>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F45BF50D-9C25-455B-91DF-210C940EB9A8}"/>
              </a:ext>
            </a:extLst>
          </p:cNvPr>
          <p:cNvGraphicFramePr>
            <a:graphicFrameLocks noGrp="1"/>
          </p:cNvGraphicFramePr>
          <p:nvPr>
            <p:ph type="tbl" sz="quarter" idx="13"/>
            <p:extLst>
              <p:ext uri="{D42A27DB-BD31-4B8C-83A1-F6EECF244321}">
                <p14:modId xmlns:p14="http://schemas.microsoft.com/office/powerpoint/2010/main" val="591490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15234025"/>
                    </a:ext>
                  </a:extLst>
                </a:gridCol>
                <a:gridCol w="740664">
                  <a:extLst>
                    <a:ext uri="{9D8B030D-6E8A-4147-A177-3AD203B41FA5}">
                      <a16:colId xmlns:a16="http://schemas.microsoft.com/office/drawing/2014/main" val="2130340508"/>
                    </a:ext>
                  </a:extLst>
                </a:gridCol>
                <a:gridCol w="740664">
                  <a:extLst>
                    <a:ext uri="{9D8B030D-6E8A-4147-A177-3AD203B41FA5}">
                      <a16:colId xmlns:a16="http://schemas.microsoft.com/office/drawing/2014/main" val="2003009451"/>
                    </a:ext>
                  </a:extLst>
                </a:gridCol>
                <a:gridCol w="740664">
                  <a:extLst>
                    <a:ext uri="{9D8B030D-6E8A-4147-A177-3AD203B41FA5}">
                      <a16:colId xmlns:a16="http://schemas.microsoft.com/office/drawing/2014/main" val="3158645634"/>
                    </a:ext>
                  </a:extLst>
                </a:gridCol>
                <a:gridCol w="740664">
                  <a:extLst>
                    <a:ext uri="{9D8B030D-6E8A-4147-A177-3AD203B41FA5}">
                      <a16:colId xmlns:a16="http://schemas.microsoft.com/office/drawing/2014/main" val="3542993330"/>
                    </a:ext>
                  </a:extLst>
                </a:gridCol>
                <a:gridCol w="740664">
                  <a:extLst>
                    <a:ext uri="{9D8B030D-6E8A-4147-A177-3AD203B41FA5}">
                      <a16:colId xmlns:a16="http://schemas.microsoft.com/office/drawing/2014/main" val="545772385"/>
                    </a:ext>
                  </a:extLst>
                </a:gridCol>
                <a:gridCol w="740664">
                  <a:extLst>
                    <a:ext uri="{9D8B030D-6E8A-4147-A177-3AD203B41FA5}">
                      <a16:colId xmlns:a16="http://schemas.microsoft.com/office/drawing/2014/main" val="2163872108"/>
                    </a:ext>
                  </a:extLst>
                </a:gridCol>
                <a:gridCol w="740664">
                  <a:extLst>
                    <a:ext uri="{9D8B030D-6E8A-4147-A177-3AD203B41FA5}">
                      <a16:colId xmlns:a16="http://schemas.microsoft.com/office/drawing/2014/main" val="1482037120"/>
                    </a:ext>
                  </a:extLst>
                </a:gridCol>
                <a:gridCol w="740664">
                  <a:extLst>
                    <a:ext uri="{9D8B030D-6E8A-4147-A177-3AD203B41FA5}">
                      <a16:colId xmlns:a16="http://schemas.microsoft.com/office/drawing/2014/main" val="3390746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63084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- 2022-02-11 12:55:26</a:t>
                      </a:r>
                      <a:r>
                        <a:rPr kumimoji="0" lang="en-US" sz="1000" b="0" i="0" u="none" strike="noStrike" kern="1200" cap="none" spc="0" normalizeH="0" baseline="0" noProof="0">
                          <a:ln>
                            <a:noFill/>
                          </a:ln>
                          <a:solidFill>
                            <a:prstClr val="black"/>
                          </a:solidFill>
                          <a:effectLst/>
                          <a:uLnTx/>
                          <a:uFillTx/>
                          <a:latin typeface="+mn-lt"/>
                          <a:ea typeface="+mn-ea"/>
                          <a:cs typeface="+mn-cs"/>
                        </a:rPr>
                        <a:t>
 Did you know mangroves provide protection for coastal communities against natural catastrophes like flooding and hurricanes? 
Tokio Marine recognizes the many benefits of mangroves and has been leading planting projects for more than 20 years. TMA's Medalit had the opportunity to plant mangroves with other Tokio Marine Group employees in Malaysia in 2019! 
#NatCats #InsuranceCareersMonth #ICM2022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9.1447707367336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4773148"/>
                  </a:ext>
                </a:extLst>
              </a:tr>
            </a:tbl>
          </a:graphicData>
        </a:graphic>
      </p:graphicFrame>
      <p:sp>
        <p:nvSpPr>
          <p:cNvPr id="4" name="Text Placeholder 3">
            <a:extLst>
              <a:ext uri="{FF2B5EF4-FFF2-40B4-BE49-F238E27FC236}">
                <a16:creationId xmlns:a16="http://schemas.microsoft.com/office/drawing/2014/main" id="{4639B7A0-B145-4381-93B4-707CA14F2C9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682748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94AC-A1D8-4854-A3E3-550771CE0A2F}"/>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E1C57E5A-6642-4B6D-9446-645AF9AA90F3}"/>
              </a:ext>
            </a:extLst>
          </p:cNvPr>
          <p:cNvGraphicFramePr>
            <a:graphicFrameLocks noGrp="1"/>
          </p:cNvGraphicFramePr>
          <p:nvPr>
            <p:ph type="tbl" sz="quarter" idx="13"/>
            <p:extLst>
              <p:ext uri="{D42A27DB-BD31-4B8C-83A1-F6EECF244321}">
                <p14:modId xmlns:p14="http://schemas.microsoft.com/office/powerpoint/2010/main" val="417012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33224492"/>
                    </a:ext>
                  </a:extLst>
                </a:gridCol>
                <a:gridCol w="740664">
                  <a:extLst>
                    <a:ext uri="{9D8B030D-6E8A-4147-A177-3AD203B41FA5}">
                      <a16:colId xmlns:a16="http://schemas.microsoft.com/office/drawing/2014/main" val="3255961866"/>
                    </a:ext>
                  </a:extLst>
                </a:gridCol>
                <a:gridCol w="740664">
                  <a:extLst>
                    <a:ext uri="{9D8B030D-6E8A-4147-A177-3AD203B41FA5}">
                      <a16:colId xmlns:a16="http://schemas.microsoft.com/office/drawing/2014/main" val="4261999824"/>
                    </a:ext>
                  </a:extLst>
                </a:gridCol>
                <a:gridCol w="740664">
                  <a:extLst>
                    <a:ext uri="{9D8B030D-6E8A-4147-A177-3AD203B41FA5}">
                      <a16:colId xmlns:a16="http://schemas.microsoft.com/office/drawing/2014/main" val="3933906959"/>
                    </a:ext>
                  </a:extLst>
                </a:gridCol>
                <a:gridCol w="740664">
                  <a:extLst>
                    <a:ext uri="{9D8B030D-6E8A-4147-A177-3AD203B41FA5}">
                      <a16:colId xmlns:a16="http://schemas.microsoft.com/office/drawing/2014/main" val="1147261774"/>
                    </a:ext>
                  </a:extLst>
                </a:gridCol>
                <a:gridCol w="740664">
                  <a:extLst>
                    <a:ext uri="{9D8B030D-6E8A-4147-A177-3AD203B41FA5}">
                      <a16:colId xmlns:a16="http://schemas.microsoft.com/office/drawing/2014/main" val="183533858"/>
                    </a:ext>
                  </a:extLst>
                </a:gridCol>
                <a:gridCol w="740664">
                  <a:extLst>
                    <a:ext uri="{9D8B030D-6E8A-4147-A177-3AD203B41FA5}">
                      <a16:colId xmlns:a16="http://schemas.microsoft.com/office/drawing/2014/main" val="2867848234"/>
                    </a:ext>
                  </a:extLst>
                </a:gridCol>
                <a:gridCol w="740664">
                  <a:extLst>
                    <a:ext uri="{9D8B030D-6E8A-4147-A177-3AD203B41FA5}">
                      <a16:colId xmlns:a16="http://schemas.microsoft.com/office/drawing/2014/main" val="3052466517"/>
                    </a:ext>
                  </a:extLst>
                </a:gridCol>
                <a:gridCol w="740664">
                  <a:extLst>
                    <a:ext uri="{9D8B030D-6E8A-4147-A177-3AD203B41FA5}">
                      <a16:colId xmlns:a16="http://schemas.microsoft.com/office/drawing/2014/main" val="988775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1621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- 2022-02-03 10:08:41</a:t>
                      </a:r>
                      <a:r>
                        <a:rPr kumimoji="0" lang="en-US" sz="1000" b="0" i="0" u="none" strike="noStrike" kern="1200" cap="none" spc="0" normalizeH="0" baseline="0" noProof="0">
                          <a:ln>
                            <a:noFill/>
                          </a:ln>
                          <a:solidFill>
                            <a:prstClr val="black"/>
                          </a:solidFill>
                          <a:effectLst/>
                          <a:uLnTx/>
                          <a:uFillTx/>
                          <a:latin typeface="+mn-lt"/>
                          <a:ea typeface="+mn-ea"/>
                          <a:cs typeface="+mn-cs"/>
                        </a:rPr>
                        <a:t>
 We love seeing our employees' growing families - and we're proud to offer benefits that support them in balancing work and parenthood! Our Parental Flex Schedule aims to help new mothers, fathers, and adoptive parents transition back to work with up to 20 paid flex days to be used for either a 3-day or 4-day work week upon returning from parental leave. 
Learn more about our benefits: https://bit.ly/TMABenefits 
#WorkLifeBalance #WorkingParents #InsuranceCareersMonth #ICM2022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4.9013367281986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9028117"/>
                  </a:ext>
                </a:extLst>
              </a:tr>
            </a:tbl>
          </a:graphicData>
        </a:graphic>
      </p:graphicFrame>
      <p:sp>
        <p:nvSpPr>
          <p:cNvPr id="4" name="Text Placeholder 3">
            <a:extLst>
              <a:ext uri="{FF2B5EF4-FFF2-40B4-BE49-F238E27FC236}">
                <a16:creationId xmlns:a16="http://schemas.microsoft.com/office/drawing/2014/main" id="{A54653C1-9269-41AF-B05B-4FA9761F720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67123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5C03-6330-4220-AB5E-9109366DC88A}"/>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A1D1DDAF-5DD1-4C45-B689-56DDBE61C156}"/>
              </a:ext>
            </a:extLst>
          </p:cNvPr>
          <p:cNvGraphicFramePr>
            <a:graphicFrameLocks noGrp="1"/>
          </p:cNvGraphicFramePr>
          <p:nvPr>
            <p:ph type="tbl" sz="quarter" idx="13"/>
            <p:extLst>
              <p:ext uri="{D42A27DB-BD31-4B8C-83A1-F6EECF244321}">
                <p14:modId xmlns:p14="http://schemas.microsoft.com/office/powerpoint/2010/main" val="4250769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88325793"/>
                    </a:ext>
                  </a:extLst>
                </a:gridCol>
                <a:gridCol w="740664">
                  <a:extLst>
                    <a:ext uri="{9D8B030D-6E8A-4147-A177-3AD203B41FA5}">
                      <a16:colId xmlns:a16="http://schemas.microsoft.com/office/drawing/2014/main" val="3861541014"/>
                    </a:ext>
                  </a:extLst>
                </a:gridCol>
                <a:gridCol w="740664">
                  <a:extLst>
                    <a:ext uri="{9D8B030D-6E8A-4147-A177-3AD203B41FA5}">
                      <a16:colId xmlns:a16="http://schemas.microsoft.com/office/drawing/2014/main" val="1103872588"/>
                    </a:ext>
                  </a:extLst>
                </a:gridCol>
                <a:gridCol w="740664">
                  <a:extLst>
                    <a:ext uri="{9D8B030D-6E8A-4147-A177-3AD203B41FA5}">
                      <a16:colId xmlns:a16="http://schemas.microsoft.com/office/drawing/2014/main" val="2872683639"/>
                    </a:ext>
                  </a:extLst>
                </a:gridCol>
                <a:gridCol w="740664">
                  <a:extLst>
                    <a:ext uri="{9D8B030D-6E8A-4147-A177-3AD203B41FA5}">
                      <a16:colId xmlns:a16="http://schemas.microsoft.com/office/drawing/2014/main" val="53191538"/>
                    </a:ext>
                  </a:extLst>
                </a:gridCol>
                <a:gridCol w="740664">
                  <a:extLst>
                    <a:ext uri="{9D8B030D-6E8A-4147-A177-3AD203B41FA5}">
                      <a16:colId xmlns:a16="http://schemas.microsoft.com/office/drawing/2014/main" val="206710706"/>
                    </a:ext>
                  </a:extLst>
                </a:gridCol>
                <a:gridCol w="740664">
                  <a:extLst>
                    <a:ext uri="{9D8B030D-6E8A-4147-A177-3AD203B41FA5}">
                      <a16:colId xmlns:a16="http://schemas.microsoft.com/office/drawing/2014/main" val="3403210188"/>
                    </a:ext>
                  </a:extLst>
                </a:gridCol>
                <a:gridCol w="740664">
                  <a:extLst>
                    <a:ext uri="{9D8B030D-6E8A-4147-A177-3AD203B41FA5}">
                      <a16:colId xmlns:a16="http://schemas.microsoft.com/office/drawing/2014/main" val="3992769699"/>
                    </a:ext>
                  </a:extLst>
                </a:gridCol>
                <a:gridCol w="740664">
                  <a:extLst>
                    <a:ext uri="{9D8B030D-6E8A-4147-A177-3AD203B41FA5}">
                      <a16:colId xmlns:a16="http://schemas.microsoft.com/office/drawing/2014/main" val="1785688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07095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- 2022-02-16 13:27:53</a:t>
                      </a:r>
                      <a:r>
                        <a:rPr kumimoji="0" lang="en-US" sz="1000" b="0" i="0" u="none" strike="noStrike" kern="1200" cap="none" spc="0" normalizeH="0" baseline="0" noProof="0">
                          <a:ln>
                            <a:noFill/>
                          </a:ln>
                          <a:solidFill>
                            <a:prstClr val="black"/>
                          </a:solidFill>
                          <a:effectLst/>
                          <a:uLnTx/>
                          <a:uFillTx/>
                          <a:latin typeface="+mn-lt"/>
                          <a:ea typeface="+mn-ea"/>
                          <a:cs typeface="+mn-cs"/>
                        </a:rPr>
                        <a:t>
 Relax, renew, refresh! This month, our #wellness program encouraged employees to focus on the value of restorative downtime. One of the best ways to hit the reset button is a change in scenery! Thanks to TMA's Victor V. for sharing these beautiful photos from a recent trip to Colorado.
Learn more about how we support our employees: https://bit.ly/TMABenefits 
#InsuranceCareersMonth #ICM2022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7.0295489891135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120597"/>
                  </a:ext>
                </a:extLst>
              </a:tr>
            </a:tbl>
          </a:graphicData>
        </a:graphic>
      </p:graphicFrame>
      <p:sp>
        <p:nvSpPr>
          <p:cNvPr id="4" name="Text Placeholder 3">
            <a:extLst>
              <a:ext uri="{FF2B5EF4-FFF2-40B4-BE49-F238E27FC236}">
                <a16:creationId xmlns:a16="http://schemas.microsoft.com/office/drawing/2014/main" id="{9147C900-FDBB-4477-94E5-7A23A7A8BAA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49739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DC082-EFF5-4F37-8DE1-504AA4CCF69E}"/>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0064BFF6-C7C2-46A7-AC0A-B5BFC7B35329}"/>
              </a:ext>
            </a:extLst>
          </p:cNvPr>
          <p:cNvGraphicFramePr>
            <a:graphicFrameLocks noGrp="1"/>
          </p:cNvGraphicFramePr>
          <p:nvPr>
            <p:ph type="tbl" sz="quarter" idx="13"/>
            <p:extLst>
              <p:ext uri="{D42A27DB-BD31-4B8C-83A1-F6EECF244321}">
                <p14:modId xmlns:p14="http://schemas.microsoft.com/office/powerpoint/2010/main" val="585476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9144182"/>
                    </a:ext>
                  </a:extLst>
                </a:gridCol>
                <a:gridCol w="658368">
                  <a:extLst>
                    <a:ext uri="{9D8B030D-6E8A-4147-A177-3AD203B41FA5}">
                      <a16:colId xmlns:a16="http://schemas.microsoft.com/office/drawing/2014/main" val="1533213743"/>
                    </a:ext>
                  </a:extLst>
                </a:gridCol>
                <a:gridCol w="658368">
                  <a:extLst>
                    <a:ext uri="{9D8B030D-6E8A-4147-A177-3AD203B41FA5}">
                      <a16:colId xmlns:a16="http://schemas.microsoft.com/office/drawing/2014/main" val="2251174134"/>
                    </a:ext>
                  </a:extLst>
                </a:gridCol>
                <a:gridCol w="658368">
                  <a:extLst>
                    <a:ext uri="{9D8B030D-6E8A-4147-A177-3AD203B41FA5}">
                      <a16:colId xmlns:a16="http://schemas.microsoft.com/office/drawing/2014/main" val="846121036"/>
                    </a:ext>
                  </a:extLst>
                </a:gridCol>
                <a:gridCol w="658368">
                  <a:extLst>
                    <a:ext uri="{9D8B030D-6E8A-4147-A177-3AD203B41FA5}">
                      <a16:colId xmlns:a16="http://schemas.microsoft.com/office/drawing/2014/main" val="1100939508"/>
                    </a:ext>
                  </a:extLst>
                </a:gridCol>
                <a:gridCol w="658368">
                  <a:extLst>
                    <a:ext uri="{9D8B030D-6E8A-4147-A177-3AD203B41FA5}">
                      <a16:colId xmlns:a16="http://schemas.microsoft.com/office/drawing/2014/main" val="2901160323"/>
                    </a:ext>
                  </a:extLst>
                </a:gridCol>
                <a:gridCol w="658368">
                  <a:extLst>
                    <a:ext uri="{9D8B030D-6E8A-4147-A177-3AD203B41FA5}">
                      <a16:colId xmlns:a16="http://schemas.microsoft.com/office/drawing/2014/main" val="1518692541"/>
                    </a:ext>
                  </a:extLst>
                </a:gridCol>
                <a:gridCol w="658368">
                  <a:extLst>
                    <a:ext uri="{9D8B030D-6E8A-4147-A177-3AD203B41FA5}">
                      <a16:colId xmlns:a16="http://schemas.microsoft.com/office/drawing/2014/main" val="3287259396"/>
                    </a:ext>
                  </a:extLst>
                </a:gridCol>
                <a:gridCol w="658368">
                  <a:extLst>
                    <a:ext uri="{9D8B030D-6E8A-4147-A177-3AD203B41FA5}">
                      <a16:colId xmlns:a16="http://schemas.microsoft.com/office/drawing/2014/main" val="1907980657"/>
                    </a:ext>
                  </a:extLst>
                </a:gridCol>
                <a:gridCol w="658368">
                  <a:extLst>
                    <a:ext uri="{9D8B030D-6E8A-4147-A177-3AD203B41FA5}">
                      <a16:colId xmlns:a16="http://schemas.microsoft.com/office/drawing/2014/main" val="28779877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70378002"/>
                  </a:ext>
                </a:extLst>
              </a:tr>
              <a:tr h="370840">
                <a:tc>
                  <a:txBody>
                    <a:bodyPr/>
                    <a:lstStyle/>
                    <a:p>
                      <a:r>
                        <a:rPr lang="en-US" sz="1000"/>
                        <a:t>@tmamerica</a:t>
                      </a:r>
                    </a:p>
                  </a:txBody>
                  <a:tcPr/>
                </a:tc>
                <a:tc>
                  <a:txBody>
                    <a:bodyPr/>
                    <a:lstStyle/>
                    <a:p>
                      <a:r>
                        <a:rPr lang="en-US" sz="1000"/>
                        <a:t>449</a:t>
                      </a:r>
                    </a:p>
                  </a:txBody>
                  <a:tcPr/>
                </a:tc>
                <a:tc>
                  <a:txBody>
                    <a:bodyPr/>
                    <a:lstStyle/>
                    <a:p>
                      <a:r>
                        <a:rPr lang="en-US" sz="1000"/>
                        <a:t>-2</a:t>
                      </a:r>
                    </a:p>
                  </a:txBody>
                  <a:tcPr/>
                </a:tc>
                <a:tc>
                  <a:txBody>
                    <a:bodyPr/>
                    <a:lstStyle/>
                    <a:p>
                      <a:r>
                        <a:rPr lang="en-US" sz="1000"/>
                        <a:t>8</a:t>
                      </a:r>
                    </a:p>
                  </a:txBody>
                  <a:tcPr/>
                </a:tc>
                <a:tc>
                  <a:txBody>
                    <a:bodyPr/>
                    <a:lstStyle/>
                    <a:p>
                      <a:r>
                        <a:rPr lang="en-US" sz="1000"/>
                        <a:t>3</a:t>
                      </a:r>
                    </a:p>
                  </a:txBody>
                  <a:tcPr/>
                </a:tc>
                <a:tc>
                  <a:txBody>
                    <a:bodyPr/>
                    <a:lstStyle/>
                    <a:p>
                      <a:r>
                        <a:rPr lang="en-US" sz="1000"/>
                        <a:t>0</a:t>
                      </a:r>
                    </a:p>
                  </a:txBody>
                  <a:tcPr/>
                </a:tc>
                <a:tc>
                  <a:txBody>
                    <a:bodyPr/>
                    <a:lstStyle/>
                    <a:p>
                      <a:r>
                        <a:rPr lang="en-US" sz="1000"/>
                        <a:t>11</a:t>
                      </a:r>
                    </a:p>
                  </a:txBody>
                  <a:tcPr/>
                </a:tc>
                <a:tc>
                  <a:txBody>
                    <a:bodyPr/>
                    <a:lstStyle/>
                    <a:p>
                      <a:r>
                        <a:rPr lang="en-US" sz="1000"/>
                        <a:t>120</a:t>
                      </a:r>
                    </a:p>
                  </a:txBody>
                  <a:tcPr/>
                </a:tc>
                <a:tc>
                  <a:txBody>
                    <a:bodyPr/>
                    <a:lstStyle/>
                    <a:p>
                      <a:r>
                        <a:rPr lang="en-US" sz="1000"/>
                        <a:t>5</a:t>
                      </a:r>
                    </a:p>
                  </a:txBody>
                  <a:tcPr/>
                </a:tc>
                <a:tc>
                  <a:txBody>
                    <a:bodyPr/>
                    <a:lstStyle/>
                    <a:p>
                      <a:r>
                        <a:rPr lang="en-US" sz="1000"/>
                        <a:t>2.5253 %</a:t>
                      </a:r>
                    </a:p>
                  </a:txBody>
                  <a:tcPr/>
                </a:tc>
                <a:extLst>
                  <a:ext uri="{0D108BD9-81ED-4DB2-BD59-A6C34878D82A}">
                    <a16:rowId xmlns:a16="http://schemas.microsoft.com/office/drawing/2014/main" val="1004849809"/>
                  </a:ext>
                </a:extLst>
              </a:tr>
            </a:tbl>
          </a:graphicData>
        </a:graphic>
      </p:graphicFrame>
      <p:sp>
        <p:nvSpPr>
          <p:cNvPr id="4" name="Text Placeholder 3">
            <a:extLst>
              <a:ext uri="{FF2B5EF4-FFF2-40B4-BE49-F238E27FC236}">
                <a16:creationId xmlns:a16="http://schemas.microsoft.com/office/drawing/2014/main" id="{F08B47C7-D921-41F0-9355-20718D91176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377794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A7A99-C554-4B34-9185-4EB9109F42DB}"/>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A310FA1-006F-4482-B52A-3DE99ABBE925}"/>
              </a:ext>
            </a:extLst>
          </p:cNvPr>
          <p:cNvGraphicFramePr>
            <a:graphicFrameLocks noGrp="1"/>
          </p:cNvGraphicFramePr>
          <p:nvPr>
            <p:ph type="chart" sz="quarter" idx="13"/>
            <p:extLst>
              <p:ext uri="{D42A27DB-BD31-4B8C-83A1-F6EECF244321}">
                <p14:modId xmlns:p14="http://schemas.microsoft.com/office/powerpoint/2010/main" val="587411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C524DD-BC6A-4A93-B03B-E5DB7A2829B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C5B658F-36C0-41D4-8887-CE0DC1E0F3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0074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07B12-779D-4F3C-908D-BB44EEECC59C}"/>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1828A06B-9B8B-42C4-B665-7F9592D22063}"/>
              </a:ext>
            </a:extLst>
          </p:cNvPr>
          <p:cNvGraphicFramePr>
            <a:graphicFrameLocks noGrp="1"/>
          </p:cNvGraphicFramePr>
          <p:nvPr>
            <p:ph type="chart" sz="quarter" idx="13"/>
            <p:extLst>
              <p:ext uri="{D42A27DB-BD31-4B8C-83A1-F6EECF244321}">
                <p14:modId xmlns:p14="http://schemas.microsoft.com/office/powerpoint/2010/main" val="2166012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933764-2817-43C9-8001-CA227B320C3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0311F22-7A98-454D-BFAD-7DD45E6C25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9611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EF57A-7DA9-40A6-8790-8B694BFD189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5D46642D-BF83-481E-8517-DDCF95B73F16}"/>
              </a:ext>
            </a:extLst>
          </p:cNvPr>
          <p:cNvGraphicFramePr>
            <a:graphicFrameLocks noGrp="1"/>
          </p:cNvGraphicFramePr>
          <p:nvPr>
            <p:ph type="chart" sz="quarter" idx="13"/>
            <p:extLst>
              <p:ext uri="{D42A27DB-BD31-4B8C-83A1-F6EECF244321}">
                <p14:modId xmlns:p14="http://schemas.microsoft.com/office/powerpoint/2010/main" val="162954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70B12D-0EAF-444A-9A5A-8D62A476C82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56BEB4D-F304-4A2C-B2BD-67F767EC2F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728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900E-3829-4712-B982-22FBD6B4F0AB}"/>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0DB84AAF-6359-4E77-B4FA-C5CFE7DEBDF6}"/>
              </a:ext>
            </a:extLst>
          </p:cNvPr>
          <p:cNvGraphicFramePr>
            <a:graphicFrameLocks noGrp="1"/>
          </p:cNvGraphicFramePr>
          <p:nvPr>
            <p:ph type="chart" sz="quarter" idx="13"/>
            <p:extLst>
              <p:ext uri="{D42A27DB-BD31-4B8C-83A1-F6EECF244321}">
                <p14:modId xmlns:p14="http://schemas.microsoft.com/office/powerpoint/2010/main" val="3895398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80AFAF-E215-4188-B41F-B4C65AD49B4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AF84158-2DA8-4E1C-B08D-400E906528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9163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8B1CC-05B3-4917-B5EB-61377E374037}"/>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DD525D74-8D1D-4B3C-A71C-405B170A4E83}"/>
              </a:ext>
            </a:extLst>
          </p:cNvPr>
          <p:cNvGraphicFramePr>
            <a:graphicFrameLocks noGrp="1"/>
          </p:cNvGraphicFramePr>
          <p:nvPr>
            <p:ph type="tbl" sz="quarter" idx="13"/>
            <p:extLst>
              <p:ext uri="{D42A27DB-BD31-4B8C-83A1-F6EECF244321}">
                <p14:modId xmlns:p14="http://schemas.microsoft.com/office/powerpoint/2010/main" val="119503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02603481"/>
                    </a:ext>
                  </a:extLst>
                </a:gridCol>
                <a:gridCol w="1810512">
                  <a:extLst>
                    <a:ext uri="{9D8B030D-6E8A-4147-A177-3AD203B41FA5}">
                      <a16:colId xmlns:a16="http://schemas.microsoft.com/office/drawing/2014/main" val="2437565813"/>
                    </a:ext>
                  </a:extLst>
                </a:gridCol>
                <a:gridCol w="822960">
                  <a:extLst>
                    <a:ext uri="{9D8B030D-6E8A-4147-A177-3AD203B41FA5}">
                      <a16:colId xmlns:a16="http://schemas.microsoft.com/office/drawing/2014/main" val="2623228533"/>
                    </a:ext>
                  </a:extLst>
                </a:gridCol>
                <a:gridCol w="822960">
                  <a:extLst>
                    <a:ext uri="{9D8B030D-6E8A-4147-A177-3AD203B41FA5}">
                      <a16:colId xmlns:a16="http://schemas.microsoft.com/office/drawing/2014/main" val="1661817587"/>
                    </a:ext>
                  </a:extLst>
                </a:gridCol>
                <a:gridCol w="822960">
                  <a:extLst>
                    <a:ext uri="{9D8B030D-6E8A-4147-A177-3AD203B41FA5}">
                      <a16:colId xmlns:a16="http://schemas.microsoft.com/office/drawing/2014/main" val="2435504578"/>
                    </a:ext>
                  </a:extLst>
                </a:gridCol>
                <a:gridCol w="822960">
                  <a:extLst>
                    <a:ext uri="{9D8B030D-6E8A-4147-A177-3AD203B41FA5}">
                      <a16:colId xmlns:a16="http://schemas.microsoft.com/office/drawing/2014/main" val="2690381048"/>
                    </a:ext>
                  </a:extLst>
                </a:gridCol>
                <a:gridCol w="822960">
                  <a:extLst>
                    <a:ext uri="{9D8B030D-6E8A-4147-A177-3AD203B41FA5}">
                      <a16:colId xmlns:a16="http://schemas.microsoft.com/office/drawing/2014/main" val="3220995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856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- 2022-02-22 15:47:59</a:t>
                      </a:r>
                      <a:r>
                        <a:rPr kumimoji="0" lang="en-US" sz="1000" b="0" i="0" u="none" strike="noStrike" kern="1200" cap="none" spc="0" normalizeH="0" baseline="0" noProof="0">
                          <a:ln>
                            <a:noFill/>
                          </a:ln>
                          <a:solidFill>
                            <a:prstClr val="black"/>
                          </a:solidFill>
                          <a:effectLst/>
                          <a:uLnTx/>
                          <a:uFillTx/>
                          <a:latin typeface="+mn-lt"/>
                          <a:ea typeface="+mn-ea"/>
                          <a:cs typeface="+mn-cs"/>
                        </a:rPr>
                        <a:t>
 TMA is spreading the love to elders in need of friendship and encouragement! We recently hosted a virtual letter-writing event for our employees in partnership with loveforourelders – a non-profit organization that is helping fight loneliness and isolation among the elderly. 💌 
Swipe ⬅️ to see what our employees had to say about the event! 
#InsuranceCareersMonth #ICM2022 #InsuranceGivesBack #CompanyCulture #GivingBack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274587680_375049467383531_6679542414290699096_n.jpg?_nc_cat=102&amp;ccb=1-5&amp;_nc_sid=8ae9d6&amp;_nc_ohc=qbnM4aR76mAAX9GFTxo&amp;_nc_ht=scontent-iad3-1.cdninstagram.com&amp;edm=AL-3X8kEAAAA&amp;oh=00_AT_k9fFBPvU8gQXYhlXPTg9OHpmmC6N_5p7oU7ZsYiNOXA&amp;oe=6223BC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96974431"/>
                  </a:ext>
                </a:extLst>
              </a:tr>
            </a:tbl>
          </a:graphicData>
        </a:graphic>
      </p:graphicFrame>
      <p:sp>
        <p:nvSpPr>
          <p:cNvPr id="4" name="Text Placeholder 3">
            <a:extLst>
              <a:ext uri="{FF2B5EF4-FFF2-40B4-BE49-F238E27FC236}">
                <a16:creationId xmlns:a16="http://schemas.microsoft.com/office/drawing/2014/main" id="{B5F13907-22E0-45E6-937E-F1B8DADB054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048107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E69C-F4D4-4E9C-ADD9-8A94BAF6D78E}"/>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2006942C-F420-431F-8744-28749F8D2A85}"/>
              </a:ext>
            </a:extLst>
          </p:cNvPr>
          <p:cNvGraphicFramePr>
            <a:graphicFrameLocks noGrp="1"/>
          </p:cNvGraphicFramePr>
          <p:nvPr>
            <p:ph type="tbl" sz="quarter" idx="13"/>
            <p:extLst>
              <p:ext uri="{D42A27DB-BD31-4B8C-83A1-F6EECF244321}">
                <p14:modId xmlns:p14="http://schemas.microsoft.com/office/powerpoint/2010/main" val="3068132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36771033"/>
                    </a:ext>
                  </a:extLst>
                </a:gridCol>
                <a:gridCol w="1810512">
                  <a:extLst>
                    <a:ext uri="{9D8B030D-6E8A-4147-A177-3AD203B41FA5}">
                      <a16:colId xmlns:a16="http://schemas.microsoft.com/office/drawing/2014/main" val="905373577"/>
                    </a:ext>
                  </a:extLst>
                </a:gridCol>
                <a:gridCol w="822960">
                  <a:extLst>
                    <a:ext uri="{9D8B030D-6E8A-4147-A177-3AD203B41FA5}">
                      <a16:colId xmlns:a16="http://schemas.microsoft.com/office/drawing/2014/main" val="3769261792"/>
                    </a:ext>
                  </a:extLst>
                </a:gridCol>
                <a:gridCol w="822960">
                  <a:extLst>
                    <a:ext uri="{9D8B030D-6E8A-4147-A177-3AD203B41FA5}">
                      <a16:colId xmlns:a16="http://schemas.microsoft.com/office/drawing/2014/main" val="503715844"/>
                    </a:ext>
                  </a:extLst>
                </a:gridCol>
                <a:gridCol w="822960">
                  <a:extLst>
                    <a:ext uri="{9D8B030D-6E8A-4147-A177-3AD203B41FA5}">
                      <a16:colId xmlns:a16="http://schemas.microsoft.com/office/drawing/2014/main" val="3967145591"/>
                    </a:ext>
                  </a:extLst>
                </a:gridCol>
                <a:gridCol w="822960">
                  <a:extLst>
                    <a:ext uri="{9D8B030D-6E8A-4147-A177-3AD203B41FA5}">
                      <a16:colId xmlns:a16="http://schemas.microsoft.com/office/drawing/2014/main" val="500109268"/>
                    </a:ext>
                  </a:extLst>
                </a:gridCol>
                <a:gridCol w="822960">
                  <a:extLst>
                    <a:ext uri="{9D8B030D-6E8A-4147-A177-3AD203B41FA5}">
                      <a16:colId xmlns:a16="http://schemas.microsoft.com/office/drawing/2014/main" val="2899882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760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- 2022-02-11 13:03:53</a:t>
                      </a:r>
                      <a:r>
                        <a:rPr kumimoji="0" lang="en-US" sz="1000" b="0" i="0" u="none" strike="noStrike" kern="1200" cap="none" spc="0" normalizeH="0" baseline="0" noProof="0">
                          <a:ln>
                            <a:noFill/>
                          </a:ln>
                          <a:solidFill>
                            <a:prstClr val="black"/>
                          </a:solidFill>
                          <a:effectLst/>
                          <a:uLnTx/>
                          <a:uFillTx/>
                          <a:latin typeface="+mn-lt"/>
                          <a:ea typeface="+mn-ea"/>
                          <a:cs typeface="+mn-cs"/>
                        </a:rPr>
                        <a:t>
 Did you know #mangroves provide protection for coastal communities against natural catastrophes like flooding and hurricanes?
Tokio Marine recognizes the many benefits of mangroves and has been leading planting projects for more than 20 years. TMA's Medalit had the opportunity to plant mangroves with other Tokio Marine Group employees in Malaysia in 2019!
#TeamTMA #AnshinInAction #InsuranceCareersMonth #ICM2022 #InsuranceGivesBack #Treeplanting #Sustainability #Mangrove #MangroveForest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273653034_468352591650633_8646146500517897411_n.jpg?_nc_cat=100&amp;ccb=1-5&amp;_nc_sid=8ae9d6&amp;_nc_ohc=gwK66YGeVrsAX_QRG8U&amp;_nc_ht=scontent-iad3-1.cdninstagram.com&amp;edm=AL-3X8kEAAAA&amp;oh=00_AT-R4ZD--0WlvqoLPoQR3E3A0R_AbxlRYAMQH7jwnL6_Kg&amp;oe=62239B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92008895"/>
                  </a:ext>
                </a:extLst>
              </a:tr>
            </a:tbl>
          </a:graphicData>
        </a:graphic>
      </p:graphicFrame>
      <p:sp>
        <p:nvSpPr>
          <p:cNvPr id="4" name="Text Placeholder 3">
            <a:extLst>
              <a:ext uri="{FF2B5EF4-FFF2-40B4-BE49-F238E27FC236}">
                <a16:creationId xmlns:a16="http://schemas.microsoft.com/office/drawing/2014/main" id="{EDD09E4B-53A8-47FB-8A84-39F73FF57D9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29805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322E9-68E5-4B3A-B962-689FCFD3CEA2}"/>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1CD73201-B216-4C61-B600-82794F2707F6}"/>
              </a:ext>
            </a:extLst>
          </p:cNvPr>
          <p:cNvGraphicFramePr>
            <a:graphicFrameLocks noGrp="1"/>
          </p:cNvGraphicFramePr>
          <p:nvPr>
            <p:ph type="tbl" sz="quarter" idx="13"/>
            <p:extLst>
              <p:ext uri="{D42A27DB-BD31-4B8C-83A1-F6EECF244321}">
                <p14:modId xmlns:p14="http://schemas.microsoft.com/office/powerpoint/2010/main" val="55580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6270137"/>
                    </a:ext>
                  </a:extLst>
                </a:gridCol>
                <a:gridCol w="1810512">
                  <a:extLst>
                    <a:ext uri="{9D8B030D-6E8A-4147-A177-3AD203B41FA5}">
                      <a16:colId xmlns:a16="http://schemas.microsoft.com/office/drawing/2014/main" val="3593027240"/>
                    </a:ext>
                  </a:extLst>
                </a:gridCol>
                <a:gridCol w="822960">
                  <a:extLst>
                    <a:ext uri="{9D8B030D-6E8A-4147-A177-3AD203B41FA5}">
                      <a16:colId xmlns:a16="http://schemas.microsoft.com/office/drawing/2014/main" val="1946851036"/>
                    </a:ext>
                  </a:extLst>
                </a:gridCol>
                <a:gridCol w="822960">
                  <a:extLst>
                    <a:ext uri="{9D8B030D-6E8A-4147-A177-3AD203B41FA5}">
                      <a16:colId xmlns:a16="http://schemas.microsoft.com/office/drawing/2014/main" val="3453587313"/>
                    </a:ext>
                  </a:extLst>
                </a:gridCol>
                <a:gridCol w="822960">
                  <a:extLst>
                    <a:ext uri="{9D8B030D-6E8A-4147-A177-3AD203B41FA5}">
                      <a16:colId xmlns:a16="http://schemas.microsoft.com/office/drawing/2014/main" val="184290571"/>
                    </a:ext>
                  </a:extLst>
                </a:gridCol>
                <a:gridCol w="822960">
                  <a:extLst>
                    <a:ext uri="{9D8B030D-6E8A-4147-A177-3AD203B41FA5}">
                      <a16:colId xmlns:a16="http://schemas.microsoft.com/office/drawing/2014/main" val="2140258090"/>
                    </a:ext>
                  </a:extLst>
                </a:gridCol>
                <a:gridCol w="822960">
                  <a:extLst>
                    <a:ext uri="{9D8B030D-6E8A-4147-A177-3AD203B41FA5}">
                      <a16:colId xmlns:a16="http://schemas.microsoft.com/office/drawing/2014/main" val="518020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901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- 2022-02-04 13:03:35</a:t>
                      </a:r>
                      <a:r>
                        <a:rPr kumimoji="0" lang="en-US" sz="1000" b="0" i="0" u="none" strike="noStrike" kern="1200" cap="none" spc="0" normalizeH="0" baseline="0" noProof="0">
                          <a:ln>
                            <a:noFill/>
                          </a:ln>
                          <a:solidFill>
                            <a:prstClr val="black"/>
                          </a:solidFill>
                          <a:effectLst/>
                          <a:uLnTx/>
                          <a:uFillTx/>
                          <a:latin typeface="+mn-lt"/>
                          <a:ea typeface="+mn-ea"/>
                          <a:cs typeface="+mn-cs"/>
                        </a:rPr>
                        <a:t>
 Julie S. was introduced to insurance as a career option through csufofficial’s business program and learned about Tokio Marine through her membership in csufgis. We’re thankful for programs like these that help bring talented young professionals like Julie into our industry! 👏 gammaiotasigma
Learn more about careers at Tokio Marine America: bit.ly/TMAcareers
#ICM2022 #InsuranceCareersMonth #InsuranceCareers #InsuranceJobs #InsuranceCareer #InsuranceJob #insuranceIndustry #Employee #EmployeeSpotlight #YoungProfessionals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273159449_629069574970189_2302538107605168978_n.jpg?_nc_cat=108&amp;ccb=1-5&amp;_nc_sid=8ae9d6&amp;_nc_ohc=QH3g5llo4ZoAX_zkC5v&amp;_nc_ht=scontent-iad3-1.cdninstagram.com&amp;edm=AL-3X8kEAAAA&amp;oh=00_AT8WrtkyaAK422H5enJrHksL9S2v3l3ZR91qnteB9n46EA&amp;oe=62246480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6663280"/>
                  </a:ext>
                </a:extLst>
              </a:tr>
            </a:tbl>
          </a:graphicData>
        </a:graphic>
      </p:graphicFrame>
      <p:sp>
        <p:nvSpPr>
          <p:cNvPr id="4" name="Text Placeholder 3">
            <a:extLst>
              <a:ext uri="{FF2B5EF4-FFF2-40B4-BE49-F238E27FC236}">
                <a16:creationId xmlns:a16="http://schemas.microsoft.com/office/drawing/2014/main" id="{59B4122F-D889-4292-B1CE-5E6AD571770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689363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A79F0-9425-40C2-8B58-B1CDDC486C79}"/>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AC97B4AA-185F-4B83-91BD-AF75218531BF}"/>
              </a:ext>
            </a:extLst>
          </p:cNvPr>
          <p:cNvGraphicFramePr>
            <a:graphicFrameLocks noGrp="1"/>
          </p:cNvGraphicFramePr>
          <p:nvPr>
            <p:ph type="tbl" sz="quarter" idx="13"/>
            <p:extLst>
              <p:ext uri="{D42A27DB-BD31-4B8C-83A1-F6EECF244321}">
                <p14:modId xmlns:p14="http://schemas.microsoft.com/office/powerpoint/2010/main" val="64839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90401035"/>
                    </a:ext>
                  </a:extLst>
                </a:gridCol>
                <a:gridCol w="658368">
                  <a:extLst>
                    <a:ext uri="{9D8B030D-6E8A-4147-A177-3AD203B41FA5}">
                      <a16:colId xmlns:a16="http://schemas.microsoft.com/office/drawing/2014/main" val="186824386"/>
                    </a:ext>
                  </a:extLst>
                </a:gridCol>
                <a:gridCol w="658368">
                  <a:extLst>
                    <a:ext uri="{9D8B030D-6E8A-4147-A177-3AD203B41FA5}">
                      <a16:colId xmlns:a16="http://schemas.microsoft.com/office/drawing/2014/main" val="2264563854"/>
                    </a:ext>
                  </a:extLst>
                </a:gridCol>
                <a:gridCol w="329184">
                  <a:extLst>
                    <a:ext uri="{9D8B030D-6E8A-4147-A177-3AD203B41FA5}">
                      <a16:colId xmlns:a16="http://schemas.microsoft.com/office/drawing/2014/main" val="441114771"/>
                    </a:ext>
                  </a:extLst>
                </a:gridCol>
                <a:gridCol w="329184">
                  <a:extLst>
                    <a:ext uri="{9D8B030D-6E8A-4147-A177-3AD203B41FA5}">
                      <a16:colId xmlns:a16="http://schemas.microsoft.com/office/drawing/2014/main" val="2450505173"/>
                    </a:ext>
                  </a:extLst>
                </a:gridCol>
                <a:gridCol w="658368">
                  <a:extLst>
                    <a:ext uri="{9D8B030D-6E8A-4147-A177-3AD203B41FA5}">
                      <a16:colId xmlns:a16="http://schemas.microsoft.com/office/drawing/2014/main" val="3994610023"/>
                    </a:ext>
                  </a:extLst>
                </a:gridCol>
                <a:gridCol w="658368">
                  <a:extLst>
                    <a:ext uri="{9D8B030D-6E8A-4147-A177-3AD203B41FA5}">
                      <a16:colId xmlns:a16="http://schemas.microsoft.com/office/drawing/2014/main" val="617019334"/>
                    </a:ext>
                  </a:extLst>
                </a:gridCol>
                <a:gridCol w="658368">
                  <a:extLst>
                    <a:ext uri="{9D8B030D-6E8A-4147-A177-3AD203B41FA5}">
                      <a16:colId xmlns:a16="http://schemas.microsoft.com/office/drawing/2014/main" val="3264666256"/>
                    </a:ext>
                  </a:extLst>
                </a:gridCol>
                <a:gridCol w="658368">
                  <a:extLst>
                    <a:ext uri="{9D8B030D-6E8A-4147-A177-3AD203B41FA5}">
                      <a16:colId xmlns:a16="http://schemas.microsoft.com/office/drawing/2014/main" val="3026728722"/>
                    </a:ext>
                  </a:extLst>
                </a:gridCol>
                <a:gridCol w="658368">
                  <a:extLst>
                    <a:ext uri="{9D8B030D-6E8A-4147-A177-3AD203B41FA5}">
                      <a16:colId xmlns:a16="http://schemas.microsoft.com/office/drawing/2014/main" val="389079187"/>
                    </a:ext>
                  </a:extLst>
                </a:gridCol>
                <a:gridCol w="658368">
                  <a:extLst>
                    <a:ext uri="{9D8B030D-6E8A-4147-A177-3AD203B41FA5}">
                      <a16:colId xmlns:a16="http://schemas.microsoft.com/office/drawing/2014/main" val="900723963"/>
                    </a:ext>
                  </a:extLst>
                </a:gridCol>
                <a:gridCol w="658368">
                  <a:extLst>
                    <a:ext uri="{9D8B030D-6E8A-4147-A177-3AD203B41FA5}">
                      <a16:colId xmlns:a16="http://schemas.microsoft.com/office/drawing/2014/main" val="203613937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430499846"/>
                  </a:ext>
                </a:extLst>
              </a:tr>
              <a:tr h="370840">
                <a:tc>
                  <a:txBody>
                    <a:bodyPr/>
                    <a:lstStyle/>
                    <a:p>
                      <a:r>
                        <a:rPr lang="en-US" sz="1000"/>
                        <a:t>@tmamerica</a:t>
                      </a:r>
                    </a:p>
                  </a:txBody>
                  <a:tcPr/>
                </a:tc>
                <a:tc>
                  <a:txBody>
                    <a:bodyPr/>
                    <a:lstStyle/>
                    <a:p>
                      <a:r>
                        <a:rPr lang="en-US" sz="1000"/>
                        <a:t>2</a:t>
                      </a:r>
                    </a:p>
                  </a:txBody>
                  <a:tcPr/>
                </a:tc>
                <a:tc>
                  <a:txBody>
                    <a:bodyPr/>
                    <a:lstStyle/>
                    <a:p>
                      <a:r>
                        <a:rPr lang="en-US" sz="1000"/>
                        <a:t>0.4560 %</a:t>
                      </a:r>
                    </a:p>
                  </a:txBody>
                  <a:tcPr/>
                </a:tc>
                <a:tc>
                  <a:txBody>
                    <a:bodyPr/>
                    <a:lstStyle/>
                    <a:p>
                      <a:r>
                        <a:rPr lang="en-US" sz="1000"/>
                        <a:t>13.00</a:t>
                      </a:r>
                    </a:p>
                  </a:txBody>
                  <a:tcPr/>
                </a:tc>
                <a:tc>
                  <a:txBody>
                    <a:bodyPr/>
                    <a:lstStyle/>
                    <a:p>
                      <a:r>
                        <a:rPr lang="en-US" sz="1000"/>
                        <a:t>0.50</a:t>
                      </a:r>
                    </a:p>
                  </a:txBody>
                  <a:tcPr/>
                </a:tc>
                <a:tc>
                  <a:txBody>
                    <a:bodyPr/>
                    <a:lstStyle/>
                    <a:p>
                      <a:r>
                        <a:rPr lang="en-US" sz="1000"/>
                        <a:t>56.50</a:t>
                      </a:r>
                    </a:p>
                  </a:txBody>
                  <a:tcPr/>
                </a:tc>
                <a:tc>
                  <a:txBody>
                    <a:bodyPr/>
                    <a:lstStyle/>
                    <a:p>
                      <a:r>
                        <a:rPr lang="en-US" sz="1000"/>
                        <a:t>56.50</a:t>
                      </a:r>
                    </a:p>
                  </a:txBody>
                  <a:tcPr/>
                </a:tc>
                <a:tc>
                  <a:txBody>
                    <a:bodyPr/>
                    <a:lstStyle/>
                    <a:p>
                      <a:r>
                        <a:rPr lang="en-US" sz="1000"/>
                        <a:t>26.00</a:t>
                      </a:r>
                    </a:p>
                  </a:txBody>
                  <a:tcPr/>
                </a:tc>
                <a:tc>
                  <a:txBody>
                    <a:bodyPr/>
                    <a:lstStyle/>
                    <a:p>
                      <a:r>
                        <a:rPr lang="en-US" sz="1000"/>
                        <a:t>25.50</a:t>
                      </a:r>
                    </a:p>
                  </a:txBody>
                  <a:tcPr/>
                </a:tc>
                <a:tc>
                  <a:txBody>
                    <a:bodyPr/>
                    <a:lstStyle/>
                    <a:p>
                      <a:r>
                        <a:rPr lang="en-US" sz="1000"/>
                        <a:t>113</a:t>
                      </a:r>
                    </a:p>
                  </a:txBody>
                  <a:tcPr/>
                </a:tc>
                <a:tc>
                  <a:txBody>
                    <a:bodyPr/>
                    <a:lstStyle/>
                    <a:p>
                      <a:r>
                        <a:rPr lang="en-US" sz="1000"/>
                        <a:t>26</a:t>
                      </a:r>
                    </a:p>
                  </a:txBody>
                  <a:tcPr/>
                </a:tc>
                <a:tc>
                  <a:txBody>
                    <a:bodyPr/>
                    <a:lstStyle/>
                    <a:p>
                      <a:r>
                        <a:rPr lang="en-US" sz="1000"/>
                        <a:t>52</a:t>
                      </a:r>
                    </a:p>
                  </a:txBody>
                  <a:tcPr/>
                </a:tc>
                <a:extLst>
                  <a:ext uri="{0D108BD9-81ED-4DB2-BD59-A6C34878D82A}">
                    <a16:rowId xmlns:a16="http://schemas.microsoft.com/office/drawing/2014/main" val="1676649780"/>
                  </a:ext>
                </a:extLst>
              </a:tr>
            </a:tbl>
          </a:graphicData>
        </a:graphic>
      </p:graphicFrame>
      <p:sp>
        <p:nvSpPr>
          <p:cNvPr id="4" name="Text Placeholder 3">
            <a:extLst>
              <a:ext uri="{FF2B5EF4-FFF2-40B4-BE49-F238E27FC236}">
                <a16:creationId xmlns:a16="http://schemas.microsoft.com/office/drawing/2014/main" id="{06ECEB00-AB18-445D-9FEB-57FC06F58F0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86192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C65C9-969D-4973-801B-269BEEE1BEAB}"/>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F5C9316A-1784-466D-BE77-2FFAFFB1FC93}"/>
              </a:ext>
            </a:extLst>
          </p:cNvPr>
          <p:cNvGraphicFramePr>
            <a:graphicFrameLocks noGrp="1"/>
          </p:cNvGraphicFramePr>
          <p:nvPr>
            <p:ph type="tbl" sz="quarter" idx="13"/>
            <p:extLst>
              <p:ext uri="{D42A27DB-BD31-4B8C-83A1-F6EECF244321}">
                <p14:modId xmlns:p14="http://schemas.microsoft.com/office/powerpoint/2010/main" val="1195374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95994757"/>
                    </a:ext>
                  </a:extLst>
                </a:gridCol>
                <a:gridCol w="1316736">
                  <a:extLst>
                    <a:ext uri="{9D8B030D-6E8A-4147-A177-3AD203B41FA5}">
                      <a16:colId xmlns:a16="http://schemas.microsoft.com/office/drawing/2014/main" val="3456841277"/>
                    </a:ext>
                  </a:extLst>
                </a:gridCol>
                <a:gridCol w="658368">
                  <a:extLst>
                    <a:ext uri="{9D8B030D-6E8A-4147-A177-3AD203B41FA5}">
                      <a16:colId xmlns:a16="http://schemas.microsoft.com/office/drawing/2014/main" val="2412225856"/>
                    </a:ext>
                  </a:extLst>
                </a:gridCol>
                <a:gridCol w="658368">
                  <a:extLst>
                    <a:ext uri="{9D8B030D-6E8A-4147-A177-3AD203B41FA5}">
                      <a16:colId xmlns:a16="http://schemas.microsoft.com/office/drawing/2014/main" val="1484446262"/>
                    </a:ext>
                  </a:extLst>
                </a:gridCol>
                <a:gridCol w="658368">
                  <a:extLst>
                    <a:ext uri="{9D8B030D-6E8A-4147-A177-3AD203B41FA5}">
                      <a16:colId xmlns:a16="http://schemas.microsoft.com/office/drawing/2014/main" val="220576240"/>
                    </a:ext>
                  </a:extLst>
                </a:gridCol>
                <a:gridCol w="658368">
                  <a:extLst>
                    <a:ext uri="{9D8B030D-6E8A-4147-A177-3AD203B41FA5}">
                      <a16:colId xmlns:a16="http://schemas.microsoft.com/office/drawing/2014/main" val="343912587"/>
                    </a:ext>
                  </a:extLst>
                </a:gridCol>
                <a:gridCol w="658368">
                  <a:extLst>
                    <a:ext uri="{9D8B030D-6E8A-4147-A177-3AD203B41FA5}">
                      <a16:colId xmlns:a16="http://schemas.microsoft.com/office/drawing/2014/main" val="2728764519"/>
                    </a:ext>
                  </a:extLst>
                </a:gridCol>
                <a:gridCol w="658368">
                  <a:extLst>
                    <a:ext uri="{9D8B030D-6E8A-4147-A177-3AD203B41FA5}">
                      <a16:colId xmlns:a16="http://schemas.microsoft.com/office/drawing/2014/main" val="1072313254"/>
                    </a:ext>
                  </a:extLst>
                </a:gridCol>
                <a:gridCol w="658368">
                  <a:extLst>
                    <a:ext uri="{9D8B030D-6E8A-4147-A177-3AD203B41FA5}">
                      <a16:colId xmlns:a16="http://schemas.microsoft.com/office/drawing/2014/main" val="3851552487"/>
                    </a:ext>
                  </a:extLst>
                </a:gridCol>
                <a:gridCol w="658368">
                  <a:extLst>
                    <a:ext uri="{9D8B030D-6E8A-4147-A177-3AD203B41FA5}">
                      <a16:colId xmlns:a16="http://schemas.microsoft.com/office/drawing/2014/main" val="109025389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31871785"/>
                  </a:ext>
                </a:extLst>
              </a:tr>
              <a:tr h="370840">
                <a:tc>
                  <a:txBody>
                    <a:bodyPr/>
                    <a:lstStyle/>
                    <a:p>
                      <a:r>
                        <a:rPr lang="en-US" sz="1000" b="1"/>
                        <a:t>@tmamerica - 2022-02-23 10:54:28</a:t>
                      </a:r>
                      <a:r>
                        <a:rPr lang="en-US" sz="1000"/>
                        <a:t>
 Check out this unique way 
to make a difference!</a:t>
                      </a:r>
                    </a:p>
                  </a:txBody>
                  <a:tcPr/>
                </a:tc>
                <a:tc>
                  <a:txBody>
                    <a:bodyPr/>
                    <a:lstStyle/>
                    <a:p>
                      <a:r>
                        <a:rPr lang="en-US" sz="1000"/>
                        <a:t>https://quintly-image-storage.s3.amazonaws.com/ea0e6a3ca65b01a392bf1b0a36d01601/a51d89b9eebf2111bd9a296993329884.jpg</a:t>
                      </a:r>
                    </a:p>
                  </a:txBody>
                  <a:tcPr/>
                </a:tc>
                <a:tc>
                  <a:txBody>
                    <a:bodyPr/>
                    <a:lstStyle/>
                    <a:p>
                      <a:r>
                        <a:rPr lang="en-US" sz="1000"/>
                        <a:t>02/24/2022 10:40:36</a:t>
                      </a:r>
                    </a:p>
                  </a:txBody>
                  <a:tcPr/>
                </a:tc>
                <a:tc>
                  <a:txBody>
                    <a:bodyPr/>
                    <a:lstStyle/>
                    <a:p>
                      <a:r>
                        <a:rPr lang="en-US" sz="1000"/>
                        <a:t>Video</a:t>
                      </a:r>
                    </a:p>
                  </a:txBody>
                  <a:tcPr/>
                </a:tc>
                <a:tc>
                  <a:txBody>
                    <a:bodyPr/>
                    <a:lstStyle/>
                    <a:p>
                      <a:r>
                        <a:rPr lang="en-US" sz="1000"/>
                        <a:t>61</a:t>
                      </a:r>
                    </a:p>
                  </a:txBody>
                  <a:tcPr/>
                </a:tc>
                <a:tc>
                  <a:txBody>
                    <a:bodyPr/>
                    <a:lstStyle/>
                    <a:p>
                      <a:r>
                        <a:rPr lang="en-US" sz="1000"/>
                        <a:t>61</a:t>
                      </a:r>
                    </a:p>
                  </a:txBody>
                  <a:tcPr/>
                </a:tc>
                <a:tc>
                  <a:txBody>
                    <a:bodyPr/>
                    <a:lstStyle/>
                    <a:p>
                      <a:r>
                        <a:rPr lang="en-US" sz="1000"/>
                        <a:t>0</a:t>
                      </a:r>
                    </a:p>
                  </a:txBody>
                  <a:tcPr/>
                </a:tc>
                <a:tc>
                  <a:txBody>
                    <a:bodyPr/>
                    <a:lstStyle/>
                    <a:p>
                      <a:r>
                        <a:rPr lang="en-US" sz="1000"/>
                        <a:t>14</a:t>
                      </a:r>
                    </a:p>
                  </a:txBody>
                  <a:tcPr/>
                </a:tc>
                <a:tc>
                  <a:txBody>
                    <a:bodyPr/>
                    <a:lstStyle/>
                    <a:p>
                      <a:r>
                        <a:rPr lang="en-US" sz="1000"/>
                        <a:t>30</a:t>
                      </a:r>
                    </a:p>
                  </a:txBody>
                  <a:tcPr/>
                </a:tc>
                <a:tc>
                  <a:txBody>
                    <a:bodyPr/>
                    <a:lstStyle/>
                    <a:p>
                      <a:r>
                        <a:rPr lang="en-US" sz="1000"/>
                        <a:t>1</a:t>
                      </a:r>
                    </a:p>
                  </a:txBody>
                  <a:tcPr/>
                </a:tc>
                <a:extLst>
                  <a:ext uri="{0D108BD9-81ED-4DB2-BD59-A6C34878D82A}">
                    <a16:rowId xmlns:a16="http://schemas.microsoft.com/office/drawing/2014/main" val="1271265998"/>
                  </a:ext>
                </a:extLst>
              </a:tr>
              <a:tr h="370840">
                <a:tc>
                  <a:txBody>
                    <a:bodyPr/>
                    <a:lstStyle/>
                    <a:p>
                      <a:r>
                        <a:rPr lang="en-US" sz="1000" b="1"/>
                        <a:t>@tmamerica - 2022-02-10 09:34:14</a:t>
                      </a:r>
                      <a:r>
                        <a:rPr lang="en-US" sz="1000"/>
                        <a:t>
 Now accepting applications for our internship program!</a:t>
                      </a:r>
                    </a:p>
                  </a:txBody>
                  <a:tcPr/>
                </a:tc>
                <a:tc>
                  <a:txBody>
                    <a:bodyPr/>
                    <a:lstStyle/>
                    <a:p>
                      <a:r>
                        <a:rPr lang="en-US" sz="1000"/>
                        <a:t>https://quintly-image-storage.s3.amazonaws.com/ea0e6a3ca65b01a392bf1b0a36d01601/c4e0e12c37f9c767fc91251b3c583557.jpg</a:t>
                      </a:r>
                    </a:p>
                  </a:txBody>
                  <a:tcPr/>
                </a:tc>
                <a:tc>
                  <a:txBody>
                    <a:bodyPr/>
                    <a:lstStyle/>
                    <a:p>
                      <a:r>
                        <a:rPr lang="en-US" sz="1000"/>
                        <a:t>02/11/2022 09:30:38</a:t>
                      </a:r>
                    </a:p>
                  </a:txBody>
                  <a:tcPr/>
                </a:tc>
                <a:tc>
                  <a:txBody>
                    <a:bodyPr/>
                    <a:lstStyle/>
                    <a:p>
                      <a:r>
                        <a:rPr lang="en-US" sz="1000"/>
                        <a:t>Video</a:t>
                      </a:r>
                    </a:p>
                  </a:txBody>
                  <a:tcPr/>
                </a:tc>
                <a:tc>
                  <a:txBody>
                    <a:bodyPr/>
                    <a:lstStyle/>
                    <a:p>
                      <a:r>
                        <a:rPr lang="en-US" sz="1000"/>
                        <a:t>52</a:t>
                      </a:r>
                    </a:p>
                  </a:txBody>
                  <a:tcPr/>
                </a:tc>
                <a:tc>
                  <a:txBody>
                    <a:bodyPr/>
                    <a:lstStyle/>
                    <a:p>
                      <a:r>
                        <a:rPr lang="en-US" sz="1000"/>
                        <a:t>52</a:t>
                      </a:r>
                    </a:p>
                  </a:txBody>
                  <a:tcPr/>
                </a:tc>
                <a:tc>
                  <a:txBody>
                    <a:bodyPr/>
                    <a:lstStyle/>
                    <a:p>
                      <a:r>
                        <a:rPr lang="en-US" sz="1000"/>
                        <a:t>1</a:t>
                      </a:r>
                    </a:p>
                  </a:txBody>
                  <a:tcPr/>
                </a:tc>
                <a:tc>
                  <a:txBody>
                    <a:bodyPr/>
                    <a:lstStyle/>
                    <a:p>
                      <a:r>
                        <a:rPr lang="en-US" sz="1000"/>
                        <a:t>12</a:t>
                      </a:r>
                    </a:p>
                  </a:txBody>
                  <a:tcPr/>
                </a:tc>
                <a:tc>
                  <a:txBody>
                    <a:bodyPr/>
                    <a:lstStyle/>
                    <a:p>
                      <a:r>
                        <a:rPr lang="en-US" sz="1000"/>
                        <a:t>20</a:t>
                      </a:r>
                    </a:p>
                  </a:txBody>
                  <a:tcPr/>
                </a:tc>
                <a:tc>
                  <a:txBody>
                    <a:bodyPr/>
                    <a:lstStyle/>
                    <a:p>
                      <a:r>
                        <a:rPr lang="en-US" sz="1000"/>
                        <a:t>0</a:t>
                      </a:r>
                    </a:p>
                  </a:txBody>
                  <a:tcPr/>
                </a:tc>
                <a:extLst>
                  <a:ext uri="{0D108BD9-81ED-4DB2-BD59-A6C34878D82A}">
                    <a16:rowId xmlns:a16="http://schemas.microsoft.com/office/drawing/2014/main" val="224162661"/>
                  </a:ext>
                </a:extLst>
              </a:tr>
            </a:tbl>
          </a:graphicData>
        </a:graphic>
      </p:graphicFrame>
      <p:sp>
        <p:nvSpPr>
          <p:cNvPr id="4" name="Text Placeholder 3">
            <a:extLst>
              <a:ext uri="{FF2B5EF4-FFF2-40B4-BE49-F238E27FC236}">
                <a16:creationId xmlns:a16="http://schemas.microsoft.com/office/drawing/2014/main" id="{0BE15E3E-FC65-42CB-A667-D7E5A265938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3563089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1328</Words>
  <Application>Microsoft Office PowerPoint</Application>
  <PresentationFormat>On-screen Show (4:3)</PresentationFormat>
  <Paragraphs>462</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2022-03-02T16:53:12Z</dcterms:created>
  <dcterms:modified xsi:type="dcterms:W3CDTF">2022-03-02T16:53:48Z</dcterms:modified>
</cp:coreProperties>
</file>