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5" r:id="rId37"/>
    <p:sldId id="296" r:id="rId38"/>
    <p:sldId id="297" r:id="rId39"/>
    <p:sldId id="298" r:id="rId40"/>
    <p:sldId id="299" r:id="rId41"/>
    <p:sldId id="300"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Sheet1!$B$2:$B$38</c:f>
              <c:numCache>
                <c:formatCode>General</c:formatCode>
                <c:ptCount val="37"/>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numCache>
            </c:numRef>
          </c:val>
          <c:smooth val="0"/>
          <c:extLst>
            <c:ext xmlns:c16="http://schemas.microsoft.com/office/drawing/2014/chart" uri="{C3380CC4-5D6E-409C-BE32-E72D297353CC}">
              <c16:uniqueId val="{00000000-37F3-44B2-A14F-21DA8BDE95C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Sheet1!$C$2:$C$38</c:f>
              <c:numCache>
                <c:formatCode>General</c:formatCode>
                <c:ptCount val="37"/>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numCache>
            </c:numRef>
          </c:val>
          <c:smooth val="0"/>
          <c:extLst>
            <c:ext xmlns:c16="http://schemas.microsoft.com/office/drawing/2014/chart" uri="{C3380CC4-5D6E-409C-BE32-E72D297353CC}">
              <c16:uniqueId val="{00000001-37F3-44B2-A14F-21DA8BDE95C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37F3-44B2-A14F-21DA8BDE95CA}"/>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Sheet1!$E$2:$E$38</c:f>
              <c:numCache>
                <c:formatCode>General</c:formatCode>
                <c:ptCount val="37"/>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numCache>
            </c:numRef>
          </c:val>
          <c:smooth val="0"/>
          <c:extLst>
            <c:ext xmlns:c16="http://schemas.microsoft.com/office/drawing/2014/chart" uri="{C3380CC4-5D6E-409C-BE32-E72D297353CC}">
              <c16:uniqueId val="{00000003-37F3-44B2-A14F-21DA8BDE95CA}"/>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Sheet1!$F$2:$F$38</c:f>
              <c:numCache>
                <c:formatCode>General</c:formatCode>
                <c:ptCount val="37"/>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numCache>
            </c:numRef>
          </c:val>
          <c:smooth val="0"/>
          <c:extLst>
            <c:ext xmlns:c16="http://schemas.microsoft.com/office/drawing/2014/chart" uri="{C3380CC4-5D6E-409C-BE32-E72D297353CC}">
              <c16:uniqueId val="{00000004-37F3-44B2-A14F-21DA8BDE95CA}"/>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Sheet1!$G$2:$G$38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5-37F3-44B2-A14F-21DA8BDE95CA}"/>
            </c:ext>
          </c:extLst>
        </c:ser>
        <c:dLbls>
          <c:showLegendKey val="0"/>
          <c:showVal val="0"/>
          <c:showCatName val="0"/>
          <c:showSerName val="0"/>
          <c:showPercent val="0"/>
          <c:showBubbleSize val="0"/>
        </c:dLbls>
        <c:smooth val="0"/>
        <c:axId val="384427032"/>
        <c:axId val="384428672"/>
      </c:lineChart>
      <c:dateAx>
        <c:axId val="38442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28672"/>
        <c:crosses val="autoZero"/>
        <c:auto val="1"/>
        <c:lblOffset val="100"/>
        <c:baseTimeUnit val="months"/>
      </c:dateAx>
      <c:valAx>
        <c:axId val="38442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2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6</c:v>
                </c:pt>
                <c:pt idx="2">
                  <c:v>0</c:v>
                </c:pt>
              </c:numCache>
            </c:numRef>
          </c:val>
          <c:extLst>
            <c:ext xmlns:c16="http://schemas.microsoft.com/office/drawing/2014/chart" uri="{C3380CC4-5D6E-409C-BE32-E72D297353CC}">
              <c16:uniqueId val="{00000000-189B-4022-973E-96DA19B47E20}"/>
            </c:ext>
          </c:extLst>
        </c:ser>
        <c:dLbls>
          <c:showLegendKey val="0"/>
          <c:showVal val="0"/>
          <c:showCatName val="0"/>
          <c:showSerName val="0"/>
          <c:showPercent val="0"/>
          <c:showBubbleSize val="0"/>
        </c:dLbls>
        <c:gapWidth val="219"/>
        <c:overlap val="-27"/>
        <c:axId val="384444088"/>
        <c:axId val="384453600"/>
      </c:barChart>
      <c:dateAx>
        <c:axId val="38444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53600"/>
        <c:crosses val="autoZero"/>
        <c:auto val="1"/>
        <c:lblOffset val="100"/>
        <c:baseTimeUnit val="months"/>
      </c:dateAx>
      <c:valAx>
        <c:axId val="38445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4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23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9DC-4DD8-8ABD-E72F19E27934}"/>
            </c:ext>
          </c:extLst>
        </c:ser>
        <c:dLbls>
          <c:showLegendKey val="0"/>
          <c:showVal val="0"/>
          <c:showCatName val="0"/>
          <c:showSerName val="0"/>
          <c:showPercent val="0"/>
          <c:showBubbleSize val="0"/>
        </c:dLbls>
        <c:gapWidth val="219"/>
        <c:overlap val="-27"/>
        <c:axId val="384452616"/>
        <c:axId val="384456552"/>
      </c:barChart>
      <c:dateAx>
        <c:axId val="38445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56552"/>
        <c:crosses val="autoZero"/>
        <c:auto val="1"/>
        <c:lblOffset val="100"/>
        <c:baseTimeUnit val="months"/>
      </c:dateAx>
      <c:valAx>
        <c:axId val="38445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5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258</c:v>
                </c:pt>
                <c:pt idx="2">
                  <c:v>23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B71-4BD7-A06E-2458D574F8A0}"/>
            </c:ext>
          </c:extLst>
        </c:ser>
        <c:dLbls>
          <c:showLegendKey val="0"/>
          <c:showVal val="0"/>
          <c:showCatName val="0"/>
          <c:showSerName val="0"/>
          <c:showPercent val="0"/>
          <c:showBubbleSize val="0"/>
        </c:dLbls>
        <c:gapWidth val="219"/>
        <c:overlap val="-27"/>
        <c:axId val="384451304"/>
        <c:axId val="384452288"/>
      </c:barChart>
      <c:catAx>
        <c:axId val="38445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52288"/>
        <c:crosses val="autoZero"/>
        <c:auto val="1"/>
        <c:lblAlgn val="ctr"/>
        <c:lblOffset val="100"/>
        <c:noMultiLvlLbl val="0"/>
      </c:catAx>
      <c:valAx>
        <c:axId val="38445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5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numCache>
            </c:numRef>
          </c:val>
          <c:extLst>
            <c:ext xmlns:c16="http://schemas.microsoft.com/office/drawing/2014/chart" uri="{C3380CC4-5D6E-409C-BE32-E72D297353CC}">
              <c16:uniqueId val="{00000000-17B2-4DEF-BD91-087C59A53C3D}"/>
            </c:ext>
          </c:extLst>
        </c:ser>
        <c:dLbls>
          <c:showLegendKey val="0"/>
          <c:showVal val="0"/>
          <c:showCatName val="0"/>
          <c:showSerName val="0"/>
          <c:showPercent val="0"/>
          <c:showBubbleSize val="0"/>
        </c:dLbls>
        <c:gapWidth val="219"/>
        <c:overlap val="-27"/>
        <c:axId val="380267632"/>
        <c:axId val="380266976"/>
      </c:barChart>
      <c:dateAx>
        <c:axId val="38026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66976"/>
        <c:crosses val="autoZero"/>
        <c:auto val="1"/>
        <c:lblOffset val="100"/>
        <c:baseTimeUnit val="months"/>
      </c:dateAx>
      <c:valAx>
        <c:axId val="38026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6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27</c:v>
                </c:pt>
                <c:pt idx="1">
                  <c:v>327</c:v>
                </c:pt>
                <c:pt idx="2">
                  <c:v>446</c:v>
                </c:pt>
                <c:pt idx="3">
                  <c:v>389</c:v>
                </c:pt>
                <c:pt idx="4">
                  <c:v>376</c:v>
                </c:pt>
                <c:pt idx="5">
                  <c:v>277</c:v>
                </c:pt>
              </c:numCache>
            </c:numRef>
          </c:val>
          <c:extLst>
            <c:ext xmlns:c16="http://schemas.microsoft.com/office/drawing/2014/chart" uri="{C3380CC4-5D6E-409C-BE32-E72D297353CC}">
              <c16:uniqueId val="{00000000-EFA7-4264-8D17-318A4C6957BB}"/>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29</c:v>
                </c:pt>
                <c:pt idx="1">
                  <c:v>368</c:v>
                </c:pt>
                <c:pt idx="2">
                  <c:v>609</c:v>
                </c:pt>
                <c:pt idx="3">
                  <c:v>673</c:v>
                </c:pt>
                <c:pt idx="4">
                  <c:v>630</c:v>
                </c:pt>
                <c:pt idx="5">
                  <c:v>390</c:v>
                </c:pt>
              </c:numCache>
            </c:numRef>
          </c:val>
          <c:extLst>
            <c:ext xmlns:c16="http://schemas.microsoft.com/office/drawing/2014/chart" uri="{C3380CC4-5D6E-409C-BE32-E72D297353CC}">
              <c16:uniqueId val="{00000001-EFA7-4264-8D17-318A4C6957BB}"/>
            </c:ext>
          </c:extLst>
        </c:ser>
        <c:dLbls>
          <c:showLegendKey val="0"/>
          <c:showVal val="0"/>
          <c:showCatName val="0"/>
          <c:showSerName val="0"/>
          <c:showPercent val="0"/>
          <c:showBubbleSize val="0"/>
        </c:dLbls>
        <c:gapWidth val="219"/>
        <c:overlap val="-27"/>
        <c:axId val="240916432"/>
        <c:axId val="240918728"/>
      </c:barChart>
      <c:catAx>
        <c:axId val="24091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918728"/>
        <c:crosses val="autoZero"/>
        <c:auto val="1"/>
        <c:lblAlgn val="ctr"/>
        <c:lblOffset val="100"/>
        <c:noMultiLvlLbl val="0"/>
      </c:catAx>
      <c:valAx>
        <c:axId val="24091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91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1</c:v>
                </c:pt>
              </c:numCache>
            </c:numRef>
          </c:val>
          <c:extLst>
            <c:ext xmlns:c16="http://schemas.microsoft.com/office/drawing/2014/chart" uri="{C3380CC4-5D6E-409C-BE32-E72D297353CC}">
              <c16:uniqueId val="{00000000-0261-4DA0-87A7-DE6D43E702DF}"/>
            </c:ext>
          </c:extLst>
        </c:ser>
        <c:dLbls>
          <c:showLegendKey val="0"/>
          <c:showVal val="0"/>
          <c:showCatName val="0"/>
          <c:showSerName val="0"/>
          <c:showPercent val="0"/>
          <c:showBubbleSize val="0"/>
        </c:dLbls>
        <c:gapWidth val="219"/>
        <c:overlap val="-27"/>
        <c:axId val="235454080"/>
        <c:axId val="235444896"/>
      </c:barChart>
      <c:dateAx>
        <c:axId val="23545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44896"/>
        <c:crosses val="autoZero"/>
        <c:auto val="1"/>
        <c:lblOffset val="100"/>
        <c:baseTimeUnit val="months"/>
      </c:dateAx>
      <c:valAx>
        <c:axId val="23544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5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73F-4D10-B304-26FB5BBCEA8B}"/>
            </c:ext>
          </c:extLst>
        </c:ser>
        <c:dLbls>
          <c:showLegendKey val="0"/>
          <c:showVal val="0"/>
          <c:showCatName val="0"/>
          <c:showSerName val="0"/>
          <c:showPercent val="0"/>
          <c:showBubbleSize val="0"/>
        </c:dLbls>
        <c:gapWidth val="219"/>
        <c:overlap val="-27"/>
        <c:axId val="235447520"/>
        <c:axId val="235449488"/>
      </c:barChart>
      <c:dateAx>
        <c:axId val="23544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49488"/>
        <c:crosses val="autoZero"/>
        <c:auto val="1"/>
        <c:lblOffset val="100"/>
        <c:baseTimeUnit val="months"/>
      </c:dateAx>
      <c:valAx>
        <c:axId val="23544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4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176-4996-99A9-BE04164E63B7}"/>
            </c:ext>
          </c:extLst>
        </c:ser>
        <c:dLbls>
          <c:showLegendKey val="0"/>
          <c:showVal val="0"/>
          <c:showCatName val="0"/>
          <c:showSerName val="0"/>
          <c:showPercent val="0"/>
          <c:showBubbleSize val="0"/>
        </c:dLbls>
        <c:gapWidth val="219"/>
        <c:overlap val="-27"/>
        <c:axId val="235456704"/>
        <c:axId val="235459000"/>
      </c:barChart>
      <c:catAx>
        <c:axId val="23545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59000"/>
        <c:crosses val="autoZero"/>
        <c:auto val="1"/>
        <c:lblAlgn val="ctr"/>
        <c:lblOffset val="100"/>
        <c:noMultiLvlLbl val="0"/>
      </c:catAx>
      <c:valAx>
        <c:axId val="23545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5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ECA-44EB-9206-7A5ADB1A1BFD}"/>
            </c:ext>
          </c:extLst>
        </c:ser>
        <c:dLbls>
          <c:showLegendKey val="0"/>
          <c:showVal val="0"/>
          <c:showCatName val="0"/>
          <c:showSerName val="0"/>
          <c:showPercent val="0"/>
          <c:showBubbleSize val="0"/>
        </c:dLbls>
        <c:gapWidth val="219"/>
        <c:overlap val="-27"/>
        <c:axId val="384454584"/>
        <c:axId val="384426048"/>
      </c:barChart>
      <c:dateAx>
        <c:axId val="384454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26048"/>
        <c:crosses val="autoZero"/>
        <c:auto val="1"/>
        <c:lblOffset val="100"/>
        <c:baseTimeUnit val="months"/>
      </c:dateAx>
      <c:valAx>
        <c:axId val="38442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5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23</c:v>
                </c:pt>
              </c:numCache>
            </c:numRef>
          </c:val>
          <c:extLst>
            <c:ext xmlns:c16="http://schemas.microsoft.com/office/drawing/2014/chart" uri="{C3380CC4-5D6E-409C-BE32-E72D297353CC}">
              <c16:uniqueId val="{00000000-5078-42F5-89B0-E3AA5783DFD1}"/>
            </c:ext>
          </c:extLst>
        </c:ser>
        <c:dLbls>
          <c:showLegendKey val="0"/>
          <c:showVal val="0"/>
          <c:showCatName val="0"/>
          <c:showSerName val="0"/>
          <c:showPercent val="0"/>
          <c:showBubbleSize val="0"/>
        </c:dLbls>
        <c:gapWidth val="219"/>
        <c:overlap val="-27"/>
        <c:axId val="464288168"/>
        <c:axId val="464284888"/>
      </c:barChart>
      <c:dateAx>
        <c:axId val="46428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4888"/>
        <c:crosses val="autoZero"/>
        <c:auto val="1"/>
        <c:lblOffset val="100"/>
        <c:baseTimeUnit val="months"/>
      </c:dateAx>
      <c:valAx>
        <c:axId val="46428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2022-01</c:v>
                </c:pt>
                <c:pt idx="1">
                  <c:v>2022-02</c:v>
                </c:pt>
                <c:pt idx="2">
                  <c:v>2022-03</c:v>
                </c:pt>
              </c:strCache>
            </c:strRef>
          </c:cat>
          <c:val>
            <c:numRef>
              <c:f>Sheet1!$B$2:$B$4</c:f>
              <c:numCache>
                <c:formatCode>General</c:formatCode>
                <c:ptCount val="3"/>
                <c:pt idx="0">
                  <c:v>100</c:v>
                </c:pt>
                <c:pt idx="1">
                  <c:v>48</c:v>
                </c:pt>
                <c:pt idx="2">
                  <c:v>64</c:v>
                </c:pt>
              </c:numCache>
            </c:numRef>
          </c:val>
          <c:extLst>
            <c:ext xmlns:c16="http://schemas.microsoft.com/office/drawing/2014/chart" uri="{C3380CC4-5D6E-409C-BE32-E72D297353CC}">
              <c16:uniqueId val="{00000000-063E-4796-BA91-F6E0B066D134}"/>
            </c:ext>
          </c:extLst>
        </c:ser>
        <c:dLbls>
          <c:showLegendKey val="0"/>
          <c:showVal val="0"/>
          <c:showCatName val="0"/>
          <c:showSerName val="0"/>
          <c:showPercent val="0"/>
          <c:showBubbleSize val="0"/>
        </c:dLbls>
        <c:gapWidth val="219"/>
        <c:overlap val="-27"/>
        <c:axId val="464291776"/>
        <c:axId val="464282592"/>
      </c:barChart>
      <c:catAx>
        <c:axId val="46429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2592"/>
        <c:crosses val="autoZero"/>
        <c:auto val="1"/>
        <c:lblAlgn val="ctr"/>
        <c:lblOffset val="100"/>
        <c:noMultiLvlLbl val="0"/>
      </c:catAx>
      <c:valAx>
        <c:axId val="46428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9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2022-01</c:v>
                </c:pt>
                <c:pt idx="1">
                  <c:v>2022-02</c:v>
                </c:pt>
                <c:pt idx="2">
                  <c:v>2022-03</c:v>
                </c:pt>
              </c:strCache>
            </c:strRef>
          </c:cat>
          <c:val>
            <c:numRef>
              <c:f>Sheet1!$B$2:$B$4</c:f>
              <c:numCache>
                <c:formatCode>General</c:formatCode>
                <c:ptCount val="3"/>
                <c:pt idx="0">
                  <c:v>2011</c:v>
                </c:pt>
                <c:pt idx="1">
                  <c:v>1065</c:v>
                </c:pt>
                <c:pt idx="2">
                  <c:v>64</c:v>
                </c:pt>
              </c:numCache>
            </c:numRef>
          </c:val>
          <c:extLst>
            <c:ext xmlns:c16="http://schemas.microsoft.com/office/drawing/2014/chart" uri="{C3380CC4-5D6E-409C-BE32-E72D297353CC}">
              <c16:uniqueId val="{00000000-3F2D-4D82-89D5-BF2910C4659C}"/>
            </c:ext>
          </c:extLst>
        </c:ser>
        <c:dLbls>
          <c:showLegendKey val="0"/>
          <c:showVal val="0"/>
          <c:showCatName val="0"/>
          <c:showSerName val="0"/>
          <c:showPercent val="0"/>
          <c:showBubbleSize val="0"/>
        </c:dLbls>
        <c:gapWidth val="219"/>
        <c:overlap val="-27"/>
        <c:axId val="464285872"/>
        <c:axId val="464286200"/>
      </c:barChart>
      <c:catAx>
        <c:axId val="46428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6200"/>
        <c:crosses val="autoZero"/>
        <c:auto val="1"/>
        <c:lblAlgn val="ctr"/>
        <c:lblOffset val="100"/>
        <c:noMultiLvlLbl val="0"/>
      </c:catAx>
      <c:valAx>
        <c:axId val="46428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8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70911</c:v>
                </c:pt>
              </c:numCache>
            </c:numRef>
          </c:val>
          <c:extLst>
            <c:ext xmlns:c16="http://schemas.microsoft.com/office/drawing/2014/chart" uri="{C3380CC4-5D6E-409C-BE32-E72D297353CC}">
              <c16:uniqueId val="{00000000-249D-45F2-9DBA-E04CA241F447}"/>
            </c:ext>
          </c:extLst>
        </c:ser>
        <c:dLbls>
          <c:showLegendKey val="0"/>
          <c:showVal val="0"/>
          <c:showCatName val="0"/>
          <c:showSerName val="0"/>
          <c:showPercent val="0"/>
          <c:showBubbleSize val="0"/>
        </c:dLbls>
        <c:gapWidth val="219"/>
        <c:overlap val="-27"/>
        <c:axId val="464296368"/>
        <c:axId val="464298336"/>
      </c:barChart>
      <c:catAx>
        <c:axId val="46429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98336"/>
        <c:crosses val="autoZero"/>
        <c:auto val="1"/>
        <c:lblAlgn val="ctr"/>
        <c:lblOffset val="100"/>
        <c:noMultiLvlLbl val="0"/>
      </c:catAx>
      <c:valAx>
        <c:axId val="46429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429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-1</c:v>
                </c:pt>
              </c:numCache>
            </c:numRef>
          </c:val>
          <c:extLst>
            <c:ext xmlns:c16="http://schemas.microsoft.com/office/drawing/2014/chart" uri="{C3380CC4-5D6E-409C-BE32-E72D297353CC}">
              <c16:uniqueId val="{00000000-D0B7-4F93-9D0F-745B80D2D47C}"/>
            </c:ext>
          </c:extLst>
        </c:ser>
        <c:dLbls>
          <c:showLegendKey val="0"/>
          <c:showVal val="0"/>
          <c:showCatName val="0"/>
          <c:showSerName val="0"/>
          <c:showPercent val="0"/>
          <c:showBubbleSize val="0"/>
        </c:dLbls>
        <c:gapWidth val="219"/>
        <c:overlap val="-27"/>
        <c:axId val="502384968"/>
        <c:axId val="502390216"/>
      </c:barChart>
      <c:dateAx>
        <c:axId val="50238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90216"/>
        <c:crosses val="autoZero"/>
        <c:auto val="1"/>
        <c:lblOffset val="100"/>
        <c:baseTimeUnit val="months"/>
      </c:dateAx>
      <c:valAx>
        <c:axId val="50239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34</c:v>
                </c:pt>
                <c:pt idx="1">
                  <c:v>21</c:v>
                </c:pt>
                <c:pt idx="2">
                  <c:v>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9A-4847-B015-36B7E2D21FE1}"/>
            </c:ext>
          </c:extLst>
        </c:ser>
        <c:dLbls>
          <c:showLegendKey val="0"/>
          <c:showVal val="0"/>
          <c:showCatName val="0"/>
          <c:showSerName val="0"/>
          <c:showPercent val="0"/>
          <c:showBubbleSize val="0"/>
        </c:dLbls>
        <c:gapWidth val="219"/>
        <c:overlap val="-27"/>
        <c:axId val="502389888"/>
        <c:axId val="502385952"/>
      </c:barChart>
      <c:dateAx>
        <c:axId val="50238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5952"/>
        <c:crosses val="autoZero"/>
        <c:auto val="1"/>
        <c:lblOffset val="100"/>
        <c:baseTimeUnit val="months"/>
      </c:dateAx>
      <c:valAx>
        <c:axId val="50238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653</c:v>
                </c:pt>
                <c:pt idx="1">
                  <c:v>414</c:v>
                </c:pt>
                <c:pt idx="2">
                  <c:v>17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C7-42D5-B77D-933A398DE565}"/>
            </c:ext>
          </c:extLst>
        </c:ser>
        <c:dLbls>
          <c:showLegendKey val="0"/>
          <c:showVal val="0"/>
          <c:showCatName val="0"/>
          <c:showSerName val="0"/>
          <c:showPercent val="0"/>
          <c:showBubbleSize val="0"/>
        </c:dLbls>
        <c:gapWidth val="219"/>
        <c:overlap val="-27"/>
        <c:axId val="502388248"/>
        <c:axId val="502388576"/>
      </c:barChart>
      <c:catAx>
        <c:axId val="50238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8576"/>
        <c:crosses val="autoZero"/>
        <c:auto val="1"/>
        <c:lblAlgn val="ctr"/>
        <c:lblOffset val="100"/>
        <c:noMultiLvlLbl val="0"/>
      </c:catAx>
      <c:valAx>
        <c:axId val="50238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numCache>
            </c:numRef>
          </c:val>
          <c:extLst>
            <c:ext xmlns:c16="http://schemas.microsoft.com/office/drawing/2014/chart" uri="{C3380CC4-5D6E-409C-BE32-E72D297353CC}">
              <c16:uniqueId val="{00000000-5470-425F-A681-69620846B6DA}"/>
            </c:ext>
          </c:extLst>
        </c:ser>
        <c:dLbls>
          <c:showLegendKey val="0"/>
          <c:showVal val="0"/>
          <c:showCatName val="0"/>
          <c:showSerName val="0"/>
          <c:showPercent val="0"/>
          <c:showBubbleSize val="0"/>
        </c:dLbls>
        <c:gapWidth val="219"/>
        <c:overlap val="-27"/>
        <c:axId val="502402680"/>
        <c:axId val="502395464"/>
      </c:barChart>
      <c:dateAx>
        <c:axId val="50240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95464"/>
        <c:crosses val="autoZero"/>
        <c:auto val="1"/>
        <c:lblOffset val="100"/>
        <c:baseTimeUnit val="months"/>
      </c:dateAx>
      <c:valAx>
        <c:axId val="50239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40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2D017-8174-40A9-9C1E-E0CFF80E1C9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E9AF3A9-0D6F-4A25-BCE4-F3ECAAC872C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12196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BFF8F-7D51-426B-9778-5DAB88C45B4D}"/>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A67146D-3F49-43D9-8F28-FB6E257C5CDD}"/>
              </a:ext>
            </a:extLst>
          </p:cNvPr>
          <p:cNvGraphicFramePr>
            <a:graphicFrameLocks noGrp="1"/>
          </p:cNvGraphicFramePr>
          <p:nvPr>
            <p:ph type="chart" sz="quarter" idx="13"/>
            <p:extLst>
              <p:ext uri="{D42A27DB-BD31-4B8C-83A1-F6EECF244321}">
                <p14:modId xmlns:p14="http://schemas.microsoft.com/office/powerpoint/2010/main" val="359828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B5EBD-CCCA-4631-98C0-0C575221093A}"/>
              </a:ext>
            </a:extLst>
          </p:cNvPr>
          <p:cNvSpPr>
            <a:spLocks noGrp="1"/>
          </p:cNvSpPr>
          <p:nvPr>
            <p:ph type="body" sz="quarter" idx="14"/>
          </p:nvPr>
        </p:nvSpPr>
        <p:spPr/>
        <p:txBody>
          <a:bodyPr/>
          <a:lstStyle/>
          <a:p>
            <a:r>
              <a:rPr lang="en-US"/>
              <a:t>01/01/2019 - 01/31/2022</a:t>
            </a:r>
          </a:p>
        </p:txBody>
      </p:sp>
      <p:sp>
        <p:nvSpPr>
          <p:cNvPr id="5" name="Footer Placeholder 4">
            <a:extLst>
              <a:ext uri="{FF2B5EF4-FFF2-40B4-BE49-F238E27FC236}">
                <a16:creationId xmlns:a16="http://schemas.microsoft.com/office/drawing/2014/main" id="{BEE82D2E-F345-4A82-A564-8C1E03980A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11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5BDA0-D640-4EED-986D-C0A065C59D87}"/>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6E70185-05B4-4CBD-B410-28F596FDFF3E}"/>
              </a:ext>
            </a:extLst>
          </p:cNvPr>
          <p:cNvGraphicFramePr>
            <a:graphicFrameLocks noGrp="1"/>
          </p:cNvGraphicFramePr>
          <p:nvPr>
            <p:ph type="tbl" sz="quarter" idx="13"/>
            <p:extLst>
              <p:ext uri="{D42A27DB-BD31-4B8C-83A1-F6EECF244321}">
                <p14:modId xmlns:p14="http://schemas.microsoft.com/office/powerpoint/2010/main" val="3794892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45485358"/>
                    </a:ext>
                  </a:extLst>
                </a:gridCol>
                <a:gridCol w="905256">
                  <a:extLst>
                    <a:ext uri="{9D8B030D-6E8A-4147-A177-3AD203B41FA5}">
                      <a16:colId xmlns:a16="http://schemas.microsoft.com/office/drawing/2014/main" val="1064406219"/>
                    </a:ext>
                  </a:extLst>
                </a:gridCol>
                <a:gridCol w="905256">
                  <a:extLst>
                    <a:ext uri="{9D8B030D-6E8A-4147-A177-3AD203B41FA5}">
                      <a16:colId xmlns:a16="http://schemas.microsoft.com/office/drawing/2014/main" val="3294734240"/>
                    </a:ext>
                  </a:extLst>
                </a:gridCol>
                <a:gridCol w="905256">
                  <a:extLst>
                    <a:ext uri="{9D8B030D-6E8A-4147-A177-3AD203B41FA5}">
                      <a16:colId xmlns:a16="http://schemas.microsoft.com/office/drawing/2014/main" val="227523067"/>
                    </a:ext>
                  </a:extLst>
                </a:gridCol>
                <a:gridCol w="905256">
                  <a:extLst>
                    <a:ext uri="{9D8B030D-6E8A-4147-A177-3AD203B41FA5}">
                      <a16:colId xmlns:a16="http://schemas.microsoft.com/office/drawing/2014/main" val="4031901485"/>
                    </a:ext>
                  </a:extLst>
                </a:gridCol>
                <a:gridCol w="905256">
                  <a:extLst>
                    <a:ext uri="{9D8B030D-6E8A-4147-A177-3AD203B41FA5}">
                      <a16:colId xmlns:a16="http://schemas.microsoft.com/office/drawing/2014/main" val="3345233251"/>
                    </a:ext>
                  </a:extLst>
                </a:gridCol>
                <a:gridCol w="905256">
                  <a:extLst>
                    <a:ext uri="{9D8B030D-6E8A-4147-A177-3AD203B41FA5}">
                      <a16:colId xmlns:a16="http://schemas.microsoft.com/office/drawing/2014/main" val="4239558341"/>
                    </a:ext>
                  </a:extLst>
                </a:gridCol>
                <a:gridCol w="905256">
                  <a:extLst>
                    <a:ext uri="{9D8B030D-6E8A-4147-A177-3AD203B41FA5}">
                      <a16:colId xmlns:a16="http://schemas.microsoft.com/office/drawing/2014/main" val="3231713570"/>
                    </a:ext>
                  </a:extLst>
                </a:gridCol>
                <a:gridCol w="905256">
                  <a:extLst>
                    <a:ext uri="{9D8B030D-6E8A-4147-A177-3AD203B41FA5}">
                      <a16:colId xmlns:a16="http://schemas.microsoft.com/office/drawing/2014/main" val="19815313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32207290"/>
                  </a:ext>
                </a:extLst>
              </a:tr>
              <a:tr h="370840">
                <a:tc>
                  <a:txBody>
                    <a:bodyPr/>
                    <a:lstStyle/>
                    <a:p>
                      <a:r>
                        <a:rPr lang="en-US" sz="1000"/>
                        <a:t>4689</a:t>
                      </a:r>
                    </a:p>
                  </a:txBody>
                  <a:tcPr/>
                </a:tc>
                <a:tc>
                  <a:txBody>
                    <a:bodyPr/>
                    <a:lstStyle/>
                    <a:p>
                      <a:r>
                        <a:rPr lang="en-US" sz="1000"/>
                        <a:t>6</a:t>
                      </a:r>
                    </a:p>
                  </a:txBody>
                  <a:tcPr/>
                </a:tc>
                <a:tc>
                  <a:txBody>
                    <a:bodyPr/>
                    <a:lstStyle/>
                    <a:p>
                      <a:r>
                        <a:rPr lang="en-US" sz="1000"/>
                        <a:t>21</a:t>
                      </a:r>
                    </a:p>
                  </a:txBody>
                  <a:tcPr/>
                </a:tc>
                <a:tc>
                  <a:txBody>
                    <a:bodyPr/>
                    <a:lstStyle/>
                    <a:p>
                      <a:r>
                        <a:rPr lang="en-US" sz="1000"/>
                        <a:t>237</a:t>
                      </a:r>
                    </a:p>
                  </a:txBody>
                  <a:tcPr/>
                </a:tc>
                <a:tc>
                  <a:txBody>
                    <a:bodyPr/>
                    <a:lstStyle/>
                    <a:p>
                      <a:r>
                        <a:rPr lang="en-US" sz="1000"/>
                        <a:t>6</a:t>
                      </a:r>
                    </a:p>
                  </a:txBody>
                  <a:tcPr/>
                </a:tc>
                <a:tc>
                  <a:txBody>
                    <a:bodyPr/>
                    <a:lstStyle/>
                    <a:p>
                      <a:r>
                        <a:rPr lang="en-US" sz="1000"/>
                        <a:t>15</a:t>
                      </a:r>
                    </a:p>
                  </a:txBody>
                  <a:tcPr/>
                </a:tc>
                <a:tc>
                  <a:txBody>
                    <a:bodyPr/>
                    <a:lstStyle/>
                    <a:p>
                      <a:r>
                        <a:rPr lang="en-US" sz="1000"/>
                        <a:t>0</a:t>
                      </a:r>
                    </a:p>
                  </a:txBody>
                  <a:tcPr/>
                </a:tc>
                <a:tc>
                  <a:txBody>
                    <a:bodyPr/>
                    <a:lstStyle/>
                    <a:p>
                      <a:r>
                        <a:rPr lang="en-US" sz="1000"/>
                        <a:t>0.2622 %</a:t>
                      </a:r>
                    </a:p>
                  </a:txBody>
                  <a:tcPr/>
                </a:tc>
                <a:tc>
                  <a:txBody>
                    <a:bodyPr/>
                    <a:lstStyle/>
                    <a:p>
                      <a:r>
                        <a:rPr lang="en-US" sz="1000"/>
                        <a:t>0.0 %</a:t>
                      </a:r>
                    </a:p>
                  </a:txBody>
                  <a:tcPr/>
                </a:tc>
                <a:extLst>
                  <a:ext uri="{0D108BD9-81ED-4DB2-BD59-A6C34878D82A}">
                    <a16:rowId xmlns:a16="http://schemas.microsoft.com/office/drawing/2014/main" val="2078808016"/>
                  </a:ext>
                </a:extLst>
              </a:tr>
            </a:tbl>
          </a:graphicData>
        </a:graphic>
      </p:graphicFrame>
      <p:sp>
        <p:nvSpPr>
          <p:cNvPr id="4" name="Text Placeholder 3">
            <a:extLst>
              <a:ext uri="{FF2B5EF4-FFF2-40B4-BE49-F238E27FC236}">
                <a16:creationId xmlns:a16="http://schemas.microsoft.com/office/drawing/2014/main" id="{1B8C82B1-F1D9-424D-8346-A19E5E38C59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60967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9F557-C384-49B5-AFEF-C6203921FA64}"/>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4676C1BC-2E1C-419C-BF9D-F20A8BAB086C}"/>
              </a:ext>
            </a:extLst>
          </p:cNvPr>
          <p:cNvGraphicFramePr>
            <a:graphicFrameLocks noGrp="1"/>
          </p:cNvGraphicFramePr>
          <p:nvPr>
            <p:ph type="chart" sz="quarter" idx="13"/>
            <p:extLst>
              <p:ext uri="{D42A27DB-BD31-4B8C-83A1-F6EECF244321}">
                <p14:modId xmlns:p14="http://schemas.microsoft.com/office/powerpoint/2010/main" val="890978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47CF3-D938-45AC-93BA-70472AF4D3F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9EB9333-995F-40D5-BE77-A706C500C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432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BF778-57BF-4286-BB2B-0C2276760A23}"/>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11ED75C-B5D2-462D-BAE5-5DFB41D3C537}"/>
              </a:ext>
            </a:extLst>
          </p:cNvPr>
          <p:cNvGraphicFramePr>
            <a:graphicFrameLocks noGrp="1"/>
          </p:cNvGraphicFramePr>
          <p:nvPr>
            <p:ph type="chart" sz="quarter" idx="13"/>
            <p:extLst>
              <p:ext uri="{D42A27DB-BD31-4B8C-83A1-F6EECF244321}">
                <p14:modId xmlns:p14="http://schemas.microsoft.com/office/powerpoint/2010/main" val="158791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7E0AC-F81D-4490-B722-1B968787805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63C53D4-B55C-4D9A-8322-FF57D6BEC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647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70C5-5999-4578-88C5-78D7CDFDA14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A9A7811A-7CA9-47CD-AB3C-FBE6BBA6D8A8}"/>
              </a:ext>
            </a:extLst>
          </p:cNvPr>
          <p:cNvGraphicFramePr>
            <a:graphicFrameLocks noGrp="1"/>
          </p:cNvGraphicFramePr>
          <p:nvPr>
            <p:ph type="chart" sz="quarter" idx="13"/>
            <p:extLst>
              <p:ext uri="{D42A27DB-BD31-4B8C-83A1-F6EECF244321}">
                <p14:modId xmlns:p14="http://schemas.microsoft.com/office/powerpoint/2010/main" val="387398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CE08E-255C-4445-88A0-2B7F8EBC4E8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A196E40-1E03-42E5-A2A5-2D02E671F8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4781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BB682-FC56-4663-889E-6566DEAED35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28ACC9E-91F0-4258-8577-77842E3D8E46}"/>
              </a:ext>
            </a:extLst>
          </p:cNvPr>
          <p:cNvGraphicFramePr>
            <a:graphicFrameLocks noGrp="1"/>
          </p:cNvGraphicFramePr>
          <p:nvPr>
            <p:ph type="chart" sz="quarter" idx="13"/>
            <p:extLst>
              <p:ext uri="{D42A27DB-BD31-4B8C-83A1-F6EECF244321}">
                <p14:modId xmlns:p14="http://schemas.microsoft.com/office/powerpoint/2010/main" val="1378779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A3B88-5976-46E4-981D-A873DDCA1BE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234019D-D26C-4BB2-BC75-A04C7D78B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621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A0E6-A9B2-4ABA-8AC4-486A317D60F3}"/>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4E06C39B-6033-4BD4-95DF-FA3774F1AB11}"/>
              </a:ext>
            </a:extLst>
          </p:cNvPr>
          <p:cNvGraphicFramePr>
            <a:graphicFrameLocks noGrp="1"/>
          </p:cNvGraphicFramePr>
          <p:nvPr>
            <p:ph type="tbl" sz="quarter" idx="13"/>
            <p:extLst>
              <p:ext uri="{D42A27DB-BD31-4B8C-83A1-F6EECF244321}">
                <p14:modId xmlns:p14="http://schemas.microsoft.com/office/powerpoint/2010/main" val="108173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011441988"/>
                    </a:ext>
                  </a:extLst>
                </a:gridCol>
                <a:gridCol w="1645921">
                  <a:extLst>
                    <a:ext uri="{9D8B030D-6E8A-4147-A177-3AD203B41FA5}">
                      <a16:colId xmlns:a16="http://schemas.microsoft.com/office/drawing/2014/main" val="2168225227"/>
                    </a:ext>
                  </a:extLst>
                </a:gridCol>
                <a:gridCol w="411480">
                  <a:extLst>
                    <a:ext uri="{9D8B030D-6E8A-4147-A177-3AD203B41FA5}">
                      <a16:colId xmlns:a16="http://schemas.microsoft.com/office/drawing/2014/main" val="1609546046"/>
                    </a:ext>
                  </a:extLst>
                </a:gridCol>
                <a:gridCol w="411480">
                  <a:extLst>
                    <a:ext uri="{9D8B030D-6E8A-4147-A177-3AD203B41FA5}">
                      <a16:colId xmlns:a16="http://schemas.microsoft.com/office/drawing/2014/main" val="4275392833"/>
                    </a:ext>
                  </a:extLst>
                </a:gridCol>
                <a:gridCol w="411480">
                  <a:extLst>
                    <a:ext uri="{9D8B030D-6E8A-4147-A177-3AD203B41FA5}">
                      <a16:colId xmlns:a16="http://schemas.microsoft.com/office/drawing/2014/main" val="3980675100"/>
                    </a:ext>
                  </a:extLst>
                </a:gridCol>
                <a:gridCol w="411480">
                  <a:extLst>
                    <a:ext uri="{9D8B030D-6E8A-4147-A177-3AD203B41FA5}">
                      <a16:colId xmlns:a16="http://schemas.microsoft.com/office/drawing/2014/main" val="3843135666"/>
                    </a:ext>
                  </a:extLst>
                </a:gridCol>
                <a:gridCol w="411480">
                  <a:extLst>
                    <a:ext uri="{9D8B030D-6E8A-4147-A177-3AD203B41FA5}">
                      <a16:colId xmlns:a16="http://schemas.microsoft.com/office/drawing/2014/main" val="172892293"/>
                    </a:ext>
                  </a:extLst>
                </a:gridCol>
                <a:gridCol w="411480">
                  <a:extLst>
                    <a:ext uri="{9D8B030D-6E8A-4147-A177-3AD203B41FA5}">
                      <a16:colId xmlns:a16="http://schemas.microsoft.com/office/drawing/2014/main" val="457842953"/>
                    </a:ext>
                  </a:extLst>
                </a:gridCol>
                <a:gridCol w="411480">
                  <a:extLst>
                    <a:ext uri="{9D8B030D-6E8A-4147-A177-3AD203B41FA5}">
                      <a16:colId xmlns:a16="http://schemas.microsoft.com/office/drawing/2014/main" val="1622846427"/>
                    </a:ext>
                  </a:extLst>
                </a:gridCol>
                <a:gridCol w="411480">
                  <a:extLst>
                    <a:ext uri="{9D8B030D-6E8A-4147-A177-3AD203B41FA5}">
                      <a16:colId xmlns:a16="http://schemas.microsoft.com/office/drawing/2014/main" val="4035213664"/>
                    </a:ext>
                  </a:extLst>
                </a:gridCol>
                <a:gridCol w="411480">
                  <a:extLst>
                    <a:ext uri="{9D8B030D-6E8A-4147-A177-3AD203B41FA5}">
                      <a16:colId xmlns:a16="http://schemas.microsoft.com/office/drawing/2014/main" val="1860726083"/>
                    </a:ext>
                  </a:extLst>
                </a:gridCol>
                <a:gridCol w="411480">
                  <a:extLst>
                    <a:ext uri="{9D8B030D-6E8A-4147-A177-3AD203B41FA5}">
                      <a16:colId xmlns:a16="http://schemas.microsoft.com/office/drawing/2014/main" val="3026240636"/>
                    </a:ext>
                  </a:extLst>
                </a:gridCol>
                <a:gridCol w="411480">
                  <a:extLst>
                    <a:ext uri="{9D8B030D-6E8A-4147-A177-3AD203B41FA5}">
                      <a16:colId xmlns:a16="http://schemas.microsoft.com/office/drawing/2014/main" val="214048505"/>
                    </a:ext>
                  </a:extLst>
                </a:gridCol>
                <a:gridCol w="411480">
                  <a:extLst>
                    <a:ext uri="{9D8B030D-6E8A-4147-A177-3AD203B41FA5}">
                      <a16:colId xmlns:a16="http://schemas.microsoft.com/office/drawing/2014/main" val="1499846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640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- 2022-02-14 11:31:23</a:t>
                      </a:r>
                      <a:r>
                        <a:rPr kumimoji="0" lang="en-US" sz="1000" b="0" i="0" u="none" strike="noStrike" kern="1200" cap="none" spc="0" normalizeH="0" baseline="0" noProof="0">
                          <a:ln>
                            <a:noFill/>
                          </a:ln>
                          <a:solidFill>
                            <a:prstClr val="black"/>
                          </a:solidFill>
                          <a:effectLst/>
                          <a:uLnTx/>
                          <a:uFillTx/>
                          <a:latin typeface="+mn-lt"/>
                          <a:ea typeface="+mn-ea"/>
                          <a:cs typeface="+mn-cs"/>
                        </a:rPr>
                        <a:t>
 Some may be surprised by all that #insurancecareers offer - but it's easy to fall in LOVE with an industry full of many rewarding opportunities! 💙 For #InsuranceCareersMonth, we're shining a spotlight on Peter Kim as he shares why he chose a career in insurance.
Learn more about #TEAMPHLY: bit.ly/PHLYCareers #ICM2022 #employeespotlight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https://quintly-image-storage.s3.amazonaws.com/d123f9c23f3abec6e562a564c92f236a/3db2c37df3cd5d1a5f04fbf2e11bafcb.jpg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3423602"/>
                  </a:ext>
                </a:extLst>
              </a:tr>
            </a:tbl>
          </a:graphicData>
        </a:graphic>
      </p:graphicFrame>
      <p:sp>
        <p:nvSpPr>
          <p:cNvPr id="4" name="Text Placeholder 3">
            <a:extLst>
              <a:ext uri="{FF2B5EF4-FFF2-40B4-BE49-F238E27FC236}">
                <a16:creationId xmlns:a16="http://schemas.microsoft.com/office/drawing/2014/main" id="{278CED93-2CE1-4F54-8DF8-264D3EA526C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1584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CEECD-01C6-4AD9-8ACE-490A1BA4BAA2}"/>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1AF78D2C-F292-4655-8FD6-68FAB5D6D1EC}"/>
              </a:ext>
            </a:extLst>
          </p:cNvPr>
          <p:cNvGraphicFramePr>
            <a:graphicFrameLocks noGrp="1"/>
          </p:cNvGraphicFramePr>
          <p:nvPr>
            <p:ph type="tbl" sz="quarter" idx="13"/>
            <p:extLst>
              <p:ext uri="{D42A27DB-BD31-4B8C-83A1-F6EECF244321}">
                <p14:modId xmlns:p14="http://schemas.microsoft.com/office/powerpoint/2010/main" val="28400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67609431"/>
                    </a:ext>
                  </a:extLst>
                </a:gridCol>
                <a:gridCol w="1645921">
                  <a:extLst>
                    <a:ext uri="{9D8B030D-6E8A-4147-A177-3AD203B41FA5}">
                      <a16:colId xmlns:a16="http://schemas.microsoft.com/office/drawing/2014/main" val="2734130211"/>
                    </a:ext>
                  </a:extLst>
                </a:gridCol>
                <a:gridCol w="411480">
                  <a:extLst>
                    <a:ext uri="{9D8B030D-6E8A-4147-A177-3AD203B41FA5}">
                      <a16:colId xmlns:a16="http://schemas.microsoft.com/office/drawing/2014/main" val="3848685415"/>
                    </a:ext>
                  </a:extLst>
                </a:gridCol>
                <a:gridCol w="411480">
                  <a:extLst>
                    <a:ext uri="{9D8B030D-6E8A-4147-A177-3AD203B41FA5}">
                      <a16:colId xmlns:a16="http://schemas.microsoft.com/office/drawing/2014/main" val="736989079"/>
                    </a:ext>
                  </a:extLst>
                </a:gridCol>
                <a:gridCol w="411480">
                  <a:extLst>
                    <a:ext uri="{9D8B030D-6E8A-4147-A177-3AD203B41FA5}">
                      <a16:colId xmlns:a16="http://schemas.microsoft.com/office/drawing/2014/main" val="1451767739"/>
                    </a:ext>
                  </a:extLst>
                </a:gridCol>
                <a:gridCol w="411480">
                  <a:extLst>
                    <a:ext uri="{9D8B030D-6E8A-4147-A177-3AD203B41FA5}">
                      <a16:colId xmlns:a16="http://schemas.microsoft.com/office/drawing/2014/main" val="2420066545"/>
                    </a:ext>
                  </a:extLst>
                </a:gridCol>
                <a:gridCol w="411480">
                  <a:extLst>
                    <a:ext uri="{9D8B030D-6E8A-4147-A177-3AD203B41FA5}">
                      <a16:colId xmlns:a16="http://schemas.microsoft.com/office/drawing/2014/main" val="1292742643"/>
                    </a:ext>
                  </a:extLst>
                </a:gridCol>
                <a:gridCol w="411480">
                  <a:extLst>
                    <a:ext uri="{9D8B030D-6E8A-4147-A177-3AD203B41FA5}">
                      <a16:colId xmlns:a16="http://schemas.microsoft.com/office/drawing/2014/main" val="2329681074"/>
                    </a:ext>
                  </a:extLst>
                </a:gridCol>
                <a:gridCol w="411480">
                  <a:extLst>
                    <a:ext uri="{9D8B030D-6E8A-4147-A177-3AD203B41FA5}">
                      <a16:colId xmlns:a16="http://schemas.microsoft.com/office/drawing/2014/main" val="233628863"/>
                    </a:ext>
                  </a:extLst>
                </a:gridCol>
                <a:gridCol w="411480">
                  <a:extLst>
                    <a:ext uri="{9D8B030D-6E8A-4147-A177-3AD203B41FA5}">
                      <a16:colId xmlns:a16="http://schemas.microsoft.com/office/drawing/2014/main" val="1022776942"/>
                    </a:ext>
                  </a:extLst>
                </a:gridCol>
                <a:gridCol w="411480">
                  <a:extLst>
                    <a:ext uri="{9D8B030D-6E8A-4147-A177-3AD203B41FA5}">
                      <a16:colId xmlns:a16="http://schemas.microsoft.com/office/drawing/2014/main" val="1356267061"/>
                    </a:ext>
                  </a:extLst>
                </a:gridCol>
                <a:gridCol w="411480">
                  <a:extLst>
                    <a:ext uri="{9D8B030D-6E8A-4147-A177-3AD203B41FA5}">
                      <a16:colId xmlns:a16="http://schemas.microsoft.com/office/drawing/2014/main" val="4165179036"/>
                    </a:ext>
                  </a:extLst>
                </a:gridCol>
                <a:gridCol w="411480">
                  <a:extLst>
                    <a:ext uri="{9D8B030D-6E8A-4147-A177-3AD203B41FA5}">
                      <a16:colId xmlns:a16="http://schemas.microsoft.com/office/drawing/2014/main" val="4070069435"/>
                    </a:ext>
                  </a:extLst>
                </a:gridCol>
                <a:gridCol w="411480">
                  <a:extLst>
                    <a:ext uri="{9D8B030D-6E8A-4147-A177-3AD203B41FA5}">
                      <a16:colId xmlns:a16="http://schemas.microsoft.com/office/drawing/2014/main" val="353742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15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- 2022-02-24 18:07:05</a:t>
                      </a:r>
                      <a:r>
                        <a:rPr kumimoji="0" lang="en-US" sz="1000" b="0" i="0" u="none" strike="noStrike" kern="1200" cap="none" spc="0" normalizeH="0" baseline="0" noProof="0">
                          <a:ln>
                            <a:noFill/>
                          </a:ln>
                          <a:solidFill>
                            <a:prstClr val="black"/>
                          </a:solidFill>
                          <a:effectLst/>
                          <a:uLnTx/>
                          <a:uFillTx/>
                          <a:latin typeface="+mn-lt"/>
                          <a:ea typeface="+mn-ea"/>
                          <a:cs typeface="+mn-cs"/>
                        </a:rPr>
                        <a:t>
 #TEAMPHLY attended Temple University's RMI Intern Career Reception today for graduating seniors to speak with them about employment opportunities at PHLY! Learn more: bit.ly/PHLYCareers #insuranceCareersMonth #insurancecareers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https://quintly-image-storage.s3.amazonaws.com/d123f9c23f3abec6e562a564c92f236a/31a95800595e83cb18b81314b343f206.jpg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1993827"/>
                  </a:ext>
                </a:extLst>
              </a:tr>
            </a:tbl>
          </a:graphicData>
        </a:graphic>
      </p:graphicFrame>
      <p:sp>
        <p:nvSpPr>
          <p:cNvPr id="4" name="Text Placeholder 3">
            <a:extLst>
              <a:ext uri="{FF2B5EF4-FFF2-40B4-BE49-F238E27FC236}">
                <a16:creationId xmlns:a16="http://schemas.microsoft.com/office/drawing/2014/main" id="{659A960C-96D7-46D2-8350-41B8765EACB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0106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2A848-98DA-4070-956B-7DE49BBAB15C}"/>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A97A8263-652D-4D8B-B50E-CD67397868FF}"/>
              </a:ext>
            </a:extLst>
          </p:cNvPr>
          <p:cNvGraphicFramePr>
            <a:graphicFrameLocks noGrp="1"/>
          </p:cNvGraphicFramePr>
          <p:nvPr>
            <p:ph type="tbl" sz="quarter" idx="13"/>
            <p:extLst>
              <p:ext uri="{D42A27DB-BD31-4B8C-83A1-F6EECF244321}">
                <p14:modId xmlns:p14="http://schemas.microsoft.com/office/powerpoint/2010/main" val="333188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452308950"/>
                    </a:ext>
                  </a:extLst>
                </a:gridCol>
                <a:gridCol w="1645921">
                  <a:extLst>
                    <a:ext uri="{9D8B030D-6E8A-4147-A177-3AD203B41FA5}">
                      <a16:colId xmlns:a16="http://schemas.microsoft.com/office/drawing/2014/main" val="3565682987"/>
                    </a:ext>
                  </a:extLst>
                </a:gridCol>
                <a:gridCol w="411480">
                  <a:extLst>
                    <a:ext uri="{9D8B030D-6E8A-4147-A177-3AD203B41FA5}">
                      <a16:colId xmlns:a16="http://schemas.microsoft.com/office/drawing/2014/main" val="3397438298"/>
                    </a:ext>
                  </a:extLst>
                </a:gridCol>
                <a:gridCol w="411480">
                  <a:extLst>
                    <a:ext uri="{9D8B030D-6E8A-4147-A177-3AD203B41FA5}">
                      <a16:colId xmlns:a16="http://schemas.microsoft.com/office/drawing/2014/main" val="4174877869"/>
                    </a:ext>
                  </a:extLst>
                </a:gridCol>
                <a:gridCol w="411480">
                  <a:extLst>
                    <a:ext uri="{9D8B030D-6E8A-4147-A177-3AD203B41FA5}">
                      <a16:colId xmlns:a16="http://schemas.microsoft.com/office/drawing/2014/main" val="2480851283"/>
                    </a:ext>
                  </a:extLst>
                </a:gridCol>
                <a:gridCol w="411480">
                  <a:extLst>
                    <a:ext uri="{9D8B030D-6E8A-4147-A177-3AD203B41FA5}">
                      <a16:colId xmlns:a16="http://schemas.microsoft.com/office/drawing/2014/main" val="3719889341"/>
                    </a:ext>
                  </a:extLst>
                </a:gridCol>
                <a:gridCol w="411480">
                  <a:extLst>
                    <a:ext uri="{9D8B030D-6E8A-4147-A177-3AD203B41FA5}">
                      <a16:colId xmlns:a16="http://schemas.microsoft.com/office/drawing/2014/main" val="3533323232"/>
                    </a:ext>
                  </a:extLst>
                </a:gridCol>
                <a:gridCol w="411480">
                  <a:extLst>
                    <a:ext uri="{9D8B030D-6E8A-4147-A177-3AD203B41FA5}">
                      <a16:colId xmlns:a16="http://schemas.microsoft.com/office/drawing/2014/main" val="2777408875"/>
                    </a:ext>
                  </a:extLst>
                </a:gridCol>
                <a:gridCol w="411480">
                  <a:extLst>
                    <a:ext uri="{9D8B030D-6E8A-4147-A177-3AD203B41FA5}">
                      <a16:colId xmlns:a16="http://schemas.microsoft.com/office/drawing/2014/main" val="801790244"/>
                    </a:ext>
                  </a:extLst>
                </a:gridCol>
                <a:gridCol w="411480">
                  <a:extLst>
                    <a:ext uri="{9D8B030D-6E8A-4147-A177-3AD203B41FA5}">
                      <a16:colId xmlns:a16="http://schemas.microsoft.com/office/drawing/2014/main" val="3895700655"/>
                    </a:ext>
                  </a:extLst>
                </a:gridCol>
                <a:gridCol w="411480">
                  <a:extLst>
                    <a:ext uri="{9D8B030D-6E8A-4147-A177-3AD203B41FA5}">
                      <a16:colId xmlns:a16="http://schemas.microsoft.com/office/drawing/2014/main" val="3688883140"/>
                    </a:ext>
                  </a:extLst>
                </a:gridCol>
                <a:gridCol w="411480">
                  <a:extLst>
                    <a:ext uri="{9D8B030D-6E8A-4147-A177-3AD203B41FA5}">
                      <a16:colId xmlns:a16="http://schemas.microsoft.com/office/drawing/2014/main" val="2848619165"/>
                    </a:ext>
                  </a:extLst>
                </a:gridCol>
                <a:gridCol w="411480">
                  <a:extLst>
                    <a:ext uri="{9D8B030D-6E8A-4147-A177-3AD203B41FA5}">
                      <a16:colId xmlns:a16="http://schemas.microsoft.com/office/drawing/2014/main" val="3825957272"/>
                    </a:ext>
                  </a:extLst>
                </a:gridCol>
                <a:gridCol w="411480">
                  <a:extLst>
                    <a:ext uri="{9D8B030D-6E8A-4147-A177-3AD203B41FA5}">
                      <a16:colId xmlns:a16="http://schemas.microsoft.com/office/drawing/2014/main" val="3950671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320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- 2022-02-28 14:59:52</a:t>
                      </a:r>
                      <a:r>
                        <a:rPr kumimoji="0" lang="en-US" sz="1000" b="0" i="0" u="none" strike="noStrike" kern="1200" cap="none" spc="0" normalizeH="0" baseline="0" noProof="0">
                          <a:ln>
                            <a:noFill/>
                          </a:ln>
                          <a:solidFill>
                            <a:prstClr val="black"/>
                          </a:solidFill>
                          <a:effectLst/>
                          <a:uLnTx/>
                          <a:uFillTx/>
                          <a:latin typeface="+mn-lt"/>
                          <a:ea typeface="+mn-ea"/>
                          <a:cs typeface="+mn-cs"/>
                        </a:rPr>
                        <a:t>
 Working in the #insuranceindustry is not only a stable career choice, it's also meaningful and impactful. To end #InsuranceCareersMonth, we're shining our final #ICM2022 spotlight on Morgan Quinn as she shares why she chose a career in insurance. 
Learn more about #TEAMPHLY: bit.ly/PHLYCareers #employeespotlight #insuranceishiring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https://quintly-image-storage.s3.amazonaws.com/d123f9c23f3abec6e562a564c92f236a/cf3be21aca4a82c0a62bedc30fe41ed7.jpg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1264040"/>
                  </a:ext>
                </a:extLst>
              </a:tr>
            </a:tbl>
          </a:graphicData>
        </a:graphic>
      </p:graphicFrame>
      <p:sp>
        <p:nvSpPr>
          <p:cNvPr id="4" name="Text Placeholder 3">
            <a:extLst>
              <a:ext uri="{FF2B5EF4-FFF2-40B4-BE49-F238E27FC236}">
                <a16:creationId xmlns:a16="http://schemas.microsoft.com/office/drawing/2014/main" id="{9B6267EA-C0D3-4241-959F-81624B0249B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508522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C63B9-9CD5-4D66-BDD8-EFCA67E64BD0}"/>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4AADEB33-35F8-4D77-BFB4-58C78106A169}"/>
              </a:ext>
            </a:extLst>
          </p:cNvPr>
          <p:cNvGraphicFramePr>
            <a:graphicFrameLocks noGrp="1"/>
          </p:cNvGraphicFramePr>
          <p:nvPr>
            <p:ph type="tbl" sz="quarter" idx="13"/>
            <p:extLst>
              <p:ext uri="{D42A27DB-BD31-4B8C-83A1-F6EECF244321}">
                <p14:modId xmlns:p14="http://schemas.microsoft.com/office/powerpoint/2010/main" val="126370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519935087"/>
                    </a:ext>
                  </a:extLst>
                </a:gridCol>
                <a:gridCol w="1645921">
                  <a:extLst>
                    <a:ext uri="{9D8B030D-6E8A-4147-A177-3AD203B41FA5}">
                      <a16:colId xmlns:a16="http://schemas.microsoft.com/office/drawing/2014/main" val="3667380544"/>
                    </a:ext>
                  </a:extLst>
                </a:gridCol>
                <a:gridCol w="411480">
                  <a:extLst>
                    <a:ext uri="{9D8B030D-6E8A-4147-A177-3AD203B41FA5}">
                      <a16:colId xmlns:a16="http://schemas.microsoft.com/office/drawing/2014/main" val="4233528029"/>
                    </a:ext>
                  </a:extLst>
                </a:gridCol>
                <a:gridCol w="411480">
                  <a:extLst>
                    <a:ext uri="{9D8B030D-6E8A-4147-A177-3AD203B41FA5}">
                      <a16:colId xmlns:a16="http://schemas.microsoft.com/office/drawing/2014/main" val="3686836369"/>
                    </a:ext>
                  </a:extLst>
                </a:gridCol>
                <a:gridCol w="411480">
                  <a:extLst>
                    <a:ext uri="{9D8B030D-6E8A-4147-A177-3AD203B41FA5}">
                      <a16:colId xmlns:a16="http://schemas.microsoft.com/office/drawing/2014/main" val="1333916970"/>
                    </a:ext>
                  </a:extLst>
                </a:gridCol>
                <a:gridCol w="411480">
                  <a:extLst>
                    <a:ext uri="{9D8B030D-6E8A-4147-A177-3AD203B41FA5}">
                      <a16:colId xmlns:a16="http://schemas.microsoft.com/office/drawing/2014/main" val="1922783303"/>
                    </a:ext>
                  </a:extLst>
                </a:gridCol>
                <a:gridCol w="411480">
                  <a:extLst>
                    <a:ext uri="{9D8B030D-6E8A-4147-A177-3AD203B41FA5}">
                      <a16:colId xmlns:a16="http://schemas.microsoft.com/office/drawing/2014/main" val="2539081943"/>
                    </a:ext>
                  </a:extLst>
                </a:gridCol>
                <a:gridCol w="411480">
                  <a:extLst>
                    <a:ext uri="{9D8B030D-6E8A-4147-A177-3AD203B41FA5}">
                      <a16:colId xmlns:a16="http://schemas.microsoft.com/office/drawing/2014/main" val="243069976"/>
                    </a:ext>
                  </a:extLst>
                </a:gridCol>
                <a:gridCol w="411480">
                  <a:extLst>
                    <a:ext uri="{9D8B030D-6E8A-4147-A177-3AD203B41FA5}">
                      <a16:colId xmlns:a16="http://schemas.microsoft.com/office/drawing/2014/main" val="775038143"/>
                    </a:ext>
                  </a:extLst>
                </a:gridCol>
                <a:gridCol w="411480">
                  <a:extLst>
                    <a:ext uri="{9D8B030D-6E8A-4147-A177-3AD203B41FA5}">
                      <a16:colId xmlns:a16="http://schemas.microsoft.com/office/drawing/2014/main" val="350299031"/>
                    </a:ext>
                  </a:extLst>
                </a:gridCol>
                <a:gridCol w="411480">
                  <a:extLst>
                    <a:ext uri="{9D8B030D-6E8A-4147-A177-3AD203B41FA5}">
                      <a16:colId xmlns:a16="http://schemas.microsoft.com/office/drawing/2014/main" val="484448248"/>
                    </a:ext>
                  </a:extLst>
                </a:gridCol>
                <a:gridCol w="411480">
                  <a:extLst>
                    <a:ext uri="{9D8B030D-6E8A-4147-A177-3AD203B41FA5}">
                      <a16:colId xmlns:a16="http://schemas.microsoft.com/office/drawing/2014/main" val="609161093"/>
                    </a:ext>
                  </a:extLst>
                </a:gridCol>
                <a:gridCol w="411480">
                  <a:extLst>
                    <a:ext uri="{9D8B030D-6E8A-4147-A177-3AD203B41FA5}">
                      <a16:colId xmlns:a16="http://schemas.microsoft.com/office/drawing/2014/main" val="2760734476"/>
                    </a:ext>
                  </a:extLst>
                </a:gridCol>
                <a:gridCol w="411480">
                  <a:extLst>
                    <a:ext uri="{9D8B030D-6E8A-4147-A177-3AD203B41FA5}">
                      <a16:colId xmlns:a16="http://schemas.microsoft.com/office/drawing/2014/main" val="143924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428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- 2022-02-18 10:22:49</a:t>
                      </a:r>
                      <a:r>
                        <a:rPr kumimoji="0" lang="en-US" sz="1000" b="0" i="0" u="none" strike="noStrike" kern="1200" cap="none" spc="0" normalizeH="0" baseline="0" noProof="0">
                          <a:ln>
                            <a:noFill/>
                          </a:ln>
                          <a:solidFill>
                            <a:prstClr val="black"/>
                          </a:solidFill>
                          <a:effectLst/>
                          <a:uLnTx/>
                          <a:uFillTx/>
                          <a:latin typeface="+mn-lt"/>
                          <a:ea typeface="+mn-ea"/>
                          <a:cs typeface="+mn-cs"/>
                        </a:rPr>
                        <a:t>
 PHLY offices are closing at 3:00 p.m. today and will be closed on Monday, February 21st for #PresidentsDay. We hope you have a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https://quintly-image-storage.s3.amazonaws.com/d123f9c23f3abec6e562a564c92f236a/42da035d1db8048d890159bacc04ae15.jpg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8396038"/>
                  </a:ext>
                </a:extLst>
              </a:tr>
            </a:tbl>
          </a:graphicData>
        </a:graphic>
      </p:graphicFrame>
      <p:sp>
        <p:nvSpPr>
          <p:cNvPr id="4" name="Text Placeholder 3">
            <a:extLst>
              <a:ext uri="{FF2B5EF4-FFF2-40B4-BE49-F238E27FC236}">
                <a16:creationId xmlns:a16="http://schemas.microsoft.com/office/drawing/2014/main" id="{B8CFB2BF-BCB9-4D39-BADA-94EECF1D4A8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11956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836C5-C40A-4FF6-97B0-A03B49A86D25}"/>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D90843A5-2ED6-425D-A2B0-9218636D1FE5}"/>
              </a:ext>
            </a:extLst>
          </p:cNvPr>
          <p:cNvGraphicFramePr>
            <a:graphicFrameLocks noGrp="1"/>
          </p:cNvGraphicFramePr>
          <p:nvPr>
            <p:ph type="tbl" sz="quarter" idx="13"/>
            <p:extLst>
              <p:ext uri="{D42A27DB-BD31-4B8C-83A1-F6EECF244321}">
                <p14:modId xmlns:p14="http://schemas.microsoft.com/office/powerpoint/2010/main" val="217702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91683245"/>
                    </a:ext>
                  </a:extLst>
                </a:gridCol>
                <a:gridCol w="1645921">
                  <a:extLst>
                    <a:ext uri="{9D8B030D-6E8A-4147-A177-3AD203B41FA5}">
                      <a16:colId xmlns:a16="http://schemas.microsoft.com/office/drawing/2014/main" val="3552969251"/>
                    </a:ext>
                  </a:extLst>
                </a:gridCol>
                <a:gridCol w="411480">
                  <a:extLst>
                    <a:ext uri="{9D8B030D-6E8A-4147-A177-3AD203B41FA5}">
                      <a16:colId xmlns:a16="http://schemas.microsoft.com/office/drawing/2014/main" val="158361566"/>
                    </a:ext>
                  </a:extLst>
                </a:gridCol>
                <a:gridCol w="411480">
                  <a:extLst>
                    <a:ext uri="{9D8B030D-6E8A-4147-A177-3AD203B41FA5}">
                      <a16:colId xmlns:a16="http://schemas.microsoft.com/office/drawing/2014/main" val="3172090990"/>
                    </a:ext>
                  </a:extLst>
                </a:gridCol>
                <a:gridCol w="411480">
                  <a:extLst>
                    <a:ext uri="{9D8B030D-6E8A-4147-A177-3AD203B41FA5}">
                      <a16:colId xmlns:a16="http://schemas.microsoft.com/office/drawing/2014/main" val="3561353116"/>
                    </a:ext>
                  </a:extLst>
                </a:gridCol>
                <a:gridCol w="411480">
                  <a:extLst>
                    <a:ext uri="{9D8B030D-6E8A-4147-A177-3AD203B41FA5}">
                      <a16:colId xmlns:a16="http://schemas.microsoft.com/office/drawing/2014/main" val="1583837302"/>
                    </a:ext>
                  </a:extLst>
                </a:gridCol>
                <a:gridCol w="411480">
                  <a:extLst>
                    <a:ext uri="{9D8B030D-6E8A-4147-A177-3AD203B41FA5}">
                      <a16:colId xmlns:a16="http://schemas.microsoft.com/office/drawing/2014/main" val="323902988"/>
                    </a:ext>
                  </a:extLst>
                </a:gridCol>
                <a:gridCol w="411480">
                  <a:extLst>
                    <a:ext uri="{9D8B030D-6E8A-4147-A177-3AD203B41FA5}">
                      <a16:colId xmlns:a16="http://schemas.microsoft.com/office/drawing/2014/main" val="3621598779"/>
                    </a:ext>
                  </a:extLst>
                </a:gridCol>
                <a:gridCol w="411480">
                  <a:extLst>
                    <a:ext uri="{9D8B030D-6E8A-4147-A177-3AD203B41FA5}">
                      <a16:colId xmlns:a16="http://schemas.microsoft.com/office/drawing/2014/main" val="2609323105"/>
                    </a:ext>
                  </a:extLst>
                </a:gridCol>
                <a:gridCol w="411480">
                  <a:extLst>
                    <a:ext uri="{9D8B030D-6E8A-4147-A177-3AD203B41FA5}">
                      <a16:colId xmlns:a16="http://schemas.microsoft.com/office/drawing/2014/main" val="3320334146"/>
                    </a:ext>
                  </a:extLst>
                </a:gridCol>
                <a:gridCol w="411480">
                  <a:extLst>
                    <a:ext uri="{9D8B030D-6E8A-4147-A177-3AD203B41FA5}">
                      <a16:colId xmlns:a16="http://schemas.microsoft.com/office/drawing/2014/main" val="70233665"/>
                    </a:ext>
                  </a:extLst>
                </a:gridCol>
                <a:gridCol w="411480">
                  <a:extLst>
                    <a:ext uri="{9D8B030D-6E8A-4147-A177-3AD203B41FA5}">
                      <a16:colId xmlns:a16="http://schemas.microsoft.com/office/drawing/2014/main" val="1991093035"/>
                    </a:ext>
                  </a:extLst>
                </a:gridCol>
                <a:gridCol w="411480">
                  <a:extLst>
                    <a:ext uri="{9D8B030D-6E8A-4147-A177-3AD203B41FA5}">
                      <a16:colId xmlns:a16="http://schemas.microsoft.com/office/drawing/2014/main" val="481881073"/>
                    </a:ext>
                  </a:extLst>
                </a:gridCol>
                <a:gridCol w="411480">
                  <a:extLst>
                    <a:ext uri="{9D8B030D-6E8A-4147-A177-3AD203B41FA5}">
                      <a16:colId xmlns:a16="http://schemas.microsoft.com/office/drawing/2014/main" val="1386946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834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- 2022-02-22 14:34:13</a:t>
                      </a:r>
                      <a:r>
                        <a:rPr kumimoji="0" lang="en-US" sz="1000" b="0" i="0" u="none" strike="noStrike" kern="1200" cap="none" spc="0" normalizeH="0" baseline="0" noProof="0">
                          <a:ln>
                            <a:noFill/>
                          </a:ln>
                          <a:solidFill>
                            <a:prstClr val="black"/>
                          </a:solidFill>
                          <a:effectLst/>
                          <a:uLnTx/>
                          <a:uFillTx/>
                          <a:latin typeface="+mn-lt"/>
                          <a:ea typeface="+mn-ea"/>
                          <a:cs typeface="+mn-cs"/>
                        </a:rPr>
                        <a:t>
 PHLY’s Charity of the Month program raises money for a different non-profit organization each month as part of our philosophy to make a positive difference in the communities where we live and work. This month, we’re pleased to feature UCP of Long Island as our Charity of the Month! 👏🏼
Learn more about PHLY’s community involvement: bit.ly/2PHkHjy #TEAMPHLY #nonprofits #insurancegivesback #givingbacktothecommunity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https://quintly-image-storage.s3.amazonaws.com/d123f9c23f3abec6e562a564c92f236a/84fb045312ef85e70803e9c9f347205c.jpg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7494797"/>
                  </a:ext>
                </a:extLst>
              </a:tr>
            </a:tbl>
          </a:graphicData>
        </a:graphic>
      </p:graphicFrame>
      <p:sp>
        <p:nvSpPr>
          <p:cNvPr id="4" name="Text Placeholder 3">
            <a:extLst>
              <a:ext uri="{FF2B5EF4-FFF2-40B4-BE49-F238E27FC236}">
                <a16:creationId xmlns:a16="http://schemas.microsoft.com/office/drawing/2014/main" id="{6B2FB691-6ED1-46EE-ABA7-C445CF887E7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83090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D1AE4-6770-430B-8713-44B424307711}"/>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899E2D81-CB20-43E4-BEC4-F8982AA214E8}"/>
              </a:ext>
            </a:extLst>
          </p:cNvPr>
          <p:cNvGraphicFramePr>
            <a:graphicFrameLocks noGrp="1"/>
          </p:cNvGraphicFramePr>
          <p:nvPr>
            <p:ph type="chart" sz="quarter" idx="13"/>
            <p:extLst>
              <p:ext uri="{D42A27DB-BD31-4B8C-83A1-F6EECF244321}">
                <p14:modId xmlns:p14="http://schemas.microsoft.com/office/powerpoint/2010/main" val="3006721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B26F95-7E90-4EF5-8E16-192A6B98A68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A90254F-3889-4169-B049-62871D5D81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551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AE45-39A9-4306-9266-D6A6B01D5B1F}"/>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4C04C35-1D89-427F-BBFC-AC33A94DB4C2}"/>
              </a:ext>
            </a:extLst>
          </p:cNvPr>
          <p:cNvGraphicFramePr>
            <a:graphicFrameLocks noGrp="1"/>
          </p:cNvGraphicFramePr>
          <p:nvPr>
            <p:ph type="tbl" sz="quarter" idx="13"/>
            <p:extLst>
              <p:ext uri="{D42A27DB-BD31-4B8C-83A1-F6EECF244321}">
                <p14:modId xmlns:p14="http://schemas.microsoft.com/office/powerpoint/2010/main" val="2073549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16049089"/>
                    </a:ext>
                  </a:extLst>
                </a:gridCol>
                <a:gridCol w="576072">
                  <a:extLst>
                    <a:ext uri="{9D8B030D-6E8A-4147-A177-3AD203B41FA5}">
                      <a16:colId xmlns:a16="http://schemas.microsoft.com/office/drawing/2014/main" val="3758879716"/>
                    </a:ext>
                  </a:extLst>
                </a:gridCol>
                <a:gridCol w="576072">
                  <a:extLst>
                    <a:ext uri="{9D8B030D-6E8A-4147-A177-3AD203B41FA5}">
                      <a16:colId xmlns:a16="http://schemas.microsoft.com/office/drawing/2014/main" val="1586316693"/>
                    </a:ext>
                  </a:extLst>
                </a:gridCol>
                <a:gridCol w="576072">
                  <a:extLst>
                    <a:ext uri="{9D8B030D-6E8A-4147-A177-3AD203B41FA5}">
                      <a16:colId xmlns:a16="http://schemas.microsoft.com/office/drawing/2014/main" val="619517041"/>
                    </a:ext>
                  </a:extLst>
                </a:gridCol>
                <a:gridCol w="576072">
                  <a:extLst>
                    <a:ext uri="{9D8B030D-6E8A-4147-A177-3AD203B41FA5}">
                      <a16:colId xmlns:a16="http://schemas.microsoft.com/office/drawing/2014/main" val="2164542755"/>
                    </a:ext>
                  </a:extLst>
                </a:gridCol>
                <a:gridCol w="576072">
                  <a:extLst>
                    <a:ext uri="{9D8B030D-6E8A-4147-A177-3AD203B41FA5}">
                      <a16:colId xmlns:a16="http://schemas.microsoft.com/office/drawing/2014/main" val="2348463759"/>
                    </a:ext>
                  </a:extLst>
                </a:gridCol>
                <a:gridCol w="576072">
                  <a:extLst>
                    <a:ext uri="{9D8B030D-6E8A-4147-A177-3AD203B41FA5}">
                      <a16:colId xmlns:a16="http://schemas.microsoft.com/office/drawing/2014/main" val="943240160"/>
                    </a:ext>
                  </a:extLst>
                </a:gridCol>
                <a:gridCol w="576072">
                  <a:extLst>
                    <a:ext uri="{9D8B030D-6E8A-4147-A177-3AD203B41FA5}">
                      <a16:colId xmlns:a16="http://schemas.microsoft.com/office/drawing/2014/main" val="1229724367"/>
                    </a:ext>
                  </a:extLst>
                </a:gridCol>
                <a:gridCol w="576072">
                  <a:extLst>
                    <a:ext uri="{9D8B030D-6E8A-4147-A177-3AD203B41FA5}">
                      <a16:colId xmlns:a16="http://schemas.microsoft.com/office/drawing/2014/main" val="1433420923"/>
                    </a:ext>
                  </a:extLst>
                </a:gridCol>
                <a:gridCol w="576072">
                  <a:extLst>
                    <a:ext uri="{9D8B030D-6E8A-4147-A177-3AD203B41FA5}">
                      <a16:colId xmlns:a16="http://schemas.microsoft.com/office/drawing/2014/main" val="3896836120"/>
                    </a:ext>
                  </a:extLst>
                </a:gridCol>
                <a:gridCol w="576072">
                  <a:extLst>
                    <a:ext uri="{9D8B030D-6E8A-4147-A177-3AD203B41FA5}">
                      <a16:colId xmlns:a16="http://schemas.microsoft.com/office/drawing/2014/main" val="513346724"/>
                    </a:ext>
                  </a:extLst>
                </a:gridCol>
                <a:gridCol w="576072">
                  <a:extLst>
                    <a:ext uri="{9D8B030D-6E8A-4147-A177-3AD203B41FA5}">
                      <a16:colId xmlns:a16="http://schemas.microsoft.com/office/drawing/2014/main" val="1175447160"/>
                    </a:ext>
                  </a:extLst>
                </a:gridCol>
                <a:gridCol w="576072">
                  <a:extLst>
                    <a:ext uri="{9D8B030D-6E8A-4147-A177-3AD203B41FA5}">
                      <a16:colId xmlns:a16="http://schemas.microsoft.com/office/drawing/2014/main" val="11449459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02224968"/>
                  </a:ext>
                </a:extLst>
              </a:tr>
              <a:tr h="370840">
                <a:tc>
                  <a:txBody>
                    <a:bodyPr/>
                    <a:lstStyle/>
                    <a:p>
                      <a:r>
                        <a:rPr lang="en-US" sz="1000"/>
                        <a:t>3795</a:t>
                      </a:r>
                    </a:p>
                  </a:txBody>
                  <a:tcPr/>
                </a:tc>
                <a:tc>
                  <a:txBody>
                    <a:bodyPr/>
                    <a:lstStyle/>
                    <a:p>
                      <a:r>
                        <a:rPr lang="en-US" sz="1000"/>
                        <a:t>1</a:t>
                      </a:r>
                    </a:p>
                  </a:txBody>
                  <a:tcPr/>
                </a:tc>
                <a:tc>
                  <a:txBody>
                    <a:bodyPr/>
                    <a:lstStyle/>
                    <a:p>
                      <a:r>
                        <a:rPr lang="en-US" sz="1000"/>
                        <a:t>25</a:t>
                      </a:r>
                    </a:p>
                  </a:txBody>
                  <a:tcPr/>
                </a:tc>
                <a:tc>
                  <a:txBody>
                    <a:bodyPr/>
                    <a:lstStyle/>
                    <a:p>
                      <a:r>
                        <a:rPr lang="en-US" sz="1000"/>
                        <a:t>24</a:t>
                      </a:r>
                    </a:p>
                  </a:txBody>
                  <a:tcPr/>
                </a:tc>
                <a:tc>
                  <a:txBody>
                    <a:bodyPr/>
                    <a:lstStyle/>
                    <a:p>
                      <a:r>
                        <a:rPr lang="en-US" sz="1000"/>
                        <a:t>1</a:t>
                      </a:r>
                    </a:p>
                  </a:txBody>
                  <a:tcPr/>
                </a:tc>
                <a:tc>
                  <a:txBody>
                    <a:bodyPr/>
                    <a:lstStyle/>
                    <a:p>
                      <a:r>
                        <a:rPr lang="en-US" sz="1000"/>
                        <a:t>0</a:t>
                      </a:r>
                    </a:p>
                  </a:txBody>
                  <a:tcPr/>
                </a:tc>
                <a:tc>
                  <a:txBody>
                    <a:bodyPr/>
                    <a:lstStyle/>
                    <a:p>
                      <a:r>
                        <a:rPr lang="en-US" sz="1000"/>
                        <a:t>20</a:t>
                      </a:r>
                    </a:p>
                  </a:txBody>
                  <a:tcPr/>
                </a:tc>
                <a:tc>
                  <a:txBody>
                    <a:bodyPr/>
                    <a:lstStyle/>
                    <a:p>
                      <a:r>
                        <a:rPr lang="en-US" sz="1000"/>
                        <a:t>20</a:t>
                      </a:r>
                    </a:p>
                  </a:txBody>
                  <a:tcPr/>
                </a:tc>
                <a:tc>
                  <a:txBody>
                    <a:bodyPr/>
                    <a:lstStyle/>
                    <a:p>
                      <a:r>
                        <a:rPr lang="en-US" sz="1000"/>
                        <a:t>76</a:t>
                      </a:r>
                    </a:p>
                  </a:txBody>
                  <a:tcPr/>
                </a:tc>
                <a:tc>
                  <a:txBody>
                    <a:bodyPr/>
                    <a:lstStyle/>
                    <a:p>
                      <a:r>
                        <a:rPr lang="en-US" sz="1000"/>
                        <a:t>0</a:t>
                      </a:r>
                    </a:p>
                  </a:txBody>
                  <a:tcPr/>
                </a:tc>
                <a:tc>
                  <a:txBody>
                    <a:bodyPr/>
                    <a:lstStyle/>
                    <a:p>
                      <a:r>
                        <a:rPr lang="en-US" sz="1000"/>
                        <a:t>7</a:t>
                      </a:r>
                    </a:p>
                  </a:txBody>
                  <a:tcPr/>
                </a:tc>
                <a:tc>
                  <a:txBody>
                    <a:bodyPr/>
                    <a:lstStyle/>
                    <a:p>
                      <a:r>
                        <a:rPr lang="en-US" sz="1000"/>
                        <a:t>0.1054 %</a:t>
                      </a:r>
                    </a:p>
                  </a:txBody>
                  <a:tcPr/>
                </a:tc>
                <a:tc>
                  <a:txBody>
                    <a:bodyPr/>
                    <a:lstStyle/>
                    <a:p>
                      <a:r>
                        <a:rPr lang="en-US" sz="1000"/>
                        <a:t>0.0 %</a:t>
                      </a:r>
                    </a:p>
                  </a:txBody>
                  <a:tcPr/>
                </a:tc>
                <a:extLst>
                  <a:ext uri="{0D108BD9-81ED-4DB2-BD59-A6C34878D82A}">
                    <a16:rowId xmlns:a16="http://schemas.microsoft.com/office/drawing/2014/main" val="3601206878"/>
                  </a:ext>
                </a:extLst>
              </a:tr>
            </a:tbl>
          </a:graphicData>
        </a:graphic>
      </p:graphicFrame>
      <p:sp>
        <p:nvSpPr>
          <p:cNvPr id="4" name="Text Placeholder 3">
            <a:extLst>
              <a:ext uri="{FF2B5EF4-FFF2-40B4-BE49-F238E27FC236}">
                <a16:creationId xmlns:a16="http://schemas.microsoft.com/office/drawing/2014/main" id="{8F591A7C-EC69-4547-B7EE-0778A4FEAA5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39708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C0E68-39F4-468A-8BD5-0C0A3948598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9F79FFA-F9D9-4A70-9F98-B101C8CCED9D}"/>
              </a:ext>
            </a:extLst>
          </p:cNvPr>
          <p:cNvGraphicFramePr>
            <a:graphicFrameLocks noGrp="1"/>
          </p:cNvGraphicFramePr>
          <p:nvPr>
            <p:ph type="chart" sz="quarter" idx="13"/>
            <p:extLst>
              <p:ext uri="{D42A27DB-BD31-4B8C-83A1-F6EECF244321}">
                <p14:modId xmlns:p14="http://schemas.microsoft.com/office/powerpoint/2010/main" val="2173765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58B92-CCA0-4FF0-A67E-F9BA772FC89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D2052C1-9A6E-4C31-B9DF-D5BF46B39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492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9A55-1076-4468-BC68-02D21E0F0A8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67302F8-BB62-4C4A-8752-D53F73280F22}"/>
              </a:ext>
            </a:extLst>
          </p:cNvPr>
          <p:cNvGraphicFramePr>
            <a:graphicFrameLocks noGrp="1"/>
          </p:cNvGraphicFramePr>
          <p:nvPr>
            <p:ph type="chart" sz="quarter" idx="13"/>
            <p:extLst>
              <p:ext uri="{D42A27DB-BD31-4B8C-83A1-F6EECF244321}">
                <p14:modId xmlns:p14="http://schemas.microsoft.com/office/powerpoint/2010/main" val="4028086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7E5749-0462-4684-B345-872DCC4AE89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DC00FA5-B25F-41B5-B591-B74B6D81B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575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8960F-6321-4A5F-9614-17CC31EC316E}"/>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5DC0241-FCB6-4618-AFA6-177ACC02E268}"/>
              </a:ext>
            </a:extLst>
          </p:cNvPr>
          <p:cNvGraphicFramePr>
            <a:graphicFrameLocks noGrp="1"/>
          </p:cNvGraphicFramePr>
          <p:nvPr>
            <p:ph type="chart" sz="quarter" idx="13"/>
            <p:extLst>
              <p:ext uri="{D42A27DB-BD31-4B8C-83A1-F6EECF244321}">
                <p14:modId xmlns:p14="http://schemas.microsoft.com/office/powerpoint/2010/main" val="3660176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1A58B-7B3D-4D4E-9621-125EFD3E9C9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063B127-A82C-4CAA-967A-2F4CEF15D8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3324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365A-CB10-4380-83B5-65045155EE9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028C58EC-3B5E-4462-B2BA-21D9306A7039}"/>
              </a:ext>
            </a:extLst>
          </p:cNvPr>
          <p:cNvGraphicFramePr>
            <a:graphicFrameLocks noGrp="1"/>
          </p:cNvGraphicFramePr>
          <p:nvPr>
            <p:ph type="chart" sz="quarter" idx="13"/>
            <p:extLst>
              <p:ext uri="{D42A27DB-BD31-4B8C-83A1-F6EECF244321}">
                <p14:modId xmlns:p14="http://schemas.microsoft.com/office/powerpoint/2010/main" val="2648542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C9DD5-66A6-45C3-BC0A-5D2C8C552AF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74E3F05-F1B4-4A40-A947-18F1B37204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640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067E5-815F-4CCE-B061-2D3894F5345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9565B619-6C0B-48F7-8F35-8C02107816C3}"/>
              </a:ext>
            </a:extLst>
          </p:cNvPr>
          <p:cNvGraphicFramePr>
            <a:graphicFrameLocks noGrp="1"/>
          </p:cNvGraphicFramePr>
          <p:nvPr>
            <p:ph type="tbl" sz="quarter" idx="13"/>
            <p:extLst>
              <p:ext uri="{D42A27DB-BD31-4B8C-83A1-F6EECF244321}">
                <p14:modId xmlns:p14="http://schemas.microsoft.com/office/powerpoint/2010/main" val="396768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519890033"/>
                    </a:ext>
                  </a:extLst>
                </a:gridCol>
                <a:gridCol w="2468880">
                  <a:extLst>
                    <a:ext uri="{9D8B030D-6E8A-4147-A177-3AD203B41FA5}">
                      <a16:colId xmlns:a16="http://schemas.microsoft.com/office/drawing/2014/main" val="2940332559"/>
                    </a:ext>
                  </a:extLst>
                </a:gridCol>
                <a:gridCol w="2468880">
                  <a:extLst>
                    <a:ext uri="{9D8B030D-6E8A-4147-A177-3AD203B41FA5}">
                      <a16:colId xmlns:a16="http://schemas.microsoft.com/office/drawing/2014/main" val="33476123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270422733"/>
                  </a:ext>
                </a:extLst>
              </a:tr>
              <a:tr h="370840">
                <a:tc>
                  <a:txBody>
                    <a:bodyPr/>
                    <a:lstStyle/>
                    <a:p>
                      <a:r>
                        <a:rPr lang="en-US" sz="1000" b="1"/>
                        <a:t>@MargueriteTort</a:t>
                      </a:r>
                    </a:p>
                  </a:txBody>
                  <a:tcPr/>
                </a:tc>
                <a:tc>
                  <a:txBody>
                    <a:bodyPr/>
                    <a:lstStyle/>
                    <a:p>
                      <a:r>
                        <a:rPr lang="en-US" sz="1000"/>
                        <a:t>@PHLYINS (33)</a:t>
                      </a:r>
                    </a:p>
                  </a:txBody>
                  <a:tcPr/>
                </a:tc>
                <a:tc>
                  <a:txBody>
                    <a:bodyPr/>
                    <a:lstStyle/>
                    <a:p>
                      <a:r>
                        <a:rPr lang="en-US" sz="1000"/>
                        <a:t>33</a:t>
                      </a:r>
                    </a:p>
                  </a:txBody>
                  <a:tcPr/>
                </a:tc>
                <a:extLst>
                  <a:ext uri="{0D108BD9-81ED-4DB2-BD59-A6C34878D82A}">
                    <a16:rowId xmlns:a16="http://schemas.microsoft.com/office/drawing/2014/main" val="2045563213"/>
                  </a:ext>
                </a:extLst>
              </a:tr>
              <a:tr h="370840">
                <a:tc>
                  <a:txBody>
                    <a:bodyPr/>
                    <a:lstStyle/>
                    <a:p>
                      <a:r>
                        <a:rPr lang="en-US" sz="1000" b="1"/>
                        <a:t>@EaglesComms</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3284083850"/>
                  </a:ext>
                </a:extLst>
              </a:tr>
              <a:tr h="370840">
                <a:tc>
                  <a:txBody>
                    <a:bodyPr/>
                    <a:lstStyle/>
                    <a:p>
                      <a:r>
                        <a:rPr lang="en-US" sz="1000" b="1"/>
                        <a:t>@Jayden31215665</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946219619"/>
                  </a:ext>
                </a:extLst>
              </a:tr>
              <a:tr h="370840">
                <a:tc>
                  <a:txBody>
                    <a:bodyPr/>
                    <a:lstStyle/>
                    <a:p>
                      <a:r>
                        <a:rPr lang="en-US" sz="1000" b="1"/>
                        <a:t>@wadt</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17261296"/>
                  </a:ext>
                </a:extLst>
              </a:tr>
              <a:tr h="370840">
                <a:tc>
                  <a:txBody>
                    <a:bodyPr/>
                    <a:lstStyle/>
                    <a:p>
                      <a:r>
                        <a:rPr lang="en-US" sz="1000" b="1"/>
                        <a:t>@RubyFlower16</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231484430"/>
                  </a:ext>
                </a:extLst>
              </a:tr>
              <a:tr h="370840">
                <a:tc>
                  <a:txBody>
                    <a:bodyPr/>
                    <a:lstStyle/>
                    <a:p>
                      <a:r>
                        <a:rPr lang="en-US" sz="1000" b="1"/>
                        <a:t>@BrianOReilly145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503533110"/>
                  </a:ext>
                </a:extLst>
              </a:tr>
              <a:tr h="370840">
                <a:tc>
                  <a:txBody>
                    <a:bodyPr/>
                    <a:lstStyle/>
                    <a:p>
                      <a:r>
                        <a:rPr lang="en-US" sz="1000" b="1"/>
                        <a:t>@Msminion13</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505778567"/>
                  </a:ext>
                </a:extLst>
              </a:tr>
              <a:tr h="370840">
                <a:tc>
                  <a:txBody>
                    <a:bodyPr/>
                    <a:lstStyle/>
                    <a:p>
                      <a:r>
                        <a:rPr lang="en-US" sz="1000" b="1"/>
                        <a:t>@StarlightRoad</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910130407"/>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128957897"/>
                  </a:ext>
                </a:extLst>
              </a:tr>
              <a:tr h="370840">
                <a:tc>
                  <a:txBody>
                    <a:bodyPr/>
                    <a:lstStyle/>
                    <a:p>
                      <a:r>
                        <a:rPr lang="en-US" sz="1000" b="1"/>
                        <a:t>@NorrisSquareCom</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80717578"/>
                  </a:ext>
                </a:extLst>
              </a:tr>
            </a:tbl>
          </a:graphicData>
        </a:graphic>
      </p:graphicFrame>
      <p:sp>
        <p:nvSpPr>
          <p:cNvPr id="4" name="Text Placeholder 3">
            <a:extLst>
              <a:ext uri="{FF2B5EF4-FFF2-40B4-BE49-F238E27FC236}">
                <a16:creationId xmlns:a16="http://schemas.microsoft.com/office/drawing/2014/main" id="{89E1842F-49A9-4E39-AD2B-34E5005D3786}"/>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2261879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0A56E-104B-4EEA-A70C-98C098300564}"/>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CBFDE26C-27B2-44C5-B581-F3D3E3CC4B53}"/>
              </a:ext>
            </a:extLst>
          </p:cNvPr>
          <p:cNvGraphicFramePr>
            <a:graphicFrameLocks noGrp="1"/>
          </p:cNvGraphicFramePr>
          <p:nvPr>
            <p:ph type="tbl" sz="quarter" idx="13"/>
            <p:extLst>
              <p:ext uri="{D42A27DB-BD31-4B8C-83A1-F6EECF244321}">
                <p14:modId xmlns:p14="http://schemas.microsoft.com/office/powerpoint/2010/main" val="59874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06507466"/>
                    </a:ext>
                  </a:extLst>
                </a:gridCol>
                <a:gridCol w="493776">
                  <a:extLst>
                    <a:ext uri="{9D8B030D-6E8A-4147-A177-3AD203B41FA5}">
                      <a16:colId xmlns:a16="http://schemas.microsoft.com/office/drawing/2014/main" val="1821427257"/>
                    </a:ext>
                  </a:extLst>
                </a:gridCol>
                <a:gridCol w="1069848">
                  <a:extLst>
                    <a:ext uri="{9D8B030D-6E8A-4147-A177-3AD203B41FA5}">
                      <a16:colId xmlns:a16="http://schemas.microsoft.com/office/drawing/2014/main" val="1089478957"/>
                    </a:ext>
                  </a:extLst>
                </a:gridCol>
                <a:gridCol w="1069848">
                  <a:extLst>
                    <a:ext uri="{9D8B030D-6E8A-4147-A177-3AD203B41FA5}">
                      <a16:colId xmlns:a16="http://schemas.microsoft.com/office/drawing/2014/main" val="1747371847"/>
                    </a:ext>
                  </a:extLst>
                </a:gridCol>
                <a:gridCol w="1069848">
                  <a:extLst>
                    <a:ext uri="{9D8B030D-6E8A-4147-A177-3AD203B41FA5}">
                      <a16:colId xmlns:a16="http://schemas.microsoft.com/office/drawing/2014/main" val="385229327"/>
                    </a:ext>
                  </a:extLst>
                </a:gridCol>
                <a:gridCol w="1069848">
                  <a:extLst>
                    <a:ext uri="{9D8B030D-6E8A-4147-A177-3AD203B41FA5}">
                      <a16:colId xmlns:a16="http://schemas.microsoft.com/office/drawing/2014/main" val="462532334"/>
                    </a:ext>
                  </a:extLst>
                </a:gridCol>
                <a:gridCol w="1069848">
                  <a:extLst>
                    <a:ext uri="{9D8B030D-6E8A-4147-A177-3AD203B41FA5}">
                      <a16:colId xmlns:a16="http://schemas.microsoft.com/office/drawing/2014/main" val="3759006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8043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- 2022-02-28 14:52:42</a:t>
                      </a:r>
                      <a:r>
                        <a:rPr kumimoji="0" lang="en-US" sz="1000" b="0" i="0" u="none" strike="noStrike" kern="1200" cap="none" spc="0" normalizeH="0" baseline="0" noProof="0">
                          <a:ln>
                            <a:noFill/>
                          </a:ln>
                          <a:solidFill>
                            <a:prstClr val="black"/>
                          </a:solidFill>
                          <a:effectLst/>
                          <a:uLnTx/>
                          <a:uFillTx/>
                          <a:latin typeface="+mn-lt"/>
                          <a:ea typeface="+mn-ea"/>
                          <a:cs typeface="+mn-cs"/>
                        </a:rPr>
                        <a:t>
 Working in insurance is not only stable, it's also meaningful &amp;amp; impactful. To end #InsuranceCareersMonth, we're shining our final #ICM2022 spotlight on Morgan Quinn as she shares why she chose a career in insurance! Learn more: https://t.co/TAsZrjsbnK #insuranceishiring #TEAMPHLY https://t.co/Yv4nNTuvVu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13:40:08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extLst>
                  <a:ext uri="{0D108BD9-81ED-4DB2-BD59-A6C34878D82A}">
                    <a16:rowId xmlns:a16="http://schemas.microsoft.com/office/drawing/2014/main" val="242497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- 2022-02-01 11:00:54</a:t>
                      </a:r>
                      <a:r>
                        <a:rPr kumimoji="0" lang="en-US" sz="1000" b="0" i="0" u="none" strike="noStrike" kern="1200" cap="none" spc="0" normalizeH="0" baseline="0" noProof="0">
                          <a:ln>
                            <a:noFill/>
                          </a:ln>
                          <a:solidFill>
                            <a:prstClr val="black"/>
                          </a:solidFill>
                          <a:effectLst/>
                          <a:uLnTx/>
                          <a:uFillTx/>
                          <a:latin typeface="+mn-lt"/>
                          <a:ea typeface="+mn-ea"/>
                          <a:cs typeface="+mn-cs"/>
                        </a:rPr>
                        <a:t>
 When you consider a career in #insurance, the possibilities are endless! Follow along this #InsuranceCareersMonth as we continue to highlight the many great opportunities available in the insurance industry. 
Learn more: https://t.co/TAsZrjsbnK #ICM2022 #TalentTuesday https://t.co/jOPd1Bu7tD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01:45:23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0.2109 %</a:t>
                      </a:r>
                    </a:p>
                  </a:txBody>
                  <a:tcPr/>
                </a:tc>
                <a:extLst>
                  <a:ext uri="{0D108BD9-81ED-4DB2-BD59-A6C34878D82A}">
                    <a16:rowId xmlns:a16="http://schemas.microsoft.com/office/drawing/2014/main" val="1887402542"/>
                  </a:ext>
                </a:extLst>
              </a:tr>
            </a:tbl>
          </a:graphicData>
        </a:graphic>
      </p:graphicFrame>
      <p:sp>
        <p:nvSpPr>
          <p:cNvPr id="4" name="Text Placeholder 3">
            <a:extLst>
              <a:ext uri="{FF2B5EF4-FFF2-40B4-BE49-F238E27FC236}">
                <a16:creationId xmlns:a16="http://schemas.microsoft.com/office/drawing/2014/main" id="{512B0D7C-F447-466A-8BB4-11CA47E883B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25322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89AA0-2713-4ABE-B67C-9FDDC91A2C0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5AA278C3-6B6C-4230-B670-A7FD28486832}"/>
              </a:ext>
            </a:extLst>
          </p:cNvPr>
          <p:cNvGraphicFramePr>
            <a:graphicFrameLocks noGrp="1"/>
          </p:cNvGraphicFramePr>
          <p:nvPr>
            <p:ph type="tbl" sz="quarter" idx="13"/>
            <p:extLst>
              <p:ext uri="{D42A27DB-BD31-4B8C-83A1-F6EECF244321}">
                <p14:modId xmlns:p14="http://schemas.microsoft.com/office/powerpoint/2010/main" val="263002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17821787"/>
                    </a:ext>
                  </a:extLst>
                </a:gridCol>
                <a:gridCol w="493776">
                  <a:extLst>
                    <a:ext uri="{9D8B030D-6E8A-4147-A177-3AD203B41FA5}">
                      <a16:colId xmlns:a16="http://schemas.microsoft.com/office/drawing/2014/main" val="2621101604"/>
                    </a:ext>
                  </a:extLst>
                </a:gridCol>
                <a:gridCol w="1069848">
                  <a:extLst>
                    <a:ext uri="{9D8B030D-6E8A-4147-A177-3AD203B41FA5}">
                      <a16:colId xmlns:a16="http://schemas.microsoft.com/office/drawing/2014/main" val="4270552870"/>
                    </a:ext>
                  </a:extLst>
                </a:gridCol>
                <a:gridCol w="1069848">
                  <a:extLst>
                    <a:ext uri="{9D8B030D-6E8A-4147-A177-3AD203B41FA5}">
                      <a16:colId xmlns:a16="http://schemas.microsoft.com/office/drawing/2014/main" val="3953537342"/>
                    </a:ext>
                  </a:extLst>
                </a:gridCol>
                <a:gridCol w="1069848">
                  <a:extLst>
                    <a:ext uri="{9D8B030D-6E8A-4147-A177-3AD203B41FA5}">
                      <a16:colId xmlns:a16="http://schemas.microsoft.com/office/drawing/2014/main" val="4190708315"/>
                    </a:ext>
                  </a:extLst>
                </a:gridCol>
                <a:gridCol w="1069848">
                  <a:extLst>
                    <a:ext uri="{9D8B030D-6E8A-4147-A177-3AD203B41FA5}">
                      <a16:colId xmlns:a16="http://schemas.microsoft.com/office/drawing/2014/main" val="663204313"/>
                    </a:ext>
                  </a:extLst>
                </a:gridCol>
                <a:gridCol w="1069848">
                  <a:extLst>
                    <a:ext uri="{9D8B030D-6E8A-4147-A177-3AD203B41FA5}">
                      <a16:colId xmlns:a16="http://schemas.microsoft.com/office/drawing/2014/main" val="18399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2830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- 2022-02-08 15:26:26</a:t>
                      </a:r>
                      <a:r>
                        <a:rPr kumimoji="0" lang="en-US" sz="1000" b="0" i="0" u="none" strike="noStrike" kern="1200" cap="none" spc="0" normalizeH="0" baseline="0" noProof="0">
                          <a:ln>
                            <a:noFill/>
                          </a:ln>
                          <a:solidFill>
                            <a:prstClr val="black"/>
                          </a:solidFill>
                          <a:effectLst/>
                          <a:uLnTx/>
                          <a:uFillTx/>
                          <a:latin typeface="+mn-lt"/>
                          <a:ea typeface="+mn-ea"/>
                          <a:cs typeface="+mn-cs"/>
                        </a:rPr>
                        <a:t>
 It's #SaferInternetDay &amp;amp; we're supporting the mission by sharing resources to help keep kids safe online. Check out this guide on reducing the risk of inappropriate online communication, created by our partners at @PreventingAbuse &amp;amp; @MinistrySafe: https://t.co/cXcomQj0q2 #SID2022 https://t.co/AHHb3u7DUf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02/08/2022 19:39:38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0.2108 %</a:t>
                      </a:r>
                    </a:p>
                  </a:txBody>
                  <a:tcPr/>
                </a:tc>
                <a:extLst>
                  <a:ext uri="{0D108BD9-81ED-4DB2-BD59-A6C34878D82A}">
                    <a16:rowId xmlns:a16="http://schemas.microsoft.com/office/drawing/2014/main" val="156952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- 2022-02-14 11:32:30</a:t>
                      </a:r>
                      <a:r>
                        <a:rPr kumimoji="0" lang="en-US" sz="1000" b="0" i="0" u="none" strike="noStrike" kern="1200" cap="none" spc="0" normalizeH="0" baseline="0" noProof="0">
                          <a:ln>
                            <a:noFill/>
                          </a:ln>
                          <a:solidFill>
                            <a:prstClr val="black"/>
                          </a:solidFill>
                          <a:effectLst/>
                          <a:uLnTx/>
                          <a:uFillTx/>
                          <a:latin typeface="+mn-lt"/>
                          <a:ea typeface="+mn-ea"/>
                          <a:cs typeface="+mn-cs"/>
                        </a:rPr>
                        <a:t>
 Some may be surprised by all that #insurancecareers offer - it's an industry full of many rewarding opportunities! For #InsuranceCareersMonth, we're shining a spotlight on Peter Kim as he shares why he chose a career in #insurance. 
Learn more: https://t.co/TAsZrjsbnK #TEAMPHLY https://t.co/niEmIMkiEK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02/25/2022 13:40:43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0.2107 %</a:t>
                      </a:r>
                    </a:p>
                  </a:txBody>
                  <a:tcPr/>
                </a:tc>
                <a:extLst>
                  <a:ext uri="{0D108BD9-81ED-4DB2-BD59-A6C34878D82A}">
                    <a16:rowId xmlns:a16="http://schemas.microsoft.com/office/drawing/2014/main" val="1862236864"/>
                  </a:ext>
                </a:extLst>
              </a:tr>
            </a:tbl>
          </a:graphicData>
        </a:graphic>
      </p:graphicFrame>
      <p:sp>
        <p:nvSpPr>
          <p:cNvPr id="4" name="Text Placeholder 3">
            <a:extLst>
              <a:ext uri="{FF2B5EF4-FFF2-40B4-BE49-F238E27FC236}">
                <a16:creationId xmlns:a16="http://schemas.microsoft.com/office/drawing/2014/main" id="{4478872B-4897-41E9-8D74-4CECFCDE20C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05143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2326-48B3-43CA-A03B-E65A740CBB88}"/>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354E4FF-EF79-46FD-88B2-98E91143F2FF}"/>
              </a:ext>
            </a:extLst>
          </p:cNvPr>
          <p:cNvGraphicFramePr>
            <a:graphicFrameLocks noGrp="1"/>
          </p:cNvGraphicFramePr>
          <p:nvPr>
            <p:ph type="tbl" sz="quarter" idx="13"/>
            <p:extLst>
              <p:ext uri="{D42A27DB-BD31-4B8C-83A1-F6EECF244321}">
                <p14:modId xmlns:p14="http://schemas.microsoft.com/office/powerpoint/2010/main" val="401983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88088738"/>
                    </a:ext>
                  </a:extLst>
                </a:gridCol>
                <a:gridCol w="493776">
                  <a:extLst>
                    <a:ext uri="{9D8B030D-6E8A-4147-A177-3AD203B41FA5}">
                      <a16:colId xmlns:a16="http://schemas.microsoft.com/office/drawing/2014/main" val="1718290520"/>
                    </a:ext>
                  </a:extLst>
                </a:gridCol>
                <a:gridCol w="1069848">
                  <a:extLst>
                    <a:ext uri="{9D8B030D-6E8A-4147-A177-3AD203B41FA5}">
                      <a16:colId xmlns:a16="http://schemas.microsoft.com/office/drawing/2014/main" val="2993014352"/>
                    </a:ext>
                  </a:extLst>
                </a:gridCol>
                <a:gridCol w="1069848">
                  <a:extLst>
                    <a:ext uri="{9D8B030D-6E8A-4147-A177-3AD203B41FA5}">
                      <a16:colId xmlns:a16="http://schemas.microsoft.com/office/drawing/2014/main" val="1613899194"/>
                    </a:ext>
                  </a:extLst>
                </a:gridCol>
                <a:gridCol w="1069848">
                  <a:extLst>
                    <a:ext uri="{9D8B030D-6E8A-4147-A177-3AD203B41FA5}">
                      <a16:colId xmlns:a16="http://schemas.microsoft.com/office/drawing/2014/main" val="2595649091"/>
                    </a:ext>
                  </a:extLst>
                </a:gridCol>
                <a:gridCol w="1069848">
                  <a:extLst>
                    <a:ext uri="{9D8B030D-6E8A-4147-A177-3AD203B41FA5}">
                      <a16:colId xmlns:a16="http://schemas.microsoft.com/office/drawing/2014/main" val="2377594519"/>
                    </a:ext>
                  </a:extLst>
                </a:gridCol>
                <a:gridCol w="1069848">
                  <a:extLst>
                    <a:ext uri="{9D8B030D-6E8A-4147-A177-3AD203B41FA5}">
                      <a16:colId xmlns:a16="http://schemas.microsoft.com/office/drawing/2014/main" val="2085454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1744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- 2022-02-09 14:18:22</a:t>
                      </a:r>
                      <a:r>
                        <a:rPr kumimoji="0" lang="en-US" sz="1000" b="0" i="0" u="none" strike="noStrike" kern="1200" cap="none" spc="0" normalizeH="0" baseline="0" noProof="0">
                          <a:ln>
                            <a:noFill/>
                          </a:ln>
                          <a:solidFill>
                            <a:prstClr val="black"/>
                          </a:solidFill>
                          <a:effectLst/>
                          <a:uLnTx/>
                          <a:uFillTx/>
                          <a:latin typeface="+mn-lt"/>
                          <a:ea typeface="+mn-ea"/>
                          <a:cs typeface="+mn-cs"/>
                        </a:rPr>
                        <a:t>
 Who knew there were so many benefits to working at an insurance company? We did! Read the article to see 1⃣5⃣ reasons why working at an insurance company can be an exciting &amp;amp; rewarding profession: https://t.co/Lx6RLqMPm1 #InsuranceCareersMonth #ICM2022 #TEAMPHLY #insurancecareers https://t.co/lDa749KVFa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02/09/2022 19:40:37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0.1581 %</a:t>
                      </a:r>
                    </a:p>
                  </a:txBody>
                  <a:tcPr/>
                </a:tc>
                <a:extLst>
                  <a:ext uri="{0D108BD9-81ED-4DB2-BD59-A6C34878D82A}">
                    <a16:rowId xmlns:a16="http://schemas.microsoft.com/office/drawing/2014/main" val="698652693"/>
                  </a:ext>
                </a:extLst>
              </a:tr>
            </a:tbl>
          </a:graphicData>
        </a:graphic>
      </p:graphicFrame>
      <p:sp>
        <p:nvSpPr>
          <p:cNvPr id="4" name="Text Placeholder 3">
            <a:extLst>
              <a:ext uri="{FF2B5EF4-FFF2-40B4-BE49-F238E27FC236}">
                <a16:creationId xmlns:a16="http://schemas.microsoft.com/office/drawing/2014/main" id="{87C6437B-0DC6-400E-8C3E-067DDD59F2C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87008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BA31A-8077-4B89-BC16-90CA81467C3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93CD617-6FFE-4FA5-8B34-9ACE1CD5C27C}"/>
              </a:ext>
            </a:extLst>
          </p:cNvPr>
          <p:cNvGraphicFramePr>
            <a:graphicFrameLocks noGrp="1"/>
          </p:cNvGraphicFramePr>
          <p:nvPr>
            <p:ph type="tbl" sz="quarter" idx="13"/>
            <p:extLst>
              <p:ext uri="{D42A27DB-BD31-4B8C-83A1-F6EECF244321}">
                <p14:modId xmlns:p14="http://schemas.microsoft.com/office/powerpoint/2010/main" val="300311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40378712"/>
                    </a:ext>
                  </a:extLst>
                </a:gridCol>
                <a:gridCol w="658368">
                  <a:extLst>
                    <a:ext uri="{9D8B030D-6E8A-4147-A177-3AD203B41FA5}">
                      <a16:colId xmlns:a16="http://schemas.microsoft.com/office/drawing/2014/main" val="3193410739"/>
                    </a:ext>
                  </a:extLst>
                </a:gridCol>
                <a:gridCol w="658368">
                  <a:extLst>
                    <a:ext uri="{9D8B030D-6E8A-4147-A177-3AD203B41FA5}">
                      <a16:colId xmlns:a16="http://schemas.microsoft.com/office/drawing/2014/main" val="1308465388"/>
                    </a:ext>
                  </a:extLst>
                </a:gridCol>
                <a:gridCol w="658368">
                  <a:extLst>
                    <a:ext uri="{9D8B030D-6E8A-4147-A177-3AD203B41FA5}">
                      <a16:colId xmlns:a16="http://schemas.microsoft.com/office/drawing/2014/main" val="845057592"/>
                    </a:ext>
                  </a:extLst>
                </a:gridCol>
                <a:gridCol w="658368">
                  <a:extLst>
                    <a:ext uri="{9D8B030D-6E8A-4147-A177-3AD203B41FA5}">
                      <a16:colId xmlns:a16="http://schemas.microsoft.com/office/drawing/2014/main" val="3727969356"/>
                    </a:ext>
                  </a:extLst>
                </a:gridCol>
                <a:gridCol w="658368">
                  <a:extLst>
                    <a:ext uri="{9D8B030D-6E8A-4147-A177-3AD203B41FA5}">
                      <a16:colId xmlns:a16="http://schemas.microsoft.com/office/drawing/2014/main" val="3363783028"/>
                    </a:ext>
                  </a:extLst>
                </a:gridCol>
                <a:gridCol w="658368">
                  <a:extLst>
                    <a:ext uri="{9D8B030D-6E8A-4147-A177-3AD203B41FA5}">
                      <a16:colId xmlns:a16="http://schemas.microsoft.com/office/drawing/2014/main" val="2567253896"/>
                    </a:ext>
                  </a:extLst>
                </a:gridCol>
                <a:gridCol w="658368">
                  <a:extLst>
                    <a:ext uri="{9D8B030D-6E8A-4147-A177-3AD203B41FA5}">
                      <a16:colId xmlns:a16="http://schemas.microsoft.com/office/drawing/2014/main" val="1484304621"/>
                    </a:ext>
                  </a:extLst>
                </a:gridCol>
                <a:gridCol w="658368">
                  <a:extLst>
                    <a:ext uri="{9D8B030D-6E8A-4147-A177-3AD203B41FA5}">
                      <a16:colId xmlns:a16="http://schemas.microsoft.com/office/drawing/2014/main" val="1783918749"/>
                    </a:ext>
                  </a:extLst>
                </a:gridCol>
                <a:gridCol w="658368">
                  <a:extLst>
                    <a:ext uri="{9D8B030D-6E8A-4147-A177-3AD203B41FA5}">
                      <a16:colId xmlns:a16="http://schemas.microsoft.com/office/drawing/2014/main" val="2521880947"/>
                    </a:ext>
                  </a:extLst>
                </a:gridCol>
                <a:gridCol w="658368">
                  <a:extLst>
                    <a:ext uri="{9D8B030D-6E8A-4147-A177-3AD203B41FA5}">
                      <a16:colId xmlns:a16="http://schemas.microsoft.com/office/drawing/2014/main" val="2350319739"/>
                    </a:ext>
                  </a:extLst>
                </a:gridCol>
                <a:gridCol w="658368">
                  <a:extLst>
                    <a:ext uri="{9D8B030D-6E8A-4147-A177-3AD203B41FA5}">
                      <a16:colId xmlns:a16="http://schemas.microsoft.com/office/drawing/2014/main" val="63246065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029809053"/>
                  </a:ext>
                </a:extLst>
              </a:tr>
              <a:tr h="370840">
                <a:tc>
                  <a:txBody>
                    <a:bodyPr/>
                    <a:lstStyle/>
                    <a:p>
                      <a:r>
                        <a:rPr lang="en-US" sz="1000"/>
                        <a:t>31029</a:t>
                      </a:r>
                    </a:p>
                  </a:txBody>
                  <a:tcPr/>
                </a:tc>
                <a:tc>
                  <a:txBody>
                    <a:bodyPr/>
                    <a:lstStyle/>
                    <a:p>
                      <a:r>
                        <a:rPr lang="en-US" sz="1000"/>
                        <a:t>344</a:t>
                      </a:r>
                    </a:p>
                  </a:txBody>
                  <a:tcPr/>
                </a:tc>
                <a:tc>
                  <a:txBody>
                    <a:bodyPr/>
                    <a:lstStyle/>
                    <a:p>
                      <a:r>
                        <a:rPr lang="en-US" sz="1000"/>
                        <a:t>22</a:t>
                      </a:r>
                    </a:p>
                  </a:txBody>
                  <a:tcPr/>
                </a:tc>
                <a:tc>
                  <a:txBody>
                    <a:bodyPr/>
                    <a:lstStyle/>
                    <a:p>
                      <a:r>
                        <a:rPr lang="en-US" sz="1000"/>
                        <a:t>985</a:t>
                      </a:r>
                    </a:p>
                  </a:txBody>
                  <a:tcPr/>
                </a:tc>
                <a:tc>
                  <a:txBody>
                    <a:bodyPr/>
                    <a:lstStyle/>
                    <a:p>
                      <a:r>
                        <a:rPr lang="en-US" sz="1000"/>
                        <a:t>44.772727272727</a:t>
                      </a:r>
                    </a:p>
                  </a:txBody>
                  <a:tcPr/>
                </a:tc>
                <a:tc>
                  <a:txBody>
                    <a:bodyPr/>
                    <a:lstStyle/>
                    <a:p>
                      <a:r>
                        <a:rPr lang="en-US" sz="1000"/>
                        <a:t>15</a:t>
                      </a:r>
                    </a:p>
                  </a:txBody>
                  <a:tcPr/>
                </a:tc>
                <a:tc>
                  <a:txBody>
                    <a:bodyPr/>
                    <a:lstStyle/>
                    <a:p>
                      <a:r>
                        <a:rPr lang="en-US" sz="1000"/>
                        <a:t>65</a:t>
                      </a:r>
                    </a:p>
                  </a:txBody>
                  <a:tcPr/>
                </a:tc>
                <a:tc>
                  <a:txBody>
                    <a:bodyPr/>
                    <a:lstStyle/>
                    <a:p>
                      <a:r>
                        <a:rPr lang="en-US" sz="1000"/>
                        <a:t>1601</a:t>
                      </a:r>
                    </a:p>
                  </a:txBody>
                  <a:tcPr/>
                </a:tc>
                <a:tc>
                  <a:txBody>
                    <a:bodyPr/>
                    <a:lstStyle/>
                    <a:p>
                      <a:r>
                        <a:rPr lang="en-US" sz="1000"/>
                        <a:t>72.772727272727</a:t>
                      </a:r>
                    </a:p>
                  </a:txBody>
                  <a:tcPr/>
                </a:tc>
                <a:tc>
                  <a:txBody>
                    <a:bodyPr/>
                    <a:lstStyle/>
                    <a:p>
                      <a:r>
                        <a:rPr lang="en-US" sz="1000"/>
                        <a:t>63575</a:t>
                      </a:r>
                    </a:p>
                  </a:txBody>
                  <a:tcPr/>
                </a:tc>
                <a:tc>
                  <a:txBody>
                    <a:bodyPr/>
                    <a:lstStyle/>
                    <a:p>
                      <a:r>
                        <a:rPr lang="en-US" sz="1000"/>
                        <a:t>2889.7727272727</a:t>
                      </a:r>
                    </a:p>
                  </a:txBody>
                  <a:tcPr/>
                </a:tc>
                <a:tc>
                  <a:txBody>
                    <a:bodyPr/>
                    <a:lstStyle/>
                    <a:p>
                      <a:r>
                        <a:rPr lang="en-US" sz="1000"/>
                        <a:t>4.1206142981302 %</a:t>
                      </a:r>
                    </a:p>
                  </a:txBody>
                  <a:tcPr/>
                </a:tc>
                <a:extLst>
                  <a:ext uri="{0D108BD9-81ED-4DB2-BD59-A6C34878D82A}">
                    <a16:rowId xmlns:a16="http://schemas.microsoft.com/office/drawing/2014/main" val="3064315407"/>
                  </a:ext>
                </a:extLst>
              </a:tr>
            </a:tbl>
          </a:graphicData>
        </a:graphic>
      </p:graphicFrame>
      <p:sp>
        <p:nvSpPr>
          <p:cNvPr id="4" name="Text Placeholder 3">
            <a:extLst>
              <a:ext uri="{FF2B5EF4-FFF2-40B4-BE49-F238E27FC236}">
                <a16:creationId xmlns:a16="http://schemas.microsoft.com/office/drawing/2014/main" id="{CBE8154B-8EF2-4EDE-A8B4-94F6FE3D949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58819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ACBAB-DFAF-46E5-8270-5E9BE934A402}"/>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6E01690-01BE-46DC-90FD-87A527CB8E7D}"/>
              </a:ext>
            </a:extLst>
          </p:cNvPr>
          <p:cNvGraphicFramePr>
            <a:graphicFrameLocks noGrp="1"/>
          </p:cNvGraphicFramePr>
          <p:nvPr>
            <p:ph type="chart" sz="quarter" idx="13"/>
            <p:extLst>
              <p:ext uri="{D42A27DB-BD31-4B8C-83A1-F6EECF244321}">
                <p14:modId xmlns:p14="http://schemas.microsoft.com/office/powerpoint/2010/main" val="3650614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E9E2B5-2A22-40FA-B76F-90B0AF8D331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03BF4AD-0A9D-4DC4-BC50-6471390164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131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7D763-426E-421B-ACFD-C7C4E6FCB23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1FE13C3-A772-4C9A-B9B0-6F1FE4B85442}"/>
              </a:ext>
            </a:extLst>
          </p:cNvPr>
          <p:cNvGraphicFramePr>
            <a:graphicFrameLocks noGrp="1"/>
          </p:cNvGraphicFramePr>
          <p:nvPr>
            <p:ph type="chart" sz="quarter" idx="13"/>
            <p:extLst>
              <p:ext uri="{D42A27DB-BD31-4B8C-83A1-F6EECF244321}">
                <p14:modId xmlns:p14="http://schemas.microsoft.com/office/powerpoint/2010/main" val="2263552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9D3A09-C71A-450A-AA9E-449864A95CA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3FA8EF7-9AE1-4C6E-AAF4-9C143C4F40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597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06A6-6D6E-47A1-9CE1-CEC312420C63}"/>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F2CC77ED-4AEA-4DA4-88CD-68F414E7C511}"/>
              </a:ext>
            </a:extLst>
          </p:cNvPr>
          <p:cNvGraphicFramePr>
            <a:graphicFrameLocks noGrp="1"/>
          </p:cNvGraphicFramePr>
          <p:nvPr>
            <p:ph type="chart" sz="quarter" idx="13"/>
            <p:extLst>
              <p:ext uri="{D42A27DB-BD31-4B8C-83A1-F6EECF244321}">
                <p14:modId xmlns:p14="http://schemas.microsoft.com/office/powerpoint/2010/main" val="508992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F5BE4F-D286-47F1-A4C3-629695F5AF3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F2DB3D8-9195-4A15-9316-D9B6D5CD30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7546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E4418-C290-4470-B4AE-EBEDC725EE9C}"/>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9BBB6855-C0C3-4A2B-8B0D-9978E593F8DC}"/>
              </a:ext>
            </a:extLst>
          </p:cNvPr>
          <p:cNvGraphicFramePr>
            <a:graphicFrameLocks noGrp="1"/>
          </p:cNvGraphicFramePr>
          <p:nvPr>
            <p:ph type="chart" sz="quarter" idx="13"/>
            <p:extLst>
              <p:ext uri="{D42A27DB-BD31-4B8C-83A1-F6EECF244321}">
                <p14:modId xmlns:p14="http://schemas.microsoft.com/office/powerpoint/2010/main" val="3298780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B319C3-A900-48C5-9CD1-D57CC5A2CEF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629B7E6-2585-4B06-9D08-4B43F30154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7478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85F27-77BC-4D79-B366-60DBF6BA0E8B}"/>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D8D38EA3-2D53-4DD6-BA7C-E38FF0845986}"/>
              </a:ext>
            </a:extLst>
          </p:cNvPr>
          <p:cNvGraphicFramePr>
            <a:graphicFrameLocks noGrp="1"/>
          </p:cNvGraphicFramePr>
          <p:nvPr>
            <p:ph type="tbl" sz="quarter" idx="13"/>
            <p:extLst>
              <p:ext uri="{D42A27DB-BD31-4B8C-83A1-F6EECF244321}">
                <p14:modId xmlns:p14="http://schemas.microsoft.com/office/powerpoint/2010/main" val="1869729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10413325"/>
                    </a:ext>
                  </a:extLst>
                </a:gridCol>
                <a:gridCol w="740664">
                  <a:extLst>
                    <a:ext uri="{9D8B030D-6E8A-4147-A177-3AD203B41FA5}">
                      <a16:colId xmlns:a16="http://schemas.microsoft.com/office/drawing/2014/main" val="2572377534"/>
                    </a:ext>
                  </a:extLst>
                </a:gridCol>
                <a:gridCol w="740664">
                  <a:extLst>
                    <a:ext uri="{9D8B030D-6E8A-4147-A177-3AD203B41FA5}">
                      <a16:colId xmlns:a16="http://schemas.microsoft.com/office/drawing/2014/main" val="651011409"/>
                    </a:ext>
                  </a:extLst>
                </a:gridCol>
                <a:gridCol w="740664">
                  <a:extLst>
                    <a:ext uri="{9D8B030D-6E8A-4147-A177-3AD203B41FA5}">
                      <a16:colId xmlns:a16="http://schemas.microsoft.com/office/drawing/2014/main" val="657521856"/>
                    </a:ext>
                  </a:extLst>
                </a:gridCol>
                <a:gridCol w="740664">
                  <a:extLst>
                    <a:ext uri="{9D8B030D-6E8A-4147-A177-3AD203B41FA5}">
                      <a16:colId xmlns:a16="http://schemas.microsoft.com/office/drawing/2014/main" val="692591625"/>
                    </a:ext>
                  </a:extLst>
                </a:gridCol>
                <a:gridCol w="740664">
                  <a:extLst>
                    <a:ext uri="{9D8B030D-6E8A-4147-A177-3AD203B41FA5}">
                      <a16:colId xmlns:a16="http://schemas.microsoft.com/office/drawing/2014/main" val="431786561"/>
                    </a:ext>
                  </a:extLst>
                </a:gridCol>
                <a:gridCol w="740664">
                  <a:extLst>
                    <a:ext uri="{9D8B030D-6E8A-4147-A177-3AD203B41FA5}">
                      <a16:colId xmlns:a16="http://schemas.microsoft.com/office/drawing/2014/main" val="1281253842"/>
                    </a:ext>
                  </a:extLst>
                </a:gridCol>
                <a:gridCol w="740664">
                  <a:extLst>
                    <a:ext uri="{9D8B030D-6E8A-4147-A177-3AD203B41FA5}">
                      <a16:colId xmlns:a16="http://schemas.microsoft.com/office/drawing/2014/main" val="3060274240"/>
                    </a:ext>
                  </a:extLst>
                </a:gridCol>
                <a:gridCol w="740664">
                  <a:extLst>
                    <a:ext uri="{9D8B030D-6E8A-4147-A177-3AD203B41FA5}">
                      <a16:colId xmlns:a16="http://schemas.microsoft.com/office/drawing/2014/main" val="3189441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3250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- 2022-02-24 18:23:29</a:t>
                      </a:r>
                      <a:r>
                        <a:rPr kumimoji="0" lang="en-US" sz="1000" b="0" i="0" u="none" strike="noStrike" kern="1200" cap="none" spc="0" normalizeH="0" baseline="0" noProof="0">
                          <a:ln>
                            <a:noFill/>
                          </a:ln>
                          <a:solidFill>
                            <a:prstClr val="black"/>
                          </a:solidFill>
                          <a:effectLst/>
                          <a:uLnTx/>
                          <a:uFillTx/>
                          <a:latin typeface="+mn-lt"/>
                          <a:ea typeface="+mn-ea"/>
                          <a:cs typeface="+mn-cs"/>
                        </a:rPr>
                        <a:t>
 #TEAMPHLY attended Temple University's RMI Intern Career Reception today for graduating seniors to speak with them about employment opportunities at PHLY! Learn more: bit.ly/PHLYCareers #ICM2022 #InsuranceCareersMonth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7.3185827015318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040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- 2022-02-14 11:27:19</a:t>
                      </a:r>
                      <a:r>
                        <a:rPr kumimoji="0" lang="en-US" sz="1000" b="0" i="0" u="none" strike="noStrike" kern="1200" cap="none" spc="0" normalizeH="0" baseline="0" noProof="0">
                          <a:ln>
                            <a:noFill/>
                          </a:ln>
                          <a:solidFill>
                            <a:prstClr val="black"/>
                          </a:solidFill>
                          <a:effectLst/>
                          <a:uLnTx/>
                          <a:uFillTx/>
                          <a:latin typeface="+mn-lt"/>
                          <a:ea typeface="+mn-ea"/>
                          <a:cs typeface="+mn-cs"/>
                        </a:rPr>
                        <a:t>
 Some may be surprised by all that #insurancecareers offer - but it's easy to fall in LOVE with an industry full of many rewarding opportunities! For #InsuranceCareersMonth, we're shining a spotlight on Peter Kim as he shares why he chose a career in insurance.
Learn more about #TEAMPHLY: bit.ly/PHLYCareers #ICM2022 #employeespotlight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4.8069738480697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9821295"/>
                  </a:ext>
                </a:extLst>
              </a:tr>
            </a:tbl>
          </a:graphicData>
        </a:graphic>
      </p:graphicFrame>
      <p:sp>
        <p:nvSpPr>
          <p:cNvPr id="4" name="Text Placeholder 3">
            <a:extLst>
              <a:ext uri="{FF2B5EF4-FFF2-40B4-BE49-F238E27FC236}">
                <a16:creationId xmlns:a16="http://schemas.microsoft.com/office/drawing/2014/main" id="{06140843-8AEC-4217-9301-74ED2A963EA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17932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97AA1-6CA6-4B7E-B7F3-CC60883747FC}"/>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5D624B95-4A8C-4C07-A25C-4B251AD9816A}"/>
              </a:ext>
            </a:extLst>
          </p:cNvPr>
          <p:cNvGraphicFramePr>
            <a:graphicFrameLocks noGrp="1"/>
          </p:cNvGraphicFramePr>
          <p:nvPr>
            <p:ph type="tbl" sz="quarter" idx="13"/>
            <p:extLst>
              <p:ext uri="{D42A27DB-BD31-4B8C-83A1-F6EECF244321}">
                <p14:modId xmlns:p14="http://schemas.microsoft.com/office/powerpoint/2010/main" val="1839735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07858520"/>
                    </a:ext>
                  </a:extLst>
                </a:gridCol>
                <a:gridCol w="740664">
                  <a:extLst>
                    <a:ext uri="{9D8B030D-6E8A-4147-A177-3AD203B41FA5}">
                      <a16:colId xmlns:a16="http://schemas.microsoft.com/office/drawing/2014/main" val="4224293255"/>
                    </a:ext>
                  </a:extLst>
                </a:gridCol>
                <a:gridCol w="740664">
                  <a:extLst>
                    <a:ext uri="{9D8B030D-6E8A-4147-A177-3AD203B41FA5}">
                      <a16:colId xmlns:a16="http://schemas.microsoft.com/office/drawing/2014/main" val="904940945"/>
                    </a:ext>
                  </a:extLst>
                </a:gridCol>
                <a:gridCol w="740664">
                  <a:extLst>
                    <a:ext uri="{9D8B030D-6E8A-4147-A177-3AD203B41FA5}">
                      <a16:colId xmlns:a16="http://schemas.microsoft.com/office/drawing/2014/main" val="2579003670"/>
                    </a:ext>
                  </a:extLst>
                </a:gridCol>
                <a:gridCol w="740664">
                  <a:extLst>
                    <a:ext uri="{9D8B030D-6E8A-4147-A177-3AD203B41FA5}">
                      <a16:colId xmlns:a16="http://schemas.microsoft.com/office/drawing/2014/main" val="1655534574"/>
                    </a:ext>
                  </a:extLst>
                </a:gridCol>
                <a:gridCol w="740664">
                  <a:extLst>
                    <a:ext uri="{9D8B030D-6E8A-4147-A177-3AD203B41FA5}">
                      <a16:colId xmlns:a16="http://schemas.microsoft.com/office/drawing/2014/main" val="1272786906"/>
                    </a:ext>
                  </a:extLst>
                </a:gridCol>
                <a:gridCol w="740664">
                  <a:extLst>
                    <a:ext uri="{9D8B030D-6E8A-4147-A177-3AD203B41FA5}">
                      <a16:colId xmlns:a16="http://schemas.microsoft.com/office/drawing/2014/main" val="1683077632"/>
                    </a:ext>
                  </a:extLst>
                </a:gridCol>
                <a:gridCol w="740664">
                  <a:extLst>
                    <a:ext uri="{9D8B030D-6E8A-4147-A177-3AD203B41FA5}">
                      <a16:colId xmlns:a16="http://schemas.microsoft.com/office/drawing/2014/main" val="2088027402"/>
                    </a:ext>
                  </a:extLst>
                </a:gridCol>
                <a:gridCol w="740664">
                  <a:extLst>
                    <a:ext uri="{9D8B030D-6E8A-4147-A177-3AD203B41FA5}">
                      <a16:colId xmlns:a16="http://schemas.microsoft.com/office/drawing/2014/main" val="408264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9335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- 2022-02-28 13:03:10</a:t>
                      </a:r>
                      <a:r>
                        <a:rPr kumimoji="0" lang="en-US" sz="1000" b="0" i="0" u="none" strike="noStrike" kern="1200" cap="none" spc="0" normalizeH="0" baseline="0" noProof="0">
                          <a:ln>
                            <a:noFill/>
                          </a:ln>
                          <a:solidFill>
                            <a:prstClr val="black"/>
                          </a:solidFill>
                          <a:effectLst/>
                          <a:uLnTx/>
                          <a:uFillTx/>
                          <a:latin typeface="+mn-lt"/>
                          <a:ea typeface="+mn-ea"/>
                          <a:cs typeface="+mn-cs"/>
                        </a:rPr>
                        <a:t>
 Working in the #insuranceindustry is not only a stable career choice, it's also meaningful and impactful. To end #InsuranceCareersMonth, we're shining our final #ICM2022 spotlight on Morgan Quinn (McCormick) as she shares why she chose a career in insurance. 
Learn more about #TEAMPHLY: bit.ly/PHLYCareers #employeespotlight #insuranceishiring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6.2884784520668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8945782"/>
                  </a:ext>
                </a:extLst>
              </a:tr>
            </a:tbl>
          </a:graphicData>
        </a:graphic>
      </p:graphicFrame>
      <p:sp>
        <p:nvSpPr>
          <p:cNvPr id="4" name="Text Placeholder 3">
            <a:extLst>
              <a:ext uri="{FF2B5EF4-FFF2-40B4-BE49-F238E27FC236}">
                <a16:creationId xmlns:a16="http://schemas.microsoft.com/office/drawing/2014/main" id="{2563DABF-7F8B-425C-804E-D1FFF8DB257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118768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74F2-C855-4110-9047-7842AA35D84B}"/>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C523233B-CB65-4B91-9FF5-03CEF08EEC37}"/>
              </a:ext>
            </a:extLst>
          </p:cNvPr>
          <p:cNvGraphicFramePr>
            <a:graphicFrameLocks noGrp="1"/>
          </p:cNvGraphicFramePr>
          <p:nvPr>
            <p:ph type="tbl" sz="quarter" idx="13"/>
            <p:extLst>
              <p:ext uri="{D42A27DB-BD31-4B8C-83A1-F6EECF244321}">
                <p14:modId xmlns:p14="http://schemas.microsoft.com/office/powerpoint/2010/main" val="249617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36568836"/>
                    </a:ext>
                  </a:extLst>
                </a:gridCol>
                <a:gridCol w="740664">
                  <a:extLst>
                    <a:ext uri="{9D8B030D-6E8A-4147-A177-3AD203B41FA5}">
                      <a16:colId xmlns:a16="http://schemas.microsoft.com/office/drawing/2014/main" val="3343564147"/>
                    </a:ext>
                  </a:extLst>
                </a:gridCol>
                <a:gridCol w="740664">
                  <a:extLst>
                    <a:ext uri="{9D8B030D-6E8A-4147-A177-3AD203B41FA5}">
                      <a16:colId xmlns:a16="http://schemas.microsoft.com/office/drawing/2014/main" val="2875619359"/>
                    </a:ext>
                  </a:extLst>
                </a:gridCol>
                <a:gridCol w="740664">
                  <a:extLst>
                    <a:ext uri="{9D8B030D-6E8A-4147-A177-3AD203B41FA5}">
                      <a16:colId xmlns:a16="http://schemas.microsoft.com/office/drawing/2014/main" val="3496205391"/>
                    </a:ext>
                  </a:extLst>
                </a:gridCol>
                <a:gridCol w="740664">
                  <a:extLst>
                    <a:ext uri="{9D8B030D-6E8A-4147-A177-3AD203B41FA5}">
                      <a16:colId xmlns:a16="http://schemas.microsoft.com/office/drawing/2014/main" val="641629597"/>
                    </a:ext>
                  </a:extLst>
                </a:gridCol>
                <a:gridCol w="740664">
                  <a:extLst>
                    <a:ext uri="{9D8B030D-6E8A-4147-A177-3AD203B41FA5}">
                      <a16:colId xmlns:a16="http://schemas.microsoft.com/office/drawing/2014/main" val="2640640700"/>
                    </a:ext>
                  </a:extLst>
                </a:gridCol>
                <a:gridCol w="740664">
                  <a:extLst>
                    <a:ext uri="{9D8B030D-6E8A-4147-A177-3AD203B41FA5}">
                      <a16:colId xmlns:a16="http://schemas.microsoft.com/office/drawing/2014/main" val="2798920422"/>
                    </a:ext>
                  </a:extLst>
                </a:gridCol>
                <a:gridCol w="740664">
                  <a:extLst>
                    <a:ext uri="{9D8B030D-6E8A-4147-A177-3AD203B41FA5}">
                      <a16:colId xmlns:a16="http://schemas.microsoft.com/office/drawing/2014/main" val="268068457"/>
                    </a:ext>
                  </a:extLst>
                </a:gridCol>
                <a:gridCol w="740664">
                  <a:extLst>
                    <a:ext uri="{9D8B030D-6E8A-4147-A177-3AD203B41FA5}">
                      <a16:colId xmlns:a16="http://schemas.microsoft.com/office/drawing/2014/main" val="3086185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4674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- 2022-02-01 11:15:28</a:t>
                      </a:r>
                      <a:r>
                        <a:rPr kumimoji="0" lang="en-US" sz="1000" b="0" i="0" u="none" strike="noStrike" kern="1200" cap="none" spc="0" normalizeH="0" baseline="0" noProof="0">
                          <a:ln>
                            <a:noFill/>
                          </a:ln>
                          <a:solidFill>
                            <a:prstClr val="black"/>
                          </a:solidFill>
                          <a:effectLst/>
                          <a:uLnTx/>
                          <a:uFillTx/>
                          <a:latin typeface="+mn-lt"/>
                          <a:ea typeface="+mn-ea"/>
                          <a:cs typeface="+mn-cs"/>
                        </a:rPr>
                        <a:t>
 When you consider a career in #insurance, the possibilities are endless! Follow along this #InsuranceCareersMonth as we continue to highlight the many great opportunities available in the #insuranceindustry. 
Visit https://bit.ly/PHLYCareers to learn more about what it's like to work at PHLY. #ICM2022 #TalentTuesday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7.2233009708738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434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- 2022-02-18 10:50:41</a:t>
                      </a:r>
                      <a:r>
                        <a:rPr kumimoji="0" lang="en-US" sz="1000" b="0" i="0" u="none" strike="noStrike" kern="1200" cap="none" spc="0" normalizeH="0" baseline="0" noProof="0">
                          <a:ln>
                            <a:noFill/>
                          </a:ln>
                          <a:solidFill>
                            <a:prstClr val="black"/>
                          </a:solidFill>
                          <a:effectLst/>
                          <a:uLnTx/>
                          <a:uFillTx/>
                          <a:latin typeface="+mn-lt"/>
                          <a:ea typeface="+mn-ea"/>
                          <a:cs typeface="+mn-cs"/>
                        </a:rPr>
                        <a:t>
 PHLY offices are closing at 3:00 p.m. today and will be closed on Monday, February 21st for #PresidentsDay. We hope you have a wonderful weekend!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2.7496382054993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0202029"/>
                  </a:ext>
                </a:extLst>
              </a:tr>
            </a:tbl>
          </a:graphicData>
        </a:graphic>
      </p:graphicFrame>
      <p:sp>
        <p:nvSpPr>
          <p:cNvPr id="4" name="Text Placeholder 3">
            <a:extLst>
              <a:ext uri="{FF2B5EF4-FFF2-40B4-BE49-F238E27FC236}">
                <a16:creationId xmlns:a16="http://schemas.microsoft.com/office/drawing/2014/main" id="{7AF8BDCF-10B5-47DF-B64F-3ECFE33F151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97321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5354-5612-4537-971A-75EA22157BCA}"/>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B98862C6-0E66-42E9-8ECB-4E56CAA2A94A}"/>
              </a:ext>
            </a:extLst>
          </p:cNvPr>
          <p:cNvGraphicFramePr>
            <a:graphicFrameLocks noGrp="1"/>
          </p:cNvGraphicFramePr>
          <p:nvPr>
            <p:ph type="tbl" sz="quarter" idx="13"/>
            <p:extLst>
              <p:ext uri="{D42A27DB-BD31-4B8C-83A1-F6EECF244321}">
                <p14:modId xmlns:p14="http://schemas.microsoft.com/office/powerpoint/2010/main" val="3853784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7432899"/>
                    </a:ext>
                  </a:extLst>
                </a:gridCol>
                <a:gridCol w="658368">
                  <a:extLst>
                    <a:ext uri="{9D8B030D-6E8A-4147-A177-3AD203B41FA5}">
                      <a16:colId xmlns:a16="http://schemas.microsoft.com/office/drawing/2014/main" val="2262612630"/>
                    </a:ext>
                  </a:extLst>
                </a:gridCol>
                <a:gridCol w="658368">
                  <a:extLst>
                    <a:ext uri="{9D8B030D-6E8A-4147-A177-3AD203B41FA5}">
                      <a16:colId xmlns:a16="http://schemas.microsoft.com/office/drawing/2014/main" val="4003781013"/>
                    </a:ext>
                  </a:extLst>
                </a:gridCol>
                <a:gridCol w="658368">
                  <a:extLst>
                    <a:ext uri="{9D8B030D-6E8A-4147-A177-3AD203B41FA5}">
                      <a16:colId xmlns:a16="http://schemas.microsoft.com/office/drawing/2014/main" val="3714924027"/>
                    </a:ext>
                  </a:extLst>
                </a:gridCol>
                <a:gridCol w="658368">
                  <a:extLst>
                    <a:ext uri="{9D8B030D-6E8A-4147-A177-3AD203B41FA5}">
                      <a16:colId xmlns:a16="http://schemas.microsoft.com/office/drawing/2014/main" val="169987833"/>
                    </a:ext>
                  </a:extLst>
                </a:gridCol>
                <a:gridCol w="658368">
                  <a:extLst>
                    <a:ext uri="{9D8B030D-6E8A-4147-A177-3AD203B41FA5}">
                      <a16:colId xmlns:a16="http://schemas.microsoft.com/office/drawing/2014/main" val="2120440692"/>
                    </a:ext>
                  </a:extLst>
                </a:gridCol>
                <a:gridCol w="658368">
                  <a:extLst>
                    <a:ext uri="{9D8B030D-6E8A-4147-A177-3AD203B41FA5}">
                      <a16:colId xmlns:a16="http://schemas.microsoft.com/office/drawing/2014/main" val="1255614299"/>
                    </a:ext>
                  </a:extLst>
                </a:gridCol>
                <a:gridCol w="658368">
                  <a:extLst>
                    <a:ext uri="{9D8B030D-6E8A-4147-A177-3AD203B41FA5}">
                      <a16:colId xmlns:a16="http://schemas.microsoft.com/office/drawing/2014/main" val="2317528719"/>
                    </a:ext>
                  </a:extLst>
                </a:gridCol>
                <a:gridCol w="658368">
                  <a:extLst>
                    <a:ext uri="{9D8B030D-6E8A-4147-A177-3AD203B41FA5}">
                      <a16:colId xmlns:a16="http://schemas.microsoft.com/office/drawing/2014/main" val="3061129842"/>
                    </a:ext>
                  </a:extLst>
                </a:gridCol>
                <a:gridCol w="658368">
                  <a:extLst>
                    <a:ext uri="{9D8B030D-6E8A-4147-A177-3AD203B41FA5}">
                      <a16:colId xmlns:a16="http://schemas.microsoft.com/office/drawing/2014/main" val="18535979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23876602"/>
                  </a:ext>
                </a:extLst>
              </a:tr>
              <a:tr h="370840">
                <a:tc>
                  <a:txBody>
                    <a:bodyPr/>
                    <a:lstStyle/>
                    <a:p>
                      <a:r>
                        <a:rPr lang="en-US" sz="1000"/>
                        <a:t>@phlyinsurance</a:t>
                      </a:r>
                    </a:p>
                  </a:txBody>
                  <a:tcPr/>
                </a:tc>
                <a:tc>
                  <a:txBody>
                    <a:bodyPr/>
                    <a:lstStyle/>
                    <a:p>
                      <a:r>
                        <a:rPr lang="en-US" sz="1000"/>
                        <a:t>2577</a:t>
                      </a:r>
                    </a:p>
                  </a:txBody>
                  <a:tcPr/>
                </a:tc>
                <a:tc>
                  <a:txBody>
                    <a:bodyPr/>
                    <a:lstStyle/>
                    <a:p>
                      <a:r>
                        <a:rPr lang="en-US" sz="1000"/>
                        <a:t>-2</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19</a:t>
                      </a:r>
                    </a:p>
                  </a:txBody>
                  <a:tcPr/>
                </a:tc>
                <a:tc>
                  <a:txBody>
                    <a:bodyPr/>
                    <a:lstStyle/>
                    <a:p>
                      <a:r>
                        <a:rPr lang="en-US" sz="1000"/>
                        <a:t>413</a:t>
                      </a:r>
                    </a:p>
                  </a:txBody>
                  <a:tcPr/>
                </a:tc>
                <a:tc>
                  <a:txBody>
                    <a:bodyPr/>
                    <a:lstStyle/>
                    <a:p>
                      <a:r>
                        <a:rPr lang="en-US" sz="1000"/>
                        <a:t>1</a:t>
                      </a:r>
                    </a:p>
                  </a:txBody>
                  <a:tcPr/>
                </a:tc>
                <a:tc>
                  <a:txBody>
                    <a:bodyPr/>
                    <a:lstStyle/>
                    <a:p>
                      <a:r>
                        <a:rPr lang="en-US" sz="1000"/>
                        <a:t>0.8452 %</a:t>
                      </a:r>
                    </a:p>
                  </a:txBody>
                  <a:tcPr/>
                </a:tc>
                <a:extLst>
                  <a:ext uri="{0D108BD9-81ED-4DB2-BD59-A6C34878D82A}">
                    <a16:rowId xmlns:a16="http://schemas.microsoft.com/office/drawing/2014/main" val="3820068174"/>
                  </a:ext>
                </a:extLst>
              </a:tr>
            </a:tbl>
          </a:graphicData>
        </a:graphic>
      </p:graphicFrame>
      <p:sp>
        <p:nvSpPr>
          <p:cNvPr id="4" name="Text Placeholder 3">
            <a:extLst>
              <a:ext uri="{FF2B5EF4-FFF2-40B4-BE49-F238E27FC236}">
                <a16:creationId xmlns:a16="http://schemas.microsoft.com/office/drawing/2014/main" id="{7AADFE6D-8044-4117-8440-9BAAB9041A0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47563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637F-3E78-4535-8CF1-E07B6011B56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BD27D2F6-53EC-4DEF-9E5D-514E0F2D961E}"/>
              </a:ext>
            </a:extLst>
          </p:cNvPr>
          <p:cNvGraphicFramePr>
            <a:graphicFrameLocks noGrp="1"/>
          </p:cNvGraphicFramePr>
          <p:nvPr>
            <p:ph type="chart" sz="quarter" idx="13"/>
            <p:extLst>
              <p:ext uri="{D42A27DB-BD31-4B8C-83A1-F6EECF244321}">
                <p14:modId xmlns:p14="http://schemas.microsoft.com/office/powerpoint/2010/main" val="2991189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0D3BDE-541C-45A3-B3E7-CDFB9408E8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718BD9A-44F4-4D61-A1CE-0680AA17D2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179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42B86-291A-49FF-AA2A-2AF914E8DC9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E4F2B9B-8E38-43B6-9E63-F53FF5F89526}"/>
              </a:ext>
            </a:extLst>
          </p:cNvPr>
          <p:cNvGraphicFramePr>
            <a:graphicFrameLocks noGrp="1"/>
          </p:cNvGraphicFramePr>
          <p:nvPr>
            <p:ph type="chart" sz="quarter" idx="13"/>
            <p:extLst>
              <p:ext uri="{D42A27DB-BD31-4B8C-83A1-F6EECF244321}">
                <p14:modId xmlns:p14="http://schemas.microsoft.com/office/powerpoint/2010/main" val="489478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A87ED5-7F54-4E07-BD9A-582987BEFEA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9316CA0-A1DF-47DB-9AF9-5E687A72A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609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4F1CB-26BD-407D-BE62-5909F393F312}"/>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4B4D7A6-82E7-4036-8485-AF036BD633CB}"/>
              </a:ext>
            </a:extLst>
          </p:cNvPr>
          <p:cNvGraphicFramePr>
            <a:graphicFrameLocks noGrp="1"/>
          </p:cNvGraphicFramePr>
          <p:nvPr>
            <p:ph type="chart" sz="quarter" idx="13"/>
            <p:extLst>
              <p:ext uri="{D42A27DB-BD31-4B8C-83A1-F6EECF244321}">
                <p14:modId xmlns:p14="http://schemas.microsoft.com/office/powerpoint/2010/main" val="2496658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D81E2-0326-4D03-90FB-B020B89D6FE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798054D-7C8D-42AF-8673-94D6198DF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336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9EDF2-1ED0-4D2C-BA01-822960E70DEF}"/>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0F0E41FB-2E03-474A-959C-A223776126EA}"/>
              </a:ext>
            </a:extLst>
          </p:cNvPr>
          <p:cNvGraphicFramePr>
            <a:graphicFrameLocks noGrp="1"/>
          </p:cNvGraphicFramePr>
          <p:nvPr>
            <p:ph type="chart" sz="quarter" idx="13"/>
            <p:extLst>
              <p:ext uri="{D42A27DB-BD31-4B8C-83A1-F6EECF244321}">
                <p14:modId xmlns:p14="http://schemas.microsoft.com/office/powerpoint/2010/main" val="2214583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7195E-F766-4F5A-AC4B-A89B2C1C08E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806ABE6-0E98-4CA4-8A3C-BE4BF5228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9191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38864-5ACC-4AF8-A574-8F9548C73F2E}"/>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75383DE4-AB9F-4E61-9464-C3E87D7E4ED3}"/>
              </a:ext>
            </a:extLst>
          </p:cNvPr>
          <p:cNvGraphicFramePr>
            <a:graphicFrameLocks noGrp="1"/>
          </p:cNvGraphicFramePr>
          <p:nvPr>
            <p:ph type="tbl" sz="quarter" idx="13"/>
            <p:extLst>
              <p:ext uri="{D42A27DB-BD31-4B8C-83A1-F6EECF244321}">
                <p14:modId xmlns:p14="http://schemas.microsoft.com/office/powerpoint/2010/main" val="321781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001071"/>
                    </a:ext>
                  </a:extLst>
                </a:gridCol>
                <a:gridCol w="987552">
                  <a:extLst>
                    <a:ext uri="{9D8B030D-6E8A-4147-A177-3AD203B41FA5}">
                      <a16:colId xmlns:a16="http://schemas.microsoft.com/office/drawing/2014/main" val="1515551674"/>
                    </a:ext>
                  </a:extLst>
                </a:gridCol>
                <a:gridCol w="987552">
                  <a:extLst>
                    <a:ext uri="{9D8B030D-6E8A-4147-A177-3AD203B41FA5}">
                      <a16:colId xmlns:a16="http://schemas.microsoft.com/office/drawing/2014/main" val="3922946489"/>
                    </a:ext>
                  </a:extLst>
                </a:gridCol>
                <a:gridCol w="987552">
                  <a:extLst>
                    <a:ext uri="{9D8B030D-6E8A-4147-A177-3AD203B41FA5}">
                      <a16:colId xmlns:a16="http://schemas.microsoft.com/office/drawing/2014/main" val="3647309912"/>
                    </a:ext>
                  </a:extLst>
                </a:gridCol>
                <a:gridCol w="987552">
                  <a:extLst>
                    <a:ext uri="{9D8B030D-6E8A-4147-A177-3AD203B41FA5}">
                      <a16:colId xmlns:a16="http://schemas.microsoft.com/office/drawing/2014/main" val="3723778595"/>
                    </a:ext>
                  </a:extLst>
                </a:gridCol>
                <a:gridCol w="987552">
                  <a:extLst>
                    <a:ext uri="{9D8B030D-6E8A-4147-A177-3AD203B41FA5}">
                      <a16:colId xmlns:a16="http://schemas.microsoft.com/office/drawing/2014/main" val="352773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644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- 2022-02-24 18:12:28</a:t>
                      </a:r>
                      <a:r>
                        <a:rPr kumimoji="0" lang="en-US" sz="1000" b="0" i="0" u="none" strike="noStrike" kern="1200" cap="none" spc="0" normalizeH="0" baseline="0" noProof="0">
                          <a:ln>
                            <a:noFill/>
                          </a:ln>
                          <a:solidFill>
                            <a:prstClr val="black"/>
                          </a:solidFill>
                          <a:effectLst/>
                          <a:uLnTx/>
                          <a:uFillTx/>
                          <a:latin typeface="+mn-lt"/>
                          <a:ea typeface="+mn-ea"/>
                          <a:cs typeface="+mn-cs"/>
                        </a:rPr>
                        <a:t>
 #TEAMPHLY attended templeuniv's RMI Intern Career Reception today for graduating seniors to speak with them about employment opportunities at PHLY! 
Learn more ➡ 𝐛𝐢𝐭.𝐥𝐲/𝐏𝐇𝐋𝐘𝐂𝐚𝐫𝐞𝐞𝐫𝐬 🔗 link in bio 
#PHLYInternLife #ICM2022 #insurancecareersmonth #internshipprogram #internships #internshipopportunity #summerinternship #internshipstudent #internlife #undergrad #futureleaders #nextgen #interning #collegestudents #youngprofessionals #insurancework #insuranceservices #insurancejobs #insurancelife #insurancecompany #propertyandcasualty #specialtyinsurance #insurancebusiness #commercialinsurance #insuranceindustry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3029661"/>
                  </a:ext>
                </a:extLst>
              </a:tr>
            </a:tbl>
          </a:graphicData>
        </a:graphic>
      </p:graphicFrame>
      <p:sp>
        <p:nvSpPr>
          <p:cNvPr id="4" name="Text Placeholder 3">
            <a:extLst>
              <a:ext uri="{FF2B5EF4-FFF2-40B4-BE49-F238E27FC236}">
                <a16:creationId xmlns:a16="http://schemas.microsoft.com/office/drawing/2014/main" id="{456D65F0-1CAD-43FA-9FDA-D5CD9298E1F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50012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8581-1664-44F3-AFDD-9D21CF51EFC4}"/>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B94DEC67-6E43-4950-BCE5-5250D4F15CDA}"/>
              </a:ext>
            </a:extLst>
          </p:cNvPr>
          <p:cNvGraphicFramePr>
            <a:graphicFrameLocks noGrp="1"/>
          </p:cNvGraphicFramePr>
          <p:nvPr>
            <p:ph type="tbl" sz="quarter" idx="13"/>
            <p:extLst>
              <p:ext uri="{D42A27DB-BD31-4B8C-83A1-F6EECF244321}">
                <p14:modId xmlns:p14="http://schemas.microsoft.com/office/powerpoint/2010/main" val="2693781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31801933"/>
                    </a:ext>
                  </a:extLst>
                </a:gridCol>
                <a:gridCol w="987552">
                  <a:extLst>
                    <a:ext uri="{9D8B030D-6E8A-4147-A177-3AD203B41FA5}">
                      <a16:colId xmlns:a16="http://schemas.microsoft.com/office/drawing/2014/main" val="2774793860"/>
                    </a:ext>
                  </a:extLst>
                </a:gridCol>
                <a:gridCol w="987552">
                  <a:extLst>
                    <a:ext uri="{9D8B030D-6E8A-4147-A177-3AD203B41FA5}">
                      <a16:colId xmlns:a16="http://schemas.microsoft.com/office/drawing/2014/main" val="3946250795"/>
                    </a:ext>
                  </a:extLst>
                </a:gridCol>
                <a:gridCol w="987552">
                  <a:extLst>
                    <a:ext uri="{9D8B030D-6E8A-4147-A177-3AD203B41FA5}">
                      <a16:colId xmlns:a16="http://schemas.microsoft.com/office/drawing/2014/main" val="1221668289"/>
                    </a:ext>
                  </a:extLst>
                </a:gridCol>
                <a:gridCol w="987552">
                  <a:extLst>
                    <a:ext uri="{9D8B030D-6E8A-4147-A177-3AD203B41FA5}">
                      <a16:colId xmlns:a16="http://schemas.microsoft.com/office/drawing/2014/main" val="641157491"/>
                    </a:ext>
                  </a:extLst>
                </a:gridCol>
                <a:gridCol w="987552">
                  <a:extLst>
                    <a:ext uri="{9D8B030D-6E8A-4147-A177-3AD203B41FA5}">
                      <a16:colId xmlns:a16="http://schemas.microsoft.com/office/drawing/2014/main" val="380976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525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- 2022-02-28 15:08:14</a:t>
                      </a:r>
                      <a:r>
                        <a:rPr kumimoji="0" lang="en-US" sz="1000" b="0" i="0" u="none" strike="noStrike" kern="1200" cap="none" spc="0" normalizeH="0" baseline="0" noProof="0">
                          <a:ln>
                            <a:noFill/>
                          </a:ln>
                          <a:solidFill>
                            <a:prstClr val="black"/>
                          </a:solidFill>
                          <a:effectLst/>
                          <a:uLnTx/>
                          <a:uFillTx/>
                          <a:latin typeface="+mn-lt"/>
                          <a:ea typeface="+mn-ea"/>
                          <a:cs typeface="+mn-cs"/>
                        </a:rPr>
                        <a:t>
 Working in the #insurance industry is not only a stable career choice, it's also meaningful and impactful. To end #InsuranceCareersMonth, we're shining our final #ICM2022 spotlight on Morgan Quinn as she shares why she chose a career in insurance.
Learn more about #TEAMPHLY ➡ 𝐛𝐢𝐭.𝐥𝐲/𝐏𝐇𝐋𝐘𝐂𝐚𝐫𝐞𝐞𝐫𝐬 🔗 link in bio insurancecareers.movement 
#insuranceishiring #employeespotlight #employeeappreciation #careermotivation #businessgoals #instajobs #careers #insurancejobs #insurancecareers #companyculture #workenvironment #insurancelife #insurancework #insurancecompany #workplaceculture #propertyandcasualty #specialtyinsurance #insurancebusiness #commercialinsurance #insurancecarrier #insuranceservices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1651859"/>
                  </a:ext>
                </a:extLst>
              </a:tr>
            </a:tbl>
          </a:graphicData>
        </a:graphic>
      </p:graphicFrame>
      <p:sp>
        <p:nvSpPr>
          <p:cNvPr id="4" name="Text Placeholder 3">
            <a:extLst>
              <a:ext uri="{FF2B5EF4-FFF2-40B4-BE49-F238E27FC236}">
                <a16:creationId xmlns:a16="http://schemas.microsoft.com/office/drawing/2014/main" id="{C6A351E0-C5E1-407A-B80D-C3859886BFD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82819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BD8F6-2821-4648-AE67-D40425EC2822}"/>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1E0BAE7D-B0F8-4EFC-AFD3-FB7B8B867D52}"/>
              </a:ext>
            </a:extLst>
          </p:cNvPr>
          <p:cNvGraphicFramePr>
            <a:graphicFrameLocks noGrp="1"/>
          </p:cNvGraphicFramePr>
          <p:nvPr>
            <p:ph type="tbl" sz="quarter" idx="13"/>
            <p:extLst>
              <p:ext uri="{D42A27DB-BD31-4B8C-83A1-F6EECF244321}">
                <p14:modId xmlns:p14="http://schemas.microsoft.com/office/powerpoint/2010/main" val="1161730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05928617"/>
                    </a:ext>
                  </a:extLst>
                </a:gridCol>
                <a:gridCol w="987552">
                  <a:extLst>
                    <a:ext uri="{9D8B030D-6E8A-4147-A177-3AD203B41FA5}">
                      <a16:colId xmlns:a16="http://schemas.microsoft.com/office/drawing/2014/main" val="2881169719"/>
                    </a:ext>
                  </a:extLst>
                </a:gridCol>
                <a:gridCol w="987552">
                  <a:extLst>
                    <a:ext uri="{9D8B030D-6E8A-4147-A177-3AD203B41FA5}">
                      <a16:colId xmlns:a16="http://schemas.microsoft.com/office/drawing/2014/main" val="1665861808"/>
                    </a:ext>
                  </a:extLst>
                </a:gridCol>
                <a:gridCol w="987552">
                  <a:extLst>
                    <a:ext uri="{9D8B030D-6E8A-4147-A177-3AD203B41FA5}">
                      <a16:colId xmlns:a16="http://schemas.microsoft.com/office/drawing/2014/main" val="2825746220"/>
                    </a:ext>
                  </a:extLst>
                </a:gridCol>
                <a:gridCol w="987552">
                  <a:extLst>
                    <a:ext uri="{9D8B030D-6E8A-4147-A177-3AD203B41FA5}">
                      <a16:colId xmlns:a16="http://schemas.microsoft.com/office/drawing/2014/main" val="3688770851"/>
                    </a:ext>
                  </a:extLst>
                </a:gridCol>
                <a:gridCol w="987552">
                  <a:extLst>
                    <a:ext uri="{9D8B030D-6E8A-4147-A177-3AD203B41FA5}">
                      <a16:colId xmlns:a16="http://schemas.microsoft.com/office/drawing/2014/main" val="188212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67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- 2022-02-04 11:53:31</a:t>
                      </a:r>
                      <a:r>
                        <a:rPr kumimoji="0" lang="en-US" sz="1000" b="0" i="0" u="none" strike="noStrike" kern="1200" cap="none" spc="0" normalizeH="0" baseline="0" noProof="0">
                          <a:ln>
                            <a:noFill/>
                          </a:ln>
                          <a:solidFill>
                            <a:prstClr val="black"/>
                          </a:solidFill>
                          <a:effectLst/>
                          <a:uLnTx/>
                          <a:uFillTx/>
                          <a:latin typeface="+mn-lt"/>
                          <a:ea typeface="+mn-ea"/>
                          <a:cs typeface="+mn-cs"/>
                        </a:rPr>
                        <a:t>
 The skills you build through an internship are important, but the relationships you build can have an even greater impact on your career. From mentorship programs to connections with top level executives, watch the video to hear how our Summer Associates Program has prepared Lauren to be successful after graduation.
Apply now ➡ 𝐛𝐢𝐭.𝐥𝐲/𝐏𝐇𝐋𝐘𝐈𝐧𝐭𝐞𝐫𝐧𝐬𝐡𝐢𝐩𝐬 ⬅ 🔗 #linkinbio👆 
insurancecareers.movement 
#PHLYInternLife #insurancecareers #ICM2022 #insurancecareersmonth #internshipprogram #internships #internshipopportunity #summerinternship #internshipstudent #internlife #undergrad #futureleaders #nextgen #interning #collegestudents #youngprofessionals #insurancework #insuranceservices #insurancejobs #insurancelife #insurancecompany #propertyandcasualty #specialtyinsurance #insurancebusiness #commercialinsurance #insuranceindustry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2007682"/>
                  </a:ext>
                </a:extLst>
              </a:tr>
            </a:tbl>
          </a:graphicData>
        </a:graphic>
      </p:graphicFrame>
      <p:sp>
        <p:nvSpPr>
          <p:cNvPr id="4" name="Text Placeholder 3">
            <a:extLst>
              <a:ext uri="{FF2B5EF4-FFF2-40B4-BE49-F238E27FC236}">
                <a16:creationId xmlns:a16="http://schemas.microsoft.com/office/drawing/2014/main" id="{13D2222C-4A3E-4696-AD17-790E18AE108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71639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DF8C1-90DF-4E34-9122-A34012099962}"/>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7A54BA9-4DEF-4C8F-BF5F-019D82129CBB}"/>
              </a:ext>
            </a:extLst>
          </p:cNvPr>
          <p:cNvGraphicFramePr>
            <a:graphicFrameLocks noGrp="1"/>
          </p:cNvGraphicFramePr>
          <p:nvPr>
            <p:ph type="tbl" sz="quarter" idx="13"/>
            <p:extLst>
              <p:ext uri="{D42A27DB-BD31-4B8C-83A1-F6EECF244321}">
                <p14:modId xmlns:p14="http://schemas.microsoft.com/office/powerpoint/2010/main" val="365160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5556152"/>
                    </a:ext>
                  </a:extLst>
                </a:gridCol>
                <a:gridCol w="987552">
                  <a:extLst>
                    <a:ext uri="{9D8B030D-6E8A-4147-A177-3AD203B41FA5}">
                      <a16:colId xmlns:a16="http://schemas.microsoft.com/office/drawing/2014/main" val="3273545393"/>
                    </a:ext>
                  </a:extLst>
                </a:gridCol>
                <a:gridCol w="987552">
                  <a:extLst>
                    <a:ext uri="{9D8B030D-6E8A-4147-A177-3AD203B41FA5}">
                      <a16:colId xmlns:a16="http://schemas.microsoft.com/office/drawing/2014/main" val="2171760641"/>
                    </a:ext>
                  </a:extLst>
                </a:gridCol>
                <a:gridCol w="987552">
                  <a:extLst>
                    <a:ext uri="{9D8B030D-6E8A-4147-A177-3AD203B41FA5}">
                      <a16:colId xmlns:a16="http://schemas.microsoft.com/office/drawing/2014/main" val="2601326174"/>
                    </a:ext>
                  </a:extLst>
                </a:gridCol>
                <a:gridCol w="987552">
                  <a:extLst>
                    <a:ext uri="{9D8B030D-6E8A-4147-A177-3AD203B41FA5}">
                      <a16:colId xmlns:a16="http://schemas.microsoft.com/office/drawing/2014/main" val="1129816631"/>
                    </a:ext>
                  </a:extLst>
                </a:gridCol>
                <a:gridCol w="987552">
                  <a:extLst>
                    <a:ext uri="{9D8B030D-6E8A-4147-A177-3AD203B41FA5}">
                      <a16:colId xmlns:a16="http://schemas.microsoft.com/office/drawing/2014/main" val="56412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323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- 2022-02-14 11:37:53</a:t>
                      </a:r>
                      <a:r>
                        <a:rPr kumimoji="0" lang="en-US" sz="1000" b="0" i="0" u="none" strike="noStrike" kern="1200" cap="none" spc="0" normalizeH="0" baseline="0" noProof="0">
                          <a:ln>
                            <a:noFill/>
                          </a:ln>
                          <a:solidFill>
                            <a:prstClr val="black"/>
                          </a:solidFill>
                          <a:effectLst/>
                          <a:uLnTx/>
                          <a:uFillTx/>
                          <a:latin typeface="+mn-lt"/>
                          <a:ea typeface="+mn-ea"/>
                          <a:cs typeface="+mn-cs"/>
                        </a:rPr>
                        <a:t>
 Some may be surprised by all that #insurancecareers offer - but it's easy to fall in LOVE with an industry full of many rewarding opportunities! 💙 
For #InsuranceCareersMonth, we're shining a spotlight on 🔦 Peter Kim as he shares why he chose a career in insurance.
Learn more about #TEAMPHLY ➡ 𝐛𝐢𝐭.𝐥𝐲/𝐏𝐇𝐋𝐘𝐂𝐚𝐫𝐞𝐞𝐫𝐬 
🔗 link in bio insurancecareers.movement 
#ICM2022 #valentinesday #employeespotlight #employeeappreciation #careermotivation #businessgoals #instajobs #careers #insurancejobs #workenvironment #insurancelife #insurancework #insurancecompany #workplaceculture #propertyandcasualty #specialtyinsurance #insurancebusiness #commercialinsurance #insurancecarrier #insuranceservices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5873647"/>
                  </a:ext>
                </a:extLst>
              </a:tr>
            </a:tbl>
          </a:graphicData>
        </a:graphic>
      </p:graphicFrame>
      <p:sp>
        <p:nvSpPr>
          <p:cNvPr id="4" name="Text Placeholder 3">
            <a:extLst>
              <a:ext uri="{FF2B5EF4-FFF2-40B4-BE49-F238E27FC236}">
                <a16:creationId xmlns:a16="http://schemas.microsoft.com/office/drawing/2014/main" id="{6B994B59-501B-413F-B5BE-5F445BD57EC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10205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95DE-A3E7-47A9-9845-0067FE55E0D1}"/>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2BB6442F-931A-4745-8ACD-94738AD82332}"/>
              </a:ext>
            </a:extLst>
          </p:cNvPr>
          <p:cNvGraphicFramePr>
            <a:graphicFrameLocks noGrp="1"/>
          </p:cNvGraphicFramePr>
          <p:nvPr>
            <p:ph type="tbl" sz="quarter" idx="13"/>
            <p:extLst>
              <p:ext uri="{D42A27DB-BD31-4B8C-83A1-F6EECF244321}">
                <p14:modId xmlns:p14="http://schemas.microsoft.com/office/powerpoint/2010/main" val="310434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5093133"/>
                    </a:ext>
                  </a:extLst>
                </a:gridCol>
                <a:gridCol w="987552">
                  <a:extLst>
                    <a:ext uri="{9D8B030D-6E8A-4147-A177-3AD203B41FA5}">
                      <a16:colId xmlns:a16="http://schemas.microsoft.com/office/drawing/2014/main" val="402246154"/>
                    </a:ext>
                  </a:extLst>
                </a:gridCol>
                <a:gridCol w="987552">
                  <a:extLst>
                    <a:ext uri="{9D8B030D-6E8A-4147-A177-3AD203B41FA5}">
                      <a16:colId xmlns:a16="http://schemas.microsoft.com/office/drawing/2014/main" val="4066541217"/>
                    </a:ext>
                  </a:extLst>
                </a:gridCol>
                <a:gridCol w="987552">
                  <a:extLst>
                    <a:ext uri="{9D8B030D-6E8A-4147-A177-3AD203B41FA5}">
                      <a16:colId xmlns:a16="http://schemas.microsoft.com/office/drawing/2014/main" val="4101214104"/>
                    </a:ext>
                  </a:extLst>
                </a:gridCol>
                <a:gridCol w="987552">
                  <a:extLst>
                    <a:ext uri="{9D8B030D-6E8A-4147-A177-3AD203B41FA5}">
                      <a16:colId xmlns:a16="http://schemas.microsoft.com/office/drawing/2014/main" val="3603590182"/>
                    </a:ext>
                  </a:extLst>
                </a:gridCol>
                <a:gridCol w="987552">
                  <a:extLst>
                    <a:ext uri="{9D8B030D-6E8A-4147-A177-3AD203B41FA5}">
                      <a16:colId xmlns:a16="http://schemas.microsoft.com/office/drawing/2014/main" val="31017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846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- 2022-02-10 16:58:12</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most common #insuranceclaim for #agribusiness operations? 🚜🌱
A. Weather damage 🌪
B. Equipment damage ⚙️
C. Motor vehicle accidents 💥
Comment below with your best guess and find out the answer here ➡ 𝐛𝐢𝐭.𝐥𝐲/𝟑𝐉𝐢𝟒𝐅𝐘𝟕 🔗 #linkinbio👆 
#TEAMPHLY #insurance #agriculture #farming #farmersofinstagram #instafarming #farmerslife #farms #instafarm #instafarming #insuranceagent #insurancebroker #insurancepolicy #insurancecarrier #insuranceproducts #insurancelife #insurancework #insurancecompany #propertyandcasualty #specialtyinsurance #insurancebusiness #commercialinsurance #insuranceindustry #insuranceservices #insurances #insuranceplans #businessinsurance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144721"/>
                  </a:ext>
                </a:extLst>
              </a:tr>
            </a:tbl>
          </a:graphicData>
        </a:graphic>
      </p:graphicFrame>
      <p:sp>
        <p:nvSpPr>
          <p:cNvPr id="4" name="Text Placeholder 3">
            <a:extLst>
              <a:ext uri="{FF2B5EF4-FFF2-40B4-BE49-F238E27FC236}">
                <a16:creationId xmlns:a16="http://schemas.microsoft.com/office/drawing/2014/main" id="{79C748CF-0472-49D7-9C61-347320803FF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07498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0131-3FC2-4C1E-AEA2-2103F7B363B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47744AB-0245-4219-A9BA-D03F6AF7862B}"/>
              </a:ext>
            </a:extLst>
          </p:cNvPr>
          <p:cNvGraphicFramePr>
            <a:graphicFrameLocks noGrp="1"/>
          </p:cNvGraphicFramePr>
          <p:nvPr>
            <p:ph type="tbl" sz="quarter" idx="13"/>
            <p:extLst>
              <p:ext uri="{D42A27DB-BD31-4B8C-83A1-F6EECF244321}">
                <p14:modId xmlns:p14="http://schemas.microsoft.com/office/powerpoint/2010/main" val="274750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51340962"/>
                    </a:ext>
                  </a:extLst>
                </a:gridCol>
                <a:gridCol w="905256">
                  <a:extLst>
                    <a:ext uri="{9D8B030D-6E8A-4147-A177-3AD203B41FA5}">
                      <a16:colId xmlns:a16="http://schemas.microsoft.com/office/drawing/2014/main" val="3821543187"/>
                    </a:ext>
                  </a:extLst>
                </a:gridCol>
                <a:gridCol w="411480">
                  <a:extLst>
                    <a:ext uri="{9D8B030D-6E8A-4147-A177-3AD203B41FA5}">
                      <a16:colId xmlns:a16="http://schemas.microsoft.com/office/drawing/2014/main" val="2973016023"/>
                    </a:ext>
                  </a:extLst>
                </a:gridCol>
                <a:gridCol w="905256">
                  <a:extLst>
                    <a:ext uri="{9D8B030D-6E8A-4147-A177-3AD203B41FA5}">
                      <a16:colId xmlns:a16="http://schemas.microsoft.com/office/drawing/2014/main" val="1298198235"/>
                    </a:ext>
                  </a:extLst>
                </a:gridCol>
                <a:gridCol w="905256">
                  <a:extLst>
                    <a:ext uri="{9D8B030D-6E8A-4147-A177-3AD203B41FA5}">
                      <a16:colId xmlns:a16="http://schemas.microsoft.com/office/drawing/2014/main" val="3058712207"/>
                    </a:ext>
                  </a:extLst>
                </a:gridCol>
                <a:gridCol w="905256">
                  <a:extLst>
                    <a:ext uri="{9D8B030D-6E8A-4147-A177-3AD203B41FA5}">
                      <a16:colId xmlns:a16="http://schemas.microsoft.com/office/drawing/2014/main" val="3991352375"/>
                    </a:ext>
                  </a:extLst>
                </a:gridCol>
                <a:gridCol w="905256">
                  <a:extLst>
                    <a:ext uri="{9D8B030D-6E8A-4147-A177-3AD203B41FA5}">
                      <a16:colId xmlns:a16="http://schemas.microsoft.com/office/drawing/2014/main" val="1303128690"/>
                    </a:ext>
                  </a:extLst>
                </a:gridCol>
                <a:gridCol w="905256">
                  <a:extLst>
                    <a:ext uri="{9D8B030D-6E8A-4147-A177-3AD203B41FA5}">
                      <a16:colId xmlns:a16="http://schemas.microsoft.com/office/drawing/2014/main" val="3158239259"/>
                    </a:ext>
                  </a:extLst>
                </a:gridCol>
                <a:gridCol w="905256">
                  <a:extLst>
                    <a:ext uri="{9D8B030D-6E8A-4147-A177-3AD203B41FA5}">
                      <a16:colId xmlns:a16="http://schemas.microsoft.com/office/drawing/2014/main" val="352342782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58902999"/>
                  </a:ext>
                </a:extLst>
              </a:tr>
              <a:tr h="370840">
                <a:tc>
                  <a:txBody>
                    <a:bodyPr/>
                    <a:lstStyle/>
                    <a:p>
                      <a:r>
                        <a:rPr lang="en-US" sz="1000"/>
                        <a:t>13</a:t>
                      </a:r>
                    </a:p>
                  </a:txBody>
                  <a:tcPr/>
                </a:tc>
                <a:tc>
                  <a:txBody>
                    <a:bodyPr/>
                    <a:lstStyle/>
                    <a:p>
                      <a:r>
                        <a:rPr lang="en-US" sz="1000"/>
                        <a:t>0.6869 %</a:t>
                      </a:r>
                    </a:p>
                  </a:txBody>
                  <a:tcPr/>
                </a:tc>
                <a:tc>
                  <a:txBody>
                    <a:bodyPr/>
                    <a:lstStyle/>
                    <a:p>
                      <a:r>
                        <a:rPr lang="en-US" sz="1000"/>
                        <a:t>0.15</a:t>
                      </a:r>
                    </a:p>
                  </a:txBody>
                  <a:tcPr/>
                </a:tc>
                <a:tc>
                  <a:txBody>
                    <a:bodyPr/>
                    <a:lstStyle/>
                    <a:p>
                      <a:r>
                        <a:rPr lang="en-US" sz="1000"/>
                        <a:t>135.69</a:t>
                      </a:r>
                    </a:p>
                  </a:txBody>
                  <a:tcPr/>
                </a:tc>
                <a:tc>
                  <a:txBody>
                    <a:bodyPr/>
                    <a:lstStyle/>
                    <a:p>
                      <a:r>
                        <a:rPr lang="en-US" sz="1000"/>
                        <a:t>134.77</a:t>
                      </a:r>
                    </a:p>
                  </a:txBody>
                  <a:tcPr/>
                </a:tc>
                <a:tc>
                  <a:txBody>
                    <a:bodyPr/>
                    <a:lstStyle/>
                    <a:p>
                      <a:r>
                        <a:rPr lang="en-US" sz="1000"/>
                        <a:t>93.31</a:t>
                      </a:r>
                    </a:p>
                  </a:txBody>
                  <a:tcPr/>
                </a:tc>
                <a:tc>
                  <a:txBody>
                    <a:bodyPr/>
                    <a:lstStyle/>
                    <a:p>
                      <a:r>
                        <a:rPr lang="en-US" sz="1000"/>
                        <a:t>93.15</a:t>
                      </a:r>
                    </a:p>
                  </a:txBody>
                  <a:tcPr/>
                </a:tc>
                <a:tc>
                  <a:txBody>
                    <a:bodyPr/>
                    <a:lstStyle/>
                    <a:p>
                      <a:r>
                        <a:rPr lang="en-US" sz="1000"/>
                        <a:t>1764</a:t>
                      </a:r>
                    </a:p>
                  </a:txBody>
                  <a:tcPr/>
                </a:tc>
                <a:tc>
                  <a:txBody>
                    <a:bodyPr/>
                    <a:lstStyle/>
                    <a:p>
                      <a:r>
                        <a:rPr lang="en-US" sz="1000"/>
                        <a:t>1213</a:t>
                      </a:r>
                    </a:p>
                  </a:txBody>
                  <a:tcPr/>
                </a:tc>
                <a:extLst>
                  <a:ext uri="{0D108BD9-81ED-4DB2-BD59-A6C34878D82A}">
                    <a16:rowId xmlns:a16="http://schemas.microsoft.com/office/drawing/2014/main" val="2143576072"/>
                  </a:ext>
                </a:extLst>
              </a:tr>
            </a:tbl>
          </a:graphicData>
        </a:graphic>
      </p:graphicFrame>
      <p:sp>
        <p:nvSpPr>
          <p:cNvPr id="4" name="Text Placeholder 3">
            <a:extLst>
              <a:ext uri="{FF2B5EF4-FFF2-40B4-BE49-F238E27FC236}">
                <a16:creationId xmlns:a16="http://schemas.microsoft.com/office/drawing/2014/main" id="{D125F422-A247-4BB4-A9D3-60A5174916E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449953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C14E-388D-43CB-8A46-E3E65C872A6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498A9586-4334-45AE-BD1C-300460483831}"/>
              </a:ext>
            </a:extLst>
          </p:cNvPr>
          <p:cNvGraphicFramePr>
            <a:graphicFrameLocks noGrp="1"/>
          </p:cNvGraphicFramePr>
          <p:nvPr>
            <p:ph type="tbl" sz="quarter" idx="13"/>
            <p:extLst>
              <p:ext uri="{D42A27DB-BD31-4B8C-83A1-F6EECF244321}">
                <p14:modId xmlns:p14="http://schemas.microsoft.com/office/powerpoint/2010/main" val="112809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04404371"/>
                    </a:ext>
                  </a:extLst>
                </a:gridCol>
                <a:gridCol w="1316736">
                  <a:extLst>
                    <a:ext uri="{9D8B030D-6E8A-4147-A177-3AD203B41FA5}">
                      <a16:colId xmlns:a16="http://schemas.microsoft.com/office/drawing/2014/main" val="2251386123"/>
                    </a:ext>
                  </a:extLst>
                </a:gridCol>
                <a:gridCol w="658368">
                  <a:extLst>
                    <a:ext uri="{9D8B030D-6E8A-4147-A177-3AD203B41FA5}">
                      <a16:colId xmlns:a16="http://schemas.microsoft.com/office/drawing/2014/main" val="3145893592"/>
                    </a:ext>
                  </a:extLst>
                </a:gridCol>
                <a:gridCol w="658368">
                  <a:extLst>
                    <a:ext uri="{9D8B030D-6E8A-4147-A177-3AD203B41FA5}">
                      <a16:colId xmlns:a16="http://schemas.microsoft.com/office/drawing/2014/main" val="352779269"/>
                    </a:ext>
                  </a:extLst>
                </a:gridCol>
                <a:gridCol w="658368">
                  <a:extLst>
                    <a:ext uri="{9D8B030D-6E8A-4147-A177-3AD203B41FA5}">
                      <a16:colId xmlns:a16="http://schemas.microsoft.com/office/drawing/2014/main" val="912319187"/>
                    </a:ext>
                  </a:extLst>
                </a:gridCol>
                <a:gridCol w="658368">
                  <a:extLst>
                    <a:ext uri="{9D8B030D-6E8A-4147-A177-3AD203B41FA5}">
                      <a16:colId xmlns:a16="http://schemas.microsoft.com/office/drawing/2014/main" val="2558668131"/>
                    </a:ext>
                  </a:extLst>
                </a:gridCol>
                <a:gridCol w="658368">
                  <a:extLst>
                    <a:ext uri="{9D8B030D-6E8A-4147-A177-3AD203B41FA5}">
                      <a16:colId xmlns:a16="http://schemas.microsoft.com/office/drawing/2014/main" val="2954068925"/>
                    </a:ext>
                  </a:extLst>
                </a:gridCol>
                <a:gridCol w="658368">
                  <a:extLst>
                    <a:ext uri="{9D8B030D-6E8A-4147-A177-3AD203B41FA5}">
                      <a16:colId xmlns:a16="http://schemas.microsoft.com/office/drawing/2014/main" val="3552987431"/>
                    </a:ext>
                  </a:extLst>
                </a:gridCol>
                <a:gridCol w="658368">
                  <a:extLst>
                    <a:ext uri="{9D8B030D-6E8A-4147-A177-3AD203B41FA5}">
                      <a16:colId xmlns:a16="http://schemas.microsoft.com/office/drawing/2014/main" val="624877229"/>
                    </a:ext>
                  </a:extLst>
                </a:gridCol>
                <a:gridCol w="658368">
                  <a:extLst>
                    <a:ext uri="{9D8B030D-6E8A-4147-A177-3AD203B41FA5}">
                      <a16:colId xmlns:a16="http://schemas.microsoft.com/office/drawing/2014/main" val="852335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5262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- 2022-02-28 15:14:10</a:t>
                      </a:r>
                      <a:r>
                        <a:rPr kumimoji="0" lang="en-US" sz="1000" b="0" i="0" u="none" strike="noStrike" kern="1200" cap="none" spc="0" normalizeH="0" baseline="0" noProof="0">
                          <a:ln>
                            <a:noFill/>
                          </a:ln>
                          <a:solidFill>
                            <a:prstClr val="black"/>
                          </a:solidFill>
                          <a:effectLst/>
                          <a:uLnTx/>
                          <a:uFillTx/>
                          <a:latin typeface="+mn-lt"/>
                          <a:ea typeface="+mn-ea"/>
                          <a:cs typeface="+mn-cs"/>
                        </a:rPr>
                        <a:t>
 #employeespotlight  @insurancecareers.movement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https://quintly-image-storage.s3.amazonaws.com/c303562b672a3318c686cfcc37b7e67a/78238b39410a1796ce410dbeb81d5dc5.jpg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03/01/2022 14:36:18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7351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- 2022-02-24 18:17:20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https://quintly-image-storage.s3.amazonaws.com/c303562b672a3318c686cfcc37b7e67a/2d3aab55f9ef5160ecaf252afa96ad5b.jpg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02/25/2022 18:00:59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9964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- 2022-02-23 14:36:19</a:t>
                      </a:r>
                      <a:r>
                        <a:rPr kumimoji="0" lang="en-US" sz="1000" b="0" i="0" u="none" strike="noStrike" kern="1200" cap="none" spc="0" normalizeH="0" baseline="0" noProof="0">
                          <a:ln>
                            <a:noFill/>
                          </a:ln>
                          <a:solidFill>
                            <a:prstClr val="black"/>
                          </a:solidFill>
                          <a:effectLst/>
                          <a:uLnTx/>
                          <a:uFillTx/>
                          <a:latin typeface="+mn-lt"/>
                          <a:ea typeface="+mn-ea"/>
                          <a:cs typeface="+mn-cs"/>
                        </a:rPr>
                        <a:t>
 Did you know 40% of engagements happen between Thanksgiving 
and Valentine's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https://quintly-image-storage.s3.amazonaws.com/c303562b672a3318c686cfcc37b7e67a/9613d5ba0e665de2cddad35e30455c7b.jpg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02/24/2022 13:46:56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70562313"/>
                  </a:ext>
                </a:extLst>
              </a:tr>
            </a:tbl>
          </a:graphicData>
        </a:graphic>
      </p:graphicFrame>
      <p:sp>
        <p:nvSpPr>
          <p:cNvPr id="4" name="Text Placeholder 3">
            <a:extLst>
              <a:ext uri="{FF2B5EF4-FFF2-40B4-BE49-F238E27FC236}">
                <a16:creationId xmlns:a16="http://schemas.microsoft.com/office/drawing/2014/main" id="{4C92918A-60AE-43CA-815A-9D600A511DF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609509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6E1BA-1E89-4FD3-822E-255866B137A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C03BE169-0762-4911-A07D-1F492EDA7C31}"/>
              </a:ext>
            </a:extLst>
          </p:cNvPr>
          <p:cNvGraphicFramePr>
            <a:graphicFrameLocks noGrp="1"/>
          </p:cNvGraphicFramePr>
          <p:nvPr>
            <p:ph type="tbl" sz="quarter" idx="13"/>
            <p:extLst>
              <p:ext uri="{D42A27DB-BD31-4B8C-83A1-F6EECF244321}">
                <p14:modId xmlns:p14="http://schemas.microsoft.com/office/powerpoint/2010/main" val="232151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2818493"/>
                    </a:ext>
                  </a:extLst>
                </a:gridCol>
                <a:gridCol w="1316736">
                  <a:extLst>
                    <a:ext uri="{9D8B030D-6E8A-4147-A177-3AD203B41FA5}">
                      <a16:colId xmlns:a16="http://schemas.microsoft.com/office/drawing/2014/main" val="1531880446"/>
                    </a:ext>
                  </a:extLst>
                </a:gridCol>
                <a:gridCol w="658368">
                  <a:extLst>
                    <a:ext uri="{9D8B030D-6E8A-4147-A177-3AD203B41FA5}">
                      <a16:colId xmlns:a16="http://schemas.microsoft.com/office/drawing/2014/main" val="1977237156"/>
                    </a:ext>
                  </a:extLst>
                </a:gridCol>
                <a:gridCol w="658368">
                  <a:extLst>
                    <a:ext uri="{9D8B030D-6E8A-4147-A177-3AD203B41FA5}">
                      <a16:colId xmlns:a16="http://schemas.microsoft.com/office/drawing/2014/main" val="770799188"/>
                    </a:ext>
                  </a:extLst>
                </a:gridCol>
                <a:gridCol w="658368">
                  <a:extLst>
                    <a:ext uri="{9D8B030D-6E8A-4147-A177-3AD203B41FA5}">
                      <a16:colId xmlns:a16="http://schemas.microsoft.com/office/drawing/2014/main" val="3509302334"/>
                    </a:ext>
                  </a:extLst>
                </a:gridCol>
                <a:gridCol w="658368">
                  <a:extLst>
                    <a:ext uri="{9D8B030D-6E8A-4147-A177-3AD203B41FA5}">
                      <a16:colId xmlns:a16="http://schemas.microsoft.com/office/drawing/2014/main" val="3403578315"/>
                    </a:ext>
                  </a:extLst>
                </a:gridCol>
                <a:gridCol w="658368">
                  <a:extLst>
                    <a:ext uri="{9D8B030D-6E8A-4147-A177-3AD203B41FA5}">
                      <a16:colId xmlns:a16="http://schemas.microsoft.com/office/drawing/2014/main" val="3592238857"/>
                    </a:ext>
                  </a:extLst>
                </a:gridCol>
                <a:gridCol w="658368">
                  <a:extLst>
                    <a:ext uri="{9D8B030D-6E8A-4147-A177-3AD203B41FA5}">
                      <a16:colId xmlns:a16="http://schemas.microsoft.com/office/drawing/2014/main" val="3353036943"/>
                    </a:ext>
                  </a:extLst>
                </a:gridCol>
                <a:gridCol w="658368">
                  <a:extLst>
                    <a:ext uri="{9D8B030D-6E8A-4147-A177-3AD203B41FA5}">
                      <a16:colId xmlns:a16="http://schemas.microsoft.com/office/drawing/2014/main" val="2980296982"/>
                    </a:ext>
                  </a:extLst>
                </a:gridCol>
                <a:gridCol w="658368">
                  <a:extLst>
                    <a:ext uri="{9D8B030D-6E8A-4147-A177-3AD203B41FA5}">
                      <a16:colId xmlns:a16="http://schemas.microsoft.com/office/drawing/2014/main" val="376783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3915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- 2022-02-17 10:47:38</a:t>
                      </a:r>
                      <a:r>
                        <a:rPr kumimoji="0" lang="en-US" sz="1000" b="0" i="0" u="none" strike="noStrike" kern="1200" cap="none" spc="0" normalizeH="0" baseline="0" noProof="0">
                          <a:ln>
                            <a:noFill/>
                          </a:ln>
                          <a:solidFill>
                            <a:prstClr val="black"/>
                          </a:solidFill>
                          <a:effectLst/>
                          <a:uLnTx/>
                          <a:uFillTx/>
                          <a:latin typeface="+mn-lt"/>
                          <a:ea typeface="+mn-ea"/>
                          <a:cs typeface="+mn-cs"/>
                        </a:rPr>
                        <a:t>
 What’s 
one way 
you would choose to brighten someone’s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https://quintly-image-storage.s3.amazonaws.com/c303562b672a3318c686cfcc37b7e67a/182f804c813a017d857ccf6630e18130.jpg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10:41:21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9561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- 2022-02-17 10:41:55</a:t>
                      </a:r>
                      <a:r>
                        <a:rPr kumimoji="0" lang="en-US" sz="1000" b="0" i="0" u="none" strike="noStrike" kern="1200" cap="none" spc="0" normalizeH="0" baseline="0" noProof="0">
                          <a:ln>
                            <a:noFill/>
                          </a:ln>
                          <a:solidFill>
                            <a:prstClr val="black"/>
                          </a:solidFill>
                          <a:effectLst/>
                          <a:uLnTx/>
                          <a:uFillTx/>
                          <a:latin typeface="+mn-lt"/>
                          <a:ea typeface="+mn-ea"/>
                          <a:cs typeface="+mn-cs"/>
                        </a:rPr>
                        <a:t>
 Did you know today is #randomactsofkindnessday?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https://quintly-image-storage.s3.amazonaws.com/c303562b672a3318c686cfcc37b7e67a/0f47a629347bb8208eeaf64a1c15d2d5.jpg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10:41:21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4589564"/>
                  </a:ext>
                </a:extLst>
              </a:tr>
            </a:tbl>
          </a:graphicData>
        </a:graphic>
      </p:graphicFrame>
      <p:sp>
        <p:nvSpPr>
          <p:cNvPr id="4" name="Text Placeholder 3">
            <a:extLst>
              <a:ext uri="{FF2B5EF4-FFF2-40B4-BE49-F238E27FC236}">
                <a16:creationId xmlns:a16="http://schemas.microsoft.com/office/drawing/2014/main" id="{2E8CE806-9EBB-4DCC-B220-E7FD5469360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059361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1603</Words>
  <Application>Microsoft Office PowerPoint</Application>
  <PresentationFormat>On-screen Show (4:3)</PresentationFormat>
  <Paragraphs>641</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2022-03-02T16:23:17Z</dcterms:created>
  <dcterms:modified xsi:type="dcterms:W3CDTF">2022-03-02T16:24:27Z</dcterms:modified>
</cp:coreProperties>
</file>