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0" r:id="rId24"/>
    <p:sldId id="281" r:id="rId25"/>
    <p:sldId id="282" r:id="rId26"/>
    <p:sldId id="283" r:id="rId27"/>
    <p:sldId id="284" r:id="rId28"/>
    <p:sldId id="285" r:id="rId29"/>
    <p:sldId id="287" r:id="rId30"/>
    <p:sldId id="288" r:id="rId31"/>
    <p:sldId id="289" r:id="rId32"/>
    <p:sldId id="290" r:id="rId33"/>
    <p:sldId id="292" r:id="rId34"/>
    <p:sldId id="293"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44593</c:v>
                </c:pt>
              </c:numCache>
            </c:numRef>
          </c:cat>
          <c:val>
            <c:numRef>
              <c:f>Sheet1!$B$2</c:f>
              <c:numCache>
                <c:formatCode>General</c:formatCode>
                <c:ptCount val="1"/>
                <c:pt idx="0">
                  <c:v>1748</c:v>
                </c:pt>
              </c:numCache>
            </c:numRef>
          </c:val>
          <c:extLst>
            <c:ext xmlns:c16="http://schemas.microsoft.com/office/drawing/2014/chart" uri="{C3380CC4-5D6E-409C-BE32-E72D297353CC}">
              <c16:uniqueId val="{00000000-FA9D-486B-8656-B93F86B2830E}"/>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44593</c:v>
                </c:pt>
              </c:numCache>
            </c:numRef>
          </c:cat>
          <c:val>
            <c:numRef>
              <c:f>Sheet1!$C$2</c:f>
              <c:numCache>
                <c:formatCode>General</c:formatCode>
                <c:ptCount val="1"/>
                <c:pt idx="0">
                  <c:v>2663</c:v>
                </c:pt>
              </c:numCache>
            </c:numRef>
          </c:val>
          <c:extLst>
            <c:ext xmlns:c16="http://schemas.microsoft.com/office/drawing/2014/chart" uri="{C3380CC4-5D6E-409C-BE32-E72D297353CC}">
              <c16:uniqueId val="{00000001-FA9D-486B-8656-B93F86B2830E}"/>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44593</c:v>
                </c:pt>
              </c:numCache>
            </c:numRef>
          </c:cat>
          <c:val>
            <c:numRef>
              <c:f>Sheet1!$D$2</c:f>
              <c:numCache>
                <c:formatCode>General</c:formatCode>
                <c:ptCount val="1"/>
                <c:pt idx="0">
                  <c:v>3530</c:v>
                </c:pt>
              </c:numCache>
            </c:numRef>
          </c:val>
          <c:extLst>
            <c:ext xmlns:c16="http://schemas.microsoft.com/office/drawing/2014/chart" uri="{C3380CC4-5D6E-409C-BE32-E72D297353CC}">
              <c16:uniqueId val="{00000002-FA9D-486B-8656-B93F86B2830E}"/>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44593</c:v>
                </c:pt>
              </c:numCache>
            </c:numRef>
          </c:cat>
          <c:val>
            <c:numRef>
              <c:f>Sheet1!$E$2</c:f>
              <c:numCache>
                <c:formatCode>General</c:formatCode>
                <c:ptCount val="1"/>
                <c:pt idx="0">
                  <c:v>1208</c:v>
                </c:pt>
              </c:numCache>
            </c:numRef>
          </c:val>
          <c:extLst>
            <c:ext xmlns:c16="http://schemas.microsoft.com/office/drawing/2014/chart" uri="{C3380CC4-5D6E-409C-BE32-E72D297353CC}">
              <c16:uniqueId val="{00000003-FA9D-486B-8656-B93F86B2830E}"/>
            </c:ext>
          </c:extLst>
        </c:ser>
        <c:dLbls>
          <c:showLegendKey val="0"/>
          <c:showVal val="0"/>
          <c:showCatName val="0"/>
          <c:showSerName val="0"/>
          <c:showPercent val="0"/>
          <c:showBubbleSize val="0"/>
        </c:dLbls>
        <c:gapWidth val="219"/>
        <c:overlap val="-27"/>
        <c:axId val="387744664"/>
        <c:axId val="387744992"/>
      </c:barChart>
      <c:dateAx>
        <c:axId val="38774466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44992"/>
        <c:crosses val="autoZero"/>
        <c:auto val="1"/>
        <c:lblOffset val="100"/>
        <c:baseTimeUnit val="days"/>
      </c:dateAx>
      <c:valAx>
        <c:axId val="3877449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7744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2</c:v>
                </c:pt>
                <c:pt idx="2">
                  <c:v>1</c:v>
                </c:pt>
              </c:numCache>
            </c:numRef>
          </c:val>
          <c:extLst>
            <c:ext xmlns:c16="http://schemas.microsoft.com/office/drawing/2014/chart" uri="{C3380CC4-5D6E-409C-BE32-E72D297353CC}">
              <c16:uniqueId val="{00000000-B236-435A-9426-4F2FB83F75ED}"/>
            </c:ext>
          </c:extLst>
        </c:ser>
        <c:dLbls>
          <c:showLegendKey val="0"/>
          <c:showVal val="0"/>
          <c:showCatName val="0"/>
          <c:showSerName val="0"/>
          <c:showPercent val="0"/>
          <c:showBubbleSize val="0"/>
        </c:dLbls>
        <c:gapWidth val="219"/>
        <c:overlap val="-27"/>
        <c:axId val="397270360"/>
        <c:axId val="397263472"/>
      </c:barChart>
      <c:dateAx>
        <c:axId val="3972703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63472"/>
        <c:crosses val="autoZero"/>
        <c:auto val="1"/>
        <c:lblOffset val="100"/>
        <c:baseTimeUnit val="months"/>
      </c:dateAx>
      <c:valAx>
        <c:axId val="397263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703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14</c:v>
                </c:pt>
                <c:pt idx="1">
                  <c:v>11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3FA-4D64-AD43-1BAFEBA0024A}"/>
            </c:ext>
          </c:extLst>
        </c:ser>
        <c:dLbls>
          <c:showLegendKey val="0"/>
          <c:showVal val="0"/>
          <c:showCatName val="0"/>
          <c:showSerName val="0"/>
          <c:showPercent val="0"/>
          <c:showBubbleSize val="0"/>
        </c:dLbls>
        <c:gapWidth val="219"/>
        <c:overlap val="-27"/>
        <c:axId val="397260520"/>
        <c:axId val="397269048"/>
      </c:barChart>
      <c:dateAx>
        <c:axId val="39726052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69048"/>
        <c:crosses val="autoZero"/>
        <c:auto val="1"/>
        <c:lblOffset val="100"/>
        <c:baseTimeUnit val="months"/>
      </c:dateAx>
      <c:valAx>
        <c:axId val="3972690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60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190</c:v>
                </c:pt>
                <c:pt idx="1">
                  <c:v>121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F1A7-412D-9FF4-0E7C6AAA8C85}"/>
            </c:ext>
          </c:extLst>
        </c:ser>
        <c:dLbls>
          <c:showLegendKey val="0"/>
          <c:showVal val="0"/>
          <c:showCatName val="0"/>
          <c:showSerName val="0"/>
          <c:showPercent val="0"/>
          <c:showBubbleSize val="0"/>
        </c:dLbls>
        <c:gapWidth val="219"/>
        <c:overlap val="-27"/>
        <c:axId val="397273312"/>
        <c:axId val="397272984"/>
      </c:barChart>
      <c:catAx>
        <c:axId val="397273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72984"/>
        <c:crosses val="autoZero"/>
        <c:auto val="1"/>
        <c:lblAlgn val="ctr"/>
        <c:lblOffset val="100"/>
        <c:noMultiLvlLbl val="0"/>
      </c:catAx>
      <c:valAx>
        <c:axId val="397272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273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 LTD</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4491</c:v>
                </c:pt>
                <c:pt idx="1">
                  <c:v>4789</c:v>
                </c:pt>
              </c:numCache>
            </c:numRef>
          </c:val>
          <c:extLst>
            <c:ext xmlns:c16="http://schemas.microsoft.com/office/drawing/2014/chart" uri="{C3380CC4-5D6E-409C-BE32-E72D297353CC}">
              <c16:uniqueId val="{00000000-CD8C-4319-AB97-1C6730DAD18F}"/>
            </c:ext>
          </c:extLst>
        </c:ser>
        <c:dLbls>
          <c:showLegendKey val="0"/>
          <c:showVal val="0"/>
          <c:showCatName val="0"/>
          <c:showSerName val="0"/>
          <c:showPercent val="0"/>
          <c:showBubbleSize val="0"/>
        </c:dLbls>
        <c:gapWidth val="219"/>
        <c:overlap val="-27"/>
        <c:axId val="398692304"/>
        <c:axId val="398693944"/>
      </c:barChart>
      <c:dateAx>
        <c:axId val="3986923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93944"/>
        <c:crosses val="autoZero"/>
        <c:auto val="1"/>
        <c:lblOffset val="100"/>
        <c:baseTimeUnit val="months"/>
      </c:dateAx>
      <c:valAx>
        <c:axId val="398693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869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4</c:v>
                </c:pt>
                <c:pt idx="2">
                  <c:v>0</c:v>
                </c:pt>
              </c:numCache>
            </c:numRef>
          </c:val>
          <c:extLst>
            <c:ext xmlns:c16="http://schemas.microsoft.com/office/drawing/2014/chart" uri="{C3380CC4-5D6E-409C-BE32-E72D297353CC}">
              <c16:uniqueId val="{00000000-1E0D-4520-9223-B594714A7C24}"/>
            </c:ext>
          </c:extLst>
        </c:ser>
        <c:dLbls>
          <c:showLegendKey val="0"/>
          <c:showVal val="0"/>
          <c:showCatName val="0"/>
          <c:showSerName val="0"/>
          <c:showPercent val="0"/>
          <c:showBubbleSize val="0"/>
        </c:dLbls>
        <c:gapWidth val="219"/>
        <c:overlap val="-27"/>
        <c:axId val="449107024"/>
        <c:axId val="449106696"/>
      </c:barChart>
      <c:dateAx>
        <c:axId val="449107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06696"/>
        <c:crosses val="autoZero"/>
        <c:auto val="1"/>
        <c:lblOffset val="100"/>
        <c:baseTimeUnit val="months"/>
      </c:dateAx>
      <c:valAx>
        <c:axId val="449106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07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0</c:v>
                </c:pt>
                <c:pt idx="1">
                  <c:v>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3F32-4DEA-9BAB-4623878B2EB2}"/>
            </c:ext>
          </c:extLst>
        </c:ser>
        <c:dLbls>
          <c:showLegendKey val="0"/>
          <c:showVal val="0"/>
          <c:showCatName val="0"/>
          <c:showSerName val="0"/>
          <c:showPercent val="0"/>
          <c:showBubbleSize val="0"/>
        </c:dLbls>
        <c:gapWidth val="219"/>
        <c:overlap val="-27"/>
        <c:axId val="449121456"/>
        <c:axId val="449121784"/>
      </c:barChart>
      <c:dateAx>
        <c:axId val="449121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21784"/>
        <c:crosses val="autoZero"/>
        <c:auto val="1"/>
        <c:lblOffset val="100"/>
        <c:baseTimeUnit val="months"/>
      </c:dateAx>
      <c:valAx>
        <c:axId val="449121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21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7</c:v>
                </c:pt>
                <c:pt idx="1">
                  <c:v>7</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6744-493F-92E3-E783F7C9635A}"/>
            </c:ext>
          </c:extLst>
        </c:ser>
        <c:dLbls>
          <c:showLegendKey val="0"/>
          <c:showVal val="0"/>
          <c:showCatName val="0"/>
          <c:showSerName val="0"/>
          <c:showPercent val="0"/>
          <c:showBubbleSize val="0"/>
        </c:dLbls>
        <c:gapWidth val="219"/>
        <c:overlap val="-27"/>
        <c:axId val="449117520"/>
        <c:axId val="449123096"/>
      </c:barChart>
      <c:catAx>
        <c:axId val="4491175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23096"/>
        <c:crosses val="autoZero"/>
        <c:auto val="1"/>
        <c:lblAlgn val="ctr"/>
        <c:lblOffset val="100"/>
        <c:noMultiLvlLbl val="0"/>
      </c:catAx>
      <c:valAx>
        <c:axId val="449123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175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40</c:v>
                </c:pt>
                <c:pt idx="1">
                  <c:v>33</c:v>
                </c:pt>
                <c:pt idx="2">
                  <c:v>0</c:v>
                </c:pt>
              </c:numCache>
            </c:numRef>
          </c:val>
          <c:extLst>
            <c:ext xmlns:c16="http://schemas.microsoft.com/office/drawing/2014/chart" uri="{C3380CC4-5D6E-409C-BE32-E72D297353CC}">
              <c16:uniqueId val="{00000000-0C53-4DD0-BCFF-BDA9E98D2A3C}"/>
            </c:ext>
          </c:extLst>
        </c:ser>
        <c:dLbls>
          <c:showLegendKey val="0"/>
          <c:showVal val="0"/>
          <c:showCatName val="0"/>
          <c:showSerName val="0"/>
          <c:showPercent val="0"/>
          <c:showBubbleSize val="0"/>
        </c:dLbls>
        <c:gapWidth val="219"/>
        <c:overlap val="-27"/>
        <c:axId val="453221216"/>
        <c:axId val="453219576"/>
      </c:barChart>
      <c:dateAx>
        <c:axId val="45322121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219576"/>
        <c:crosses val="autoZero"/>
        <c:auto val="1"/>
        <c:lblOffset val="100"/>
        <c:baseTimeUnit val="months"/>
      </c:dateAx>
      <c:valAx>
        <c:axId val="453219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221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Sheet1!$A$2:$A$3</c:f>
              <c:strCache>
                <c:ptCount val="2"/>
                <c:pt idx="0">
                  <c:v>2022-01</c:v>
                </c:pt>
                <c:pt idx="1">
                  <c:v>2022-02</c:v>
                </c:pt>
              </c:strCache>
            </c:strRef>
          </c:cat>
          <c:val>
            <c:numRef>
              <c:f>Sheet1!$B$2:$B$3</c:f>
              <c:numCache>
                <c:formatCode>General</c:formatCode>
                <c:ptCount val="2"/>
                <c:pt idx="0">
                  <c:v>75</c:v>
                </c:pt>
                <c:pt idx="1">
                  <c:v>67</c:v>
                </c:pt>
              </c:numCache>
            </c:numRef>
          </c:val>
          <c:extLst>
            <c:ext xmlns:c16="http://schemas.microsoft.com/office/drawing/2014/chart" uri="{C3380CC4-5D6E-409C-BE32-E72D297353CC}">
              <c16:uniqueId val="{00000000-85EE-4C53-9037-3201D715C97F}"/>
            </c:ext>
          </c:extLst>
        </c:ser>
        <c:dLbls>
          <c:showLegendKey val="0"/>
          <c:showVal val="0"/>
          <c:showCatName val="0"/>
          <c:showSerName val="0"/>
          <c:showPercent val="0"/>
          <c:showBubbleSize val="0"/>
        </c:dLbls>
        <c:gapWidth val="219"/>
        <c:overlap val="-27"/>
        <c:axId val="453228760"/>
        <c:axId val="453229088"/>
      </c:barChart>
      <c:catAx>
        <c:axId val="4532287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229088"/>
        <c:crosses val="autoZero"/>
        <c:auto val="1"/>
        <c:lblAlgn val="ctr"/>
        <c:lblOffset val="100"/>
        <c:noMultiLvlLbl val="0"/>
      </c:catAx>
      <c:valAx>
        <c:axId val="453229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228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Sheet1!$A$2:$A$3</c:f>
              <c:strCache>
                <c:ptCount val="2"/>
                <c:pt idx="0">
                  <c:v>2022-01</c:v>
                </c:pt>
                <c:pt idx="1">
                  <c:v>2022-02</c:v>
                </c:pt>
              </c:strCache>
            </c:strRef>
          </c:cat>
          <c:val>
            <c:numRef>
              <c:f>Sheet1!$B$2:$B$3</c:f>
              <c:numCache>
                <c:formatCode>General</c:formatCode>
                <c:ptCount val="2"/>
                <c:pt idx="0">
                  <c:v>527</c:v>
                </c:pt>
                <c:pt idx="1">
                  <c:v>339</c:v>
                </c:pt>
              </c:numCache>
            </c:numRef>
          </c:val>
          <c:extLst>
            <c:ext xmlns:c16="http://schemas.microsoft.com/office/drawing/2014/chart" uri="{C3380CC4-5D6E-409C-BE32-E72D297353CC}">
              <c16:uniqueId val="{00000000-7900-4A10-8862-212C0E85F303}"/>
            </c:ext>
          </c:extLst>
        </c:ser>
        <c:dLbls>
          <c:showLegendKey val="0"/>
          <c:showVal val="0"/>
          <c:showCatName val="0"/>
          <c:showSerName val="0"/>
          <c:showPercent val="0"/>
          <c:showBubbleSize val="0"/>
        </c:dLbls>
        <c:gapWidth val="219"/>
        <c:overlap val="-27"/>
        <c:axId val="453198256"/>
        <c:axId val="453201536"/>
      </c:barChart>
      <c:catAx>
        <c:axId val="453198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201536"/>
        <c:crosses val="autoZero"/>
        <c:auto val="1"/>
        <c:lblAlgn val="ctr"/>
        <c:lblOffset val="100"/>
        <c:noMultiLvlLbl val="0"/>
      </c:catAx>
      <c:valAx>
        <c:axId val="453201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198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 Insurance Company of Hawaii</c:v>
                </c:pt>
              </c:strCache>
            </c:strRef>
          </c:tx>
          <c:spPr>
            <a:solidFill>
              <a:schemeClr val="accent1"/>
            </a:solidFill>
            <a:ln>
              <a:noFill/>
            </a:ln>
            <a:effectLst/>
          </c:spPr>
          <c:invertIfNegative val="0"/>
          <c:cat>
            <c:strRef>
              <c:f>Sheet1!$A$2:$A$14</c:f>
              <c:strCache>
                <c:ptCount val="13"/>
                <c:pt idx="0">
                  <c:v>2021-12</c:v>
                </c:pt>
                <c:pt idx="1">
                  <c:v>2022-01</c:v>
                </c:pt>
                <c:pt idx="2">
                  <c:v>2022-02</c:v>
                </c:pt>
                <c:pt idx="3">
                  <c:v>2022-03</c:v>
                </c:pt>
                <c:pt idx="4">
                  <c:v>2022-04</c:v>
                </c:pt>
                <c:pt idx="5">
                  <c:v>2022-05</c:v>
                </c:pt>
                <c:pt idx="6">
                  <c:v>2022-06</c:v>
                </c:pt>
                <c:pt idx="7">
                  <c:v>2022-07</c:v>
                </c:pt>
                <c:pt idx="8">
                  <c:v>2022-08</c:v>
                </c:pt>
                <c:pt idx="9">
                  <c:v>2022-09</c:v>
                </c:pt>
                <c:pt idx="10">
                  <c:v>2022-10</c:v>
                </c:pt>
                <c:pt idx="11">
                  <c:v>2022-11</c:v>
                </c:pt>
                <c:pt idx="12">
                  <c:v>2022-12</c:v>
                </c:pt>
              </c:strCache>
            </c:strRef>
          </c:cat>
          <c:val>
            <c:numRef>
              <c:f>Sheet1!$B$2:$B$14</c:f>
              <c:numCache>
                <c:formatCode>General</c:formatCode>
                <c:ptCount val="13"/>
                <c:pt idx="0">
                  <c:v>309</c:v>
                </c:pt>
                <c:pt idx="1">
                  <c:v>22889</c:v>
                </c:pt>
                <c:pt idx="2">
                  <c:v>14124</c:v>
                </c:pt>
              </c:numCache>
            </c:numRef>
          </c:val>
          <c:extLst>
            <c:ext xmlns:c16="http://schemas.microsoft.com/office/drawing/2014/chart" uri="{C3380CC4-5D6E-409C-BE32-E72D297353CC}">
              <c16:uniqueId val="{00000000-7B92-472E-A802-C6DADCD8D7A4}"/>
            </c:ext>
          </c:extLst>
        </c:ser>
        <c:dLbls>
          <c:showLegendKey val="0"/>
          <c:showVal val="0"/>
          <c:showCatName val="0"/>
          <c:showSerName val="0"/>
          <c:showPercent val="0"/>
          <c:showBubbleSize val="0"/>
        </c:dLbls>
        <c:gapWidth val="219"/>
        <c:overlap val="-27"/>
        <c:axId val="453200552"/>
        <c:axId val="453204160"/>
      </c:barChart>
      <c:catAx>
        <c:axId val="4532005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204160"/>
        <c:crosses val="autoZero"/>
        <c:auto val="1"/>
        <c:lblAlgn val="ctr"/>
        <c:lblOffset val="100"/>
        <c:noMultiLvlLbl val="0"/>
      </c:catAx>
      <c:valAx>
        <c:axId val="4532041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532005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-1</c:v>
                </c:pt>
                <c:pt idx="1">
                  <c:v>-1</c:v>
                </c:pt>
                <c:pt idx="2">
                  <c:v>0</c:v>
                </c:pt>
              </c:numCache>
            </c:numRef>
          </c:val>
          <c:extLst>
            <c:ext xmlns:c16="http://schemas.microsoft.com/office/drawing/2014/chart" uri="{C3380CC4-5D6E-409C-BE32-E72D297353CC}">
              <c16:uniqueId val="{00000000-8685-4DD1-AC3F-228C1B46E566}"/>
            </c:ext>
          </c:extLst>
        </c:ser>
        <c:dLbls>
          <c:showLegendKey val="0"/>
          <c:showVal val="0"/>
          <c:showCatName val="0"/>
          <c:showSerName val="0"/>
          <c:showPercent val="0"/>
          <c:showBubbleSize val="0"/>
        </c:dLbls>
        <c:gapWidth val="219"/>
        <c:overlap val="-27"/>
        <c:axId val="248882280"/>
        <c:axId val="248875720"/>
      </c:barChart>
      <c:dateAx>
        <c:axId val="248882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875720"/>
        <c:crosses val="autoZero"/>
        <c:auto val="1"/>
        <c:lblOffset val="100"/>
        <c:baseTimeUnit val="months"/>
      </c:dateAx>
      <c:valAx>
        <c:axId val="2488757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882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30</c:v>
                </c:pt>
                <c:pt idx="1">
                  <c:v>93</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D3EC-4A5E-9D48-203181C3633B}"/>
            </c:ext>
          </c:extLst>
        </c:ser>
        <c:dLbls>
          <c:showLegendKey val="0"/>
          <c:showVal val="0"/>
          <c:showCatName val="0"/>
          <c:showSerName val="0"/>
          <c:showPercent val="0"/>
          <c:showBubbleSize val="0"/>
        </c:dLbls>
        <c:gapWidth val="219"/>
        <c:overlap val="-27"/>
        <c:axId val="248882936"/>
        <c:axId val="248879984"/>
      </c:barChart>
      <c:dateAx>
        <c:axId val="2488829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879984"/>
        <c:crosses val="autoZero"/>
        <c:auto val="1"/>
        <c:lblOffset val="100"/>
        <c:baseTimeUnit val="months"/>
      </c:dateAx>
      <c:valAx>
        <c:axId val="2488799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8882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strRef>
              <c:f>Sheet1!$A$2:$A$13</c:f>
              <c:strCache>
                <c:ptCount val="12"/>
                <c:pt idx="0">
                  <c:v>2022-01</c:v>
                </c:pt>
                <c:pt idx="1">
                  <c:v>2022-02</c:v>
                </c:pt>
                <c:pt idx="2">
                  <c:v>2022-03</c:v>
                </c:pt>
                <c:pt idx="3">
                  <c:v>2022-04</c:v>
                </c:pt>
                <c:pt idx="4">
                  <c:v>2022-05</c:v>
                </c:pt>
                <c:pt idx="5">
                  <c:v>2022-06</c:v>
                </c:pt>
                <c:pt idx="6">
                  <c:v>2022-07</c:v>
                </c:pt>
                <c:pt idx="7">
                  <c:v>2022-08</c:v>
                </c:pt>
                <c:pt idx="8">
                  <c:v>2022-09</c:v>
                </c:pt>
                <c:pt idx="9">
                  <c:v>2022-10</c:v>
                </c:pt>
                <c:pt idx="10">
                  <c:v>2022-11</c:v>
                </c:pt>
                <c:pt idx="11">
                  <c:v>2022-12</c:v>
                </c:pt>
              </c:strCache>
            </c:strRef>
          </c:cat>
          <c:val>
            <c:numRef>
              <c:f>Sheet1!$B$2:$B$13</c:f>
              <c:numCache>
                <c:formatCode>General</c:formatCode>
                <c:ptCount val="12"/>
                <c:pt idx="0">
                  <c:v>308</c:v>
                </c:pt>
                <c:pt idx="1">
                  <c:v>751</c:v>
                </c:pt>
                <c:pt idx="2">
                  <c:v>0</c:v>
                </c:pt>
                <c:pt idx="3">
                  <c:v>0</c:v>
                </c:pt>
                <c:pt idx="4">
                  <c:v>0</c:v>
                </c:pt>
                <c:pt idx="5">
                  <c:v>0</c:v>
                </c:pt>
                <c:pt idx="6">
                  <c:v>0</c:v>
                </c:pt>
                <c:pt idx="7">
                  <c:v>0</c:v>
                </c:pt>
                <c:pt idx="8">
                  <c:v>0</c:v>
                </c:pt>
                <c:pt idx="9">
                  <c:v>0</c:v>
                </c:pt>
                <c:pt idx="10">
                  <c:v>0</c:v>
                </c:pt>
                <c:pt idx="11">
                  <c:v>0</c:v>
                </c:pt>
              </c:numCache>
            </c:numRef>
          </c:val>
          <c:extLst>
            <c:ext xmlns:c16="http://schemas.microsoft.com/office/drawing/2014/chart" uri="{C3380CC4-5D6E-409C-BE32-E72D297353CC}">
              <c16:uniqueId val="{00000000-2835-4E42-8F81-4CA591C80306}"/>
            </c:ext>
          </c:extLst>
        </c:ser>
        <c:dLbls>
          <c:showLegendKey val="0"/>
          <c:showVal val="0"/>
          <c:showCatName val="0"/>
          <c:showSerName val="0"/>
          <c:showPercent val="0"/>
          <c:showBubbleSize val="0"/>
        </c:dLbls>
        <c:gapWidth val="219"/>
        <c:overlap val="-27"/>
        <c:axId val="449120472"/>
        <c:axId val="449122440"/>
      </c:barChart>
      <c:catAx>
        <c:axId val="449120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22440"/>
        <c:crosses val="autoZero"/>
        <c:auto val="1"/>
        <c:lblAlgn val="ctr"/>
        <c:lblOffset val="100"/>
        <c:noMultiLvlLbl val="0"/>
      </c:catAx>
      <c:valAx>
        <c:axId val="4491224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49120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@firstinshi</c:v>
                </c:pt>
              </c:strCache>
            </c:strRef>
          </c:tx>
          <c:spPr>
            <a:solidFill>
              <a:schemeClr val="accent1"/>
            </a:solidFill>
            <a:ln>
              <a:noFill/>
            </a:ln>
            <a:effectLst/>
          </c:spPr>
          <c:invertIfNegative val="0"/>
          <c:cat>
            <c:numRef>
              <c:f>Sheet1!$A$2:$A$13</c:f>
              <c:numCache>
                <c:formatCode>m/d/yyyy</c:formatCode>
                <c:ptCount val="12"/>
                <c:pt idx="0">
                  <c:v>44562</c:v>
                </c:pt>
                <c:pt idx="1">
                  <c:v>44593</c:v>
                </c:pt>
                <c:pt idx="2">
                  <c:v>44621</c:v>
                </c:pt>
                <c:pt idx="3">
                  <c:v>44652</c:v>
                </c:pt>
                <c:pt idx="4">
                  <c:v>44682</c:v>
                </c:pt>
                <c:pt idx="5">
                  <c:v>44713</c:v>
                </c:pt>
                <c:pt idx="6">
                  <c:v>44743</c:v>
                </c:pt>
                <c:pt idx="7">
                  <c:v>44774</c:v>
                </c:pt>
                <c:pt idx="8">
                  <c:v>44805</c:v>
                </c:pt>
                <c:pt idx="9">
                  <c:v>44835</c:v>
                </c:pt>
                <c:pt idx="10">
                  <c:v>44866</c:v>
                </c:pt>
                <c:pt idx="11">
                  <c:v>44896</c:v>
                </c:pt>
              </c:numCache>
            </c:numRef>
          </c:cat>
          <c:val>
            <c:numRef>
              <c:f>Sheet1!$B$2:$B$13</c:f>
              <c:numCache>
                <c:formatCode>General</c:formatCode>
                <c:ptCount val="12"/>
                <c:pt idx="0">
                  <c:v>9052</c:v>
                </c:pt>
                <c:pt idx="1">
                  <c:v>8410</c:v>
                </c:pt>
              </c:numCache>
            </c:numRef>
          </c:val>
          <c:extLst>
            <c:ext xmlns:c16="http://schemas.microsoft.com/office/drawing/2014/chart" uri="{C3380CC4-5D6E-409C-BE32-E72D297353CC}">
              <c16:uniqueId val="{00000000-CE8E-477A-A34E-D0133284FF29}"/>
            </c:ext>
          </c:extLst>
        </c:ser>
        <c:dLbls>
          <c:showLegendKey val="0"/>
          <c:showVal val="0"/>
          <c:showCatName val="0"/>
          <c:showSerName val="0"/>
          <c:showPercent val="0"/>
          <c:showBubbleSize val="0"/>
        </c:dLbls>
        <c:gapWidth val="219"/>
        <c:overlap val="-27"/>
        <c:axId val="250318424"/>
        <c:axId val="250319080"/>
      </c:barChart>
      <c:dateAx>
        <c:axId val="250318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319080"/>
        <c:crosses val="autoZero"/>
        <c:auto val="1"/>
        <c:lblOffset val="100"/>
        <c:baseTimeUnit val="months"/>
      </c:dateAx>
      <c:valAx>
        <c:axId val="250319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0318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3/2/2022</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3A1458-89D5-494E-BD55-B8391A2E6AF4}"/>
              </a:ext>
            </a:extLst>
          </p:cNvPr>
          <p:cNvSpPr>
            <a:spLocks noGrp="1"/>
          </p:cNvSpPr>
          <p:nvPr>
            <p:ph type="ctrTitle"/>
          </p:nvPr>
        </p:nvSpPr>
        <p:spPr/>
        <p:txBody>
          <a:bodyPr/>
          <a:lstStyle/>
          <a:p>
            <a:r>
              <a:rPr lang="en-US"/>
              <a:t>FICOH Social Media</a:t>
            </a:r>
          </a:p>
        </p:txBody>
      </p:sp>
      <p:sp>
        <p:nvSpPr>
          <p:cNvPr id="3" name="Subtitle 2">
            <a:extLst>
              <a:ext uri="{FF2B5EF4-FFF2-40B4-BE49-F238E27FC236}">
                <a16:creationId xmlns:a16="http://schemas.microsoft.com/office/drawing/2014/main" id="{4707FC0B-9ADA-4206-9781-9AF42FECB04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1340595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2EAD3A-45F5-4C36-A780-AFC8561B113F}"/>
              </a:ext>
            </a:extLst>
          </p:cNvPr>
          <p:cNvSpPr>
            <a:spLocks noGrp="1"/>
          </p:cNvSpPr>
          <p:nvPr>
            <p:ph type="title"/>
          </p:nvPr>
        </p:nvSpPr>
        <p:spPr/>
        <p:txBody>
          <a:bodyPr/>
          <a:lstStyle/>
          <a:p>
            <a:r>
              <a:rPr lang="en-US"/>
              <a:t>Overall Overall Audience | FICOH</a:t>
            </a:r>
          </a:p>
        </p:txBody>
      </p:sp>
      <p:graphicFrame>
        <p:nvGraphicFramePr>
          <p:cNvPr id="6" name="Chart Placeholder 5">
            <a:extLst>
              <a:ext uri="{FF2B5EF4-FFF2-40B4-BE49-F238E27FC236}">
                <a16:creationId xmlns:a16="http://schemas.microsoft.com/office/drawing/2014/main" id="{475D9237-B201-43BE-9A24-1920DEB3DC2F}"/>
              </a:ext>
            </a:extLst>
          </p:cNvPr>
          <p:cNvGraphicFramePr>
            <a:graphicFrameLocks noGrp="1"/>
          </p:cNvGraphicFramePr>
          <p:nvPr>
            <p:ph type="chart" sz="quarter" idx="13"/>
            <p:extLst>
              <p:ext uri="{D42A27DB-BD31-4B8C-83A1-F6EECF244321}">
                <p14:modId xmlns:p14="http://schemas.microsoft.com/office/powerpoint/2010/main" val="8962779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EEDBF52-1E13-4587-910C-DEB5D7168D6A}"/>
              </a:ext>
            </a:extLst>
          </p:cNvPr>
          <p:cNvSpPr>
            <a:spLocks noGrp="1"/>
          </p:cNvSpPr>
          <p:nvPr>
            <p:ph type="body" sz="quarter" idx="14"/>
          </p:nvPr>
        </p:nvSpPr>
        <p:spPr/>
        <p:txBody>
          <a:bodyPr/>
          <a:lstStyle/>
          <a:p>
            <a:r>
              <a:rPr lang="en-US"/>
              <a:t>02/01/2022 - 02/28/2022</a:t>
            </a:r>
          </a:p>
        </p:txBody>
      </p:sp>
      <p:sp>
        <p:nvSpPr>
          <p:cNvPr id="5" name="Footer Placeholder 4">
            <a:extLst>
              <a:ext uri="{FF2B5EF4-FFF2-40B4-BE49-F238E27FC236}">
                <a16:creationId xmlns:a16="http://schemas.microsoft.com/office/drawing/2014/main" id="{26CB64F0-E332-4D60-8DA3-028481847E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668550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AD6F76-B1ED-48E7-83DC-01D3371FB2C7}"/>
              </a:ext>
            </a:extLst>
          </p:cNvPr>
          <p:cNvSpPr>
            <a:spLocks noGrp="1"/>
          </p:cNvSpPr>
          <p:nvPr>
            <p:ph type="title"/>
          </p:nvPr>
        </p:nvSpPr>
        <p:spPr/>
        <p:txBody>
          <a:bodyPr/>
          <a:lstStyle/>
          <a:p>
            <a:r>
              <a:rPr lang="en-US"/>
              <a:t>Facebook Key Metrics Table | FICOH</a:t>
            </a:r>
          </a:p>
        </p:txBody>
      </p:sp>
      <p:graphicFrame>
        <p:nvGraphicFramePr>
          <p:cNvPr id="5" name="Table Placeholder 4">
            <a:extLst>
              <a:ext uri="{FF2B5EF4-FFF2-40B4-BE49-F238E27FC236}">
                <a16:creationId xmlns:a16="http://schemas.microsoft.com/office/drawing/2014/main" id="{072BABBF-0BD3-484B-A654-9B010E4D11FC}"/>
              </a:ext>
            </a:extLst>
          </p:cNvPr>
          <p:cNvGraphicFramePr>
            <a:graphicFrameLocks noGrp="1"/>
          </p:cNvGraphicFramePr>
          <p:nvPr>
            <p:ph type="tbl" sz="quarter" idx="13"/>
            <p:extLst>
              <p:ext uri="{D42A27DB-BD31-4B8C-83A1-F6EECF244321}">
                <p14:modId xmlns:p14="http://schemas.microsoft.com/office/powerpoint/2010/main" val="40716365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1191853340"/>
                    </a:ext>
                  </a:extLst>
                </a:gridCol>
                <a:gridCol w="905256">
                  <a:extLst>
                    <a:ext uri="{9D8B030D-6E8A-4147-A177-3AD203B41FA5}">
                      <a16:colId xmlns:a16="http://schemas.microsoft.com/office/drawing/2014/main" val="2639660917"/>
                    </a:ext>
                  </a:extLst>
                </a:gridCol>
                <a:gridCol w="905256">
                  <a:extLst>
                    <a:ext uri="{9D8B030D-6E8A-4147-A177-3AD203B41FA5}">
                      <a16:colId xmlns:a16="http://schemas.microsoft.com/office/drawing/2014/main" val="2838632858"/>
                    </a:ext>
                  </a:extLst>
                </a:gridCol>
                <a:gridCol w="905256">
                  <a:extLst>
                    <a:ext uri="{9D8B030D-6E8A-4147-A177-3AD203B41FA5}">
                      <a16:colId xmlns:a16="http://schemas.microsoft.com/office/drawing/2014/main" val="1009374536"/>
                    </a:ext>
                  </a:extLst>
                </a:gridCol>
                <a:gridCol w="905256">
                  <a:extLst>
                    <a:ext uri="{9D8B030D-6E8A-4147-A177-3AD203B41FA5}">
                      <a16:colId xmlns:a16="http://schemas.microsoft.com/office/drawing/2014/main" val="849148472"/>
                    </a:ext>
                  </a:extLst>
                </a:gridCol>
                <a:gridCol w="905256">
                  <a:extLst>
                    <a:ext uri="{9D8B030D-6E8A-4147-A177-3AD203B41FA5}">
                      <a16:colId xmlns:a16="http://schemas.microsoft.com/office/drawing/2014/main" val="3296483960"/>
                    </a:ext>
                  </a:extLst>
                </a:gridCol>
                <a:gridCol w="905256">
                  <a:extLst>
                    <a:ext uri="{9D8B030D-6E8A-4147-A177-3AD203B41FA5}">
                      <a16:colId xmlns:a16="http://schemas.microsoft.com/office/drawing/2014/main" val="1645326756"/>
                    </a:ext>
                  </a:extLst>
                </a:gridCol>
                <a:gridCol w="905256">
                  <a:extLst>
                    <a:ext uri="{9D8B030D-6E8A-4147-A177-3AD203B41FA5}">
                      <a16:colId xmlns:a16="http://schemas.microsoft.com/office/drawing/2014/main" val="317184480"/>
                    </a:ext>
                  </a:extLst>
                </a:gridCol>
                <a:gridCol w="905256">
                  <a:extLst>
                    <a:ext uri="{9D8B030D-6E8A-4147-A177-3AD203B41FA5}">
                      <a16:colId xmlns:a16="http://schemas.microsoft.com/office/drawing/2014/main" val="2815178240"/>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464268715"/>
                  </a:ext>
                </a:extLst>
              </a:tr>
              <a:tr h="370840">
                <a:tc>
                  <a:txBody>
                    <a:bodyPr/>
                    <a:lstStyle/>
                    <a:p>
                      <a:r>
                        <a:rPr lang="en-US" sz="1000"/>
                        <a:t>1748</a:t>
                      </a:r>
                    </a:p>
                  </a:txBody>
                  <a:tcPr/>
                </a:tc>
                <a:tc>
                  <a:txBody>
                    <a:bodyPr/>
                    <a:lstStyle/>
                    <a:p>
                      <a:r>
                        <a:rPr lang="en-US" sz="1000"/>
                        <a:t>2</a:t>
                      </a:r>
                    </a:p>
                  </a:txBody>
                  <a:tcPr/>
                </a:tc>
                <a:tc>
                  <a:txBody>
                    <a:bodyPr/>
                    <a:lstStyle/>
                    <a:p>
                      <a:r>
                        <a:rPr lang="en-US" sz="1000"/>
                        <a:t>9</a:t>
                      </a:r>
                    </a:p>
                  </a:txBody>
                  <a:tcPr/>
                </a:tc>
                <a:tc>
                  <a:txBody>
                    <a:bodyPr/>
                    <a:lstStyle/>
                    <a:p>
                      <a:r>
                        <a:rPr lang="en-US" sz="1000"/>
                        <a:t>111</a:t>
                      </a:r>
                    </a:p>
                  </a:txBody>
                  <a:tcPr/>
                </a:tc>
                <a:tc>
                  <a:txBody>
                    <a:bodyPr/>
                    <a:lstStyle/>
                    <a:p>
                      <a:r>
                        <a:rPr lang="en-US" sz="1000"/>
                        <a:t>8</a:t>
                      </a:r>
                    </a:p>
                  </a:txBody>
                  <a:tcPr/>
                </a:tc>
                <a:tc>
                  <a:txBody>
                    <a:bodyPr/>
                    <a:lstStyle/>
                    <a:p>
                      <a:r>
                        <a:rPr lang="en-US" sz="1000"/>
                        <a:t>2</a:t>
                      </a:r>
                    </a:p>
                  </a:txBody>
                  <a:tcPr/>
                </a:tc>
                <a:tc>
                  <a:txBody>
                    <a:bodyPr/>
                    <a:lstStyle/>
                    <a:p>
                      <a:r>
                        <a:rPr lang="en-US" sz="1000"/>
                        <a:t>1</a:t>
                      </a:r>
                    </a:p>
                  </a:txBody>
                  <a:tcPr/>
                </a:tc>
                <a:tc>
                  <a:txBody>
                    <a:bodyPr/>
                    <a:lstStyle/>
                    <a:p>
                      <a:r>
                        <a:rPr lang="en-US" sz="1000"/>
                        <a:t>0.7696 %</a:t>
                      </a:r>
                    </a:p>
                  </a:txBody>
                  <a:tcPr/>
                </a:tc>
                <a:tc>
                  <a:txBody>
                    <a:bodyPr/>
                    <a:lstStyle/>
                    <a:p>
                      <a:r>
                        <a:rPr lang="en-US" sz="1000"/>
                        <a:t>0.0 %</a:t>
                      </a:r>
                    </a:p>
                  </a:txBody>
                  <a:tcPr/>
                </a:tc>
                <a:extLst>
                  <a:ext uri="{0D108BD9-81ED-4DB2-BD59-A6C34878D82A}">
                    <a16:rowId xmlns:a16="http://schemas.microsoft.com/office/drawing/2014/main" val="4186716499"/>
                  </a:ext>
                </a:extLst>
              </a:tr>
            </a:tbl>
          </a:graphicData>
        </a:graphic>
      </p:graphicFrame>
      <p:sp>
        <p:nvSpPr>
          <p:cNvPr id="4" name="Text Placeholder 3">
            <a:extLst>
              <a:ext uri="{FF2B5EF4-FFF2-40B4-BE49-F238E27FC236}">
                <a16:creationId xmlns:a16="http://schemas.microsoft.com/office/drawing/2014/main" id="{3CE08FC7-D847-4EC3-8A09-B6A7D3E1C9EE}"/>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2919976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174721-BB7A-45CE-99C4-215B816A0930}"/>
              </a:ext>
            </a:extLst>
          </p:cNvPr>
          <p:cNvSpPr>
            <a:spLocks noGrp="1"/>
          </p:cNvSpPr>
          <p:nvPr>
            <p:ph type="title"/>
          </p:nvPr>
        </p:nvSpPr>
        <p:spPr/>
        <p:txBody>
          <a:bodyPr/>
          <a:lstStyle/>
          <a:p>
            <a:r>
              <a:rPr lang="en-US"/>
              <a:t>Facebook Facebook Fans Change | FICOH</a:t>
            </a:r>
          </a:p>
        </p:txBody>
      </p:sp>
      <p:graphicFrame>
        <p:nvGraphicFramePr>
          <p:cNvPr id="6" name="Chart Placeholder 5">
            <a:extLst>
              <a:ext uri="{FF2B5EF4-FFF2-40B4-BE49-F238E27FC236}">
                <a16:creationId xmlns:a16="http://schemas.microsoft.com/office/drawing/2014/main" id="{42404873-606E-47BE-B116-657463881C4B}"/>
              </a:ext>
            </a:extLst>
          </p:cNvPr>
          <p:cNvGraphicFramePr>
            <a:graphicFrameLocks noGrp="1"/>
          </p:cNvGraphicFramePr>
          <p:nvPr>
            <p:ph type="chart" sz="quarter" idx="13"/>
            <p:extLst>
              <p:ext uri="{D42A27DB-BD31-4B8C-83A1-F6EECF244321}">
                <p14:modId xmlns:p14="http://schemas.microsoft.com/office/powerpoint/2010/main" val="25919216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9C4F1EB-95D7-473C-99AC-A17914A32D3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B48899A-9AEE-473D-BB12-0D877938A07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3532442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E8ADC-E72D-411F-830E-85CB4A0F4718}"/>
              </a:ext>
            </a:extLst>
          </p:cNvPr>
          <p:cNvSpPr>
            <a:spLocks noGrp="1"/>
          </p:cNvSpPr>
          <p:nvPr>
            <p:ph type="title"/>
          </p:nvPr>
        </p:nvSpPr>
        <p:spPr/>
        <p:txBody>
          <a:bodyPr/>
          <a:lstStyle/>
          <a:p>
            <a:r>
              <a:rPr lang="en-US"/>
              <a:t>Facebook Average Interactions Per Facebook Post | FICOH</a:t>
            </a:r>
          </a:p>
        </p:txBody>
      </p:sp>
      <p:graphicFrame>
        <p:nvGraphicFramePr>
          <p:cNvPr id="6" name="Chart Placeholder 5">
            <a:extLst>
              <a:ext uri="{FF2B5EF4-FFF2-40B4-BE49-F238E27FC236}">
                <a16:creationId xmlns:a16="http://schemas.microsoft.com/office/drawing/2014/main" id="{3832714F-8060-43F6-ACB9-9B952129A7D1}"/>
              </a:ext>
            </a:extLst>
          </p:cNvPr>
          <p:cNvGraphicFramePr>
            <a:graphicFrameLocks noGrp="1"/>
          </p:cNvGraphicFramePr>
          <p:nvPr>
            <p:ph type="chart" sz="quarter" idx="13"/>
            <p:extLst>
              <p:ext uri="{D42A27DB-BD31-4B8C-83A1-F6EECF244321}">
                <p14:modId xmlns:p14="http://schemas.microsoft.com/office/powerpoint/2010/main" val="23148817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7B76C57-31AD-446E-81D8-E5D9C569AC6A}"/>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41F0174A-9E7D-4934-8048-C11ABE08F2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6612469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92A18-97D5-40F0-AC27-182B8326028E}"/>
              </a:ext>
            </a:extLst>
          </p:cNvPr>
          <p:cNvSpPr>
            <a:spLocks noGrp="1"/>
          </p:cNvSpPr>
          <p:nvPr>
            <p:ph type="title"/>
          </p:nvPr>
        </p:nvSpPr>
        <p:spPr/>
        <p:txBody>
          <a:bodyPr/>
          <a:lstStyle/>
          <a:p>
            <a:r>
              <a:rPr lang="en-US"/>
              <a:t>Facebook Total Interactions Per Month | FICOH</a:t>
            </a:r>
          </a:p>
        </p:txBody>
      </p:sp>
      <p:graphicFrame>
        <p:nvGraphicFramePr>
          <p:cNvPr id="6" name="Chart Placeholder 5">
            <a:extLst>
              <a:ext uri="{FF2B5EF4-FFF2-40B4-BE49-F238E27FC236}">
                <a16:creationId xmlns:a16="http://schemas.microsoft.com/office/drawing/2014/main" id="{96379325-BBD6-46C5-AC7B-1247441DFC6C}"/>
              </a:ext>
            </a:extLst>
          </p:cNvPr>
          <p:cNvGraphicFramePr>
            <a:graphicFrameLocks noGrp="1"/>
          </p:cNvGraphicFramePr>
          <p:nvPr>
            <p:ph type="chart" sz="quarter" idx="13"/>
            <p:extLst>
              <p:ext uri="{D42A27DB-BD31-4B8C-83A1-F6EECF244321}">
                <p14:modId xmlns:p14="http://schemas.microsoft.com/office/powerpoint/2010/main" val="14942199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1C1873-AA15-478F-8DAE-5A306EF13CB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B4DE160-7CF1-4FD9-9FBE-E91EF63F39C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4249557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93847-E5A6-41BC-AD8C-AC0908C6EBB3}"/>
              </a:ext>
            </a:extLst>
          </p:cNvPr>
          <p:cNvSpPr>
            <a:spLocks noGrp="1"/>
          </p:cNvSpPr>
          <p:nvPr>
            <p:ph type="title"/>
          </p:nvPr>
        </p:nvSpPr>
        <p:spPr/>
        <p:txBody>
          <a:bodyPr/>
          <a:lstStyle/>
          <a:p>
            <a:r>
              <a:rPr lang="en-US"/>
              <a:t>Facebook Facebook Impressions | FICOH</a:t>
            </a:r>
          </a:p>
        </p:txBody>
      </p:sp>
      <p:graphicFrame>
        <p:nvGraphicFramePr>
          <p:cNvPr id="6" name="Chart Placeholder 5">
            <a:extLst>
              <a:ext uri="{FF2B5EF4-FFF2-40B4-BE49-F238E27FC236}">
                <a16:creationId xmlns:a16="http://schemas.microsoft.com/office/drawing/2014/main" id="{EE6DEF2F-C15D-433A-B785-CFC6F3E6DC74}"/>
              </a:ext>
            </a:extLst>
          </p:cNvPr>
          <p:cNvGraphicFramePr>
            <a:graphicFrameLocks noGrp="1"/>
          </p:cNvGraphicFramePr>
          <p:nvPr>
            <p:ph type="chart" sz="quarter" idx="13"/>
            <p:extLst>
              <p:ext uri="{D42A27DB-BD31-4B8C-83A1-F6EECF244321}">
                <p14:modId xmlns:p14="http://schemas.microsoft.com/office/powerpoint/2010/main" val="37080506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83F5A6-F7D2-4AB8-917A-BC153DE4FB99}"/>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22D2A352-7BF4-4966-BECD-1369A72647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557683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68622B-FBBA-4505-91D4-E29D6768F185}"/>
              </a:ext>
            </a:extLst>
          </p:cNvPr>
          <p:cNvSpPr>
            <a:spLocks noGrp="1"/>
          </p:cNvSpPr>
          <p:nvPr>
            <p:ph type="title"/>
          </p:nvPr>
        </p:nvSpPr>
        <p:spPr/>
        <p:txBody>
          <a:bodyPr/>
          <a:lstStyle/>
          <a:p>
            <a:r>
              <a:rPr lang="en-US"/>
              <a:t>Facebook Original Own Posts Table | FICOH - 1 of 3</a:t>
            </a:r>
          </a:p>
        </p:txBody>
      </p:sp>
      <p:graphicFrame>
        <p:nvGraphicFramePr>
          <p:cNvPr id="5" name="Table Placeholder 4">
            <a:extLst>
              <a:ext uri="{FF2B5EF4-FFF2-40B4-BE49-F238E27FC236}">
                <a16:creationId xmlns:a16="http://schemas.microsoft.com/office/drawing/2014/main" id="{625FC47D-8936-4388-8826-FD69B05A0FFB}"/>
              </a:ext>
            </a:extLst>
          </p:cNvPr>
          <p:cNvGraphicFramePr>
            <a:graphicFrameLocks noGrp="1"/>
          </p:cNvGraphicFramePr>
          <p:nvPr>
            <p:ph type="tbl" sz="quarter" idx="13"/>
            <p:extLst>
              <p:ext uri="{D42A27DB-BD31-4B8C-83A1-F6EECF244321}">
                <p14:modId xmlns:p14="http://schemas.microsoft.com/office/powerpoint/2010/main" val="322436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175701796"/>
                    </a:ext>
                  </a:extLst>
                </a:gridCol>
                <a:gridCol w="1481328">
                  <a:extLst>
                    <a:ext uri="{9D8B030D-6E8A-4147-A177-3AD203B41FA5}">
                      <a16:colId xmlns:a16="http://schemas.microsoft.com/office/drawing/2014/main" val="3728275348"/>
                    </a:ext>
                  </a:extLst>
                </a:gridCol>
                <a:gridCol w="329184">
                  <a:extLst>
                    <a:ext uri="{9D8B030D-6E8A-4147-A177-3AD203B41FA5}">
                      <a16:colId xmlns:a16="http://schemas.microsoft.com/office/drawing/2014/main" val="3164768259"/>
                    </a:ext>
                  </a:extLst>
                </a:gridCol>
                <a:gridCol w="329184">
                  <a:extLst>
                    <a:ext uri="{9D8B030D-6E8A-4147-A177-3AD203B41FA5}">
                      <a16:colId xmlns:a16="http://schemas.microsoft.com/office/drawing/2014/main" val="2804249722"/>
                    </a:ext>
                  </a:extLst>
                </a:gridCol>
                <a:gridCol w="329184">
                  <a:extLst>
                    <a:ext uri="{9D8B030D-6E8A-4147-A177-3AD203B41FA5}">
                      <a16:colId xmlns:a16="http://schemas.microsoft.com/office/drawing/2014/main" val="2033013108"/>
                    </a:ext>
                  </a:extLst>
                </a:gridCol>
                <a:gridCol w="329184">
                  <a:extLst>
                    <a:ext uri="{9D8B030D-6E8A-4147-A177-3AD203B41FA5}">
                      <a16:colId xmlns:a16="http://schemas.microsoft.com/office/drawing/2014/main" val="3243998401"/>
                    </a:ext>
                  </a:extLst>
                </a:gridCol>
                <a:gridCol w="329184">
                  <a:extLst>
                    <a:ext uri="{9D8B030D-6E8A-4147-A177-3AD203B41FA5}">
                      <a16:colId xmlns:a16="http://schemas.microsoft.com/office/drawing/2014/main" val="3374018843"/>
                    </a:ext>
                  </a:extLst>
                </a:gridCol>
                <a:gridCol w="329184">
                  <a:extLst>
                    <a:ext uri="{9D8B030D-6E8A-4147-A177-3AD203B41FA5}">
                      <a16:colId xmlns:a16="http://schemas.microsoft.com/office/drawing/2014/main" val="1510689484"/>
                    </a:ext>
                  </a:extLst>
                </a:gridCol>
                <a:gridCol w="329184">
                  <a:extLst>
                    <a:ext uri="{9D8B030D-6E8A-4147-A177-3AD203B41FA5}">
                      <a16:colId xmlns:a16="http://schemas.microsoft.com/office/drawing/2014/main" val="598465204"/>
                    </a:ext>
                  </a:extLst>
                </a:gridCol>
                <a:gridCol w="329184">
                  <a:extLst>
                    <a:ext uri="{9D8B030D-6E8A-4147-A177-3AD203B41FA5}">
                      <a16:colId xmlns:a16="http://schemas.microsoft.com/office/drawing/2014/main" val="2714102301"/>
                    </a:ext>
                  </a:extLst>
                </a:gridCol>
                <a:gridCol w="329184">
                  <a:extLst>
                    <a:ext uri="{9D8B030D-6E8A-4147-A177-3AD203B41FA5}">
                      <a16:colId xmlns:a16="http://schemas.microsoft.com/office/drawing/2014/main" val="1166818056"/>
                    </a:ext>
                  </a:extLst>
                </a:gridCol>
                <a:gridCol w="329184">
                  <a:extLst>
                    <a:ext uri="{9D8B030D-6E8A-4147-A177-3AD203B41FA5}">
                      <a16:colId xmlns:a16="http://schemas.microsoft.com/office/drawing/2014/main" val="2201179476"/>
                    </a:ext>
                  </a:extLst>
                </a:gridCol>
                <a:gridCol w="329184">
                  <a:extLst>
                    <a:ext uri="{9D8B030D-6E8A-4147-A177-3AD203B41FA5}">
                      <a16:colId xmlns:a16="http://schemas.microsoft.com/office/drawing/2014/main" val="1800807723"/>
                    </a:ext>
                  </a:extLst>
                </a:gridCol>
                <a:gridCol w="329184">
                  <a:extLst>
                    <a:ext uri="{9D8B030D-6E8A-4147-A177-3AD203B41FA5}">
                      <a16:colId xmlns:a16="http://schemas.microsoft.com/office/drawing/2014/main" val="1622788694"/>
                    </a:ext>
                  </a:extLst>
                </a:gridCol>
                <a:gridCol w="329184">
                  <a:extLst>
                    <a:ext uri="{9D8B030D-6E8A-4147-A177-3AD203B41FA5}">
                      <a16:colId xmlns:a16="http://schemas.microsoft.com/office/drawing/2014/main" val="901978088"/>
                    </a:ext>
                  </a:extLst>
                </a:gridCol>
                <a:gridCol w="329184">
                  <a:extLst>
                    <a:ext uri="{9D8B030D-6E8A-4147-A177-3AD203B41FA5}">
                      <a16:colId xmlns:a16="http://schemas.microsoft.com/office/drawing/2014/main" val="53859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0625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- 2022-02-11 21:27:14</a:t>
                      </a:r>
                      <a:r>
                        <a:rPr kumimoji="0" lang="en-US" sz="1000" b="0" i="0" u="none" strike="noStrike" kern="1200" cap="none" spc="0" normalizeH="0" baseline="0" noProof="0">
                          <a:ln>
                            <a:noFill/>
                          </a:ln>
                          <a:solidFill>
                            <a:prstClr val="black"/>
                          </a:solidFill>
                          <a:effectLst/>
                          <a:uLnTx/>
                          <a:uFillTx/>
                          <a:latin typeface="+mn-lt"/>
                          <a:ea typeface="+mn-ea"/>
                          <a:cs typeface="+mn-cs"/>
                        </a:rPr>
                        <a:t>
 FICOH Spirit Week ended today with "Sports Jersey Day." Also here are "Twin Day" and "Mix &amp; Match Clothes Day" photo highlights.
Hope everyone has a great Super Bowl weekend! Stay safe and have fun.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https://quintly-image-storage.s3.amazonaws.com/17ae3836335657ff0a83f20c7d11e5e8/6f330ce005066aa8445fa7c7d6efdace.jpg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10.2493 %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455048908"/>
                  </a:ext>
                </a:extLst>
              </a:tr>
            </a:tbl>
          </a:graphicData>
        </a:graphic>
      </p:graphicFrame>
      <p:sp>
        <p:nvSpPr>
          <p:cNvPr id="4" name="Text Placeholder 3">
            <a:extLst>
              <a:ext uri="{FF2B5EF4-FFF2-40B4-BE49-F238E27FC236}">
                <a16:creationId xmlns:a16="http://schemas.microsoft.com/office/drawing/2014/main" id="{82E87048-DAFE-4C3D-A2DB-DA19434D7B87}"/>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1485649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0156B-09CA-4A24-85D0-AF6DD6A04535}"/>
              </a:ext>
            </a:extLst>
          </p:cNvPr>
          <p:cNvSpPr>
            <a:spLocks noGrp="1"/>
          </p:cNvSpPr>
          <p:nvPr>
            <p:ph type="title"/>
          </p:nvPr>
        </p:nvSpPr>
        <p:spPr/>
        <p:txBody>
          <a:bodyPr/>
          <a:lstStyle/>
          <a:p>
            <a:r>
              <a:rPr lang="en-US"/>
              <a:t>Facebook Original Own Posts Table | FICOH - 2 of 3</a:t>
            </a:r>
          </a:p>
        </p:txBody>
      </p:sp>
      <p:graphicFrame>
        <p:nvGraphicFramePr>
          <p:cNvPr id="5" name="Table Placeholder 4">
            <a:extLst>
              <a:ext uri="{FF2B5EF4-FFF2-40B4-BE49-F238E27FC236}">
                <a16:creationId xmlns:a16="http://schemas.microsoft.com/office/drawing/2014/main" id="{943EDF67-BA41-4B9F-AAE2-AD3B63450F4B}"/>
              </a:ext>
            </a:extLst>
          </p:cNvPr>
          <p:cNvGraphicFramePr>
            <a:graphicFrameLocks noGrp="1"/>
          </p:cNvGraphicFramePr>
          <p:nvPr>
            <p:ph type="tbl" sz="quarter" idx="13"/>
            <p:extLst>
              <p:ext uri="{D42A27DB-BD31-4B8C-83A1-F6EECF244321}">
                <p14:modId xmlns:p14="http://schemas.microsoft.com/office/powerpoint/2010/main" val="1773850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36751678"/>
                    </a:ext>
                  </a:extLst>
                </a:gridCol>
                <a:gridCol w="1481328">
                  <a:extLst>
                    <a:ext uri="{9D8B030D-6E8A-4147-A177-3AD203B41FA5}">
                      <a16:colId xmlns:a16="http://schemas.microsoft.com/office/drawing/2014/main" val="3613319442"/>
                    </a:ext>
                  </a:extLst>
                </a:gridCol>
                <a:gridCol w="329184">
                  <a:extLst>
                    <a:ext uri="{9D8B030D-6E8A-4147-A177-3AD203B41FA5}">
                      <a16:colId xmlns:a16="http://schemas.microsoft.com/office/drawing/2014/main" val="509169428"/>
                    </a:ext>
                  </a:extLst>
                </a:gridCol>
                <a:gridCol w="329184">
                  <a:extLst>
                    <a:ext uri="{9D8B030D-6E8A-4147-A177-3AD203B41FA5}">
                      <a16:colId xmlns:a16="http://schemas.microsoft.com/office/drawing/2014/main" val="3397750003"/>
                    </a:ext>
                  </a:extLst>
                </a:gridCol>
                <a:gridCol w="329184">
                  <a:extLst>
                    <a:ext uri="{9D8B030D-6E8A-4147-A177-3AD203B41FA5}">
                      <a16:colId xmlns:a16="http://schemas.microsoft.com/office/drawing/2014/main" val="2944435888"/>
                    </a:ext>
                  </a:extLst>
                </a:gridCol>
                <a:gridCol w="329184">
                  <a:extLst>
                    <a:ext uri="{9D8B030D-6E8A-4147-A177-3AD203B41FA5}">
                      <a16:colId xmlns:a16="http://schemas.microsoft.com/office/drawing/2014/main" val="3417846642"/>
                    </a:ext>
                  </a:extLst>
                </a:gridCol>
                <a:gridCol w="329184">
                  <a:extLst>
                    <a:ext uri="{9D8B030D-6E8A-4147-A177-3AD203B41FA5}">
                      <a16:colId xmlns:a16="http://schemas.microsoft.com/office/drawing/2014/main" val="4074613235"/>
                    </a:ext>
                  </a:extLst>
                </a:gridCol>
                <a:gridCol w="329184">
                  <a:extLst>
                    <a:ext uri="{9D8B030D-6E8A-4147-A177-3AD203B41FA5}">
                      <a16:colId xmlns:a16="http://schemas.microsoft.com/office/drawing/2014/main" val="3581505180"/>
                    </a:ext>
                  </a:extLst>
                </a:gridCol>
                <a:gridCol w="329184">
                  <a:extLst>
                    <a:ext uri="{9D8B030D-6E8A-4147-A177-3AD203B41FA5}">
                      <a16:colId xmlns:a16="http://schemas.microsoft.com/office/drawing/2014/main" val="2588745870"/>
                    </a:ext>
                  </a:extLst>
                </a:gridCol>
                <a:gridCol w="329184">
                  <a:extLst>
                    <a:ext uri="{9D8B030D-6E8A-4147-A177-3AD203B41FA5}">
                      <a16:colId xmlns:a16="http://schemas.microsoft.com/office/drawing/2014/main" val="3625312975"/>
                    </a:ext>
                  </a:extLst>
                </a:gridCol>
                <a:gridCol w="329184">
                  <a:extLst>
                    <a:ext uri="{9D8B030D-6E8A-4147-A177-3AD203B41FA5}">
                      <a16:colId xmlns:a16="http://schemas.microsoft.com/office/drawing/2014/main" val="217521341"/>
                    </a:ext>
                  </a:extLst>
                </a:gridCol>
                <a:gridCol w="329184">
                  <a:extLst>
                    <a:ext uri="{9D8B030D-6E8A-4147-A177-3AD203B41FA5}">
                      <a16:colId xmlns:a16="http://schemas.microsoft.com/office/drawing/2014/main" val="867003501"/>
                    </a:ext>
                  </a:extLst>
                </a:gridCol>
                <a:gridCol w="329184">
                  <a:extLst>
                    <a:ext uri="{9D8B030D-6E8A-4147-A177-3AD203B41FA5}">
                      <a16:colId xmlns:a16="http://schemas.microsoft.com/office/drawing/2014/main" val="2255095413"/>
                    </a:ext>
                  </a:extLst>
                </a:gridCol>
                <a:gridCol w="329184">
                  <a:extLst>
                    <a:ext uri="{9D8B030D-6E8A-4147-A177-3AD203B41FA5}">
                      <a16:colId xmlns:a16="http://schemas.microsoft.com/office/drawing/2014/main" val="680956380"/>
                    </a:ext>
                  </a:extLst>
                </a:gridCol>
                <a:gridCol w="329184">
                  <a:extLst>
                    <a:ext uri="{9D8B030D-6E8A-4147-A177-3AD203B41FA5}">
                      <a16:colId xmlns:a16="http://schemas.microsoft.com/office/drawing/2014/main" val="3018008862"/>
                    </a:ext>
                  </a:extLst>
                </a:gridCol>
                <a:gridCol w="329184">
                  <a:extLst>
                    <a:ext uri="{9D8B030D-6E8A-4147-A177-3AD203B41FA5}">
                      <a16:colId xmlns:a16="http://schemas.microsoft.com/office/drawing/2014/main" val="27330738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36721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- 2022-02-09 21:09:40</a:t>
                      </a:r>
                      <a:r>
                        <a:rPr kumimoji="0" lang="en-US" sz="1000" b="0" i="0" u="none" strike="noStrike" kern="1200" cap="none" spc="0" normalizeH="0" baseline="0" noProof="0">
                          <a:ln>
                            <a:noFill/>
                          </a:ln>
                          <a:solidFill>
                            <a:prstClr val="black"/>
                          </a:solidFill>
                          <a:effectLst/>
                          <a:uLnTx/>
                          <a:uFillTx/>
                          <a:latin typeface="+mn-lt"/>
                          <a:ea typeface="+mn-ea"/>
                          <a:cs typeface="+mn-cs"/>
                        </a:rPr>
                        <a:t>
 It's a sea of green at #teamficoh today as we celebrate FICOH Spirit Week. Green has been a part of our brand for as long as most of us can remember. We thought what better way to kick off our 111th anniversary year than to wear green!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https://quintly-image-storage.s3.amazonaws.com/17ae3836335657ff0a83f20c7d11e5e8/3e4c4c8e93085409a8a5b2d9a6835904.jpg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930631351"/>
                  </a:ext>
                </a:extLst>
              </a:tr>
            </a:tbl>
          </a:graphicData>
        </a:graphic>
      </p:graphicFrame>
      <p:sp>
        <p:nvSpPr>
          <p:cNvPr id="4" name="Text Placeholder 3">
            <a:extLst>
              <a:ext uri="{FF2B5EF4-FFF2-40B4-BE49-F238E27FC236}">
                <a16:creationId xmlns:a16="http://schemas.microsoft.com/office/drawing/2014/main" id="{CAB52EDD-0728-4946-8B81-018E689E615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46510043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435C8-0AA0-46F9-B132-C75D93FA9C42}"/>
              </a:ext>
            </a:extLst>
          </p:cNvPr>
          <p:cNvSpPr>
            <a:spLocks noGrp="1"/>
          </p:cNvSpPr>
          <p:nvPr>
            <p:ph type="title"/>
          </p:nvPr>
        </p:nvSpPr>
        <p:spPr/>
        <p:txBody>
          <a:bodyPr/>
          <a:lstStyle/>
          <a:p>
            <a:r>
              <a:rPr lang="en-US"/>
              <a:t>Facebook Original Own Posts Table | FICOH - 3 of 3</a:t>
            </a:r>
          </a:p>
        </p:txBody>
      </p:sp>
      <p:graphicFrame>
        <p:nvGraphicFramePr>
          <p:cNvPr id="5" name="Table Placeholder 4">
            <a:extLst>
              <a:ext uri="{FF2B5EF4-FFF2-40B4-BE49-F238E27FC236}">
                <a16:creationId xmlns:a16="http://schemas.microsoft.com/office/drawing/2014/main" id="{1D50EF1E-ED5F-4FB0-AEAD-0837358C86B1}"/>
              </a:ext>
            </a:extLst>
          </p:cNvPr>
          <p:cNvGraphicFramePr>
            <a:graphicFrameLocks noGrp="1"/>
          </p:cNvGraphicFramePr>
          <p:nvPr>
            <p:ph type="tbl" sz="quarter" idx="13"/>
            <p:extLst>
              <p:ext uri="{D42A27DB-BD31-4B8C-83A1-F6EECF244321}">
                <p14:modId xmlns:p14="http://schemas.microsoft.com/office/powerpoint/2010/main" val="2456670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624014808"/>
                    </a:ext>
                  </a:extLst>
                </a:gridCol>
                <a:gridCol w="1481328">
                  <a:extLst>
                    <a:ext uri="{9D8B030D-6E8A-4147-A177-3AD203B41FA5}">
                      <a16:colId xmlns:a16="http://schemas.microsoft.com/office/drawing/2014/main" val="2340583444"/>
                    </a:ext>
                  </a:extLst>
                </a:gridCol>
                <a:gridCol w="329184">
                  <a:extLst>
                    <a:ext uri="{9D8B030D-6E8A-4147-A177-3AD203B41FA5}">
                      <a16:colId xmlns:a16="http://schemas.microsoft.com/office/drawing/2014/main" val="4056378028"/>
                    </a:ext>
                  </a:extLst>
                </a:gridCol>
                <a:gridCol w="329184">
                  <a:extLst>
                    <a:ext uri="{9D8B030D-6E8A-4147-A177-3AD203B41FA5}">
                      <a16:colId xmlns:a16="http://schemas.microsoft.com/office/drawing/2014/main" val="3250925297"/>
                    </a:ext>
                  </a:extLst>
                </a:gridCol>
                <a:gridCol w="329184">
                  <a:extLst>
                    <a:ext uri="{9D8B030D-6E8A-4147-A177-3AD203B41FA5}">
                      <a16:colId xmlns:a16="http://schemas.microsoft.com/office/drawing/2014/main" val="1025281052"/>
                    </a:ext>
                  </a:extLst>
                </a:gridCol>
                <a:gridCol w="329184">
                  <a:extLst>
                    <a:ext uri="{9D8B030D-6E8A-4147-A177-3AD203B41FA5}">
                      <a16:colId xmlns:a16="http://schemas.microsoft.com/office/drawing/2014/main" val="1047083233"/>
                    </a:ext>
                  </a:extLst>
                </a:gridCol>
                <a:gridCol w="329184">
                  <a:extLst>
                    <a:ext uri="{9D8B030D-6E8A-4147-A177-3AD203B41FA5}">
                      <a16:colId xmlns:a16="http://schemas.microsoft.com/office/drawing/2014/main" val="1069817826"/>
                    </a:ext>
                  </a:extLst>
                </a:gridCol>
                <a:gridCol w="329184">
                  <a:extLst>
                    <a:ext uri="{9D8B030D-6E8A-4147-A177-3AD203B41FA5}">
                      <a16:colId xmlns:a16="http://schemas.microsoft.com/office/drawing/2014/main" val="2582483802"/>
                    </a:ext>
                  </a:extLst>
                </a:gridCol>
                <a:gridCol w="329184">
                  <a:extLst>
                    <a:ext uri="{9D8B030D-6E8A-4147-A177-3AD203B41FA5}">
                      <a16:colId xmlns:a16="http://schemas.microsoft.com/office/drawing/2014/main" val="1914930897"/>
                    </a:ext>
                  </a:extLst>
                </a:gridCol>
                <a:gridCol w="329184">
                  <a:extLst>
                    <a:ext uri="{9D8B030D-6E8A-4147-A177-3AD203B41FA5}">
                      <a16:colId xmlns:a16="http://schemas.microsoft.com/office/drawing/2014/main" val="2298238081"/>
                    </a:ext>
                  </a:extLst>
                </a:gridCol>
                <a:gridCol w="329184">
                  <a:extLst>
                    <a:ext uri="{9D8B030D-6E8A-4147-A177-3AD203B41FA5}">
                      <a16:colId xmlns:a16="http://schemas.microsoft.com/office/drawing/2014/main" val="1867678889"/>
                    </a:ext>
                  </a:extLst>
                </a:gridCol>
                <a:gridCol w="329184">
                  <a:extLst>
                    <a:ext uri="{9D8B030D-6E8A-4147-A177-3AD203B41FA5}">
                      <a16:colId xmlns:a16="http://schemas.microsoft.com/office/drawing/2014/main" val="902904408"/>
                    </a:ext>
                  </a:extLst>
                </a:gridCol>
                <a:gridCol w="329184">
                  <a:extLst>
                    <a:ext uri="{9D8B030D-6E8A-4147-A177-3AD203B41FA5}">
                      <a16:colId xmlns:a16="http://schemas.microsoft.com/office/drawing/2014/main" val="3078330302"/>
                    </a:ext>
                  </a:extLst>
                </a:gridCol>
                <a:gridCol w="329184">
                  <a:extLst>
                    <a:ext uri="{9D8B030D-6E8A-4147-A177-3AD203B41FA5}">
                      <a16:colId xmlns:a16="http://schemas.microsoft.com/office/drawing/2014/main" val="1974076209"/>
                    </a:ext>
                  </a:extLst>
                </a:gridCol>
                <a:gridCol w="329184">
                  <a:extLst>
                    <a:ext uri="{9D8B030D-6E8A-4147-A177-3AD203B41FA5}">
                      <a16:colId xmlns:a16="http://schemas.microsoft.com/office/drawing/2014/main" val="4252429357"/>
                    </a:ext>
                  </a:extLst>
                </a:gridCol>
                <a:gridCol w="329184">
                  <a:extLst>
                    <a:ext uri="{9D8B030D-6E8A-4147-A177-3AD203B41FA5}">
                      <a16:colId xmlns:a16="http://schemas.microsoft.com/office/drawing/2014/main" val="31115595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3197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LTD - 2022-02-18 21:49:28</a:t>
                      </a:r>
                      <a:r>
                        <a:rPr kumimoji="0" lang="en-US" sz="1000" b="0" i="0" u="none" strike="noStrike" kern="1200" cap="none" spc="0" normalizeH="0" baseline="0" noProof="0">
                          <a:ln>
                            <a:noFill/>
                          </a:ln>
                          <a:solidFill>
                            <a:prstClr val="black"/>
                          </a:solidFill>
                          <a:effectLst/>
                          <a:uLnTx/>
                          <a:uFillTx/>
                          <a:latin typeface="+mn-lt"/>
                          <a:ea typeface="+mn-ea"/>
                          <a:cs typeface="+mn-cs"/>
                        </a:rPr>
                        <a:t>
 Participants in Tokio Marine's Next Generation Leadership Program came from across the mainland to join us in Hawaii this week for a busy few days of seminars and after-work team-building and fun. Here they are at Sea Life Park donning special Tokio Marine aloha shirts!
"Next Gen" is a leadership development program for senior personnel from Tokio Marine group companies in the U.S. This year our very own Yvette Barradas is a participant in the program.
We hope the 2022 Next Gen class enjoyed their time at FICOH and in Hawaii. Aloha!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https://quintly-image-storage.s3.amazonaws.com/17ae3836335657ff0a83f20c7d11e5e8/f93e2efcb3bf620e616890c838460697.jpg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8.9744 %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46541108"/>
                  </a:ext>
                </a:extLst>
              </a:tr>
            </a:tbl>
          </a:graphicData>
        </a:graphic>
      </p:graphicFrame>
      <p:sp>
        <p:nvSpPr>
          <p:cNvPr id="4" name="Text Placeholder 3">
            <a:extLst>
              <a:ext uri="{FF2B5EF4-FFF2-40B4-BE49-F238E27FC236}">
                <a16:creationId xmlns:a16="http://schemas.microsoft.com/office/drawing/2014/main" id="{B6404D17-4FC5-44A9-A20D-1BC2EF83CF5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5235940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EE25B-E837-4024-8222-C4EF231F3973}"/>
              </a:ext>
            </a:extLst>
          </p:cNvPr>
          <p:cNvSpPr>
            <a:spLocks noGrp="1"/>
          </p:cNvSpPr>
          <p:nvPr>
            <p:ph type="title"/>
          </p:nvPr>
        </p:nvSpPr>
        <p:spPr/>
        <p:txBody>
          <a:bodyPr/>
          <a:lstStyle/>
          <a:p>
            <a:r>
              <a:rPr lang="en-US"/>
              <a:t>Twitter Key Metrics Table | FICOH</a:t>
            </a:r>
          </a:p>
        </p:txBody>
      </p:sp>
      <p:graphicFrame>
        <p:nvGraphicFramePr>
          <p:cNvPr id="5" name="Table Placeholder 4">
            <a:extLst>
              <a:ext uri="{FF2B5EF4-FFF2-40B4-BE49-F238E27FC236}">
                <a16:creationId xmlns:a16="http://schemas.microsoft.com/office/drawing/2014/main" id="{36F5892C-41BE-4C3E-8D3E-D80060DB06CC}"/>
              </a:ext>
            </a:extLst>
          </p:cNvPr>
          <p:cNvGraphicFramePr>
            <a:graphicFrameLocks noGrp="1"/>
          </p:cNvGraphicFramePr>
          <p:nvPr>
            <p:ph type="tbl" sz="quarter" idx="13"/>
            <p:extLst>
              <p:ext uri="{D42A27DB-BD31-4B8C-83A1-F6EECF244321}">
                <p14:modId xmlns:p14="http://schemas.microsoft.com/office/powerpoint/2010/main" val="29562769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467575239"/>
                    </a:ext>
                  </a:extLst>
                </a:gridCol>
                <a:gridCol w="576072">
                  <a:extLst>
                    <a:ext uri="{9D8B030D-6E8A-4147-A177-3AD203B41FA5}">
                      <a16:colId xmlns:a16="http://schemas.microsoft.com/office/drawing/2014/main" val="1554007125"/>
                    </a:ext>
                  </a:extLst>
                </a:gridCol>
                <a:gridCol w="576072">
                  <a:extLst>
                    <a:ext uri="{9D8B030D-6E8A-4147-A177-3AD203B41FA5}">
                      <a16:colId xmlns:a16="http://schemas.microsoft.com/office/drawing/2014/main" val="3399977126"/>
                    </a:ext>
                  </a:extLst>
                </a:gridCol>
                <a:gridCol w="576072">
                  <a:extLst>
                    <a:ext uri="{9D8B030D-6E8A-4147-A177-3AD203B41FA5}">
                      <a16:colId xmlns:a16="http://schemas.microsoft.com/office/drawing/2014/main" val="279742179"/>
                    </a:ext>
                  </a:extLst>
                </a:gridCol>
                <a:gridCol w="576072">
                  <a:extLst>
                    <a:ext uri="{9D8B030D-6E8A-4147-A177-3AD203B41FA5}">
                      <a16:colId xmlns:a16="http://schemas.microsoft.com/office/drawing/2014/main" val="2188038050"/>
                    </a:ext>
                  </a:extLst>
                </a:gridCol>
                <a:gridCol w="576072">
                  <a:extLst>
                    <a:ext uri="{9D8B030D-6E8A-4147-A177-3AD203B41FA5}">
                      <a16:colId xmlns:a16="http://schemas.microsoft.com/office/drawing/2014/main" val="3855616968"/>
                    </a:ext>
                  </a:extLst>
                </a:gridCol>
                <a:gridCol w="576072">
                  <a:extLst>
                    <a:ext uri="{9D8B030D-6E8A-4147-A177-3AD203B41FA5}">
                      <a16:colId xmlns:a16="http://schemas.microsoft.com/office/drawing/2014/main" val="304051528"/>
                    </a:ext>
                  </a:extLst>
                </a:gridCol>
                <a:gridCol w="576072">
                  <a:extLst>
                    <a:ext uri="{9D8B030D-6E8A-4147-A177-3AD203B41FA5}">
                      <a16:colId xmlns:a16="http://schemas.microsoft.com/office/drawing/2014/main" val="1418905854"/>
                    </a:ext>
                  </a:extLst>
                </a:gridCol>
                <a:gridCol w="576072">
                  <a:extLst>
                    <a:ext uri="{9D8B030D-6E8A-4147-A177-3AD203B41FA5}">
                      <a16:colId xmlns:a16="http://schemas.microsoft.com/office/drawing/2014/main" val="915791855"/>
                    </a:ext>
                  </a:extLst>
                </a:gridCol>
                <a:gridCol w="576072">
                  <a:extLst>
                    <a:ext uri="{9D8B030D-6E8A-4147-A177-3AD203B41FA5}">
                      <a16:colId xmlns:a16="http://schemas.microsoft.com/office/drawing/2014/main" val="900517485"/>
                    </a:ext>
                  </a:extLst>
                </a:gridCol>
                <a:gridCol w="576072">
                  <a:extLst>
                    <a:ext uri="{9D8B030D-6E8A-4147-A177-3AD203B41FA5}">
                      <a16:colId xmlns:a16="http://schemas.microsoft.com/office/drawing/2014/main" val="3274063842"/>
                    </a:ext>
                  </a:extLst>
                </a:gridCol>
                <a:gridCol w="576072">
                  <a:extLst>
                    <a:ext uri="{9D8B030D-6E8A-4147-A177-3AD203B41FA5}">
                      <a16:colId xmlns:a16="http://schemas.microsoft.com/office/drawing/2014/main" val="2738306377"/>
                    </a:ext>
                  </a:extLst>
                </a:gridCol>
                <a:gridCol w="576072">
                  <a:extLst>
                    <a:ext uri="{9D8B030D-6E8A-4147-A177-3AD203B41FA5}">
                      <a16:colId xmlns:a16="http://schemas.microsoft.com/office/drawing/2014/main" val="167073231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955099211"/>
                  </a:ext>
                </a:extLst>
              </a:tr>
              <a:tr h="370840">
                <a:tc>
                  <a:txBody>
                    <a:bodyPr/>
                    <a:lstStyle/>
                    <a:p>
                      <a:r>
                        <a:rPr lang="en-US" sz="1000"/>
                        <a:t>1208</a:t>
                      </a:r>
                    </a:p>
                  </a:txBody>
                  <a:tcPr/>
                </a:tc>
                <a:tc>
                  <a:txBody>
                    <a:bodyPr/>
                    <a:lstStyle/>
                    <a:p>
                      <a:r>
                        <a:rPr lang="en-US" sz="1000"/>
                        <a:t>4</a:t>
                      </a:r>
                    </a:p>
                  </a:txBody>
                  <a:tcPr/>
                </a:tc>
                <a:tc>
                  <a:txBody>
                    <a:bodyPr/>
                    <a:lstStyle/>
                    <a:p>
                      <a:r>
                        <a:rPr lang="en-US" sz="1000"/>
                        <a:t>7</a:t>
                      </a:r>
                    </a:p>
                  </a:txBody>
                  <a:tcPr/>
                </a:tc>
                <a:tc>
                  <a:txBody>
                    <a:bodyPr/>
                    <a:lstStyle/>
                    <a:p>
                      <a:r>
                        <a:rPr lang="en-US" sz="1000"/>
                        <a:t>7</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5</a:t>
                      </a:r>
                    </a:p>
                  </a:txBody>
                  <a:tcPr/>
                </a:tc>
                <a:tc>
                  <a:txBody>
                    <a:bodyPr/>
                    <a:lstStyle/>
                    <a:p>
                      <a:r>
                        <a:rPr lang="en-US" sz="1000"/>
                        <a:t>1</a:t>
                      </a:r>
                    </a:p>
                  </a:txBody>
                  <a:tcPr/>
                </a:tc>
                <a:tc>
                  <a:txBody>
                    <a:bodyPr/>
                    <a:lstStyle/>
                    <a:p>
                      <a:r>
                        <a:rPr lang="en-US" sz="1000"/>
                        <a:t>2</a:t>
                      </a:r>
                    </a:p>
                  </a:txBody>
                  <a:tcPr/>
                </a:tc>
                <a:tc>
                  <a:txBody>
                    <a:bodyPr/>
                    <a:lstStyle/>
                    <a:p>
                      <a:r>
                        <a:rPr lang="en-US" sz="1000"/>
                        <a:t>0.0829 %</a:t>
                      </a:r>
                    </a:p>
                  </a:txBody>
                  <a:tcPr/>
                </a:tc>
                <a:tc>
                  <a:txBody>
                    <a:bodyPr/>
                    <a:lstStyle/>
                    <a:p>
                      <a:r>
                        <a:rPr lang="en-US" sz="1000"/>
                        <a:t>0.0 %</a:t>
                      </a:r>
                    </a:p>
                  </a:txBody>
                  <a:tcPr/>
                </a:tc>
                <a:extLst>
                  <a:ext uri="{0D108BD9-81ED-4DB2-BD59-A6C34878D82A}">
                    <a16:rowId xmlns:a16="http://schemas.microsoft.com/office/drawing/2014/main" val="2856661692"/>
                  </a:ext>
                </a:extLst>
              </a:tr>
            </a:tbl>
          </a:graphicData>
        </a:graphic>
      </p:graphicFrame>
      <p:sp>
        <p:nvSpPr>
          <p:cNvPr id="4" name="Text Placeholder 3">
            <a:extLst>
              <a:ext uri="{FF2B5EF4-FFF2-40B4-BE49-F238E27FC236}">
                <a16:creationId xmlns:a16="http://schemas.microsoft.com/office/drawing/2014/main" id="{EFF80620-C4EB-4C25-91D8-B802C389461F}"/>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0373112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05A218-4DCC-45F8-AB08-E81A4F7A99F1}"/>
              </a:ext>
            </a:extLst>
          </p:cNvPr>
          <p:cNvSpPr>
            <a:spLocks noGrp="1"/>
          </p:cNvSpPr>
          <p:nvPr>
            <p:ph type="title"/>
          </p:nvPr>
        </p:nvSpPr>
        <p:spPr/>
        <p:txBody>
          <a:bodyPr/>
          <a:lstStyle/>
          <a:p>
            <a:r>
              <a:rPr lang="en-US"/>
              <a:t>Twitter Twitter Followers Change | FICOH</a:t>
            </a:r>
          </a:p>
        </p:txBody>
      </p:sp>
      <p:graphicFrame>
        <p:nvGraphicFramePr>
          <p:cNvPr id="6" name="Chart Placeholder 5">
            <a:extLst>
              <a:ext uri="{FF2B5EF4-FFF2-40B4-BE49-F238E27FC236}">
                <a16:creationId xmlns:a16="http://schemas.microsoft.com/office/drawing/2014/main" id="{BBC6149F-3502-487C-B6E7-15749E3035CB}"/>
              </a:ext>
            </a:extLst>
          </p:cNvPr>
          <p:cNvGraphicFramePr>
            <a:graphicFrameLocks noGrp="1"/>
          </p:cNvGraphicFramePr>
          <p:nvPr>
            <p:ph type="chart" sz="quarter" idx="13"/>
            <p:extLst>
              <p:ext uri="{D42A27DB-BD31-4B8C-83A1-F6EECF244321}">
                <p14:modId xmlns:p14="http://schemas.microsoft.com/office/powerpoint/2010/main" val="36622176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CDB553-C0E1-44E2-BA3A-4E10EC24F69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0317355-0FFB-4609-A08D-13C793503C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704598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FCC4C0-C0BC-4AF5-A43C-B893CC9497F4}"/>
              </a:ext>
            </a:extLst>
          </p:cNvPr>
          <p:cNvSpPr>
            <a:spLocks noGrp="1"/>
          </p:cNvSpPr>
          <p:nvPr>
            <p:ph type="title"/>
          </p:nvPr>
        </p:nvSpPr>
        <p:spPr/>
        <p:txBody>
          <a:bodyPr/>
          <a:lstStyle/>
          <a:p>
            <a:r>
              <a:rPr lang="en-US"/>
              <a:t>Twitter Average Interactions Per Tweet | FICOH</a:t>
            </a:r>
          </a:p>
        </p:txBody>
      </p:sp>
      <p:graphicFrame>
        <p:nvGraphicFramePr>
          <p:cNvPr id="6" name="Chart Placeholder 5">
            <a:extLst>
              <a:ext uri="{FF2B5EF4-FFF2-40B4-BE49-F238E27FC236}">
                <a16:creationId xmlns:a16="http://schemas.microsoft.com/office/drawing/2014/main" id="{7961CB6C-90CE-4E29-BECA-ED52AAB63C98}"/>
              </a:ext>
            </a:extLst>
          </p:cNvPr>
          <p:cNvGraphicFramePr>
            <a:graphicFrameLocks noGrp="1"/>
          </p:cNvGraphicFramePr>
          <p:nvPr>
            <p:ph type="chart" sz="quarter" idx="13"/>
            <p:extLst>
              <p:ext uri="{D42A27DB-BD31-4B8C-83A1-F6EECF244321}">
                <p14:modId xmlns:p14="http://schemas.microsoft.com/office/powerpoint/2010/main" val="158304771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5FA591B-25E3-4BB4-B664-DBC1913B30C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157B90D6-647E-401F-B8A7-943C2BB8711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167368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C7E27F-619B-436B-A1B7-4BC70557CCD0}"/>
              </a:ext>
            </a:extLst>
          </p:cNvPr>
          <p:cNvSpPr>
            <a:spLocks noGrp="1"/>
          </p:cNvSpPr>
          <p:nvPr>
            <p:ph type="title"/>
          </p:nvPr>
        </p:nvSpPr>
        <p:spPr/>
        <p:txBody>
          <a:bodyPr/>
          <a:lstStyle/>
          <a:p>
            <a:r>
              <a:rPr lang="en-US"/>
              <a:t>Twitter Total Interactions Per Month | FICOH</a:t>
            </a:r>
          </a:p>
        </p:txBody>
      </p:sp>
      <p:graphicFrame>
        <p:nvGraphicFramePr>
          <p:cNvPr id="6" name="Chart Placeholder 5">
            <a:extLst>
              <a:ext uri="{FF2B5EF4-FFF2-40B4-BE49-F238E27FC236}">
                <a16:creationId xmlns:a16="http://schemas.microsoft.com/office/drawing/2014/main" id="{A1543AC1-A93D-4930-BABE-E8ABCC6BB737}"/>
              </a:ext>
            </a:extLst>
          </p:cNvPr>
          <p:cNvGraphicFramePr>
            <a:graphicFrameLocks noGrp="1"/>
          </p:cNvGraphicFramePr>
          <p:nvPr>
            <p:ph type="chart" sz="quarter" idx="13"/>
            <p:extLst>
              <p:ext uri="{D42A27DB-BD31-4B8C-83A1-F6EECF244321}">
                <p14:modId xmlns:p14="http://schemas.microsoft.com/office/powerpoint/2010/main" val="123925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F3AFF1C-6E08-4568-8F30-E2BF2D27920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0F032C6-78FF-42BA-A83A-D53136209A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13422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526D81-BDFD-4D8E-98BA-E1E1519ED037}"/>
              </a:ext>
            </a:extLst>
          </p:cNvPr>
          <p:cNvSpPr>
            <a:spLocks noGrp="1"/>
          </p:cNvSpPr>
          <p:nvPr>
            <p:ph type="title"/>
          </p:nvPr>
        </p:nvSpPr>
        <p:spPr/>
        <p:txBody>
          <a:bodyPr/>
          <a:lstStyle/>
          <a:p>
            <a:r>
              <a:rPr lang="en-US"/>
              <a:t>Twitter Own and Retweeted Tweets Table | FICOH</a:t>
            </a:r>
          </a:p>
        </p:txBody>
      </p:sp>
      <p:graphicFrame>
        <p:nvGraphicFramePr>
          <p:cNvPr id="5" name="Table Placeholder 4">
            <a:extLst>
              <a:ext uri="{FF2B5EF4-FFF2-40B4-BE49-F238E27FC236}">
                <a16:creationId xmlns:a16="http://schemas.microsoft.com/office/drawing/2014/main" id="{6C3D45A5-0BF4-4AB7-874F-851CD8D8632B}"/>
              </a:ext>
            </a:extLst>
          </p:cNvPr>
          <p:cNvGraphicFramePr>
            <a:graphicFrameLocks noGrp="1"/>
          </p:cNvGraphicFramePr>
          <p:nvPr>
            <p:ph type="tbl" sz="quarter" idx="13"/>
            <p:extLst>
              <p:ext uri="{D42A27DB-BD31-4B8C-83A1-F6EECF244321}">
                <p14:modId xmlns:p14="http://schemas.microsoft.com/office/powerpoint/2010/main" val="30951452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815019018"/>
                    </a:ext>
                  </a:extLst>
                </a:gridCol>
                <a:gridCol w="493776">
                  <a:extLst>
                    <a:ext uri="{9D8B030D-6E8A-4147-A177-3AD203B41FA5}">
                      <a16:colId xmlns:a16="http://schemas.microsoft.com/office/drawing/2014/main" val="3384121989"/>
                    </a:ext>
                  </a:extLst>
                </a:gridCol>
                <a:gridCol w="1069848">
                  <a:extLst>
                    <a:ext uri="{9D8B030D-6E8A-4147-A177-3AD203B41FA5}">
                      <a16:colId xmlns:a16="http://schemas.microsoft.com/office/drawing/2014/main" val="39406132"/>
                    </a:ext>
                  </a:extLst>
                </a:gridCol>
                <a:gridCol w="1069848">
                  <a:extLst>
                    <a:ext uri="{9D8B030D-6E8A-4147-A177-3AD203B41FA5}">
                      <a16:colId xmlns:a16="http://schemas.microsoft.com/office/drawing/2014/main" val="1046306946"/>
                    </a:ext>
                  </a:extLst>
                </a:gridCol>
                <a:gridCol w="1069848">
                  <a:extLst>
                    <a:ext uri="{9D8B030D-6E8A-4147-A177-3AD203B41FA5}">
                      <a16:colId xmlns:a16="http://schemas.microsoft.com/office/drawing/2014/main" val="1443296157"/>
                    </a:ext>
                  </a:extLst>
                </a:gridCol>
                <a:gridCol w="1069848">
                  <a:extLst>
                    <a:ext uri="{9D8B030D-6E8A-4147-A177-3AD203B41FA5}">
                      <a16:colId xmlns:a16="http://schemas.microsoft.com/office/drawing/2014/main" val="629280225"/>
                    </a:ext>
                  </a:extLst>
                </a:gridCol>
                <a:gridCol w="1069848">
                  <a:extLst>
                    <a:ext uri="{9D8B030D-6E8A-4147-A177-3AD203B41FA5}">
                      <a16:colId xmlns:a16="http://schemas.microsoft.com/office/drawing/2014/main" val="529850841"/>
                    </a:ext>
                  </a:extLst>
                </a:gridCol>
              </a:tblGrid>
              <a:tr h="370840">
                <a:tc>
                  <a:txBody>
                    <a:bodyPr/>
                    <a:lstStyle/>
                    <a:p>
                      <a:r>
                        <a:rPr lang="en-US" sz="1000"/>
                        <a:t>Tweet</a:t>
                      </a:r>
                    </a:p>
                  </a:txBody>
                  <a:tcPr/>
                </a:tc>
                <a:tc>
                  <a:txBody>
                    <a:bodyPr/>
                    <a:lstStyle/>
                    <a:p>
                      <a:r>
                        <a:rPr lang="en-US" sz="1000"/>
                        <a:t>Last Updated</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4258972063"/>
                  </a:ext>
                </a:extLst>
              </a:tr>
              <a:tr h="370840">
                <a:tc>
                  <a:txBody>
                    <a:bodyPr/>
                    <a:lstStyle/>
                    <a:p>
                      <a:r>
                        <a:rPr lang="en-US" sz="1000" b="1"/>
                        <a:t>@FirstInsHI - 2022-02-17 18:30:06</a:t>
                      </a:r>
                      <a:r>
                        <a:rPr lang="en-US" sz="1000"/>
                        <a:t>
 February is Insurance Careers Month! To celebrate, we chatted with Yvette Barradas, our VP of Claims .She shares what she thinks is interesting about her job.  #teamficoh #womenininsurance #insurancejobs #insurancecareersmonth #ICM2022 https://t.co/09Qf0qxN2s</a:t>
                      </a:r>
                    </a:p>
                  </a:txBody>
                  <a:tcPr/>
                </a:tc>
                <a:tc>
                  <a:txBody>
                    <a:bodyPr/>
                    <a:lstStyle/>
                    <a:p>
                      <a:r>
                        <a:rPr lang="en-US" sz="1000"/>
                        <a:t>02/18/2022 13:39:25</a:t>
                      </a:r>
                    </a:p>
                  </a:txBody>
                  <a:tcPr/>
                </a:tc>
                <a:tc>
                  <a:txBody>
                    <a:bodyPr/>
                    <a:lstStyle/>
                    <a:p>
                      <a:r>
                        <a:rPr lang="en-US" sz="1000"/>
                        <a:t>1</a:t>
                      </a:r>
                    </a:p>
                  </a:txBody>
                  <a:tcPr/>
                </a:tc>
                <a:tc>
                  <a:txBody>
                    <a:bodyPr/>
                    <a:lstStyle/>
                    <a:p>
                      <a:r>
                        <a:rPr lang="en-US" sz="1000"/>
                        <a:t>3</a:t>
                      </a:r>
                    </a:p>
                  </a:txBody>
                  <a:tcPr/>
                </a:tc>
                <a:tc>
                  <a:txBody>
                    <a:bodyPr/>
                    <a:lstStyle/>
                    <a:p>
                      <a:r>
                        <a:rPr lang="en-US" sz="1000"/>
                        <a:t>0</a:t>
                      </a:r>
                    </a:p>
                  </a:txBody>
                  <a:tcPr/>
                </a:tc>
                <a:tc>
                  <a:txBody>
                    <a:bodyPr/>
                    <a:lstStyle/>
                    <a:p>
                      <a:r>
                        <a:rPr lang="en-US" sz="1000"/>
                        <a:t>4</a:t>
                      </a:r>
                    </a:p>
                  </a:txBody>
                  <a:tcPr/>
                </a:tc>
                <a:tc>
                  <a:txBody>
                    <a:bodyPr/>
                    <a:lstStyle/>
                    <a:p>
                      <a:r>
                        <a:rPr lang="en-US" sz="1000"/>
                        <a:t>0.3320 %</a:t>
                      </a:r>
                    </a:p>
                  </a:txBody>
                  <a:tcPr/>
                </a:tc>
                <a:extLst>
                  <a:ext uri="{0D108BD9-81ED-4DB2-BD59-A6C34878D82A}">
                    <a16:rowId xmlns:a16="http://schemas.microsoft.com/office/drawing/2014/main" val="3677157514"/>
                  </a:ext>
                </a:extLst>
              </a:tr>
              <a:tr h="370840">
                <a:tc>
                  <a:txBody>
                    <a:bodyPr/>
                    <a:lstStyle/>
                    <a:p>
                      <a:r>
                        <a:rPr lang="en-US" sz="1000" b="1"/>
                        <a:t>@FirstInsHI - 2022-02-08 19:38:07</a:t>
                      </a:r>
                      <a:r>
                        <a:rPr lang="en-US" sz="1000"/>
                        <a:t>
 #TeamFICOH is proud to continue its longstanding support of @alohaunitedway. Today's check presentation consists of funds donated by our associates &amp;amp; charitable foundation in 2021. #firstinourcommunity #insurancegivesback #hawaiicommunity https://t.co/1w1pL0tR5n</a:t>
                      </a:r>
                    </a:p>
                  </a:txBody>
                  <a:tcPr/>
                </a:tc>
                <a:tc>
                  <a:txBody>
                    <a:bodyPr/>
                    <a:lstStyle/>
                    <a:p>
                      <a:r>
                        <a:rPr lang="en-US" sz="1000"/>
                        <a:t>02/16/2022 01:40:35</a:t>
                      </a:r>
                    </a:p>
                  </a:txBody>
                  <a:tcPr/>
                </a:tc>
                <a:tc>
                  <a:txBody>
                    <a:bodyPr/>
                    <a:lstStyle/>
                    <a:p>
                      <a:r>
                        <a:rPr lang="en-US" sz="1000"/>
                        <a:t>0</a:t>
                      </a:r>
                    </a:p>
                  </a:txBody>
                  <a:tcPr/>
                </a:tc>
                <a:tc>
                  <a:txBody>
                    <a:bodyPr/>
                    <a:lstStyle/>
                    <a:p>
                      <a:r>
                        <a:rPr lang="en-US" sz="1000"/>
                        <a:t>1</a:t>
                      </a:r>
                    </a:p>
                  </a:txBody>
                  <a:tcPr/>
                </a:tc>
                <a:tc>
                  <a:txBody>
                    <a:bodyPr/>
                    <a:lstStyle/>
                    <a:p>
                      <a:r>
                        <a:rPr lang="en-US" sz="1000"/>
                        <a:t>1</a:t>
                      </a:r>
                    </a:p>
                  </a:txBody>
                  <a:tcPr/>
                </a:tc>
                <a:tc>
                  <a:txBody>
                    <a:bodyPr/>
                    <a:lstStyle/>
                    <a:p>
                      <a:r>
                        <a:rPr lang="en-US" sz="1000"/>
                        <a:t>2</a:t>
                      </a:r>
                    </a:p>
                  </a:txBody>
                  <a:tcPr/>
                </a:tc>
                <a:tc>
                  <a:txBody>
                    <a:bodyPr/>
                    <a:lstStyle/>
                    <a:p>
                      <a:r>
                        <a:rPr lang="en-US" sz="1000"/>
                        <a:t>0.1658 %</a:t>
                      </a:r>
                    </a:p>
                  </a:txBody>
                  <a:tcPr/>
                </a:tc>
                <a:extLst>
                  <a:ext uri="{0D108BD9-81ED-4DB2-BD59-A6C34878D82A}">
                    <a16:rowId xmlns:a16="http://schemas.microsoft.com/office/drawing/2014/main" val="1381001856"/>
                  </a:ext>
                </a:extLst>
              </a:tr>
              <a:tr h="370840">
                <a:tc>
                  <a:txBody>
                    <a:bodyPr/>
                    <a:lstStyle/>
                    <a:p>
                      <a:r>
                        <a:rPr lang="en-US" sz="1000" b="1"/>
                        <a:t>@FirstInsHI - 2022-02-18 21:56:02</a:t>
                      </a:r>
                      <a:r>
                        <a:rPr lang="en-US" sz="1000"/>
                        <a:t>
 Participants in Tokio Marine's Next Gen Leadership Program came from across the mainland to join us in Hawaii this week for a busy few days of seminars and after-work team-building and fun. Here they are at Sea Life Park donning special Tokio Marine aloha shirts! #tokiomarine https://t.co/MshuYu6emz</a:t>
                      </a:r>
                    </a:p>
                  </a:txBody>
                  <a:tcPr/>
                </a:tc>
                <a:tc>
                  <a:txBody>
                    <a:bodyPr/>
                    <a:lstStyle/>
                    <a:p>
                      <a:r>
                        <a:rPr lang="en-US" sz="1000"/>
                        <a:t>02/19/2022 13:39:59</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0.0829 %</a:t>
                      </a:r>
                    </a:p>
                  </a:txBody>
                  <a:tcPr/>
                </a:tc>
                <a:extLst>
                  <a:ext uri="{0D108BD9-81ED-4DB2-BD59-A6C34878D82A}">
                    <a16:rowId xmlns:a16="http://schemas.microsoft.com/office/drawing/2014/main" val="3681971270"/>
                  </a:ext>
                </a:extLst>
              </a:tr>
            </a:tbl>
          </a:graphicData>
        </a:graphic>
      </p:graphicFrame>
      <p:sp>
        <p:nvSpPr>
          <p:cNvPr id="4" name="Text Placeholder 3">
            <a:extLst>
              <a:ext uri="{FF2B5EF4-FFF2-40B4-BE49-F238E27FC236}">
                <a16:creationId xmlns:a16="http://schemas.microsoft.com/office/drawing/2014/main" id="{26920DED-0041-49E3-9C4B-014593B512E7}"/>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1654072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F4EFF-87EB-473C-B3CF-84A80E1DEA07}"/>
              </a:ext>
            </a:extLst>
          </p:cNvPr>
          <p:cNvSpPr>
            <a:spLocks noGrp="1"/>
          </p:cNvSpPr>
          <p:nvPr>
            <p:ph type="title"/>
          </p:nvPr>
        </p:nvSpPr>
        <p:spPr/>
        <p:txBody>
          <a:bodyPr/>
          <a:lstStyle/>
          <a:p>
            <a:r>
              <a:rPr lang="en-US"/>
              <a:t>LinkedIn Key Metrics Table | FICOH</a:t>
            </a:r>
          </a:p>
        </p:txBody>
      </p:sp>
      <p:graphicFrame>
        <p:nvGraphicFramePr>
          <p:cNvPr id="5" name="Table Placeholder 4">
            <a:extLst>
              <a:ext uri="{FF2B5EF4-FFF2-40B4-BE49-F238E27FC236}">
                <a16:creationId xmlns:a16="http://schemas.microsoft.com/office/drawing/2014/main" id="{50CEF20D-A56B-4DE5-94B9-97D41EF80544}"/>
              </a:ext>
            </a:extLst>
          </p:cNvPr>
          <p:cNvGraphicFramePr>
            <a:graphicFrameLocks noGrp="1"/>
          </p:cNvGraphicFramePr>
          <p:nvPr>
            <p:ph type="tbl" sz="quarter" idx="13"/>
            <p:extLst>
              <p:ext uri="{D42A27DB-BD31-4B8C-83A1-F6EECF244321}">
                <p14:modId xmlns:p14="http://schemas.microsoft.com/office/powerpoint/2010/main" val="12586200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2976310280"/>
                    </a:ext>
                  </a:extLst>
                </a:gridCol>
                <a:gridCol w="576072">
                  <a:extLst>
                    <a:ext uri="{9D8B030D-6E8A-4147-A177-3AD203B41FA5}">
                      <a16:colId xmlns:a16="http://schemas.microsoft.com/office/drawing/2014/main" val="2921889436"/>
                    </a:ext>
                  </a:extLst>
                </a:gridCol>
                <a:gridCol w="576072">
                  <a:extLst>
                    <a:ext uri="{9D8B030D-6E8A-4147-A177-3AD203B41FA5}">
                      <a16:colId xmlns:a16="http://schemas.microsoft.com/office/drawing/2014/main" val="3837792174"/>
                    </a:ext>
                  </a:extLst>
                </a:gridCol>
                <a:gridCol w="576072">
                  <a:extLst>
                    <a:ext uri="{9D8B030D-6E8A-4147-A177-3AD203B41FA5}">
                      <a16:colId xmlns:a16="http://schemas.microsoft.com/office/drawing/2014/main" val="3783502573"/>
                    </a:ext>
                  </a:extLst>
                </a:gridCol>
                <a:gridCol w="576072">
                  <a:extLst>
                    <a:ext uri="{9D8B030D-6E8A-4147-A177-3AD203B41FA5}">
                      <a16:colId xmlns:a16="http://schemas.microsoft.com/office/drawing/2014/main" val="1630471187"/>
                    </a:ext>
                  </a:extLst>
                </a:gridCol>
                <a:gridCol w="576072">
                  <a:extLst>
                    <a:ext uri="{9D8B030D-6E8A-4147-A177-3AD203B41FA5}">
                      <a16:colId xmlns:a16="http://schemas.microsoft.com/office/drawing/2014/main" val="1175178058"/>
                    </a:ext>
                  </a:extLst>
                </a:gridCol>
                <a:gridCol w="576072">
                  <a:extLst>
                    <a:ext uri="{9D8B030D-6E8A-4147-A177-3AD203B41FA5}">
                      <a16:colId xmlns:a16="http://schemas.microsoft.com/office/drawing/2014/main" val="1590774126"/>
                    </a:ext>
                  </a:extLst>
                </a:gridCol>
                <a:gridCol w="576072">
                  <a:extLst>
                    <a:ext uri="{9D8B030D-6E8A-4147-A177-3AD203B41FA5}">
                      <a16:colId xmlns:a16="http://schemas.microsoft.com/office/drawing/2014/main" val="4225314534"/>
                    </a:ext>
                  </a:extLst>
                </a:gridCol>
                <a:gridCol w="576072">
                  <a:extLst>
                    <a:ext uri="{9D8B030D-6E8A-4147-A177-3AD203B41FA5}">
                      <a16:colId xmlns:a16="http://schemas.microsoft.com/office/drawing/2014/main" val="2890946464"/>
                    </a:ext>
                  </a:extLst>
                </a:gridCol>
                <a:gridCol w="576072">
                  <a:extLst>
                    <a:ext uri="{9D8B030D-6E8A-4147-A177-3AD203B41FA5}">
                      <a16:colId xmlns:a16="http://schemas.microsoft.com/office/drawing/2014/main" val="600536476"/>
                    </a:ext>
                  </a:extLst>
                </a:gridCol>
                <a:gridCol w="576072">
                  <a:extLst>
                    <a:ext uri="{9D8B030D-6E8A-4147-A177-3AD203B41FA5}">
                      <a16:colId xmlns:a16="http://schemas.microsoft.com/office/drawing/2014/main" val="3556306470"/>
                    </a:ext>
                  </a:extLst>
                </a:gridCol>
                <a:gridCol w="576072">
                  <a:extLst>
                    <a:ext uri="{9D8B030D-6E8A-4147-A177-3AD203B41FA5}">
                      <a16:colId xmlns:a16="http://schemas.microsoft.com/office/drawing/2014/main" val="3308434386"/>
                    </a:ext>
                  </a:extLst>
                </a:gridCol>
                <a:gridCol w="576072">
                  <a:extLst>
                    <a:ext uri="{9D8B030D-6E8A-4147-A177-3AD203B41FA5}">
                      <a16:colId xmlns:a16="http://schemas.microsoft.com/office/drawing/2014/main" val="1360121656"/>
                    </a:ext>
                  </a:extLst>
                </a:gridCol>
                <a:gridCol w="576072">
                  <a:extLst>
                    <a:ext uri="{9D8B030D-6E8A-4147-A177-3AD203B41FA5}">
                      <a16:colId xmlns:a16="http://schemas.microsoft.com/office/drawing/2014/main" val="359437698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149944093"/>
                  </a:ext>
                </a:extLst>
              </a:tr>
              <a:tr h="370840">
                <a:tc>
                  <a:txBody>
                    <a:bodyPr/>
                    <a:lstStyle/>
                    <a:p>
                      <a:r>
                        <a:rPr lang="en-US" sz="1000"/>
                        <a:t>3530</a:t>
                      </a:r>
                    </a:p>
                  </a:txBody>
                  <a:tcPr/>
                </a:tc>
                <a:tc>
                  <a:txBody>
                    <a:bodyPr/>
                    <a:lstStyle/>
                    <a:p>
                      <a:r>
                        <a:rPr lang="en-US" sz="1000"/>
                        <a:t>33</a:t>
                      </a:r>
                    </a:p>
                  </a:txBody>
                  <a:tcPr/>
                </a:tc>
                <a:tc>
                  <a:txBody>
                    <a:bodyPr/>
                    <a:lstStyle/>
                    <a:p>
                      <a:r>
                        <a:rPr lang="en-US" sz="1000"/>
                        <a:t>5</a:t>
                      </a:r>
                    </a:p>
                  </a:txBody>
                  <a:tcPr/>
                </a:tc>
                <a:tc>
                  <a:txBody>
                    <a:bodyPr/>
                    <a:lstStyle/>
                    <a:p>
                      <a:r>
                        <a:rPr lang="en-US" sz="1000"/>
                        <a:t>325</a:t>
                      </a:r>
                    </a:p>
                  </a:txBody>
                  <a:tcPr/>
                </a:tc>
                <a:tc>
                  <a:txBody>
                    <a:bodyPr/>
                    <a:lstStyle/>
                    <a:p>
                      <a:r>
                        <a:rPr lang="en-US" sz="1000"/>
                        <a:t>65</a:t>
                      </a:r>
                    </a:p>
                  </a:txBody>
                  <a:tcPr/>
                </a:tc>
                <a:tc>
                  <a:txBody>
                    <a:bodyPr/>
                    <a:lstStyle/>
                    <a:p>
                      <a:r>
                        <a:rPr lang="en-US" sz="1000"/>
                        <a:t>12</a:t>
                      </a:r>
                    </a:p>
                  </a:txBody>
                  <a:tcPr/>
                </a:tc>
                <a:tc>
                  <a:txBody>
                    <a:bodyPr/>
                    <a:lstStyle/>
                    <a:p>
                      <a:r>
                        <a:rPr lang="en-US" sz="1000"/>
                        <a:t>2</a:t>
                      </a:r>
                    </a:p>
                  </a:txBody>
                  <a:tcPr/>
                </a:tc>
                <a:tc>
                  <a:txBody>
                    <a:bodyPr/>
                    <a:lstStyle/>
                    <a:p>
                      <a:r>
                        <a:rPr lang="en-US" sz="1000"/>
                        <a:t>0.4</a:t>
                      </a:r>
                    </a:p>
                  </a:txBody>
                  <a:tcPr/>
                </a:tc>
                <a:tc>
                  <a:txBody>
                    <a:bodyPr/>
                    <a:lstStyle/>
                    <a:p>
                      <a:r>
                        <a:rPr lang="en-US" sz="1000"/>
                        <a:t>812</a:t>
                      </a:r>
                    </a:p>
                  </a:txBody>
                  <a:tcPr/>
                </a:tc>
                <a:tc>
                  <a:txBody>
                    <a:bodyPr/>
                    <a:lstStyle/>
                    <a:p>
                      <a:r>
                        <a:rPr lang="en-US" sz="1000"/>
                        <a:t>162.4</a:t>
                      </a:r>
                    </a:p>
                  </a:txBody>
                  <a:tcPr/>
                </a:tc>
                <a:tc>
                  <a:txBody>
                    <a:bodyPr/>
                    <a:lstStyle/>
                    <a:p>
                      <a:r>
                        <a:rPr lang="en-US" sz="1000"/>
                        <a:t>12158</a:t>
                      </a:r>
                    </a:p>
                  </a:txBody>
                  <a:tcPr/>
                </a:tc>
                <a:tc>
                  <a:txBody>
                    <a:bodyPr/>
                    <a:lstStyle/>
                    <a:p>
                      <a:r>
                        <a:rPr lang="en-US" sz="1000"/>
                        <a:t>2431.6</a:t>
                      </a:r>
                    </a:p>
                  </a:txBody>
                  <a:tcPr/>
                </a:tc>
                <a:tc>
                  <a:txBody>
                    <a:bodyPr/>
                    <a:lstStyle/>
                    <a:p>
                      <a:r>
                        <a:rPr lang="en-US" sz="1000"/>
                        <a:t>8.8687759170477 %</a:t>
                      </a:r>
                    </a:p>
                  </a:txBody>
                  <a:tcPr/>
                </a:tc>
                <a:tc>
                  <a:txBody>
                    <a:bodyPr/>
                    <a:lstStyle/>
                    <a:p>
                      <a:r>
                        <a:rPr lang="en-US" sz="1000"/>
                        <a:t>0</a:t>
                      </a:r>
                    </a:p>
                  </a:txBody>
                  <a:tcPr/>
                </a:tc>
                <a:extLst>
                  <a:ext uri="{0D108BD9-81ED-4DB2-BD59-A6C34878D82A}">
                    <a16:rowId xmlns:a16="http://schemas.microsoft.com/office/drawing/2014/main" val="782493517"/>
                  </a:ext>
                </a:extLst>
              </a:tr>
            </a:tbl>
          </a:graphicData>
        </a:graphic>
      </p:graphicFrame>
      <p:sp>
        <p:nvSpPr>
          <p:cNvPr id="4" name="Text Placeholder 3">
            <a:extLst>
              <a:ext uri="{FF2B5EF4-FFF2-40B4-BE49-F238E27FC236}">
                <a16:creationId xmlns:a16="http://schemas.microsoft.com/office/drawing/2014/main" id="{F060D846-7EE1-4B79-8D41-A1342A10B9B2}"/>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0807764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AC4C61-1800-45C6-8443-70AA9F88485A}"/>
              </a:ext>
            </a:extLst>
          </p:cNvPr>
          <p:cNvSpPr>
            <a:spLocks noGrp="1"/>
          </p:cNvSpPr>
          <p:nvPr>
            <p:ph type="title"/>
          </p:nvPr>
        </p:nvSpPr>
        <p:spPr/>
        <p:txBody>
          <a:bodyPr/>
          <a:lstStyle/>
          <a:p>
            <a:r>
              <a:rPr lang="en-US"/>
              <a:t>LinkedIn LinkedIn Followers Change | FICOH</a:t>
            </a:r>
          </a:p>
        </p:txBody>
      </p:sp>
      <p:graphicFrame>
        <p:nvGraphicFramePr>
          <p:cNvPr id="6" name="Chart Placeholder 5">
            <a:extLst>
              <a:ext uri="{FF2B5EF4-FFF2-40B4-BE49-F238E27FC236}">
                <a16:creationId xmlns:a16="http://schemas.microsoft.com/office/drawing/2014/main" id="{255372FD-CFC9-41DD-8AF9-05679E16A95D}"/>
              </a:ext>
            </a:extLst>
          </p:cNvPr>
          <p:cNvGraphicFramePr>
            <a:graphicFrameLocks noGrp="1"/>
          </p:cNvGraphicFramePr>
          <p:nvPr>
            <p:ph type="chart" sz="quarter" idx="13"/>
            <p:extLst>
              <p:ext uri="{D42A27DB-BD31-4B8C-83A1-F6EECF244321}">
                <p14:modId xmlns:p14="http://schemas.microsoft.com/office/powerpoint/2010/main" val="203344137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AE4C1AD-B55B-4C8B-92F2-02F51E9A37C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32598FAD-91D5-411C-B114-E3450E7E6F6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205709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2C95EB-6E39-449B-BF8D-8B0823A0F0AC}"/>
              </a:ext>
            </a:extLst>
          </p:cNvPr>
          <p:cNvSpPr>
            <a:spLocks noGrp="1"/>
          </p:cNvSpPr>
          <p:nvPr>
            <p:ph type="title"/>
          </p:nvPr>
        </p:nvSpPr>
        <p:spPr/>
        <p:txBody>
          <a:bodyPr/>
          <a:lstStyle/>
          <a:p>
            <a:r>
              <a:rPr lang="en-US"/>
              <a:t>LinkedIn Average Interactions Per LinkedIn Update | FICOH</a:t>
            </a:r>
          </a:p>
        </p:txBody>
      </p:sp>
      <p:graphicFrame>
        <p:nvGraphicFramePr>
          <p:cNvPr id="6" name="Chart Placeholder 5">
            <a:extLst>
              <a:ext uri="{FF2B5EF4-FFF2-40B4-BE49-F238E27FC236}">
                <a16:creationId xmlns:a16="http://schemas.microsoft.com/office/drawing/2014/main" id="{A16E2AB0-CB5D-420D-81C7-AA087F553120}"/>
              </a:ext>
            </a:extLst>
          </p:cNvPr>
          <p:cNvGraphicFramePr>
            <a:graphicFrameLocks noGrp="1"/>
          </p:cNvGraphicFramePr>
          <p:nvPr>
            <p:ph type="chart" sz="quarter" idx="13"/>
            <p:extLst>
              <p:ext uri="{D42A27DB-BD31-4B8C-83A1-F6EECF244321}">
                <p14:modId xmlns:p14="http://schemas.microsoft.com/office/powerpoint/2010/main" val="2715846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E5BA38-2779-42C6-BB2A-B6106F79470F}"/>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67A50A44-7F2D-4ADF-BFDF-D804AA1EED0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494893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A06494-2737-4822-8AC2-046F733EB4BD}"/>
              </a:ext>
            </a:extLst>
          </p:cNvPr>
          <p:cNvSpPr>
            <a:spLocks noGrp="1"/>
          </p:cNvSpPr>
          <p:nvPr>
            <p:ph type="title"/>
          </p:nvPr>
        </p:nvSpPr>
        <p:spPr/>
        <p:txBody>
          <a:bodyPr/>
          <a:lstStyle/>
          <a:p>
            <a:r>
              <a:rPr lang="en-US"/>
              <a:t>LinkedIn Total Interactions Per Month | FICOH</a:t>
            </a:r>
          </a:p>
        </p:txBody>
      </p:sp>
      <p:graphicFrame>
        <p:nvGraphicFramePr>
          <p:cNvPr id="6" name="Chart Placeholder 5">
            <a:extLst>
              <a:ext uri="{FF2B5EF4-FFF2-40B4-BE49-F238E27FC236}">
                <a16:creationId xmlns:a16="http://schemas.microsoft.com/office/drawing/2014/main" id="{B751D1C0-AD77-4C40-9108-07F1400AF7F2}"/>
              </a:ext>
            </a:extLst>
          </p:cNvPr>
          <p:cNvGraphicFramePr>
            <a:graphicFrameLocks noGrp="1"/>
          </p:cNvGraphicFramePr>
          <p:nvPr>
            <p:ph type="chart" sz="quarter" idx="13"/>
            <p:extLst>
              <p:ext uri="{D42A27DB-BD31-4B8C-83A1-F6EECF244321}">
                <p14:modId xmlns:p14="http://schemas.microsoft.com/office/powerpoint/2010/main" val="24960422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4E40ED8-21AF-4A10-BA8D-0F3E4CC0B0D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61AC728-D48E-48C2-92E0-970C8DF6648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005924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E29666-93DF-4DB6-B870-A804F022AC05}"/>
              </a:ext>
            </a:extLst>
          </p:cNvPr>
          <p:cNvSpPr>
            <a:spLocks noGrp="1"/>
          </p:cNvSpPr>
          <p:nvPr>
            <p:ph type="title"/>
          </p:nvPr>
        </p:nvSpPr>
        <p:spPr/>
        <p:txBody>
          <a:bodyPr/>
          <a:lstStyle/>
          <a:p>
            <a:r>
              <a:rPr lang="en-US"/>
              <a:t>LinkedIn Post Impressions | FICOH</a:t>
            </a:r>
          </a:p>
        </p:txBody>
      </p:sp>
      <p:graphicFrame>
        <p:nvGraphicFramePr>
          <p:cNvPr id="6" name="Chart Placeholder 5">
            <a:extLst>
              <a:ext uri="{FF2B5EF4-FFF2-40B4-BE49-F238E27FC236}">
                <a16:creationId xmlns:a16="http://schemas.microsoft.com/office/drawing/2014/main" id="{39D70CAC-81E2-4BC1-85DD-6CB4677ECE5F}"/>
              </a:ext>
            </a:extLst>
          </p:cNvPr>
          <p:cNvGraphicFramePr>
            <a:graphicFrameLocks noGrp="1"/>
          </p:cNvGraphicFramePr>
          <p:nvPr>
            <p:ph type="chart" sz="quarter" idx="13"/>
            <p:extLst>
              <p:ext uri="{D42A27DB-BD31-4B8C-83A1-F6EECF244321}">
                <p14:modId xmlns:p14="http://schemas.microsoft.com/office/powerpoint/2010/main" val="28522932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BBC5EC-9A2C-4D74-9F11-1FE1896B2EE2}"/>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D4D6CF6-0E6C-4283-B376-E42B09F1A3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4207704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5604C-1827-4322-8F65-E68EB4A2AB58}"/>
              </a:ext>
            </a:extLst>
          </p:cNvPr>
          <p:cNvSpPr>
            <a:spLocks noGrp="1"/>
          </p:cNvSpPr>
          <p:nvPr>
            <p:ph type="title"/>
          </p:nvPr>
        </p:nvSpPr>
        <p:spPr/>
        <p:txBody>
          <a:bodyPr/>
          <a:lstStyle/>
          <a:p>
            <a:r>
              <a:rPr lang="en-US"/>
              <a:t>LinkedIn Posts Table | FICOH - 1 of 3</a:t>
            </a:r>
          </a:p>
        </p:txBody>
      </p:sp>
      <p:graphicFrame>
        <p:nvGraphicFramePr>
          <p:cNvPr id="5" name="Table Placeholder 4">
            <a:extLst>
              <a:ext uri="{FF2B5EF4-FFF2-40B4-BE49-F238E27FC236}">
                <a16:creationId xmlns:a16="http://schemas.microsoft.com/office/drawing/2014/main" id="{9195D6B6-E0F4-46F4-87FF-34878C99C556}"/>
              </a:ext>
            </a:extLst>
          </p:cNvPr>
          <p:cNvGraphicFramePr>
            <a:graphicFrameLocks noGrp="1"/>
          </p:cNvGraphicFramePr>
          <p:nvPr>
            <p:ph type="tbl" sz="quarter" idx="13"/>
            <p:extLst>
              <p:ext uri="{D42A27DB-BD31-4B8C-83A1-F6EECF244321}">
                <p14:modId xmlns:p14="http://schemas.microsoft.com/office/powerpoint/2010/main" val="2249422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888762486"/>
                    </a:ext>
                  </a:extLst>
                </a:gridCol>
                <a:gridCol w="740664">
                  <a:extLst>
                    <a:ext uri="{9D8B030D-6E8A-4147-A177-3AD203B41FA5}">
                      <a16:colId xmlns:a16="http://schemas.microsoft.com/office/drawing/2014/main" val="1665930283"/>
                    </a:ext>
                  </a:extLst>
                </a:gridCol>
                <a:gridCol w="740664">
                  <a:extLst>
                    <a:ext uri="{9D8B030D-6E8A-4147-A177-3AD203B41FA5}">
                      <a16:colId xmlns:a16="http://schemas.microsoft.com/office/drawing/2014/main" val="2645198128"/>
                    </a:ext>
                  </a:extLst>
                </a:gridCol>
                <a:gridCol w="740664">
                  <a:extLst>
                    <a:ext uri="{9D8B030D-6E8A-4147-A177-3AD203B41FA5}">
                      <a16:colId xmlns:a16="http://schemas.microsoft.com/office/drawing/2014/main" val="4028233304"/>
                    </a:ext>
                  </a:extLst>
                </a:gridCol>
                <a:gridCol w="740664">
                  <a:extLst>
                    <a:ext uri="{9D8B030D-6E8A-4147-A177-3AD203B41FA5}">
                      <a16:colId xmlns:a16="http://schemas.microsoft.com/office/drawing/2014/main" val="2066471750"/>
                    </a:ext>
                  </a:extLst>
                </a:gridCol>
                <a:gridCol w="740664">
                  <a:extLst>
                    <a:ext uri="{9D8B030D-6E8A-4147-A177-3AD203B41FA5}">
                      <a16:colId xmlns:a16="http://schemas.microsoft.com/office/drawing/2014/main" val="3706654633"/>
                    </a:ext>
                  </a:extLst>
                </a:gridCol>
                <a:gridCol w="740664">
                  <a:extLst>
                    <a:ext uri="{9D8B030D-6E8A-4147-A177-3AD203B41FA5}">
                      <a16:colId xmlns:a16="http://schemas.microsoft.com/office/drawing/2014/main" val="1032827977"/>
                    </a:ext>
                  </a:extLst>
                </a:gridCol>
                <a:gridCol w="740664">
                  <a:extLst>
                    <a:ext uri="{9D8B030D-6E8A-4147-A177-3AD203B41FA5}">
                      <a16:colId xmlns:a16="http://schemas.microsoft.com/office/drawing/2014/main" val="877723338"/>
                    </a:ext>
                  </a:extLst>
                </a:gridCol>
                <a:gridCol w="740664">
                  <a:extLst>
                    <a:ext uri="{9D8B030D-6E8A-4147-A177-3AD203B41FA5}">
                      <a16:colId xmlns:a16="http://schemas.microsoft.com/office/drawing/2014/main" val="660398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06810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- 2022-02-18 21:59:28</a:t>
                      </a:r>
                      <a:r>
                        <a:rPr kumimoji="0" lang="en-US" sz="1000" b="0" i="0" u="none" strike="noStrike" kern="1200" cap="none" spc="0" normalizeH="0" baseline="0" noProof="0">
                          <a:ln>
                            <a:noFill/>
                          </a:ln>
                          <a:solidFill>
                            <a:prstClr val="black"/>
                          </a:solidFill>
                          <a:effectLst/>
                          <a:uLnTx/>
                          <a:uFillTx/>
                          <a:latin typeface="+mn-lt"/>
                          <a:ea typeface="+mn-ea"/>
                          <a:cs typeface="+mn-cs"/>
                        </a:rPr>
                        <a:t>
 Participants in Tokio Marine's Next Generation Leadership Program came from across the mainland to join us in Hawaii this week for a busy few days of seminars and after-work team-building and fun. Here they are at Sea Life Park donning special Tokio Marine aloha shirts!
"Next Gen" is a leadership development program for senior personnel from Tokio Marine group companies in the U.S. This year our very own Yvette Barradas is a participant in the program.
We hope the 2022 Next Gen class enjoyed their time at FICOH and in Hawaii. Aloha!
#tokiomarine  #professionaldevelopment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11.082474226804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211771255"/>
                  </a:ext>
                </a:extLst>
              </a:tr>
            </a:tbl>
          </a:graphicData>
        </a:graphic>
      </p:graphicFrame>
      <p:sp>
        <p:nvSpPr>
          <p:cNvPr id="4" name="Text Placeholder 3">
            <a:extLst>
              <a:ext uri="{FF2B5EF4-FFF2-40B4-BE49-F238E27FC236}">
                <a16:creationId xmlns:a16="http://schemas.microsoft.com/office/drawing/2014/main" id="{BEDBC30D-DC19-411E-984F-6678E6393C0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2399511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D46224-BF2B-4335-ADE3-E43AF39D6C9D}"/>
              </a:ext>
            </a:extLst>
          </p:cNvPr>
          <p:cNvSpPr>
            <a:spLocks noGrp="1"/>
          </p:cNvSpPr>
          <p:nvPr>
            <p:ph type="title"/>
          </p:nvPr>
        </p:nvSpPr>
        <p:spPr/>
        <p:txBody>
          <a:bodyPr/>
          <a:lstStyle/>
          <a:p>
            <a:r>
              <a:rPr lang="en-US"/>
              <a:t>LinkedIn Posts Table | FICOH - 2 of 3</a:t>
            </a:r>
          </a:p>
        </p:txBody>
      </p:sp>
      <p:graphicFrame>
        <p:nvGraphicFramePr>
          <p:cNvPr id="5" name="Table Placeholder 4">
            <a:extLst>
              <a:ext uri="{FF2B5EF4-FFF2-40B4-BE49-F238E27FC236}">
                <a16:creationId xmlns:a16="http://schemas.microsoft.com/office/drawing/2014/main" id="{135A8D46-28C5-4B2D-B49F-7646D664771F}"/>
              </a:ext>
            </a:extLst>
          </p:cNvPr>
          <p:cNvGraphicFramePr>
            <a:graphicFrameLocks noGrp="1"/>
          </p:cNvGraphicFramePr>
          <p:nvPr>
            <p:ph type="tbl" sz="quarter" idx="13"/>
            <p:extLst>
              <p:ext uri="{D42A27DB-BD31-4B8C-83A1-F6EECF244321}">
                <p14:modId xmlns:p14="http://schemas.microsoft.com/office/powerpoint/2010/main" val="27264437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967348829"/>
                    </a:ext>
                  </a:extLst>
                </a:gridCol>
                <a:gridCol w="740664">
                  <a:extLst>
                    <a:ext uri="{9D8B030D-6E8A-4147-A177-3AD203B41FA5}">
                      <a16:colId xmlns:a16="http://schemas.microsoft.com/office/drawing/2014/main" val="1507291972"/>
                    </a:ext>
                  </a:extLst>
                </a:gridCol>
                <a:gridCol w="740664">
                  <a:extLst>
                    <a:ext uri="{9D8B030D-6E8A-4147-A177-3AD203B41FA5}">
                      <a16:colId xmlns:a16="http://schemas.microsoft.com/office/drawing/2014/main" val="1311150860"/>
                    </a:ext>
                  </a:extLst>
                </a:gridCol>
                <a:gridCol w="740664">
                  <a:extLst>
                    <a:ext uri="{9D8B030D-6E8A-4147-A177-3AD203B41FA5}">
                      <a16:colId xmlns:a16="http://schemas.microsoft.com/office/drawing/2014/main" val="3189928851"/>
                    </a:ext>
                  </a:extLst>
                </a:gridCol>
                <a:gridCol w="740664">
                  <a:extLst>
                    <a:ext uri="{9D8B030D-6E8A-4147-A177-3AD203B41FA5}">
                      <a16:colId xmlns:a16="http://schemas.microsoft.com/office/drawing/2014/main" val="210161018"/>
                    </a:ext>
                  </a:extLst>
                </a:gridCol>
                <a:gridCol w="740664">
                  <a:extLst>
                    <a:ext uri="{9D8B030D-6E8A-4147-A177-3AD203B41FA5}">
                      <a16:colId xmlns:a16="http://schemas.microsoft.com/office/drawing/2014/main" val="203688494"/>
                    </a:ext>
                  </a:extLst>
                </a:gridCol>
                <a:gridCol w="740664">
                  <a:extLst>
                    <a:ext uri="{9D8B030D-6E8A-4147-A177-3AD203B41FA5}">
                      <a16:colId xmlns:a16="http://schemas.microsoft.com/office/drawing/2014/main" val="4212102554"/>
                    </a:ext>
                  </a:extLst>
                </a:gridCol>
                <a:gridCol w="740664">
                  <a:extLst>
                    <a:ext uri="{9D8B030D-6E8A-4147-A177-3AD203B41FA5}">
                      <a16:colId xmlns:a16="http://schemas.microsoft.com/office/drawing/2014/main" val="997499383"/>
                    </a:ext>
                  </a:extLst>
                </a:gridCol>
                <a:gridCol w="740664">
                  <a:extLst>
                    <a:ext uri="{9D8B030D-6E8A-4147-A177-3AD203B41FA5}">
                      <a16:colId xmlns:a16="http://schemas.microsoft.com/office/drawing/2014/main" val="21057104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14242831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- 2022-02-08 19:33:19</a:t>
                      </a:r>
                      <a:r>
                        <a:rPr kumimoji="0" lang="en-US" sz="1000" b="0" i="0" u="none" strike="noStrike" kern="1200" cap="none" spc="0" normalizeH="0" baseline="0" noProof="0">
                          <a:ln>
                            <a:noFill/>
                          </a:ln>
                          <a:solidFill>
                            <a:prstClr val="black"/>
                          </a:solidFill>
                          <a:effectLst/>
                          <a:uLnTx/>
                          <a:uFillTx/>
                          <a:latin typeface="+mn-lt"/>
                          <a:ea typeface="+mn-ea"/>
                          <a:cs typeface="+mn-cs"/>
                        </a:rPr>
                        <a:t>
 In 2021, with the ongoing pandemic and its impact on local families, we knew it was more important than ever to continue our longstanding support of Aloha United Way and its partner agencies. Thanks to our associates for giving generously to our 2021 campaign, to our planning committee for organizing fun and creative fundraising events, and to our foundation for augmenting our associates' e-pledges. Read our news release: https://bit.ly/3ryPOmc
#insurancegivesback #firstinourcommunity #teamficoh #alohaunitedway #hawaiicommunity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4.7141424272818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52458190"/>
                  </a:ext>
                </a:extLst>
              </a:tr>
            </a:tbl>
          </a:graphicData>
        </a:graphic>
      </p:graphicFrame>
      <p:sp>
        <p:nvSpPr>
          <p:cNvPr id="4" name="Text Placeholder 3">
            <a:extLst>
              <a:ext uri="{FF2B5EF4-FFF2-40B4-BE49-F238E27FC236}">
                <a16:creationId xmlns:a16="http://schemas.microsoft.com/office/drawing/2014/main" id="{27293A22-B965-4CD4-BF8E-CB2B967AD703}"/>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0740821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611FF9-CA38-4EC8-8353-3951FFF8F882}"/>
              </a:ext>
            </a:extLst>
          </p:cNvPr>
          <p:cNvSpPr>
            <a:spLocks noGrp="1"/>
          </p:cNvSpPr>
          <p:nvPr>
            <p:ph type="title"/>
          </p:nvPr>
        </p:nvSpPr>
        <p:spPr/>
        <p:txBody>
          <a:bodyPr/>
          <a:lstStyle/>
          <a:p>
            <a:r>
              <a:rPr lang="en-US"/>
              <a:t>LinkedIn Posts Table | FICOH - 3 of 3</a:t>
            </a:r>
          </a:p>
        </p:txBody>
      </p:sp>
      <p:graphicFrame>
        <p:nvGraphicFramePr>
          <p:cNvPr id="5" name="Table Placeholder 4">
            <a:extLst>
              <a:ext uri="{FF2B5EF4-FFF2-40B4-BE49-F238E27FC236}">
                <a16:creationId xmlns:a16="http://schemas.microsoft.com/office/drawing/2014/main" id="{1F9B72EB-2367-407D-A63A-B96C199135F3}"/>
              </a:ext>
            </a:extLst>
          </p:cNvPr>
          <p:cNvGraphicFramePr>
            <a:graphicFrameLocks noGrp="1"/>
          </p:cNvGraphicFramePr>
          <p:nvPr>
            <p:ph type="tbl" sz="quarter" idx="13"/>
            <p:extLst>
              <p:ext uri="{D42A27DB-BD31-4B8C-83A1-F6EECF244321}">
                <p14:modId xmlns:p14="http://schemas.microsoft.com/office/powerpoint/2010/main" val="41699300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882436585"/>
                    </a:ext>
                  </a:extLst>
                </a:gridCol>
                <a:gridCol w="740664">
                  <a:extLst>
                    <a:ext uri="{9D8B030D-6E8A-4147-A177-3AD203B41FA5}">
                      <a16:colId xmlns:a16="http://schemas.microsoft.com/office/drawing/2014/main" val="385297356"/>
                    </a:ext>
                  </a:extLst>
                </a:gridCol>
                <a:gridCol w="740664">
                  <a:extLst>
                    <a:ext uri="{9D8B030D-6E8A-4147-A177-3AD203B41FA5}">
                      <a16:colId xmlns:a16="http://schemas.microsoft.com/office/drawing/2014/main" val="4265490755"/>
                    </a:ext>
                  </a:extLst>
                </a:gridCol>
                <a:gridCol w="740664">
                  <a:extLst>
                    <a:ext uri="{9D8B030D-6E8A-4147-A177-3AD203B41FA5}">
                      <a16:colId xmlns:a16="http://schemas.microsoft.com/office/drawing/2014/main" val="621664024"/>
                    </a:ext>
                  </a:extLst>
                </a:gridCol>
                <a:gridCol w="740664">
                  <a:extLst>
                    <a:ext uri="{9D8B030D-6E8A-4147-A177-3AD203B41FA5}">
                      <a16:colId xmlns:a16="http://schemas.microsoft.com/office/drawing/2014/main" val="3952137298"/>
                    </a:ext>
                  </a:extLst>
                </a:gridCol>
                <a:gridCol w="740664">
                  <a:extLst>
                    <a:ext uri="{9D8B030D-6E8A-4147-A177-3AD203B41FA5}">
                      <a16:colId xmlns:a16="http://schemas.microsoft.com/office/drawing/2014/main" val="3641769666"/>
                    </a:ext>
                  </a:extLst>
                </a:gridCol>
                <a:gridCol w="740664">
                  <a:extLst>
                    <a:ext uri="{9D8B030D-6E8A-4147-A177-3AD203B41FA5}">
                      <a16:colId xmlns:a16="http://schemas.microsoft.com/office/drawing/2014/main" val="3843042565"/>
                    </a:ext>
                  </a:extLst>
                </a:gridCol>
                <a:gridCol w="740664">
                  <a:extLst>
                    <a:ext uri="{9D8B030D-6E8A-4147-A177-3AD203B41FA5}">
                      <a16:colId xmlns:a16="http://schemas.microsoft.com/office/drawing/2014/main" val="1802635331"/>
                    </a:ext>
                  </a:extLst>
                </a:gridCol>
                <a:gridCol w="740664">
                  <a:extLst>
                    <a:ext uri="{9D8B030D-6E8A-4147-A177-3AD203B41FA5}">
                      <a16:colId xmlns:a16="http://schemas.microsoft.com/office/drawing/2014/main" val="3456321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3670174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 Insurance Company of Hawaii - 2022-02-17 18:13:37</a:t>
                      </a:r>
                      <a:r>
                        <a:rPr kumimoji="0" lang="en-US" sz="1000" b="0" i="0" u="none" strike="noStrike" kern="1200" cap="none" spc="0" normalizeH="0" baseline="0" noProof="0">
                          <a:ln>
                            <a:noFill/>
                          </a:ln>
                          <a:solidFill>
                            <a:prstClr val="black"/>
                          </a:solidFill>
                          <a:effectLst/>
                          <a:uLnTx/>
                          <a:uFillTx/>
                          <a:latin typeface="+mn-lt"/>
                          <a:ea typeface="+mn-ea"/>
                          <a:cs typeface="+mn-cs"/>
                        </a:rPr>
                        <a:t>
 February is Insurance Careers Month! To celebrate, we chatted with Yvette Barradas, our VP of Claims. See what she says is interesting about her job.  #teamficoh #womenininsurance #insurancejobs #insurancecareersmonth #ICM2022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5.7920446615492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8639681"/>
                  </a:ext>
                </a:extLst>
              </a:tr>
            </a:tbl>
          </a:graphicData>
        </a:graphic>
      </p:graphicFrame>
      <p:sp>
        <p:nvSpPr>
          <p:cNvPr id="4" name="Text Placeholder 3">
            <a:extLst>
              <a:ext uri="{FF2B5EF4-FFF2-40B4-BE49-F238E27FC236}">
                <a16:creationId xmlns:a16="http://schemas.microsoft.com/office/drawing/2014/main" id="{8CDB83D4-195A-45F0-881A-EE4E07CEFB37}"/>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8552909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D6496A-6F7B-49D1-B99F-7C99E52E53A5}"/>
              </a:ext>
            </a:extLst>
          </p:cNvPr>
          <p:cNvSpPr>
            <a:spLocks noGrp="1"/>
          </p:cNvSpPr>
          <p:nvPr>
            <p:ph type="title"/>
          </p:nvPr>
        </p:nvSpPr>
        <p:spPr/>
        <p:txBody>
          <a:bodyPr/>
          <a:lstStyle/>
          <a:p>
            <a:r>
              <a:rPr lang="en-US"/>
              <a:t>Instagram Key Metrics Table | FICOH</a:t>
            </a:r>
          </a:p>
        </p:txBody>
      </p:sp>
      <p:graphicFrame>
        <p:nvGraphicFramePr>
          <p:cNvPr id="5" name="Table Placeholder 4">
            <a:extLst>
              <a:ext uri="{FF2B5EF4-FFF2-40B4-BE49-F238E27FC236}">
                <a16:creationId xmlns:a16="http://schemas.microsoft.com/office/drawing/2014/main" id="{8B91CC4E-000B-491F-8C99-08674B3E0447}"/>
              </a:ext>
            </a:extLst>
          </p:cNvPr>
          <p:cNvGraphicFramePr>
            <a:graphicFrameLocks noGrp="1"/>
          </p:cNvGraphicFramePr>
          <p:nvPr>
            <p:ph type="tbl" sz="quarter" idx="13"/>
            <p:extLst>
              <p:ext uri="{D42A27DB-BD31-4B8C-83A1-F6EECF244321}">
                <p14:modId xmlns:p14="http://schemas.microsoft.com/office/powerpoint/2010/main" val="282785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56781641"/>
                    </a:ext>
                  </a:extLst>
                </a:gridCol>
                <a:gridCol w="740664">
                  <a:extLst>
                    <a:ext uri="{9D8B030D-6E8A-4147-A177-3AD203B41FA5}">
                      <a16:colId xmlns:a16="http://schemas.microsoft.com/office/drawing/2014/main" val="296682100"/>
                    </a:ext>
                  </a:extLst>
                </a:gridCol>
                <a:gridCol w="740664">
                  <a:extLst>
                    <a:ext uri="{9D8B030D-6E8A-4147-A177-3AD203B41FA5}">
                      <a16:colId xmlns:a16="http://schemas.microsoft.com/office/drawing/2014/main" val="190864396"/>
                    </a:ext>
                  </a:extLst>
                </a:gridCol>
                <a:gridCol w="740664">
                  <a:extLst>
                    <a:ext uri="{9D8B030D-6E8A-4147-A177-3AD203B41FA5}">
                      <a16:colId xmlns:a16="http://schemas.microsoft.com/office/drawing/2014/main" val="773898070"/>
                    </a:ext>
                  </a:extLst>
                </a:gridCol>
                <a:gridCol w="740664">
                  <a:extLst>
                    <a:ext uri="{9D8B030D-6E8A-4147-A177-3AD203B41FA5}">
                      <a16:colId xmlns:a16="http://schemas.microsoft.com/office/drawing/2014/main" val="3379956636"/>
                    </a:ext>
                  </a:extLst>
                </a:gridCol>
                <a:gridCol w="740664">
                  <a:extLst>
                    <a:ext uri="{9D8B030D-6E8A-4147-A177-3AD203B41FA5}">
                      <a16:colId xmlns:a16="http://schemas.microsoft.com/office/drawing/2014/main" val="3541692345"/>
                    </a:ext>
                  </a:extLst>
                </a:gridCol>
                <a:gridCol w="740664">
                  <a:extLst>
                    <a:ext uri="{9D8B030D-6E8A-4147-A177-3AD203B41FA5}">
                      <a16:colId xmlns:a16="http://schemas.microsoft.com/office/drawing/2014/main" val="787631201"/>
                    </a:ext>
                  </a:extLst>
                </a:gridCol>
                <a:gridCol w="740664">
                  <a:extLst>
                    <a:ext uri="{9D8B030D-6E8A-4147-A177-3AD203B41FA5}">
                      <a16:colId xmlns:a16="http://schemas.microsoft.com/office/drawing/2014/main" val="213231678"/>
                    </a:ext>
                  </a:extLst>
                </a:gridCol>
                <a:gridCol w="740664">
                  <a:extLst>
                    <a:ext uri="{9D8B030D-6E8A-4147-A177-3AD203B41FA5}">
                      <a16:colId xmlns:a16="http://schemas.microsoft.com/office/drawing/2014/main" val="250065608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extLst>
                  <a:ext uri="{0D108BD9-81ED-4DB2-BD59-A6C34878D82A}">
                    <a16:rowId xmlns:a16="http://schemas.microsoft.com/office/drawing/2014/main" val="361690099"/>
                  </a:ext>
                </a:extLst>
              </a:tr>
              <a:tr h="370840">
                <a:tc>
                  <a:txBody>
                    <a:bodyPr/>
                    <a:lstStyle/>
                    <a:p>
                      <a:r>
                        <a:rPr lang="en-US" sz="1000"/>
                        <a:t>@firstinshi</a:t>
                      </a:r>
                    </a:p>
                  </a:txBody>
                  <a:tcPr/>
                </a:tc>
                <a:tc>
                  <a:txBody>
                    <a:bodyPr/>
                    <a:lstStyle/>
                    <a:p>
                      <a:r>
                        <a:rPr lang="en-US" sz="1000"/>
                        <a:t>2663</a:t>
                      </a:r>
                    </a:p>
                  </a:txBody>
                  <a:tcPr/>
                </a:tc>
                <a:tc>
                  <a:txBody>
                    <a:bodyPr/>
                    <a:lstStyle/>
                    <a:p>
                      <a:r>
                        <a:rPr lang="en-US" sz="1000"/>
                        <a:t>-1</a:t>
                      </a:r>
                    </a:p>
                  </a:txBody>
                  <a:tcPr/>
                </a:tc>
                <a:tc>
                  <a:txBody>
                    <a:bodyPr/>
                    <a:lstStyle/>
                    <a:p>
                      <a:r>
                        <a:rPr lang="en-US" sz="1000"/>
                        <a:t>3</a:t>
                      </a:r>
                    </a:p>
                  </a:txBody>
                  <a:tcPr/>
                </a:tc>
                <a:tc>
                  <a:txBody>
                    <a:bodyPr/>
                    <a:lstStyle/>
                    <a:p>
                      <a:r>
                        <a:rPr lang="en-US" sz="1000"/>
                        <a:t>5</a:t>
                      </a:r>
                    </a:p>
                  </a:txBody>
                  <a:tcPr/>
                </a:tc>
                <a:tc>
                  <a:txBody>
                    <a:bodyPr/>
                    <a:lstStyle/>
                    <a:p>
                      <a:r>
                        <a:rPr lang="en-US" sz="1000"/>
                        <a:t>0</a:t>
                      </a:r>
                    </a:p>
                  </a:txBody>
                  <a:tcPr/>
                </a:tc>
                <a:tc>
                  <a:txBody>
                    <a:bodyPr/>
                    <a:lstStyle/>
                    <a:p>
                      <a:r>
                        <a:rPr lang="en-US" sz="1000"/>
                        <a:t>8</a:t>
                      </a:r>
                    </a:p>
                  </a:txBody>
                  <a:tcPr/>
                </a:tc>
                <a:tc>
                  <a:txBody>
                    <a:bodyPr/>
                    <a:lstStyle/>
                    <a:p>
                      <a:r>
                        <a:rPr lang="en-US" sz="1000"/>
                        <a:t>371</a:t>
                      </a:r>
                    </a:p>
                  </a:txBody>
                  <a:tcPr/>
                </a:tc>
                <a:tc>
                  <a:txBody>
                    <a:bodyPr/>
                    <a:lstStyle/>
                    <a:p>
                      <a:r>
                        <a:rPr lang="en-US" sz="1000"/>
                        <a:t>380</a:t>
                      </a:r>
                    </a:p>
                  </a:txBody>
                  <a:tcPr/>
                </a:tc>
                <a:extLst>
                  <a:ext uri="{0D108BD9-81ED-4DB2-BD59-A6C34878D82A}">
                    <a16:rowId xmlns:a16="http://schemas.microsoft.com/office/drawing/2014/main" val="1872513629"/>
                  </a:ext>
                </a:extLst>
              </a:tr>
            </a:tbl>
          </a:graphicData>
        </a:graphic>
      </p:graphicFrame>
      <p:sp>
        <p:nvSpPr>
          <p:cNvPr id="4" name="Text Placeholder 3">
            <a:extLst>
              <a:ext uri="{FF2B5EF4-FFF2-40B4-BE49-F238E27FC236}">
                <a16:creationId xmlns:a16="http://schemas.microsoft.com/office/drawing/2014/main" id="{23543D2A-B6FD-493F-BC0C-16298F41D02B}"/>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4804541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2E9171-7F77-460D-8EE5-6905F2D4B0F3}"/>
              </a:ext>
            </a:extLst>
          </p:cNvPr>
          <p:cNvSpPr>
            <a:spLocks noGrp="1"/>
          </p:cNvSpPr>
          <p:nvPr>
            <p:ph type="title"/>
          </p:nvPr>
        </p:nvSpPr>
        <p:spPr/>
        <p:txBody>
          <a:bodyPr/>
          <a:lstStyle/>
          <a:p>
            <a:r>
              <a:rPr lang="en-US"/>
              <a:t>Instagram Instagram Followers Change | FICOH</a:t>
            </a:r>
          </a:p>
        </p:txBody>
      </p:sp>
      <p:graphicFrame>
        <p:nvGraphicFramePr>
          <p:cNvPr id="6" name="Chart Placeholder 5">
            <a:extLst>
              <a:ext uri="{FF2B5EF4-FFF2-40B4-BE49-F238E27FC236}">
                <a16:creationId xmlns:a16="http://schemas.microsoft.com/office/drawing/2014/main" id="{A7D3109E-3C91-44B9-BC63-E92187CD1EF5}"/>
              </a:ext>
            </a:extLst>
          </p:cNvPr>
          <p:cNvGraphicFramePr>
            <a:graphicFrameLocks noGrp="1"/>
          </p:cNvGraphicFramePr>
          <p:nvPr>
            <p:ph type="chart" sz="quarter" idx="13"/>
            <p:extLst>
              <p:ext uri="{D42A27DB-BD31-4B8C-83A1-F6EECF244321}">
                <p14:modId xmlns:p14="http://schemas.microsoft.com/office/powerpoint/2010/main" val="8704872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3AE1D0-8A6D-4693-A1AA-481B55371691}"/>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D13B30AE-1E5E-4810-9E53-0163B272BC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1596484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FA9EE4-3B86-4BC2-B945-6E9B872D13E1}"/>
              </a:ext>
            </a:extLst>
          </p:cNvPr>
          <p:cNvSpPr>
            <a:spLocks noGrp="1"/>
          </p:cNvSpPr>
          <p:nvPr>
            <p:ph type="title"/>
          </p:nvPr>
        </p:nvSpPr>
        <p:spPr/>
        <p:txBody>
          <a:bodyPr/>
          <a:lstStyle/>
          <a:p>
            <a:r>
              <a:rPr lang="en-US"/>
              <a:t>Instagram Average Interactions Per Instagram Post | FICOH</a:t>
            </a:r>
          </a:p>
        </p:txBody>
      </p:sp>
      <p:graphicFrame>
        <p:nvGraphicFramePr>
          <p:cNvPr id="6" name="Chart Placeholder 5">
            <a:extLst>
              <a:ext uri="{FF2B5EF4-FFF2-40B4-BE49-F238E27FC236}">
                <a16:creationId xmlns:a16="http://schemas.microsoft.com/office/drawing/2014/main" id="{3776C4EC-DF9D-466A-B1A9-43212C9465DD}"/>
              </a:ext>
            </a:extLst>
          </p:cNvPr>
          <p:cNvGraphicFramePr>
            <a:graphicFrameLocks noGrp="1"/>
          </p:cNvGraphicFramePr>
          <p:nvPr>
            <p:ph type="chart" sz="quarter" idx="13"/>
            <p:extLst>
              <p:ext uri="{D42A27DB-BD31-4B8C-83A1-F6EECF244321}">
                <p14:modId xmlns:p14="http://schemas.microsoft.com/office/powerpoint/2010/main" val="300326613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6BA546-ACC8-43F1-A97E-9216B31CD3B3}"/>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E72C1431-2B67-48C4-866D-72F64011334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4333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2E3E0D-2817-47BA-8538-ABB60CDC5636}"/>
              </a:ext>
            </a:extLst>
          </p:cNvPr>
          <p:cNvSpPr>
            <a:spLocks noGrp="1"/>
          </p:cNvSpPr>
          <p:nvPr>
            <p:ph type="title"/>
          </p:nvPr>
        </p:nvSpPr>
        <p:spPr/>
        <p:txBody>
          <a:bodyPr/>
          <a:lstStyle/>
          <a:p>
            <a:r>
              <a:rPr lang="en-US"/>
              <a:t>Instagram Total Interactions Per Month | FICOH</a:t>
            </a:r>
          </a:p>
        </p:txBody>
      </p:sp>
      <p:graphicFrame>
        <p:nvGraphicFramePr>
          <p:cNvPr id="6" name="Chart Placeholder 5">
            <a:extLst>
              <a:ext uri="{FF2B5EF4-FFF2-40B4-BE49-F238E27FC236}">
                <a16:creationId xmlns:a16="http://schemas.microsoft.com/office/drawing/2014/main" id="{98DA51A0-59C9-4BFA-B211-FD5B844C86B2}"/>
              </a:ext>
            </a:extLst>
          </p:cNvPr>
          <p:cNvGraphicFramePr>
            <a:graphicFrameLocks noGrp="1"/>
          </p:cNvGraphicFramePr>
          <p:nvPr>
            <p:ph type="chart" sz="quarter" idx="13"/>
            <p:extLst>
              <p:ext uri="{D42A27DB-BD31-4B8C-83A1-F6EECF244321}">
                <p14:modId xmlns:p14="http://schemas.microsoft.com/office/powerpoint/2010/main" val="40359891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51EEBA9-C7B6-41B7-914D-C7B9FD21420C}"/>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AC2CDC1A-ECD6-494F-B63C-4B8F0190C21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039551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2E7E1C-14DE-4B25-8D58-1B4988E0CE54}"/>
              </a:ext>
            </a:extLst>
          </p:cNvPr>
          <p:cNvSpPr>
            <a:spLocks noGrp="1"/>
          </p:cNvSpPr>
          <p:nvPr>
            <p:ph type="title"/>
          </p:nvPr>
        </p:nvSpPr>
        <p:spPr/>
        <p:txBody>
          <a:bodyPr/>
          <a:lstStyle/>
          <a:p>
            <a:r>
              <a:rPr lang="en-US"/>
              <a:t>Instagram Impressions  | FICOH</a:t>
            </a:r>
          </a:p>
        </p:txBody>
      </p:sp>
      <p:graphicFrame>
        <p:nvGraphicFramePr>
          <p:cNvPr id="6" name="Chart Placeholder 5">
            <a:extLst>
              <a:ext uri="{FF2B5EF4-FFF2-40B4-BE49-F238E27FC236}">
                <a16:creationId xmlns:a16="http://schemas.microsoft.com/office/drawing/2014/main" id="{A683A90C-1407-4D62-B89E-408D0FD40069}"/>
              </a:ext>
            </a:extLst>
          </p:cNvPr>
          <p:cNvGraphicFramePr>
            <a:graphicFrameLocks noGrp="1"/>
          </p:cNvGraphicFramePr>
          <p:nvPr>
            <p:ph type="chart" sz="quarter" idx="13"/>
            <p:extLst>
              <p:ext uri="{D42A27DB-BD31-4B8C-83A1-F6EECF244321}">
                <p14:modId xmlns:p14="http://schemas.microsoft.com/office/powerpoint/2010/main" val="3737384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770D8E2-DA5F-44F8-A93B-092232ADE9E5}"/>
              </a:ext>
            </a:extLst>
          </p:cNvPr>
          <p:cNvSpPr>
            <a:spLocks noGrp="1"/>
          </p:cNvSpPr>
          <p:nvPr>
            <p:ph type="body" sz="quarter" idx="14"/>
          </p:nvPr>
        </p:nvSpPr>
        <p:spPr/>
        <p:txBody>
          <a:bodyPr/>
          <a:lstStyle/>
          <a:p>
            <a:r>
              <a:rPr lang="en-US"/>
              <a:t>01/01/2022 - 12/31/2022</a:t>
            </a:r>
          </a:p>
        </p:txBody>
      </p:sp>
      <p:sp>
        <p:nvSpPr>
          <p:cNvPr id="5" name="Footer Placeholder 4">
            <a:extLst>
              <a:ext uri="{FF2B5EF4-FFF2-40B4-BE49-F238E27FC236}">
                <a16:creationId xmlns:a16="http://schemas.microsoft.com/office/drawing/2014/main" id="{CAD7B8B1-4A40-4129-AFF8-247DECDB09F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673162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364E4E-DDFB-414F-B8EE-87EFA7224ECA}"/>
              </a:ext>
            </a:extLst>
          </p:cNvPr>
          <p:cNvSpPr>
            <a:spLocks noGrp="1"/>
          </p:cNvSpPr>
          <p:nvPr>
            <p:ph type="title"/>
          </p:nvPr>
        </p:nvSpPr>
        <p:spPr/>
        <p:txBody>
          <a:bodyPr/>
          <a:lstStyle/>
          <a:p>
            <a:r>
              <a:rPr lang="en-US"/>
              <a:t>Instagram Top Instagram Posts Table | FICOH - 1 of 2</a:t>
            </a:r>
          </a:p>
        </p:txBody>
      </p:sp>
      <p:graphicFrame>
        <p:nvGraphicFramePr>
          <p:cNvPr id="5" name="Table Placeholder 4">
            <a:extLst>
              <a:ext uri="{FF2B5EF4-FFF2-40B4-BE49-F238E27FC236}">
                <a16:creationId xmlns:a16="http://schemas.microsoft.com/office/drawing/2014/main" id="{CF240D1A-6773-401D-BE7C-F167130ECE30}"/>
              </a:ext>
            </a:extLst>
          </p:cNvPr>
          <p:cNvGraphicFramePr>
            <a:graphicFrameLocks noGrp="1"/>
          </p:cNvGraphicFramePr>
          <p:nvPr>
            <p:ph type="tbl" sz="quarter" idx="13"/>
            <p:extLst>
              <p:ext uri="{D42A27DB-BD31-4B8C-83A1-F6EECF244321}">
                <p14:modId xmlns:p14="http://schemas.microsoft.com/office/powerpoint/2010/main" val="56064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532877970"/>
                    </a:ext>
                  </a:extLst>
                </a:gridCol>
                <a:gridCol w="987552">
                  <a:extLst>
                    <a:ext uri="{9D8B030D-6E8A-4147-A177-3AD203B41FA5}">
                      <a16:colId xmlns:a16="http://schemas.microsoft.com/office/drawing/2014/main" val="3627386533"/>
                    </a:ext>
                  </a:extLst>
                </a:gridCol>
                <a:gridCol w="987552">
                  <a:extLst>
                    <a:ext uri="{9D8B030D-6E8A-4147-A177-3AD203B41FA5}">
                      <a16:colId xmlns:a16="http://schemas.microsoft.com/office/drawing/2014/main" val="3910476281"/>
                    </a:ext>
                  </a:extLst>
                </a:gridCol>
                <a:gridCol w="987552">
                  <a:extLst>
                    <a:ext uri="{9D8B030D-6E8A-4147-A177-3AD203B41FA5}">
                      <a16:colId xmlns:a16="http://schemas.microsoft.com/office/drawing/2014/main" val="2185355955"/>
                    </a:ext>
                  </a:extLst>
                </a:gridCol>
                <a:gridCol w="987552">
                  <a:extLst>
                    <a:ext uri="{9D8B030D-6E8A-4147-A177-3AD203B41FA5}">
                      <a16:colId xmlns:a16="http://schemas.microsoft.com/office/drawing/2014/main" val="393215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27978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- 2022-02-07 11:59:31</a:t>
                      </a:r>
                      <a:r>
                        <a:rPr kumimoji="0" lang="en-US" sz="1000" b="0" i="0" u="none" strike="noStrike" kern="1200" cap="none" spc="0" normalizeH="0" baseline="0" noProof="0">
                          <a:ln>
                            <a:noFill/>
                          </a:ln>
                          <a:solidFill>
                            <a:prstClr val="black"/>
                          </a:solidFill>
                          <a:effectLst/>
                          <a:uLnTx/>
                          <a:uFillTx/>
                          <a:latin typeface="+mn-lt"/>
                          <a:ea typeface="+mn-ea"/>
                          <a:cs typeface="+mn-cs"/>
                        </a:rPr>
                        <a:t>
 It’s our 111th anniversary year and we’re spreading the love!
Enter our Valentine’s Day Giveaway for a chance to win one of eleven  gift cards to hamadageneralstore. Check out their mouthwatering menu at hamadageneralstore.com. 
HERE’S HOW TO ENTER: 
1.	Like this post
2.	Follow firstinshi &amp; hamadageneralstore
3.	Tag a friend in the comments
We will select ELEVEN winners on February 14, 2022. That’s one winner for every decade FICOH has been in business! Winners will be contacted via Direct Message and will have 48 hours to claim their prize. Multiple entries are welcomed, limit one tag per comment. 
Click on the link in our profile for complete contest rules. 
#ficoh111 #111anniversary #hamadageneralstore #hawaiifoodfinds #kakaako #honolulufoodies #hawaiieats #giftcard #instagramcontest #giveaway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17.3734 %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412861463"/>
                  </a:ext>
                </a:extLst>
              </a:tr>
            </a:tbl>
          </a:graphicData>
        </a:graphic>
      </p:graphicFrame>
      <p:sp>
        <p:nvSpPr>
          <p:cNvPr id="4" name="Text Placeholder 3">
            <a:extLst>
              <a:ext uri="{FF2B5EF4-FFF2-40B4-BE49-F238E27FC236}">
                <a16:creationId xmlns:a16="http://schemas.microsoft.com/office/drawing/2014/main" id="{57B62920-8A51-48A8-831D-0790DDA441F6}"/>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5363812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CFB53C-DF97-4861-8FAF-D1510A1B041A}"/>
              </a:ext>
            </a:extLst>
          </p:cNvPr>
          <p:cNvSpPr>
            <a:spLocks noGrp="1"/>
          </p:cNvSpPr>
          <p:nvPr>
            <p:ph type="title"/>
          </p:nvPr>
        </p:nvSpPr>
        <p:spPr/>
        <p:txBody>
          <a:bodyPr/>
          <a:lstStyle/>
          <a:p>
            <a:r>
              <a:rPr lang="en-US"/>
              <a:t>Instagram Top Instagram Posts Table | FICOH - 2 of 2</a:t>
            </a:r>
          </a:p>
        </p:txBody>
      </p:sp>
      <p:graphicFrame>
        <p:nvGraphicFramePr>
          <p:cNvPr id="5" name="Table Placeholder 4">
            <a:extLst>
              <a:ext uri="{FF2B5EF4-FFF2-40B4-BE49-F238E27FC236}">
                <a16:creationId xmlns:a16="http://schemas.microsoft.com/office/drawing/2014/main" id="{2EEE1881-3D7B-4768-97C0-9CC16D68C952}"/>
              </a:ext>
            </a:extLst>
          </p:cNvPr>
          <p:cNvGraphicFramePr>
            <a:graphicFrameLocks noGrp="1"/>
          </p:cNvGraphicFramePr>
          <p:nvPr>
            <p:ph type="tbl" sz="quarter" idx="13"/>
            <p:extLst>
              <p:ext uri="{D42A27DB-BD31-4B8C-83A1-F6EECF244321}">
                <p14:modId xmlns:p14="http://schemas.microsoft.com/office/powerpoint/2010/main" val="11865597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058676109"/>
                    </a:ext>
                  </a:extLst>
                </a:gridCol>
                <a:gridCol w="987552">
                  <a:extLst>
                    <a:ext uri="{9D8B030D-6E8A-4147-A177-3AD203B41FA5}">
                      <a16:colId xmlns:a16="http://schemas.microsoft.com/office/drawing/2014/main" val="46636551"/>
                    </a:ext>
                  </a:extLst>
                </a:gridCol>
                <a:gridCol w="987552">
                  <a:extLst>
                    <a:ext uri="{9D8B030D-6E8A-4147-A177-3AD203B41FA5}">
                      <a16:colId xmlns:a16="http://schemas.microsoft.com/office/drawing/2014/main" val="1931784203"/>
                    </a:ext>
                  </a:extLst>
                </a:gridCol>
                <a:gridCol w="987552">
                  <a:extLst>
                    <a:ext uri="{9D8B030D-6E8A-4147-A177-3AD203B41FA5}">
                      <a16:colId xmlns:a16="http://schemas.microsoft.com/office/drawing/2014/main" val="3407094132"/>
                    </a:ext>
                  </a:extLst>
                </a:gridCol>
                <a:gridCol w="987552">
                  <a:extLst>
                    <a:ext uri="{9D8B030D-6E8A-4147-A177-3AD203B41FA5}">
                      <a16:colId xmlns:a16="http://schemas.microsoft.com/office/drawing/2014/main" val="1973883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427492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- 2022-02-11 21:05:12</a:t>
                      </a:r>
                      <a:r>
                        <a:rPr kumimoji="0" lang="en-US" sz="1000" b="0" i="0" u="none" strike="noStrike" kern="1200" cap="none" spc="0" normalizeH="0" baseline="0" noProof="0">
                          <a:ln>
                            <a:noFill/>
                          </a:ln>
                          <a:solidFill>
                            <a:prstClr val="black"/>
                          </a:solidFill>
                          <a:effectLst/>
                          <a:uLnTx/>
                          <a:uFillTx/>
                          <a:latin typeface="+mn-lt"/>
                          <a:ea typeface="+mn-ea"/>
                          <a:cs typeface="+mn-cs"/>
                        </a:rPr>
                        <a:t>
 FICOH Spirit Week ended today with "Sports Jersey Day." Swipe left for "Twin Day" and "Mix &amp; Match Clothes Day" photo highlights. 
Hope everyone has a great Super Bowl weekend! Stay safe and have fun. 
#ficoh111 #111anniversary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310355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- 2022-02-09 20:52:03</a:t>
                      </a:r>
                      <a:r>
                        <a:rPr kumimoji="0" lang="en-US" sz="1000" b="0" i="0" u="none" strike="noStrike" kern="1200" cap="none" spc="0" normalizeH="0" baseline="0" noProof="0">
                          <a:ln>
                            <a:noFill/>
                          </a:ln>
                          <a:solidFill>
                            <a:prstClr val="black"/>
                          </a:solidFill>
                          <a:effectLst/>
                          <a:uLnTx/>
                          <a:uFillTx/>
                          <a:latin typeface="+mn-lt"/>
                          <a:ea typeface="+mn-ea"/>
                          <a:cs typeface="+mn-cs"/>
                        </a:rPr>
                        <a:t>
 It's a sea of green at #teamficoh today as we celebrate FICOH Spirit Week. Green has been a part of our brand for as long as most of us can remember. We thought what better way to kick off our 111th anniversary year than to wear green! 
#ficoh111 #111anniversary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2303334643"/>
                  </a:ext>
                </a:extLst>
              </a:tr>
            </a:tbl>
          </a:graphicData>
        </a:graphic>
      </p:graphicFrame>
      <p:sp>
        <p:nvSpPr>
          <p:cNvPr id="4" name="Text Placeholder 3">
            <a:extLst>
              <a:ext uri="{FF2B5EF4-FFF2-40B4-BE49-F238E27FC236}">
                <a16:creationId xmlns:a16="http://schemas.microsoft.com/office/drawing/2014/main" id="{C0205831-1C6D-41BC-B0E2-D8647CF45CC8}"/>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117264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72F3C-DDBD-447A-AF8B-9297400F694B}"/>
              </a:ext>
            </a:extLst>
          </p:cNvPr>
          <p:cNvSpPr>
            <a:spLocks noGrp="1"/>
          </p:cNvSpPr>
          <p:nvPr>
            <p:ph type="title"/>
          </p:nvPr>
        </p:nvSpPr>
        <p:spPr/>
        <p:txBody>
          <a:bodyPr/>
          <a:lstStyle/>
          <a:p>
            <a:r>
              <a:rPr lang="en-US"/>
              <a:t>Instagram YTD Stories Key Metrics | FICOH</a:t>
            </a:r>
          </a:p>
        </p:txBody>
      </p:sp>
      <p:graphicFrame>
        <p:nvGraphicFramePr>
          <p:cNvPr id="5" name="Table Placeholder 4">
            <a:extLst>
              <a:ext uri="{FF2B5EF4-FFF2-40B4-BE49-F238E27FC236}">
                <a16:creationId xmlns:a16="http://schemas.microsoft.com/office/drawing/2014/main" id="{76736E1D-C876-4F6D-9AAC-3AB83A3EFAA0}"/>
              </a:ext>
            </a:extLst>
          </p:cNvPr>
          <p:cNvGraphicFramePr>
            <a:graphicFrameLocks noGrp="1"/>
          </p:cNvGraphicFramePr>
          <p:nvPr>
            <p:ph type="tbl" sz="quarter" idx="13"/>
            <p:extLst>
              <p:ext uri="{D42A27DB-BD31-4B8C-83A1-F6EECF244321}">
                <p14:modId xmlns:p14="http://schemas.microsoft.com/office/powerpoint/2010/main" val="3295776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596877121"/>
                    </a:ext>
                  </a:extLst>
                </a:gridCol>
                <a:gridCol w="1069848">
                  <a:extLst>
                    <a:ext uri="{9D8B030D-6E8A-4147-A177-3AD203B41FA5}">
                      <a16:colId xmlns:a16="http://schemas.microsoft.com/office/drawing/2014/main" val="1688814984"/>
                    </a:ext>
                  </a:extLst>
                </a:gridCol>
                <a:gridCol w="493776">
                  <a:extLst>
                    <a:ext uri="{9D8B030D-6E8A-4147-A177-3AD203B41FA5}">
                      <a16:colId xmlns:a16="http://schemas.microsoft.com/office/drawing/2014/main" val="3578030479"/>
                    </a:ext>
                  </a:extLst>
                </a:gridCol>
                <a:gridCol w="1069848">
                  <a:extLst>
                    <a:ext uri="{9D8B030D-6E8A-4147-A177-3AD203B41FA5}">
                      <a16:colId xmlns:a16="http://schemas.microsoft.com/office/drawing/2014/main" val="4100114624"/>
                    </a:ext>
                  </a:extLst>
                </a:gridCol>
                <a:gridCol w="1069848">
                  <a:extLst>
                    <a:ext uri="{9D8B030D-6E8A-4147-A177-3AD203B41FA5}">
                      <a16:colId xmlns:a16="http://schemas.microsoft.com/office/drawing/2014/main" val="1348862567"/>
                    </a:ext>
                  </a:extLst>
                </a:gridCol>
                <a:gridCol w="1069848">
                  <a:extLst>
                    <a:ext uri="{9D8B030D-6E8A-4147-A177-3AD203B41FA5}">
                      <a16:colId xmlns:a16="http://schemas.microsoft.com/office/drawing/2014/main" val="3377192480"/>
                    </a:ext>
                  </a:extLst>
                </a:gridCol>
                <a:gridCol w="1069848">
                  <a:extLst>
                    <a:ext uri="{9D8B030D-6E8A-4147-A177-3AD203B41FA5}">
                      <a16:colId xmlns:a16="http://schemas.microsoft.com/office/drawing/2014/main" val="2024009004"/>
                    </a:ext>
                  </a:extLst>
                </a:gridCol>
                <a:gridCol w="1069848">
                  <a:extLst>
                    <a:ext uri="{9D8B030D-6E8A-4147-A177-3AD203B41FA5}">
                      <a16:colId xmlns:a16="http://schemas.microsoft.com/office/drawing/2014/main" val="3087363676"/>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1904196176"/>
                  </a:ext>
                </a:extLst>
              </a:tr>
              <a:tr h="370840">
                <a:tc>
                  <a:txBody>
                    <a:bodyPr/>
                    <a:lstStyle/>
                    <a:p>
                      <a:r>
                        <a:rPr lang="en-US" sz="1000"/>
                        <a:t>58</a:t>
                      </a:r>
                    </a:p>
                  </a:txBody>
                  <a:tcPr/>
                </a:tc>
                <a:tc>
                  <a:txBody>
                    <a:bodyPr/>
                    <a:lstStyle/>
                    <a:p>
                      <a:r>
                        <a:rPr lang="en-US" sz="1000"/>
                        <a:t>0.7322 %</a:t>
                      </a:r>
                    </a:p>
                  </a:txBody>
                  <a:tcPr/>
                </a:tc>
                <a:tc>
                  <a:txBody>
                    <a:bodyPr/>
                    <a:lstStyle/>
                    <a:p>
                      <a:r>
                        <a:rPr lang="en-US" sz="1000"/>
                        <a:t>0.17</a:t>
                      </a:r>
                    </a:p>
                  </a:txBody>
                  <a:tcPr/>
                </a:tc>
                <a:tc>
                  <a:txBody>
                    <a:bodyPr/>
                    <a:lstStyle/>
                    <a:p>
                      <a:r>
                        <a:rPr lang="en-US" sz="1000"/>
                        <a:t>73.50</a:t>
                      </a:r>
                    </a:p>
                  </a:txBody>
                  <a:tcPr/>
                </a:tc>
                <a:tc>
                  <a:txBody>
                    <a:bodyPr/>
                    <a:lstStyle/>
                    <a:p>
                      <a:r>
                        <a:rPr lang="en-US" sz="1000"/>
                        <a:t>72.79</a:t>
                      </a:r>
                    </a:p>
                  </a:txBody>
                  <a:tcPr/>
                </a:tc>
                <a:tc>
                  <a:txBody>
                    <a:bodyPr/>
                    <a:lstStyle/>
                    <a:p>
                      <a:r>
                        <a:rPr lang="en-US" sz="1000"/>
                        <a:t>51.45</a:t>
                      </a:r>
                    </a:p>
                  </a:txBody>
                  <a:tcPr/>
                </a:tc>
                <a:tc>
                  <a:txBody>
                    <a:bodyPr/>
                    <a:lstStyle/>
                    <a:p>
                      <a:r>
                        <a:rPr lang="en-US" sz="1000"/>
                        <a:t>4263</a:t>
                      </a:r>
                    </a:p>
                  </a:txBody>
                  <a:tcPr/>
                </a:tc>
                <a:tc>
                  <a:txBody>
                    <a:bodyPr/>
                    <a:lstStyle/>
                    <a:p>
                      <a:r>
                        <a:rPr lang="en-US" sz="1000"/>
                        <a:t>2984</a:t>
                      </a:r>
                    </a:p>
                  </a:txBody>
                  <a:tcPr/>
                </a:tc>
                <a:extLst>
                  <a:ext uri="{0D108BD9-81ED-4DB2-BD59-A6C34878D82A}">
                    <a16:rowId xmlns:a16="http://schemas.microsoft.com/office/drawing/2014/main" val="2147586303"/>
                  </a:ext>
                </a:extLst>
              </a:tr>
            </a:tbl>
          </a:graphicData>
        </a:graphic>
      </p:graphicFrame>
      <p:sp>
        <p:nvSpPr>
          <p:cNvPr id="4" name="Text Placeholder 3">
            <a:extLst>
              <a:ext uri="{FF2B5EF4-FFF2-40B4-BE49-F238E27FC236}">
                <a16:creationId xmlns:a16="http://schemas.microsoft.com/office/drawing/2014/main" id="{F3A88D7F-2292-4C00-87C0-DFE6B62F38E9}"/>
              </a:ext>
            </a:extLst>
          </p:cNvPr>
          <p:cNvSpPr>
            <a:spLocks noGrp="1"/>
          </p:cNvSpPr>
          <p:nvPr>
            <p:ph type="body" sz="quarter" idx="14"/>
          </p:nvPr>
        </p:nvSpPr>
        <p:spPr/>
        <p:txBody>
          <a:bodyPr/>
          <a:lstStyle/>
          <a:p>
            <a:r>
              <a:rPr lang="en-US"/>
              <a:t>01/01/2022 - 12/31/2022</a:t>
            </a:r>
          </a:p>
        </p:txBody>
      </p:sp>
    </p:spTree>
    <p:extLst>
      <p:ext uri="{BB962C8B-B14F-4D97-AF65-F5344CB8AC3E}">
        <p14:creationId xmlns:p14="http://schemas.microsoft.com/office/powerpoint/2010/main" val="369540917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DCAA8-6E30-4740-9483-6E6525F63FEC}"/>
              </a:ext>
            </a:extLst>
          </p:cNvPr>
          <p:cNvSpPr>
            <a:spLocks noGrp="1"/>
          </p:cNvSpPr>
          <p:nvPr>
            <p:ph type="title"/>
          </p:nvPr>
        </p:nvSpPr>
        <p:spPr/>
        <p:txBody>
          <a:bodyPr/>
          <a:lstStyle/>
          <a:p>
            <a:r>
              <a:rPr lang="en-US"/>
              <a:t>Instagram Monthly Stories Key Metrics | FICOH</a:t>
            </a:r>
          </a:p>
        </p:txBody>
      </p:sp>
      <p:graphicFrame>
        <p:nvGraphicFramePr>
          <p:cNvPr id="5" name="Table Placeholder 4">
            <a:extLst>
              <a:ext uri="{FF2B5EF4-FFF2-40B4-BE49-F238E27FC236}">
                <a16:creationId xmlns:a16="http://schemas.microsoft.com/office/drawing/2014/main" id="{6215A9A1-222E-4701-A401-9962F1AD349B}"/>
              </a:ext>
            </a:extLst>
          </p:cNvPr>
          <p:cNvGraphicFramePr>
            <a:graphicFrameLocks noGrp="1"/>
          </p:cNvGraphicFramePr>
          <p:nvPr>
            <p:ph type="tbl" sz="quarter" idx="13"/>
            <p:extLst>
              <p:ext uri="{D42A27DB-BD31-4B8C-83A1-F6EECF244321}">
                <p14:modId xmlns:p14="http://schemas.microsoft.com/office/powerpoint/2010/main" val="2600389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735714577"/>
                    </a:ext>
                  </a:extLst>
                </a:gridCol>
                <a:gridCol w="905256">
                  <a:extLst>
                    <a:ext uri="{9D8B030D-6E8A-4147-A177-3AD203B41FA5}">
                      <a16:colId xmlns:a16="http://schemas.microsoft.com/office/drawing/2014/main" val="1604145369"/>
                    </a:ext>
                  </a:extLst>
                </a:gridCol>
                <a:gridCol w="411480">
                  <a:extLst>
                    <a:ext uri="{9D8B030D-6E8A-4147-A177-3AD203B41FA5}">
                      <a16:colId xmlns:a16="http://schemas.microsoft.com/office/drawing/2014/main" val="3836041693"/>
                    </a:ext>
                  </a:extLst>
                </a:gridCol>
                <a:gridCol w="905256">
                  <a:extLst>
                    <a:ext uri="{9D8B030D-6E8A-4147-A177-3AD203B41FA5}">
                      <a16:colId xmlns:a16="http://schemas.microsoft.com/office/drawing/2014/main" val="3844649018"/>
                    </a:ext>
                  </a:extLst>
                </a:gridCol>
                <a:gridCol w="905256">
                  <a:extLst>
                    <a:ext uri="{9D8B030D-6E8A-4147-A177-3AD203B41FA5}">
                      <a16:colId xmlns:a16="http://schemas.microsoft.com/office/drawing/2014/main" val="3923109698"/>
                    </a:ext>
                  </a:extLst>
                </a:gridCol>
                <a:gridCol w="905256">
                  <a:extLst>
                    <a:ext uri="{9D8B030D-6E8A-4147-A177-3AD203B41FA5}">
                      <a16:colId xmlns:a16="http://schemas.microsoft.com/office/drawing/2014/main" val="1927401172"/>
                    </a:ext>
                  </a:extLst>
                </a:gridCol>
                <a:gridCol w="905256">
                  <a:extLst>
                    <a:ext uri="{9D8B030D-6E8A-4147-A177-3AD203B41FA5}">
                      <a16:colId xmlns:a16="http://schemas.microsoft.com/office/drawing/2014/main" val="3129939065"/>
                    </a:ext>
                  </a:extLst>
                </a:gridCol>
                <a:gridCol w="905256">
                  <a:extLst>
                    <a:ext uri="{9D8B030D-6E8A-4147-A177-3AD203B41FA5}">
                      <a16:colId xmlns:a16="http://schemas.microsoft.com/office/drawing/2014/main" val="911034578"/>
                    </a:ext>
                  </a:extLst>
                </a:gridCol>
                <a:gridCol w="905256">
                  <a:extLst>
                    <a:ext uri="{9D8B030D-6E8A-4147-A177-3AD203B41FA5}">
                      <a16:colId xmlns:a16="http://schemas.microsoft.com/office/drawing/2014/main" val="2963036377"/>
                    </a:ext>
                  </a:extLst>
                </a:gridCol>
              </a:tblGrid>
              <a:tr h="370840">
                <a:tc>
                  <a:txBody>
                    <a:bodyPr/>
                    <a:lstStyle/>
                    <a:p>
                      <a:r>
                        <a:rPr lang="en-US" sz="1000"/>
                        <a:t>Total Stories</a:t>
                      </a:r>
                    </a:p>
                  </a:txBody>
                  <a:tcPr/>
                </a:tc>
                <a:tc>
                  <a:txBody>
                    <a:bodyPr/>
                    <a:lstStyle/>
                    <a:p>
                      <a:r>
                        <a:rPr lang="en-US" sz="1000"/>
                        <a:t>Avg. Interaction-Rate</a:t>
                      </a:r>
                    </a:p>
                  </a:txBody>
                  <a:tcPr/>
                </a:tc>
                <a:tc>
                  <a:txBody>
                    <a:bodyPr/>
                    <a:lstStyle/>
                    <a:p>
                      <a:r>
                        <a:rPr lang="en-US" sz="1000"/>
                        <a:t>Avg. Replies per Story</a:t>
                      </a:r>
                    </a:p>
                  </a:txBody>
                  <a:tcPr/>
                </a:tc>
                <a:tc>
                  <a:txBody>
                    <a:bodyPr/>
                    <a:lstStyle/>
                    <a:p>
                      <a:r>
                        <a:rPr lang="en-US" sz="1000"/>
                        <a:t>Avg. Impressions per Story</a:t>
                      </a:r>
                    </a:p>
                  </a:txBody>
                  <a:tcPr/>
                </a:tc>
                <a:tc>
                  <a:txBody>
                    <a:bodyPr/>
                    <a:lstStyle/>
                    <a:p>
                      <a:r>
                        <a:rPr lang="en-US" sz="1000"/>
                        <a:t>Avg. Reach per Story</a:t>
                      </a:r>
                    </a:p>
                  </a:txBody>
                  <a:tcPr/>
                </a:tc>
                <a:tc>
                  <a:txBody>
                    <a:bodyPr/>
                    <a:lstStyle/>
                    <a:p>
                      <a:r>
                        <a:rPr lang="en-US" sz="1000"/>
                        <a:t>Avg. Engagements per Story</a:t>
                      </a:r>
                    </a:p>
                  </a:txBody>
                  <a:tcPr/>
                </a:tc>
                <a:tc>
                  <a:txBody>
                    <a:bodyPr/>
                    <a:lstStyle/>
                    <a:p>
                      <a:r>
                        <a:rPr lang="en-US" sz="1000"/>
                        <a:t>Avg. Taps per Story</a:t>
                      </a:r>
                    </a:p>
                  </a:txBody>
                  <a:tcPr/>
                </a:tc>
                <a:tc>
                  <a:txBody>
                    <a:bodyPr/>
                    <a:lstStyle/>
                    <a:p>
                      <a:r>
                        <a:rPr lang="en-US" sz="1000"/>
                        <a:t>Total Impressions</a:t>
                      </a:r>
                    </a:p>
                  </a:txBody>
                  <a:tcPr/>
                </a:tc>
                <a:tc>
                  <a:txBody>
                    <a:bodyPr/>
                    <a:lstStyle/>
                    <a:p>
                      <a:r>
                        <a:rPr lang="en-US" sz="1000"/>
                        <a:t>Total Engagements</a:t>
                      </a:r>
                    </a:p>
                  </a:txBody>
                  <a:tcPr/>
                </a:tc>
                <a:extLst>
                  <a:ext uri="{0D108BD9-81ED-4DB2-BD59-A6C34878D82A}">
                    <a16:rowId xmlns:a16="http://schemas.microsoft.com/office/drawing/2014/main" val="511767906"/>
                  </a:ext>
                </a:extLst>
              </a:tr>
              <a:tr h="370840">
                <a:tc>
                  <a:txBody>
                    <a:bodyPr/>
                    <a:lstStyle/>
                    <a:p>
                      <a:r>
                        <a:rPr lang="en-US" sz="1000"/>
                        <a:t>23</a:t>
                      </a:r>
                    </a:p>
                  </a:txBody>
                  <a:tcPr/>
                </a:tc>
                <a:tc>
                  <a:txBody>
                    <a:bodyPr/>
                    <a:lstStyle/>
                    <a:p>
                      <a:r>
                        <a:rPr lang="en-US" sz="1000"/>
                        <a:t>0.6986 %</a:t>
                      </a:r>
                    </a:p>
                  </a:txBody>
                  <a:tcPr/>
                </a:tc>
                <a:tc>
                  <a:txBody>
                    <a:bodyPr/>
                    <a:lstStyle/>
                    <a:p>
                      <a:r>
                        <a:rPr lang="en-US" sz="1000"/>
                        <a:t>0.22</a:t>
                      </a:r>
                    </a:p>
                  </a:txBody>
                  <a:tcPr/>
                </a:tc>
                <a:tc>
                  <a:txBody>
                    <a:bodyPr/>
                    <a:lstStyle/>
                    <a:p>
                      <a:r>
                        <a:rPr lang="en-US" sz="1000"/>
                        <a:t>76.17</a:t>
                      </a:r>
                    </a:p>
                  </a:txBody>
                  <a:tcPr/>
                </a:tc>
                <a:tc>
                  <a:txBody>
                    <a:bodyPr/>
                    <a:lstStyle/>
                    <a:p>
                      <a:r>
                        <a:rPr lang="en-US" sz="1000"/>
                        <a:t>75.48</a:t>
                      </a:r>
                    </a:p>
                  </a:txBody>
                  <a:tcPr/>
                </a:tc>
                <a:tc>
                  <a:txBody>
                    <a:bodyPr/>
                    <a:lstStyle/>
                    <a:p>
                      <a:r>
                        <a:rPr lang="en-US" sz="1000"/>
                        <a:t>51.13</a:t>
                      </a:r>
                    </a:p>
                  </a:txBody>
                  <a:tcPr/>
                </a:tc>
                <a:tc>
                  <a:txBody>
                    <a:bodyPr/>
                    <a:lstStyle/>
                    <a:p>
                      <a:r>
                        <a:rPr lang="en-US" sz="1000"/>
                        <a:t>50.91</a:t>
                      </a:r>
                    </a:p>
                  </a:txBody>
                  <a:tcPr/>
                </a:tc>
                <a:tc>
                  <a:txBody>
                    <a:bodyPr/>
                    <a:lstStyle/>
                    <a:p>
                      <a:r>
                        <a:rPr lang="en-US" sz="1000"/>
                        <a:t>1752</a:t>
                      </a:r>
                    </a:p>
                  </a:txBody>
                  <a:tcPr/>
                </a:tc>
                <a:tc>
                  <a:txBody>
                    <a:bodyPr/>
                    <a:lstStyle/>
                    <a:p>
                      <a:r>
                        <a:rPr lang="en-US" sz="1000"/>
                        <a:t>1176</a:t>
                      </a:r>
                    </a:p>
                  </a:txBody>
                  <a:tcPr/>
                </a:tc>
                <a:extLst>
                  <a:ext uri="{0D108BD9-81ED-4DB2-BD59-A6C34878D82A}">
                    <a16:rowId xmlns:a16="http://schemas.microsoft.com/office/drawing/2014/main" val="3562551015"/>
                  </a:ext>
                </a:extLst>
              </a:tr>
            </a:tbl>
          </a:graphicData>
        </a:graphic>
      </p:graphicFrame>
      <p:sp>
        <p:nvSpPr>
          <p:cNvPr id="4" name="Text Placeholder 3">
            <a:extLst>
              <a:ext uri="{FF2B5EF4-FFF2-40B4-BE49-F238E27FC236}">
                <a16:creationId xmlns:a16="http://schemas.microsoft.com/office/drawing/2014/main" id="{124E52F3-58D9-40D6-982F-C6C2799C879A}"/>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351669515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CE259-FA8C-4070-8E9C-947A017ADC5B}"/>
              </a:ext>
            </a:extLst>
          </p:cNvPr>
          <p:cNvSpPr>
            <a:spLocks noGrp="1"/>
          </p:cNvSpPr>
          <p:nvPr>
            <p:ph type="title"/>
          </p:nvPr>
        </p:nvSpPr>
        <p:spPr/>
        <p:txBody>
          <a:bodyPr/>
          <a:lstStyle/>
          <a:p>
            <a:r>
              <a:rPr lang="en-US"/>
              <a:t>Instagram Stories Table  | FICOH - 1 of 2</a:t>
            </a:r>
          </a:p>
        </p:txBody>
      </p:sp>
      <p:graphicFrame>
        <p:nvGraphicFramePr>
          <p:cNvPr id="5" name="Table Placeholder 4">
            <a:extLst>
              <a:ext uri="{FF2B5EF4-FFF2-40B4-BE49-F238E27FC236}">
                <a16:creationId xmlns:a16="http://schemas.microsoft.com/office/drawing/2014/main" id="{26D15CC3-79D0-4E08-A489-47B5E4DB6218}"/>
              </a:ext>
            </a:extLst>
          </p:cNvPr>
          <p:cNvGraphicFramePr>
            <a:graphicFrameLocks noGrp="1"/>
          </p:cNvGraphicFramePr>
          <p:nvPr>
            <p:ph type="tbl" sz="quarter" idx="13"/>
            <p:extLst>
              <p:ext uri="{D42A27DB-BD31-4B8C-83A1-F6EECF244321}">
                <p14:modId xmlns:p14="http://schemas.microsoft.com/office/powerpoint/2010/main" val="1864913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966718402"/>
                    </a:ext>
                  </a:extLst>
                </a:gridCol>
                <a:gridCol w="1316736">
                  <a:extLst>
                    <a:ext uri="{9D8B030D-6E8A-4147-A177-3AD203B41FA5}">
                      <a16:colId xmlns:a16="http://schemas.microsoft.com/office/drawing/2014/main" val="564644384"/>
                    </a:ext>
                  </a:extLst>
                </a:gridCol>
                <a:gridCol w="658368">
                  <a:extLst>
                    <a:ext uri="{9D8B030D-6E8A-4147-A177-3AD203B41FA5}">
                      <a16:colId xmlns:a16="http://schemas.microsoft.com/office/drawing/2014/main" val="1965950817"/>
                    </a:ext>
                  </a:extLst>
                </a:gridCol>
                <a:gridCol w="658368">
                  <a:extLst>
                    <a:ext uri="{9D8B030D-6E8A-4147-A177-3AD203B41FA5}">
                      <a16:colId xmlns:a16="http://schemas.microsoft.com/office/drawing/2014/main" val="2049142698"/>
                    </a:ext>
                  </a:extLst>
                </a:gridCol>
                <a:gridCol w="658368">
                  <a:extLst>
                    <a:ext uri="{9D8B030D-6E8A-4147-A177-3AD203B41FA5}">
                      <a16:colId xmlns:a16="http://schemas.microsoft.com/office/drawing/2014/main" val="1664654475"/>
                    </a:ext>
                  </a:extLst>
                </a:gridCol>
                <a:gridCol w="658368">
                  <a:extLst>
                    <a:ext uri="{9D8B030D-6E8A-4147-A177-3AD203B41FA5}">
                      <a16:colId xmlns:a16="http://schemas.microsoft.com/office/drawing/2014/main" val="3058192290"/>
                    </a:ext>
                  </a:extLst>
                </a:gridCol>
                <a:gridCol w="658368">
                  <a:extLst>
                    <a:ext uri="{9D8B030D-6E8A-4147-A177-3AD203B41FA5}">
                      <a16:colId xmlns:a16="http://schemas.microsoft.com/office/drawing/2014/main" val="1951238776"/>
                    </a:ext>
                  </a:extLst>
                </a:gridCol>
                <a:gridCol w="658368">
                  <a:extLst>
                    <a:ext uri="{9D8B030D-6E8A-4147-A177-3AD203B41FA5}">
                      <a16:colId xmlns:a16="http://schemas.microsoft.com/office/drawing/2014/main" val="1008782006"/>
                    </a:ext>
                  </a:extLst>
                </a:gridCol>
                <a:gridCol w="658368">
                  <a:extLst>
                    <a:ext uri="{9D8B030D-6E8A-4147-A177-3AD203B41FA5}">
                      <a16:colId xmlns:a16="http://schemas.microsoft.com/office/drawing/2014/main" val="1207228069"/>
                    </a:ext>
                  </a:extLst>
                </a:gridCol>
                <a:gridCol w="658368">
                  <a:extLst>
                    <a:ext uri="{9D8B030D-6E8A-4147-A177-3AD203B41FA5}">
                      <a16:colId xmlns:a16="http://schemas.microsoft.com/office/drawing/2014/main" val="29561433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3981054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@firstinshi - 2022-02-24 16:32:01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https://quintly-image-storage.s3.amazonaws.com/42a5b893a9726451877e4ab7634db126/52ebf1b64c19a66281963b292e2b039d.jpg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02/25/2022 16:01:11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extLst>
                  <a:ext uri="{0D108BD9-81ED-4DB2-BD59-A6C34878D82A}">
                    <a16:rowId xmlns:a16="http://schemas.microsoft.com/office/drawing/2014/main" val="772567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@firstinshi - 2022-02-22 20:25:36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https://quintly-image-storage.s3.amazonaws.com/42a5b893a9726451877e4ab7634db126/7c9adb4dcc8b3ad755551f2cbb481a85.jpg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02/23/2022 19:43:45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extLst>
                  <a:ext uri="{0D108BD9-81ED-4DB2-BD59-A6C34878D82A}">
                    <a16:rowId xmlns:a16="http://schemas.microsoft.com/office/drawing/2014/main" val="29024315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@firstinshi - 2022-02-18 22:14:46</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https://quintly-image-storage.s3.amazonaws.com/42a5b893a9726451877e4ab7634db126/d1ec625703fc42f62ee55598f2faabf9.jpg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02/19/2022 22:01:48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1792731136"/>
                  </a:ext>
                </a:extLst>
              </a:tr>
            </a:tbl>
          </a:graphicData>
        </a:graphic>
      </p:graphicFrame>
      <p:sp>
        <p:nvSpPr>
          <p:cNvPr id="4" name="Text Placeholder 3">
            <a:extLst>
              <a:ext uri="{FF2B5EF4-FFF2-40B4-BE49-F238E27FC236}">
                <a16:creationId xmlns:a16="http://schemas.microsoft.com/office/drawing/2014/main" id="{23DB833D-0ECA-49A8-9CEF-E0DD991734ED}"/>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22687797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75B0B-9FE2-4944-B6C2-F9118224BE0E}"/>
              </a:ext>
            </a:extLst>
          </p:cNvPr>
          <p:cNvSpPr>
            <a:spLocks noGrp="1"/>
          </p:cNvSpPr>
          <p:nvPr>
            <p:ph type="title"/>
          </p:nvPr>
        </p:nvSpPr>
        <p:spPr/>
        <p:txBody>
          <a:bodyPr/>
          <a:lstStyle/>
          <a:p>
            <a:r>
              <a:rPr lang="en-US"/>
              <a:t>Instagram Stories Table  | FICOH - 2 of 2</a:t>
            </a:r>
          </a:p>
        </p:txBody>
      </p:sp>
      <p:graphicFrame>
        <p:nvGraphicFramePr>
          <p:cNvPr id="5" name="Table Placeholder 4">
            <a:extLst>
              <a:ext uri="{FF2B5EF4-FFF2-40B4-BE49-F238E27FC236}">
                <a16:creationId xmlns:a16="http://schemas.microsoft.com/office/drawing/2014/main" id="{8B5B1981-429B-4E41-A457-69409706F79B}"/>
              </a:ext>
            </a:extLst>
          </p:cNvPr>
          <p:cNvGraphicFramePr>
            <a:graphicFrameLocks noGrp="1"/>
          </p:cNvGraphicFramePr>
          <p:nvPr>
            <p:ph type="tbl" sz="quarter" idx="13"/>
            <p:extLst>
              <p:ext uri="{D42A27DB-BD31-4B8C-83A1-F6EECF244321}">
                <p14:modId xmlns:p14="http://schemas.microsoft.com/office/powerpoint/2010/main" val="3118804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119681320"/>
                    </a:ext>
                  </a:extLst>
                </a:gridCol>
                <a:gridCol w="1316736">
                  <a:extLst>
                    <a:ext uri="{9D8B030D-6E8A-4147-A177-3AD203B41FA5}">
                      <a16:colId xmlns:a16="http://schemas.microsoft.com/office/drawing/2014/main" val="3191798163"/>
                    </a:ext>
                  </a:extLst>
                </a:gridCol>
                <a:gridCol w="658368">
                  <a:extLst>
                    <a:ext uri="{9D8B030D-6E8A-4147-A177-3AD203B41FA5}">
                      <a16:colId xmlns:a16="http://schemas.microsoft.com/office/drawing/2014/main" val="2373630991"/>
                    </a:ext>
                  </a:extLst>
                </a:gridCol>
                <a:gridCol w="658368">
                  <a:extLst>
                    <a:ext uri="{9D8B030D-6E8A-4147-A177-3AD203B41FA5}">
                      <a16:colId xmlns:a16="http://schemas.microsoft.com/office/drawing/2014/main" val="4272557818"/>
                    </a:ext>
                  </a:extLst>
                </a:gridCol>
                <a:gridCol w="658368">
                  <a:extLst>
                    <a:ext uri="{9D8B030D-6E8A-4147-A177-3AD203B41FA5}">
                      <a16:colId xmlns:a16="http://schemas.microsoft.com/office/drawing/2014/main" val="3323632776"/>
                    </a:ext>
                  </a:extLst>
                </a:gridCol>
                <a:gridCol w="658368">
                  <a:extLst>
                    <a:ext uri="{9D8B030D-6E8A-4147-A177-3AD203B41FA5}">
                      <a16:colId xmlns:a16="http://schemas.microsoft.com/office/drawing/2014/main" val="2248803303"/>
                    </a:ext>
                  </a:extLst>
                </a:gridCol>
                <a:gridCol w="658368">
                  <a:extLst>
                    <a:ext uri="{9D8B030D-6E8A-4147-A177-3AD203B41FA5}">
                      <a16:colId xmlns:a16="http://schemas.microsoft.com/office/drawing/2014/main" val="468062859"/>
                    </a:ext>
                  </a:extLst>
                </a:gridCol>
                <a:gridCol w="658368">
                  <a:extLst>
                    <a:ext uri="{9D8B030D-6E8A-4147-A177-3AD203B41FA5}">
                      <a16:colId xmlns:a16="http://schemas.microsoft.com/office/drawing/2014/main" val="3000812564"/>
                    </a:ext>
                  </a:extLst>
                </a:gridCol>
                <a:gridCol w="658368">
                  <a:extLst>
                    <a:ext uri="{9D8B030D-6E8A-4147-A177-3AD203B41FA5}">
                      <a16:colId xmlns:a16="http://schemas.microsoft.com/office/drawing/2014/main" val="1117372984"/>
                    </a:ext>
                  </a:extLst>
                </a:gridCol>
                <a:gridCol w="658368">
                  <a:extLst>
                    <a:ext uri="{9D8B030D-6E8A-4147-A177-3AD203B41FA5}">
                      <a16:colId xmlns:a16="http://schemas.microsoft.com/office/drawing/2014/main" val="3629336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Forward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Taps Back</a:t>
                      </a:r>
                    </a:p>
                  </a:txBody>
                  <a:tcPr/>
                </a:tc>
                <a:extLst>
                  <a:ext uri="{0D108BD9-81ED-4DB2-BD59-A6C34878D82A}">
                    <a16:rowId xmlns:a16="http://schemas.microsoft.com/office/drawing/2014/main" val="262840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@firstinshi - 2022-02-17 21:49:35</a:t>
                      </a:r>
                      <a:r>
                        <a:rPr kumimoji="0" lang="en-US" sz="1000" b="0" i="0" u="none" strike="noStrike" kern="1200" cap="none" spc="0" normalizeH="0" baseline="0" noProof="0">
                          <a:ln>
                            <a:noFill/>
                          </a:ln>
                          <a:solidFill>
                            <a:prstClr val="black"/>
                          </a:solidFill>
                          <a:effectLst/>
                          <a:uLnTx/>
                          <a:uFillTx/>
                          <a:latin typeface="+mn-lt"/>
                          <a:ea typeface="+mn-ea"/>
                          <a:cs typeface="+mn-cs"/>
                        </a:rPr>
                        <a:t>
 #insurancecareersmonth  #icm2022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https://quintly-image-storage.s3.amazonaws.com/42a5b893a9726451877e4ab7634db126/6ba1dd3e197a1ad82ca5347fa4e9eade.jpg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02/18/2022 21:30:49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extLst>
                  <a:ext uri="{0D108BD9-81ED-4DB2-BD59-A6C34878D82A}">
                    <a16:rowId xmlns:a16="http://schemas.microsoft.com/office/drawing/2014/main" val="317170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@firstinshi - 2022-02-11 21:30:52</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https://quintly-image-storage.s3.amazonaws.com/42a5b893a9726451877e4ab7634db126/73cc364930be8c004460e4b32568e72a.jpg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02/12/2022 21:30:39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extLst>
                  <a:ext uri="{0D108BD9-81ED-4DB2-BD59-A6C34878D82A}">
                    <a16:rowId xmlns:a16="http://schemas.microsoft.com/office/drawing/2014/main" val="1985752625"/>
                  </a:ext>
                </a:extLst>
              </a:tr>
            </a:tbl>
          </a:graphicData>
        </a:graphic>
      </p:graphicFrame>
      <p:sp>
        <p:nvSpPr>
          <p:cNvPr id="4" name="Text Placeholder 3">
            <a:extLst>
              <a:ext uri="{FF2B5EF4-FFF2-40B4-BE49-F238E27FC236}">
                <a16:creationId xmlns:a16="http://schemas.microsoft.com/office/drawing/2014/main" id="{760E88BF-3144-4C11-A9E0-633F49BE7D74}"/>
              </a:ext>
            </a:extLst>
          </p:cNvPr>
          <p:cNvSpPr>
            <a:spLocks noGrp="1"/>
          </p:cNvSpPr>
          <p:nvPr>
            <p:ph type="body" sz="quarter" idx="14"/>
          </p:nvPr>
        </p:nvSpPr>
        <p:spPr/>
        <p:txBody>
          <a:bodyPr/>
          <a:lstStyle/>
          <a:p>
            <a:r>
              <a:rPr lang="en-US"/>
              <a:t>02/01/2022 - 02/28/2022</a:t>
            </a:r>
          </a:p>
        </p:txBody>
      </p:sp>
    </p:spTree>
    <p:extLst>
      <p:ext uri="{BB962C8B-B14F-4D97-AF65-F5344CB8AC3E}">
        <p14:creationId xmlns:p14="http://schemas.microsoft.com/office/powerpoint/2010/main" val="23238163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1143</Words>
  <Application>Microsoft Office PowerPoint</Application>
  <PresentationFormat>On-screen Show (4:3)</PresentationFormat>
  <Paragraphs>481</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quintly_template</vt:lpstr>
      <vt:lpstr>FICOH Social Media</vt:lpstr>
      <vt:lpstr>Overall Overall Audience | FICOH</vt:lpstr>
      <vt:lpstr>Facebook Key Metrics Table | FICOH</vt:lpstr>
      <vt:lpstr>Facebook Facebook Fans Change | FICOH</vt:lpstr>
      <vt:lpstr>Facebook Average Interactions Per Facebook Post | FICOH</vt:lpstr>
      <vt:lpstr>Facebook Total Interactions Per Month | FICOH</vt:lpstr>
      <vt:lpstr>Facebook Facebook Impressions | FICOH</vt:lpstr>
      <vt:lpstr>Facebook Original Own Posts Table | FICOH - 1 of 3</vt:lpstr>
      <vt:lpstr>Facebook Original Own Posts Table | FICOH - 2 of 3</vt:lpstr>
      <vt:lpstr>Facebook Original Own Posts Table | FICOH - 3 of 3</vt:lpstr>
      <vt:lpstr>Twitter Key Metrics Table | FICOH</vt:lpstr>
      <vt:lpstr>Twitter Twitter Followers Change | FICOH</vt:lpstr>
      <vt:lpstr>Twitter Average Interactions Per Tweet | FICOH</vt:lpstr>
      <vt:lpstr>Twitter Total Interactions Per Month | FICOH</vt:lpstr>
      <vt:lpstr>Twitter Own and Retweeted Tweets Table | FICOH</vt:lpstr>
      <vt:lpstr>LinkedIn Key Metrics Table | FICOH</vt:lpstr>
      <vt:lpstr>LinkedIn LinkedIn Followers Change | FICOH</vt:lpstr>
      <vt:lpstr>LinkedIn Average Interactions Per LinkedIn Update | FICOH</vt:lpstr>
      <vt:lpstr>LinkedIn Total Interactions Per Month | FICOH</vt:lpstr>
      <vt:lpstr>LinkedIn Post Impressions | FICOH</vt:lpstr>
      <vt:lpstr>LinkedIn Posts Table | FICOH - 1 of 3</vt:lpstr>
      <vt:lpstr>LinkedIn Posts Table | FICOH - 2 of 3</vt:lpstr>
      <vt:lpstr>LinkedIn Posts Table | FICOH - 3 of 3</vt:lpstr>
      <vt:lpstr>Instagram Key Metrics Table | FICOH</vt:lpstr>
      <vt:lpstr>Instagram Instagram Followers Change | FICOH</vt:lpstr>
      <vt:lpstr>Instagram Average Interactions Per Instagram Post | FICOH</vt:lpstr>
      <vt:lpstr>Instagram Total Interactions Per Month | FICOH</vt:lpstr>
      <vt:lpstr>Instagram Impressions  | FICOH</vt:lpstr>
      <vt:lpstr>Instagram Top Instagram Posts Table | FICOH - 1 of 2</vt:lpstr>
      <vt:lpstr>Instagram Top Instagram Posts Table | FICOH - 2 of 2</vt:lpstr>
      <vt:lpstr>Instagram YTD Stories Key Metrics | FICOH</vt:lpstr>
      <vt:lpstr>Instagram Monthly Stories Key Metrics | FICOH</vt:lpstr>
      <vt:lpstr>Instagram Stories Table  | FICOH - 1 of 2</vt:lpstr>
      <vt:lpstr>Instagram Stories Table  | FICOH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FICOH Social Media</dc:title>
  <dc:creator>Administrator</dc:creator>
  <cp:lastModifiedBy>Administrator</cp:lastModifiedBy>
  <cp:revision>1</cp:revision>
  <dcterms:created xsi:type="dcterms:W3CDTF">2022-03-02T16:20:07Z</dcterms:created>
  <dcterms:modified xsi:type="dcterms:W3CDTF">2022-03-02T16:21:08Z</dcterms:modified>
</cp:coreProperties>
</file>