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8" r:id="rId23"/>
    <p:sldId id="279" r:id="rId24"/>
    <p:sldId id="280" r:id="rId25"/>
    <p:sldId id="282" r:id="rId26"/>
    <p:sldId id="283" r:id="rId27"/>
    <p:sldId id="284"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44562</c:v>
                </c:pt>
              </c:numCache>
            </c:numRef>
          </c:cat>
          <c:val>
            <c:numRef>
              <c:f>Sheet1!$B$2</c:f>
              <c:numCache>
                <c:formatCode>General</c:formatCode>
                <c:ptCount val="1"/>
                <c:pt idx="0">
                  <c:v>441</c:v>
                </c:pt>
              </c:numCache>
            </c:numRef>
          </c:val>
          <c:extLst>
            <c:ext xmlns:c16="http://schemas.microsoft.com/office/drawing/2014/chart" uri="{C3380CC4-5D6E-409C-BE32-E72D297353CC}">
              <c16:uniqueId val="{00000000-2486-42F3-9D9F-B64F690D9611}"/>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44562</c:v>
                </c:pt>
              </c:numCache>
            </c:numRef>
          </c:cat>
          <c:val>
            <c:numRef>
              <c:f>Sheet1!$C$2</c:f>
              <c:numCache>
                <c:formatCode>General</c:formatCode>
                <c:ptCount val="1"/>
                <c:pt idx="0">
                  <c:v>451</c:v>
                </c:pt>
              </c:numCache>
            </c:numRef>
          </c:val>
          <c:extLst>
            <c:ext xmlns:c16="http://schemas.microsoft.com/office/drawing/2014/chart" uri="{C3380CC4-5D6E-409C-BE32-E72D297353CC}">
              <c16:uniqueId val="{00000001-2486-42F3-9D9F-B64F690D9611}"/>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44562</c:v>
                </c:pt>
              </c:numCache>
            </c:numRef>
          </c:cat>
          <c:val>
            <c:numRef>
              <c:f>Sheet1!$D$2</c:f>
              <c:numCache>
                <c:formatCode>General</c:formatCode>
                <c:ptCount val="1"/>
                <c:pt idx="0">
                  <c:v>18528</c:v>
                </c:pt>
              </c:numCache>
            </c:numRef>
          </c:val>
          <c:extLst>
            <c:ext xmlns:c16="http://schemas.microsoft.com/office/drawing/2014/chart" uri="{C3380CC4-5D6E-409C-BE32-E72D297353CC}">
              <c16:uniqueId val="{00000002-2486-42F3-9D9F-B64F690D9611}"/>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44562</c:v>
                </c:pt>
              </c:numCache>
            </c:numRef>
          </c:cat>
          <c:val>
            <c:numRef>
              <c:f>Sheet1!$E$2</c:f>
              <c:numCache>
                <c:formatCode>General</c:formatCode>
                <c:ptCount val="1"/>
                <c:pt idx="0">
                  <c:v>228</c:v>
                </c:pt>
              </c:numCache>
            </c:numRef>
          </c:val>
          <c:extLst>
            <c:ext xmlns:c16="http://schemas.microsoft.com/office/drawing/2014/chart" uri="{C3380CC4-5D6E-409C-BE32-E72D297353CC}">
              <c16:uniqueId val="{00000003-2486-42F3-9D9F-B64F690D9611}"/>
            </c:ext>
          </c:extLst>
        </c:ser>
        <c:dLbls>
          <c:showLegendKey val="0"/>
          <c:showVal val="0"/>
          <c:showCatName val="0"/>
          <c:showSerName val="0"/>
          <c:showPercent val="0"/>
          <c:showBubbleSize val="0"/>
        </c:dLbls>
        <c:gapWidth val="219"/>
        <c:overlap val="-27"/>
        <c:axId val="390367400"/>
        <c:axId val="390367728"/>
      </c:barChart>
      <c:dateAx>
        <c:axId val="390367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67728"/>
        <c:crosses val="autoZero"/>
        <c:auto val="1"/>
        <c:lblOffset val="100"/>
        <c:baseTimeUnit val="days"/>
      </c:dateAx>
      <c:valAx>
        <c:axId val="390367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67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c:v>
                </c:pt>
                <c:pt idx="1">
                  <c:v>0</c:v>
                </c:pt>
              </c:numCache>
            </c:numRef>
          </c:val>
          <c:extLst>
            <c:ext xmlns:c16="http://schemas.microsoft.com/office/drawing/2014/chart" uri="{C3380CC4-5D6E-409C-BE32-E72D297353CC}">
              <c16:uniqueId val="{00000000-3FD4-4729-A00B-6BD02463A15C}"/>
            </c:ext>
          </c:extLst>
        </c:ser>
        <c:dLbls>
          <c:showLegendKey val="0"/>
          <c:showVal val="0"/>
          <c:showCatName val="0"/>
          <c:showSerName val="0"/>
          <c:showPercent val="0"/>
          <c:showBubbleSize val="0"/>
        </c:dLbls>
        <c:gapWidth val="219"/>
        <c:overlap val="-27"/>
        <c:axId val="388720640"/>
        <c:axId val="388723264"/>
      </c:barChart>
      <c:dateAx>
        <c:axId val="388720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723264"/>
        <c:crosses val="autoZero"/>
        <c:auto val="1"/>
        <c:lblOffset val="100"/>
        <c:baseTimeUnit val="months"/>
      </c:dateAx>
      <c:valAx>
        <c:axId val="388723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720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5</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ADD-4B9E-990A-B222A3FE0919}"/>
            </c:ext>
          </c:extLst>
        </c:ser>
        <c:dLbls>
          <c:showLegendKey val="0"/>
          <c:showVal val="0"/>
          <c:showCatName val="0"/>
          <c:showSerName val="0"/>
          <c:showPercent val="0"/>
          <c:showBubbleSize val="0"/>
        </c:dLbls>
        <c:gapWidth val="219"/>
        <c:overlap val="-27"/>
        <c:axId val="391918392"/>
        <c:axId val="391922000"/>
      </c:barChart>
      <c:dateAx>
        <c:axId val="391918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22000"/>
        <c:crosses val="autoZero"/>
        <c:auto val="1"/>
        <c:lblOffset val="100"/>
        <c:baseTimeUnit val="months"/>
      </c:dateAx>
      <c:valAx>
        <c:axId val="391922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18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57</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191-4072-9949-D2B588AB8CEF}"/>
            </c:ext>
          </c:extLst>
        </c:ser>
        <c:dLbls>
          <c:showLegendKey val="0"/>
          <c:showVal val="0"/>
          <c:showCatName val="0"/>
          <c:showSerName val="0"/>
          <c:showPercent val="0"/>
          <c:showBubbleSize val="0"/>
        </c:dLbls>
        <c:gapWidth val="219"/>
        <c:overlap val="-27"/>
        <c:axId val="391917408"/>
        <c:axId val="391917736"/>
      </c:barChart>
      <c:catAx>
        <c:axId val="391917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17736"/>
        <c:crosses val="autoZero"/>
        <c:auto val="1"/>
        <c:lblAlgn val="ctr"/>
        <c:lblOffset val="100"/>
        <c:noMultiLvlLbl val="0"/>
      </c:catAx>
      <c:valAx>
        <c:axId val="391917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17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1664</c:v>
                </c:pt>
                <c:pt idx="1">
                  <c:v>42</c:v>
                </c:pt>
              </c:numCache>
            </c:numRef>
          </c:val>
          <c:extLst>
            <c:ext xmlns:c16="http://schemas.microsoft.com/office/drawing/2014/chart" uri="{C3380CC4-5D6E-409C-BE32-E72D297353CC}">
              <c16:uniqueId val="{00000000-6CF2-4F47-A09B-7C58E2E0C176}"/>
            </c:ext>
          </c:extLst>
        </c:ser>
        <c:dLbls>
          <c:showLegendKey val="0"/>
          <c:showVal val="0"/>
          <c:showCatName val="0"/>
          <c:showSerName val="0"/>
          <c:showPercent val="0"/>
          <c:showBubbleSize val="0"/>
        </c:dLbls>
        <c:gapWidth val="219"/>
        <c:overlap val="-27"/>
        <c:axId val="395183512"/>
        <c:axId val="395189088"/>
      </c:barChart>
      <c:dateAx>
        <c:axId val="395183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189088"/>
        <c:crosses val="autoZero"/>
        <c:auto val="1"/>
        <c:lblOffset val="100"/>
        <c:baseTimeUnit val="months"/>
      </c:dateAx>
      <c:valAx>
        <c:axId val="395189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183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0</c:v>
                </c:pt>
              </c:numCache>
            </c:numRef>
          </c:val>
          <c:extLst>
            <c:ext xmlns:c16="http://schemas.microsoft.com/office/drawing/2014/chart" uri="{C3380CC4-5D6E-409C-BE32-E72D297353CC}">
              <c16:uniqueId val="{00000000-6815-4DB6-B2C4-4E48C01E613C}"/>
            </c:ext>
          </c:extLst>
        </c:ser>
        <c:dLbls>
          <c:showLegendKey val="0"/>
          <c:showVal val="0"/>
          <c:showCatName val="0"/>
          <c:showSerName val="0"/>
          <c:showPercent val="0"/>
          <c:showBubbleSize val="0"/>
        </c:dLbls>
        <c:gapWidth val="219"/>
        <c:overlap val="-27"/>
        <c:axId val="397294528"/>
        <c:axId val="397295512"/>
      </c:barChart>
      <c:dateAx>
        <c:axId val="397294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295512"/>
        <c:crosses val="autoZero"/>
        <c:auto val="1"/>
        <c:lblOffset val="100"/>
        <c:baseTimeUnit val="months"/>
      </c:dateAx>
      <c:valAx>
        <c:axId val="397295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294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D20-4CA8-8F29-B9481129083D}"/>
            </c:ext>
          </c:extLst>
        </c:ser>
        <c:dLbls>
          <c:showLegendKey val="0"/>
          <c:showVal val="0"/>
          <c:showCatName val="0"/>
          <c:showSerName val="0"/>
          <c:showPercent val="0"/>
          <c:showBubbleSize val="0"/>
        </c:dLbls>
        <c:gapWidth val="219"/>
        <c:overlap val="-27"/>
        <c:axId val="397297808"/>
        <c:axId val="397292232"/>
      </c:barChart>
      <c:dateAx>
        <c:axId val="397297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292232"/>
        <c:crosses val="autoZero"/>
        <c:auto val="1"/>
        <c:lblOffset val="100"/>
        <c:baseTimeUnit val="months"/>
      </c:dateAx>
      <c:valAx>
        <c:axId val="397292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29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21</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059-40F5-AE89-1683D1DF6A2A}"/>
            </c:ext>
          </c:extLst>
        </c:ser>
        <c:dLbls>
          <c:showLegendKey val="0"/>
          <c:showVal val="0"/>
          <c:showCatName val="0"/>
          <c:showSerName val="0"/>
          <c:showPercent val="0"/>
          <c:showBubbleSize val="0"/>
        </c:dLbls>
        <c:gapWidth val="219"/>
        <c:overlap val="-27"/>
        <c:axId val="399611400"/>
        <c:axId val="399610744"/>
      </c:barChart>
      <c:catAx>
        <c:axId val="39961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610744"/>
        <c:crosses val="autoZero"/>
        <c:auto val="1"/>
        <c:lblAlgn val="ctr"/>
        <c:lblOffset val="100"/>
        <c:noMultiLvlLbl val="0"/>
      </c:catAx>
      <c:valAx>
        <c:axId val="399610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61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95</c:v>
                </c:pt>
                <c:pt idx="1">
                  <c:v>6</c:v>
                </c:pt>
              </c:numCache>
            </c:numRef>
          </c:val>
          <c:extLst>
            <c:ext xmlns:c16="http://schemas.microsoft.com/office/drawing/2014/chart" uri="{C3380CC4-5D6E-409C-BE32-E72D297353CC}">
              <c16:uniqueId val="{00000000-412A-446D-A4FA-00B415742856}"/>
            </c:ext>
          </c:extLst>
        </c:ser>
        <c:dLbls>
          <c:showLegendKey val="0"/>
          <c:showVal val="0"/>
          <c:showCatName val="0"/>
          <c:showSerName val="0"/>
          <c:showPercent val="0"/>
          <c:showBubbleSize val="0"/>
        </c:dLbls>
        <c:gapWidth val="219"/>
        <c:overlap val="-27"/>
        <c:axId val="401975264"/>
        <c:axId val="401971328"/>
      </c:barChart>
      <c:dateAx>
        <c:axId val="401975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71328"/>
        <c:crosses val="autoZero"/>
        <c:auto val="1"/>
        <c:lblOffset val="100"/>
        <c:baseTimeUnit val="months"/>
      </c:dateAx>
      <c:valAx>
        <c:axId val="401971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75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c:f>
              <c:strCache>
                <c:ptCount val="1"/>
                <c:pt idx="0">
                  <c:v>2022-01</c:v>
                </c:pt>
              </c:strCache>
            </c:strRef>
          </c:cat>
          <c:val>
            <c:numRef>
              <c:f>Sheet1!$B$2</c:f>
              <c:numCache>
                <c:formatCode>General</c:formatCode>
                <c:ptCount val="1"/>
                <c:pt idx="0">
                  <c:v>20</c:v>
                </c:pt>
              </c:numCache>
            </c:numRef>
          </c:val>
          <c:extLst>
            <c:ext xmlns:c16="http://schemas.microsoft.com/office/drawing/2014/chart" uri="{C3380CC4-5D6E-409C-BE32-E72D297353CC}">
              <c16:uniqueId val="{00000000-EF9F-40A2-8B1E-EE2D51C2B219}"/>
            </c:ext>
          </c:extLst>
        </c:ser>
        <c:dLbls>
          <c:showLegendKey val="0"/>
          <c:showVal val="0"/>
          <c:showCatName val="0"/>
          <c:showSerName val="0"/>
          <c:showPercent val="0"/>
          <c:showBubbleSize val="0"/>
        </c:dLbls>
        <c:gapWidth val="219"/>
        <c:overlap val="-27"/>
        <c:axId val="401981168"/>
        <c:axId val="401985432"/>
      </c:barChart>
      <c:catAx>
        <c:axId val="401981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85432"/>
        <c:crosses val="autoZero"/>
        <c:auto val="1"/>
        <c:lblAlgn val="ctr"/>
        <c:lblOffset val="100"/>
        <c:noMultiLvlLbl val="0"/>
      </c:catAx>
      <c:valAx>
        <c:axId val="401985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8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c:f>
              <c:strCache>
                <c:ptCount val="1"/>
                <c:pt idx="0">
                  <c:v>2022-01</c:v>
                </c:pt>
              </c:strCache>
            </c:strRef>
          </c:cat>
          <c:val>
            <c:numRef>
              <c:f>Sheet1!$B$2</c:f>
              <c:numCache>
                <c:formatCode>General</c:formatCode>
                <c:ptCount val="1"/>
                <c:pt idx="0">
                  <c:v>240</c:v>
                </c:pt>
              </c:numCache>
            </c:numRef>
          </c:val>
          <c:extLst>
            <c:ext xmlns:c16="http://schemas.microsoft.com/office/drawing/2014/chart" uri="{C3380CC4-5D6E-409C-BE32-E72D297353CC}">
              <c16:uniqueId val="{00000000-18D8-4C34-B790-493360E078BF}"/>
            </c:ext>
          </c:extLst>
        </c:ser>
        <c:dLbls>
          <c:showLegendKey val="0"/>
          <c:showVal val="0"/>
          <c:showCatName val="0"/>
          <c:showSerName val="0"/>
          <c:showPercent val="0"/>
          <c:showBubbleSize val="0"/>
        </c:dLbls>
        <c:gapWidth val="219"/>
        <c:overlap val="-27"/>
        <c:axId val="401983792"/>
        <c:axId val="388727856"/>
      </c:barChart>
      <c:catAx>
        <c:axId val="401983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727856"/>
        <c:crosses val="autoZero"/>
        <c:auto val="1"/>
        <c:lblAlgn val="ctr"/>
        <c:lblOffset val="100"/>
        <c:noMultiLvlLbl val="0"/>
      </c:catAx>
      <c:valAx>
        <c:axId val="388727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983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573</c:v>
                </c:pt>
                <c:pt idx="1">
                  <c:v>17778</c:v>
                </c:pt>
              </c:numCache>
            </c:numRef>
          </c:val>
          <c:extLst>
            <c:ext xmlns:c16="http://schemas.microsoft.com/office/drawing/2014/chart" uri="{C3380CC4-5D6E-409C-BE32-E72D297353CC}">
              <c16:uniqueId val="{00000000-BD93-41E3-87E1-3411728A2BA0}"/>
            </c:ext>
          </c:extLst>
        </c:ser>
        <c:dLbls>
          <c:showLegendKey val="0"/>
          <c:showVal val="0"/>
          <c:showCatName val="0"/>
          <c:showSerName val="0"/>
          <c:showPercent val="0"/>
          <c:showBubbleSize val="0"/>
        </c:dLbls>
        <c:gapWidth val="219"/>
        <c:overlap val="-27"/>
        <c:axId val="395586928"/>
        <c:axId val="395581024"/>
      </c:barChart>
      <c:catAx>
        <c:axId val="395586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81024"/>
        <c:crosses val="autoZero"/>
        <c:auto val="1"/>
        <c:lblAlgn val="ctr"/>
        <c:lblOffset val="100"/>
        <c:noMultiLvlLbl val="0"/>
      </c:catAx>
      <c:valAx>
        <c:axId val="395581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58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0</c:v>
                </c:pt>
              </c:numCache>
            </c:numRef>
          </c:val>
          <c:extLst>
            <c:ext xmlns:c16="http://schemas.microsoft.com/office/drawing/2014/chart" uri="{C3380CC4-5D6E-409C-BE32-E72D297353CC}">
              <c16:uniqueId val="{00000000-C616-4028-BD88-9089B5D6796F}"/>
            </c:ext>
          </c:extLst>
        </c:ser>
        <c:dLbls>
          <c:showLegendKey val="0"/>
          <c:showVal val="0"/>
          <c:showCatName val="0"/>
          <c:showSerName val="0"/>
          <c:showPercent val="0"/>
          <c:showBubbleSize val="0"/>
        </c:dLbls>
        <c:gapWidth val="219"/>
        <c:overlap val="-27"/>
        <c:axId val="245214080"/>
        <c:axId val="245214408"/>
      </c:barChart>
      <c:dateAx>
        <c:axId val="245214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214408"/>
        <c:crosses val="autoZero"/>
        <c:auto val="1"/>
        <c:lblOffset val="100"/>
        <c:baseTimeUnit val="months"/>
      </c:dateAx>
      <c:valAx>
        <c:axId val="245214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214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6</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D72-4CEB-A7C8-9B3FDD96EE31}"/>
            </c:ext>
          </c:extLst>
        </c:ser>
        <c:dLbls>
          <c:showLegendKey val="0"/>
          <c:showVal val="0"/>
          <c:showCatName val="0"/>
          <c:showSerName val="0"/>
          <c:showPercent val="0"/>
          <c:showBubbleSize val="0"/>
        </c:dLbls>
        <c:gapWidth val="219"/>
        <c:overlap val="-27"/>
        <c:axId val="245221296"/>
        <c:axId val="245225888"/>
      </c:barChart>
      <c:dateAx>
        <c:axId val="245221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225888"/>
        <c:crosses val="autoZero"/>
        <c:auto val="1"/>
        <c:lblOffset val="100"/>
        <c:baseTimeUnit val="months"/>
      </c:dateAx>
      <c:valAx>
        <c:axId val="245225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221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75</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419-439F-BCBE-D92AF85015B8}"/>
            </c:ext>
          </c:extLst>
        </c:ser>
        <c:dLbls>
          <c:showLegendKey val="0"/>
          <c:showVal val="0"/>
          <c:showCatName val="0"/>
          <c:showSerName val="0"/>
          <c:showPercent val="0"/>
          <c:showBubbleSize val="0"/>
        </c:dLbls>
        <c:gapWidth val="219"/>
        <c:overlap val="-27"/>
        <c:axId val="245224904"/>
        <c:axId val="245217360"/>
      </c:barChart>
      <c:catAx>
        <c:axId val="245224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217360"/>
        <c:crosses val="autoZero"/>
        <c:auto val="1"/>
        <c:lblAlgn val="ctr"/>
        <c:lblOffset val="100"/>
        <c:noMultiLvlLbl val="0"/>
      </c:catAx>
      <c:valAx>
        <c:axId val="245217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224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D8F6-226C-4D55-96AD-B253B66545D1}"/>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859D6C57-5B88-451A-AB28-E5BC4A6A1C2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949466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57116-E290-4058-905F-F2E6EDCD64BA}"/>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71ACE085-E0C6-48AD-870B-10CAF28817AF}"/>
              </a:ext>
            </a:extLst>
          </p:cNvPr>
          <p:cNvGraphicFramePr>
            <a:graphicFrameLocks noGrp="1"/>
          </p:cNvGraphicFramePr>
          <p:nvPr>
            <p:ph type="chart" sz="quarter" idx="13"/>
            <p:extLst>
              <p:ext uri="{D42A27DB-BD31-4B8C-83A1-F6EECF244321}">
                <p14:modId xmlns:p14="http://schemas.microsoft.com/office/powerpoint/2010/main" val="26992219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D90535-34FB-4CE5-89E4-A002000ACE1E}"/>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0F81A6B9-F538-4CE0-A659-D7BFD1B8B5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2782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39511-BBC0-42CD-AA76-1D6B10436238}"/>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63CBC444-6C85-4E29-8DCB-A46B32520CBA}"/>
              </a:ext>
            </a:extLst>
          </p:cNvPr>
          <p:cNvGraphicFramePr>
            <a:graphicFrameLocks noGrp="1"/>
          </p:cNvGraphicFramePr>
          <p:nvPr>
            <p:ph type="tbl" sz="quarter" idx="13"/>
            <p:extLst>
              <p:ext uri="{D42A27DB-BD31-4B8C-83A1-F6EECF244321}">
                <p14:modId xmlns:p14="http://schemas.microsoft.com/office/powerpoint/2010/main" val="2602310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226767068"/>
                    </a:ext>
                  </a:extLst>
                </a:gridCol>
                <a:gridCol w="905256">
                  <a:extLst>
                    <a:ext uri="{9D8B030D-6E8A-4147-A177-3AD203B41FA5}">
                      <a16:colId xmlns:a16="http://schemas.microsoft.com/office/drawing/2014/main" val="1187428024"/>
                    </a:ext>
                  </a:extLst>
                </a:gridCol>
                <a:gridCol w="905256">
                  <a:extLst>
                    <a:ext uri="{9D8B030D-6E8A-4147-A177-3AD203B41FA5}">
                      <a16:colId xmlns:a16="http://schemas.microsoft.com/office/drawing/2014/main" val="2322014737"/>
                    </a:ext>
                  </a:extLst>
                </a:gridCol>
                <a:gridCol w="905256">
                  <a:extLst>
                    <a:ext uri="{9D8B030D-6E8A-4147-A177-3AD203B41FA5}">
                      <a16:colId xmlns:a16="http://schemas.microsoft.com/office/drawing/2014/main" val="3090899284"/>
                    </a:ext>
                  </a:extLst>
                </a:gridCol>
                <a:gridCol w="905256">
                  <a:extLst>
                    <a:ext uri="{9D8B030D-6E8A-4147-A177-3AD203B41FA5}">
                      <a16:colId xmlns:a16="http://schemas.microsoft.com/office/drawing/2014/main" val="4047311893"/>
                    </a:ext>
                  </a:extLst>
                </a:gridCol>
                <a:gridCol w="905256">
                  <a:extLst>
                    <a:ext uri="{9D8B030D-6E8A-4147-A177-3AD203B41FA5}">
                      <a16:colId xmlns:a16="http://schemas.microsoft.com/office/drawing/2014/main" val="1690067889"/>
                    </a:ext>
                  </a:extLst>
                </a:gridCol>
                <a:gridCol w="905256">
                  <a:extLst>
                    <a:ext uri="{9D8B030D-6E8A-4147-A177-3AD203B41FA5}">
                      <a16:colId xmlns:a16="http://schemas.microsoft.com/office/drawing/2014/main" val="661683254"/>
                    </a:ext>
                  </a:extLst>
                </a:gridCol>
                <a:gridCol w="905256">
                  <a:extLst>
                    <a:ext uri="{9D8B030D-6E8A-4147-A177-3AD203B41FA5}">
                      <a16:colId xmlns:a16="http://schemas.microsoft.com/office/drawing/2014/main" val="3078052302"/>
                    </a:ext>
                  </a:extLst>
                </a:gridCol>
                <a:gridCol w="905256">
                  <a:extLst>
                    <a:ext uri="{9D8B030D-6E8A-4147-A177-3AD203B41FA5}">
                      <a16:colId xmlns:a16="http://schemas.microsoft.com/office/drawing/2014/main" val="2430353175"/>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33064008"/>
                  </a:ext>
                </a:extLst>
              </a:tr>
              <a:tr h="370840">
                <a:tc>
                  <a:txBody>
                    <a:bodyPr/>
                    <a:lstStyle/>
                    <a:p>
                      <a:r>
                        <a:rPr lang="en-US" sz="1000"/>
                        <a:t>441</a:t>
                      </a:r>
                    </a:p>
                  </a:txBody>
                  <a:tcPr/>
                </a:tc>
                <a:tc>
                  <a:txBody>
                    <a:bodyPr/>
                    <a:lstStyle/>
                    <a:p>
                      <a:r>
                        <a:rPr lang="en-US" sz="1000"/>
                        <a:t>6</a:t>
                      </a:r>
                    </a:p>
                  </a:txBody>
                  <a:tcPr/>
                </a:tc>
                <a:tc>
                  <a:txBody>
                    <a:bodyPr/>
                    <a:lstStyle/>
                    <a:p>
                      <a:r>
                        <a:rPr lang="en-US" sz="1000"/>
                        <a:t>11</a:t>
                      </a:r>
                    </a:p>
                  </a:txBody>
                  <a:tcPr/>
                </a:tc>
                <a:tc>
                  <a:txBody>
                    <a:bodyPr/>
                    <a:lstStyle/>
                    <a:p>
                      <a:r>
                        <a:rPr lang="en-US" sz="1000"/>
                        <a:t>43</a:t>
                      </a:r>
                    </a:p>
                  </a:txBody>
                  <a:tcPr/>
                </a:tc>
                <a:tc>
                  <a:txBody>
                    <a:bodyPr/>
                    <a:lstStyle/>
                    <a:p>
                      <a:r>
                        <a:rPr lang="en-US" sz="1000"/>
                        <a:t>4</a:t>
                      </a:r>
                    </a:p>
                  </a:txBody>
                  <a:tcPr/>
                </a:tc>
                <a:tc>
                  <a:txBody>
                    <a:bodyPr/>
                    <a:lstStyle/>
                    <a:p>
                      <a:r>
                        <a:rPr lang="en-US" sz="1000"/>
                        <a:t>10</a:t>
                      </a:r>
                    </a:p>
                  </a:txBody>
                  <a:tcPr/>
                </a:tc>
                <a:tc>
                  <a:txBody>
                    <a:bodyPr/>
                    <a:lstStyle/>
                    <a:p>
                      <a:r>
                        <a:rPr lang="en-US" sz="1000"/>
                        <a:t>0</a:t>
                      </a:r>
                    </a:p>
                  </a:txBody>
                  <a:tcPr/>
                </a:tc>
                <a:tc>
                  <a:txBody>
                    <a:bodyPr/>
                    <a:lstStyle/>
                    <a:p>
                      <a:r>
                        <a:rPr lang="en-US" sz="1000"/>
                        <a:t>1.1831 %</a:t>
                      </a:r>
                    </a:p>
                  </a:txBody>
                  <a:tcPr/>
                </a:tc>
                <a:tc>
                  <a:txBody>
                    <a:bodyPr/>
                    <a:lstStyle/>
                    <a:p>
                      <a:r>
                        <a:rPr lang="en-US" sz="1000"/>
                        <a:t>0.0 %</a:t>
                      </a:r>
                    </a:p>
                  </a:txBody>
                  <a:tcPr/>
                </a:tc>
                <a:extLst>
                  <a:ext uri="{0D108BD9-81ED-4DB2-BD59-A6C34878D82A}">
                    <a16:rowId xmlns:a16="http://schemas.microsoft.com/office/drawing/2014/main" val="1164484433"/>
                  </a:ext>
                </a:extLst>
              </a:tr>
            </a:tbl>
          </a:graphicData>
        </a:graphic>
      </p:graphicFrame>
      <p:sp>
        <p:nvSpPr>
          <p:cNvPr id="4" name="Text Placeholder 3">
            <a:extLst>
              <a:ext uri="{FF2B5EF4-FFF2-40B4-BE49-F238E27FC236}">
                <a16:creationId xmlns:a16="http://schemas.microsoft.com/office/drawing/2014/main" id="{BF989048-B32A-4DED-B0E2-7C1C2C21C686}"/>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983066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9E2E-DAF1-4E4B-A4F4-9D760B144DB6}"/>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070B595A-979B-426C-8B27-FE936BB9E4D5}"/>
              </a:ext>
            </a:extLst>
          </p:cNvPr>
          <p:cNvGraphicFramePr>
            <a:graphicFrameLocks noGrp="1"/>
          </p:cNvGraphicFramePr>
          <p:nvPr>
            <p:ph type="chart" sz="quarter" idx="13"/>
            <p:extLst>
              <p:ext uri="{D42A27DB-BD31-4B8C-83A1-F6EECF244321}">
                <p14:modId xmlns:p14="http://schemas.microsoft.com/office/powerpoint/2010/main" val="3919434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3F5269-46E0-40D4-839F-0226F8580C4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C32154B-FC02-4D36-A950-023494CDDA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5943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1EC20-CAA6-47A6-AD54-FFD5098D99CA}"/>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78F7B7B8-FA11-4888-B0A6-8855157E1139}"/>
              </a:ext>
            </a:extLst>
          </p:cNvPr>
          <p:cNvGraphicFramePr>
            <a:graphicFrameLocks noGrp="1"/>
          </p:cNvGraphicFramePr>
          <p:nvPr>
            <p:ph type="chart" sz="quarter" idx="13"/>
            <p:extLst>
              <p:ext uri="{D42A27DB-BD31-4B8C-83A1-F6EECF244321}">
                <p14:modId xmlns:p14="http://schemas.microsoft.com/office/powerpoint/2010/main" val="10989936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43ABA3-71E1-46A4-84C9-804C3FCADD1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7D0DDFB-93D8-49B2-AFC9-FF43AC6A40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3574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E7B08-C153-4223-9179-C45A8B519437}"/>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2204B3F6-94F7-487D-8BD9-3A9B14F3B93F}"/>
              </a:ext>
            </a:extLst>
          </p:cNvPr>
          <p:cNvGraphicFramePr>
            <a:graphicFrameLocks noGrp="1"/>
          </p:cNvGraphicFramePr>
          <p:nvPr>
            <p:ph type="chart" sz="quarter" idx="13"/>
            <p:extLst>
              <p:ext uri="{D42A27DB-BD31-4B8C-83A1-F6EECF244321}">
                <p14:modId xmlns:p14="http://schemas.microsoft.com/office/powerpoint/2010/main" val="31176170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F4CC33-3B75-4986-8739-3FEC6C83A93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2FB2E26-8006-4BDA-9DF7-5D0057C1FD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6777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C6CB0-45E8-491B-A3AE-05A95C71DAD1}"/>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F960D0D3-94EB-40C2-8B8F-4C38BD48EA69}"/>
              </a:ext>
            </a:extLst>
          </p:cNvPr>
          <p:cNvGraphicFramePr>
            <a:graphicFrameLocks noGrp="1"/>
          </p:cNvGraphicFramePr>
          <p:nvPr>
            <p:ph type="chart" sz="quarter" idx="13"/>
            <p:extLst>
              <p:ext uri="{D42A27DB-BD31-4B8C-83A1-F6EECF244321}">
                <p14:modId xmlns:p14="http://schemas.microsoft.com/office/powerpoint/2010/main" val="30240456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0C1E03-8C3F-4152-8AA9-C1A15CCDD6A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8B398A3-B80B-495B-BA53-C258DCAA04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0475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E4535-72DB-4483-A022-CDEFC6B5128D}"/>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EF78A6D2-3882-45EC-8367-306EC00A6780}"/>
              </a:ext>
            </a:extLst>
          </p:cNvPr>
          <p:cNvGraphicFramePr>
            <a:graphicFrameLocks noGrp="1"/>
          </p:cNvGraphicFramePr>
          <p:nvPr>
            <p:ph type="tbl" sz="quarter" idx="13"/>
            <p:extLst>
              <p:ext uri="{D42A27DB-BD31-4B8C-83A1-F6EECF244321}">
                <p14:modId xmlns:p14="http://schemas.microsoft.com/office/powerpoint/2010/main" val="3656055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07131107"/>
                    </a:ext>
                  </a:extLst>
                </a:gridCol>
                <a:gridCol w="822960">
                  <a:extLst>
                    <a:ext uri="{9D8B030D-6E8A-4147-A177-3AD203B41FA5}">
                      <a16:colId xmlns:a16="http://schemas.microsoft.com/office/drawing/2014/main" val="4041730281"/>
                    </a:ext>
                  </a:extLst>
                </a:gridCol>
                <a:gridCol w="822960">
                  <a:extLst>
                    <a:ext uri="{9D8B030D-6E8A-4147-A177-3AD203B41FA5}">
                      <a16:colId xmlns:a16="http://schemas.microsoft.com/office/drawing/2014/main" val="3847662531"/>
                    </a:ext>
                  </a:extLst>
                </a:gridCol>
                <a:gridCol w="822960">
                  <a:extLst>
                    <a:ext uri="{9D8B030D-6E8A-4147-A177-3AD203B41FA5}">
                      <a16:colId xmlns:a16="http://schemas.microsoft.com/office/drawing/2014/main" val="2293981163"/>
                    </a:ext>
                  </a:extLst>
                </a:gridCol>
                <a:gridCol w="822960">
                  <a:extLst>
                    <a:ext uri="{9D8B030D-6E8A-4147-A177-3AD203B41FA5}">
                      <a16:colId xmlns:a16="http://schemas.microsoft.com/office/drawing/2014/main" val="3275057084"/>
                    </a:ext>
                  </a:extLst>
                </a:gridCol>
                <a:gridCol w="822960">
                  <a:extLst>
                    <a:ext uri="{9D8B030D-6E8A-4147-A177-3AD203B41FA5}">
                      <a16:colId xmlns:a16="http://schemas.microsoft.com/office/drawing/2014/main" val="3510730378"/>
                    </a:ext>
                  </a:extLst>
                </a:gridCol>
                <a:gridCol w="822960">
                  <a:extLst>
                    <a:ext uri="{9D8B030D-6E8A-4147-A177-3AD203B41FA5}">
                      <a16:colId xmlns:a16="http://schemas.microsoft.com/office/drawing/2014/main" val="3753377216"/>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857532822"/>
                  </a:ext>
                </a:extLst>
              </a:tr>
              <a:tr h="370840">
                <a:tc>
                  <a:txBody>
                    <a:bodyPr/>
                    <a:lstStyle/>
                    <a:p>
                      <a:r>
                        <a:rPr lang="en-US" sz="1000" b="1"/>
                        <a:t>Tokio Marine America - 2022-01-21 16:54:34</a:t>
                      </a:r>
                      <a:r>
                        <a:rPr lang="en-US" sz="1000"/>
                        <a:t>
 Our Pasadena office has a long history of supporting Union Station Homeless Services. However, this January, one employee's personal giving to Union Station is greater than anything we could have asked for. Peggy has donated 30 meals from a local restaurant - Twohey's.
Peggy's efforts benefit both community members in need and spread the word about Twohey's Restaurant in Pasadena.</a:t>
                      </a:r>
                    </a:p>
                  </a:txBody>
                  <a:tcPr/>
                </a:tc>
                <a:tc>
                  <a:txBody>
                    <a:bodyPr/>
                    <a:lstStyle/>
                    <a:p>
                      <a:r>
                        <a:rPr lang="en-US" sz="1000"/>
                        <a:t>13</a:t>
                      </a:r>
                    </a:p>
                  </a:txBody>
                  <a:tcPr/>
                </a:tc>
                <a:tc>
                  <a:txBody>
                    <a:bodyPr/>
                    <a:lstStyle/>
                    <a:p>
                      <a:r>
                        <a:rPr lang="en-US" sz="1000"/>
                        <a:t>9</a:t>
                      </a:r>
                    </a:p>
                  </a:txBody>
                  <a:tcPr/>
                </a:tc>
                <a:tc>
                  <a:txBody>
                    <a:bodyPr/>
                    <a:lstStyle/>
                    <a:p>
                      <a:r>
                        <a:rPr lang="en-US" sz="1000"/>
                        <a:t>2</a:t>
                      </a:r>
                    </a:p>
                  </a:txBody>
                  <a:tcPr/>
                </a:tc>
                <a:tc>
                  <a:txBody>
                    <a:bodyPr/>
                    <a:lstStyle/>
                    <a:p>
                      <a:r>
                        <a:rPr lang="en-US" sz="1000"/>
                        <a:t>2</a:t>
                      </a:r>
                    </a:p>
                  </a:txBody>
                  <a:tcPr/>
                </a:tc>
                <a:tc>
                  <a:txBody>
                    <a:bodyPr/>
                    <a:lstStyle/>
                    <a:p>
                      <a:r>
                        <a:rPr lang="en-US" sz="1000"/>
                        <a:t>2.9478 %</a:t>
                      </a:r>
                    </a:p>
                  </a:txBody>
                  <a:tcPr/>
                </a:tc>
                <a:tc>
                  <a:txBody>
                    <a:bodyPr/>
                    <a:lstStyle/>
                    <a:p>
                      <a:r>
                        <a:rPr lang="en-US" sz="1000"/>
                        <a:t>Photo</a:t>
                      </a:r>
                    </a:p>
                  </a:txBody>
                  <a:tcPr/>
                </a:tc>
                <a:extLst>
                  <a:ext uri="{0D108BD9-81ED-4DB2-BD59-A6C34878D82A}">
                    <a16:rowId xmlns:a16="http://schemas.microsoft.com/office/drawing/2014/main" val="1317029432"/>
                  </a:ext>
                </a:extLst>
              </a:tr>
              <a:tr h="370840">
                <a:tc>
                  <a:txBody>
                    <a:bodyPr/>
                    <a:lstStyle/>
                    <a:p>
                      <a:r>
                        <a:rPr lang="en-US" sz="1000" b="1"/>
                        <a:t>Tokio Marine America - 2022-01-10 16:13:42</a:t>
                      </a:r>
                      <a:r>
                        <a:rPr lang="en-US" sz="1000"/>
                        <a:t>
 TMA's internship program was just named one of RISE Professionals' 2021 Elite 50 Internships for Most Dynamic Rotational Program! Our team is dedicated to fostering new talent, and we're looking forward to our Summer 2022 internship program.</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1.6018 %</a:t>
                      </a:r>
                    </a:p>
                  </a:txBody>
                  <a:tcPr/>
                </a:tc>
                <a:tc>
                  <a:txBody>
                    <a:bodyPr/>
                    <a:lstStyle/>
                    <a:p>
                      <a:r>
                        <a:rPr lang="en-US" sz="1000"/>
                        <a:t>Photo</a:t>
                      </a:r>
                    </a:p>
                  </a:txBody>
                  <a:tcPr/>
                </a:tc>
                <a:extLst>
                  <a:ext uri="{0D108BD9-81ED-4DB2-BD59-A6C34878D82A}">
                    <a16:rowId xmlns:a16="http://schemas.microsoft.com/office/drawing/2014/main" val="1410217122"/>
                  </a:ext>
                </a:extLst>
              </a:tr>
              <a:tr h="370840">
                <a:tc>
                  <a:txBody>
                    <a:bodyPr/>
                    <a:lstStyle/>
                    <a:p>
                      <a:r>
                        <a:rPr lang="en-US" sz="1000" b="1"/>
                        <a:t>Tokio Marine America - 2022-01-31 15:47:08</a:t>
                      </a:r>
                      <a:r>
                        <a:rPr lang="en-US" sz="1000"/>
                        <a:t>
 A little snow doesn’t stop TMA’s Diana B. from going on her daily walks! Good thing, because the snowy views are beautiful. Plus, our employees earn rewards through our wellness program for tracking their steps and completing challenges!</a:t>
                      </a:r>
                    </a:p>
                  </a:txBody>
                  <a:tcPr/>
                </a:tc>
                <a:tc>
                  <a:txBody>
                    <a:bodyPr/>
                    <a:lstStyle/>
                    <a:p>
                      <a:r>
                        <a:rPr lang="en-US" sz="1000"/>
                        <a:t>7</a:t>
                      </a:r>
                    </a:p>
                  </a:txBody>
                  <a:tcPr/>
                </a:tc>
                <a:tc>
                  <a:txBody>
                    <a:bodyPr/>
                    <a:lstStyle/>
                    <a:p>
                      <a:r>
                        <a:rPr lang="en-US" sz="1000"/>
                        <a:t>5</a:t>
                      </a:r>
                    </a:p>
                  </a:txBody>
                  <a:tcPr/>
                </a:tc>
                <a:tc>
                  <a:txBody>
                    <a:bodyPr/>
                    <a:lstStyle/>
                    <a:p>
                      <a:r>
                        <a:rPr lang="en-US" sz="1000"/>
                        <a:t>0</a:t>
                      </a:r>
                    </a:p>
                  </a:txBody>
                  <a:tcPr/>
                </a:tc>
                <a:tc>
                  <a:txBody>
                    <a:bodyPr/>
                    <a:lstStyle/>
                    <a:p>
                      <a:r>
                        <a:rPr lang="en-US" sz="1000"/>
                        <a:t>2</a:t>
                      </a:r>
                    </a:p>
                  </a:txBody>
                  <a:tcPr/>
                </a:tc>
                <a:tc>
                  <a:txBody>
                    <a:bodyPr/>
                    <a:lstStyle/>
                    <a:p>
                      <a:r>
                        <a:rPr lang="en-US" sz="1000"/>
                        <a:t>1.5873 %</a:t>
                      </a:r>
                    </a:p>
                  </a:txBody>
                  <a:tcPr/>
                </a:tc>
                <a:tc>
                  <a:txBody>
                    <a:bodyPr/>
                    <a:lstStyle/>
                    <a:p>
                      <a:r>
                        <a:rPr lang="en-US" sz="1000"/>
                        <a:t>Album</a:t>
                      </a:r>
                    </a:p>
                  </a:txBody>
                  <a:tcPr/>
                </a:tc>
                <a:extLst>
                  <a:ext uri="{0D108BD9-81ED-4DB2-BD59-A6C34878D82A}">
                    <a16:rowId xmlns:a16="http://schemas.microsoft.com/office/drawing/2014/main" val="697833267"/>
                  </a:ext>
                </a:extLst>
              </a:tr>
            </a:tbl>
          </a:graphicData>
        </a:graphic>
      </p:graphicFrame>
      <p:sp>
        <p:nvSpPr>
          <p:cNvPr id="4" name="Text Placeholder 3">
            <a:extLst>
              <a:ext uri="{FF2B5EF4-FFF2-40B4-BE49-F238E27FC236}">
                <a16:creationId xmlns:a16="http://schemas.microsoft.com/office/drawing/2014/main" id="{4E5168EC-2243-4A44-89AF-EA8BE2AFFE69}"/>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5705172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BC0E2-E869-4086-B44D-25A4E2BEA05F}"/>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25C5A536-7EBC-4F3E-8A35-3D805811243D}"/>
              </a:ext>
            </a:extLst>
          </p:cNvPr>
          <p:cNvGraphicFramePr>
            <a:graphicFrameLocks noGrp="1"/>
          </p:cNvGraphicFramePr>
          <p:nvPr>
            <p:ph type="tbl" sz="quarter" idx="13"/>
            <p:extLst>
              <p:ext uri="{D42A27DB-BD31-4B8C-83A1-F6EECF244321}">
                <p14:modId xmlns:p14="http://schemas.microsoft.com/office/powerpoint/2010/main" val="2021758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179902416"/>
                    </a:ext>
                  </a:extLst>
                </a:gridCol>
                <a:gridCol w="576072">
                  <a:extLst>
                    <a:ext uri="{9D8B030D-6E8A-4147-A177-3AD203B41FA5}">
                      <a16:colId xmlns:a16="http://schemas.microsoft.com/office/drawing/2014/main" val="4136637357"/>
                    </a:ext>
                  </a:extLst>
                </a:gridCol>
                <a:gridCol w="576072">
                  <a:extLst>
                    <a:ext uri="{9D8B030D-6E8A-4147-A177-3AD203B41FA5}">
                      <a16:colId xmlns:a16="http://schemas.microsoft.com/office/drawing/2014/main" val="2636024209"/>
                    </a:ext>
                  </a:extLst>
                </a:gridCol>
                <a:gridCol w="576072">
                  <a:extLst>
                    <a:ext uri="{9D8B030D-6E8A-4147-A177-3AD203B41FA5}">
                      <a16:colId xmlns:a16="http://schemas.microsoft.com/office/drawing/2014/main" val="3135018623"/>
                    </a:ext>
                  </a:extLst>
                </a:gridCol>
                <a:gridCol w="576072">
                  <a:extLst>
                    <a:ext uri="{9D8B030D-6E8A-4147-A177-3AD203B41FA5}">
                      <a16:colId xmlns:a16="http://schemas.microsoft.com/office/drawing/2014/main" val="1391552304"/>
                    </a:ext>
                  </a:extLst>
                </a:gridCol>
                <a:gridCol w="576072">
                  <a:extLst>
                    <a:ext uri="{9D8B030D-6E8A-4147-A177-3AD203B41FA5}">
                      <a16:colId xmlns:a16="http://schemas.microsoft.com/office/drawing/2014/main" val="1338439338"/>
                    </a:ext>
                  </a:extLst>
                </a:gridCol>
                <a:gridCol w="576072">
                  <a:extLst>
                    <a:ext uri="{9D8B030D-6E8A-4147-A177-3AD203B41FA5}">
                      <a16:colId xmlns:a16="http://schemas.microsoft.com/office/drawing/2014/main" val="3698572803"/>
                    </a:ext>
                  </a:extLst>
                </a:gridCol>
                <a:gridCol w="576072">
                  <a:extLst>
                    <a:ext uri="{9D8B030D-6E8A-4147-A177-3AD203B41FA5}">
                      <a16:colId xmlns:a16="http://schemas.microsoft.com/office/drawing/2014/main" val="2711879664"/>
                    </a:ext>
                  </a:extLst>
                </a:gridCol>
                <a:gridCol w="576072">
                  <a:extLst>
                    <a:ext uri="{9D8B030D-6E8A-4147-A177-3AD203B41FA5}">
                      <a16:colId xmlns:a16="http://schemas.microsoft.com/office/drawing/2014/main" val="3708184932"/>
                    </a:ext>
                  </a:extLst>
                </a:gridCol>
                <a:gridCol w="576072">
                  <a:extLst>
                    <a:ext uri="{9D8B030D-6E8A-4147-A177-3AD203B41FA5}">
                      <a16:colId xmlns:a16="http://schemas.microsoft.com/office/drawing/2014/main" val="3252117521"/>
                    </a:ext>
                  </a:extLst>
                </a:gridCol>
                <a:gridCol w="576072">
                  <a:extLst>
                    <a:ext uri="{9D8B030D-6E8A-4147-A177-3AD203B41FA5}">
                      <a16:colId xmlns:a16="http://schemas.microsoft.com/office/drawing/2014/main" val="172323573"/>
                    </a:ext>
                  </a:extLst>
                </a:gridCol>
                <a:gridCol w="576072">
                  <a:extLst>
                    <a:ext uri="{9D8B030D-6E8A-4147-A177-3AD203B41FA5}">
                      <a16:colId xmlns:a16="http://schemas.microsoft.com/office/drawing/2014/main" val="178948285"/>
                    </a:ext>
                  </a:extLst>
                </a:gridCol>
                <a:gridCol w="576072">
                  <a:extLst>
                    <a:ext uri="{9D8B030D-6E8A-4147-A177-3AD203B41FA5}">
                      <a16:colId xmlns:a16="http://schemas.microsoft.com/office/drawing/2014/main" val="162491636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60730637"/>
                  </a:ext>
                </a:extLst>
              </a:tr>
              <a:tr h="370840">
                <a:tc>
                  <a:txBody>
                    <a:bodyPr/>
                    <a:lstStyle/>
                    <a:p>
                      <a:r>
                        <a:rPr lang="en-US" sz="1000"/>
                        <a:t>228</a:t>
                      </a:r>
                    </a:p>
                  </a:txBody>
                  <a:tcPr/>
                </a:tc>
                <a:tc>
                  <a:txBody>
                    <a:bodyPr/>
                    <a:lstStyle/>
                    <a:p>
                      <a:r>
                        <a:rPr lang="en-US" sz="1000"/>
                        <a:t>2</a:t>
                      </a:r>
                    </a:p>
                  </a:txBody>
                  <a:tcPr/>
                </a:tc>
                <a:tc>
                  <a:txBody>
                    <a:bodyPr/>
                    <a:lstStyle/>
                    <a:p>
                      <a:r>
                        <a:rPr lang="en-US" sz="1000"/>
                        <a:t>12</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8</a:t>
                      </a:r>
                    </a:p>
                  </a:txBody>
                  <a:tcPr/>
                </a:tc>
                <a:tc>
                  <a:txBody>
                    <a:bodyPr/>
                    <a:lstStyle/>
                    <a:p>
                      <a:r>
                        <a:rPr lang="en-US" sz="1000"/>
                        <a:t>8</a:t>
                      </a:r>
                    </a:p>
                  </a:txBody>
                  <a:tcPr/>
                </a:tc>
                <a:tc>
                  <a:txBody>
                    <a:bodyPr/>
                    <a:lstStyle/>
                    <a:p>
                      <a:r>
                        <a:rPr lang="en-US" sz="1000"/>
                        <a:t>12</a:t>
                      </a:r>
                    </a:p>
                  </a:txBody>
                  <a:tcPr/>
                </a:tc>
                <a:tc>
                  <a:txBody>
                    <a:bodyPr/>
                    <a:lstStyle/>
                    <a:p>
                      <a:r>
                        <a:rPr lang="en-US" sz="1000"/>
                        <a:t>1</a:t>
                      </a:r>
                    </a:p>
                  </a:txBody>
                  <a:tcPr/>
                </a:tc>
                <a:tc>
                  <a:txBody>
                    <a:bodyPr/>
                    <a:lstStyle/>
                    <a:p>
                      <a:r>
                        <a:rPr lang="en-US" sz="1000"/>
                        <a:t>1</a:t>
                      </a:r>
                    </a:p>
                  </a:txBody>
                  <a:tcPr/>
                </a:tc>
                <a:tc>
                  <a:txBody>
                    <a:bodyPr/>
                    <a:lstStyle/>
                    <a:p>
                      <a:r>
                        <a:rPr lang="en-US" sz="1000"/>
                        <a:t>0.7709 %</a:t>
                      </a:r>
                    </a:p>
                  </a:txBody>
                  <a:tcPr/>
                </a:tc>
                <a:tc>
                  <a:txBody>
                    <a:bodyPr/>
                    <a:lstStyle/>
                    <a:p>
                      <a:r>
                        <a:rPr lang="en-US" sz="1000"/>
                        <a:t>0.0 %</a:t>
                      </a:r>
                    </a:p>
                  </a:txBody>
                  <a:tcPr/>
                </a:tc>
                <a:extLst>
                  <a:ext uri="{0D108BD9-81ED-4DB2-BD59-A6C34878D82A}">
                    <a16:rowId xmlns:a16="http://schemas.microsoft.com/office/drawing/2014/main" val="4080690829"/>
                  </a:ext>
                </a:extLst>
              </a:tr>
            </a:tbl>
          </a:graphicData>
        </a:graphic>
      </p:graphicFrame>
      <p:sp>
        <p:nvSpPr>
          <p:cNvPr id="4" name="Text Placeholder 3">
            <a:extLst>
              <a:ext uri="{FF2B5EF4-FFF2-40B4-BE49-F238E27FC236}">
                <a16:creationId xmlns:a16="http://schemas.microsoft.com/office/drawing/2014/main" id="{05F0ECF7-E6C2-47E8-A354-AB0B95DE777E}"/>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6140933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23387-5AD8-4055-BE65-872C06CAF8C8}"/>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53F392FD-A6A8-4C98-BF6C-576CE8A87873}"/>
              </a:ext>
            </a:extLst>
          </p:cNvPr>
          <p:cNvGraphicFramePr>
            <a:graphicFrameLocks noGrp="1"/>
          </p:cNvGraphicFramePr>
          <p:nvPr>
            <p:ph type="chart" sz="quarter" idx="13"/>
            <p:extLst>
              <p:ext uri="{D42A27DB-BD31-4B8C-83A1-F6EECF244321}">
                <p14:modId xmlns:p14="http://schemas.microsoft.com/office/powerpoint/2010/main" val="14361927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5A56FB-0444-44D6-BAB9-AF94190DC54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4119B8F-0205-452B-B6ED-A5770ACCEC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7623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382DD-5808-40D3-9B15-7040D3FF234C}"/>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6D044779-BAB6-4202-AB86-6C5B84CAB9B1}"/>
              </a:ext>
            </a:extLst>
          </p:cNvPr>
          <p:cNvGraphicFramePr>
            <a:graphicFrameLocks noGrp="1"/>
          </p:cNvGraphicFramePr>
          <p:nvPr>
            <p:ph type="chart" sz="quarter" idx="13"/>
            <p:extLst>
              <p:ext uri="{D42A27DB-BD31-4B8C-83A1-F6EECF244321}">
                <p14:modId xmlns:p14="http://schemas.microsoft.com/office/powerpoint/2010/main" val="33783635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F86F16-A224-4376-B13B-2B1716F3751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5A493A1-3B1C-4864-9604-E40784EF7C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8535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090D7-A9B4-4562-8D7C-0186F951439C}"/>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10C4A4FF-336E-49B1-8D83-5797FD4CE786}"/>
              </a:ext>
            </a:extLst>
          </p:cNvPr>
          <p:cNvGraphicFramePr>
            <a:graphicFrameLocks noGrp="1"/>
          </p:cNvGraphicFramePr>
          <p:nvPr>
            <p:ph type="chart" sz="quarter" idx="13"/>
            <p:extLst>
              <p:ext uri="{D42A27DB-BD31-4B8C-83A1-F6EECF244321}">
                <p14:modId xmlns:p14="http://schemas.microsoft.com/office/powerpoint/2010/main" val="19530664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2B8364-B700-4F13-AA65-A5AFB90B344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C7C0B65-9359-4022-99B3-F49BFBA654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7350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12FC9-204D-4151-9BDF-143C894F0653}"/>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FE2255EB-5154-4234-A6BE-D8067B8D11A0}"/>
              </a:ext>
            </a:extLst>
          </p:cNvPr>
          <p:cNvGraphicFramePr>
            <a:graphicFrameLocks noGrp="1"/>
          </p:cNvGraphicFramePr>
          <p:nvPr>
            <p:ph type="tbl" sz="quarter" idx="13"/>
            <p:extLst>
              <p:ext uri="{D42A27DB-BD31-4B8C-83A1-F6EECF244321}">
                <p14:modId xmlns:p14="http://schemas.microsoft.com/office/powerpoint/2010/main" val="3648568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338054180"/>
                    </a:ext>
                  </a:extLst>
                </a:gridCol>
                <a:gridCol w="493776">
                  <a:extLst>
                    <a:ext uri="{9D8B030D-6E8A-4147-A177-3AD203B41FA5}">
                      <a16:colId xmlns:a16="http://schemas.microsoft.com/office/drawing/2014/main" val="4066882457"/>
                    </a:ext>
                  </a:extLst>
                </a:gridCol>
                <a:gridCol w="1069848">
                  <a:extLst>
                    <a:ext uri="{9D8B030D-6E8A-4147-A177-3AD203B41FA5}">
                      <a16:colId xmlns:a16="http://schemas.microsoft.com/office/drawing/2014/main" val="771845143"/>
                    </a:ext>
                  </a:extLst>
                </a:gridCol>
                <a:gridCol w="1069848">
                  <a:extLst>
                    <a:ext uri="{9D8B030D-6E8A-4147-A177-3AD203B41FA5}">
                      <a16:colId xmlns:a16="http://schemas.microsoft.com/office/drawing/2014/main" val="2444768839"/>
                    </a:ext>
                  </a:extLst>
                </a:gridCol>
                <a:gridCol w="1069848">
                  <a:extLst>
                    <a:ext uri="{9D8B030D-6E8A-4147-A177-3AD203B41FA5}">
                      <a16:colId xmlns:a16="http://schemas.microsoft.com/office/drawing/2014/main" val="2233099024"/>
                    </a:ext>
                  </a:extLst>
                </a:gridCol>
                <a:gridCol w="1069848">
                  <a:extLst>
                    <a:ext uri="{9D8B030D-6E8A-4147-A177-3AD203B41FA5}">
                      <a16:colId xmlns:a16="http://schemas.microsoft.com/office/drawing/2014/main" val="2186165630"/>
                    </a:ext>
                  </a:extLst>
                </a:gridCol>
                <a:gridCol w="1069848">
                  <a:extLst>
                    <a:ext uri="{9D8B030D-6E8A-4147-A177-3AD203B41FA5}">
                      <a16:colId xmlns:a16="http://schemas.microsoft.com/office/drawing/2014/main" val="10347342"/>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573049342"/>
                  </a:ext>
                </a:extLst>
              </a:tr>
              <a:tr h="370840">
                <a:tc>
                  <a:txBody>
                    <a:bodyPr/>
                    <a:lstStyle/>
                    <a:p>
                      <a:r>
                        <a:rPr lang="en-US" sz="1000" b="1"/>
                        <a:t>@TokioMAmerica - 2022-01-25 16:09:53</a:t>
                      </a:r>
                      <a:r>
                        <a:rPr lang="en-US" sz="1000"/>
                        <a:t>
 Last Tuesday, TMA employees had the opportunity to learn how to create their own #FutureBoards! @SarahCentrella coached us through the process of identifying meaningful goals and how we could accomplish them. See what our employees thought of the presentation! https://t.co/mAlg2GCaPh</a:t>
                      </a:r>
                    </a:p>
                  </a:txBody>
                  <a:tcPr/>
                </a:tc>
                <a:tc>
                  <a:txBody>
                    <a:bodyPr/>
                    <a:lstStyle/>
                    <a:p>
                      <a:r>
                        <a:rPr lang="en-US" sz="1000"/>
                        <a:t>01/27/2022 13:40:13</a:t>
                      </a:r>
                    </a:p>
                  </a:txBody>
                  <a:tcPr/>
                </a:tc>
                <a:tc>
                  <a:txBody>
                    <a:bodyPr/>
                    <a:lstStyle/>
                    <a:p>
                      <a:r>
                        <a:rPr lang="en-US" sz="1000"/>
                        <a:t>2</a:t>
                      </a:r>
                    </a:p>
                  </a:txBody>
                  <a:tcPr/>
                </a:tc>
                <a:tc>
                  <a:txBody>
                    <a:bodyPr/>
                    <a:lstStyle/>
                    <a:p>
                      <a:r>
                        <a:rPr lang="en-US" sz="1000"/>
                        <a:t>2</a:t>
                      </a:r>
                    </a:p>
                  </a:txBody>
                  <a:tcPr/>
                </a:tc>
                <a:tc>
                  <a:txBody>
                    <a:bodyPr/>
                    <a:lstStyle/>
                    <a:p>
                      <a:r>
                        <a:rPr lang="en-US" sz="1000"/>
                        <a:t>1</a:t>
                      </a:r>
                    </a:p>
                  </a:txBody>
                  <a:tcPr/>
                </a:tc>
                <a:tc>
                  <a:txBody>
                    <a:bodyPr/>
                    <a:lstStyle/>
                    <a:p>
                      <a:r>
                        <a:rPr lang="en-US" sz="1000"/>
                        <a:t>5</a:t>
                      </a:r>
                    </a:p>
                  </a:txBody>
                  <a:tcPr/>
                </a:tc>
                <a:tc>
                  <a:txBody>
                    <a:bodyPr/>
                    <a:lstStyle/>
                    <a:p>
                      <a:r>
                        <a:rPr lang="en-US" sz="1000"/>
                        <a:t>2.2124 %</a:t>
                      </a:r>
                    </a:p>
                  </a:txBody>
                  <a:tcPr/>
                </a:tc>
                <a:extLst>
                  <a:ext uri="{0D108BD9-81ED-4DB2-BD59-A6C34878D82A}">
                    <a16:rowId xmlns:a16="http://schemas.microsoft.com/office/drawing/2014/main" val="3321399931"/>
                  </a:ext>
                </a:extLst>
              </a:tr>
              <a:tr h="370840">
                <a:tc>
                  <a:txBody>
                    <a:bodyPr/>
                    <a:lstStyle/>
                    <a:p>
                      <a:r>
                        <a:rPr lang="en-US" sz="1000" b="1"/>
                        <a:t>@TokioMAmerica - 2022-01-12 16:47:45</a:t>
                      </a:r>
                      <a:r>
                        <a:rPr lang="en-US" sz="1000"/>
                        <a:t>
 TMA has offices in cities nationwide! Our open Chief Litigation Specialist role offers your choice of four cities. Where will you apply? https://t.co/bAYhH5Ty3K https://t.co/t3KsMOQgZM</a:t>
                      </a:r>
                    </a:p>
                  </a:txBody>
                  <a:tcPr/>
                </a:tc>
                <a:tc>
                  <a:txBody>
                    <a:bodyPr/>
                    <a:lstStyle/>
                    <a:p>
                      <a:r>
                        <a:rPr lang="en-US" sz="1000"/>
                        <a:t>01/25/2022 19:40:21</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4</a:t>
                      </a:r>
                    </a:p>
                  </a:txBody>
                  <a:tcPr/>
                </a:tc>
                <a:tc>
                  <a:txBody>
                    <a:bodyPr/>
                    <a:lstStyle/>
                    <a:p>
                      <a:r>
                        <a:rPr lang="en-US" sz="1000"/>
                        <a:t>1.7778 %</a:t>
                      </a:r>
                    </a:p>
                  </a:txBody>
                  <a:tcPr/>
                </a:tc>
                <a:extLst>
                  <a:ext uri="{0D108BD9-81ED-4DB2-BD59-A6C34878D82A}">
                    <a16:rowId xmlns:a16="http://schemas.microsoft.com/office/drawing/2014/main" val="1883619052"/>
                  </a:ext>
                </a:extLst>
              </a:tr>
              <a:tr h="370840">
                <a:tc>
                  <a:txBody>
                    <a:bodyPr/>
                    <a:lstStyle/>
                    <a:p>
                      <a:r>
                        <a:rPr lang="en-US" sz="1000" b="1"/>
                        <a:t>@TokioMAmerica - 2022-01-03 09:21:37</a:t>
                      </a:r>
                      <a:r>
                        <a:rPr lang="en-US" sz="1000"/>
                        <a:t>
 TMA offices are closed today to celebrate the new year. We will resume normal business hours tomorrow, January 4th. We wish you a safe and happy 2022! https://t.co/noA7TsHFq0</a:t>
                      </a:r>
                    </a:p>
                  </a:txBody>
                  <a:tcPr/>
                </a:tc>
                <a:tc>
                  <a:txBody>
                    <a:bodyPr/>
                    <a:lstStyle/>
                    <a:p>
                      <a:r>
                        <a:rPr lang="en-US" sz="1000"/>
                        <a:t>01/04/2022 01:40:29</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1.3274 %</a:t>
                      </a:r>
                    </a:p>
                  </a:txBody>
                  <a:tcPr/>
                </a:tc>
                <a:extLst>
                  <a:ext uri="{0D108BD9-81ED-4DB2-BD59-A6C34878D82A}">
                    <a16:rowId xmlns:a16="http://schemas.microsoft.com/office/drawing/2014/main" val="659910186"/>
                  </a:ext>
                </a:extLst>
              </a:tr>
            </a:tbl>
          </a:graphicData>
        </a:graphic>
      </p:graphicFrame>
      <p:sp>
        <p:nvSpPr>
          <p:cNvPr id="4" name="Text Placeholder 3">
            <a:extLst>
              <a:ext uri="{FF2B5EF4-FFF2-40B4-BE49-F238E27FC236}">
                <a16:creationId xmlns:a16="http://schemas.microsoft.com/office/drawing/2014/main" id="{20346B7D-D875-457D-92E7-063BF4E1C18D}"/>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3730963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0A7CB-9E72-45F8-8C65-1B7106A3F5B9}"/>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56AE1907-9D55-48E5-982C-E4724655EF5D}"/>
              </a:ext>
            </a:extLst>
          </p:cNvPr>
          <p:cNvGraphicFramePr>
            <a:graphicFrameLocks noGrp="1"/>
          </p:cNvGraphicFramePr>
          <p:nvPr>
            <p:ph type="tbl" sz="quarter" idx="13"/>
            <p:extLst>
              <p:ext uri="{D42A27DB-BD31-4B8C-83A1-F6EECF244321}">
                <p14:modId xmlns:p14="http://schemas.microsoft.com/office/powerpoint/2010/main" val="3929010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974944237"/>
                    </a:ext>
                  </a:extLst>
                </a:gridCol>
                <a:gridCol w="658368">
                  <a:extLst>
                    <a:ext uri="{9D8B030D-6E8A-4147-A177-3AD203B41FA5}">
                      <a16:colId xmlns:a16="http://schemas.microsoft.com/office/drawing/2014/main" val="2910328746"/>
                    </a:ext>
                  </a:extLst>
                </a:gridCol>
                <a:gridCol w="658368">
                  <a:extLst>
                    <a:ext uri="{9D8B030D-6E8A-4147-A177-3AD203B41FA5}">
                      <a16:colId xmlns:a16="http://schemas.microsoft.com/office/drawing/2014/main" val="2585718536"/>
                    </a:ext>
                  </a:extLst>
                </a:gridCol>
                <a:gridCol w="658368">
                  <a:extLst>
                    <a:ext uri="{9D8B030D-6E8A-4147-A177-3AD203B41FA5}">
                      <a16:colId xmlns:a16="http://schemas.microsoft.com/office/drawing/2014/main" val="2745179017"/>
                    </a:ext>
                  </a:extLst>
                </a:gridCol>
                <a:gridCol w="658368">
                  <a:extLst>
                    <a:ext uri="{9D8B030D-6E8A-4147-A177-3AD203B41FA5}">
                      <a16:colId xmlns:a16="http://schemas.microsoft.com/office/drawing/2014/main" val="18358130"/>
                    </a:ext>
                  </a:extLst>
                </a:gridCol>
                <a:gridCol w="658368">
                  <a:extLst>
                    <a:ext uri="{9D8B030D-6E8A-4147-A177-3AD203B41FA5}">
                      <a16:colId xmlns:a16="http://schemas.microsoft.com/office/drawing/2014/main" val="823703899"/>
                    </a:ext>
                  </a:extLst>
                </a:gridCol>
                <a:gridCol w="658368">
                  <a:extLst>
                    <a:ext uri="{9D8B030D-6E8A-4147-A177-3AD203B41FA5}">
                      <a16:colId xmlns:a16="http://schemas.microsoft.com/office/drawing/2014/main" val="50810121"/>
                    </a:ext>
                  </a:extLst>
                </a:gridCol>
                <a:gridCol w="658368">
                  <a:extLst>
                    <a:ext uri="{9D8B030D-6E8A-4147-A177-3AD203B41FA5}">
                      <a16:colId xmlns:a16="http://schemas.microsoft.com/office/drawing/2014/main" val="3705909983"/>
                    </a:ext>
                  </a:extLst>
                </a:gridCol>
                <a:gridCol w="658368">
                  <a:extLst>
                    <a:ext uri="{9D8B030D-6E8A-4147-A177-3AD203B41FA5}">
                      <a16:colId xmlns:a16="http://schemas.microsoft.com/office/drawing/2014/main" val="671772460"/>
                    </a:ext>
                  </a:extLst>
                </a:gridCol>
                <a:gridCol w="658368">
                  <a:extLst>
                    <a:ext uri="{9D8B030D-6E8A-4147-A177-3AD203B41FA5}">
                      <a16:colId xmlns:a16="http://schemas.microsoft.com/office/drawing/2014/main" val="1854548521"/>
                    </a:ext>
                  </a:extLst>
                </a:gridCol>
                <a:gridCol w="658368">
                  <a:extLst>
                    <a:ext uri="{9D8B030D-6E8A-4147-A177-3AD203B41FA5}">
                      <a16:colId xmlns:a16="http://schemas.microsoft.com/office/drawing/2014/main" val="3131122678"/>
                    </a:ext>
                  </a:extLst>
                </a:gridCol>
                <a:gridCol w="658368">
                  <a:extLst>
                    <a:ext uri="{9D8B030D-6E8A-4147-A177-3AD203B41FA5}">
                      <a16:colId xmlns:a16="http://schemas.microsoft.com/office/drawing/2014/main" val="386393556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554450418"/>
                  </a:ext>
                </a:extLst>
              </a:tr>
              <a:tr h="370840">
                <a:tc>
                  <a:txBody>
                    <a:bodyPr/>
                    <a:lstStyle/>
                    <a:p>
                      <a:r>
                        <a:rPr lang="en-US" sz="1000"/>
                        <a:t>18528</a:t>
                      </a:r>
                    </a:p>
                  </a:txBody>
                  <a:tcPr/>
                </a:tc>
                <a:tc>
                  <a:txBody>
                    <a:bodyPr/>
                    <a:lstStyle/>
                    <a:p>
                      <a:r>
                        <a:rPr lang="en-US" sz="1000"/>
                        <a:t>95</a:t>
                      </a:r>
                    </a:p>
                  </a:txBody>
                  <a:tcPr/>
                </a:tc>
                <a:tc>
                  <a:txBody>
                    <a:bodyPr/>
                    <a:lstStyle/>
                    <a:p>
                      <a:r>
                        <a:rPr lang="en-US" sz="1000"/>
                        <a:t>12</a:t>
                      </a:r>
                    </a:p>
                  </a:txBody>
                  <a:tcPr/>
                </a:tc>
                <a:tc>
                  <a:txBody>
                    <a:bodyPr/>
                    <a:lstStyle/>
                    <a:p>
                      <a:r>
                        <a:rPr lang="en-US" sz="1000"/>
                        <a:t>232</a:t>
                      </a:r>
                    </a:p>
                  </a:txBody>
                  <a:tcPr/>
                </a:tc>
                <a:tc>
                  <a:txBody>
                    <a:bodyPr/>
                    <a:lstStyle/>
                    <a:p>
                      <a:r>
                        <a:rPr lang="en-US" sz="1000"/>
                        <a:t>19.333333333333</a:t>
                      </a:r>
                    </a:p>
                  </a:txBody>
                  <a:tcPr/>
                </a:tc>
                <a:tc>
                  <a:txBody>
                    <a:bodyPr/>
                    <a:lstStyle/>
                    <a:p>
                      <a:r>
                        <a:rPr lang="en-US" sz="1000"/>
                        <a:t>3</a:t>
                      </a:r>
                    </a:p>
                  </a:txBody>
                  <a:tcPr/>
                </a:tc>
                <a:tc>
                  <a:txBody>
                    <a:bodyPr/>
                    <a:lstStyle/>
                    <a:p>
                      <a:r>
                        <a:rPr lang="en-US" sz="1000"/>
                        <a:t>5</a:t>
                      </a:r>
                    </a:p>
                  </a:txBody>
                  <a:tcPr/>
                </a:tc>
                <a:tc>
                  <a:txBody>
                    <a:bodyPr/>
                    <a:lstStyle/>
                    <a:p>
                      <a:r>
                        <a:rPr lang="en-US" sz="1000"/>
                        <a:t>287</a:t>
                      </a:r>
                    </a:p>
                  </a:txBody>
                  <a:tcPr/>
                </a:tc>
                <a:tc>
                  <a:txBody>
                    <a:bodyPr/>
                    <a:lstStyle/>
                    <a:p>
                      <a:r>
                        <a:rPr lang="en-US" sz="1000"/>
                        <a:t>13461</a:t>
                      </a:r>
                    </a:p>
                  </a:txBody>
                  <a:tcPr/>
                </a:tc>
                <a:tc>
                  <a:txBody>
                    <a:bodyPr/>
                    <a:lstStyle/>
                    <a:p>
                      <a:r>
                        <a:rPr lang="en-US" sz="1000"/>
                        <a:t>1121.75</a:t>
                      </a:r>
                    </a:p>
                  </a:txBody>
                  <a:tcPr/>
                </a:tc>
                <a:tc>
                  <a:txBody>
                    <a:bodyPr/>
                    <a:lstStyle/>
                    <a:p>
                      <a:r>
                        <a:rPr lang="en-US" sz="1000"/>
                        <a:t>3.9953013474261 %</a:t>
                      </a:r>
                    </a:p>
                  </a:txBody>
                  <a:tcPr/>
                </a:tc>
                <a:tc>
                  <a:txBody>
                    <a:bodyPr/>
                    <a:lstStyle/>
                    <a:p>
                      <a:r>
                        <a:rPr lang="en-US" sz="1000"/>
                        <a:t>0</a:t>
                      </a:r>
                    </a:p>
                  </a:txBody>
                  <a:tcPr/>
                </a:tc>
                <a:extLst>
                  <a:ext uri="{0D108BD9-81ED-4DB2-BD59-A6C34878D82A}">
                    <a16:rowId xmlns:a16="http://schemas.microsoft.com/office/drawing/2014/main" val="4043725342"/>
                  </a:ext>
                </a:extLst>
              </a:tr>
            </a:tbl>
          </a:graphicData>
        </a:graphic>
      </p:graphicFrame>
      <p:sp>
        <p:nvSpPr>
          <p:cNvPr id="4" name="Text Placeholder 3">
            <a:extLst>
              <a:ext uri="{FF2B5EF4-FFF2-40B4-BE49-F238E27FC236}">
                <a16:creationId xmlns:a16="http://schemas.microsoft.com/office/drawing/2014/main" id="{729BF45B-DA24-4E1D-81D6-236B835F77FD}"/>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7549919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254B9-4ED1-4921-B42D-32B44266C0C0}"/>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3F184B85-A1B1-4EC7-8456-AC88DF534942}"/>
              </a:ext>
            </a:extLst>
          </p:cNvPr>
          <p:cNvGraphicFramePr>
            <a:graphicFrameLocks noGrp="1"/>
          </p:cNvGraphicFramePr>
          <p:nvPr>
            <p:ph type="chart" sz="quarter" idx="13"/>
            <p:extLst>
              <p:ext uri="{D42A27DB-BD31-4B8C-83A1-F6EECF244321}">
                <p14:modId xmlns:p14="http://schemas.microsoft.com/office/powerpoint/2010/main" val="36252579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0C9421-E1ED-4125-8EA0-8D32D798963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13E8B0B-52DD-410C-8F89-18414A3556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1867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2F6D0-16F6-4630-84E6-19F60C87C7E0}"/>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67605A37-C187-4F4B-A1DC-93467EC1DB0B}"/>
              </a:ext>
            </a:extLst>
          </p:cNvPr>
          <p:cNvGraphicFramePr>
            <a:graphicFrameLocks noGrp="1"/>
          </p:cNvGraphicFramePr>
          <p:nvPr>
            <p:ph type="chart" sz="quarter" idx="13"/>
            <p:extLst>
              <p:ext uri="{D42A27DB-BD31-4B8C-83A1-F6EECF244321}">
                <p14:modId xmlns:p14="http://schemas.microsoft.com/office/powerpoint/2010/main" val="200609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E17B1A-F7BB-462F-9D5C-00B5367F6DB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D52EDB9-ADEF-4F05-870E-7098B2A614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3696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C80CE-5969-4597-A71D-95256DC1065A}"/>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6E0C1788-158F-4452-8088-01E22B742924}"/>
              </a:ext>
            </a:extLst>
          </p:cNvPr>
          <p:cNvGraphicFramePr>
            <a:graphicFrameLocks noGrp="1"/>
          </p:cNvGraphicFramePr>
          <p:nvPr>
            <p:ph type="chart" sz="quarter" idx="13"/>
            <p:extLst>
              <p:ext uri="{D42A27DB-BD31-4B8C-83A1-F6EECF244321}">
                <p14:modId xmlns:p14="http://schemas.microsoft.com/office/powerpoint/2010/main" val="18657685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6BA6D9-70BC-4E9F-AA2A-DF6098957F9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431483D-C7E6-4E66-ABD1-1088FF715F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336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9DEDB-DAEC-4C3B-8680-FF897D1983D3}"/>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88510BBC-831C-4F05-955E-CB9C576A2AA8}"/>
              </a:ext>
            </a:extLst>
          </p:cNvPr>
          <p:cNvGraphicFramePr>
            <a:graphicFrameLocks noGrp="1"/>
          </p:cNvGraphicFramePr>
          <p:nvPr>
            <p:ph type="chart" sz="quarter" idx="13"/>
            <p:extLst>
              <p:ext uri="{D42A27DB-BD31-4B8C-83A1-F6EECF244321}">
                <p14:modId xmlns:p14="http://schemas.microsoft.com/office/powerpoint/2010/main" val="32161853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715117-BCEC-42EA-932F-37B9F1C1C83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BF7EC4A-04E3-4DAB-81EC-EB8D8B2D65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31318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3CE6F-8EA8-465F-B65B-5DDDF8BEDF86}"/>
              </a:ext>
            </a:extLst>
          </p:cNvPr>
          <p:cNvSpPr>
            <a:spLocks noGrp="1"/>
          </p:cNvSpPr>
          <p:nvPr>
            <p:ph type="title"/>
          </p:nvPr>
        </p:nvSpPr>
        <p:spPr/>
        <p:txBody>
          <a:bodyPr/>
          <a:lstStyle/>
          <a:p>
            <a:r>
              <a:rPr lang="en-US"/>
              <a:t>LinkedIn Posts Table | Tokio Marine America - 1 of 2</a:t>
            </a:r>
          </a:p>
        </p:txBody>
      </p:sp>
      <p:graphicFrame>
        <p:nvGraphicFramePr>
          <p:cNvPr id="5" name="Table Placeholder 4">
            <a:extLst>
              <a:ext uri="{FF2B5EF4-FFF2-40B4-BE49-F238E27FC236}">
                <a16:creationId xmlns:a16="http://schemas.microsoft.com/office/drawing/2014/main" id="{4EECE4D1-E906-432E-910E-E7D4C3291E8D}"/>
              </a:ext>
            </a:extLst>
          </p:cNvPr>
          <p:cNvGraphicFramePr>
            <a:graphicFrameLocks noGrp="1"/>
          </p:cNvGraphicFramePr>
          <p:nvPr>
            <p:ph type="tbl" sz="quarter" idx="13"/>
            <p:extLst>
              <p:ext uri="{D42A27DB-BD31-4B8C-83A1-F6EECF244321}">
                <p14:modId xmlns:p14="http://schemas.microsoft.com/office/powerpoint/2010/main" val="1149883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79671155"/>
                    </a:ext>
                  </a:extLst>
                </a:gridCol>
                <a:gridCol w="740664">
                  <a:extLst>
                    <a:ext uri="{9D8B030D-6E8A-4147-A177-3AD203B41FA5}">
                      <a16:colId xmlns:a16="http://schemas.microsoft.com/office/drawing/2014/main" val="3785885535"/>
                    </a:ext>
                  </a:extLst>
                </a:gridCol>
                <a:gridCol w="740664">
                  <a:extLst>
                    <a:ext uri="{9D8B030D-6E8A-4147-A177-3AD203B41FA5}">
                      <a16:colId xmlns:a16="http://schemas.microsoft.com/office/drawing/2014/main" val="2294612680"/>
                    </a:ext>
                  </a:extLst>
                </a:gridCol>
                <a:gridCol w="740664">
                  <a:extLst>
                    <a:ext uri="{9D8B030D-6E8A-4147-A177-3AD203B41FA5}">
                      <a16:colId xmlns:a16="http://schemas.microsoft.com/office/drawing/2014/main" val="1596491592"/>
                    </a:ext>
                  </a:extLst>
                </a:gridCol>
                <a:gridCol w="740664">
                  <a:extLst>
                    <a:ext uri="{9D8B030D-6E8A-4147-A177-3AD203B41FA5}">
                      <a16:colId xmlns:a16="http://schemas.microsoft.com/office/drawing/2014/main" val="3278753633"/>
                    </a:ext>
                  </a:extLst>
                </a:gridCol>
                <a:gridCol w="740664">
                  <a:extLst>
                    <a:ext uri="{9D8B030D-6E8A-4147-A177-3AD203B41FA5}">
                      <a16:colId xmlns:a16="http://schemas.microsoft.com/office/drawing/2014/main" val="3079060016"/>
                    </a:ext>
                  </a:extLst>
                </a:gridCol>
                <a:gridCol w="740664">
                  <a:extLst>
                    <a:ext uri="{9D8B030D-6E8A-4147-A177-3AD203B41FA5}">
                      <a16:colId xmlns:a16="http://schemas.microsoft.com/office/drawing/2014/main" val="1600848753"/>
                    </a:ext>
                  </a:extLst>
                </a:gridCol>
                <a:gridCol w="740664">
                  <a:extLst>
                    <a:ext uri="{9D8B030D-6E8A-4147-A177-3AD203B41FA5}">
                      <a16:colId xmlns:a16="http://schemas.microsoft.com/office/drawing/2014/main" val="2470072206"/>
                    </a:ext>
                  </a:extLst>
                </a:gridCol>
                <a:gridCol w="740664">
                  <a:extLst>
                    <a:ext uri="{9D8B030D-6E8A-4147-A177-3AD203B41FA5}">
                      <a16:colId xmlns:a16="http://schemas.microsoft.com/office/drawing/2014/main" val="468081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149829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- 2022-01-07 16:26:32</a:t>
                      </a:r>
                      <a:r>
                        <a:rPr kumimoji="0" lang="en-US" sz="1000" b="0" i="0" u="none" strike="noStrike" kern="1200" cap="none" spc="0" normalizeH="0" baseline="0" noProof="0">
                          <a:ln>
                            <a:noFill/>
                          </a:ln>
                          <a:solidFill>
                            <a:prstClr val="black"/>
                          </a:solidFill>
                          <a:effectLst/>
                          <a:uLnTx/>
                          <a:uFillTx/>
                          <a:latin typeface="+mn-lt"/>
                          <a:ea typeface="+mn-ea"/>
                          <a:cs typeface="+mn-cs"/>
                        </a:rPr>
                        <a:t>
 CatNap from the Heart is a shelter specializing in housing cats and small mammals until they find their forever homes. Looking for a new pet? Adopt one as cute as Macaroni! 
To show our support for the shelter, TMA's Chicago office will be sponsoring CatNap through the month of January.
#cats #rescueanimals #adoptdontshop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2.5087514585764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23484427"/>
                  </a:ext>
                </a:extLst>
              </a:tr>
            </a:tbl>
          </a:graphicData>
        </a:graphic>
      </p:graphicFrame>
      <p:sp>
        <p:nvSpPr>
          <p:cNvPr id="4" name="Text Placeholder 3">
            <a:extLst>
              <a:ext uri="{FF2B5EF4-FFF2-40B4-BE49-F238E27FC236}">
                <a16:creationId xmlns:a16="http://schemas.microsoft.com/office/drawing/2014/main" id="{974462EC-3DB3-4D5C-B525-68274D177BCB}"/>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6515358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F0421-803A-46E4-AA92-3581FD7374AB}"/>
              </a:ext>
            </a:extLst>
          </p:cNvPr>
          <p:cNvSpPr>
            <a:spLocks noGrp="1"/>
          </p:cNvSpPr>
          <p:nvPr>
            <p:ph type="title"/>
          </p:nvPr>
        </p:nvSpPr>
        <p:spPr/>
        <p:txBody>
          <a:bodyPr/>
          <a:lstStyle/>
          <a:p>
            <a:r>
              <a:rPr lang="en-US"/>
              <a:t>LinkedIn Posts Table | Tokio Marine America - 2 of 2</a:t>
            </a:r>
          </a:p>
        </p:txBody>
      </p:sp>
      <p:graphicFrame>
        <p:nvGraphicFramePr>
          <p:cNvPr id="5" name="Table Placeholder 4">
            <a:extLst>
              <a:ext uri="{FF2B5EF4-FFF2-40B4-BE49-F238E27FC236}">
                <a16:creationId xmlns:a16="http://schemas.microsoft.com/office/drawing/2014/main" id="{F04F67ED-C139-4AFB-8BDD-C8F6F4B84BE1}"/>
              </a:ext>
            </a:extLst>
          </p:cNvPr>
          <p:cNvGraphicFramePr>
            <a:graphicFrameLocks noGrp="1"/>
          </p:cNvGraphicFramePr>
          <p:nvPr>
            <p:ph type="tbl" sz="quarter" idx="13"/>
            <p:extLst>
              <p:ext uri="{D42A27DB-BD31-4B8C-83A1-F6EECF244321}">
                <p14:modId xmlns:p14="http://schemas.microsoft.com/office/powerpoint/2010/main" val="1909099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76166684"/>
                    </a:ext>
                  </a:extLst>
                </a:gridCol>
                <a:gridCol w="740664">
                  <a:extLst>
                    <a:ext uri="{9D8B030D-6E8A-4147-A177-3AD203B41FA5}">
                      <a16:colId xmlns:a16="http://schemas.microsoft.com/office/drawing/2014/main" val="179111967"/>
                    </a:ext>
                  </a:extLst>
                </a:gridCol>
                <a:gridCol w="740664">
                  <a:extLst>
                    <a:ext uri="{9D8B030D-6E8A-4147-A177-3AD203B41FA5}">
                      <a16:colId xmlns:a16="http://schemas.microsoft.com/office/drawing/2014/main" val="2426251163"/>
                    </a:ext>
                  </a:extLst>
                </a:gridCol>
                <a:gridCol w="740664">
                  <a:extLst>
                    <a:ext uri="{9D8B030D-6E8A-4147-A177-3AD203B41FA5}">
                      <a16:colId xmlns:a16="http://schemas.microsoft.com/office/drawing/2014/main" val="1210876361"/>
                    </a:ext>
                  </a:extLst>
                </a:gridCol>
                <a:gridCol w="740664">
                  <a:extLst>
                    <a:ext uri="{9D8B030D-6E8A-4147-A177-3AD203B41FA5}">
                      <a16:colId xmlns:a16="http://schemas.microsoft.com/office/drawing/2014/main" val="3500353348"/>
                    </a:ext>
                  </a:extLst>
                </a:gridCol>
                <a:gridCol w="740664">
                  <a:extLst>
                    <a:ext uri="{9D8B030D-6E8A-4147-A177-3AD203B41FA5}">
                      <a16:colId xmlns:a16="http://schemas.microsoft.com/office/drawing/2014/main" val="3925739358"/>
                    </a:ext>
                  </a:extLst>
                </a:gridCol>
                <a:gridCol w="740664">
                  <a:extLst>
                    <a:ext uri="{9D8B030D-6E8A-4147-A177-3AD203B41FA5}">
                      <a16:colId xmlns:a16="http://schemas.microsoft.com/office/drawing/2014/main" val="1539985800"/>
                    </a:ext>
                  </a:extLst>
                </a:gridCol>
                <a:gridCol w="740664">
                  <a:extLst>
                    <a:ext uri="{9D8B030D-6E8A-4147-A177-3AD203B41FA5}">
                      <a16:colId xmlns:a16="http://schemas.microsoft.com/office/drawing/2014/main" val="750469802"/>
                    </a:ext>
                  </a:extLst>
                </a:gridCol>
                <a:gridCol w="740664">
                  <a:extLst>
                    <a:ext uri="{9D8B030D-6E8A-4147-A177-3AD203B41FA5}">
                      <a16:colId xmlns:a16="http://schemas.microsoft.com/office/drawing/2014/main" val="2099988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868977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- 2022-01-03 09:22:35</a:t>
                      </a:r>
                      <a:r>
                        <a:rPr kumimoji="0" lang="en-US" sz="1000" b="0" i="0" u="none" strike="noStrike" kern="1200" cap="none" spc="0" normalizeH="0" baseline="0" noProof="0">
                          <a:ln>
                            <a:noFill/>
                          </a:ln>
                          <a:solidFill>
                            <a:prstClr val="black"/>
                          </a:solidFill>
                          <a:effectLst/>
                          <a:uLnTx/>
                          <a:uFillTx/>
                          <a:latin typeface="+mn-lt"/>
                          <a:ea typeface="+mn-ea"/>
                          <a:cs typeface="+mn-cs"/>
                        </a:rPr>
                        <a:t>
 TMA offices are closed today to celebrate the new year. We will resume normal business hours tomorrow, January 4th. We wish you a safe and happy 2022!
#holidayhours #dayoff #newyear #newyearseve #happynewyear #happynewyearseve #happynewyear2022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3.0699260943718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89087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- 2022-01-14 12:29:19</a:t>
                      </a:r>
                      <a:r>
                        <a:rPr kumimoji="0" lang="en-US" sz="1000" b="0" i="0" u="none" strike="noStrike" kern="1200" cap="none" spc="0" normalizeH="0" baseline="0" noProof="0">
                          <a:ln>
                            <a:noFill/>
                          </a:ln>
                          <a:solidFill>
                            <a:prstClr val="black"/>
                          </a:solidFill>
                          <a:effectLst/>
                          <a:uLnTx/>
                          <a:uFillTx/>
                          <a:latin typeface="+mn-lt"/>
                          <a:ea typeface="+mn-ea"/>
                          <a:cs typeface="+mn-cs"/>
                        </a:rPr>
                        <a:t>
 Ahead of #MLK weekend, we will be closing our offices early today at 3:00 p.m. and resuming normal business hours on 1/18. If you're looking to give back this weekend, check out these volunteer opportunities: AmeriCorps.gov/mlkday
#MLKDay #MLKDayOn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3.405017921147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88495788"/>
                  </a:ext>
                </a:extLst>
              </a:tr>
            </a:tbl>
          </a:graphicData>
        </a:graphic>
      </p:graphicFrame>
      <p:sp>
        <p:nvSpPr>
          <p:cNvPr id="4" name="Text Placeholder 3">
            <a:extLst>
              <a:ext uri="{FF2B5EF4-FFF2-40B4-BE49-F238E27FC236}">
                <a16:creationId xmlns:a16="http://schemas.microsoft.com/office/drawing/2014/main" id="{90C15043-2AFF-4F41-BC02-DAC39A9A8221}"/>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2683833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E18B2-0AD3-483B-9A5C-2E476A73D3E1}"/>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5E299A10-C14E-4BB6-BF56-A7A2E68B1B15}"/>
              </a:ext>
            </a:extLst>
          </p:cNvPr>
          <p:cNvGraphicFramePr>
            <a:graphicFrameLocks noGrp="1"/>
          </p:cNvGraphicFramePr>
          <p:nvPr>
            <p:ph type="tbl" sz="quarter" idx="13"/>
            <p:extLst>
              <p:ext uri="{D42A27DB-BD31-4B8C-83A1-F6EECF244321}">
                <p14:modId xmlns:p14="http://schemas.microsoft.com/office/powerpoint/2010/main" val="3194574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58138528"/>
                    </a:ext>
                  </a:extLst>
                </a:gridCol>
                <a:gridCol w="658368">
                  <a:extLst>
                    <a:ext uri="{9D8B030D-6E8A-4147-A177-3AD203B41FA5}">
                      <a16:colId xmlns:a16="http://schemas.microsoft.com/office/drawing/2014/main" val="3366976408"/>
                    </a:ext>
                  </a:extLst>
                </a:gridCol>
                <a:gridCol w="658368">
                  <a:extLst>
                    <a:ext uri="{9D8B030D-6E8A-4147-A177-3AD203B41FA5}">
                      <a16:colId xmlns:a16="http://schemas.microsoft.com/office/drawing/2014/main" val="241663007"/>
                    </a:ext>
                  </a:extLst>
                </a:gridCol>
                <a:gridCol w="658368">
                  <a:extLst>
                    <a:ext uri="{9D8B030D-6E8A-4147-A177-3AD203B41FA5}">
                      <a16:colId xmlns:a16="http://schemas.microsoft.com/office/drawing/2014/main" val="1598437865"/>
                    </a:ext>
                  </a:extLst>
                </a:gridCol>
                <a:gridCol w="658368">
                  <a:extLst>
                    <a:ext uri="{9D8B030D-6E8A-4147-A177-3AD203B41FA5}">
                      <a16:colId xmlns:a16="http://schemas.microsoft.com/office/drawing/2014/main" val="1388729148"/>
                    </a:ext>
                  </a:extLst>
                </a:gridCol>
                <a:gridCol w="658368">
                  <a:extLst>
                    <a:ext uri="{9D8B030D-6E8A-4147-A177-3AD203B41FA5}">
                      <a16:colId xmlns:a16="http://schemas.microsoft.com/office/drawing/2014/main" val="2591893634"/>
                    </a:ext>
                  </a:extLst>
                </a:gridCol>
                <a:gridCol w="658368">
                  <a:extLst>
                    <a:ext uri="{9D8B030D-6E8A-4147-A177-3AD203B41FA5}">
                      <a16:colId xmlns:a16="http://schemas.microsoft.com/office/drawing/2014/main" val="668159212"/>
                    </a:ext>
                  </a:extLst>
                </a:gridCol>
                <a:gridCol w="658368">
                  <a:extLst>
                    <a:ext uri="{9D8B030D-6E8A-4147-A177-3AD203B41FA5}">
                      <a16:colId xmlns:a16="http://schemas.microsoft.com/office/drawing/2014/main" val="1913275804"/>
                    </a:ext>
                  </a:extLst>
                </a:gridCol>
                <a:gridCol w="658368">
                  <a:extLst>
                    <a:ext uri="{9D8B030D-6E8A-4147-A177-3AD203B41FA5}">
                      <a16:colId xmlns:a16="http://schemas.microsoft.com/office/drawing/2014/main" val="971794997"/>
                    </a:ext>
                  </a:extLst>
                </a:gridCol>
                <a:gridCol w="658368">
                  <a:extLst>
                    <a:ext uri="{9D8B030D-6E8A-4147-A177-3AD203B41FA5}">
                      <a16:colId xmlns:a16="http://schemas.microsoft.com/office/drawing/2014/main" val="92265373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12353351"/>
                  </a:ext>
                </a:extLst>
              </a:tr>
              <a:tr h="370840">
                <a:tc>
                  <a:txBody>
                    <a:bodyPr/>
                    <a:lstStyle/>
                    <a:p>
                      <a:r>
                        <a:rPr lang="en-US" sz="1000"/>
                        <a:t>tmamerica</a:t>
                      </a:r>
                    </a:p>
                  </a:txBody>
                  <a:tcPr/>
                </a:tc>
                <a:tc>
                  <a:txBody>
                    <a:bodyPr/>
                    <a:lstStyle/>
                    <a:p>
                      <a:r>
                        <a:rPr lang="en-US" sz="1000"/>
                        <a:t>451</a:t>
                      </a:r>
                    </a:p>
                  </a:txBody>
                  <a:tcPr/>
                </a:tc>
                <a:tc>
                  <a:txBody>
                    <a:bodyPr/>
                    <a:lstStyle/>
                    <a:p>
                      <a:r>
                        <a:rPr lang="en-US" sz="1000"/>
                        <a:t>0</a:t>
                      </a:r>
                    </a:p>
                  </a:txBody>
                  <a:tcPr/>
                </a:tc>
                <a:tc>
                  <a:txBody>
                    <a:bodyPr/>
                    <a:lstStyle/>
                    <a:p>
                      <a:r>
                        <a:rPr lang="en-US" sz="1000"/>
                        <a:t>9</a:t>
                      </a:r>
                    </a:p>
                  </a:txBody>
                  <a:tcPr/>
                </a:tc>
                <a:tc>
                  <a:txBody>
                    <a:bodyPr/>
                    <a:lstStyle/>
                    <a:p>
                      <a:r>
                        <a:rPr lang="en-US" sz="1000"/>
                        <a:t>2</a:t>
                      </a:r>
                    </a:p>
                  </a:txBody>
                  <a:tcPr/>
                </a:tc>
                <a:tc>
                  <a:txBody>
                    <a:bodyPr/>
                    <a:lstStyle/>
                    <a:p>
                      <a:r>
                        <a:rPr lang="en-US" sz="1000"/>
                        <a:t>0</a:t>
                      </a:r>
                    </a:p>
                  </a:txBody>
                  <a:tcPr/>
                </a:tc>
                <a:tc>
                  <a:txBody>
                    <a:bodyPr/>
                    <a:lstStyle/>
                    <a:p>
                      <a:r>
                        <a:rPr lang="en-US" sz="1000"/>
                        <a:t>11</a:t>
                      </a:r>
                    </a:p>
                  </a:txBody>
                  <a:tcPr/>
                </a:tc>
                <a:tc>
                  <a:txBody>
                    <a:bodyPr/>
                    <a:lstStyle/>
                    <a:p>
                      <a:r>
                        <a:rPr lang="en-US" sz="1000"/>
                        <a:t>72</a:t>
                      </a:r>
                    </a:p>
                  </a:txBody>
                  <a:tcPr/>
                </a:tc>
                <a:tc>
                  <a:txBody>
                    <a:bodyPr/>
                    <a:lstStyle/>
                    <a:p>
                      <a:r>
                        <a:rPr lang="en-US" sz="1000"/>
                        <a:t>3</a:t>
                      </a:r>
                    </a:p>
                  </a:txBody>
                  <a:tcPr/>
                </a:tc>
                <a:tc>
                  <a:txBody>
                    <a:bodyPr/>
                    <a:lstStyle/>
                    <a:p>
                      <a:r>
                        <a:rPr lang="en-US" sz="1000"/>
                        <a:t>1.5118 %</a:t>
                      </a:r>
                    </a:p>
                  </a:txBody>
                  <a:tcPr/>
                </a:tc>
                <a:extLst>
                  <a:ext uri="{0D108BD9-81ED-4DB2-BD59-A6C34878D82A}">
                    <a16:rowId xmlns:a16="http://schemas.microsoft.com/office/drawing/2014/main" val="2478347742"/>
                  </a:ext>
                </a:extLst>
              </a:tr>
            </a:tbl>
          </a:graphicData>
        </a:graphic>
      </p:graphicFrame>
      <p:sp>
        <p:nvSpPr>
          <p:cNvPr id="4" name="Text Placeholder 3">
            <a:extLst>
              <a:ext uri="{FF2B5EF4-FFF2-40B4-BE49-F238E27FC236}">
                <a16:creationId xmlns:a16="http://schemas.microsoft.com/office/drawing/2014/main" id="{83EF176C-FCC3-4CE0-AD02-EFFB327DC847}"/>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7151430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CD9D4-1E1A-49EB-891D-24D2F844E799}"/>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6CF3B413-1908-4FF2-988B-CB669F115F0D}"/>
              </a:ext>
            </a:extLst>
          </p:cNvPr>
          <p:cNvGraphicFramePr>
            <a:graphicFrameLocks noGrp="1"/>
          </p:cNvGraphicFramePr>
          <p:nvPr>
            <p:ph type="chart" sz="quarter" idx="13"/>
            <p:extLst>
              <p:ext uri="{D42A27DB-BD31-4B8C-83A1-F6EECF244321}">
                <p14:modId xmlns:p14="http://schemas.microsoft.com/office/powerpoint/2010/main" val="22661612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971EBF-1EC7-4E40-A1BC-814871F64FB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B267E4C-D0F2-49C5-87F7-B9BDF2AD46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60525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DA5EA-994C-4BA1-9C7A-9CEEA41905D7}"/>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589098EA-85A4-406D-B7A9-49085D4F7E92}"/>
              </a:ext>
            </a:extLst>
          </p:cNvPr>
          <p:cNvGraphicFramePr>
            <a:graphicFrameLocks noGrp="1"/>
          </p:cNvGraphicFramePr>
          <p:nvPr>
            <p:ph type="chart" sz="quarter" idx="13"/>
            <p:extLst>
              <p:ext uri="{D42A27DB-BD31-4B8C-83A1-F6EECF244321}">
                <p14:modId xmlns:p14="http://schemas.microsoft.com/office/powerpoint/2010/main" val="4035924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BDD842-2E6F-46F9-89CB-9985912396E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9173B06-6472-4518-8927-060E264D9B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21039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4FD64-9FCC-42B7-AC28-2080B86A9E69}"/>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D6120CF1-446A-4D75-A149-36B9F143820A}"/>
              </a:ext>
            </a:extLst>
          </p:cNvPr>
          <p:cNvGraphicFramePr>
            <a:graphicFrameLocks noGrp="1"/>
          </p:cNvGraphicFramePr>
          <p:nvPr>
            <p:ph type="chart" sz="quarter" idx="13"/>
            <p:extLst>
              <p:ext uri="{D42A27DB-BD31-4B8C-83A1-F6EECF244321}">
                <p14:modId xmlns:p14="http://schemas.microsoft.com/office/powerpoint/2010/main" val="24477619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438C03-38F8-45CB-A8E4-4418A174F5A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8A9A47B-9E05-4876-81E2-4B6EC56739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59546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650CB-9D82-4955-AE37-E0688D1F5D34}"/>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BD5169DC-96F7-4B60-B91F-B977B0724A7A}"/>
              </a:ext>
            </a:extLst>
          </p:cNvPr>
          <p:cNvGraphicFramePr>
            <a:graphicFrameLocks noGrp="1"/>
          </p:cNvGraphicFramePr>
          <p:nvPr>
            <p:ph type="tbl" sz="quarter" idx="13"/>
            <p:extLst>
              <p:ext uri="{D42A27DB-BD31-4B8C-83A1-F6EECF244321}">
                <p14:modId xmlns:p14="http://schemas.microsoft.com/office/powerpoint/2010/main" val="373952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83959123"/>
                    </a:ext>
                  </a:extLst>
                </a:gridCol>
                <a:gridCol w="1810512">
                  <a:extLst>
                    <a:ext uri="{9D8B030D-6E8A-4147-A177-3AD203B41FA5}">
                      <a16:colId xmlns:a16="http://schemas.microsoft.com/office/drawing/2014/main" val="270784742"/>
                    </a:ext>
                  </a:extLst>
                </a:gridCol>
                <a:gridCol w="822960">
                  <a:extLst>
                    <a:ext uri="{9D8B030D-6E8A-4147-A177-3AD203B41FA5}">
                      <a16:colId xmlns:a16="http://schemas.microsoft.com/office/drawing/2014/main" val="1701140586"/>
                    </a:ext>
                  </a:extLst>
                </a:gridCol>
                <a:gridCol w="822960">
                  <a:extLst>
                    <a:ext uri="{9D8B030D-6E8A-4147-A177-3AD203B41FA5}">
                      <a16:colId xmlns:a16="http://schemas.microsoft.com/office/drawing/2014/main" val="2513135269"/>
                    </a:ext>
                  </a:extLst>
                </a:gridCol>
                <a:gridCol w="822960">
                  <a:extLst>
                    <a:ext uri="{9D8B030D-6E8A-4147-A177-3AD203B41FA5}">
                      <a16:colId xmlns:a16="http://schemas.microsoft.com/office/drawing/2014/main" val="2311473999"/>
                    </a:ext>
                  </a:extLst>
                </a:gridCol>
                <a:gridCol w="822960">
                  <a:extLst>
                    <a:ext uri="{9D8B030D-6E8A-4147-A177-3AD203B41FA5}">
                      <a16:colId xmlns:a16="http://schemas.microsoft.com/office/drawing/2014/main" val="32528049"/>
                    </a:ext>
                  </a:extLst>
                </a:gridCol>
                <a:gridCol w="822960">
                  <a:extLst>
                    <a:ext uri="{9D8B030D-6E8A-4147-A177-3AD203B41FA5}">
                      <a16:colId xmlns:a16="http://schemas.microsoft.com/office/drawing/2014/main" val="1169955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52873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- 2022-01-03 09:23:27</a:t>
                      </a:r>
                      <a:r>
                        <a:rPr kumimoji="0" lang="en-US" sz="1000" b="0" i="0" u="none" strike="noStrike" kern="1200" cap="none" spc="0" normalizeH="0" baseline="0" noProof="0">
                          <a:ln>
                            <a:noFill/>
                          </a:ln>
                          <a:solidFill>
                            <a:prstClr val="black"/>
                          </a:solidFill>
                          <a:effectLst/>
                          <a:uLnTx/>
                          <a:uFillTx/>
                          <a:latin typeface="+mn-lt"/>
                          <a:ea typeface="+mn-ea"/>
                          <a:cs typeface="+mn-cs"/>
                        </a:rPr>
                        <a:t>
 TMA offices are closed today to celebrate the new year. We will resume normal business hours tomorrow, January 4th. We wish you a safe and happy 2022!
#happynewyear #happynewyear2022 #happynewyears #happynewyearseve #happynewyear🎉 #happynewyear🎉🎊 #newyear #newyears #newyearseve #holidayhours #happyholidays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271302410_499161938154071_4070711694403106393_n.jpg?_nc_cat=106&amp;ccb=1-5&amp;_nc_sid=8ae9d6&amp;_nc_ohc=rARABPL2aHwAX9Zwt-1&amp;_nc_ht=scontent-iad3-2.cdninstagram.com&amp;edm=AL-3X8kEAAAA&amp;oh=00_AT_2KnJZtFPMOCGynZrAsXCVREpFL9pzpCReadYNQX_Plg&amp;oe=61FEC1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02/02/2022 07:39:24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69517461"/>
                  </a:ext>
                </a:extLst>
              </a:tr>
            </a:tbl>
          </a:graphicData>
        </a:graphic>
      </p:graphicFrame>
      <p:sp>
        <p:nvSpPr>
          <p:cNvPr id="4" name="Text Placeholder 3">
            <a:extLst>
              <a:ext uri="{FF2B5EF4-FFF2-40B4-BE49-F238E27FC236}">
                <a16:creationId xmlns:a16="http://schemas.microsoft.com/office/drawing/2014/main" id="{DBBAEB8D-1792-4FF7-95C1-0A0AED683335}"/>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7769596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3BD78-B116-4F3B-9B8F-A688EBB70D5E}"/>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64CBBFD4-B2FF-46AB-8072-5FD6035BA8F9}"/>
              </a:ext>
            </a:extLst>
          </p:cNvPr>
          <p:cNvGraphicFramePr>
            <a:graphicFrameLocks noGrp="1"/>
          </p:cNvGraphicFramePr>
          <p:nvPr>
            <p:ph type="tbl" sz="quarter" idx="13"/>
            <p:extLst>
              <p:ext uri="{D42A27DB-BD31-4B8C-83A1-F6EECF244321}">
                <p14:modId xmlns:p14="http://schemas.microsoft.com/office/powerpoint/2010/main" val="796527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04806819"/>
                    </a:ext>
                  </a:extLst>
                </a:gridCol>
                <a:gridCol w="1810512">
                  <a:extLst>
                    <a:ext uri="{9D8B030D-6E8A-4147-A177-3AD203B41FA5}">
                      <a16:colId xmlns:a16="http://schemas.microsoft.com/office/drawing/2014/main" val="3409234635"/>
                    </a:ext>
                  </a:extLst>
                </a:gridCol>
                <a:gridCol w="822960">
                  <a:extLst>
                    <a:ext uri="{9D8B030D-6E8A-4147-A177-3AD203B41FA5}">
                      <a16:colId xmlns:a16="http://schemas.microsoft.com/office/drawing/2014/main" val="3358855149"/>
                    </a:ext>
                  </a:extLst>
                </a:gridCol>
                <a:gridCol w="822960">
                  <a:extLst>
                    <a:ext uri="{9D8B030D-6E8A-4147-A177-3AD203B41FA5}">
                      <a16:colId xmlns:a16="http://schemas.microsoft.com/office/drawing/2014/main" val="1931156203"/>
                    </a:ext>
                  </a:extLst>
                </a:gridCol>
                <a:gridCol w="822960">
                  <a:extLst>
                    <a:ext uri="{9D8B030D-6E8A-4147-A177-3AD203B41FA5}">
                      <a16:colId xmlns:a16="http://schemas.microsoft.com/office/drawing/2014/main" val="559010851"/>
                    </a:ext>
                  </a:extLst>
                </a:gridCol>
                <a:gridCol w="822960">
                  <a:extLst>
                    <a:ext uri="{9D8B030D-6E8A-4147-A177-3AD203B41FA5}">
                      <a16:colId xmlns:a16="http://schemas.microsoft.com/office/drawing/2014/main" val="2120371339"/>
                    </a:ext>
                  </a:extLst>
                </a:gridCol>
                <a:gridCol w="822960">
                  <a:extLst>
                    <a:ext uri="{9D8B030D-6E8A-4147-A177-3AD203B41FA5}">
                      <a16:colId xmlns:a16="http://schemas.microsoft.com/office/drawing/2014/main" val="1177056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8615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- 2022-01-10 16:18:01</a:t>
                      </a:r>
                      <a:r>
                        <a:rPr kumimoji="0" lang="en-US" sz="1000" b="0" i="0" u="none" strike="noStrike" kern="1200" cap="none" spc="0" normalizeH="0" baseline="0" noProof="0">
                          <a:ln>
                            <a:noFill/>
                          </a:ln>
                          <a:solidFill>
                            <a:prstClr val="black"/>
                          </a:solidFill>
                          <a:effectLst/>
                          <a:uLnTx/>
                          <a:uFillTx/>
                          <a:latin typeface="+mn-lt"/>
                          <a:ea typeface="+mn-ea"/>
                          <a:cs typeface="+mn-cs"/>
                        </a:rPr>
                        <a:t>
 Big news! TMA was named to the riseprofessionals’ Elite 50 Internship list for Most Dynamic Rotational Program! This list acknowledges the best of the best internship programs to jumpstart your #insurancecareer. As you start thinking of summer internships, think TMA.
#intern #interns #internship #internships #insuranceindustry #insurancecareers #insurancejobs #insurancejob #insuranceinternship #insuranceinternships #internshipprogram #RISEprofessionals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271670452_467892114996279_3794318769438196234_n.jpg?_nc_cat=101&amp;ccb=1-5&amp;_nc_sid=8ae9d6&amp;_nc_ohc=Wu827ZqxF3cAX8w8RNQ&amp;_nc_ht=scontent-iad3-2.cdninstagram.com&amp;edm=AL-3X8kEAAAA&amp;oh=00_AT8p17p8eHLiKIe1CJnCSL0_Ls6FxkzT89Lug04xtdolQQ&amp;oe=61FE90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02/02/2022 07:39:24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57326906"/>
                  </a:ext>
                </a:extLst>
              </a:tr>
            </a:tbl>
          </a:graphicData>
        </a:graphic>
      </p:graphicFrame>
      <p:sp>
        <p:nvSpPr>
          <p:cNvPr id="4" name="Text Placeholder 3">
            <a:extLst>
              <a:ext uri="{FF2B5EF4-FFF2-40B4-BE49-F238E27FC236}">
                <a16:creationId xmlns:a16="http://schemas.microsoft.com/office/drawing/2014/main" id="{BAC24EFE-2A75-4B91-A23F-E17363026897}"/>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3435100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B8A90-FD0E-4EC7-95DA-55F686181611}"/>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92B8972A-87B2-4B2C-B6D7-67AE35C407EB}"/>
              </a:ext>
            </a:extLst>
          </p:cNvPr>
          <p:cNvGraphicFramePr>
            <a:graphicFrameLocks noGrp="1"/>
          </p:cNvGraphicFramePr>
          <p:nvPr>
            <p:ph type="tbl" sz="quarter" idx="13"/>
            <p:extLst>
              <p:ext uri="{D42A27DB-BD31-4B8C-83A1-F6EECF244321}">
                <p14:modId xmlns:p14="http://schemas.microsoft.com/office/powerpoint/2010/main" val="1054609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5242388"/>
                    </a:ext>
                  </a:extLst>
                </a:gridCol>
                <a:gridCol w="1810512">
                  <a:extLst>
                    <a:ext uri="{9D8B030D-6E8A-4147-A177-3AD203B41FA5}">
                      <a16:colId xmlns:a16="http://schemas.microsoft.com/office/drawing/2014/main" val="314922272"/>
                    </a:ext>
                  </a:extLst>
                </a:gridCol>
                <a:gridCol w="822960">
                  <a:extLst>
                    <a:ext uri="{9D8B030D-6E8A-4147-A177-3AD203B41FA5}">
                      <a16:colId xmlns:a16="http://schemas.microsoft.com/office/drawing/2014/main" val="851177240"/>
                    </a:ext>
                  </a:extLst>
                </a:gridCol>
                <a:gridCol w="822960">
                  <a:extLst>
                    <a:ext uri="{9D8B030D-6E8A-4147-A177-3AD203B41FA5}">
                      <a16:colId xmlns:a16="http://schemas.microsoft.com/office/drawing/2014/main" val="2535864729"/>
                    </a:ext>
                  </a:extLst>
                </a:gridCol>
                <a:gridCol w="822960">
                  <a:extLst>
                    <a:ext uri="{9D8B030D-6E8A-4147-A177-3AD203B41FA5}">
                      <a16:colId xmlns:a16="http://schemas.microsoft.com/office/drawing/2014/main" val="587675261"/>
                    </a:ext>
                  </a:extLst>
                </a:gridCol>
                <a:gridCol w="822960">
                  <a:extLst>
                    <a:ext uri="{9D8B030D-6E8A-4147-A177-3AD203B41FA5}">
                      <a16:colId xmlns:a16="http://schemas.microsoft.com/office/drawing/2014/main" val="4204392016"/>
                    </a:ext>
                  </a:extLst>
                </a:gridCol>
                <a:gridCol w="822960">
                  <a:extLst>
                    <a:ext uri="{9D8B030D-6E8A-4147-A177-3AD203B41FA5}">
                      <a16:colId xmlns:a16="http://schemas.microsoft.com/office/drawing/2014/main" val="337056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9305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- 2022-01-14 12:30:08</a:t>
                      </a:r>
                      <a:r>
                        <a:rPr kumimoji="0" lang="en-US" sz="1000" b="0" i="0" u="none" strike="noStrike" kern="1200" cap="none" spc="0" normalizeH="0" baseline="0" noProof="0">
                          <a:ln>
                            <a:noFill/>
                          </a:ln>
                          <a:solidFill>
                            <a:prstClr val="black"/>
                          </a:solidFill>
                          <a:effectLst/>
                          <a:uLnTx/>
                          <a:uFillTx/>
                          <a:latin typeface="+mn-lt"/>
                          <a:ea typeface="+mn-ea"/>
                          <a:cs typeface="+mn-cs"/>
                        </a:rPr>
                        <a:t>
 Ahead of #MLK weekend, we will be closing our offices early today at 3:00 p.m. and resuming normal business hours on 1/18. If you're looking to give back this weekend, check out these volunteer opportunities: AmeriCorps.gov/mlkday
#MLKDay #MLKDayOn #Americorps #mlkjr #MLKWeekend #MLKDay2022 #MLK2022  #officehours #closinghours #earlyclose #longweekend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271811263_361145619172321_7265223254706281553_n.jpg?_nc_cat=101&amp;ccb=1-5&amp;_nc_sid=8ae9d6&amp;_nc_ohc=QexOBiKXNfkAX8NT7il&amp;_nc_ht=scontent-iad3-2.cdninstagram.com&amp;edm=AL-3X8kEAAAA&amp;oh=00_AT8fsKYxiEPCYWuVoqONOiQtj9qtxpxoBSNvCa2Zx2ke6A&amp;oe=620006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02/02/2022 07:39:24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69877513"/>
                  </a:ext>
                </a:extLst>
              </a:tr>
            </a:tbl>
          </a:graphicData>
        </a:graphic>
      </p:graphicFrame>
      <p:sp>
        <p:nvSpPr>
          <p:cNvPr id="4" name="Text Placeholder 3">
            <a:extLst>
              <a:ext uri="{FF2B5EF4-FFF2-40B4-BE49-F238E27FC236}">
                <a16:creationId xmlns:a16="http://schemas.microsoft.com/office/drawing/2014/main" id="{81FB95CB-5404-4009-890D-0C5D6F3D7B9B}"/>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82852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FC363-8AD6-4BBF-A0CB-F01DBDAC9057}"/>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DB752106-307D-4E10-9A13-6F331FADA66B}"/>
              </a:ext>
            </a:extLst>
          </p:cNvPr>
          <p:cNvGraphicFramePr>
            <a:graphicFrameLocks noGrp="1"/>
          </p:cNvGraphicFramePr>
          <p:nvPr>
            <p:ph type="tbl" sz="quarter" idx="13"/>
            <p:extLst>
              <p:ext uri="{D42A27DB-BD31-4B8C-83A1-F6EECF244321}">
                <p14:modId xmlns:p14="http://schemas.microsoft.com/office/powerpoint/2010/main" val="848586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929025493"/>
                    </a:ext>
                  </a:extLst>
                </a:gridCol>
                <a:gridCol w="658368">
                  <a:extLst>
                    <a:ext uri="{9D8B030D-6E8A-4147-A177-3AD203B41FA5}">
                      <a16:colId xmlns:a16="http://schemas.microsoft.com/office/drawing/2014/main" val="1888508947"/>
                    </a:ext>
                  </a:extLst>
                </a:gridCol>
                <a:gridCol w="658368">
                  <a:extLst>
                    <a:ext uri="{9D8B030D-6E8A-4147-A177-3AD203B41FA5}">
                      <a16:colId xmlns:a16="http://schemas.microsoft.com/office/drawing/2014/main" val="79632032"/>
                    </a:ext>
                  </a:extLst>
                </a:gridCol>
                <a:gridCol w="329184">
                  <a:extLst>
                    <a:ext uri="{9D8B030D-6E8A-4147-A177-3AD203B41FA5}">
                      <a16:colId xmlns:a16="http://schemas.microsoft.com/office/drawing/2014/main" val="1796128572"/>
                    </a:ext>
                  </a:extLst>
                </a:gridCol>
                <a:gridCol w="329184">
                  <a:extLst>
                    <a:ext uri="{9D8B030D-6E8A-4147-A177-3AD203B41FA5}">
                      <a16:colId xmlns:a16="http://schemas.microsoft.com/office/drawing/2014/main" val="3074122405"/>
                    </a:ext>
                  </a:extLst>
                </a:gridCol>
                <a:gridCol w="658368">
                  <a:extLst>
                    <a:ext uri="{9D8B030D-6E8A-4147-A177-3AD203B41FA5}">
                      <a16:colId xmlns:a16="http://schemas.microsoft.com/office/drawing/2014/main" val="2882030363"/>
                    </a:ext>
                  </a:extLst>
                </a:gridCol>
                <a:gridCol w="658368">
                  <a:extLst>
                    <a:ext uri="{9D8B030D-6E8A-4147-A177-3AD203B41FA5}">
                      <a16:colId xmlns:a16="http://schemas.microsoft.com/office/drawing/2014/main" val="3499226810"/>
                    </a:ext>
                  </a:extLst>
                </a:gridCol>
                <a:gridCol w="658368">
                  <a:extLst>
                    <a:ext uri="{9D8B030D-6E8A-4147-A177-3AD203B41FA5}">
                      <a16:colId xmlns:a16="http://schemas.microsoft.com/office/drawing/2014/main" val="2632136310"/>
                    </a:ext>
                  </a:extLst>
                </a:gridCol>
                <a:gridCol w="658368">
                  <a:extLst>
                    <a:ext uri="{9D8B030D-6E8A-4147-A177-3AD203B41FA5}">
                      <a16:colId xmlns:a16="http://schemas.microsoft.com/office/drawing/2014/main" val="3709374382"/>
                    </a:ext>
                  </a:extLst>
                </a:gridCol>
                <a:gridCol w="658368">
                  <a:extLst>
                    <a:ext uri="{9D8B030D-6E8A-4147-A177-3AD203B41FA5}">
                      <a16:colId xmlns:a16="http://schemas.microsoft.com/office/drawing/2014/main" val="4055424194"/>
                    </a:ext>
                  </a:extLst>
                </a:gridCol>
                <a:gridCol w="658368">
                  <a:extLst>
                    <a:ext uri="{9D8B030D-6E8A-4147-A177-3AD203B41FA5}">
                      <a16:colId xmlns:a16="http://schemas.microsoft.com/office/drawing/2014/main" val="1118209298"/>
                    </a:ext>
                  </a:extLst>
                </a:gridCol>
                <a:gridCol w="658368">
                  <a:extLst>
                    <a:ext uri="{9D8B030D-6E8A-4147-A177-3AD203B41FA5}">
                      <a16:colId xmlns:a16="http://schemas.microsoft.com/office/drawing/2014/main" val="662320024"/>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242923125"/>
                  </a:ext>
                </a:extLst>
              </a:tr>
              <a:tr h="370840">
                <a:tc>
                  <a:txBody>
                    <a:bodyPr/>
                    <a:lstStyle/>
                    <a:p>
                      <a:r>
                        <a:rPr lang="en-US" sz="1000"/>
                        <a:t>tmamerica</a:t>
                      </a:r>
                    </a:p>
                  </a:txBody>
                  <a:tcPr/>
                </a:tc>
                <a:tc>
                  <a:txBody>
                    <a:bodyPr/>
                    <a:lstStyle/>
                    <a:p>
                      <a:r>
                        <a:rPr lang="en-US" sz="1000"/>
                        <a:t>2</a:t>
                      </a:r>
                    </a:p>
                  </a:txBody>
                  <a:tcPr/>
                </a:tc>
                <a:tc>
                  <a:txBody>
                    <a:bodyPr/>
                    <a:lstStyle/>
                    <a:p>
                      <a:r>
                        <a:rPr lang="en-US" sz="1000"/>
                        <a:t>0.5983 %</a:t>
                      </a:r>
                    </a:p>
                  </a:txBody>
                  <a:tcPr/>
                </a:tc>
                <a:tc>
                  <a:txBody>
                    <a:bodyPr/>
                    <a:lstStyle/>
                    <a:p>
                      <a:r>
                        <a:rPr lang="en-US" sz="1000"/>
                        <a:t>4.50</a:t>
                      </a:r>
                    </a:p>
                  </a:txBody>
                  <a:tcPr/>
                </a:tc>
                <a:tc>
                  <a:txBody>
                    <a:bodyPr/>
                    <a:lstStyle/>
                    <a:p>
                      <a:r>
                        <a:rPr lang="en-US" sz="1000"/>
                        <a:t>0.00</a:t>
                      </a:r>
                    </a:p>
                  </a:txBody>
                  <a:tcPr/>
                </a:tc>
                <a:tc>
                  <a:txBody>
                    <a:bodyPr/>
                    <a:lstStyle/>
                    <a:p>
                      <a:r>
                        <a:rPr lang="en-US" sz="1000"/>
                        <a:t>50.50</a:t>
                      </a:r>
                    </a:p>
                  </a:txBody>
                  <a:tcPr/>
                </a:tc>
                <a:tc>
                  <a:txBody>
                    <a:bodyPr/>
                    <a:lstStyle/>
                    <a:p>
                      <a:r>
                        <a:rPr lang="en-US" sz="1000"/>
                        <a:t>50.50</a:t>
                      </a:r>
                    </a:p>
                  </a:txBody>
                  <a:tcPr/>
                </a:tc>
                <a:tc>
                  <a:txBody>
                    <a:bodyPr/>
                    <a:lstStyle/>
                    <a:p>
                      <a:r>
                        <a:rPr lang="en-US" sz="1000"/>
                        <a:t>30.00</a:t>
                      </a:r>
                    </a:p>
                  </a:txBody>
                  <a:tcPr/>
                </a:tc>
                <a:tc>
                  <a:txBody>
                    <a:bodyPr/>
                    <a:lstStyle/>
                    <a:p>
                      <a:r>
                        <a:rPr lang="en-US" sz="1000"/>
                        <a:t>30.00</a:t>
                      </a:r>
                    </a:p>
                  </a:txBody>
                  <a:tcPr/>
                </a:tc>
                <a:tc>
                  <a:txBody>
                    <a:bodyPr/>
                    <a:lstStyle/>
                    <a:p>
                      <a:r>
                        <a:rPr lang="en-US" sz="1000"/>
                        <a:t>101</a:t>
                      </a:r>
                    </a:p>
                  </a:txBody>
                  <a:tcPr/>
                </a:tc>
                <a:tc>
                  <a:txBody>
                    <a:bodyPr/>
                    <a:lstStyle/>
                    <a:p>
                      <a:r>
                        <a:rPr lang="en-US" sz="1000"/>
                        <a:t>9</a:t>
                      </a:r>
                    </a:p>
                  </a:txBody>
                  <a:tcPr/>
                </a:tc>
                <a:tc>
                  <a:txBody>
                    <a:bodyPr/>
                    <a:lstStyle/>
                    <a:p>
                      <a:r>
                        <a:rPr lang="en-US" sz="1000"/>
                        <a:t>60</a:t>
                      </a:r>
                    </a:p>
                  </a:txBody>
                  <a:tcPr/>
                </a:tc>
                <a:extLst>
                  <a:ext uri="{0D108BD9-81ED-4DB2-BD59-A6C34878D82A}">
                    <a16:rowId xmlns:a16="http://schemas.microsoft.com/office/drawing/2014/main" val="3805791915"/>
                  </a:ext>
                </a:extLst>
              </a:tr>
            </a:tbl>
          </a:graphicData>
        </a:graphic>
      </p:graphicFrame>
      <p:sp>
        <p:nvSpPr>
          <p:cNvPr id="4" name="Text Placeholder 3">
            <a:extLst>
              <a:ext uri="{FF2B5EF4-FFF2-40B4-BE49-F238E27FC236}">
                <a16:creationId xmlns:a16="http://schemas.microsoft.com/office/drawing/2014/main" id="{BE134BEF-8786-475A-B644-E5F47324701E}"/>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40723097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E0D08-584D-420A-A8A6-F993C1D090F8}"/>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EF487A52-2C55-4C6D-B473-35C3E4E70B9E}"/>
              </a:ext>
            </a:extLst>
          </p:cNvPr>
          <p:cNvGraphicFramePr>
            <a:graphicFrameLocks noGrp="1"/>
          </p:cNvGraphicFramePr>
          <p:nvPr>
            <p:ph type="tbl" sz="quarter" idx="13"/>
            <p:extLst>
              <p:ext uri="{D42A27DB-BD31-4B8C-83A1-F6EECF244321}">
                <p14:modId xmlns:p14="http://schemas.microsoft.com/office/powerpoint/2010/main" val="785985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95236808"/>
                    </a:ext>
                  </a:extLst>
                </a:gridCol>
                <a:gridCol w="1316736">
                  <a:extLst>
                    <a:ext uri="{9D8B030D-6E8A-4147-A177-3AD203B41FA5}">
                      <a16:colId xmlns:a16="http://schemas.microsoft.com/office/drawing/2014/main" val="470636954"/>
                    </a:ext>
                  </a:extLst>
                </a:gridCol>
                <a:gridCol w="658368">
                  <a:extLst>
                    <a:ext uri="{9D8B030D-6E8A-4147-A177-3AD203B41FA5}">
                      <a16:colId xmlns:a16="http://schemas.microsoft.com/office/drawing/2014/main" val="2726171294"/>
                    </a:ext>
                  </a:extLst>
                </a:gridCol>
                <a:gridCol w="658368">
                  <a:extLst>
                    <a:ext uri="{9D8B030D-6E8A-4147-A177-3AD203B41FA5}">
                      <a16:colId xmlns:a16="http://schemas.microsoft.com/office/drawing/2014/main" val="300150668"/>
                    </a:ext>
                  </a:extLst>
                </a:gridCol>
                <a:gridCol w="658368">
                  <a:extLst>
                    <a:ext uri="{9D8B030D-6E8A-4147-A177-3AD203B41FA5}">
                      <a16:colId xmlns:a16="http://schemas.microsoft.com/office/drawing/2014/main" val="466519619"/>
                    </a:ext>
                  </a:extLst>
                </a:gridCol>
                <a:gridCol w="658368">
                  <a:extLst>
                    <a:ext uri="{9D8B030D-6E8A-4147-A177-3AD203B41FA5}">
                      <a16:colId xmlns:a16="http://schemas.microsoft.com/office/drawing/2014/main" val="17180524"/>
                    </a:ext>
                  </a:extLst>
                </a:gridCol>
                <a:gridCol w="658368">
                  <a:extLst>
                    <a:ext uri="{9D8B030D-6E8A-4147-A177-3AD203B41FA5}">
                      <a16:colId xmlns:a16="http://schemas.microsoft.com/office/drawing/2014/main" val="3096442201"/>
                    </a:ext>
                  </a:extLst>
                </a:gridCol>
                <a:gridCol w="658368">
                  <a:extLst>
                    <a:ext uri="{9D8B030D-6E8A-4147-A177-3AD203B41FA5}">
                      <a16:colId xmlns:a16="http://schemas.microsoft.com/office/drawing/2014/main" val="216575867"/>
                    </a:ext>
                  </a:extLst>
                </a:gridCol>
                <a:gridCol w="658368">
                  <a:extLst>
                    <a:ext uri="{9D8B030D-6E8A-4147-A177-3AD203B41FA5}">
                      <a16:colId xmlns:a16="http://schemas.microsoft.com/office/drawing/2014/main" val="3795381266"/>
                    </a:ext>
                  </a:extLst>
                </a:gridCol>
                <a:gridCol w="658368">
                  <a:extLst>
                    <a:ext uri="{9D8B030D-6E8A-4147-A177-3AD203B41FA5}">
                      <a16:colId xmlns:a16="http://schemas.microsoft.com/office/drawing/2014/main" val="1660064177"/>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4032446623"/>
                  </a:ext>
                </a:extLst>
              </a:tr>
              <a:tr h="370840">
                <a:tc>
                  <a:txBody>
                    <a:bodyPr/>
                    <a:lstStyle/>
                    <a:p>
                      <a:r>
                        <a:rPr lang="pt-BR" sz="1000" b="1"/>
                        <a:t>tmamerica - 2022-01-05 16:35:00</a:t>
                      </a:r>
                      <a:r>
                        <a:rPr lang="pt-BR" sz="1000"/>
                        <a:t>
 n/a</a:t>
                      </a:r>
                      <a:endParaRPr lang="en-US" sz="1000"/>
                    </a:p>
                  </a:txBody>
                  <a:tcPr/>
                </a:tc>
                <a:tc>
                  <a:txBody>
                    <a:bodyPr/>
                    <a:lstStyle/>
                    <a:p>
                      <a:r>
                        <a:rPr lang="en-US" sz="1000"/>
                        <a:t>https://quintly-image-storage.s3.amazonaws.com/ea0e6a3ca65b01a392bf1b0a36d01601/699c370afce964b00da6611e8ac04a0d.jpg</a:t>
                      </a:r>
                    </a:p>
                  </a:txBody>
                  <a:tcPr/>
                </a:tc>
                <a:tc>
                  <a:txBody>
                    <a:bodyPr/>
                    <a:lstStyle/>
                    <a:p>
                      <a:r>
                        <a:rPr lang="en-US" sz="1000"/>
                        <a:t>01/06/2022 16:34:59</a:t>
                      </a:r>
                    </a:p>
                  </a:txBody>
                  <a:tcPr/>
                </a:tc>
                <a:tc>
                  <a:txBody>
                    <a:bodyPr/>
                    <a:lstStyle/>
                    <a:p>
                      <a:r>
                        <a:rPr lang="en-US" sz="1000"/>
                        <a:t>Video</a:t>
                      </a:r>
                    </a:p>
                  </a:txBody>
                  <a:tcPr/>
                </a:tc>
                <a:tc>
                  <a:txBody>
                    <a:bodyPr/>
                    <a:lstStyle/>
                    <a:p>
                      <a:r>
                        <a:rPr lang="en-US" sz="1000"/>
                        <a:t>54</a:t>
                      </a:r>
                    </a:p>
                  </a:txBody>
                  <a:tcPr/>
                </a:tc>
                <a:tc>
                  <a:txBody>
                    <a:bodyPr/>
                    <a:lstStyle/>
                    <a:p>
                      <a:r>
                        <a:rPr lang="en-US" sz="1000"/>
                        <a:t>54</a:t>
                      </a:r>
                    </a:p>
                  </a:txBody>
                  <a:tcPr/>
                </a:tc>
                <a:tc>
                  <a:txBody>
                    <a:bodyPr/>
                    <a:lstStyle/>
                    <a:p>
                      <a:r>
                        <a:rPr lang="en-US" sz="1000"/>
                        <a:t>0</a:t>
                      </a:r>
                    </a:p>
                  </a:txBody>
                  <a:tcPr/>
                </a:tc>
                <a:tc>
                  <a:txBody>
                    <a:bodyPr/>
                    <a:lstStyle/>
                    <a:p>
                      <a:r>
                        <a:rPr lang="en-US" sz="1000"/>
                        <a:t>3</a:t>
                      </a:r>
                    </a:p>
                  </a:txBody>
                  <a:tcPr/>
                </a:tc>
                <a:tc>
                  <a:txBody>
                    <a:bodyPr/>
                    <a:lstStyle/>
                    <a:p>
                      <a:r>
                        <a:rPr lang="en-US" sz="1000"/>
                        <a:t>29</a:t>
                      </a:r>
                    </a:p>
                  </a:txBody>
                  <a:tcPr/>
                </a:tc>
                <a:tc>
                  <a:txBody>
                    <a:bodyPr/>
                    <a:lstStyle/>
                    <a:p>
                      <a:r>
                        <a:rPr lang="en-US" sz="1000"/>
                        <a:t>0</a:t>
                      </a:r>
                    </a:p>
                  </a:txBody>
                  <a:tcPr/>
                </a:tc>
                <a:extLst>
                  <a:ext uri="{0D108BD9-81ED-4DB2-BD59-A6C34878D82A}">
                    <a16:rowId xmlns:a16="http://schemas.microsoft.com/office/drawing/2014/main" val="2761270793"/>
                  </a:ext>
                </a:extLst>
              </a:tr>
              <a:tr h="370840">
                <a:tc>
                  <a:txBody>
                    <a:bodyPr/>
                    <a:lstStyle/>
                    <a:p>
                      <a:r>
                        <a:rPr lang="pt-BR" sz="1000" b="1"/>
                        <a:t>tmamerica - 2022-01-05 16:36:04</a:t>
                      </a:r>
                      <a:r>
                        <a:rPr lang="pt-BR" sz="1000"/>
                        <a:t>
 n/a</a:t>
                      </a:r>
                      <a:endParaRPr lang="en-US" sz="1000"/>
                    </a:p>
                  </a:txBody>
                  <a:tcPr/>
                </a:tc>
                <a:tc>
                  <a:txBody>
                    <a:bodyPr/>
                    <a:lstStyle/>
                    <a:p>
                      <a:r>
                        <a:rPr lang="en-US" sz="1000"/>
                        <a:t>https://quintly-image-storage.s3.amazonaws.com/ea0e6a3ca65b01a392bf1b0a36d01601/c7053654a67aa978e5fabab9d3b40a4c.jpg</a:t>
                      </a:r>
                    </a:p>
                  </a:txBody>
                  <a:tcPr/>
                </a:tc>
                <a:tc>
                  <a:txBody>
                    <a:bodyPr/>
                    <a:lstStyle/>
                    <a:p>
                      <a:r>
                        <a:rPr lang="en-US" sz="1000"/>
                        <a:t>01/06/2022 16:34:59</a:t>
                      </a:r>
                    </a:p>
                  </a:txBody>
                  <a:tcPr/>
                </a:tc>
                <a:tc>
                  <a:txBody>
                    <a:bodyPr/>
                    <a:lstStyle/>
                    <a:p>
                      <a:r>
                        <a:rPr lang="en-US" sz="1000"/>
                        <a:t>Image</a:t>
                      </a:r>
                    </a:p>
                  </a:txBody>
                  <a:tcPr/>
                </a:tc>
                <a:tc>
                  <a:txBody>
                    <a:bodyPr/>
                    <a:lstStyle/>
                    <a:p>
                      <a:r>
                        <a:rPr lang="en-US" sz="1000"/>
                        <a:t>47</a:t>
                      </a:r>
                    </a:p>
                  </a:txBody>
                  <a:tcPr/>
                </a:tc>
                <a:tc>
                  <a:txBody>
                    <a:bodyPr/>
                    <a:lstStyle/>
                    <a:p>
                      <a:r>
                        <a:rPr lang="en-US" sz="1000"/>
                        <a:t>47</a:t>
                      </a:r>
                    </a:p>
                  </a:txBody>
                  <a:tcPr/>
                </a:tc>
                <a:tc>
                  <a:txBody>
                    <a:bodyPr/>
                    <a:lstStyle/>
                    <a:p>
                      <a:r>
                        <a:rPr lang="en-US" sz="1000"/>
                        <a:t>0</a:t>
                      </a:r>
                    </a:p>
                  </a:txBody>
                  <a:tcPr/>
                </a:tc>
                <a:tc>
                  <a:txBody>
                    <a:bodyPr/>
                    <a:lstStyle/>
                    <a:p>
                      <a:r>
                        <a:rPr lang="en-US" sz="1000"/>
                        <a:t>6</a:t>
                      </a:r>
                    </a:p>
                  </a:txBody>
                  <a:tcPr/>
                </a:tc>
                <a:tc>
                  <a:txBody>
                    <a:bodyPr/>
                    <a:lstStyle/>
                    <a:p>
                      <a:r>
                        <a:rPr lang="en-US" sz="1000"/>
                        <a:t>30</a:t>
                      </a:r>
                    </a:p>
                  </a:txBody>
                  <a:tcPr/>
                </a:tc>
                <a:tc>
                  <a:txBody>
                    <a:bodyPr/>
                    <a:lstStyle/>
                    <a:p>
                      <a:r>
                        <a:rPr lang="en-US" sz="1000"/>
                        <a:t>1</a:t>
                      </a:r>
                    </a:p>
                  </a:txBody>
                  <a:tcPr/>
                </a:tc>
                <a:extLst>
                  <a:ext uri="{0D108BD9-81ED-4DB2-BD59-A6C34878D82A}">
                    <a16:rowId xmlns:a16="http://schemas.microsoft.com/office/drawing/2014/main" val="638675977"/>
                  </a:ext>
                </a:extLst>
              </a:tr>
            </a:tbl>
          </a:graphicData>
        </a:graphic>
      </p:graphicFrame>
      <p:sp>
        <p:nvSpPr>
          <p:cNvPr id="4" name="Text Placeholder 3">
            <a:extLst>
              <a:ext uri="{FF2B5EF4-FFF2-40B4-BE49-F238E27FC236}">
                <a16:creationId xmlns:a16="http://schemas.microsoft.com/office/drawing/2014/main" id="{E398E454-FB98-4324-976C-2AE467D0809E}"/>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4991077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1061</Words>
  <Application>Microsoft Office PowerPoint</Application>
  <PresentationFormat>On-screen Show (4:3)</PresentationFormat>
  <Paragraphs>358</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2</vt:lpstr>
      <vt:lpstr>LinkedIn Posts Table | Tokio Marine America - 2 of 2</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Top Posts | Tokio Marine America - 1 of 3</vt:lpstr>
      <vt:lpstr>Instagram Instagram Top Posts | Tokio Marine America - 2 of 3</vt:lpstr>
      <vt:lpstr>Instagram Instagram Top Posts | Tokio Marine America - 3 of 3</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2022-02-02T14:08:00Z</dcterms:created>
  <dcterms:modified xsi:type="dcterms:W3CDTF">2022-02-02T14:08:45Z</dcterms:modified>
</cp:coreProperties>
</file>