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7"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44562</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92F5-4D48-80C0-D53CA65DB0D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44562</c:v>
                </c:pt>
              </c:numCache>
            </c:numRef>
          </c:cat>
          <c:val>
            <c:numRef>
              <c:f>Sheet1!$C$2</c:f>
              <c:numCache>
                <c:formatCode>General</c:formatCode>
                <c:ptCount val="1"/>
                <c:pt idx="0">
                  <c:v>2664</c:v>
                </c:pt>
              </c:numCache>
            </c:numRef>
          </c:val>
          <c:extLst>
            <c:ext xmlns:c16="http://schemas.microsoft.com/office/drawing/2014/chart" uri="{C3380CC4-5D6E-409C-BE32-E72D297353CC}">
              <c16:uniqueId val="{00000001-92F5-4D48-80C0-D53CA65DB0D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44562</c:v>
                </c:pt>
              </c:numCache>
            </c:numRef>
          </c:cat>
          <c:val>
            <c:numRef>
              <c:f>Sheet1!$D$2</c:f>
              <c:numCache>
                <c:formatCode>General</c:formatCode>
                <c:ptCount val="1"/>
                <c:pt idx="0">
                  <c:v>3497</c:v>
                </c:pt>
              </c:numCache>
            </c:numRef>
          </c:val>
          <c:extLst>
            <c:ext xmlns:c16="http://schemas.microsoft.com/office/drawing/2014/chart" uri="{C3380CC4-5D6E-409C-BE32-E72D297353CC}">
              <c16:uniqueId val="{00000002-92F5-4D48-80C0-D53CA65DB0D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44562</c:v>
                </c:pt>
              </c:numCache>
            </c:numRef>
          </c:cat>
          <c:val>
            <c:numRef>
              <c:f>Sheet1!$E$2</c:f>
              <c:numCache>
                <c:formatCode>General</c:formatCode>
                <c:ptCount val="1"/>
                <c:pt idx="0">
                  <c:v>1204</c:v>
                </c:pt>
              </c:numCache>
            </c:numRef>
          </c:val>
          <c:extLst>
            <c:ext xmlns:c16="http://schemas.microsoft.com/office/drawing/2014/chart" uri="{C3380CC4-5D6E-409C-BE32-E72D297353CC}">
              <c16:uniqueId val="{00000003-92F5-4D48-80C0-D53CA65DB0DB}"/>
            </c:ext>
          </c:extLst>
        </c:ser>
        <c:dLbls>
          <c:showLegendKey val="0"/>
          <c:showVal val="0"/>
          <c:showCatName val="0"/>
          <c:showSerName val="0"/>
          <c:showPercent val="0"/>
          <c:showBubbleSize val="0"/>
        </c:dLbls>
        <c:gapWidth val="219"/>
        <c:overlap val="-27"/>
        <c:axId val="394582248"/>
        <c:axId val="337062296"/>
      </c:barChart>
      <c:dateAx>
        <c:axId val="39458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62296"/>
        <c:crosses val="autoZero"/>
        <c:auto val="1"/>
        <c:lblOffset val="100"/>
        <c:baseTimeUnit val="days"/>
      </c:dateAx>
      <c:valAx>
        <c:axId val="33706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8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numCache>
            </c:numRef>
          </c:val>
          <c:extLst>
            <c:ext xmlns:c16="http://schemas.microsoft.com/office/drawing/2014/chart" uri="{C3380CC4-5D6E-409C-BE32-E72D297353CC}">
              <c16:uniqueId val="{00000000-9DF9-43E1-98F6-D6D44365AAAF}"/>
            </c:ext>
          </c:extLst>
        </c:ser>
        <c:dLbls>
          <c:showLegendKey val="0"/>
          <c:showVal val="0"/>
          <c:showCatName val="0"/>
          <c:showSerName val="0"/>
          <c:showPercent val="0"/>
          <c:showBubbleSize val="0"/>
        </c:dLbls>
        <c:gapWidth val="219"/>
        <c:overlap val="-27"/>
        <c:axId val="398093672"/>
        <c:axId val="398094328"/>
      </c:barChart>
      <c:dateAx>
        <c:axId val="39809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4328"/>
        <c:crosses val="autoZero"/>
        <c:auto val="1"/>
        <c:lblOffset val="100"/>
        <c:baseTimeUnit val="months"/>
      </c:dateAx>
      <c:valAx>
        <c:axId val="39809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393-4DB3-A900-23B0FA9AE331}"/>
            </c:ext>
          </c:extLst>
        </c:ser>
        <c:dLbls>
          <c:showLegendKey val="0"/>
          <c:showVal val="0"/>
          <c:showCatName val="0"/>
          <c:showSerName val="0"/>
          <c:showPercent val="0"/>
          <c:showBubbleSize val="0"/>
        </c:dLbls>
        <c:gapWidth val="219"/>
        <c:overlap val="-27"/>
        <c:axId val="398096952"/>
        <c:axId val="398092032"/>
      </c:barChart>
      <c:dateAx>
        <c:axId val="398096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2032"/>
        <c:crosses val="autoZero"/>
        <c:auto val="1"/>
        <c:lblOffset val="100"/>
        <c:baseTimeUnit val="months"/>
      </c:dateAx>
      <c:valAx>
        <c:axId val="39809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9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187</c:v>
                </c:pt>
                <c:pt idx="1">
                  <c:v>10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812-43B2-A766-193894E0FBF2}"/>
            </c:ext>
          </c:extLst>
        </c:ser>
        <c:dLbls>
          <c:showLegendKey val="0"/>
          <c:showVal val="0"/>
          <c:showCatName val="0"/>
          <c:showSerName val="0"/>
          <c:showPercent val="0"/>
          <c:showBubbleSize val="0"/>
        </c:dLbls>
        <c:gapWidth val="219"/>
        <c:overlap val="-27"/>
        <c:axId val="399141144"/>
        <c:axId val="399145736"/>
      </c:barChart>
      <c:catAx>
        <c:axId val="39914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45736"/>
        <c:crosses val="autoZero"/>
        <c:auto val="1"/>
        <c:lblAlgn val="ctr"/>
        <c:lblOffset val="100"/>
        <c:noMultiLvlLbl val="0"/>
      </c:catAx>
      <c:valAx>
        <c:axId val="39914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4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241</c:v>
                </c:pt>
              </c:numCache>
            </c:numRef>
          </c:val>
          <c:extLst>
            <c:ext xmlns:c16="http://schemas.microsoft.com/office/drawing/2014/chart" uri="{C3380CC4-5D6E-409C-BE32-E72D297353CC}">
              <c16:uniqueId val="{00000000-3680-47EE-AB7E-B7340D098833}"/>
            </c:ext>
          </c:extLst>
        </c:ser>
        <c:dLbls>
          <c:showLegendKey val="0"/>
          <c:showVal val="0"/>
          <c:showCatName val="0"/>
          <c:showSerName val="0"/>
          <c:showPercent val="0"/>
          <c:showBubbleSize val="0"/>
        </c:dLbls>
        <c:gapWidth val="219"/>
        <c:overlap val="-27"/>
        <c:axId val="399147376"/>
        <c:axId val="399152952"/>
      </c:barChart>
      <c:dateAx>
        <c:axId val="39914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52952"/>
        <c:crosses val="autoZero"/>
        <c:auto val="1"/>
        <c:lblOffset val="100"/>
        <c:baseTimeUnit val="months"/>
      </c:dateAx>
      <c:valAx>
        <c:axId val="39915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4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E34D-4042-BB4F-9594C0840913}"/>
            </c:ext>
          </c:extLst>
        </c:ser>
        <c:dLbls>
          <c:showLegendKey val="0"/>
          <c:showVal val="0"/>
          <c:showCatName val="0"/>
          <c:showSerName val="0"/>
          <c:showPercent val="0"/>
          <c:showBubbleSize val="0"/>
        </c:dLbls>
        <c:gapWidth val="219"/>
        <c:overlap val="-27"/>
        <c:axId val="449712536"/>
        <c:axId val="449709256"/>
      </c:barChart>
      <c:dateAx>
        <c:axId val="44971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9256"/>
        <c:crosses val="autoZero"/>
        <c:auto val="1"/>
        <c:lblOffset val="100"/>
        <c:baseTimeUnit val="months"/>
      </c:dateAx>
      <c:valAx>
        <c:axId val="44970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1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128-4205-92F0-1FDFD8BFC611}"/>
            </c:ext>
          </c:extLst>
        </c:ser>
        <c:dLbls>
          <c:showLegendKey val="0"/>
          <c:showVal val="0"/>
          <c:showCatName val="0"/>
          <c:showSerName val="0"/>
          <c:showPercent val="0"/>
          <c:showBubbleSize val="0"/>
        </c:dLbls>
        <c:gapWidth val="219"/>
        <c:overlap val="-27"/>
        <c:axId val="449709584"/>
        <c:axId val="449710240"/>
      </c:barChart>
      <c:dateAx>
        <c:axId val="44970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10240"/>
        <c:crosses val="autoZero"/>
        <c:auto val="1"/>
        <c:lblOffset val="100"/>
        <c:baseTimeUnit val="months"/>
      </c:dateAx>
      <c:valAx>
        <c:axId val="44971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0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2C3-4C97-AEDA-5E9E0F5F3284}"/>
            </c:ext>
          </c:extLst>
        </c:ser>
        <c:dLbls>
          <c:showLegendKey val="0"/>
          <c:showVal val="0"/>
          <c:showCatName val="0"/>
          <c:showSerName val="0"/>
          <c:showPercent val="0"/>
          <c:showBubbleSize val="0"/>
        </c:dLbls>
        <c:gapWidth val="219"/>
        <c:overlap val="-27"/>
        <c:axId val="449725656"/>
        <c:axId val="449721720"/>
      </c:barChart>
      <c:catAx>
        <c:axId val="44972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21720"/>
        <c:crosses val="autoZero"/>
        <c:auto val="1"/>
        <c:lblAlgn val="ctr"/>
        <c:lblOffset val="100"/>
        <c:noMultiLvlLbl val="0"/>
      </c:catAx>
      <c:valAx>
        <c:axId val="44972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72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c:v>
                </c:pt>
              </c:numCache>
            </c:numRef>
          </c:val>
          <c:extLst>
            <c:ext xmlns:c16="http://schemas.microsoft.com/office/drawing/2014/chart" uri="{C3380CC4-5D6E-409C-BE32-E72D297353CC}">
              <c16:uniqueId val="{00000000-B7FB-4C9D-B882-3632760C6532}"/>
            </c:ext>
          </c:extLst>
        </c:ser>
        <c:dLbls>
          <c:showLegendKey val="0"/>
          <c:showVal val="0"/>
          <c:showCatName val="0"/>
          <c:showSerName val="0"/>
          <c:showPercent val="0"/>
          <c:showBubbleSize val="0"/>
        </c:dLbls>
        <c:gapWidth val="219"/>
        <c:overlap val="-27"/>
        <c:axId val="454752192"/>
        <c:axId val="454756456"/>
      </c:barChart>
      <c:dateAx>
        <c:axId val="45475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56456"/>
        <c:crosses val="autoZero"/>
        <c:auto val="1"/>
        <c:lblOffset val="100"/>
        <c:baseTimeUnit val="months"/>
      </c:dateAx>
      <c:valAx>
        <c:axId val="45475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5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2022-01</c:v>
                </c:pt>
              </c:strCache>
            </c:strRef>
          </c:cat>
          <c:val>
            <c:numRef>
              <c:f>Sheet1!$B$2</c:f>
              <c:numCache>
                <c:formatCode>General</c:formatCode>
                <c:ptCount val="1"/>
                <c:pt idx="0">
                  <c:v>71</c:v>
                </c:pt>
              </c:numCache>
            </c:numRef>
          </c:val>
          <c:extLst>
            <c:ext xmlns:c16="http://schemas.microsoft.com/office/drawing/2014/chart" uri="{C3380CC4-5D6E-409C-BE32-E72D297353CC}">
              <c16:uniqueId val="{00000000-CBBB-4A68-B0FF-838CD2AC495F}"/>
            </c:ext>
          </c:extLst>
        </c:ser>
        <c:dLbls>
          <c:showLegendKey val="0"/>
          <c:showVal val="0"/>
          <c:showCatName val="0"/>
          <c:showSerName val="0"/>
          <c:showPercent val="0"/>
          <c:showBubbleSize val="0"/>
        </c:dLbls>
        <c:gapWidth val="219"/>
        <c:overlap val="-27"/>
        <c:axId val="454757440"/>
        <c:axId val="454759408"/>
      </c:barChart>
      <c:catAx>
        <c:axId val="45475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59408"/>
        <c:crosses val="autoZero"/>
        <c:auto val="1"/>
        <c:lblAlgn val="ctr"/>
        <c:lblOffset val="100"/>
        <c:noMultiLvlLbl val="0"/>
      </c:catAx>
      <c:valAx>
        <c:axId val="45475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5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2022-01</c:v>
                </c:pt>
              </c:strCache>
            </c:strRef>
          </c:cat>
          <c:val>
            <c:numRef>
              <c:f>Sheet1!$B$2</c:f>
              <c:numCache>
                <c:formatCode>General</c:formatCode>
                <c:ptCount val="1"/>
                <c:pt idx="0">
                  <c:v>498</c:v>
                </c:pt>
              </c:numCache>
            </c:numRef>
          </c:val>
          <c:extLst>
            <c:ext xmlns:c16="http://schemas.microsoft.com/office/drawing/2014/chart" uri="{C3380CC4-5D6E-409C-BE32-E72D297353CC}">
              <c16:uniqueId val="{00000000-96B9-4FEB-9C0C-6992565A8C4E}"/>
            </c:ext>
          </c:extLst>
        </c:ser>
        <c:dLbls>
          <c:showLegendKey val="0"/>
          <c:showVal val="0"/>
          <c:showCatName val="0"/>
          <c:showSerName val="0"/>
          <c:showPercent val="0"/>
          <c:showBubbleSize val="0"/>
        </c:dLbls>
        <c:gapWidth val="219"/>
        <c:overlap val="-27"/>
        <c:axId val="454769248"/>
        <c:axId val="454769576"/>
      </c:barChart>
      <c:catAx>
        <c:axId val="45476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9576"/>
        <c:crosses val="autoZero"/>
        <c:auto val="1"/>
        <c:lblAlgn val="ctr"/>
        <c:lblOffset val="100"/>
        <c:noMultiLvlLbl val="0"/>
      </c:catAx>
      <c:valAx>
        <c:axId val="45476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22981</c:v>
                </c:pt>
              </c:numCache>
            </c:numRef>
          </c:val>
          <c:extLst>
            <c:ext xmlns:c16="http://schemas.microsoft.com/office/drawing/2014/chart" uri="{C3380CC4-5D6E-409C-BE32-E72D297353CC}">
              <c16:uniqueId val="{00000000-C323-4D93-BD5D-8746D349599F}"/>
            </c:ext>
          </c:extLst>
        </c:ser>
        <c:dLbls>
          <c:showLegendKey val="0"/>
          <c:showVal val="0"/>
          <c:showCatName val="0"/>
          <c:showSerName val="0"/>
          <c:showPercent val="0"/>
          <c:showBubbleSize val="0"/>
        </c:dLbls>
        <c:gapWidth val="219"/>
        <c:overlap val="-27"/>
        <c:axId val="454769904"/>
        <c:axId val="454767280"/>
      </c:barChart>
      <c:catAx>
        <c:axId val="45476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7280"/>
        <c:crosses val="autoZero"/>
        <c:auto val="1"/>
        <c:lblAlgn val="ctr"/>
        <c:lblOffset val="100"/>
        <c:noMultiLvlLbl val="0"/>
      </c:catAx>
      <c:valAx>
        <c:axId val="45476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numCache>
            </c:numRef>
          </c:val>
          <c:extLst>
            <c:ext xmlns:c16="http://schemas.microsoft.com/office/drawing/2014/chart" uri="{C3380CC4-5D6E-409C-BE32-E72D297353CC}">
              <c16:uniqueId val="{00000000-FB81-4B38-AC8B-71C94DA003C6}"/>
            </c:ext>
          </c:extLst>
        </c:ser>
        <c:dLbls>
          <c:showLegendKey val="0"/>
          <c:showVal val="0"/>
          <c:showCatName val="0"/>
          <c:showSerName val="0"/>
          <c:showPercent val="0"/>
          <c:showBubbleSize val="0"/>
        </c:dLbls>
        <c:gapWidth val="219"/>
        <c:overlap val="-27"/>
        <c:axId val="459752632"/>
        <c:axId val="459752960"/>
      </c:barChart>
      <c:dateAx>
        <c:axId val="459752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2960"/>
        <c:crosses val="autoZero"/>
        <c:auto val="1"/>
        <c:lblOffset val="100"/>
        <c:baseTimeUnit val="months"/>
      </c:dateAx>
      <c:valAx>
        <c:axId val="45975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26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671-40B9-9656-D7BCBF964A28}"/>
            </c:ext>
          </c:extLst>
        </c:ser>
        <c:dLbls>
          <c:showLegendKey val="0"/>
          <c:showVal val="0"/>
          <c:showCatName val="0"/>
          <c:showSerName val="0"/>
          <c:showPercent val="0"/>
          <c:showBubbleSize val="0"/>
        </c:dLbls>
        <c:gapWidth val="219"/>
        <c:overlap val="-27"/>
        <c:axId val="459750336"/>
        <c:axId val="459741152"/>
      </c:barChart>
      <c:dateAx>
        <c:axId val="45975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1152"/>
        <c:crosses val="autoZero"/>
        <c:auto val="1"/>
        <c:lblOffset val="100"/>
        <c:baseTimeUnit val="months"/>
      </c:dateAx>
      <c:valAx>
        <c:axId val="45974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5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307</c:v>
                </c:pt>
                <c:pt idx="1">
                  <c:v>26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694-4ABD-B62F-05B231F21289}"/>
            </c:ext>
          </c:extLst>
        </c:ser>
        <c:dLbls>
          <c:showLegendKey val="0"/>
          <c:showVal val="0"/>
          <c:showCatName val="0"/>
          <c:showSerName val="0"/>
          <c:showPercent val="0"/>
          <c:showBubbleSize val="0"/>
        </c:dLbls>
        <c:gapWidth val="219"/>
        <c:overlap val="-27"/>
        <c:axId val="459742792"/>
        <c:axId val="459744104"/>
      </c:barChart>
      <c:catAx>
        <c:axId val="45974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4104"/>
        <c:crosses val="autoZero"/>
        <c:auto val="1"/>
        <c:lblAlgn val="ctr"/>
        <c:lblOffset val="100"/>
        <c:noMultiLvlLbl val="0"/>
      </c:catAx>
      <c:valAx>
        <c:axId val="45974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74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2019-016D-414C-8DFF-D2FB6A3F6BA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76AA2D75-E68F-44D6-BF02-929B9B5FFE1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99841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09C45-B5EA-4D5F-82D2-96F26B19C0D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4CFE993-4E4E-4566-89B7-0D0E1932ADF7}"/>
              </a:ext>
            </a:extLst>
          </p:cNvPr>
          <p:cNvGraphicFramePr>
            <a:graphicFrameLocks noGrp="1"/>
          </p:cNvGraphicFramePr>
          <p:nvPr>
            <p:ph type="chart" sz="quarter" idx="13"/>
            <p:extLst>
              <p:ext uri="{D42A27DB-BD31-4B8C-83A1-F6EECF244321}">
                <p14:modId xmlns:p14="http://schemas.microsoft.com/office/powerpoint/2010/main" val="1366656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AACED-D85A-4BF7-8490-8EAD3455779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AF6D76F-DBF8-47AE-942D-1A022F4DE5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1122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331E-B4E5-427B-A4E3-60DCC948699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E35117B-3771-4610-9E42-9AB3B31F1D82}"/>
              </a:ext>
            </a:extLst>
          </p:cNvPr>
          <p:cNvGraphicFramePr>
            <a:graphicFrameLocks noGrp="1"/>
          </p:cNvGraphicFramePr>
          <p:nvPr>
            <p:ph type="tbl" sz="quarter" idx="13"/>
            <p:extLst>
              <p:ext uri="{D42A27DB-BD31-4B8C-83A1-F6EECF244321}">
                <p14:modId xmlns:p14="http://schemas.microsoft.com/office/powerpoint/2010/main" val="199437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40547806"/>
                    </a:ext>
                  </a:extLst>
                </a:gridCol>
                <a:gridCol w="905256">
                  <a:extLst>
                    <a:ext uri="{9D8B030D-6E8A-4147-A177-3AD203B41FA5}">
                      <a16:colId xmlns:a16="http://schemas.microsoft.com/office/drawing/2014/main" val="3720497429"/>
                    </a:ext>
                  </a:extLst>
                </a:gridCol>
                <a:gridCol w="905256">
                  <a:extLst>
                    <a:ext uri="{9D8B030D-6E8A-4147-A177-3AD203B41FA5}">
                      <a16:colId xmlns:a16="http://schemas.microsoft.com/office/drawing/2014/main" val="2640028766"/>
                    </a:ext>
                  </a:extLst>
                </a:gridCol>
                <a:gridCol w="905256">
                  <a:extLst>
                    <a:ext uri="{9D8B030D-6E8A-4147-A177-3AD203B41FA5}">
                      <a16:colId xmlns:a16="http://schemas.microsoft.com/office/drawing/2014/main" val="3899161947"/>
                    </a:ext>
                  </a:extLst>
                </a:gridCol>
                <a:gridCol w="905256">
                  <a:extLst>
                    <a:ext uri="{9D8B030D-6E8A-4147-A177-3AD203B41FA5}">
                      <a16:colId xmlns:a16="http://schemas.microsoft.com/office/drawing/2014/main" val="1168183253"/>
                    </a:ext>
                  </a:extLst>
                </a:gridCol>
                <a:gridCol w="905256">
                  <a:extLst>
                    <a:ext uri="{9D8B030D-6E8A-4147-A177-3AD203B41FA5}">
                      <a16:colId xmlns:a16="http://schemas.microsoft.com/office/drawing/2014/main" val="1560448122"/>
                    </a:ext>
                  </a:extLst>
                </a:gridCol>
                <a:gridCol w="905256">
                  <a:extLst>
                    <a:ext uri="{9D8B030D-6E8A-4147-A177-3AD203B41FA5}">
                      <a16:colId xmlns:a16="http://schemas.microsoft.com/office/drawing/2014/main" val="3269572417"/>
                    </a:ext>
                  </a:extLst>
                </a:gridCol>
                <a:gridCol w="905256">
                  <a:extLst>
                    <a:ext uri="{9D8B030D-6E8A-4147-A177-3AD203B41FA5}">
                      <a16:colId xmlns:a16="http://schemas.microsoft.com/office/drawing/2014/main" val="2724430243"/>
                    </a:ext>
                  </a:extLst>
                </a:gridCol>
                <a:gridCol w="905256">
                  <a:extLst>
                    <a:ext uri="{9D8B030D-6E8A-4147-A177-3AD203B41FA5}">
                      <a16:colId xmlns:a16="http://schemas.microsoft.com/office/drawing/2014/main" val="49871433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97585301"/>
                  </a:ext>
                </a:extLst>
              </a:tr>
              <a:tr h="370840">
                <a:tc>
                  <a:txBody>
                    <a:bodyPr/>
                    <a:lstStyle/>
                    <a:p>
                      <a:r>
                        <a:rPr lang="en-US" sz="1000"/>
                        <a:t>1746</a:t>
                      </a:r>
                    </a:p>
                  </a:txBody>
                  <a:tcPr/>
                </a:tc>
                <a:tc>
                  <a:txBody>
                    <a:bodyPr/>
                    <a:lstStyle/>
                    <a:p>
                      <a:r>
                        <a:rPr lang="en-US" sz="1000"/>
                        <a:t>0</a:t>
                      </a:r>
                    </a:p>
                  </a:txBody>
                  <a:tcPr/>
                </a:tc>
                <a:tc>
                  <a:txBody>
                    <a:bodyPr/>
                    <a:lstStyle/>
                    <a:p>
                      <a:r>
                        <a:rPr lang="en-US" sz="1000"/>
                        <a:t>11</a:t>
                      </a:r>
                    </a:p>
                  </a:txBody>
                  <a:tcPr/>
                </a:tc>
                <a:tc>
                  <a:txBody>
                    <a:bodyPr/>
                    <a:lstStyle/>
                    <a:p>
                      <a:r>
                        <a:rPr lang="en-US" sz="1000"/>
                        <a:t>149</a:t>
                      </a:r>
                    </a:p>
                  </a:txBody>
                  <a:tcPr/>
                </a:tc>
                <a:tc>
                  <a:txBody>
                    <a:bodyPr/>
                    <a:lstStyle/>
                    <a:p>
                      <a:r>
                        <a:rPr lang="en-US" sz="1000"/>
                        <a:t>36</a:t>
                      </a:r>
                    </a:p>
                  </a:txBody>
                  <a:tcPr/>
                </a:tc>
                <a:tc>
                  <a:txBody>
                    <a:bodyPr/>
                    <a:lstStyle/>
                    <a:p>
                      <a:r>
                        <a:rPr lang="en-US" sz="1000"/>
                        <a:t>2</a:t>
                      </a:r>
                    </a:p>
                  </a:txBody>
                  <a:tcPr/>
                </a:tc>
                <a:tc>
                  <a:txBody>
                    <a:bodyPr/>
                    <a:lstStyle/>
                    <a:p>
                      <a:r>
                        <a:rPr lang="en-US" sz="1000"/>
                        <a:t>3</a:t>
                      </a:r>
                    </a:p>
                  </a:txBody>
                  <a:tcPr/>
                </a:tc>
                <a:tc>
                  <a:txBody>
                    <a:bodyPr/>
                    <a:lstStyle/>
                    <a:p>
                      <a:r>
                        <a:rPr lang="en-US" sz="1000"/>
                        <a:t>0.9737 %</a:t>
                      </a:r>
                    </a:p>
                  </a:txBody>
                  <a:tcPr/>
                </a:tc>
                <a:tc>
                  <a:txBody>
                    <a:bodyPr/>
                    <a:lstStyle/>
                    <a:p>
                      <a:r>
                        <a:rPr lang="en-US" sz="1000"/>
                        <a:t>0.0 %</a:t>
                      </a:r>
                    </a:p>
                  </a:txBody>
                  <a:tcPr/>
                </a:tc>
                <a:extLst>
                  <a:ext uri="{0D108BD9-81ED-4DB2-BD59-A6C34878D82A}">
                    <a16:rowId xmlns:a16="http://schemas.microsoft.com/office/drawing/2014/main" val="3303240208"/>
                  </a:ext>
                </a:extLst>
              </a:tr>
            </a:tbl>
          </a:graphicData>
        </a:graphic>
      </p:graphicFrame>
      <p:sp>
        <p:nvSpPr>
          <p:cNvPr id="4" name="Text Placeholder 3">
            <a:extLst>
              <a:ext uri="{FF2B5EF4-FFF2-40B4-BE49-F238E27FC236}">
                <a16:creationId xmlns:a16="http://schemas.microsoft.com/office/drawing/2014/main" id="{3186170C-6F07-4424-9E8B-32C6ED1D764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63592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6B911-C2C5-4B59-8A57-23196BB36288}"/>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C48FCF1F-71FC-4294-967F-CCCE8BA6EB04}"/>
              </a:ext>
            </a:extLst>
          </p:cNvPr>
          <p:cNvGraphicFramePr>
            <a:graphicFrameLocks noGrp="1"/>
          </p:cNvGraphicFramePr>
          <p:nvPr>
            <p:ph type="chart" sz="quarter" idx="13"/>
            <p:extLst>
              <p:ext uri="{D42A27DB-BD31-4B8C-83A1-F6EECF244321}">
                <p14:modId xmlns:p14="http://schemas.microsoft.com/office/powerpoint/2010/main" val="75217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D4CF6-B0BF-4F21-A2CB-E95638BA75F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86DF399-1247-475F-B955-BE357C9421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11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CFBA-C8C2-40F8-B18F-0035DC05354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4832CF0-CD25-4E16-910B-48126807DFF4}"/>
              </a:ext>
            </a:extLst>
          </p:cNvPr>
          <p:cNvGraphicFramePr>
            <a:graphicFrameLocks noGrp="1"/>
          </p:cNvGraphicFramePr>
          <p:nvPr>
            <p:ph type="chart" sz="quarter" idx="13"/>
            <p:extLst>
              <p:ext uri="{D42A27DB-BD31-4B8C-83A1-F6EECF244321}">
                <p14:modId xmlns:p14="http://schemas.microsoft.com/office/powerpoint/2010/main" val="3454055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A1F73-AC68-4067-A4E2-A777C61874A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F476D8B-02E1-4306-808D-EBF8CAA91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3287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6E66-7F90-44B9-92DB-245F309E265B}"/>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DD520BC-5ED4-4B74-86ED-E5D6A485330F}"/>
              </a:ext>
            </a:extLst>
          </p:cNvPr>
          <p:cNvGraphicFramePr>
            <a:graphicFrameLocks noGrp="1"/>
          </p:cNvGraphicFramePr>
          <p:nvPr>
            <p:ph type="chart" sz="quarter" idx="13"/>
            <p:extLst>
              <p:ext uri="{D42A27DB-BD31-4B8C-83A1-F6EECF244321}">
                <p14:modId xmlns:p14="http://schemas.microsoft.com/office/powerpoint/2010/main" val="251761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41471-DEE7-465B-B683-B256769F913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4C7751C-511D-4AAB-AD96-96E8D523F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02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0B736-B1F1-4310-A858-EA85F513942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C348D427-994F-4EBF-A6DE-724E88C18FD0}"/>
              </a:ext>
            </a:extLst>
          </p:cNvPr>
          <p:cNvGraphicFramePr>
            <a:graphicFrameLocks noGrp="1"/>
          </p:cNvGraphicFramePr>
          <p:nvPr>
            <p:ph type="chart" sz="quarter" idx="13"/>
            <p:extLst>
              <p:ext uri="{D42A27DB-BD31-4B8C-83A1-F6EECF244321}">
                <p14:modId xmlns:p14="http://schemas.microsoft.com/office/powerpoint/2010/main" val="1135037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EADF1-4D00-4ECA-8795-65065648B74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ED4B584-4063-4E17-88ED-20FA9A613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347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0F90A-8ED1-46CA-BDE5-46931339252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3A52F2F4-6D3A-4DE5-8878-6CC499405750}"/>
              </a:ext>
            </a:extLst>
          </p:cNvPr>
          <p:cNvGraphicFramePr>
            <a:graphicFrameLocks noGrp="1"/>
          </p:cNvGraphicFramePr>
          <p:nvPr>
            <p:ph type="tbl" sz="quarter" idx="13"/>
            <p:extLst>
              <p:ext uri="{D42A27DB-BD31-4B8C-83A1-F6EECF244321}">
                <p14:modId xmlns:p14="http://schemas.microsoft.com/office/powerpoint/2010/main" val="198441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17499507"/>
                    </a:ext>
                  </a:extLst>
                </a:gridCol>
                <a:gridCol w="1481328">
                  <a:extLst>
                    <a:ext uri="{9D8B030D-6E8A-4147-A177-3AD203B41FA5}">
                      <a16:colId xmlns:a16="http://schemas.microsoft.com/office/drawing/2014/main" val="1166813008"/>
                    </a:ext>
                  </a:extLst>
                </a:gridCol>
                <a:gridCol w="329184">
                  <a:extLst>
                    <a:ext uri="{9D8B030D-6E8A-4147-A177-3AD203B41FA5}">
                      <a16:colId xmlns:a16="http://schemas.microsoft.com/office/drawing/2014/main" val="3717165080"/>
                    </a:ext>
                  </a:extLst>
                </a:gridCol>
                <a:gridCol w="329184">
                  <a:extLst>
                    <a:ext uri="{9D8B030D-6E8A-4147-A177-3AD203B41FA5}">
                      <a16:colId xmlns:a16="http://schemas.microsoft.com/office/drawing/2014/main" val="2807835446"/>
                    </a:ext>
                  </a:extLst>
                </a:gridCol>
                <a:gridCol w="329184">
                  <a:extLst>
                    <a:ext uri="{9D8B030D-6E8A-4147-A177-3AD203B41FA5}">
                      <a16:colId xmlns:a16="http://schemas.microsoft.com/office/drawing/2014/main" val="2308333422"/>
                    </a:ext>
                  </a:extLst>
                </a:gridCol>
                <a:gridCol w="329184">
                  <a:extLst>
                    <a:ext uri="{9D8B030D-6E8A-4147-A177-3AD203B41FA5}">
                      <a16:colId xmlns:a16="http://schemas.microsoft.com/office/drawing/2014/main" val="3847470958"/>
                    </a:ext>
                  </a:extLst>
                </a:gridCol>
                <a:gridCol w="329184">
                  <a:extLst>
                    <a:ext uri="{9D8B030D-6E8A-4147-A177-3AD203B41FA5}">
                      <a16:colId xmlns:a16="http://schemas.microsoft.com/office/drawing/2014/main" val="3613755169"/>
                    </a:ext>
                  </a:extLst>
                </a:gridCol>
                <a:gridCol w="329184">
                  <a:extLst>
                    <a:ext uri="{9D8B030D-6E8A-4147-A177-3AD203B41FA5}">
                      <a16:colId xmlns:a16="http://schemas.microsoft.com/office/drawing/2014/main" val="1622061464"/>
                    </a:ext>
                  </a:extLst>
                </a:gridCol>
                <a:gridCol w="329184">
                  <a:extLst>
                    <a:ext uri="{9D8B030D-6E8A-4147-A177-3AD203B41FA5}">
                      <a16:colId xmlns:a16="http://schemas.microsoft.com/office/drawing/2014/main" val="1413277462"/>
                    </a:ext>
                  </a:extLst>
                </a:gridCol>
                <a:gridCol w="329184">
                  <a:extLst>
                    <a:ext uri="{9D8B030D-6E8A-4147-A177-3AD203B41FA5}">
                      <a16:colId xmlns:a16="http://schemas.microsoft.com/office/drawing/2014/main" val="3294339423"/>
                    </a:ext>
                  </a:extLst>
                </a:gridCol>
                <a:gridCol w="329184">
                  <a:extLst>
                    <a:ext uri="{9D8B030D-6E8A-4147-A177-3AD203B41FA5}">
                      <a16:colId xmlns:a16="http://schemas.microsoft.com/office/drawing/2014/main" val="3868763340"/>
                    </a:ext>
                  </a:extLst>
                </a:gridCol>
                <a:gridCol w="329184">
                  <a:extLst>
                    <a:ext uri="{9D8B030D-6E8A-4147-A177-3AD203B41FA5}">
                      <a16:colId xmlns:a16="http://schemas.microsoft.com/office/drawing/2014/main" val="1300614475"/>
                    </a:ext>
                  </a:extLst>
                </a:gridCol>
                <a:gridCol w="329184">
                  <a:extLst>
                    <a:ext uri="{9D8B030D-6E8A-4147-A177-3AD203B41FA5}">
                      <a16:colId xmlns:a16="http://schemas.microsoft.com/office/drawing/2014/main" val="2028680352"/>
                    </a:ext>
                  </a:extLst>
                </a:gridCol>
                <a:gridCol w="329184">
                  <a:extLst>
                    <a:ext uri="{9D8B030D-6E8A-4147-A177-3AD203B41FA5}">
                      <a16:colId xmlns:a16="http://schemas.microsoft.com/office/drawing/2014/main" val="4068634867"/>
                    </a:ext>
                  </a:extLst>
                </a:gridCol>
                <a:gridCol w="329184">
                  <a:extLst>
                    <a:ext uri="{9D8B030D-6E8A-4147-A177-3AD203B41FA5}">
                      <a16:colId xmlns:a16="http://schemas.microsoft.com/office/drawing/2014/main" val="3741388587"/>
                    </a:ext>
                  </a:extLst>
                </a:gridCol>
                <a:gridCol w="329184">
                  <a:extLst>
                    <a:ext uri="{9D8B030D-6E8A-4147-A177-3AD203B41FA5}">
                      <a16:colId xmlns:a16="http://schemas.microsoft.com/office/drawing/2014/main" val="2119609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7149117"/>
                  </a:ext>
                </a:extLst>
              </a:tr>
            </a:tbl>
          </a:graphicData>
        </a:graphic>
      </p:graphicFrame>
      <p:sp>
        <p:nvSpPr>
          <p:cNvPr id="4" name="Text Placeholder 3">
            <a:extLst>
              <a:ext uri="{FF2B5EF4-FFF2-40B4-BE49-F238E27FC236}">
                <a16:creationId xmlns:a16="http://schemas.microsoft.com/office/drawing/2014/main" id="{60A92CE8-DD27-4F17-9EFA-8BD1643FD77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90827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A9F7-36F0-4D6B-A3EB-F30B8CE16108}"/>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D68743B0-13CD-454F-B411-967DC5DC21E1}"/>
              </a:ext>
            </a:extLst>
          </p:cNvPr>
          <p:cNvGraphicFramePr>
            <a:graphicFrameLocks noGrp="1"/>
          </p:cNvGraphicFramePr>
          <p:nvPr>
            <p:ph type="tbl" sz="quarter" idx="13"/>
            <p:extLst>
              <p:ext uri="{D42A27DB-BD31-4B8C-83A1-F6EECF244321}">
                <p14:modId xmlns:p14="http://schemas.microsoft.com/office/powerpoint/2010/main" val="63973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66534877"/>
                    </a:ext>
                  </a:extLst>
                </a:gridCol>
                <a:gridCol w="1481328">
                  <a:extLst>
                    <a:ext uri="{9D8B030D-6E8A-4147-A177-3AD203B41FA5}">
                      <a16:colId xmlns:a16="http://schemas.microsoft.com/office/drawing/2014/main" val="663372157"/>
                    </a:ext>
                  </a:extLst>
                </a:gridCol>
                <a:gridCol w="329184">
                  <a:extLst>
                    <a:ext uri="{9D8B030D-6E8A-4147-A177-3AD203B41FA5}">
                      <a16:colId xmlns:a16="http://schemas.microsoft.com/office/drawing/2014/main" val="3774794490"/>
                    </a:ext>
                  </a:extLst>
                </a:gridCol>
                <a:gridCol w="329184">
                  <a:extLst>
                    <a:ext uri="{9D8B030D-6E8A-4147-A177-3AD203B41FA5}">
                      <a16:colId xmlns:a16="http://schemas.microsoft.com/office/drawing/2014/main" val="3806074703"/>
                    </a:ext>
                  </a:extLst>
                </a:gridCol>
                <a:gridCol w="329184">
                  <a:extLst>
                    <a:ext uri="{9D8B030D-6E8A-4147-A177-3AD203B41FA5}">
                      <a16:colId xmlns:a16="http://schemas.microsoft.com/office/drawing/2014/main" val="2737429238"/>
                    </a:ext>
                  </a:extLst>
                </a:gridCol>
                <a:gridCol w="329184">
                  <a:extLst>
                    <a:ext uri="{9D8B030D-6E8A-4147-A177-3AD203B41FA5}">
                      <a16:colId xmlns:a16="http://schemas.microsoft.com/office/drawing/2014/main" val="630210479"/>
                    </a:ext>
                  </a:extLst>
                </a:gridCol>
                <a:gridCol w="329184">
                  <a:extLst>
                    <a:ext uri="{9D8B030D-6E8A-4147-A177-3AD203B41FA5}">
                      <a16:colId xmlns:a16="http://schemas.microsoft.com/office/drawing/2014/main" val="889137323"/>
                    </a:ext>
                  </a:extLst>
                </a:gridCol>
                <a:gridCol w="329184">
                  <a:extLst>
                    <a:ext uri="{9D8B030D-6E8A-4147-A177-3AD203B41FA5}">
                      <a16:colId xmlns:a16="http://schemas.microsoft.com/office/drawing/2014/main" val="1058621671"/>
                    </a:ext>
                  </a:extLst>
                </a:gridCol>
                <a:gridCol w="329184">
                  <a:extLst>
                    <a:ext uri="{9D8B030D-6E8A-4147-A177-3AD203B41FA5}">
                      <a16:colId xmlns:a16="http://schemas.microsoft.com/office/drawing/2014/main" val="3811468928"/>
                    </a:ext>
                  </a:extLst>
                </a:gridCol>
                <a:gridCol w="329184">
                  <a:extLst>
                    <a:ext uri="{9D8B030D-6E8A-4147-A177-3AD203B41FA5}">
                      <a16:colId xmlns:a16="http://schemas.microsoft.com/office/drawing/2014/main" val="2239783457"/>
                    </a:ext>
                  </a:extLst>
                </a:gridCol>
                <a:gridCol w="329184">
                  <a:extLst>
                    <a:ext uri="{9D8B030D-6E8A-4147-A177-3AD203B41FA5}">
                      <a16:colId xmlns:a16="http://schemas.microsoft.com/office/drawing/2014/main" val="3872941409"/>
                    </a:ext>
                  </a:extLst>
                </a:gridCol>
                <a:gridCol w="329184">
                  <a:extLst>
                    <a:ext uri="{9D8B030D-6E8A-4147-A177-3AD203B41FA5}">
                      <a16:colId xmlns:a16="http://schemas.microsoft.com/office/drawing/2014/main" val="3360585140"/>
                    </a:ext>
                  </a:extLst>
                </a:gridCol>
                <a:gridCol w="329184">
                  <a:extLst>
                    <a:ext uri="{9D8B030D-6E8A-4147-A177-3AD203B41FA5}">
                      <a16:colId xmlns:a16="http://schemas.microsoft.com/office/drawing/2014/main" val="526717398"/>
                    </a:ext>
                  </a:extLst>
                </a:gridCol>
                <a:gridCol w="329184">
                  <a:extLst>
                    <a:ext uri="{9D8B030D-6E8A-4147-A177-3AD203B41FA5}">
                      <a16:colId xmlns:a16="http://schemas.microsoft.com/office/drawing/2014/main" val="2691542265"/>
                    </a:ext>
                  </a:extLst>
                </a:gridCol>
                <a:gridCol w="329184">
                  <a:extLst>
                    <a:ext uri="{9D8B030D-6E8A-4147-A177-3AD203B41FA5}">
                      <a16:colId xmlns:a16="http://schemas.microsoft.com/office/drawing/2014/main" val="849561570"/>
                    </a:ext>
                  </a:extLst>
                </a:gridCol>
                <a:gridCol w="329184">
                  <a:extLst>
                    <a:ext uri="{9D8B030D-6E8A-4147-A177-3AD203B41FA5}">
                      <a16:colId xmlns:a16="http://schemas.microsoft.com/office/drawing/2014/main" val="4090951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700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- 2022-01-06 21:02:20</a:t>
                      </a:r>
                      <a:r>
                        <a:rPr kumimoji="0" lang="en-US" sz="1000" b="0" i="0" u="none" strike="noStrike" kern="1200" cap="none" spc="0" normalizeH="0" baseline="0" noProof="0">
                          <a:ln>
                            <a:noFill/>
                          </a:ln>
                          <a:solidFill>
                            <a:prstClr val="black"/>
                          </a:solidFill>
                          <a:effectLst/>
                          <a:uLnTx/>
                          <a:uFillTx/>
                          <a:latin typeface="+mn-lt"/>
                          <a:ea typeface="+mn-ea"/>
                          <a:cs typeface="+mn-cs"/>
                        </a:rPr>
                        <a:t>
 Yesterday we celebrated Linda O’Reilly Day in recognition of her achieving 40 years of dedicated service. Since joining FICOH in 1982, Linda’s role in the workers’ compensation claims department has grown steadily. She started as an adjuster for several years before being promoted to supervisor in 1992 and manager in 2006, and has served as lead manager in charge of FICOH’s work comp unit since 2013. She was promoted to assistant vice president in 2017. We asked her about the best professional advice she's received during her career, and she said, “Don’t leave FICOH. And that came from an old boss about 35 years ago. He said I had a future here and I am forever grateful I took his advice.” Mahalo Linda for your many contributions to FICOH through the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https://quintly-image-storage.s3.amazonaws.com/17ae3836335657ff0a83f20c7d11e5e8/0c868de550554b2c9b5dfeee95395194.jpg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5460433"/>
                  </a:ext>
                </a:extLst>
              </a:tr>
            </a:tbl>
          </a:graphicData>
        </a:graphic>
      </p:graphicFrame>
      <p:sp>
        <p:nvSpPr>
          <p:cNvPr id="4" name="Text Placeholder 3">
            <a:extLst>
              <a:ext uri="{FF2B5EF4-FFF2-40B4-BE49-F238E27FC236}">
                <a16:creationId xmlns:a16="http://schemas.microsoft.com/office/drawing/2014/main" id="{D56E5EBC-A003-467E-84F6-4F2E34905D7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675877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EDA19-C258-40DB-A933-40BF63384CF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AF63FE73-42AF-4F8E-8D0C-6DF28DE3CAC0}"/>
              </a:ext>
            </a:extLst>
          </p:cNvPr>
          <p:cNvGraphicFramePr>
            <a:graphicFrameLocks noGrp="1"/>
          </p:cNvGraphicFramePr>
          <p:nvPr>
            <p:ph type="tbl" sz="quarter" idx="13"/>
            <p:extLst>
              <p:ext uri="{D42A27DB-BD31-4B8C-83A1-F6EECF244321}">
                <p14:modId xmlns:p14="http://schemas.microsoft.com/office/powerpoint/2010/main" val="396830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774419"/>
                    </a:ext>
                  </a:extLst>
                </a:gridCol>
                <a:gridCol w="1481328">
                  <a:extLst>
                    <a:ext uri="{9D8B030D-6E8A-4147-A177-3AD203B41FA5}">
                      <a16:colId xmlns:a16="http://schemas.microsoft.com/office/drawing/2014/main" val="1462397210"/>
                    </a:ext>
                  </a:extLst>
                </a:gridCol>
                <a:gridCol w="329184">
                  <a:extLst>
                    <a:ext uri="{9D8B030D-6E8A-4147-A177-3AD203B41FA5}">
                      <a16:colId xmlns:a16="http://schemas.microsoft.com/office/drawing/2014/main" val="830773626"/>
                    </a:ext>
                  </a:extLst>
                </a:gridCol>
                <a:gridCol w="329184">
                  <a:extLst>
                    <a:ext uri="{9D8B030D-6E8A-4147-A177-3AD203B41FA5}">
                      <a16:colId xmlns:a16="http://schemas.microsoft.com/office/drawing/2014/main" val="1012115098"/>
                    </a:ext>
                  </a:extLst>
                </a:gridCol>
                <a:gridCol w="329184">
                  <a:extLst>
                    <a:ext uri="{9D8B030D-6E8A-4147-A177-3AD203B41FA5}">
                      <a16:colId xmlns:a16="http://schemas.microsoft.com/office/drawing/2014/main" val="164088723"/>
                    </a:ext>
                  </a:extLst>
                </a:gridCol>
                <a:gridCol w="329184">
                  <a:extLst>
                    <a:ext uri="{9D8B030D-6E8A-4147-A177-3AD203B41FA5}">
                      <a16:colId xmlns:a16="http://schemas.microsoft.com/office/drawing/2014/main" val="2286075927"/>
                    </a:ext>
                  </a:extLst>
                </a:gridCol>
                <a:gridCol w="329184">
                  <a:extLst>
                    <a:ext uri="{9D8B030D-6E8A-4147-A177-3AD203B41FA5}">
                      <a16:colId xmlns:a16="http://schemas.microsoft.com/office/drawing/2014/main" val="1358932914"/>
                    </a:ext>
                  </a:extLst>
                </a:gridCol>
                <a:gridCol w="329184">
                  <a:extLst>
                    <a:ext uri="{9D8B030D-6E8A-4147-A177-3AD203B41FA5}">
                      <a16:colId xmlns:a16="http://schemas.microsoft.com/office/drawing/2014/main" val="1082480039"/>
                    </a:ext>
                  </a:extLst>
                </a:gridCol>
                <a:gridCol w="329184">
                  <a:extLst>
                    <a:ext uri="{9D8B030D-6E8A-4147-A177-3AD203B41FA5}">
                      <a16:colId xmlns:a16="http://schemas.microsoft.com/office/drawing/2014/main" val="1422925599"/>
                    </a:ext>
                  </a:extLst>
                </a:gridCol>
                <a:gridCol w="329184">
                  <a:extLst>
                    <a:ext uri="{9D8B030D-6E8A-4147-A177-3AD203B41FA5}">
                      <a16:colId xmlns:a16="http://schemas.microsoft.com/office/drawing/2014/main" val="1869210025"/>
                    </a:ext>
                  </a:extLst>
                </a:gridCol>
                <a:gridCol w="329184">
                  <a:extLst>
                    <a:ext uri="{9D8B030D-6E8A-4147-A177-3AD203B41FA5}">
                      <a16:colId xmlns:a16="http://schemas.microsoft.com/office/drawing/2014/main" val="699544957"/>
                    </a:ext>
                  </a:extLst>
                </a:gridCol>
                <a:gridCol w="329184">
                  <a:extLst>
                    <a:ext uri="{9D8B030D-6E8A-4147-A177-3AD203B41FA5}">
                      <a16:colId xmlns:a16="http://schemas.microsoft.com/office/drawing/2014/main" val="2348804421"/>
                    </a:ext>
                  </a:extLst>
                </a:gridCol>
                <a:gridCol w="329184">
                  <a:extLst>
                    <a:ext uri="{9D8B030D-6E8A-4147-A177-3AD203B41FA5}">
                      <a16:colId xmlns:a16="http://schemas.microsoft.com/office/drawing/2014/main" val="3271437811"/>
                    </a:ext>
                  </a:extLst>
                </a:gridCol>
                <a:gridCol w="329184">
                  <a:extLst>
                    <a:ext uri="{9D8B030D-6E8A-4147-A177-3AD203B41FA5}">
                      <a16:colId xmlns:a16="http://schemas.microsoft.com/office/drawing/2014/main" val="1841409325"/>
                    </a:ext>
                  </a:extLst>
                </a:gridCol>
                <a:gridCol w="329184">
                  <a:extLst>
                    <a:ext uri="{9D8B030D-6E8A-4147-A177-3AD203B41FA5}">
                      <a16:colId xmlns:a16="http://schemas.microsoft.com/office/drawing/2014/main" val="1418791097"/>
                    </a:ext>
                  </a:extLst>
                </a:gridCol>
                <a:gridCol w="329184">
                  <a:extLst>
                    <a:ext uri="{9D8B030D-6E8A-4147-A177-3AD203B41FA5}">
                      <a16:colId xmlns:a16="http://schemas.microsoft.com/office/drawing/2014/main" val="2194116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47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- 2022-01-12 19:50:33</a:t>
                      </a:r>
                      <a:r>
                        <a:rPr kumimoji="0" lang="en-US" sz="1000" b="0" i="0" u="none" strike="noStrike" kern="1200" cap="none" spc="0" normalizeH="0" baseline="0" noProof="0">
                          <a:ln>
                            <a:noFill/>
                          </a:ln>
                          <a:solidFill>
                            <a:prstClr val="black"/>
                          </a:solidFill>
                          <a:effectLst/>
                          <a:uLnTx/>
                          <a:uFillTx/>
                          <a:latin typeface="+mn-lt"/>
                          <a:ea typeface="+mn-ea"/>
                          <a:cs typeface="+mn-cs"/>
                        </a:rPr>
                        <a:t>
 Yesterday we celebrated James Balsai Day at #teamficoh in honor of his achieving 40 years of dedicated service. Jim is a  member of our Claims Auto Appraiser team who works in tandem with our auto adjusters to resolve auto claims quickly and fairly. He’s respected by fellow associates for his technical experience, strong relationships with our auto body shop partners, and customer service example. What some may not know is that Jim was a main driver in starting FICOH’s holiday tradition of donating cars to needy families. He saw an opportunity to take damaged cars that were good candidates for repair, and team up with our auto body shop partners to bring them back to mint condition and give them to families for whom reliable transportation would be the ultimate gift. Since 2016, 10 families on Oahu, Maui and the Big Island have benefited from this program. Thank you Jim for all you’ve done and continue to do for our customers and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https://quintly-image-storage.s3.amazonaws.com/17ae3836335657ff0a83f20c7d11e5e8/3084b57e81b2878d84e670ca86d9d51d.jpg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8848962"/>
                  </a:ext>
                </a:extLst>
              </a:tr>
            </a:tbl>
          </a:graphicData>
        </a:graphic>
      </p:graphicFrame>
      <p:sp>
        <p:nvSpPr>
          <p:cNvPr id="4" name="Text Placeholder 3">
            <a:extLst>
              <a:ext uri="{FF2B5EF4-FFF2-40B4-BE49-F238E27FC236}">
                <a16:creationId xmlns:a16="http://schemas.microsoft.com/office/drawing/2014/main" id="{CB7BCD4E-8CF2-4592-B8DB-34460EE9E5A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9738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15359-885F-47A8-A91D-A98078D79779}"/>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37655267-1428-4315-82CA-FA64C6B2370C}"/>
              </a:ext>
            </a:extLst>
          </p:cNvPr>
          <p:cNvGraphicFramePr>
            <a:graphicFrameLocks noGrp="1"/>
          </p:cNvGraphicFramePr>
          <p:nvPr>
            <p:ph type="tbl" sz="quarter" idx="13"/>
            <p:extLst>
              <p:ext uri="{D42A27DB-BD31-4B8C-83A1-F6EECF244321}">
                <p14:modId xmlns:p14="http://schemas.microsoft.com/office/powerpoint/2010/main" val="644057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3535078"/>
                    </a:ext>
                  </a:extLst>
                </a:gridCol>
                <a:gridCol w="1481328">
                  <a:extLst>
                    <a:ext uri="{9D8B030D-6E8A-4147-A177-3AD203B41FA5}">
                      <a16:colId xmlns:a16="http://schemas.microsoft.com/office/drawing/2014/main" val="566390390"/>
                    </a:ext>
                  </a:extLst>
                </a:gridCol>
                <a:gridCol w="329184">
                  <a:extLst>
                    <a:ext uri="{9D8B030D-6E8A-4147-A177-3AD203B41FA5}">
                      <a16:colId xmlns:a16="http://schemas.microsoft.com/office/drawing/2014/main" val="3946823702"/>
                    </a:ext>
                  </a:extLst>
                </a:gridCol>
                <a:gridCol w="329184">
                  <a:extLst>
                    <a:ext uri="{9D8B030D-6E8A-4147-A177-3AD203B41FA5}">
                      <a16:colId xmlns:a16="http://schemas.microsoft.com/office/drawing/2014/main" val="3768032769"/>
                    </a:ext>
                  </a:extLst>
                </a:gridCol>
                <a:gridCol w="329184">
                  <a:extLst>
                    <a:ext uri="{9D8B030D-6E8A-4147-A177-3AD203B41FA5}">
                      <a16:colId xmlns:a16="http://schemas.microsoft.com/office/drawing/2014/main" val="1303910623"/>
                    </a:ext>
                  </a:extLst>
                </a:gridCol>
                <a:gridCol w="329184">
                  <a:extLst>
                    <a:ext uri="{9D8B030D-6E8A-4147-A177-3AD203B41FA5}">
                      <a16:colId xmlns:a16="http://schemas.microsoft.com/office/drawing/2014/main" val="1197519686"/>
                    </a:ext>
                  </a:extLst>
                </a:gridCol>
                <a:gridCol w="329184">
                  <a:extLst>
                    <a:ext uri="{9D8B030D-6E8A-4147-A177-3AD203B41FA5}">
                      <a16:colId xmlns:a16="http://schemas.microsoft.com/office/drawing/2014/main" val="1376087328"/>
                    </a:ext>
                  </a:extLst>
                </a:gridCol>
                <a:gridCol w="329184">
                  <a:extLst>
                    <a:ext uri="{9D8B030D-6E8A-4147-A177-3AD203B41FA5}">
                      <a16:colId xmlns:a16="http://schemas.microsoft.com/office/drawing/2014/main" val="3340959258"/>
                    </a:ext>
                  </a:extLst>
                </a:gridCol>
                <a:gridCol w="329184">
                  <a:extLst>
                    <a:ext uri="{9D8B030D-6E8A-4147-A177-3AD203B41FA5}">
                      <a16:colId xmlns:a16="http://schemas.microsoft.com/office/drawing/2014/main" val="137240639"/>
                    </a:ext>
                  </a:extLst>
                </a:gridCol>
                <a:gridCol w="329184">
                  <a:extLst>
                    <a:ext uri="{9D8B030D-6E8A-4147-A177-3AD203B41FA5}">
                      <a16:colId xmlns:a16="http://schemas.microsoft.com/office/drawing/2014/main" val="974089487"/>
                    </a:ext>
                  </a:extLst>
                </a:gridCol>
                <a:gridCol w="329184">
                  <a:extLst>
                    <a:ext uri="{9D8B030D-6E8A-4147-A177-3AD203B41FA5}">
                      <a16:colId xmlns:a16="http://schemas.microsoft.com/office/drawing/2014/main" val="1980177425"/>
                    </a:ext>
                  </a:extLst>
                </a:gridCol>
                <a:gridCol w="329184">
                  <a:extLst>
                    <a:ext uri="{9D8B030D-6E8A-4147-A177-3AD203B41FA5}">
                      <a16:colId xmlns:a16="http://schemas.microsoft.com/office/drawing/2014/main" val="3856327136"/>
                    </a:ext>
                  </a:extLst>
                </a:gridCol>
                <a:gridCol w="329184">
                  <a:extLst>
                    <a:ext uri="{9D8B030D-6E8A-4147-A177-3AD203B41FA5}">
                      <a16:colId xmlns:a16="http://schemas.microsoft.com/office/drawing/2014/main" val="3830097046"/>
                    </a:ext>
                  </a:extLst>
                </a:gridCol>
                <a:gridCol w="329184">
                  <a:extLst>
                    <a:ext uri="{9D8B030D-6E8A-4147-A177-3AD203B41FA5}">
                      <a16:colId xmlns:a16="http://schemas.microsoft.com/office/drawing/2014/main" val="3395352436"/>
                    </a:ext>
                  </a:extLst>
                </a:gridCol>
                <a:gridCol w="329184">
                  <a:extLst>
                    <a:ext uri="{9D8B030D-6E8A-4147-A177-3AD203B41FA5}">
                      <a16:colId xmlns:a16="http://schemas.microsoft.com/office/drawing/2014/main" val="1750580256"/>
                    </a:ext>
                  </a:extLst>
                </a:gridCol>
                <a:gridCol w="329184">
                  <a:extLst>
                    <a:ext uri="{9D8B030D-6E8A-4147-A177-3AD203B41FA5}">
                      <a16:colId xmlns:a16="http://schemas.microsoft.com/office/drawing/2014/main" val="67611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57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- 2022-01-20 19:10:46</a:t>
                      </a:r>
                      <a:r>
                        <a:rPr kumimoji="0" lang="en-US" sz="1000" b="0" i="0" u="none" strike="noStrike" kern="1200" cap="none" spc="0" normalizeH="0" baseline="0" noProof="0">
                          <a:ln>
                            <a:noFill/>
                          </a:ln>
                          <a:solidFill>
                            <a:prstClr val="black"/>
                          </a:solidFill>
                          <a:effectLst/>
                          <a:uLnTx/>
                          <a:uFillTx/>
                          <a:latin typeface="+mn-lt"/>
                          <a:ea typeface="+mn-ea"/>
                          <a:cs typeface="+mn-cs"/>
                        </a:rPr>
                        <a:t>
 Meredith Chin of our FiRMS department was honored yesterday with our quarterly Kupono Award, which recognizes associates who embody our core values and deliver excellent customer service. Her nominator wrote, "She has built and maintained many strong relationships within FICOH and in our industry through the years. Though she may fly under the radar, she is one of FICOH's most valuable assets."
Top picture is Meredith with FICOH CEO Mark Yoda. Bottom picture is Meredith with FICOH coworkers at their CPCU installation in 2017.
Congratulations Meredith!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https://quintly-image-storage.s3.amazonaws.com/17ae3836335657ff0a83f20c7d11e5e8/e02ac5a34583880e8c2ae4dcbaf6ec35.jpg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9325635"/>
                  </a:ext>
                </a:extLst>
              </a:tr>
            </a:tbl>
          </a:graphicData>
        </a:graphic>
      </p:graphicFrame>
      <p:sp>
        <p:nvSpPr>
          <p:cNvPr id="4" name="Text Placeholder 3">
            <a:extLst>
              <a:ext uri="{FF2B5EF4-FFF2-40B4-BE49-F238E27FC236}">
                <a16:creationId xmlns:a16="http://schemas.microsoft.com/office/drawing/2014/main" id="{4295CB02-D5C9-47E0-9228-849A74271A3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49194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10BC-CF49-4450-98F5-753FF8E4E3D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C65D159-DCB9-48E1-BBB0-654E19A6BEF5}"/>
              </a:ext>
            </a:extLst>
          </p:cNvPr>
          <p:cNvGraphicFramePr>
            <a:graphicFrameLocks noGrp="1"/>
          </p:cNvGraphicFramePr>
          <p:nvPr>
            <p:ph type="tbl" sz="quarter" idx="13"/>
            <p:extLst>
              <p:ext uri="{D42A27DB-BD31-4B8C-83A1-F6EECF244321}">
                <p14:modId xmlns:p14="http://schemas.microsoft.com/office/powerpoint/2010/main" val="333321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86662489"/>
                    </a:ext>
                  </a:extLst>
                </a:gridCol>
                <a:gridCol w="576072">
                  <a:extLst>
                    <a:ext uri="{9D8B030D-6E8A-4147-A177-3AD203B41FA5}">
                      <a16:colId xmlns:a16="http://schemas.microsoft.com/office/drawing/2014/main" val="1831726100"/>
                    </a:ext>
                  </a:extLst>
                </a:gridCol>
                <a:gridCol w="576072">
                  <a:extLst>
                    <a:ext uri="{9D8B030D-6E8A-4147-A177-3AD203B41FA5}">
                      <a16:colId xmlns:a16="http://schemas.microsoft.com/office/drawing/2014/main" val="3491985102"/>
                    </a:ext>
                  </a:extLst>
                </a:gridCol>
                <a:gridCol w="576072">
                  <a:extLst>
                    <a:ext uri="{9D8B030D-6E8A-4147-A177-3AD203B41FA5}">
                      <a16:colId xmlns:a16="http://schemas.microsoft.com/office/drawing/2014/main" val="1473178035"/>
                    </a:ext>
                  </a:extLst>
                </a:gridCol>
                <a:gridCol w="576072">
                  <a:extLst>
                    <a:ext uri="{9D8B030D-6E8A-4147-A177-3AD203B41FA5}">
                      <a16:colId xmlns:a16="http://schemas.microsoft.com/office/drawing/2014/main" val="2266932046"/>
                    </a:ext>
                  </a:extLst>
                </a:gridCol>
                <a:gridCol w="576072">
                  <a:extLst>
                    <a:ext uri="{9D8B030D-6E8A-4147-A177-3AD203B41FA5}">
                      <a16:colId xmlns:a16="http://schemas.microsoft.com/office/drawing/2014/main" val="3891670911"/>
                    </a:ext>
                  </a:extLst>
                </a:gridCol>
                <a:gridCol w="576072">
                  <a:extLst>
                    <a:ext uri="{9D8B030D-6E8A-4147-A177-3AD203B41FA5}">
                      <a16:colId xmlns:a16="http://schemas.microsoft.com/office/drawing/2014/main" val="2100716239"/>
                    </a:ext>
                  </a:extLst>
                </a:gridCol>
                <a:gridCol w="576072">
                  <a:extLst>
                    <a:ext uri="{9D8B030D-6E8A-4147-A177-3AD203B41FA5}">
                      <a16:colId xmlns:a16="http://schemas.microsoft.com/office/drawing/2014/main" val="1870807258"/>
                    </a:ext>
                  </a:extLst>
                </a:gridCol>
                <a:gridCol w="576072">
                  <a:extLst>
                    <a:ext uri="{9D8B030D-6E8A-4147-A177-3AD203B41FA5}">
                      <a16:colId xmlns:a16="http://schemas.microsoft.com/office/drawing/2014/main" val="3273790329"/>
                    </a:ext>
                  </a:extLst>
                </a:gridCol>
                <a:gridCol w="576072">
                  <a:extLst>
                    <a:ext uri="{9D8B030D-6E8A-4147-A177-3AD203B41FA5}">
                      <a16:colId xmlns:a16="http://schemas.microsoft.com/office/drawing/2014/main" val="4062454389"/>
                    </a:ext>
                  </a:extLst>
                </a:gridCol>
                <a:gridCol w="576072">
                  <a:extLst>
                    <a:ext uri="{9D8B030D-6E8A-4147-A177-3AD203B41FA5}">
                      <a16:colId xmlns:a16="http://schemas.microsoft.com/office/drawing/2014/main" val="3318316330"/>
                    </a:ext>
                  </a:extLst>
                </a:gridCol>
                <a:gridCol w="576072">
                  <a:extLst>
                    <a:ext uri="{9D8B030D-6E8A-4147-A177-3AD203B41FA5}">
                      <a16:colId xmlns:a16="http://schemas.microsoft.com/office/drawing/2014/main" val="4276783453"/>
                    </a:ext>
                  </a:extLst>
                </a:gridCol>
                <a:gridCol w="576072">
                  <a:extLst>
                    <a:ext uri="{9D8B030D-6E8A-4147-A177-3AD203B41FA5}">
                      <a16:colId xmlns:a16="http://schemas.microsoft.com/office/drawing/2014/main" val="26645147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81976736"/>
                  </a:ext>
                </a:extLst>
              </a:tr>
              <a:tr h="370840">
                <a:tc>
                  <a:txBody>
                    <a:bodyPr/>
                    <a:lstStyle/>
                    <a:p>
                      <a:r>
                        <a:rPr lang="en-US" sz="1000"/>
                        <a:t>1204</a:t>
                      </a:r>
                    </a:p>
                  </a:txBody>
                  <a:tcPr/>
                </a:tc>
                <a:tc>
                  <a:txBody>
                    <a:bodyPr/>
                    <a:lstStyle/>
                    <a:p>
                      <a:r>
                        <a:rPr lang="en-US" sz="1000"/>
                        <a:t>-1</a:t>
                      </a:r>
                    </a:p>
                  </a:txBody>
                  <a:tcPr/>
                </a:tc>
                <a:tc>
                  <a:txBody>
                    <a:bodyPr/>
                    <a:lstStyle/>
                    <a:p>
                      <a:r>
                        <a:rPr lang="en-US" sz="1000"/>
                        <a:t>15</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0.0388 %</a:t>
                      </a:r>
                    </a:p>
                  </a:txBody>
                  <a:tcPr/>
                </a:tc>
                <a:tc>
                  <a:txBody>
                    <a:bodyPr/>
                    <a:lstStyle/>
                    <a:p>
                      <a:r>
                        <a:rPr lang="en-US" sz="1000"/>
                        <a:t>0.0 %</a:t>
                      </a:r>
                    </a:p>
                  </a:txBody>
                  <a:tcPr/>
                </a:tc>
                <a:extLst>
                  <a:ext uri="{0D108BD9-81ED-4DB2-BD59-A6C34878D82A}">
                    <a16:rowId xmlns:a16="http://schemas.microsoft.com/office/drawing/2014/main" val="996507748"/>
                  </a:ext>
                </a:extLst>
              </a:tr>
            </a:tbl>
          </a:graphicData>
        </a:graphic>
      </p:graphicFrame>
      <p:sp>
        <p:nvSpPr>
          <p:cNvPr id="4" name="Text Placeholder 3">
            <a:extLst>
              <a:ext uri="{FF2B5EF4-FFF2-40B4-BE49-F238E27FC236}">
                <a16:creationId xmlns:a16="http://schemas.microsoft.com/office/drawing/2014/main" id="{CB43A546-48C1-461D-A811-60592BD537E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988815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AC22A-1AE8-4884-AEA9-00B17028855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702D211-8DBD-48C9-940E-C112257D7B00}"/>
              </a:ext>
            </a:extLst>
          </p:cNvPr>
          <p:cNvGraphicFramePr>
            <a:graphicFrameLocks noGrp="1"/>
          </p:cNvGraphicFramePr>
          <p:nvPr>
            <p:ph type="chart" sz="quarter" idx="13"/>
            <p:extLst>
              <p:ext uri="{D42A27DB-BD31-4B8C-83A1-F6EECF244321}">
                <p14:modId xmlns:p14="http://schemas.microsoft.com/office/powerpoint/2010/main" val="2686864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347F7-3ED3-4B36-85B6-85F33A938A8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BD1F51A-2504-4AA9-8CFE-852FB31756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620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18B4-DFA2-46FD-A812-97B2E4E5395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FF14C4F-ECF1-41AF-B1B5-82A0BBECDFCA}"/>
              </a:ext>
            </a:extLst>
          </p:cNvPr>
          <p:cNvGraphicFramePr>
            <a:graphicFrameLocks noGrp="1"/>
          </p:cNvGraphicFramePr>
          <p:nvPr>
            <p:ph type="chart" sz="quarter" idx="13"/>
            <p:extLst>
              <p:ext uri="{D42A27DB-BD31-4B8C-83A1-F6EECF244321}">
                <p14:modId xmlns:p14="http://schemas.microsoft.com/office/powerpoint/2010/main" val="3805505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2BD35-2C36-4878-91A9-AEB93AB970B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63F821-F5F5-4253-BD90-98CC321897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4651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7BD06-4FC9-4D70-BE17-5E5E9F5FDDD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6841A87-79D7-4C4D-A6AE-B1406D0EBCE5}"/>
              </a:ext>
            </a:extLst>
          </p:cNvPr>
          <p:cNvGraphicFramePr>
            <a:graphicFrameLocks noGrp="1"/>
          </p:cNvGraphicFramePr>
          <p:nvPr>
            <p:ph type="chart" sz="quarter" idx="13"/>
            <p:extLst>
              <p:ext uri="{D42A27DB-BD31-4B8C-83A1-F6EECF244321}">
                <p14:modId xmlns:p14="http://schemas.microsoft.com/office/powerpoint/2010/main" val="1243465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B1C1B6-5644-4026-815B-2980FA75746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95C6FA8-C7E8-4C5C-968E-C1CB65044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9022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9E2F-BECB-417B-A59E-96185B3BDB9B}"/>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478D5F3-0609-45FF-9D1A-AF5470FAC0BA}"/>
              </a:ext>
            </a:extLst>
          </p:cNvPr>
          <p:cNvGraphicFramePr>
            <a:graphicFrameLocks noGrp="1"/>
          </p:cNvGraphicFramePr>
          <p:nvPr>
            <p:ph type="tbl" sz="quarter" idx="13"/>
            <p:extLst>
              <p:ext uri="{D42A27DB-BD31-4B8C-83A1-F6EECF244321}">
                <p14:modId xmlns:p14="http://schemas.microsoft.com/office/powerpoint/2010/main" val="345482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48996879"/>
                    </a:ext>
                  </a:extLst>
                </a:gridCol>
                <a:gridCol w="493776">
                  <a:extLst>
                    <a:ext uri="{9D8B030D-6E8A-4147-A177-3AD203B41FA5}">
                      <a16:colId xmlns:a16="http://schemas.microsoft.com/office/drawing/2014/main" val="2439740070"/>
                    </a:ext>
                  </a:extLst>
                </a:gridCol>
                <a:gridCol w="1069848">
                  <a:extLst>
                    <a:ext uri="{9D8B030D-6E8A-4147-A177-3AD203B41FA5}">
                      <a16:colId xmlns:a16="http://schemas.microsoft.com/office/drawing/2014/main" val="2480505933"/>
                    </a:ext>
                  </a:extLst>
                </a:gridCol>
                <a:gridCol w="1069848">
                  <a:extLst>
                    <a:ext uri="{9D8B030D-6E8A-4147-A177-3AD203B41FA5}">
                      <a16:colId xmlns:a16="http://schemas.microsoft.com/office/drawing/2014/main" val="659395030"/>
                    </a:ext>
                  </a:extLst>
                </a:gridCol>
                <a:gridCol w="1069848">
                  <a:extLst>
                    <a:ext uri="{9D8B030D-6E8A-4147-A177-3AD203B41FA5}">
                      <a16:colId xmlns:a16="http://schemas.microsoft.com/office/drawing/2014/main" val="564964751"/>
                    </a:ext>
                  </a:extLst>
                </a:gridCol>
                <a:gridCol w="1069848">
                  <a:extLst>
                    <a:ext uri="{9D8B030D-6E8A-4147-A177-3AD203B41FA5}">
                      <a16:colId xmlns:a16="http://schemas.microsoft.com/office/drawing/2014/main" val="1344923001"/>
                    </a:ext>
                  </a:extLst>
                </a:gridCol>
                <a:gridCol w="1069848">
                  <a:extLst>
                    <a:ext uri="{9D8B030D-6E8A-4147-A177-3AD203B41FA5}">
                      <a16:colId xmlns:a16="http://schemas.microsoft.com/office/drawing/2014/main" val="74801680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45890909"/>
                  </a:ext>
                </a:extLst>
              </a:tr>
              <a:tr h="370840">
                <a:tc>
                  <a:txBody>
                    <a:bodyPr/>
                    <a:lstStyle/>
                    <a:p>
                      <a:r>
                        <a:rPr lang="en-US" sz="1000" b="1"/>
                        <a:t>@FirstInsHI - 2022-01-14 19:58:10</a:t>
                      </a:r>
                      <a:r>
                        <a:rPr lang="en-US" sz="1000"/>
                        <a:t>
 This month, two members of our Claims department celebrated  40 year work anniversaries with First Insurance: Linda O'Reilly and James Balsai. We're grateful they've built their careers at First. #teamficoh #workanniversary #40yearworkanniversary https://t.co/H65YQetUDU</a:t>
                      </a:r>
                    </a:p>
                  </a:txBody>
                  <a:tcPr/>
                </a:tc>
                <a:tc>
                  <a:txBody>
                    <a:bodyPr/>
                    <a:lstStyle/>
                    <a:p>
                      <a:r>
                        <a:rPr lang="en-US" sz="1000"/>
                        <a:t>01/25/2022 19:38:34</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0.2494 %</a:t>
                      </a:r>
                    </a:p>
                  </a:txBody>
                  <a:tcPr/>
                </a:tc>
                <a:extLst>
                  <a:ext uri="{0D108BD9-81ED-4DB2-BD59-A6C34878D82A}">
                    <a16:rowId xmlns:a16="http://schemas.microsoft.com/office/drawing/2014/main" val="2914268804"/>
                  </a:ext>
                </a:extLst>
              </a:tr>
              <a:tr h="370840">
                <a:tc>
                  <a:txBody>
                    <a:bodyPr/>
                    <a:lstStyle/>
                    <a:p>
                      <a:r>
                        <a:rPr lang="en-US" sz="1000" b="1"/>
                        <a:t>@FirstInsHI - 2022-01-11 14:51:13</a:t>
                      </a:r>
                      <a:r>
                        <a:rPr lang="en-US" sz="1000"/>
                        <a:t>
 Say hello to our newest class of @ShidlerCollege and @UHWestOahu interns. We look forward to teaching them about the local P&amp;amp;C insurance industry and benefiting from their ideas and fresh perspectives. #insurance #internships https://t.co/c0fsywHIa2</a:t>
                      </a:r>
                    </a:p>
                  </a:txBody>
                  <a:tcPr/>
                </a:tc>
                <a:tc>
                  <a:txBody>
                    <a:bodyPr/>
                    <a:lstStyle/>
                    <a:p>
                      <a:r>
                        <a:rPr lang="en-US" sz="1000"/>
                        <a:t>01/21/2022 01:39:04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0.1663 %</a:t>
                      </a:r>
                    </a:p>
                  </a:txBody>
                  <a:tcPr/>
                </a:tc>
                <a:extLst>
                  <a:ext uri="{0D108BD9-81ED-4DB2-BD59-A6C34878D82A}">
                    <a16:rowId xmlns:a16="http://schemas.microsoft.com/office/drawing/2014/main" val="2172177791"/>
                  </a:ext>
                </a:extLst>
              </a:tr>
              <a:tr h="370840">
                <a:tc>
                  <a:txBody>
                    <a:bodyPr/>
                    <a:lstStyle/>
                    <a:p>
                      <a:r>
                        <a:rPr lang="en-US" sz="1000" b="1"/>
                        <a:t>@FirstInsHI - 2022-01-05 14:53:21</a:t>
                      </a:r>
                      <a:r>
                        <a:rPr lang="en-US" sz="1000"/>
                        <a:t>
 We're proud to announce that our team member, David Buerge, was selected for @MoversandShakas. We're happy to support our employees' volunteerism and engagement in the local community. Way to go David! Learn more at https://t.co/a3rdGvdiYj. #moversandshakas https://t.co/v9gJbyGpsR</a:t>
                      </a:r>
                    </a:p>
                  </a:txBody>
                  <a:tcPr/>
                </a:tc>
                <a:tc>
                  <a:txBody>
                    <a:bodyPr/>
                    <a:lstStyle/>
                    <a:p>
                      <a:r>
                        <a:rPr lang="en-US" sz="1000"/>
                        <a:t>01/06/2022 13:37:16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0.0831 %</a:t>
                      </a:r>
                    </a:p>
                  </a:txBody>
                  <a:tcPr/>
                </a:tc>
                <a:extLst>
                  <a:ext uri="{0D108BD9-81ED-4DB2-BD59-A6C34878D82A}">
                    <a16:rowId xmlns:a16="http://schemas.microsoft.com/office/drawing/2014/main" val="4161560190"/>
                  </a:ext>
                </a:extLst>
              </a:tr>
            </a:tbl>
          </a:graphicData>
        </a:graphic>
      </p:graphicFrame>
      <p:sp>
        <p:nvSpPr>
          <p:cNvPr id="4" name="Text Placeholder 3">
            <a:extLst>
              <a:ext uri="{FF2B5EF4-FFF2-40B4-BE49-F238E27FC236}">
                <a16:creationId xmlns:a16="http://schemas.microsoft.com/office/drawing/2014/main" id="{32BA0E01-8B9E-4E3C-ABF3-6D91E6AF312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91486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53C5-AAC6-48E4-81A0-95A20CA190B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A265851-20E1-4265-A76A-DECBEFCE3101}"/>
              </a:ext>
            </a:extLst>
          </p:cNvPr>
          <p:cNvGraphicFramePr>
            <a:graphicFrameLocks noGrp="1"/>
          </p:cNvGraphicFramePr>
          <p:nvPr>
            <p:ph type="tbl" sz="quarter" idx="13"/>
            <p:extLst>
              <p:ext uri="{D42A27DB-BD31-4B8C-83A1-F6EECF244321}">
                <p14:modId xmlns:p14="http://schemas.microsoft.com/office/powerpoint/2010/main" val="808457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40824340"/>
                    </a:ext>
                  </a:extLst>
                </a:gridCol>
                <a:gridCol w="576072">
                  <a:extLst>
                    <a:ext uri="{9D8B030D-6E8A-4147-A177-3AD203B41FA5}">
                      <a16:colId xmlns:a16="http://schemas.microsoft.com/office/drawing/2014/main" val="1877134031"/>
                    </a:ext>
                  </a:extLst>
                </a:gridCol>
                <a:gridCol w="576072">
                  <a:extLst>
                    <a:ext uri="{9D8B030D-6E8A-4147-A177-3AD203B41FA5}">
                      <a16:colId xmlns:a16="http://schemas.microsoft.com/office/drawing/2014/main" val="3299205581"/>
                    </a:ext>
                  </a:extLst>
                </a:gridCol>
                <a:gridCol w="576072">
                  <a:extLst>
                    <a:ext uri="{9D8B030D-6E8A-4147-A177-3AD203B41FA5}">
                      <a16:colId xmlns:a16="http://schemas.microsoft.com/office/drawing/2014/main" val="1093644098"/>
                    </a:ext>
                  </a:extLst>
                </a:gridCol>
                <a:gridCol w="576072">
                  <a:extLst>
                    <a:ext uri="{9D8B030D-6E8A-4147-A177-3AD203B41FA5}">
                      <a16:colId xmlns:a16="http://schemas.microsoft.com/office/drawing/2014/main" val="2607773538"/>
                    </a:ext>
                  </a:extLst>
                </a:gridCol>
                <a:gridCol w="576072">
                  <a:extLst>
                    <a:ext uri="{9D8B030D-6E8A-4147-A177-3AD203B41FA5}">
                      <a16:colId xmlns:a16="http://schemas.microsoft.com/office/drawing/2014/main" val="1236051064"/>
                    </a:ext>
                  </a:extLst>
                </a:gridCol>
                <a:gridCol w="576072">
                  <a:extLst>
                    <a:ext uri="{9D8B030D-6E8A-4147-A177-3AD203B41FA5}">
                      <a16:colId xmlns:a16="http://schemas.microsoft.com/office/drawing/2014/main" val="840867959"/>
                    </a:ext>
                  </a:extLst>
                </a:gridCol>
                <a:gridCol w="576072">
                  <a:extLst>
                    <a:ext uri="{9D8B030D-6E8A-4147-A177-3AD203B41FA5}">
                      <a16:colId xmlns:a16="http://schemas.microsoft.com/office/drawing/2014/main" val="784736214"/>
                    </a:ext>
                  </a:extLst>
                </a:gridCol>
                <a:gridCol w="576072">
                  <a:extLst>
                    <a:ext uri="{9D8B030D-6E8A-4147-A177-3AD203B41FA5}">
                      <a16:colId xmlns:a16="http://schemas.microsoft.com/office/drawing/2014/main" val="3041799002"/>
                    </a:ext>
                  </a:extLst>
                </a:gridCol>
                <a:gridCol w="576072">
                  <a:extLst>
                    <a:ext uri="{9D8B030D-6E8A-4147-A177-3AD203B41FA5}">
                      <a16:colId xmlns:a16="http://schemas.microsoft.com/office/drawing/2014/main" val="2328885611"/>
                    </a:ext>
                  </a:extLst>
                </a:gridCol>
                <a:gridCol w="576072">
                  <a:extLst>
                    <a:ext uri="{9D8B030D-6E8A-4147-A177-3AD203B41FA5}">
                      <a16:colId xmlns:a16="http://schemas.microsoft.com/office/drawing/2014/main" val="427952132"/>
                    </a:ext>
                  </a:extLst>
                </a:gridCol>
                <a:gridCol w="576072">
                  <a:extLst>
                    <a:ext uri="{9D8B030D-6E8A-4147-A177-3AD203B41FA5}">
                      <a16:colId xmlns:a16="http://schemas.microsoft.com/office/drawing/2014/main" val="2653225128"/>
                    </a:ext>
                  </a:extLst>
                </a:gridCol>
                <a:gridCol w="576072">
                  <a:extLst>
                    <a:ext uri="{9D8B030D-6E8A-4147-A177-3AD203B41FA5}">
                      <a16:colId xmlns:a16="http://schemas.microsoft.com/office/drawing/2014/main" val="4132601285"/>
                    </a:ext>
                  </a:extLst>
                </a:gridCol>
                <a:gridCol w="576072">
                  <a:extLst>
                    <a:ext uri="{9D8B030D-6E8A-4147-A177-3AD203B41FA5}">
                      <a16:colId xmlns:a16="http://schemas.microsoft.com/office/drawing/2014/main" val="299108789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99336037"/>
                  </a:ext>
                </a:extLst>
              </a:tr>
              <a:tr h="370840">
                <a:tc>
                  <a:txBody>
                    <a:bodyPr/>
                    <a:lstStyle/>
                    <a:p>
                      <a:r>
                        <a:rPr lang="en-US" sz="1000"/>
                        <a:t>3497</a:t>
                      </a:r>
                    </a:p>
                  </a:txBody>
                  <a:tcPr/>
                </a:tc>
                <a:tc>
                  <a:txBody>
                    <a:bodyPr/>
                    <a:lstStyle/>
                    <a:p>
                      <a:r>
                        <a:rPr lang="en-US" sz="1000"/>
                        <a:t>40</a:t>
                      </a:r>
                    </a:p>
                  </a:txBody>
                  <a:tcPr/>
                </a:tc>
                <a:tc>
                  <a:txBody>
                    <a:bodyPr/>
                    <a:lstStyle/>
                    <a:p>
                      <a:r>
                        <a:rPr lang="en-US" sz="1000"/>
                        <a:t>7</a:t>
                      </a:r>
                    </a:p>
                  </a:txBody>
                  <a:tcPr/>
                </a:tc>
                <a:tc>
                  <a:txBody>
                    <a:bodyPr/>
                    <a:lstStyle/>
                    <a:p>
                      <a:r>
                        <a:rPr lang="en-US" sz="1000"/>
                        <a:t>465</a:t>
                      </a:r>
                    </a:p>
                  </a:txBody>
                  <a:tcPr/>
                </a:tc>
                <a:tc>
                  <a:txBody>
                    <a:bodyPr/>
                    <a:lstStyle/>
                    <a:p>
                      <a:r>
                        <a:rPr lang="en-US" sz="1000"/>
                        <a:t>66.428571428571</a:t>
                      </a:r>
                    </a:p>
                  </a:txBody>
                  <a:tcPr/>
                </a:tc>
                <a:tc>
                  <a:txBody>
                    <a:bodyPr/>
                    <a:lstStyle/>
                    <a:p>
                      <a:r>
                        <a:rPr lang="en-US" sz="1000"/>
                        <a:t>31</a:t>
                      </a:r>
                    </a:p>
                  </a:txBody>
                  <a:tcPr/>
                </a:tc>
                <a:tc>
                  <a:txBody>
                    <a:bodyPr/>
                    <a:lstStyle/>
                    <a:p>
                      <a:r>
                        <a:rPr lang="en-US" sz="1000"/>
                        <a:t>2</a:t>
                      </a:r>
                    </a:p>
                  </a:txBody>
                  <a:tcPr/>
                </a:tc>
                <a:tc>
                  <a:txBody>
                    <a:bodyPr/>
                    <a:lstStyle/>
                    <a:p>
                      <a:r>
                        <a:rPr lang="en-US" sz="1000"/>
                        <a:t>0.28571428571429</a:t>
                      </a:r>
                    </a:p>
                  </a:txBody>
                  <a:tcPr/>
                </a:tc>
                <a:tc>
                  <a:txBody>
                    <a:bodyPr/>
                    <a:lstStyle/>
                    <a:p>
                      <a:r>
                        <a:rPr lang="en-US" sz="1000"/>
                        <a:t>907</a:t>
                      </a:r>
                    </a:p>
                  </a:txBody>
                  <a:tcPr/>
                </a:tc>
                <a:tc>
                  <a:txBody>
                    <a:bodyPr/>
                    <a:lstStyle/>
                    <a:p>
                      <a:r>
                        <a:rPr lang="en-US" sz="1000"/>
                        <a:t>129.57142857143</a:t>
                      </a:r>
                    </a:p>
                  </a:txBody>
                  <a:tcPr/>
                </a:tc>
                <a:tc>
                  <a:txBody>
                    <a:bodyPr/>
                    <a:lstStyle/>
                    <a:p>
                      <a:r>
                        <a:rPr lang="en-US" sz="1000"/>
                        <a:t>18984</a:t>
                      </a:r>
                    </a:p>
                  </a:txBody>
                  <a:tcPr/>
                </a:tc>
                <a:tc>
                  <a:txBody>
                    <a:bodyPr/>
                    <a:lstStyle/>
                    <a:p>
                      <a:r>
                        <a:rPr lang="en-US" sz="1000"/>
                        <a:t>2712</a:t>
                      </a:r>
                    </a:p>
                  </a:txBody>
                  <a:tcPr/>
                </a:tc>
                <a:tc>
                  <a:txBody>
                    <a:bodyPr/>
                    <a:lstStyle/>
                    <a:p>
                      <a:r>
                        <a:rPr lang="en-US" sz="1000"/>
                        <a:t>9.192567372225 %</a:t>
                      </a:r>
                    </a:p>
                  </a:txBody>
                  <a:tcPr/>
                </a:tc>
                <a:tc>
                  <a:txBody>
                    <a:bodyPr/>
                    <a:lstStyle/>
                    <a:p>
                      <a:r>
                        <a:rPr lang="en-US" sz="1000"/>
                        <a:t>0</a:t>
                      </a:r>
                    </a:p>
                  </a:txBody>
                  <a:tcPr/>
                </a:tc>
                <a:extLst>
                  <a:ext uri="{0D108BD9-81ED-4DB2-BD59-A6C34878D82A}">
                    <a16:rowId xmlns:a16="http://schemas.microsoft.com/office/drawing/2014/main" val="2487151110"/>
                  </a:ext>
                </a:extLst>
              </a:tr>
            </a:tbl>
          </a:graphicData>
        </a:graphic>
      </p:graphicFrame>
      <p:sp>
        <p:nvSpPr>
          <p:cNvPr id="4" name="Text Placeholder 3">
            <a:extLst>
              <a:ext uri="{FF2B5EF4-FFF2-40B4-BE49-F238E27FC236}">
                <a16:creationId xmlns:a16="http://schemas.microsoft.com/office/drawing/2014/main" id="{B7136F4A-3161-4BB5-B89D-50097C72452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2722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F414-9EE1-4820-ADEF-CBB7E83D4B9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2F98DA1-B1DA-4AF0-9DB3-5BAE8CC852E4}"/>
              </a:ext>
            </a:extLst>
          </p:cNvPr>
          <p:cNvGraphicFramePr>
            <a:graphicFrameLocks noGrp="1"/>
          </p:cNvGraphicFramePr>
          <p:nvPr>
            <p:ph type="chart" sz="quarter" idx="13"/>
            <p:extLst>
              <p:ext uri="{D42A27DB-BD31-4B8C-83A1-F6EECF244321}">
                <p14:modId xmlns:p14="http://schemas.microsoft.com/office/powerpoint/2010/main" val="3049060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C50BB0-8889-4446-9759-D250ECA057C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C2DAD0-4E01-4632-A776-4C88BE9DCD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677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A1B2A-6CB7-4353-849C-0AB8C0AC583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BE00A98-A951-4AF4-959A-77AF7DE29AB9}"/>
              </a:ext>
            </a:extLst>
          </p:cNvPr>
          <p:cNvGraphicFramePr>
            <a:graphicFrameLocks noGrp="1"/>
          </p:cNvGraphicFramePr>
          <p:nvPr>
            <p:ph type="chart" sz="quarter" idx="13"/>
            <p:extLst>
              <p:ext uri="{D42A27DB-BD31-4B8C-83A1-F6EECF244321}">
                <p14:modId xmlns:p14="http://schemas.microsoft.com/office/powerpoint/2010/main" val="2843252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E01AB2-4050-4D4B-8085-2C89B43AB95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4F79FCD-5F6E-40BD-A46C-C3C1209868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3707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8219B-1F3C-44CB-B108-0B2B03D9AC4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DE7FED2-3A33-49A2-B03C-DA01C0CE5F7B}"/>
              </a:ext>
            </a:extLst>
          </p:cNvPr>
          <p:cNvGraphicFramePr>
            <a:graphicFrameLocks noGrp="1"/>
          </p:cNvGraphicFramePr>
          <p:nvPr>
            <p:ph type="chart" sz="quarter" idx="13"/>
            <p:extLst>
              <p:ext uri="{D42A27DB-BD31-4B8C-83A1-F6EECF244321}">
                <p14:modId xmlns:p14="http://schemas.microsoft.com/office/powerpoint/2010/main" val="2633391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314EA-8A48-4F0A-BE3E-E9BECE4D75D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E5B1661-CF77-488D-B1EE-99FF5A9B21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342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ADA83-71A9-4ACA-A945-68FCB2877B9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9280F586-5764-4DDF-A76C-765F06D35D55}"/>
              </a:ext>
            </a:extLst>
          </p:cNvPr>
          <p:cNvGraphicFramePr>
            <a:graphicFrameLocks noGrp="1"/>
          </p:cNvGraphicFramePr>
          <p:nvPr>
            <p:ph type="chart" sz="quarter" idx="13"/>
            <p:extLst>
              <p:ext uri="{D42A27DB-BD31-4B8C-83A1-F6EECF244321}">
                <p14:modId xmlns:p14="http://schemas.microsoft.com/office/powerpoint/2010/main" val="2057752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E2D1E-E99B-4F7E-B7B6-ADF26A11A41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52FCB76-55C9-402C-9259-DB9CB73C8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728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B02D8-D033-4AF9-A895-7292C028900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B5BB2A2D-EE77-4148-ABAB-23E4C343DDC8}"/>
              </a:ext>
            </a:extLst>
          </p:cNvPr>
          <p:cNvGraphicFramePr>
            <a:graphicFrameLocks noGrp="1"/>
          </p:cNvGraphicFramePr>
          <p:nvPr>
            <p:ph type="tbl" sz="quarter" idx="13"/>
            <p:extLst>
              <p:ext uri="{D42A27DB-BD31-4B8C-83A1-F6EECF244321}">
                <p14:modId xmlns:p14="http://schemas.microsoft.com/office/powerpoint/2010/main" val="392675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3372944"/>
                    </a:ext>
                  </a:extLst>
                </a:gridCol>
                <a:gridCol w="740664">
                  <a:extLst>
                    <a:ext uri="{9D8B030D-6E8A-4147-A177-3AD203B41FA5}">
                      <a16:colId xmlns:a16="http://schemas.microsoft.com/office/drawing/2014/main" val="725813759"/>
                    </a:ext>
                  </a:extLst>
                </a:gridCol>
                <a:gridCol w="740664">
                  <a:extLst>
                    <a:ext uri="{9D8B030D-6E8A-4147-A177-3AD203B41FA5}">
                      <a16:colId xmlns:a16="http://schemas.microsoft.com/office/drawing/2014/main" val="3892332038"/>
                    </a:ext>
                  </a:extLst>
                </a:gridCol>
                <a:gridCol w="740664">
                  <a:extLst>
                    <a:ext uri="{9D8B030D-6E8A-4147-A177-3AD203B41FA5}">
                      <a16:colId xmlns:a16="http://schemas.microsoft.com/office/drawing/2014/main" val="3482072089"/>
                    </a:ext>
                  </a:extLst>
                </a:gridCol>
                <a:gridCol w="740664">
                  <a:extLst>
                    <a:ext uri="{9D8B030D-6E8A-4147-A177-3AD203B41FA5}">
                      <a16:colId xmlns:a16="http://schemas.microsoft.com/office/drawing/2014/main" val="3772013554"/>
                    </a:ext>
                  </a:extLst>
                </a:gridCol>
                <a:gridCol w="740664">
                  <a:extLst>
                    <a:ext uri="{9D8B030D-6E8A-4147-A177-3AD203B41FA5}">
                      <a16:colId xmlns:a16="http://schemas.microsoft.com/office/drawing/2014/main" val="1368245857"/>
                    </a:ext>
                  </a:extLst>
                </a:gridCol>
                <a:gridCol w="740664">
                  <a:extLst>
                    <a:ext uri="{9D8B030D-6E8A-4147-A177-3AD203B41FA5}">
                      <a16:colId xmlns:a16="http://schemas.microsoft.com/office/drawing/2014/main" val="2510719967"/>
                    </a:ext>
                  </a:extLst>
                </a:gridCol>
                <a:gridCol w="740664">
                  <a:extLst>
                    <a:ext uri="{9D8B030D-6E8A-4147-A177-3AD203B41FA5}">
                      <a16:colId xmlns:a16="http://schemas.microsoft.com/office/drawing/2014/main" val="2382512065"/>
                    </a:ext>
                  </a:extLst>
                </a:gridCol>
                <a:gridCol w="740664">
                  <a:extLst>
                    <a:ext uri="{9D8B030D-6E8A-4147-A177-3AD203B41FA5}">
                      <a16:colId xmlns:a16="http://schemas.microsoft.com/office/drawing/2014/main" val="77622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9907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- 2022-01-05 13:11:19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our team member, David Buerge, was selected for Movers and Shakas – an initiative to attract socially responsible remote workers to Hawaii and actively contribute to the community. Selected from thousands of applicants, David will be sharing his skills and talents to contribute to local nonprofits and startups. As many of our employees continue to work remotely, we are happy to support their volunteerism and engagement in their local communities. Learn more at www.moversandshakas.org. 
#moversandshakas #teamficoh #engagement #volunteerism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5.5546558704453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4614048"/>
                  </a:ext>
                </a:extLst>
              </a:tr>
            </a:tbl>
          </a:graphicData>
        </a:graphic>
      </p:graphicFrame>
      <p:sp>
        <p:nvSpPr>
          <p:cNvPr id="4" name="Text Placeholder 3">
            <a:extLst>
              <a:ext uri="{FF2B5EF4-FFF2-40B4-BE49-F238E27FC236}">
                <a16:creationId xmlns:a16="http://schemas.microsoft.com/office/drawing/2014/main" id="{BB33D97B-3F3F-4BC2-9792-9000AEA00BD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41488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C42E9-47E9-4EFA-B0DD-B310CD8D1566}"/>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BA1B9BE9-340A-4F61-9C27-575E82C0E13D}"/>
              </a:ext>
            </a:extLst>
          </p:cNvPr>
          <p:cNvGraphicFramePr>
            <a:graphicFrameLocks noGrp="1"/>
          </p:cNvGraphicFramePr>
          <p:nvPr>
            <p:ph type="tbl" sz="quarter" idx="13"/>
            <p:extLst>
              <p:ext uri="{D42A27DB-BD31-4B8C-83A1-F6EECF244321}">
                <p14:modId xmlns:p14="http://schemas.microsoft.com/office/powerpoint/2010/main" val="94721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12094091"/>
                    </a:ext>
                  </a:extLst>
                </a:gridCol>
                <a:gridCol w="740664">
                  <a:extLst>
                    <a:ext uri="{9D8B030D-6E8A-4147-A177-3AD203B41FA5}">
                      <a16:colId xmlns:a16="http://schemas.microsoft.com/office/drawing/2014/main" val="138858008"/>
                    </a:ext>
                  </a:extLst>
                </a:gridCol>
                <a:gridCol w="740664">
                  <a:extLst>
                    <a:ext uri="{9D8B030D-6E8A-4147-A177-3AD203B41FA5}">
                      <a16:colId xmlns:a16="http://schemas.microsoft.com/office/drawing/2014/main" val="626915263"/>
                    </a:ext>
                  </a:extLst>
                </a:gridCol>
                <a:gridCol w="740664">
                  <a:extLst>
                    <a:ext uri="{9D8B030D-6E8A-4147-A177-3AD203B41FA5}">
                      <a16:colId xmlns:a16="http://schemas.microsoft.com/office/drawing/2014/main" val="3260459619"/>
                    </a:ext>
                  </a:extLst>
                </a:gridCol>
                <a:gridCol w="740664">
                  <a:extLst>
                    <a:ext uri="{9D8B030D-6E8A-4147-A177-3AD203B41FA5}">
                      <a16:colId xmlns:a16="http://schemas.microsoft.com/office/drawing/2014/main" val="2297114904"/>
                    </a:ext>
                  </a:extLst>
                </a:gridCol>
                <a:gridCol w="740664">
                  <a:extLst>
                    <a:ext uri="{9D8B030D-6E8A-4147-A177-3AD203B41FA5}">
                      <a16:colId xmlns:a16="http://schemas.microsoft.com/office/drawing/2014/main" val="2621517303"/>
                    </a:ext>
                  </a:extLst>
                </a:gridCol>
                <a:gridCol w="740664">
                  <a:extLst>
                    <a:ext uri="{9D8B030D-6E8A-4147-A177-3AD203B41FA5}">
                      <a16:colId xmlns:a16="http://schemas.microsoft.com/office/drawing/2014/main" val="63670067"/>
                    </a:ext>
                  </a:extLst>
                </a:gridCol>
                <a:gridCol w="740664">
                  <a:extLst>
                    <a:ext uri="{9D8B030D-6E8A-4147-A177-3AD203B41FA5}">
                      <a16:colId xmlns:a16="http://schemas.microsoft.com/office/drawing/2014/main" val="1409301410"/>
                    </a:ext>
                  </a:extLst>
                </a:gridCol>
                <a:gridCol w="740664">
                  <a:extLst>
                    <a:ext uri="{9D8B030D-6E8A-4147-A177-3AD203B41FA5}">
                      <a16:colId xmlns:a16="http://schemas.microsoft.com/office/drawing/2014/main" val="321015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7520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- 2022-01-11 14:46:59</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welcome on board our newest class of Shidler College of Business, University of Hawai'i at Mānoa and University of Hawaii-West Oahu interns. Over the next several months, we will expose them to all aspects of the P&amp;C insurance industry. We appreciate the fresh eyes and perspectives they offer us in return. #insuranceindustry #internships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7.1410090556274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1700664"/>
                  </a:ext>
                </a:extLst>
              </a:tr>
            </a:tbl>
          </a:graphicData>
        </a:graphic>
      </p:graphicFrame>
      <p:sp>
        <p:nvSpPr>
          <p:cNvPr id="4" name="Text Placeholder 3">
            <a:extLst>
              <a:ext uri="{FF2B5EF4-FFF2-40B4-BE49-F238E27FC236}">
                <a16:creationId xmlns:a16="http://schemas.microsoft.com/office/drawing/2014/main" id="{76D981BE-1AE9-43E9-8CF1-A8FD35FE4EB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18788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8A27-3F80-408E-9513-A7F18B3B7B37}"/>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B39FF006-C7FF-4A65-A029-49182B25BEFC}"/>
              </a:ext>
            </a:extLst>
          </p:cNvPr>
          <p:cNvGraphicFramePr>
            <a:graphicFrameLocks noGrp="1"/>
          </p:cNvGraphicFramePr>
          <p:nvPr>
            <p:ph type="tbl" sz="quarter" idx="13"/>
            <p:extLst>
              <p:ext uri="{D42A27DB-BD31-4B8C-83A1-F6EECF244321}">
                <p14:modId xmlns:p14="http://schemas.microsoft.com/office/powerpoint/2010/main" val="1414736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44380858"/>
                    </a:ext>
                  </a:extLst>
                </a:gridCol>
                <a:gridCol w="740664">
                  <a:extLst>
                    <a:ext uri="{9D8B030D-6E8A-4147-A177-3AD203B41FA5}">
                      <a16:colId xmlns:a16="http://schemas.microsoft.com/office/drawing/2014/main" val="1366709084"/>
                    </a:ext>
                  </a:extLst>
                </a:gridCol>
                <a:gridCol w="740664">
                  <a:extLst>
                    <a:ext uri="{9D8B030D-6E8A-4147-A177-3AD203B41FA5}">
                      <a16:colId xmlns:a16="http://schemas.microsoft.com/office/drawing/2014/main" val="2276830875"/>
                    </a:ext>
                  </a:extLst>
                </a:gridCol>
                <a:gridCol w="740664">
                  <a:extLst>
                    <a:ext uri="{9D8B030D-6E8A-4147-A177-3AD203B41FA5}">
                      <a16:colId xmlns:a16="http://schemas.microsoft.com/office/drawing/2014/main" val="2996906022"/>
                    </a:ext>
                  </a:extLst>
                </a:gridCol>
                <a:gridCol w="740664">
                  <a:extLst>
                    <a:ext uri="{9D8B030D-6E8A-4147-A177-3AD203B41FA5}">
                      <a16:colId xmlns:a16="http://schemas.microsoft.com/office/drawing/2014/main" val="4290847240"/>
                    </a:ext>
                  </a:extLst>
                </a:gridCol>
                <a:gridCol w="740664">
                  <a:extLst>
                    <a:ext uri="{9D8B030D-6E8A-4147-A177-3AD203B41FA5}">
                      <a16:colId xmlns:a16="http://schemas.microsoft.com/office/drawing/2014/main" val="3381522577"/>
                    </a:ext>
                  </a:extLst>
                </a:gridCol>
                <a:gridCol w="740664">
                  <a:extLst>
                    <a:ext uri="{9D8B030D-6E8A-4147-A177-3AD203B41FA5}">
                      <a16:colId xmlns:a16="http://schemas.microsoft.com/office/drawing/2014/main" val="648713212"/>
                    </a:ext>
                  </a:extLst>
                </a:gridCol>
                <a:gridCol w="740664">
                  <a:extLst>
                    <a:ext uri="{9D8B030D-6E8A-4147-A177-3AD203B41FA5}">
                      <a16:colId xmlns:a16="http://schemas.microsoft.com/office/drawing/2014/main" val="2492970242"/>
                    </a:ext>
                  </a:extLst>
                </a:gridCol>
                <a:gridCol w="740664">
                  <a:extLst>
                    <a:ext uri="{9D8B030D-6E8A-4147-A177-3AD203B41FA5}">
                      <a16:colId xmlns:a16="http://schemas.microsoft.com/office/drawing/2014/main" val="504865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2650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- 2022-01-06 16:07:19</a:t>
                      </a:r>
                      <a:r>
                        <a:rPr kumimoji="0" lang="en-US" sz="1000" b="0" i="0" u="none" strike="noStrike" kern="1200" cap="none" spc="0" normalizeH="0" baseline="0" noProof="0">
                          <a:ln>
                            <a:noFill/>
                          </a:ln>
                          <a:solidFill>
                            <a:prstClr val="black"/>
                          </a:solidFill>
                          <a:effectLst/>
                          <a:uLnTx/>
                          <a:uFillTx/>
                          <a:latin typeface="+mn-lt"/>
                          <a:ea typeface="+mn-ea"/>
                          <a:cs typeface="+mn-cs"/>
                        </a:rPr>
                        <a:t>
 Yesterday we celebrated Linda O'Reilly Day in recognition of her achieving 40 years of dedicated service. Since joining FICOH in 1982, Linda’s role in the workers’ compensation claims department has grown steadily. She started as an adjuster for several years before being promoted to supervisor in 1992 and manager in 2006, and has served as lead manager in charge of FICOH’s work comp unit since 2013. She was promoted to assistant vice president in 2017. We asked her about the best professional advice she's received during her career, and she said, “Don’t leave FICOH. And that came from an old boss about 35 years ago. He said I had a future here and I am forever grateful I took his advice.” Mahalo Linda for your many contributions to FICOH through the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4.7529706066291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9610485"/>
                  </a:ext>
                </a:extLst>
              </a:tr>
            </a:tbl>
          </a:graphicData>
        </a:graphic>
      </p:graphicFrame>
      <p:sp>
        <p:nvSpPr>
          <p:cNvPr id="4" name="Text Placeholder 3">
            <a:extLst>
              <a:ext uri="{FF2B5EF4-FFF2-40B4-BE49-F238E27FC236}">
                <a16:creationId xmlns:a16="http://schemas.microsoft.com/office/drawing/2014/main" id="{AB66169F-FF41-456C-BB9D-CD89EA97132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60491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41558-5CCD-43ED-BACC-401C109F2DD2}"/>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6F13C47-32EB-41C0-B754-A3400FBE9AF5}"/>
              </a:ext>
            </a:extLst>
          </p:cNvPr>
          <p:cNvGraphicFramePr>
            <a:graphicFrameLocks noGrp="1"/>
          </p:cNvGraphicFramePr>
          <p:nvPr>
            <p:ph type="tbl" sz="quarter" idx="13"/>
            <p:extLst>
              <p:ext uri="{D42A27DB-BD31-4B8C-83A1-F6EECF244321}">
                <p14:modId xmlns:p14="http://schemas.microsoft.com/office/powerpoint/2010/main" val="409546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0736677"/>
                    </a:ext>
                  </a:extLst>
                </a:gridCol>
                <a:gridCol w="740664">
                  <a:extLst>
                    <a:ext uri="{9D8B030D-6E8A-4147-A177-3AD203B41FA5}">
                      <a16:colId xmlns:a16="http://schemas.microsoft.com/office/drawing/2014/main" val="257388077"/>
                    </a:ext>
                  </a:extLst>
                </a:gridCol>
                <a:gridCol w="740664">
                  <a:extLst>
                    <a:ext uri="{9D8B030D-6E8A-4147-A177-3AD203B41FA5}">
                      <a16:colId xmlns:a16="http://schemas.microsoft.com/office/drawing/2014/main" val="999834024"/>
                    </a:ext>
                  </a:extLst>
                </a:gridCol>
                <a:gridCol w="740664">
                  <a:extLst>
                    <a:ext uri="{9D8B030D-6E8A-4147-A177-3AD203B41FA5}">
                      <a16:colId xmlns:a16="http://schemas.microsoft.com/office/drawing/2014/main" val="767562875"/>
                    </a:ext>
                  </a:extLst>
                </a:gridCol>
                <a:gridCol w="740664">
                  <a:extLst>
                    <a:ext uri="{9D8B030D-6E8A-4147-A177-3AD203B41FA5}">
                      <a16:colId xmlns:a16="http://schemas.microsoft.com/office/drawing/2014/main" val="3499472296"/>
                    </a:ext>
                  </a:extLst>
                </a:gridCol>
                <a:gridCol w="740664">
                  <a:extLst>
                    <a:ext uri="{9D8B030D-6E8A-4147-A177-3AD203B41FA5}">
                      <a16:colId xmlns:a16="http://schemas.microsoft.com/office/drawing/2014/main" val="4273367953"/>
                    </a:ext>
                  </a:extLst>
                </a:gridCol>
                <a:gridCol w="740664">
                  <a:extLst>
                    <a:ext uri="{9D8B030D-6E8A-4147-A177-3AD203B41FA5}">
                      <a16:colId xmlns:a16="http://schemas.microsoft.com/office/drawing/2014/main" val="1706001194"/>
                    </a:ext>
                  </a:extLst>
                </a:gridCol>
                <a:gridCol w="740664">
                  <a:extLst>
                    <a:ext uri="{9D8B030D-6E8A-4147-A177-3AD203B41FA5}">
                      <a16:colId xmlns:a16="http://schemas.microsoft.com/office/drawing/2014/main" val="3833609022"/>
                    </a:ext>
                  </a:extLst>
                </a:gridCol>
                <a:gridCol w="740664">
                  <a:extLst>
                    <a:ext uri="{9D8B030D-6E8A-4147-A177-3AD203B41FA5}">
                      <a16:colId xmlns:a16="http://schemas.microsoft.com/office/drawing/2014/main" val="39895278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4017801903"/>
                  </a:ext>
                </a:extLst>
              </a:tr>
              <a:tr h="370840">
                <a:tc>
                  <a:txBody>
                    <a:bodyPr/>
                    <a:lstStyle/>
                    <a:p>
                      <a:r>
                        <a:rPr lang="en-US" sz="1000"/>
                        <a:t>firstinshi</a:t>
                      </a:r>
                    </a:p>
                  </a:txBody>
                  <a:tcPr/>
                </a:tc>
                <a:tc>
                  <a:txBody>
                    <a:bodyPr/>
                    <a:lstStyle/>
                    <a:p>
                      <a:r>
                        <a:rPr lang="en-US" sz="1000"/>
                        <a:t>2664</a:t>
                      </a:r>
                    </a:p>
                  </a:txBody>
                  <a:tcPr/>
                </a:tc>
                <a:tc>
                  <a:txBody>
                    <a:bodyPr/>
                    <a:lstStyle/>
                    <a:p>
                      <a:r>
                        <a:rPr lang="en-US" sz="1000"/>
                        <a:t>-1</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300</a:t>
                      </a:r>
                    </a:p>
                  </a:txBody>
                  <a:tcPr/>
                </a:tc>
                <a:tc>
                  <a:txBody>
                    <a:bodyPr/>
                    <a:lstStyle/>
                    <a:p>
                      <a:r>
                        <a:rPr lang="en-US" sz="1000"/>
                        <a:t>7</a:t>
                      </a:r>
                    </a:p>
                  </a:txBody>
                  <a:tcPr/>
                </a:tc>
                <a:extLst>
                  <a:ext uri="{0D108BD9-81ED-4DB2-BD59-A6C34878D82A}">
                    <a16:rowId xmlns:a16="http://schemas.microsoft.com/office/drawing/2014/main" val="3238425912"/>
                  </a:ext>
                </a:extLst>
              </a:tr>
            </a:tbl>
          </a:graphicData>
        </a:graphic>
      </p:graphicFrame>
      <p:sp>
        <p:nvSpPr>
          <p:cNvPr id="4" name="Text Placeholder 3">
            <a:extLst>
              <a:ext uri="{FF2B5EF4-FFF2-40B4-BE49-F238E27FC236}">
                <a16:creationId xmlns:a16="http://schemas.microsoft.com/office/drawing/2014/main" id="{603A2C64-DDC6-4CAB-B692-96BE91940DB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52332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8AD7-DA34-4984-A7E2-8E9F3A4656A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6383BA6-6850-4DB2-B5ED-D264133DFC1D}"/>
              </a:ext>
            </a:extLst>
          </p:cNvPr>
          <p:cNvGraphicFramePr>
            <a:graphicFrameLocks noGrp="1"/>
          </p:cNvGraphicFramePr>
          <p:nvPr>
            <p:ph type="chart" sz="quarter" idx="13"/>
            <p:extLst>
              <p:ext uri="{D42A27DB-BD31-4B8C-83A1-F6EECF244321}">
                <p14:modId xmlns:p14="http://schemas.microsoft.com/office/powerpoint/2010/main" val="1611242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1B757-C728-40B9-8A3D-E551389D681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99E52FC-AA20-44F3-9DCF-8858306A62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285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B311B-3B28-4882-BB4F-64B3A1ACF39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8235680-A473-453E-8BE0-4D4428D8485F}"/>
              </a:ext>
            </a:extLst>
          </p:cNvPr>
          <p:cNvGraphicFramePr>
            <a:graphicFrameLocks noGrp="1"/>
          </p:cNvGraphicFramePr>
          <p:nvPr>
            <p:ph type="chart" sz="quarter" idx="13"/>
            <p:extLst>
              <p:ext uri="{D42A27DB-BD31-4B8C-83A1-F6EECF244321}">
                <p14:modId xmlns:p14="http://schemas.microsoft.com/office/powerpoint/2010/main" val="3521901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A78431-1230-4E39-A944-5FF59892B4B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3D43A9-FF29-4318-9816-73749E126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451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3FC1-4508-4523-9E74-75A250482F3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58ED6FC-BB72-4F93-8EE4-7DC2076446AA}"/>
              </a:ext>
            </a:extLst>
          </p:cNvPr>
          <p:cNvGraphicFramePr>
            <a:graphicFrameLocks noGrp="1"/>
          </p:cNvGraphicFramePr>
          <p:nvPr>
            <p:ph type="chart" sz="quarter" idx="13"/>
            <p:extLst>
              <p:ext uri="{D42A27DB-BD31-4B8C-83A1-F6EECF244321}">
                <p14:modId xmlns:p14="http://schemas.microsoft.com/office/powerpoint/2010/main" val="155506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FFB423-3D85-4B8A-A9CC-8961BEBF58C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D7CB62-5CA6-4281-9482-2E40E2583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080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E32D-CCA6-4F52-B9B2-266AA623A955}"/>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33AC1050-4AD2-47E4-80D4-333E731A8DA1}"/>
              </a:ext>
            </a:extLst>
          </p:cNvPr>
          <p:cNvGraphicFramePr>
            <a:graphicFrameLocks noGrp="1"/>
          </p:cNvGraphicFramePr>
          <p:nvPr>
            <p:ph type="tbl" sz="quarter" idx="13"/>
            <p:extLst>
              <p:ext uri="{D42A27DB-BD31-4B8C-83A1-F6EECF244321}">
                <p14:modId xmlns:p14="http://schemas.microsoft.com/office/powerpoint/2010/main" val="84418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95906264"/>
                    </a:ext>
                  </a:extLst>
                </a:gridCol>
                <a:gridCol w="987552">
                  <a:extLst>
                    <a:ext uri="{9D8B030D-6E8A-4147-A177-3AD203B41FA5}">
                      <a16:colId xmlns:a16="http://schemas.microsoft.com/office/drawing/2014/main" val="1465420853"/>
                    </a:ext>
                  </a:extLst>
                </a:gridCol>
                <a:gridCol w="987552">
                  <a:extLst>
                    <a:ext uri="{9D8B030D-6E8A-4147-A177-3AD203B41FA5}">
                      <a16:colId xmlns:a16="http://schemas.microsoft.com/office/drawing/2014/main" val="1632277549"/>
                    </a:ext>
                  </a:extLst>
                </a:gridCol>
                <a:gridCol w="987552">
                  <a:extLst>
                    <a:ext uri="{9D8B030D-6E8A-4147-A177-3AD203B41FA5}">
                      <a16:colId xmlns:a16="http://schemas.microsoft.com/office/drawing/2014/main" val="3334013131"/>
                    </a:ext>
                  </a:extLst>
                </a:gridCol>
                <a:gridCol w="987552">
                  <a:extLst>
                    <a:ext uri="{9D8B030D-6E8A-4147-A177-3AD203B41FA5}">
                      <a16:colId xmlns:a16="http://schemas.microsoft.com/office/drawing/2014/main" val="153998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297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- 2022-01-20 21:05:16</a:t>
                      </a:r>
                      <a:r>
                        <a:rPr kumimoji="0" lang="en-US" sz="1000" b="0" i="0" u="none" strike="noStrike" kern="1200" cap="none" spc="0" normalizeH="0" baseline="0" noProof="0">
                          <a:ln>
                            <a:noFill/>
                          </a:ln>
                          <a:solidFill>
                            <a:prstClr val="black"/>
                          </a:solidFill>
                          <a:effectLst/>
                          <a:uLnTx/>
                          <a:uFillTx/>
                          <a:latin typeface="+mn-lt"/>
                          <a:ea typeface="+mn-ea"/>
                          <a:cs typeface="+mn-cs"/>
                        </a:rPr>
                        <a:t>
 Meredith C. of our FiRMS department was honored yesterday with our quarterly Kupono Award, which recognizes associates who embody our core values and deliver excellent customer service. Her nominator wrote, "She has built and maintained many strong relationships within FICOH and in our industry through the years. Though she may fly under the radar, she is one of FICOH's most valuable assets."
Top picture is Meredith with FICOH CEO Mark Yoda. Bottom picture is Meredith with FICOH coworkers at their CPCU installation in 2017.
Congratulations Meredith! #teamficoh #cpcu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4830743"/>
                  </a:ext>
                </a:extLst>
              </a:tr>
            </a:tbl>
          </a:graphicData>
        </a:graphic>
      </p:graphicFrame>
      <p:sp>
        <p:nvSpPr>
          <p:cNvPr id="4" name="Text Placeholder 3">
            <a:extLst>
              <a:ext uri="{FF2B5EF4-FFF2-40B4-BE49-F238E27FC236}">
                <a16:creationId xmlns:a16="http://schemas.microsoft.com/office/drawing/2014/main" id="{389D9F11-1E08-4B5B-BDF1-C55CC10E1D7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25422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BA13D-E10E-4EEC-8201-1F3F07BA247F}"/>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EEB59561-1763-4B4F-B253-E48093862F97}"/>
              </a:ext>
            </a:extLst>
          </p:cNvPr>
          <p:cNvGraphicFramePr>
            <a:graphicFrameLocks noGrp="1"/>
          </p:cNvGraphicFramePr>
          <p:nvPr>
            <p:ph type="tbl" sz="quarter" idx="13"/>
            <p:extLst>
              <p:ext uri="{D42A27DB-BD31-4B8C-83A1-F6EECF244321}">
                <p14:modId xmlns:p14="http://schemas.microsoft.com/office/powerpoint/2010/main" val="402297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3220697"/>
                    </a:ext>
                  </a:extLst>
                </a:gridCol>
                <a:gridCol w="987552">
                  <a:extLst>
                    <a:ext uri="{9D8B030D-6E8A-4147-A177-3AD203B41FA5}">
                      <a16:colId xmlns:a16="http://schemas.microsoft.com/office/drawing/2014/main" val="4263813690"/>
                    </a:ext>
                  </a:extLst>
                </a:gridCol>
                <a:gridCol w="987552">
                  <a:extLst>
                    <a:ext uri="{9D8B030D-6E8A-4147-A177-3AD203B41FA5}">
                      <a16:colId xmlns:a16="http://schemas.microsoft.com/office/drawing/2014/main" val="939499906"/>
                    </a:ext>
                  </a:extLst>
                </a:gridCol>
                <a:gridCol w="987552">
                  <a:extLst>
                    <a:ext uri="{9D8B030D-6E8A-4147-A177-3AD203B41FA5}">
                      <a16:colId xmlns:a16="http://schemas.microsoft.com/office/drawing/2014/main" val="845280960"/>
                    </a:ext>
                  </a:extLst>
                </a:gridCol>
                <a:gridCol w="987552">
                  <a:extLst>
                    <a:ext uri="{9D8B030D-6E8A-4147-A177-3AD203B41FA5}">
                      <a16:colId xmlns:a16="http://schemas.microsoft.com/office/drawing/2014/main" val="278454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525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- 2022-01-12 20:04:18</a:t>
                      </a:r>
                      <a:r>
                        <a:rPr kumimoji="0" lang="en-US" sz="1000" b="0" i="0" u="none" strike="noStrike" kern="1200" cap="none" spc="0" normalizeH="0" baseline="0" noProof="0">
                          <a:ln>
                            <a:noFill/>
                          </a:ln>
                          <a:solidFill>
                            <a:prstClr val="black"/>
                          </a:solidFill>
                          <a:effectLst/>
                          <a:uLnTx/>
                          <a:uFillTx/>
                          <a:latin typeface="+mn-lt"/>
                          <a:ea typeface="+mn-ea"/>
                          <a:cs typeface="+mn-cs"/>
                        </a:rPr>
                        <a:t>
 Yesterday we celebrated James Balsai Day at First Insurance in honor of his achieving 40 years of service. Jim is a member of our Claims Auto Appraiser team who works in tandem with our auto adjusters to resolve auto claims quickly and fairly. He’s respected by fellow associates for his technical expertise, strong relationships with our auto body shop partners, and customer service example. What some may not know is that Jim was a main driver in starting FICOH’s holiday tradition of donating cars to needy families. He saw an opportunity to take damaged cars that were good candidates for repair, and team up with our auto body shop partners to bring them back to mint condition and give them to families for whom reliable transportation would be the ultimate gift. Since 2016, 10 families on Oahu, Maui and the Big Island have benefited from this program. Thank you Jim for all you’ve done and continue to do for our customers and community.
#peopleoffirstinsurance #workanniversary #40yearworkanniversary #firstinthecommunity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969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- 2022-01-11 20:39:23</a:t>
                      </a:r>
                      <a:r>
                        <a:rPr kumimoji="0" lang="en-US" sz="1000" b="0" i="0" u="none" strike="noStrike" kern="1200" cap="none" spc="0" normalizeH="0" baseline="0" noProof="0">
                          <a:ln>
                            <a:noFill/>
                          </a:ln>
                          <a:solidFill>
                            <a:prstClr val="black"/>
                          </a:solidFill>
                          <a:effectLst/>
                          <a:uLnTx/>
                          <a:uFillTx/>
                          <a:latin typeface="+mn-lt"/>
                          <a:ea typeface="+mn-ea"/>
                          <a:cs typeface="+mn-cs"/>
                        </a:rPr>
                        <a:t>
 Say hello to our newest shidlercollege and uhwestoahu interns. We look forward to teaching them about the local P&amp;C insurance industry and benefiting from their ideas and fresh perspectives. #insurance #internships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9248530"/>
                  </a:ext>
                </a:extLst>
              </a:tr>
            </a:tbl>
          </a:graphicData>
        </a:graphic>
      </p:graphicFrame>
      <p:sp>
        <p:nvSpPr>
          <p:cNvPr id="4" name="Text Placeholder 3">
            <a:extLst>
              <a:ext uri="{FF2B5EF4-FFF2-40B4-BE49-F238E27FC236}">
                <a16:creationId xmlns:a16="http://schemas.microsoft.com/office/drawing/2014/main" id="{2C6ED4E3-2BC2-410E-AB00-5A3FD1B5089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558422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A4D0-B4D1-42D8-A990-7E0CEB85DE0A}"/>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2DE0BD25-3516-40DB-9F13-6E3F911272CA}"/>
              </a:ext>
            </a:extLst>
          </p:cNvPr>
          <p:cNvGraphicFramePr>
            <a:graphicFrameLocks noGrp="1"/>
          </p:cNvGraphicFramePr>
          <p:nvPr>
            <p:ph type="tbl" sz="quarter" idx="13"/>
            <p:extLst>
              <p:ext uri="{D42A27DB-BD31-4B8C-83A1-F6EECF244321}">
                <p14:modId xmlns:p14="http://schemas.microsoft.com/office/powerpoint/2010/main" val="4108601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77112856"/>
                    </a:ext>
                  </a:extLst>
                </a:gridCol>
                <a:gridCol w="1069848">
                  <a:extLst>
                    <a:ext uri="{9D8B030D-6E8A-4147-A177-3AD203B41FA5}">
                      <a16:colId xmlns:a16="http://schemas.microsoft.com/office/drawing/2014/main" val="4021263013"/>
                    </a:ext>
                  </a:extLst>
                </a:gridCol>
                <a:gridCol w="493776">
                  <a:extLst>
                    <a:ext uri="{9D8B030D-6E8A-4147-A177-3AD203B41FA5}">
                      <a16:colId xmlns:a16="http://schemas.microsoft.com/office/drawing/2014/main" val="2068580902"/>
                    </a:ext>
                  </a:extLst>
                </a:gridCol>
                <a:gridCol w="1069848">
                  <a:extLst>
                    <a:ext uri="{9D8B030D-6E8A-4147-A177-3AD203B41FA5}">
                      <a16:colId xmlns:a16="http://schemas.microsoft.com/office/drawing/2014/main" val="4195025477"/>
                    </a:ext>
                  </a:extLst>
                </a:gridCol>
                <a:gridCol w="1069848">
                  <a:extLst>
                    <a:ext uri="{9D8B030D-6E8A-4147-A177-3AD203B41FA5}">
                      <a16:colId xmlns:a16="http://schemas.microsoft.com/office/drawing/2014/main" val="2910995629"/>
                    </a:ext>
                  </a:extLst>
                </a:gridCol>
                <a:gridCol w="1069848">
                  <a:extLst>
                    <a:ext uri="{9D8B030D-6E8A-4147-A177-3AD203B41FA5}">
                      <a16:colId xmlns:a16="http://schemas.microsoft.com/office/drawing/2014/main" val="4236943330"/>
                    </a:ext>
                  </a:extLst>
                </a:gridCol>
                <a:gridCol w="1069848">
                  <a:extLst>
                    <a:ext uri="{9D8B030D-6E8A-4147-A177-3AD203B41FA5}">
                      <a16:colId xmlns:a16="http://schemas.microsoft.com/office/drawing/2014/main" val="3733669898"/>
                    </a:ext>
                  </a:extLst>
                </a:gridCol>
                <a:gridCol w="1069848">
                  <a:extLst>
                    <a:ext uri="{9D8B030D-6E8A-4147-A177-3AD203B41FA5}">
                      <a16:colId xmlns:a16="http://schemas.microsoft.com/office/drawing/2014/main" val="38247113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13080345"/>
                  </a:ext>
                </a:extLst>
              </a:tr>
              <a:tr h="370840">
                <a:tc>
                  <a:txBody>
                    <a:bodyPr/>
                    <a:lstStyle/>
                    <a:p>
                      <a:r>
                        <a:rPr lang="en-US" sz="1000"/>
                        <a:t>27</a:t>
                      </a:r>
                    </a:p>
                  </a:txBody>
                  <a:tcPr/>
                </a:tc>
                <a:tc>
                  <a:txBody>
                    <a:bodyPr/>
                    <a:lstStyle/>
                    <a:p>
                      <a:r>
                        <a:rPr lang="en-US" sz="1000"/>
                        <a:t>0.6944 %</a:t>
                      </a:r>
                    </a:p>
                  </a:txBody>
                  <a:tcPr/>
                </a:tc>
                <a:tc>
                  <a:txBody>
                    <a:bodyPr/>
                    <a:lstStyle/>
                    <a:p>
                      <a:r>
                        <a:rPr lang="en-US" sz="1000"/>
                        <a:t>0.22</a:t>
                      </a:r>
                    </a:p>
                  </a:txBody>
                  <a:tcPr/>
                </a:tc>
                <a:tc>
                  <a:txBody>
                    <a:bodyPr/>
                    <a:lstStyle/>
                    <a:p>
                      <a:r>
                        <a:rPr lang="en-US" sz="1000"/>
                        <a:t>73.89</a:t>
                      </a:r>
                    </a:p>
                  </a:txBody>
                  <a:tcPr/>
                </a:tc>
                <a:tc>
                  <a:txBody>
                    <a:bodyPr/>
                    <a:lstStyle/>
                    <a:p>
                      <a:r>
                        <a:rPr lang="en-US" sz="1000"/>
                        <a:t>73.30</a:t>
                      </a:r>
                    </a:p>
                  </a:txBody>
                  <a:tcPr/>
                </a:tc>
                <a:tc>
                  <a:txBody>
                    <a:bodyPr/>
                    <a:lstStyle/>
                    <a:p>
                      <a:r>
                        <a:rPr lang="en-US" sz="1000"/>
                        <a:t>49.52</a:t>
                      </a:r>
                    </a:p>
                  </a:txBody>
                  <a:tcPr/>
                </a:tc>
                <a:tc>
                  <a:txBody>
                    <a:bodyPr/>
                    <a:lstStyle/>
                    <a:p>
                      <a:r>
                        <a:rPr lang="en-US" sz="1000"/>
                        <a:t>1995</a:t>
                      </a:r>
                    </a:p>
                  </a:txBody>
                  <a:tcPr/>
                </a:tc>
                <a:tc>
                  <a:txBody>
                    <a:bodyPr/>
                    <a:lstStyle/>
                    <a:p>
                      <a:r>
                        <a:rPr lang="en-US" sz="1000"/>
                        <a:t>1337</a:t>
                      </a:r>
                    </a:p>
                  </a:txBody>
                  <a:tcPr/>
                </a:tc>
                <a:extLst>
                  <a:ext uri="{0D108BD9-81ED-4DB2-BD59-A6C34878D82A}">
                    <a16:rowId xmlns:a16="http://schemas.microsoft.com/office/drawing/2014/main" val="4147039433"/>
                  </a:ext>
                </a:extLst>
              </a:tr>
            </a:tbl>
          </a:graphicData>
        </a:graphic>
      </p:graphicFrame>
      <p:sp>
        <p:nvSpPr>
          <p:cNvPr id="4" name="Text Placeholder 3">
            <a:extLst>
              <a:ext uri="{FF2B5EF4-FFF2-40B4-BE49-F238E27FC236}">
                <a16:creationId xmlns:a16="http://schemas.microsoft.com/office/drawing/2014/main" id="{E920765D-1F72-4610-BE5D-70C00A1889F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22338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47C15-16EA-4354-A527-27D32DB2951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CC474B84-6E8C-4D2E-AC80-67140EC5C850}"/>
              </a:ext>
            </a:extLst>
          </p:cNvPr>
          <p:cNvGraphicFramePr>
            <a:graphicFrameLocks noGrp="1"/>
          </p:cNvGraphicFramePr>
          <p:nvPr>
            <p:ph type="tbl" sz="quarter" idx="13"/>
            <p:extLst>
              <p:ext uri="{D42A27DB-BD31-4B8C-83A1-F6EECF244321}">
                <p14:modId xmlns:p14="http://schemas.microsoft.com/office/powerpoint/2010/main" val="423967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3735371"/>
                    </a:ext>
                  </a:extLst>
                </a:gridCol>
                <a:gridCol w="905256">
                  <a:extLst>
                    <a:ext uri="{9D8B030D-6E8A-4147-A177-3AD203B41FA5}">
                      <a16:colId xmlns:a16="http://schemas.microsoft.com/office/drawing/2014/main" val="1889585752"/>
                    </a:ext>
                  </a:extLst>
                </a:gridCol>
                <a:gridCol w="411480">
                  <a:extLst>
                    <a:ext uri="{9D8B030D-6E8A-4147-A177-3AD203B41FA5}">
                      <a16:colId xmlns:a16="http://schemas.microsoft.com/office/drawing/2014/main" val="3154927467"/>
                    </a:ext>
                  </a:extLst>
                </a:gridCol>
                <a:gridCol w="905256">
                  <a:extLst>
                    <a:ext uri="{9D8B030D-6E8A-4147-A177-3AD203B41FA5}">
                      <a16:colId xmlns:a16="http://schemas.microsoft.com/office/drawing/2014/main" val="382383585"/>
                    </a:ext>
                  </a:extLst>
                </a:gridCol>
                <a:gridCol w="905256">
                  <a:extLst>
                    <a:ext uri="{9D8B030D-6E8A-4147-A177-3AD203B41FA5}">
                      <a16:colId xmlns:a16="http://schemas.microsoft.com/office/drawing/2014/main" val="1331960140"/>
                    </a:ext>
                  </a:extLst>
                </a:gridCol>
                <a:gridCol w="905256">
                  <a:extLst>
                    <a:ext uri="{9D8B030D-6E8A-4147-A177-3AD203B41FA5}">
                      <a16:colId xmlns:a16="http://schemas.microsoft.com/office/drawing/2014/main" val="1091875244"/>
                    </a:ext>
                  </a:extLst>
                </a:gridCol>
                <a:gridCol w="905256">
                  <a:extLst>
                    <a:ext uri="{9D8B030D-6E8A-4147-A177-3AD203B41FA5}">
                      <a16:colId xmlns:a16="http://schemas.microsoft.com/office/drawing/2014/main" val="2641995873"/>
                    </a:ext>
                  </a:extLst>
                </a:gridCol>
                <a:gridCol w="905256">
                  <a:extLst>
                    <a:ext uri="{9D8B030D-6E8A-4147-A177-3AD203B41FA5}">
                      <a16:colId xmlns:a16="http://schemas.microsoft.com/office/drawing/2014/main" val="2106355978"/>
                    </a:ext>
                  </a:extLst>
                </a:gridCol>
                <a:gridCol w="905256">
                  <a:extLst>
                    <a:ext uri="{9D8B030D-6E8A-4147-A177-3AD203B41FA5}">
                      <a16:colId xmlns:a16="http://schemas.microsoft.com/office/drawing/2014/main" val="46788754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07247051"/>
                  </a:ext>
                </a:extLst>
              </a:tr>
              <a:tr h="370840">
                <a:tc>
                  <a:txBody>
                    <a:bodyPr/>
                    <a:lstStyle/>
                    <a:p>
                      <a:r>
                        <a:rPr lang="en-US" sz="1000"/>
                        <a:t>26</a:t>
                      </a:r>
                    </a:p>
                  </a:txBody>
                  <a:tcPr/>
                </a:tc>
                <a:tc>
                  <a:txBody>
                    <a:bodyPr/>
                    <a:lstStyle/>
                    <a:p>
                      <a:r>
                        <a:rPr lang="en-US" sz="1000"/>
                        <a:t>0.6974 %</a:t>
                      </a:r>
                    </a:p>
                  </a:txBody>
                  <a:tcPr/>
                </a:tc>
                <a:tc>
                  <a:txBody>
                    <a:bodyPr/>
                    <a:lstStyle/>
                    <a:p>
                      <a:r>
                        <a:rPr lang="en-US" sz="1000"/>
                        <a:t>0.19</a:t>
                      </a:r>
                    </a:p>
                  </a:txBody>
                  <a:tcPr/>
                </a:tc>
                <a:tc>
                  <a:txBody>
                    <a:bodyPr/>
                    <a:lstStyle/>
                    <a:p>
                      <a:r>
                        <a:rPr lang="en-US" sz="1000"/>
                        <a:t>73.65</a:t>
                      </a:r>
                    </a:p>
                  </a:txBody>
                  <a:tcPr/>
                </a:tc>
                <a:tc>
                  <a:txBody>
                    <a:bodyPr/>
                    <a:lstStyle/>
                    <a:p>
                      <a:r>
                        <a:rPr lang="en-US" sz="1000"/>
                        <a:t>73.04</a:t>
                      </a:r>
                    </a:p>
                  </a:txBody>
                  <a:tcPr/>
                </a:tc>
                <a:tc>
                  <a:txBody>
                    <a:bodyPr/>
                    <a:lstStyle/>
                    <a:p>
                      <a:r>
                        <a:rPr lang="en-US" sz="1000"/>
                        <a:t>49.50</a:t>
                      </a:r>
                    </a:p>
                  </a:txBody>
                  <a:tcPr/>
                </a:tc>
                <a:tc>
                  <a:txBody>
                    <a:bodyPr/>
                    <a:lstStyle/>
                    <a:p>
                      <a:r>
                        <a:rPr lang="en-US" sz="1000"/>
                        <a:t>49.31</a:t>
                      </a:r>
                    </a:p>
                  </a:txBody>
                  <a:tcPr/>
                </a:tc>
                <a:tc>
                  <a:txBody>
                    <a:bodyPr/>
                    <a:lstStyle/>
                    <a:p>
                      <a:r>
                        <a:rPr lang="en-US" sz="1000"/>
                        <a:t>1915</a:t>
                      </a:r>
                    </a:p>
                  </a:txBody>
                  <a:tcPr/>
                </a:tc>
                <a:tc>
                  <a:txBody>
                    <a:bodyPr/>
                    <a:lstStyle/>
                    <a:p>
                      <a:r>
                        <a:rPr lang="en-US" sz="1000"/>
                        <a:t>1287</a:t>
                      </a:r>
                    </a:p>
                  </a:txBody>
                  <a:tcPr/>
                </a:tc>
                <a:extLst>
                  <a:ext uri="{0D108BD9-81ED-4DB2-BD59-A6C34878D82A}">
                    <a16:rowId xmlns:a16="http://schemas.microsoft.com/office/drawing/2014/main" val="401001393"/>
                  </a:ext>
                </a:extLst>
              </a:tr>
            </a:tbl>
          </a:graphicData>
        </a:graphic>
      </p:graphicFrame>
      <p:sp>
        <p:nvSpPr>
          <p:cNvPr id="4" name="Text Placeholder 3">
            <a:extLst>
              <a:ext uri="{FF2B5EF4-FFF2-40B4-BE49-F238E27FC236}">
                <a16:creationId xmlns:a16="http://schemas.microsoft.com/office/drawing/2014/main" id="{46C7E8B6-8FC4-42BF-AB46-2158435F3C1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47526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D7FE-0301-4013-8C2D-5C291AD30D3C}"/>
              </a:ext>
            </a:extLst>
          </p:cNvPr>
          <p:cNvSpPr>
            <a:spLocks noGrp="1"/>
          </p:cNvSpPr>
          <p:nvPr>
            <p:ph type="title"/>
          </p:nvPr>
        </p:nvSpPr>
        <p:spPr/>
        <p:txBody>
          <a:bodyPr/>
          <a:lstStyle/>
          <a:p>
            <a:r>
              <a:rPr lang="en-US"/>
              <a:t>Instagram Stories Table  | FICOH - 1 of 4</a:t>
            </a:r>
          </a:p>
        </p:txBody>
      </p:sp>
      <p:graphicFrame>
        <p:nvGraphicFramePr>
          <p:cNvPr id="5" name="Table Placeholder 4">
            <a:extLst>
              <a:ext uri="{FF2B5EF4-FFF2-40B4-BE49-F238E27FC236}">
                <a16:creationId xmlns:a16="http://schemas.microsoft.com/office/drawing/2014/main" id="{6B7031EB-EAC8-4329-B423-B2824A3B1A8C}"/>
              </a:ext>
            </a:extLst>
          </p:cNvPr>
          <p:cNvGraphicFramePr>
            <a:graphicFrameLocks noGrp="1"/>
          </p:cNvGraphicFramePr>
          <p:nvPr>
            <p:ph type="tbl" sz="quarter" idx="13"/>
            <p:extLst>
              <p:ext uri="{D42A27DB-BD31-4B8C-83A1-F6EECF244321}">
                <p14:modId xmlns:p14="http://schemas.microsoft.com/office/powerpoint/2010/main" val="119703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4163059"/>
                    </a:ext>
                  </a:extLst>
                </a:gridCol>
                <a:gridCol w="1316736">
                  <a:extLst>
                    <a:ext uri="{9D8B030D-6E8A-4147-A177-3AD203B41FA5}">
                      <a16:colId xmlns:a16="http://schemas.microsoft.com/office/drawing/2014/main" val="4153924325"/>
                    </a:ext>
                  </a:extLst>
                </a:gridCol>
                <a:gridCol w="658368">
                  <a:extLst>
                    <a:ext uri="{9D8B030D-6E8A-4147-A177-3AD203B41FA5}">
                      <a16:colId xmlns:a16="http://schemas.microsoft.com/office/drawing/2014/main" val="2006078840"/>
                    </a:ext>
                  </a:extLst>
                </a:gridCol>
                <a:gridCol w="658368">
                  <a:extLst>
                    <a:ext uri="{9D8B030D-6E8A-4147-A177-3AD203B41FA5}">
                      <a16:colId xmlns:a16="http://schemas.microsoft.com/office/drawing/2014/main" val="2831428365"/>
                    </a:ext>
                  </a:extLst>
                </a:gridCol>
                <a:gridCol w="658368">
                  <a:extLst>
                    <a:ext uri="{9D8B030D-6E8A-4147-A177-3AD203B41FA5}">
                      <a16:colId xmlns:a16="http://schemas.microsoft.com/office/drawing/2014/main" val="2080299570"/>
                    </a:ext>
                  </a:extLst>
                </a:gridCol>
                <a:gridCol w="658368">
                  <a:extLst>
                    <a:ext uri="{9D8B030D-6E8A-4147-A177-3AD203B41FA5}">
                      <a16:colId xmlns:a16="http://schemas.microsoft.com/office/drawing/2014/main" val="1410387672"/>
                    </a:ext>
                  </a:extLst>
                </a:gridCol>
                <a:gridCol w="658368">
                  <a:extLst>
                    <a:ext uri="{9D8B030D-6E8A-4147-A177-3AD203B41FA5}">
                      <a16:colId xmlns:a16="http://schemas.microsoft.com/office/drawing/2014/main" val="2229425114"/>
                    </a:ext>
                  </a:extLst>
                </a:gridCol>
                <a:gridCol w="658368">
                  <a:extLst>
                    <a:ext uri="{9D8B030D-6E8A-4147-A177-3AD203B41FA5}">
                      <a16:colId xmlns:a16="http://schemas.microsoft.com/office/drawing/2014/main" val="830171848"/>
                    </a:ext>
                  </a:extLst>
                </a:gridCol>
                <a:gridCol w="658368">
                  <a:extLst>
                    <a:ext uri="{9D8B030D-6E8A-4147-A177-3AD203B41FA5}">
                      <a16:colId xmlns:a16="http://schemas.microsoft.com/office/drawing/2014/main" val="792487401"/>
                    </a:ext>
                  </a:extLst>
                </a:gridCol>
                <a:gridCol w="658368">
                  <a:extLst>
                    <a:ext uri="{9D8B030D-6E8A-4147-A177-3AD203B41FA5}">
                      <a16:colId xmlns:a16="http://schemas.microsoft.com/office/drawing/2014/main" val="342552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4420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- 2022-01-31 21:43:35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https://quintly-image-storage.s3.amazonaws.com/42a5b893a9726451877e4ab7634db126/6ee50438a7778e09e87b1bfe2ed05a4b.jpg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02/01/2022 21:30:33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35242326"/>
                  </a:ext>
                </a:extLst>
              </a:tr>
            </a:tbl>
          </a:graphicData>
        </a:graphic>
      </p:graphicFrame>
      <p:sp>
        <p:nvSpPr>
          <p:cNvPr id="4" name="Text Placeholder 3">
            <a:extLst>
              <a:ext uri="{FF2B5EF4-FFF2-40B4-BE49-F238E27FC236}">
                <a16:creationId xmlns:a16="http://schemas.microsoft.com/office/drawing/2014/main" id="{0C98E0D1-CAA1-4293-B208-99360C063CD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34840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2E179-1F07-44A2-9169-8FF6D0ED983A}"/>
              </a:ext>
            </a:extLst>
          </p:cNvPr>
          <p:cNvSpPr>
            <a:spLocks noGrp="1"/>
          </p:cNvSpPr>
          <p:nvPr>
            <p:ph type="title"/>
          </p:nvPr>
        </p:nvSpPr>
        <p:spPr/>
        <p:txBody>
          <a:bodyPr/>
          <a:lstStyle/>
          <a:p>
            <a:r>
              <a:rPr lang="en-US"/>
              <a:t>Instagram Stories Table  | FICOH - 2 of 4</a:t>
            </a:r>
          </a:p>
        </p:txBody>
      </p:sp>
      <p:graphicFrame>
        <p:nvGraphicFramePr>
          <p:cNvPr id="5" name="Table Placeholder 4">
            <a:extLst>
              <a:ext uri="{FF2B5EF4-FFF2-40B4-BE49-F238E27FC236}">
                <a16:creationId xmlns:a16="http://schemas.microsoft.com/office/drawing/2014/main" id="{9E532C62-00F5-4C9C-AABB-35407A53AE5D}"/>
              </a:ext>
            </a:extLst>
          </p:cNvPr>
          <p:cNvGraphicFramePr>
            <a:graphicFrameLocks noGrp="1"/>
          </p:cNvGraphicFramePr>
          <p:nvPr>
            <p:ph type="tbl" sz="quarter" idx="13"/>
            <p:extLst>
              <p:ext uri="{D42A27DB-BD31-4B8C-83A1-F6EECF244321}">
                <p14:modId xmlns:p14="http://schemas.microsoft.com/office/powerpoint/2010/main" val="404579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0197404"/>
                    </a:ext>
                  </a:extLst>
                </a:gridCol>
                <a:gridCol w="1316736">
                  <a:extLst>
                    <a:ext uri="{9D8B030D-6E8A-4147-A177-3AD203B41FA5}">
                      <a16:colId xmlns:a16="http://schemas.microsoft.com/office/drawing/2014/main" val="2910161346"/>
                    </a:ext>
                  </a:extLst>
                </a:gridCol>
                <a:gridCol w="658368">
                  <a:extLst>
                    <a:ext uri="{9D8B030D-6E8A-4147-A177-3AD203B41FA5}">
                      <a16:colId xmlns:a16="http://schemas.microsoft.com/office/drawing/2014/main" val="3202345591"/>
                    </a:ext>
                  </a:extLst>
                </a:gridCol>
                <a:gridCol w="658368">
                  <a:extLst>
                    <a:ext uri="{9D8B030D-6E8A-4147-A177-3AD203B41FA5}">
                      <a16:colId xmlns:a16="http://schemas.microsoft.com/office/drawing/2014/main" val="259422417"/>
                    </a:ext>
                  </a:extLst>
                </a:gridCol>
                <a:gridCol w="658368">
                  <a:extLst>
                    <a:ext uri="{9D8B030D-6E8A-4147-A177-3AD203B41FA5}">
                      <a16:colId xmlns:a16="http://schemas.microsoft.com/office/drawing/2014/main" val="2993309665"/>
                    </a:ext>
                  </a:extLst>
                </a:gridCol>
                <a:gridCol w="658368">
                  <a:extLst>
                    <a:ext uri="{9D8B030D-6E8A-4147-A177-3AD203B41FA5}">
                      <a16:colId xmlns:a16="http://schemas.microsoft.com/office/drawing/2014/main" val="611611362"/>
                    </a:ext>
                  </a:extLst>
                </a:gridCol>
                <a:gridCol w="658368">
                  <a:extLst>
                    <a:ext uri="{9D8B030D-6E8A-4147-A177-3AD203B41FA5}">
                      <a16:colId xmlns:a16="http://schemas.microsoft.com/office/drawing/2014/main" val="892464081"/>
                    </a:ext>
                  </a:extLst>
                </a:gridCol>
                <a:gridCol w="658368">
                  <a:extLst>
                    <a:ext uri="{9D8B030D-6E8A-4147-A177-3AD203B41FA5}">
                      <a16:colId xmlns:a16="http://schemas.microsoft.com/office/drawing/2014/main" val="1356865960"/>
                    </a:ext>
                  </a:extLst>
                </a:gridCol>
                <a:gridCol w="658368">
                  <a:extLst>
                    <a:ext uri="{9D8B030D-6E8A-4147-A177-3AD203B41FA5}">
                      <a16:colId xmlns:a16="http://schemas.microsoft.com/office/drawing/2014/main" val="1124184826"/>
                    </a:ext>
                  </a:extLst>
                </a:gridCol>
                <a:gridCol w="658368">
                  <a:extLst>
                    <a:ext uri="{9D8B030D-6E8A-4147-A177-3AD203B41FA5}">
                      <a16:colId xmlns:a16="http://schemas.microsoft.com/office/drawing/2014/main" val="307907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852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- 2022-01-28 16:40:26</a:t>
                      </a:r>
                      <a:r>
                        <a:rPr kumimoji="0" lang="en-US" sz="1000" b="0" i="0" u="none" strike="noStrike" kern="1200" cap="none" spc="0" normalizeH="0" baseline="0" noProof="0">
                          <a:ln>
                            <a:noFill/>
                          </a:ln>
                          <a:solidFill>
                            <a:prstClr val="black"/>
                          </a:solidFill>
                          <a:effectLst/>
                          <a:uLnTx/>
                          <a:uFillTx/>
                          <a:latin typeface="+mn-lt"/>
                          <a:ea typeface="+mn-ea"/>
                          <a:cs typeface="+mn-cs"/>
                        </a:rPr>
                        <a:t>
 Happy Aloha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272860779_302603918515367_7636312031620703760_n.webp.jpg?_nc_cat=110&amp;ccb=1-5&amp;_nc_sid=8ae9d6&amp;_nc_ohc=x8a0RLOwICwAX_r6412&amp;_nc_ht=scontent-iad3-1.cdninstagram.com&amp;edm=AB9oSrcEAAAA&amp;oh=00_AT-jFeHBOv1OK_fC0DRMeqI09n4m92Hulsyg5ddPx14hdA&amp;oe=61FAC1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01/29/2022 16:35:38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1985591"/>
                  </a:ext>
                </a:extLst>
              </a:tr>
            </a:tbl>
          </a:graphicData>
        </a:graphic>
      </p:graphicFrame>
      <p:sp>
        <p:nvSpPr>
          <p:cNvPr id="4" name="Text Placeholder 3">
            <a:extLst>
              <a:ext uri="{FF2B5EF4-FFF2-40B4-BE49-F238E27FC236}">
                <a16:creationId xmlns:a16="http://schemas.microsoft.com/office/drawing/2014/main" id="{A23E6B00-4B21-4D42-A7C9-9371A7D4AAC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46213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A1BFC-FCDF-41EB-8147-DEDA6F58B65D}"/>
              </a:ext>
            </a:extLst>
          </p:cNvPr>
          <p:cNvSpPr>
            <a:spLocks noGrp="1"/>
          </p:cNvSpPr>
          <p:nvPr>
            <p:ph type="title"/>
          </p:nvPr>
        </p:nvSpPr>
        <p:spPr/>
        <p:txBody>
          <a:bodyPr/>
          <a:lstStyle/>
          <a:p>
            <a:r>
              <a:rPr lang="en-US"/>
              <a:t>Instagram Stories Table  | FICOH - 3 of 4</a:t>
            </a:r>
          </a:p>
        </p:txBody>
      </p:sp>
      <p:graphicFrame>
        <p:nvGraphicFramePr>
          <p:cNvPr id="5" name="Table Placeholder 4">
            <a:extLst>
              <a:ext uri="{FF2B5EF4-FFF2-40B4-BE49-F238E27FC236}">
                <a16:creationId xmlns:a16="http://schemas.microsoft.com/office/drawing/2014/main" id="{BD1586EA-AA8A-440A-8D2B-13443CA5BED0}"/>
              </a:ext>
            </a:extLst>
          </p:cNvPr>
          <p:cNvGraphicFramePr>
            <a:graphicFrameLocks noGrp="1"/>
          </p:cNvGraphicFramePr>
          <p:nvPr>
            <p:ph type="tbl" sz="quarter" idx="13"/>
            <p:extLst>
              <p:ext uri="{D42A27DB-BD31-4B8C-83A1-F6EECF244321}">
                <p14:modId xmlns:p14="http://schemas.microsoft.com/office/powerpoint/2010/main" val="283265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1037568"/>
                    </a:ext>
                  </a:extLst>
                </a:gridCol>
                <a:gridCol w="1316736">
                  <a:extLst>
                    <a:ext uri="{9D8B030D-6E8A-4147-A177-3AD203B41FA5}">
                      <a16:colId xmlns:a16="http://schemas.microsoft.com/office/drawing/2014/main" val="1417898656"/>
                    </a:ext>
                  </a:extLst>
                </a:gridCol>
                <a:gridCol w="658368">
                  <a:extLst>
                    <a:ext uri="{9D8B030D-6E8A-4147-A177-3AD203B41FA5}">
                      <a16:colId xmlns:a16="http://schemas.microsoft.com/office/drawing/2014/main" val="3705726590"/>
                    </a:ext>
                  </a:extLst>
                </a:gridCol>
                <a:gridCol w="658368">
                  <a:extLst>
                    <a:ext uri="{9D8B030D-6E8A-4147-A177-3AD203B41FA5}">
                      <a16:colId xmlns:a16="http://schemas.microsoft.com/office/drawing/2014/main" val="140054659"/>
                    </a:ext>
                  </a:extLst>
                </a:gridCol>
                <a:gridCol w="658368">
                  <a:extLst>
                    <a:ext uri="{9D8B030D-6E8A-4147-A177-3AD203B41FA5}">
                      <a16:colId xmlns:a16="http://schemas.microsoft.com/office/drawing/2014/main" val="473031880"/>
                    </a:ext>
                  </a:extLst>
                </a:gridCol>
                <a:gridCol w="658368">
                  <a:extLst>
                    <a:ext uri="{9D8B030D-6E8A-4147-A177-3AD203B41FA5}">
                      <a16:colId xmlns:a16="http://schemas.microsoft.com/office/drawing/2014/main" val="2202428526"/>
                    </a:ext>
                  </a:extLst>
                </a:gridCol>
                <a:gridCol w="658368">
                  <a:extLst>
                    <a:ext uri="{9D8B030D-6E8A-4147-A177-3AD203B41FA5}">
                      <a16:colId xmlns:a16="http://schemas.microsoft.com/office/drawing/2014/main" val="2069307440"/>
                    </a:ext>
                  </a:extLst>
                </a:gridCol>
                <a:gridCol w="658368">
                  <a:extLst>
                    <a:ext uri="{9D8B030D-6E8A-4147-A177-3AD203B41FA5}">
                      <a16:colId xmlns:a16="http://schemas.microsoft.com/office/drawing/2014/main" val="2641614799"/>
                    </a:ext>
                  </a:extLst>
                </a:gridCol>
                <a:gridCol w="658368">
                  <a:extLst>
                    <a:ext uri="{9D8B030D-6E8A-4147-A177-3AD203B41FA5}">
                      <a16:colId xmlns:a16="http://schemas.microsoft.com/office/drawing/2014/main" val="2414887037"/>
                    </a:ext>
                  </a:extLst>
                </a:gridCol>
                <a:gridCol w="658368">
                  <a:extLst>
                    <a:ext uri="{9D8B030D-6E8A-4147-A177-3AD203B41FA5}">
                      <a16:colId xmlns:a16="http://schemas.microsoft.com/office/drawing/2014/main" val="1250578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91701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- 2022-01-27 19:10:05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51.36329-15/272769320_1805846852943833_418162547221219078_n.jpg?_nc_cat=106&amp;ccb=1-5&amp;_nc_sid=8ae9d6&amp;_nc_ohc=AvHR2BMTnyIAX9eRDIW&amp;_nc_ht=scontent-iad3-2.cdninstagram.com&amp;edm=AB9oSrcEAAAA&amp;oh=00_AT8HeKmZx9QrB7ffJOKfYNTlOChcuwwrspI6RPmOu4JEHg&amp;oe=61FA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01/28/2022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4989449"/>
                  </a:ext>
                </a:extLst>
              </a:tr>
            </a:tbl>
          </a:graphicData>
        </a:graphic>
      </p:graphicFrame>
      <p:sp>
        <p:nvSpPr>
          <p:cNvPr id="4" name="Text Placeholder 3">
            <a:extLst>
              <a:ext uri="{FF2B5EF4-FFF2-40B4-BE49-F238E27FC236}">
                <a16:creationId xmlns:a16="http://schemas.microsoft.com/office/drawing/2014/main" id="{CC97A234-1E3D-4097-B27C-955DC9418A3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97227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410D6-4CAE-46CA-B612-0C0BDB157A54}"/>
              </a:ext>
            </a:extLst>
          </p:cNvPr>
          <p:cNvSpPr>
            <a:spLocks noGrp="1"/>
          </p:cNvSpPr>
          <p:nvPr>
            <p:ph type="title"/>
          </p:nvPr>
        </p:nvSpPr>
        <p:spPr/>
        <p:txBody>
          <a:bodyPr/>
          <a:lstStyle/>
          <a:p>
            <a:r>
              <a:rPr lang="en-US"/>
              <a:t>Instagram Stories Table  | FICOH - 4 of 4</a:t>
            </a:r>
          </a:p>
        </p:txBody>
      </p:sp>
      <p:graphicFrame>
        <p:nvGraphicFramePr>
          <p:cNvPr id="5" name="Table Placeholder 4">
            <a:extLst>
              <a:ext uri="{FF2B5EF4-FFF2-40B4-BE49-F238E27FC236}">
                <a16:creationId xmlns:a16="http://schemas.microsoft.com/office/drawing/2014/main" id="{51AABDD2-3EEA-4CB1-8FD5-A1ED14B4F647}"/>
              </a:ext>
            </a:extLst>
          </p:cNvPr>
          <p:cNvGraphicFramePr>
            <a:graphicFrameLocks noGrp="1"/>
          </p:cNvGraphicFramePr>
          <p:nvPr>
            <p:ph type="tbl" sz="quarter" idx="13"/>
            <p:extLst>
              <p:ext uri="{D42A27DB-BD31-4B8C-83A1-F6EECF244321}">
                <p14:modId xmlns:p14="http://schemas.microsoft.com/office/powerpoint/2010/main" val="115916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1425170"/>
                    </a:ext>
                  </a:extLst>
                </a:gridCol>
                <a:gridCol w="1316736">
                  <a:extLst>
                    <a:ext uri="{9D8B030D-6E8A-4147-A177-3AD203B41FA5}">
                      <a16:colId xmlns:a16="http://schemas.microsoft.com/office/drawing/2014/main" val="2076670553"/>
                    </a:ext>
                  </a:extLst>
                </a:gridCol>
                <a:gridCol w="658368">
                  <a:extLst>
                    <a:ext uri="{9D8B030D-6E8A-4147-A177-3AD203B41FA5}">
                      <a16:colId xmlns:a16="http://schemas.microsoft.com/office/drawing/2014/main" val="1918078268"/>
                    </a:ext>
                  </a:extLst>
                </a:gridCol>
                <a:gridCol w="658368">
                  <a:extLst>
                    <a:ext uri="{9D8B030D-6E8A-4147-A177-3AD203B41FA5}">
                      <a16:colId xmlns:a16="http://schemas.microsoft.com/office/drawing/2014/main" val="459605150"/>
                    </a:ext>
                  </a:extLst>
                </a:gridCol>
                <a:gridCol w="658368">
                  <a:extLst>
                    <a:ext uri="{9D8B030D-6E8A-4147-A177-3AD203B41FA5}">
                      <a16:colId xmlns:a16="http://schemas.microsoft.com/office/drawing/2014/main" val="3273082034"/>
                    </a:ext>
                  </a:extLst>
                </a:gridCol>
                <a:gridCol w="658368">
                  <a:extLst>
                    <a:ext uri="{9D8B030D-6E8A-4147-A177-3AD203B41FA5}">
                      <a16:colId xmlns:a16="http://schemas.microsoft.com/office/drawing/2014/main" val="3755110584"/>
                    </a:ext>
                  </a:extLst>
                </a:gridCol>
                <a:gridCol w="658368">
                  <a:extLst>
                    <a:ext uri="{9D8B030D-6E8A-4147-A177-3AD203B41FA5}">
                      <a16:colId xmlns:a16="http://schemas.microsoft.com/office/drawing/2014/main" val="2996219941"/>
                    </a:ext>
                  </a:extLst>
                </a:gridCol>
                <a:gridCol w="658368">
                  <a:extLst>
                    <a:ext uri="{9D8B030D-6E8A-4147-A177-3AD203B41FA5}">
                      <a16:colId xmlns:a16="http://schemas.microsoft.com/office/drawing/2014/main" val="3906446486"/>
                    </a:ext>
                  </a:extLst>
                </a:gridCol>
                <a:gridCol w="658368">
                  <a:extLst>
                    <a:ext uri="{9D8B030D-6E8A-4147-A177-3AD203B41FA5}">
                      <a16:colId xmlns:a16="http://schemas.microsoft.com/office/drawing/2014/main" val="4023258293"/>
                    </a:ext>
                  </a:extLst>
                </a:gridCol>
                <a:gridCol w="658368">
                  <a:extLst>
                    <a:ext uri="{9D8B030D-6E8A-4147-A177-3AD203B41FA5}">
                      <a16:colId xmlns:a16="http://schemas.microsoft.com/office/drawing/2014/main" val="188405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394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- 2022-01-25 20:57:56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https://quintly-image-storage.s3.amazonaws.com/42a5b893a9726451877e4ab7634db126/fac99f07e81e3ca80ab6d3c4cb4e9b8b.jpg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21:30:39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30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- 2022-01-24 19:46:15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https://quintly-image-storage.s3.amazonaws.com/42a5b893a9726451877e4ab7634db126/f0fbd259fa63fdd3317e1815cdf0c3b4.jpg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20:36:28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0456200"/>
                  </a:ext>
                </a:extLst>
              </a:tr>
            </a:tbl>
          </a:graphicData>
        </a:graphic>
      </p:graphicFrame>
      <p:sp>
        <p:nvSpPr>
          <p:cNvPr id="4" name="Text Placeholder 3">
            <a:extLst>
              <a:ext uri="{FF2B5EF4-FFF2-40B4-BE49-F238E27FC236}">
                <a16:creationId xmlns:a16="http://schemas.microsoft.com/office/drawing/2014/main" id="{C2B5798E-1A94-4257-A2A0-C09F3EE4B9A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22977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1320</Words>
  <Application>Microsoft Office PowerPoint</Application>
  <PresentationFormat>On-screen Show (4:3)</PresentationFormat>
  <Paragraphs>520</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2</vt:lpstr>
      <vt:lpstr>Instagram Top Instagram Posts Table | FICOH - 2 of 2</vt:lpstr>
      <vt:lpstr>Instagram YTD Stories Key Metrics | FICOH</vt:lpstr>
      <vt:lpstr>Instagram Monthly Stories Key Metrics | FICOH</vt:lpstr>
      <vt:lpstr>Instagram Stories Table  | FICOH - 1 of 4</vt:lpstr>
      <vt:lpstr>Instagram Stories Table  | FICOH - 2 of 4</vt:lpstr>
      <vt:lpstr>Instagram Stories Table  | FICOH - 3 of 4</vt:lpstr>
      <vt:lpstr>Instagram Stories Table  | FICOH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2022-02-02T14:06:36Z</dcterms:created>
  <dcterms:modified xsi:type="dcterms:W3CDTF">2022-02-02T14:07:29Z</dcterms:modified>
</cp:coreProperties>
</file>