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6" r:id="rId38"/>
    <p:sldId id="297" r:id="rId39"/>
    <p:sldId id="298"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Sheet1!$B$2:$B$38</c:f>
              <c:numCache>
                <c:formatCode>General</c:formatCode>
                <c:ptCount val="37"/>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numCache>
            </c:numRef>
          </c:val>
          <c:smooth val="0"/>
          <c:extLst>
            <c:ext xmlns:c16="http://schemas.microsoft.com/office/drawing/2014/chart" uri="{C3380CC4-5D6E-409C-BE32-E72D297353CC}">
              <c16:uniqueId val="{00000000-A1A3-4BB8-ADCF-BDFABCE49C17}"/>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Sheet1!$C$2:$C$38</c:f>
              <c:numCache>
                <c:formatCode>General</c:formatCode>
                <c:ptCount val="37"/>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numCache>
            </c:numRef>
          </c:val>
          <c:smooth val="0"/>
          <c:extLst>
            <c:ext xmlns:c16="http://schemas.microsoft.com/office/drawing/2014/chart" uri="{C3380CC4-5D6E-409C-BE32-E72D297353CC}">
              <c16:uniqueId val="{00000001-A1A3-4BB8-ADCF-BDFABCE49C1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Sheet1!$D$2:$D$38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2-A1A3-4BB8-ADCF-BDFABCE49C1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Sheet1!$E$2:$E$38</c:f>
              <c:numCache>
                <c:formatCode>General</c:formatCode>
                <c:ptCount val="37"/>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numCache>
            </c:numRef>
          </c:val>
          <c:smooth val="0"/>
          <c:extLst>
            <c:ext xmlns:c16="http://schemas.microsoft.com/office/drawing/2014/chart" uri="{C3380CC4-5D6E-409C-BE32-E72D297353CC}">
              <c16:uniqueId val="{00000003-A1A3-4BB8-ADCF-BDFABCE49C1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Sheet1!$F$2:$F$38</c:f>
              <c:numCache>
                <c:formatCode>General</c:formatCode>
                <c:ptCount val="37"/>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numCache>
            </c:numRef>
          </c:val>
          <c:smooth val="0"/>
          <c:extLst>
            <c:ext xmlns:c16="http://schemas.microsoft.com/office/drawing/2014/chart" uri="{C3380CC4-5D6E-409C-BE32-E72D297353CC}">
              <c16:uniqueId val="{00000004-A1A3-4BB8-ADCF-BDFABCE49C17}"/>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Sheet1!$G$2:$G$38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5-A1A3-4BB8-ADCF-BDFABCE49C17}"/>
            </c:ext>
          </c:extLst>
        </c:ser>
        <c:dLbls>
          <c:showLegendKey val="0"/>
          <c:showVal val="0"/>
          <c:showCatName val="0"/>
          <c:showSerName val="0"/>
          <c:showPercent val="0"/>
          <c:showBubbleSize val="0"/>
        </c:dLbls>
        <c:smooth val="0"/>
        <c:axId val="394212688"/>
        <c:axId val="394211048"/>
      </c:lineChart>
      <c:dateAx>
        <c:axId val="394212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11048"/>
        <c:crosses val="autoZero"/>
        <c:auto val="1"/>
        <c:lblOffset val="100"/>
        <c:baseTimeUnit val="months"/>
      </c:dateAx>
      <c:valAx>
        <c:axId val="39421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21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-1</c:v>
                </c:pt>
              </c:numCache>
            </c:numRef>
          </c:val>
          <c:extLst>
            <c:ext xmlns:c16="http://schemas.microsoft.com/office/drawing/2014/chart" uri="{C3380CC4-5D6E-409C-BE32-E72D297353CC}">
              <c16:uniqueId val="{00000000-DCA1-4CEB-9467-8D9158380DCB}"/>
            </c:ext>
          </c:extLst>
        </c:ser>
        <c:dLbls>
          <c:showLegendKey val="0"/>
          <c:showVal val="0"/>
          <c:showCatName val="0"/>
          <c:showSerName val="0"/>
          <c:showPercent val="0"/>
          <c:showBubbleSize val="0"/>
        </c:dLbls>
        <c:gapWidth val="219"/>
        <c:overlap val="-27"/>
        <c:axId val="394007416"/>
        <c:axId val="394008400"/>
      </c:barChart>
      <c:dateAx>
        <c:axId val="39400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08400"/>
        <c:crosses val="autoZero"/>
        <c:auto val="1"/>
        <c:lblOffset val="100"/>
        <c:baseTimeUnit val="months"/>
      </c:dateAx>
      <c:valAx>
        <c:axId val="39400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0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473-48B3-994B-64393DB0F832}"/>
            </c:ext>
          </c:extLst>
        </c:ser>
        <c:dLbls>
          <c:showLegendKey val="0"/>
          <c:showVal val="0"/>
          <c:showCatName val="0"/>
          <c:showSerName val="0"/>
          <c:showPercent val="0"/>
          <c:showBubbleSize val="0"/>
        </c:dLbls>
        <c:gapWidth val="219"/>
        <c:overlap val="-27"/>
        <c:axId val="337607088"/>
        <c:axId val="337604792"/>
      </c:barChart>
      <c:dateAx>
        <c:axId val="337607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04792"/>
        <c:crosses val="autoZero"/>
        <c:auto val="1"/>
        <c:lblOffset val="100"/>
        <c:baseTimeUnit val="months"/>
      </c:dateAx>
      <c:valAx>
        <c:axId val="33760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0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522</c:v>
                </c:pt>
                <c:pt idx="1">
                  <c:v>11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DC4-4621-848A-4487B975DE19}"/>
            </c:ext>
          </c:extLst>
        </c:ser>
        <c:dLbls>
          <c:showLegendKey val="0"/>
          <c:showVal val="0"/>
          <c:showCatName val="0"/>
          <c:showSerName val="0"/>
          <c:showPercent val="0"/>
          <c:showBubbleSize val="0"/>
        </c:dLbls>
        <c:gapWidth val="219"/>
        <c:overlap val="-27"/>
        <c:axId val="72238264"/>
        <c:axId val="72246792"/>
      </c:barChart>
      <c:catAx>
        <c:axId val="7223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246792"/>
        <c:crosses val="autoZero"/>
        <c:auto val="1"/>
        <c:lblAlgn val="ctr"/>
        <c:lblOffset val="100"/>
        <c:noMultiLvlLbl val="0"/>
      </c:catAx>
      <c:valAx>
        <c:axId val="7224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23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633</c:v>
                </c:pt>
              </c:numCache>
            </c:numRef>
          </c:val>
          <c:extLst>
            <c:ext xmlns:c16="http://schemas.microsoft.com/office/drawing/2014/chart" uri="{C3380CC4-5D6E-409C-BE32-E72D297353CC}">
              <c16:uniqueId val="{00000000-3BF6-48DE-91D1-803C7C02E0DF}"/>
            </c:ext>
          </c:extLst>
        </c:ser>
        <c:dLbls>
          <c:showLegendKey val="0"/>
          <c:showVal val="0"/>
          <c:showCatName val="0"/>
          <c:showSerName val="0"/>
          <c:showPercent val="0"/>
          <c:showBubbleSize val="0"/>
        </c:dLbls>
        <c:gapWidth val="219"/>
        <c:overlap val="-27"/>
        <c:axId val="72244168"/>
        <c:axId val="72245808"/>
      </c:barChart>
      <c:dateAx>
        <c:axId val="7224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245808"/>
        <c:crosses val="autoZero"/>
        <c:auto val="1"/>
        <c:lblOffset val="100"/>
        <c:baseTimeUnit val="months"/>
      </c:dateAx>
      <c:valAx>
        <c:axId val="7224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24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27</c:v>
                </c:pt>
                <c:pt idx="1">
                  <c:v>330</c:v>
                </c:pt>
                <c:pt idx="2">
                  <c:v>447</c:v>
                </c:pt>
                <c:pt idx="3">
                  <c:v>386</c:v>
                </c:pt>
                <c:pt idx="4">
                  <c:v>374</c:v>
                </c:pt>
                <c:pt idx="5">
                  <c:v>276</c:v>
                </c:pt>
              </c:numCache>
            </c:numRef>
          </c:val>
          <c:extLst>
            <c:ext xmlns:c16="http://schemas.microsoft.com/office/drawing/2014/chart" uri="{C3380CC4-5D6E-409C-BE32-E72D297353CC}">
              <c16:uniqueId val="{00000000-CC66-48D2-A2CD-E2AC03051EB2}"/>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29</c:v>
                </c:pt>
                <c:pt idx="1">
                  <c:v>372</c:v>
                </c:pt>
                <c:pt idx="2">
                  <c:v>608</c:v>
                </c:pt>
                <c:pt idx="3">
                  <c:v>679</c:v>
                </c:pt>
                <c:pt idx="4">
                  <c:v>628</c:v>
                </c:pt>
                <c:pt idx="5">
                  <c:v>387</c:v>
                </c:pt>
              </c:numCache>
            </c:numRef>
          </c:val>
          <c:extLst>
            <c:ext xmlns:c16="http://schemas.microsoft.com/office/drawing/2014/chart" uri="{C3380CC4-5D6E-409C-BE32-E72D297353CC}">
              <c16:uniqueId val="{00000001-CC66-48D2-A2CD-E2AC03051EB2}"/>
            </c:ext>
          </c:extLst>
        </c:ser>
        <c:dLbls>
          <c:showLegendKey val="0"/>
          <c:showVal val="0"/>
          <c:showCatName val="0"/>
          <c:showSerName val="0"/>
          <c:showPercent val="0"/>
          <c:showBubbleSize val="0"/>
        </c:dLbls>
        <c:gapWidth val="219"/>
        <c:overlap val="-27"/>
        <c:axId val="400531808"/>
        <c:axId val="400538040"/>
      </c:barChart>
      <c:catAx>
        <c:axId val="40053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38040"/>
        <c:crosses val="autoZero"/>
        <c:auto val="1"/>
        <c:lblAlgn val="ctr"/>
        <c:lblOffset val="100"/>
        <c:noMultiLvlLbl val="0"/>
      </c:catAx>
      <c:valAx>
        <c:axId val="40053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3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numCache>
            </c:numRef>
          </c:val>
          <c:extLst>
            <c:ext xmlns:c16="http://schemas.microsoft.com/office/drawing/2014/chart" uri="{C3380CC4-5D6E-409C-BE32-E72D297353CC}">
              <c16:uniqueId val="{00000000-5D2D-4B04-8EFE-968F69F0B688}"/>
            </c:ext>
          </c:extLst>
        </c:ser>
        <c:dLbls>
          <c:showLegendKey val="0"/>
          <c:showVal val="0"/>
          <c:showCatName val="0"/>
          <c:showSerName val="0"/>
          <c:showPercent val="0"/>
          <c:showBubbleSize val="0"/>
        </c:dLbls>
        <c:gapWidth val="219"/>
        <c:overlap val="-27"/>
        <c:axId val="403591864"/>
        <c:axId val="403592192"/>
      </c:barChart>
      <c:dateAx>
        <c:axId val="40359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92192"/>
        <c:crosses val="autoZero"/>
        <c:auto val="1"/>
        <c:lblOffset val="100"/>
        <c:baseTimeUnit val="months"/>
      </c:dateAx>
      <c:valAx>
        <c:axId val="40359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9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403-42FB-A2B0-2DF52F5CB006}"/>
            </c:ext>
          </c:extLst>
        </c:ser>
        <c:dLbls>
          <c:showLegendKey val="0"/>
          <c:showVal val="0"/>
          <c:showCatName val="0"/>
          <c:showSerName val="0"/>
          <c:showPercent val="0"/>
          <c:showBubbleSize val="0"/>
        </c:dLbls>
        <c:gapWidth val="219"/>
        <c:overlap val="-27"/>
        <c:axId val="405506584"/>
        <c:axId val="405506912"/>
      </c:barChart>
      <c:dateAx>
        <c:axId val="40550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06912"/>
        <c:crosses val="autoZero"/>
        <c:auto val="1"/>
        <c:lblOffset val="100"/>
        <c:baseTimeUnit val="months"/>
      </c:dateAx>
      <c:valAx>
        <c:axId val="40550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0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69</c:v>
                </c:pt>
                <c:pt idx="1">
                  <c:v>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4C3-4326-8FCA-231EC19922FA}"/>
            </c:ext>
          </c:extLst>
        </c:ser>
        <c:dLbls>
          <c:showLegendKey val="0"/>
          <c:showVal val="0"/>
          <c:showCatName val="0"/>
          <c:showSerName val="0"/>
          <c:showPercent val="0"/>
          <c:showBubbleSize val="0"/>
        </c:dLbls>
        <c:gapWidth val="219"/>
        <c:overlap val="-27"/>
        <c:axId val="405505600"/>
        <c:axId val="405503304"/>
      </c:barChart>
      <c:catAx>
        <c:axId val="405505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03304"/>
        <c:crosses val="autoZero"/>
        <c:auto val="1"/>
        <c:lblAlgn val="ctr"/>
        <c:lblOffset val="100"/>
        <c:noMultiLvlLbl val="0"/>
      </c:catAx>
      <c:valAx>
        <c:axId val="40550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0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E9F-4881-96E2-497B7D36BEC0}"/>
            </c:ext>
          </c:extLst>
        </c:ser>
        <c:dLbls>
          <c:showLegendKey val="0"/>
          <c:showVal val="0"/>
          <c:showCatName val="0"/>
          <c:showSerName val="0"/>
          <c:showPercent val="0"/>
          <c:showBubbleSize val="0"/>
        </c:dLbls>
        <c:gapWidth val="219"/>
        <c:overlap val="-27"/>
        <c:axId val="405498384"/>
        <c:axId val="405493136"/>
      </c:barChart>
      <c:dateAx>
        <c:axId val="405498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93136"/>
        <c:crosses val="autoZero"/>
        <c:auto val="1"/>
        <c:lblOffset val="100"/>
        <c:baseTimeUnit val="months"/>
      </c:dateAx>
      <c:valAx>
        <c:axId val="40549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9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31</c:v>
                </c:pt>
              </c:numCache>
            </c:numRef>
          </c:val>
          <c:extLst>
            <c:ext xmlns:c16="http://schemas.microsoft.com/office/drawing/2014/chart" uri="{C3380CC4-5D6E-409C-BE32-E72D297353CC}">
              <c16:uniqueId val="{00000000-4F2E-4077-82F3-CFC3970270E3}"/>
            </c:ext>
          </c:extLst>
        </c:ser>
        <c:dLbls>
          <c:showLegendKey val="0"/>
          <c:showVal val="0"/>
          <c:showCatName val="0"/>
          <c:showSerName val="0"/>
          <c:showPercent val="0"/>
          <c:showBubbleSize val="0"/>
        </c:dLbls>
        <c:gapWidth val="219"/>
        <c:overlap val="-27"/>
        <c:axId val="477153296"/>
        <c:axId val="477148376"/>
      </c:barChart>
      <c:dateAx>
        <c:axId val="477153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48376"/>
        <c:crosses val="autoZero"/>
        <c:auto val="1"/>
        <c:lblOffset val="100"/>
        <c:baseTimeUnit val="months"/>
      </c:dateAx>
      <c:valAx>
        <c:axId val="47714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5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2022-01</c:v>
                </c:pt>
                <c:pt idx="1">
                  <c:v>2022-02</c:v>
                </c:pt>
              </c:strCache>
            </c:strRef>
          </c:cat>
          <c:val>
            <c:numRef>
              <c:f>Sheet1!$B$2:$B$3</c:f>
              <c:numCache>
                <c:formatCode>General</c:formatCode>
                <c:ptCount val="2"/>
                <c:pt idx="0">
                  <c:v>97</c:v>
                </c:pt>
                <c:pt idx="1">
                  <c:v>37</c:v>
                </c:pt>
              </c:numCache>
            </c:numRef>
          </c:val>
          <c:extLst>
            <c:ext xmlns:c16="http://schemas.microsoft.com/office/drawing/2014/chart" uri="{C3380CC4-5D6E-409C-BE32-E72D297353CC}">
              <c16:uniqueId val="{00000000-6CB4-4D63-8F84-7759679120F9}"/>
            </c:ext>
          </c:extLst>
        </c:ser>
        <c:dLbls>
          <c:showLegendKey val="0"/>
          <c:showVal val="0"/>
          <c:showCatName val="0"/>
          <c:showSerName val="0"/>
          <c:showPercent val="0"/>
          <c:showBubbleSize val="0"/>
        </c:dLbls>
        <c:gapWidth val="219"/>
        <c:overlap val="-27"/>
        <c:axId val="477144112"/>
        <c:axId val="477153952"/>
      </c:barChart>
      <c:catAx>
        <c:axId val="47714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53952"/>
        <c:crosses val="autoZero"/>
        <c:auto val="1"/>
        <c:lblAlgn val="ctr"/>
        <c:lblOffset val="100"/>
        <c:noMultiLvlLbl val="0"/>
      </c:catAx>
      <c:valAx>
        <c:axId val="47715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4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2022-01</c:v>
                </c:pt>
                <c:pt idx="1">
                  <c:v>2022-02</c:v>
                </c:pt>
              </c:strCache>
            </c:strRef>
          </c:cat>
          <c:val>
            <c:numRef>
              <c:f>Sheet1!$B$2:$B$3</c:f>
              <c:numCache>
                <c:formatCode>General</c:formatCode>
                <c:ptCount val="2"/>
                <c:pt idx="0">
                  <c:v>1944</c:v>
                </c:pt>
                <c:pt idx="1">
                  <c:v>37</c:v>
                </c:pt>
              </c:numCache>
            </c:numRef>
          </c:val>
          <c:extLst>
            <c:ext xmlns:c16="http://schemas.microsoft.com/office/drawing/2014/chart" uri="{C3380CC4-5D6E-409C-BE32-E72D297353CC}">
              <c16:uniqueId val="{00000000-50DE-4920-A343-7A89599C7C7A}"/>
            </c:ext>
          </c:extLst>
        </c:ser>
        <c:dLbls>
          <c:showLegendKey val="0"/>
          <c:showVal val="0"/>
          <c:showCatName val="0"/>
          <c:showSerName val="0"/>
          <c:showPercent val="0"/>
          <c:showBubbleSize val="0"/>
        </c:dLbls>
        <c:gapWidth val="219"/>
        <c:overlap val="-27"/>
        <c:axId val="477131320"/>
        <c:axId val="477122792"/>
      </c:barChart>
      <c:catAx>
        <c:axId val="477131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22792"/>
        <c:crosses val="autoZero"/>
        <c:auto val="1"/>
        <c:lblAlgn val="ctr"/>
        <c:lblOffset val="100"/>
        <c:noMultiLvlLbl val="0"/>
      </c:catAx>
      <c:valAx>
        <c:axId val="47712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3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1307</c:v>
                </c:pt>
                <c:pt idx="1">
                  <c:v>94045</c:v>
                </c:pt>
              </c:numCache>
            </c:numRef>
          </c:val>
          <c:extLst>
            <c:ext xmlns:c16="http://schemas.microsoft.com/office/drawing/2014/chart" uri="{C3380CC4-5D6E-409C-BE32-E72D297353CC}">
              <c16:uniqueId val="{00000000-AE52-4065-9813-EAECFE5ED414}"/>
            </c:ext>
          </c:extLst>
        </c:ser>
        <c:dLbls>
          <c:showLegendKey val="0"/>
          <c:showVal val="0"/>
          <c:showCatName val="0"/>
          <c:showSerName val="0"/>
          <c:showPercent val="0"/>
          <c:showBubbleSize val="0"/>
        </c:dLbls>
        <c:gapWidth val="219"/>
        <c:overlap val="-27"/>
        <c:axId val="477131976"/>
        <c:axId val="477132304"/>
      </c:barChart>
      <c:catAx>
        <c:axId val="477131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32304"/>
        <c:crosses val="autoZero"/>
        <c:auto val="1"/>
        <c:lblAlgn val="ctr"/>
        <c:lblOffset val="100"/>
        <c:noMultiLvlLbl val="0"/>
      </c:catAx>
      <c:valAx>
        <c:axId val="47713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3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1</c:v>
                </c:pt>
              </c:numCache>
            </c:numRef>
          </c:val>
          <c:extLst>
            <c:ext xmlns:c16="http://schemas.microsoft.com/office/drawing/2014/chart" uri="{C3380CC4-5D6E-409C-BE32-E72D297353CC}">
              <c16:uniqueId val="{00000000-6AED-48B6-A68B-6F16F2EA92C1}"/>
            </c:ext>
          </c:extLst>
        </c:ser>
        <c:dLbls>
          <c:showLegendKey val="0"/>
          <c:showVal val="0"/>
          <c:showCatName val="0"/>
          <c:showSerName val="0"/>
          <c:showPercent val="0"/>
          <c:showBubbleSize val="0"/>
        </c:dLbls>
        <c:gapWidth val="219"/>
        <c:overlap val="-27"/>
        <c:axId val="509082272"/>
        <c:axId val="509083256"/>
      </c:barChart>
      <c:dateAx>
        <c:axId val="50908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83256"/>
        <c:crosses val="autoZero"/>
        <c:auto val="1"/>
        <c:lblOffset val="100"/>
        <c:baseTimeUnit val="months"/>
      </c:dateAx>
      <c:valAx>
        <c:axId val="50908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8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34</c:v>
                </c:pt>
                <c:pt idx="1">
                  <c:v>14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FF6-4FA6-88AC-E5455865A558}"/>
            </c:ext>
          </c:extLst>
        </c:ser>
        <c:dLbls>
          <c:showLegendKey val="0"/>
          <c:showVal val="0"/>
          <c:showCatName val="0"/>
          <c:showSerName val="0"/>
          <c:showPercent val="0"/>
          <c:showBubbleSize val="0"/>
        </c:dLbls>
        <c:gapWidth val="219"/>
        <c:overlap val="-27"/>
        <c:axId val="509093752"/>
        <c:axId val="509098016"/>
      </c:barChart>
      <c:dateAx>
        <c:axId val="50909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98016"/>
        <c:crosses val="autoZero"/>
        <c:auto val="1"/>
        <c:lblOffset val="100"/>
        <c:baseTimeUnit val="months"/>
      </c:dateAx>
      <c:valAx>
        <c:axId val="50909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9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646</c:v>
                </c:pt>
                <c:pt idx="1">
                  <c:v>14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27D-486E-A20A-1F2B1A0AA095}"/>
            </c:ext>
          </c:extLst>
        </c:ser>
        <c:dLbls>
          <c:showLegendKey val="0"/>
          <c:showVal val="0"/>
          <c:showCatName val="0"/>
          <c:showSerName val="0"/>
          <c:showPercent val="0"/>
          <c:showBubbleSize val="0"/>
        </c:dLbls>
        <c:gapWidth val="219"/>
        <c:overlap val="-27"/>
        <c:axId val="509093096"/>
        <c:axId val="509090472"/>
      </c:barChart>
      <c:catAx>
        <c:axId val="50909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90472"/>
        <c:crosses val="autoZero"/>
        <c:auto val="1"/>
        <c:lblAlgn val="ctr"/>
        <c:lblOffset val="100"/>
        <c:noMultiLvlLbl val="0"/>
      </c:catAx>
      <c:valAx>
        <c:axId val="50909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9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AF746-9BAA-4E6E-B766-A141C2165C2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B8D8F5B8-2D53-4435-ADB8-C7ED1EE2114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6161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4D4C-E0A1-4E29-B373-D30BC4C43DF4}"/>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6B079CBD-DFAE-461C-A7DE-EB1048FE7A0D}"/>
              </a:ext>
            </a:extLst>
          </p:cNvPr>
          <p:cNvGraphicFramePr>
            <a:graphicFrameLocks noGrp="1"/>
          </p:cNvGraphicFramePr>
          <p:nvPr>
            <p:ph type="chart" sz="quarter" idx="13"/>
            <p:extLst>
              <p:ext uri="{D42A27DB-BD31-4B8C-83A1-F6EECF244321}">
                <p14:modId xmlns:p14="http://schemas.microsoft.com/office/powerpoint/2010/main" val="1342732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24C7F3-BF86-46E8-8942-1FE7CC0A908B}"/>
              </a:ext>
            </a:extLst>
          </p:cNvPr>
          <p:cNvSpPr>
            <a:spLocks noGrp="1"/>
          </p:cNvSpPr>
          <p:nvPr>
            <p:ph type="body" sz="quarter" idx="14"/>
          </p:nvPr>
        </p:nvSpPr>
        <p:spPr/>
        <p:txBody>
          <a:bodyPr/>
          <a:lstStyle/>
          <a:p>
            <a:r>
              <a:rPr lang="en-US"/>
              <a:t>01/01/2019 - 01/31/2022</a:t>
            </a:r>
          </a:p>
        </p:txBody>
      </p:sp>
      <p:sp>
        <p:nvSpPr>
          <p:cNvPr id="5" name="Footer Placeholder 4">
            <a:extLst>
              <a:ext uri="{FF2B5EF4-FFF2-40B4-BE49-F238E27FC236}">
                <a16:creationId xmlns:a16="http://schemas.microsoft.com/office/drawing/2014/main" id="{5FC2775E-D19A-42E7-99E1-E6DD75547F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5663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B2B1D-5D33-4386-B51B-EA8F0D2B3419}"/>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84FF6447-05C7-4F29-B029-3E280B786591}"/>
              </a:ext>
            </a:extLst>
          </p:cNvPr>
          <p:cNvGraphicFramePr>
            <a:graphicFrameLocks noGrp="1"/>
          </p:cNvGraphicFramePr>
          <p:nvPr>
            <p:ph type="tbl" sz="quarter" idx="13"/>
            <p:extLst>
              <p:ext uri="{D42A27DB-BD31-4B8C-83A1-F6EECF244321}">
                <p14:modId xmlns:p14="http://schemas.microsoft.com/office/powerpoint/2010/main" val="1459827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8408103"/>
                    </a:ext>
                  </a:extLst>
                </a:gridCol>
                <a:gridCol w="905256">
                  <a:extLst>
                    <a:ext uri="{9D8B030D-6E8A-4147-A177-3AD203B41FA5}">
                      <a16:colId xmlns:a16="http://schemas.microsoft.com/office/drawing/2014/main" val="439442732"/>
                    </a:ext>
                  </a:extLst>
                </a:gridCol>
                <a:gridCol w="905256">
                  <a:extLst>
                    <a:ext uri="{9D8B030D-6E8A-4147-A177-3AD203B41FA5}">
                      <a16:colId xmlns:a16="http://schemas.microsoft.com/office/drawing/2014/main" val="818976972"/>
                    </a:ext>
                  </a:extLst>
                </a:gridCol>
                <a:gridCol w="905256">
                  <a:extLst>
                    <a:ext uri="{9D8B030D-6E8A-4147-A177-3AD203B41FA5}">
                      <a16:colId xmlns:a16="http://schemas.microsoft.com/office/drawing/2014/main" val="3960582419"/>
                    </a:ext>
                  </a:extLst>
                </a:gridCol>
                <a:gridCol w="905256">
                  <a:extLst>
                    <a:ext uri="{9D8B030D-6E8A-4147-A177-3AD203B41FA5}">
                      <a16:colId xmlns:a16="http://schemas.microsoft.com/office/drawing/2014/main" val="224252561"/>
                    </a:ext>
                  </a:extLst>
                </a:gridCol>
                <a:gridCol w="905256">
                  <a:extLst>
                    <a:ext uri="{9D8B030D-6E8A-4147-A177-3AD203B41FA5}">
                      <a16:colId xmlns:a16="http://schemas.microsoft.com/office/drawing/2014/main" val="395669530"/>
                    </a:ext>
                  </a:extLst>
                </a:gridCol>
                <a:gridCol w="905256">
                  <a:extLst>
                    <a:ext uri="{9D8B030D-6E8A-4147-A177-3AD203B41FA5}">
                      <a16:colId xmlns:a16="http://schemas.microsoft.com/office/drawing/2014/main" val="3448169028"/>
                    </a:ext>
                  </a:extLst>
                </a:gridCol>
                <a:gridCol w="905256">
                  <a:extLst>
                    <a:ext uri="{9D8B030D-6E8A-4147-A177-3AD203B41FA5}">
                      <a16:colId xmlns:a16="http://schemas.microsoft.com/office/drawing/2014/main" val="1694103166"/>
                    </a:ext>
                  </a:extLst>
                </a:gridCol>
                <a:gridCol w="905256">
                  <a:extLst>
                    <a:ext uri="{9D8B030D-6E8A-4147-A177-3AD203B41FA5}">
                      <a16:colId xmlns:a16="http://schemas.microsoft.com/office/drawing/2014/main" val="233280664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30220356"/>
                  </a:ext>
                </a:extLst>
              </a:tr>
              <a:tr h="370840">
                <a:tc>
                  <a:txBody>
                    <a:bodyPr/>
                    <a:lstStyle/>
                    <a:p>
                      <a:r>
                        <a:rPr lang="en-US" sz="1000"/>
                        <a:t>4683</a:t>
                      </a:r>
                    </a:p>
                  </a:txBody>
                  <a:tcPr/>
                </a:tc>
                <a:tc>
                  <a:txBody>
                    <a:bodyPr/>
                    <a:lstStyle/>
                    <a:p>
                      <a:r>
                        <a:rPr lang="en-US" sz="1000"/>
                        <a:t>8</a:t>
                      </a:r>
                    </a:p>
                  </a:txBody>
                  <a:tcPr/>
                </a:tc>
                <a:tc>
                  <a:txBody>
                    <a:bodyPr/>
                    <a:lstStyle/>
                    <a:p>
                      <a:r>
                        <a:rPr lang="en-US" sz="1000"/>
                        <a:t>21</a:t>
                      </a:r>
                    </a:p>
                  </a:txBody>
                  <a:tcPr/>
                </a:tc>
                <a:tc>
                  <a:txBody>
                    <a:bodyPr/>
                    <a:lstStyle/>
                    <a:p>
                      <a:r>
                        <a:rPr lang="en-US" sz="1000"/>
                        <a:t>477</a:t>
                      </a:r>
                    </a:p>
                  </a:txBody>
                  <a:tcPr/>
                </a:tc>
                <a:tc>
                  <a:txBody>
                    <a:bodyPr/>
                    <a:lstStyle/>
                    <a:p>
                      <a:r>
                        <a:rPr lang="en-US" sz="1000"/>
                        <a:t>22</a:t>
                      </a:r>
                    </a:p>
                  </a:txBody>
                  <a:tcPr/>
                </a:tc>
                <a:tc>
                  <a:txBody>
                    <a:bodyPr/>
                    <a:lstStyle/>
                    <a:p>
                      <a:r>
                        <a:rPr lang="en-US" sz="1000"/>
                        <a:t>23</a:t>
                      </a:r>
                    </a:p>
                  </a:txBody>
                  <a:tcPr/>
                </a:tc>
                <a:tc>
                  <a:txBody>
                    <a:bodyPr/>
                    <a:lstStyle/>
                    <a:p>
                      <a:r>
                        <a:rPr lang="en-US" sz="1000"/>
                        <a:t>0</a:t>
                      </a:r>
                    </a:p>
                  </a:txBody>
                  <a:tcPr/>
                </a:tc>
                <a:tc>
                  <a:txBody>
                    <a:bodyPr/>
                    <a:lstStyle/>
                    <a:p>
                      <a:r>
                        <a:rPr lang="en-US" sz="1000"/>
                        <a:t>0.5312 %</a:t>
                      </a:r>
                    </a:p>
                  </a:txBody>
                  <a:tcPr/>
                </a:tc>
                <a:tc>
                  <a:txBody>
                    <a:bodyPr/>
                    <a:lstStyle/>
                    <a:p>
                      <a:r>
                        <a:rPr lang="en-US" sz="1000"/>
                        <a:t>0.0 %</a:t>
                      </a:r>
                    </a:p>
                  </a:txBody>
                  <a:tcPr/>
                </a:tc>
                <a:extLst>
                  <a:ext uri="{0D108BD9-81ED-4DB2-BD59-A6C34878D82A}">
                    <a16:rowId xmlns:a16="http://schemas.microsoft.com/office/drawing/2014/main" val="161571310"/>
                  </a:ext>
                </a:extLst>
              </a:tr>
            </a:tbl>
          </a:graphicData>
        </a:graphic>
      </p:graphicFrame>
      <p:sp>
        <p:nvSpPr>
          <p:cNvPr id="4" name="Text Placeholder 3">
            <a:extLst>
              <a:ext uri="{FF2B5EF4-FFF2-40B4-BE49-F238E27FC236}">
                <a16:creationId xmlns:a16="http://schemas.microsoft.com/office/drawing/2014/main" id="{71A55333-8DCD-4354-8F51-307DFEB41ACA}"/>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157397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3BBEB-B254-4598-AC95-BEF4FF9A0ADF}"/>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3BDB2249-A39C-44A6-930E-AE1772756686}"/>
              </a:ext>
            </a:extLst>
          </p:cNvPr>
          <p:cNvGraphicFramePr>
            <a:graphicFrameLocks noGrp="1"/>
          </p:cNvGraphicFramePr>
          <p:nvPr>
            <p:ph type="chart" sz="quarter" idx="13"/>
            <p:extLst>
              <p:ext uri="{D42A27DB-BD31-4B8C-83A1-F6EECF244321}">
                <p14:modId xmlns:p14="http://schemas.microsoft.com/office/powerpoint/2010/main" val="416686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10288-713C-4D64-B98B-DC4DA15285A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0AD25EC-5FDB-4C4A-89AD-B7E2132C4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3127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1B88E-CAA6-42D9-9F0D-DE656A32027B}"/>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27CF0DD7-5C79-4DED-8929-3CF397479E11}"/>
              </a:ext>
            </a:extLst>
          </p:cNvPr>
          <p:cNvGraphicFramePr>
            <a:graphicFrameLocks noGrp="1"/>
          </p:cNvGraphicFramePr>
          <p:nvPr>
            <p:ph type="chart" sz="quarter" idx="13"/>
            <p:extLst>
              <p:ext uri="{D42A27DB-BD31-4B8C-83A1-F6EECF244321}">
                <p14:modId xmlns:p14="http://schemas.microsoft.com/office/powerpoint/2010/main" val="4238313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DF3467-E0A7-45E2-8B84-645EBA65310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0BAD20F-D2AE-4BD3-9E53-CF05DDC46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6485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F0576-F48D-407A-B9AA-F718861F3FE9}"/>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4804BB70-06AD-4D9D-A0CD-FABE48D682EE}"/>
              </a:ext>
            </a:extLst>
          </p:cNvPr>
          <p:cNvGraphicFramePr>
            <a:graphicFrameLocks noGrp="1"/>
          </p:cNvGraphicFramePr>
          <p:nvPr>
            <p:ph type="chart" sz="quarter" idx="13"/>
            <p:extLst>
              <p:ext uri="{D42A27DB-BD31-4B8C-83A1-F6EECF244321}">
                <p14:modId xmlns:p14="http://schemas.microsoft.com/office/powerpoint/2010/main" val="1385956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E8502F-8924-4ECC-B106-8147EA75039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2E6C47C-BB1C-4D20-A1D8-0982CC3542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971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2A537-CD8D-49DB-98EA-7E879276D85A}"/>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D153B7C9-6525-45F0-965F-735233F28C57}"/>
              </a:ext>
            </a:extLst>
          </p:cNvPr>
          <p:cNvGraphicFramePr>
            <a:graphicFrameLocks noGrp="1"/>
          </p:cNvGraphicFramePr>
          <p:nvPr>
            <p:ph type="chart" sz="quarter" idx="13"/>
            <p:extLst>
              <p:ext uri="{D42A27DB-BD31-4B8C-83A1-F6EECF244321}">
                <p14:modId xmlns:p14="http://schemas.microsoft.com/office/powerpoint/2010/main" val="3129425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70E943-01FA-4A8E-8D0D-5CBFBB08C7A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F77C7FA-0C7C-4FDF-8067-14ECB11620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3547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BBF00-0155-4E02-B937-07F98913E7FC}"/>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C61448EF-5101-43C7-97B6-E7E251207D7B}"/>
              </a:ext>
            </a:extLst>
          </p:cNvPr>
          <p:cNvGraphicFramePr>
            <a:graphicFrameLocks noGrp="1"/>
          </p:cNvGraphicFramePr>
          <p:nvPr>
            <p:ph type="tbl" sz="quarter" idx="13"/>
            <p:extLst>
              <p:ext uri="{D42A27DB-BD31-4B8C-83A1-F6EECF244321}">
                <p14:modId xmlns:p14="http://schemas.microsoft.com/office/powerpoint/2010/main" val="2838406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3721446"/>
                    </a:ext>
                  </a:extLst>
                </a:gridCol>
                <a:gridCol w="822960">
                  <a:extLst>
                    <a:ext uri="{9D8B030D-6E8A-4147-A177-3AD203B41FA5}">
                      <a16:colId xmlns:a16="http://schemas.microsoft.com/office/drawing/2014/main" val="2812978176"/>
                    </a:ext>
                  </a:extLst>
                </a:gridCol>
                <a:gridCol w="822960">
                  <a:extLst>
                    <a:ext uri="{9D8B030D-6E8A-4147-A177-3AD203B41FA5}">
                      <a16:colId xmlns:a16="http://schemas.microsoft.com/office/drawing/2014/main" val="109986771"/>
                    </a:ext>
                  </a:extLst>
                </a:gridCol>
                <a:gridCol w="822960">
                  <a:extLst>
                    <a:ext uri="{9D8B030D-6E8A-4147-A177-3AD203B41FA5}">
                      <a16:colId xmlns:a16="http://schemas.microsoft.com/office/drawing/2014/main" val="2528516369"/>
                    </a:ext>
                  </a:extLst>
                </a:gridCol>
                <a:gridCol w="822960">
                  <a:extLst>
                    <a:ext uri="{9D8B030D-6E8A-4147-A177-3AD203B41FA5}">
                      <a16:colId xmlns:a16="http://schemas.microsoft.com/office/drawing/2014/main" val="4262388266"/>
                    </a:ext>
                  </a:extLst>
                </a:gridCol>
                <a:gridCol w="822960">
                  <a:extLst>
                    <a:ext uri="{9D8B030D-6E8A-4147-A177-3AD203B41FA5}">
                      <a16:colId xmlns:a16="http://schemas.microsoft.com/office/drawing/2014/main" val="869272270"/>
                    </a:ext>
                  </a:extLst>
                </a:gridCol>
                <a:gridCol w="822960">
                  <a:extLst>
                    <a:ext uri="{9D8B030D-6E8A-4147-A177-3AD203B41FA5}">
                      <a16:colId xmlns:a16="http://schemas.microsoft.com/office/drawing/2014/main" val="243692235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192970642"/>
                  </a:ext>
                </a:extLst>
              </a:tr>
              <a:tr h="370840">
                <a:tc>
                  <a:txBody>
                    <a:bodyPr/>
                    <a:lstStyle/>
                    <a:p>
                      <a:r>
                        <a:rPr lang="en-US" sz="1000" b="1"/>
                        <a:t>Philadelphia Insurance Companies - 2022-01-07 11:01:48</a:t>
                      </a:r>
                      <a:r>
                        <a:rPr lang="en-US" sz="1000"/>
                        <a:t>
 We're pleased to announce the promotion of our Chief Underwriting Officer John Doyle to Executive Vice President! 
Learn more: https://bit.ly/3f23MWw</a:t>
                      </a:r>
                    </a:p>
                  </a:txBody>
                  <a:tcPr/>
                </a:tc>
                <a:tc>
                  <a:txBody>
                    <a:bodyPr/>
                    <a:lstStyle/>
                    <a:p>
                      <a:r>
                        <a:rPr lang="en-US" sz="1000"/>
                        <a:t>138</a:t>
                      </a:r>
                    </a:p>
                  </a:txBody>
                  <a:tcPr/>
                </a:tc>
                <a:tc>
                  <a:txBody>
                    <a:bodyPr/>
                    <a:lstStyle/>
                    <a:p>
                      <a:r>
                        <a:rPr lang="en-US" sz="1000"/>
                        <a:t>125</a:t>
                      </a:r>
                    </a:p>
                  </a:txBody>
                  <a:tcPr/>
                </a:tc>
                <a:tc>
                  <a:txBody>
                    <a:bodyPr/>
                    <a:lstStyle/>
                    <a:p>
                      <a:r>
                        <a:rPr lang="en-US" sz="1000"/>
                        <a:t>12</a:t>
                      </a:r>
                    </a:p>
                  </a:txBody>
                  <a:tcPr/>
                </a:tc>
                <a:tc>
                  <a:txBody>
                    <a:bodyPr/>
                    <a:lstStyle/>
                    <a:p>
                      <a:r>
                        <a:rPr lang="en-US" sz="1000"/>
                        <a:t>1</a:t>
                      </a:r>
                    </a:p>
                  </a:txBody>
                  <a:tcPr/>
                </a:tc>
                <a:tc>
                  <a:txBody>
                    <a:bodyPr/>
                    <a:lstStyle/>
                    <a:p>
                      <a:r>
                        <a:rPr lang="en-US" sz="1000"/>
                        <a:t>2.9531 %</a:t>
                      </a:r>
                    </a:p>
                  </a:txBody>
                  <a:tcPr/>
                </a:tc>
                <a:tc>
                  <a:txBody>
                    <a:bodyPr/>
                    <a:lstStyle/>
                    <a:p>
                      <a:r>
                        <a:rPr lang="en-US" sz="1000"/>
                        <a:t>Photo</a:t>
                      </a:r>
                    </a:p>
                  </a:txBody>
                  <a:tcPr/>
                </a:tc>
                <a:extLst>
                  <a:ext uri="{0D108BD9-81ED-4DB2-BD59-A6C34878D82A}">
                    <a16:rowId xmlns:a16="http://schemas.microsoft.com/office/drawing/2014/main" val="3552317151"/>
                  </a:ext>
                </a:extLst>
              </a:tr>
              <a:tr h="370840">
                <a:tc>
                  <a:txBody>
                    <a:bodyPr/>
                    <a:lstStyle/>
                    <a:p>
                      <a:r>
                        <a:rPr lang="en-US" sz="1000" b="1"/>
                        <a:t>Philadelphia Insurance Companies - 2022-01-21 13:48:15</a:t>
                      </a:r>
                      <a:r>
                        <a:rPr lang="en-US" sz="1000"/>
                        <a:t>
 Congratulations to #TEAMPHLY's newest Assistant Vice Presidents! 👏</a:t>
                      </a:r>
                    </a:p>
                  </a:txBody>
                  <a:tcPr/>
                </a:tc>
                <a:tc>
                  <a:txBody>
                    <a:bodyPr/>
                    <a:lstStyle/>
                    <a:p>
                      <a:r>
                        <a:rPr lang="en-US" sz="1000"/>
                        <a:t>52</a:t>
                      </a:r>
                    </a:p>
                  </a:txBody>
                  <a:tcPr/>
                </a:tc>
                <a:tc>
                  <a:txBody>
                    <a:bodyPr/>
                    <a:lstStyle/>
                    <a:p>
                      <a:r>
                        <a:rPr lang="en-US" sz="1000"/>
                        <a:t>51</a:t>
                      </a:r>
                    </a:p>
                  </a:txBody>
                  <a:tcPr/>
                </a:tc>
                <a:tc>
                  <a:txBody>
                    <a:bodyPr/>
                    <a:lstStyle/>
                    <a:p>
                      <a:r>
                        <a:rPr lang="en-US" sz="1000"/>
                        <a:t>1</a:t>
                      </a:r>
                    </a:p>
                  </a:txBody>
                  <a:tcPr/>
                </a:tc>
                <a:tc>
                  <a:txBody>
                    <a:bodyPr/>
                    <a:lstStyle/>
                    <a:p>
                      <a:r>
                        <a:rPr lang="en-US" sz="1000"/>
                        <a:t>0</a:t>
                      </a:r>
                    </a:p>
                  </a:txBody>
                  <a:tcPr/>
                </a:tc>
                <a:tc>
                  <a:txBody>
                    <a:bodyPr/>
                    <a:lstStyle/>
                    <a:p>
                      <a:r>
                        <a:rPr lang="en-US" sz="1000"/>
                        <a:t>1.1116 %</a:t>
                      </a:r>
                    </a:p>
                  </a:txBody>
                  <a:tcPr/>
                </a:tc>
                <a:tc>
                  <a:txBody>
                    <a:bodyPr/>
                    <a:lstStyle/>
                    <a:p>
                      <a:r>
                        <a:rPr lang="en-US" sz="1000"/>
                        <a:t>Link</a:t>
                      </a:r>
                    </a:p>
                  </a:txBody>
                  <a:tcPr/>
                </a:tc>
                <a:extLst>
                  <a:ext uri="{0D108BD9-81ED-4DB2-BD59-A6C34878D82A}">
                    <a16:rowId xmlns:a16="http://schemas.microsoft.com/office/drawing/2014/main" val="1348913512"/>
                  </a:ext>
                </a:extLst>
              </a:tr>
              <a:tr h="370840">
                <a:tc>
                  <a:txBody>
                    <a:bodyPr/>
                    <a:lstStyle/>
                    <a:p>
                      <a:r>
                        <a:rPr lang="en-US" sz="1000" b="1"/>
                        <a:t>Philadelphia Insurance Companies - 2022-01-31 13:35:50</a:t>
                      </a:r>
                      <a:r>
                        <a:rPr lang="en-US" sz="1000"/>
                        <a:t>
 Today, a #career means much more than just a stable place to work. For those who are curious about what it’s like to work at PHLY, we asked Trista Lukasiewicz why she loves being part of #TEAMPHLY. 💙
Learn more: bit.ly/PHLYCareers #employeespotlight #insurancecareers</a:t>
                      </a:r>
                    </a:p>
                  </a:txBody>
                  <a:tcPr/>
                </a:tc>
                <a:tc>
                  <a:txBody>
                    <a:bodyPr/>
                    <a:lstStyle/>
                    <a:p>
                      <a:r>
                        <a:rPr lang="en-US" sz="1000"/>
                        <a:t>47</a:t>
                      </a:r>
                    </a:p>
                  </a:txBody>
                  <a:tcPr/>
                </a:tc>
                <a:tc>
                  <a:txBody>
                    <a:bodyPr/>
                    <a:lstStyle/>
                    <a:p>
                      <a:r>
                        <a:rPr lang="en-US" sz="1000"/>
                        <a:t>38</a:t>
                      </a:r>
                    </a:p>
                  </a:txBody>
                  <a:tcPr/>
                </a:tc>
                <a:tc>
                  <a:txBody>
                    <a:bodyPr/>
                    <a:lstStyle/>
                    <a:p>
                      <a:r>
                        <a:rPr lang="en-US" sz="1000"/>
                        <a:t>7</a:t>
                      </a:r>
                    </a:p>
                  </a:txBody>
                  <a:tcPr/>
                </a:tc>
                <a:tc>
                  <a:txBody>
                    <a:bodyPr/>
                    <a:lstStyle/>
                    <a:p>
                      <a:r>
                        <a:rPr lang="en-US" sz="1000"/>
                        <a:t>2</a:t>
                      </a:r>
                    </a:p>
                  </a:txBody>
                  <a:tcPr/>
                </a:tc>
                <a:tc>
                  <a:txBody>
                    <a:bodyPr/>
                    <a:lstStyle/>
                    <a:p>
                      <a:r>
                        <a:rPr lang="en-US" sz="1000"/>
                        <a:t>1.0036 %</a:t>
                      </a:r>
                    </a:p>
                  </a:txBody>
                  <a:tcPr/>
                </a:tc>
                <a:tc>
                  <a:txBody>
                    <a:bodyPr/>
                    <a:lstStyle/>
                    <a:p>
                      <a:r>
                        <a:rPr lang="en-US" sz="1000"/>
                        <a:t>Photo</a:t>
                      </a:r>
                    </a:p>
                  </a:txBody>
                  <a:tcPr/>
                </a:tc>
                <a:extLst>
                  <a:ext uri="{0D108BD9-81ED-4DB2-BD59-A6C34878D82A}">
                    <a16:rowId xmlns:a16="http://schemas.microsoft.com/office/drawing/2014/main" val="3954164592"/>
                  </a:ext>
                </a:extLst>
              </a:tr>
              <a:tr h="370840">
                <a:tc>
                  <a:txBody>
                    <a:bodyPr/>
                    <a:lstStyle/>
                    <a:p>
                      <a:r>
                        <a:rPr lang="en-US" sz="1000" b="1"/>
                        <a:t>Philadelphia Insurance Companies - 2022-01-27 14:58:59</a:t>
                      </a:r>
                      <a:r>
                        <a:rPr lang="en-US" sz="1000"/>
                        <a:t>
 #TEAMPHLY volunteered to loom knit hats for Cradles to Crayons Philadelphia, a non-profit dedicated to assisting children living in low-income or homeless situations. The hats will be donated to help our neighbors in need stay warm this winter. #volunteerwork #insurancecareers #insurancegivesback</a:t>
                      </a:r>
                    </a:p>
                  </a:txBody>
                  <a:tcPr/>
                </a:tc>
                <a:tc>
                  <a:txBody>
                    <a:bodyPr/>
                    <a:lstStyle/>
                    <a:p>
                      <a:r>
                        <a:rPr lang="en-US" sz="1000"/>
                        <a:t>34</a:t>
                      </a:r>
                    </a:p>
                  </a:txBody>
                  <a:tcPr/>
                </a:tc>
                <a:tc>
                  <a:txBody>
                    <a:bodyPr/>
                    <a:lstStyle/>
                    <a:p>
                      <a:r>
                        <a:rPr lang="en-US" sz="1000"/>
                        <a:t>32</a:t>
                      </a:r>
                    </a:p>
                  </a:txBody>
                  <a:tcPr/>
                </a:tc>
                <a:tc>
                  <a:txBody>
                    <a:bodyPr/>
                    <a:lstStyle/>
                    <a:p>
                      <a:r>
                        <a:rPr lang="en-US" sz="1000"/>
                        <a:t>0</a:t>
                      </a:r>
                    </a:p>
                  </a:txBody>
                  <a:tcPr/>
                </a:tc>
                <a:tc>
                  <a:txBody>
                    <a:bodyPr/>
                    <a:lstStyle/>
                    <a:p>
                      <a:r>
                        <a:rPr lang="en-US" sz="1000"/>
                        <a:t>2</a:t>
                      </a:r>
                    </a:p>
                  </a:txBody>
                  <a:tcPr/>
                </a:tc>
                <a:tc>
                  <a:txBody>
                    <a:bodyPr/>
                    <a:lstStyle/>
                    <a:p>
                      <a:r>
                        <a:rPr lang="en-US" sz="1000"/>
                        <a:t>0.7260 %</a:t>
                      </a:r>
                    </a:p>
                  </a:txBody>
                  <a:tcPr/>
                </a:tc>
                <a:tc>
                  <a:txBody>
                    <a:bodyPr/>
                    <a:lstStyle/>
                    <a:p>
                      <a:r>
                        <a:rPr lang="en-US" sz="1000"/>
                        <a:t>Album</a:t>
                      </a:r>
                    </a:p>
                  </a:txBody>
                  <a:tcPr/>
                </a:tc>
                <a:extLst>
                  <a:ext uri="{0D108BD9-81ED-4DB2-BD59-A6C34878D82A}">
                    <a16:rowId xmlns:a16="http://schemas.microsoft.com/office/drawing/2014/main" val="1474050813"/>
                  </a:ext>
                </a:extLst>
              </a:tr>
              <a:tr h="370840">
                <a:tc>
                  <a:txBody>
                    <a:bodyPr/>
                    <a:lstStyle/>
                    <a:p>
                      <a:r>
                        <a:rPr lang="en-US" sz="1000" b="1"/>
                        <a:t>Philadelphia Insurance Companies - 2022-01-18 15:16:54</a:t>
                      </a:r>
                      <a:r>
                        <a:rPr lang="en-US" sz="1000"/>
                        <a:t>
 Please join us in congratulating our three new Regional Vice Presidents and 11 new Vice Presidents!</a:t>
                      </a:r>
                    </a:p>
                  </a:txBody>
                  <a:tcPr/>
                </a:tc>
                <a:tc>
                  <a:txBody>
                    <a:bodyPr/>
                    <a:lstStyle/>
                    <a:p>
                      <a:r>
                        <a:rPr lang="en-US" sz="1000"/>
                        <a:t>32</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tc>
                  <a:txBody>
                    <a:bodyPr/>
                    <a:lstStyle/>
                    <a:p>
                      <a:r>
                        <a:rPr lang="en-US" sz="1000"/>
                        <a:t>0.6843 %</a:t>
                      </a:r>
                    </a:p>
                  </a:txBody>
                  <a:tcPr/>
                </a:tc>
                <a:tc>
                  <a:txBody>
                    <a:bodyPr/>
                    <a:lstStyle/>
                    <a:p>
                      <a:r>
                        <a:rPr lang="en-US" sz="1000"/>
                        <a:t>Link</a:t>
                      </a:r>
                    </a:p>
                  </a:txBody>
                  <a:tcPr/>
                </a:tc>
                <a:extLst>
                  <a:ext uri="{0D108BD9-81ED-4DB2-BD59-A6C34878D82A}">
                    <a16:rowId xmlns:a16="http://schemas.microsoft.com/office/drawing/2014/main" val="57425136"/>
                  </a:ext>
                </a:extLst>
              </a:tr>
            </a:tbl>
          </a:graphicData>
        </a:graphic>
      </p:graphicFrame>
      <p:sp>
        <p:nvSpPr>
          <p:cNvPr id="4" name="Text Placeholder 3">
            <a:extLst>
              <a:ext uri="{FF2B5EF4-FFF2-40B4-BE49-F238E27FC236}">
                <a16:creationId xmlns:a16="http://schemas.microsoft.com/office/drawing/2014/main" id="{E16D9970-3739-4A15-AAF0-299CCFB304B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04791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2F283-EEFC-453B-85F9-D7C4D07C2F85}"/>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2893E003-4C15-4CD3-A8BF-9CEBD1895A34}"/>
              </a:ext>
            </a:extLst>
          </p:cNvPr>
          <p:cNvGraphicFramePr>
            <a:graphicFrameLocks noGrp="1"/>
          </p:cNvGraphicFramePr>
          <p:nvPr>
            <p:ph type="chart" sz="quarter" idx="13"/>
            <p:extLst>
              <p:ext uri="{D42A27DB-BD31-4B8C-83A1-F6EECF244321}">
                <p14:modId xmlns:p14="http://schemas.microsoft.com/office/powerpoint/2010/main" val="180203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AF5917-56EF-4585-AA4F-8C2FBEF6933B}"/>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F28E39C3-A82B-471B-BE17-CCC89A3134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2592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EFA6D-EA6E-4D68-A334-50CACC14EE2B}"/>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9B64AEAE-7ABD-4E80-A669-E62312E0C503}"/>
              </a:ext>
            </a:extLst>
          </p:cNvPr>
          <p:cNvGraphicFramePr>
            <a:graphicFrameLocks noGrp="1"/>
          </p:cNvGraphicFramePr>
          <p:nvPr>
            <p:ph type="tbl" sz="quarter" idx="13"/>
            <p:extLst>
              <p:ext uri="{D42A27DB-BD31-4B8C-83A1-F6EECF244321}">
                <p14:modId xmlns:p14="http://schemas.microsoft.com/office/powerpoint/2010/main" val="3200877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5442383"/>
                    </a:ext>
                  </a:extLst>
                </a:gridCol>
                <a:gridCol w="576072">
                  <a:extLst>
                    <a:ext uri="{9D8B030D-6E8A-4147-A177-3AD203B41FA5}">
                      <a16:colId xmlns:a16="http://schemas.microsoft.com/office/drawing/2014/main" val="32782070"/>
                    </a:ext>
                  </a:extLst>
                </a:gridCol>
                <a:gridCol w="576072">
                  <a:extLst>
                    <a:ext uri="{9D8B030D-6E8A-4147-A177-3AD203B41FA5}">
                      <a16:colId xmlns:a16="http://schemas.microsoft.com/office/drawing/2014/main" val="4063224591"/>
                    </a:ext>
                  </a:extLst>
                </a:gridCol>
                <a:gridCol w="576072">
                  <a:extLst>
                    <a:ext uri="{9D8B030D-6E8A-4147-A177-3AD203B41FA5}">
                      <a16:colId xmlns:a16="http://schemas.microsoft.com/office/drawing/2014/main" val="1002161392"/>
                    </a:ext>
                  </a:extLst>
                </a:gridCol>
                <a:gridCol w="576072">
                  <a:extLst>
                    <a:ext uri="{9D8B030D-6E8A-4147-A177-3AD203B41FA5}">
                      <a16:colId xmlns:a16="http://schemas.microsoft.com/office/drawing/2014/main" val="3212371006"/>
                    </a:ext>
                  </a:extLst>
                </a:gridCol>
                <a:gridCol w="576072">
                  <a:extLst>
                    <a:ext uri="{9D8B030D-6E8A-4147-A177-3AD203B41FA5}">
                      <a16:colId xmlns:a16="http://schemas.microsoft.com/office/drawing/2014/main" val="601123847"/>
                    </a:ext>
                  </a:extLst>
                </a:gridCol>
                <a:gridCol w="576072">
                  <a:extLst>
                    <a:ext uri="{9D8B030D-6E8A-4147-A177-3AD203B41FA5}">
                      <a16:colId xmlns:a16="http://schemas.microsoft.com/office/drawing/2014/main" val="3157222354"/>
                    </a:ext>
                  </a:extLst>
                </a:gridCol>
                <a:gridCol w="576072">
                  <a:extLst>
                    <a:ext uri="{9D8B030D-6E8A-4147-A177-3AD203B41FA5}">
                      <a16:colId xmlns:a16="http://schemas.microsoft.com/office/drawing/2014/main" val="1447810744"/>
                    </a:ext>
                  </a:extLst>
                </a:gridCol>
                <a:gridCol w="576072">
                  <a:extLst>
                    <a:ext uri="{9D8B030D-6E8A-4147-A177-3AD203B41FA5}">
                      <a16:colId xmlns:a16="http://schemas.microsoft.com/office/drawing/2014/main" val="1817956737"/>
                    </a:ext>
                  </a:extLst>
                </a:gridCol>
                <a:gridCol w="576072">
                  <a:extLst>
                    <a:ext uri="{9D8B030D-6E8A-4147-A177-3AD203B41FA5}">
                      <a16:colId xmlns:a16="http://schemas.microsoft.com/office/drawing/2014/main" val="1373846424"/>
                    </a:ext>
                  </a:extLst>
                </a:gridCol>
                <a:gridCol w="576072">
                  <a:extLst>
                    <a:ext uri="{9D8B030D-6E8A-4147-A177-3AD203B41FA5}">
                      <a16:colId xmlns:a16="http://schemas.microsoft.com/office/drawing/2014/main" val="644741594"/>
                    </a:ext>
                  </a:extLst>
                </a:gridCol>
                <a:gridCol w="576072">
                  <a:extLst>
                    <a:ext uri="{9D8B030D-6E8A-4147-A177-3AD203B41FA5}">
                      <a16:colId xmlns:a16="http://schemas.microsoft.com/office/drawing/2014/main" val="1834078683"/>
                    </a:ext>
                  </a:extLst>
                </a:gridCol>
                <a:gridCol w="576072">
                  <a:extLst>
                    <a:ext uri="{9D8B030D-6E8A-4147-A177-3AD203B41FA5}">
                      <a16:colId xmlns:a16="http://schemas.microsoft.com/office/drawing/2014/main" val="188097555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62750494"/>
                  </a:ext>
                </a:extLst>
              </a:tr>
              <a:tr h="370840">
                <a:tc>
                  <a:txBody>
                    <a:bodyPr/>
                    <a:lstStyle/>
                    <a:p>
                      <a:r>
                        <a:rPr lang="en-US" sz="1000"/>
                        <a:t>3794</a:t>
                      </a:r>
                    </a:p>
                  </a:txBody>
                  <a:tcPr/>
                </a:tc>
                <a:tc>
                  <a:txBody>
                    <a:bodyPr/>
                    <a:lstStyle/>
                    <a:p>
                      <a:r>
                        <a:rPr lang="en-US" sz="1000"/>
                        <a:t>-2</a:t>
                      </a:r>
                    </a:p>
                  </a:txBody>
                  <a:tcPr/>
                </a:tc>
                <a:tc>
                  <a:txBody>
                    <a:bodyPr/>
                    <a:lstStyle/>
                    <a:p>
                      <a:r>
                        <a:rPr lang="en-US" sz="1000"/>
                        <a:t>21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11</a:t>
                      </a:r>
                    </a:p>
                  </a:txBody>
                  <a:tcPr/>
                </a:tc>
                <a:tc>
                  <a:txBody>
                    <a:bodyPr/>
                    <a:lstStyle/>
                    <a:p>
                      <a:r>
                        <a:rPr lang="en-US" sz="1000"/>
                        <a:t>58</a:t>
                      </a:r>
                    </a:p>
                  </a:txBody>
                  <a:tcPr/>
                </a:tc>
                <a:tc>
                  <a:txBody>
                    <a:bodyPr/>
                    <a:lstStyle/>
                    <a:p>
                      <a:r>
                        <a:rPr lang="en-US" sz="1000"/>
                        <a:t>0</a:t>
                      </a:r>
                    </a:p>
                  </a:txBody>
                  <a:tcPr/>
                </a:tc>
                <a:tc>
                  <a:txBody>
                    <a:bodyPr/>
                    <a:lstStyle/>
                    <a:p>
                      <a:r>
                        <a:rPr lang="en-US" sz="1000"/>
                        <a:t>9</a:t>
                      </a:r>
                    </a:p>
                  </a:txBody>
                  <a:tcPr/>
                </a:tc>
                <a:tc>
                  <a:txBody>
                    <a:bodyPr/>
                    <a:lstStyle/>
                    <a:p>
                      <a:r>
                        <a:rPr lang="en-US" sz="1000"/>
                        <a:t>0.0866 %</a:t>
                      </a:r>
                    </a:p>
                  </a:txBody>
                  <a:tcPr/>
                </a:tc>
                <a:tc>
                  <a:txBody>
                    <a:bodyPr/>
                    <a:lstStyle/>
                    <a:p>
                      <a:r>
                        <a:rPr lang="en-US" sz="1000"/>
                        <a:t>0.0 %</a:t>
                      </a:r>
                    </a:p>
                  </a:txBody>
                  <a:tcPr/>
                </a:tc>
                <a:extLst>
                  <a:ext uri="{0D108BD9-81ED-4DB2-BD59-A6C34878D82A}">
                    <a16:rowId xmlns:a16="http://schemas.microsoft.com/office/drawing/2014/main" val="2101817801"/>
                  </a:ext>
                </a:extLst>
              </a:tr>
            </a:tbl>
          </a:graphicData>
        </a:graphic>
      </p:graphicFrame>
      <p:sp>
        <p:nvSpPr>
          <p:cNvPr id="4" name="Text Placeholder 3">
            <a:extLst>
              <a:ext uri="{FF2B5EF4-FFF2-40B4-BE49-F238E27FC236}">
                <a16:creationId xmlns:a16="http://schemas.microsoft.com/office/drawing/2014/main" id="{DDB13269-7569-422F-A491-6124D6BF31F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5679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0A618-B9DB-40EE-BBA2-E5A2E75FA519}"/>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053F6215-C0A3-4B49-ACFB-B5A404FFD179}"/>
              </a:ext>
            </a:extLst>
          </p:cNvPr>
          <p:cNvGraphicFramePr>
            <a:graphicFrameLocks noGrp="1"/>
          </p:cNvGraphicFramePr>
          <p:nvPr>
            <p:ph type="chart" sz="quarter" idx="13"/>
            <p:extLst>
              <p:ext uri="{D42A27DB-BD31-4B8C-83A1-F6EECF244321}">
                <p14:modId xmlns:p14="http://schemas.microsoft.com/office/powerpoint/2010/main" val="2034770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937A54-E597-47C4-9D9E-B93287EE25B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810C719-908A-4A51-B05E-6373563333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3938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4E2E7-95A3-4990-A8E1-AC1D6426910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87EC80EB-AE0F-4D28-9B1E-F1900278BE56}"/>
              </a:ext>
            </a:extLst>
          </p:cNvPr>
          <p:cNvGraphicFramePr>
            <a:graphicFrameLocks noGrp="1"/>
          </p:cNvGraphicFramePr>
          <p:nvPr>
            <p:ph type="chart" sz="quarter" idx="13"/>
            <p:extLst>
              <p:ext uri="{D42A27DB-BD31-4B8C-83A1-F6EECF244321}">
                <p14:modId xmlns:p14="http://schemas.microsoft.com/office/powerpoint/2010/main" val="3162330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3C72F7-F7BF-438D-8949-785FA0DE7A8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DD35211-FC8D-45E5-B4DF-EA9307C223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3469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87644-77FB-48A9-8982-BBDD1F9C7ADE}"/>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ED1DF93A-8313-417D-B9DF-DF91CDE37C24}"/>
              </a:ext>
            </a:extLst>
          </p:cNvPr>
          <p:cNvGraphicFramePr>
            <a:graphicFrameLocks noGrp="1"/>
          </p:cNvGraphicFramePr>
          <p:nvPr>
            <p:ph type="chart" sz="quarter" idx="13"/>
            <p:extLst>
              <p:ext uri="{D42A27DB-BD31-4B8C-83A1-F6EECF244321}">
                <p14:modId xmlns:p14="http://schemas.microsoft.com/office/powerpoint/2010/main" val="3339583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109AE8-97B3-4095-A53E-E1890943085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1B156EF-98BE-4DD9-9BC6-DE61E1AB07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5084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1C03A-CD79-4BC1-8919-72E26629325A}"/>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89C890A1-7DD8-4A4F-8E70-DC9A4F6BF1A4}"/>
              </a:ext>
            </a:extLst>
          </p:cNvPr>
          <p:cNvGraphicFramePr>
            <a:graphicFrameLocks noGrp="1"/>
          </p:cNvGraphicFramePr>
          <p:nvPr>
            <p:ph type="chart" sz="quarter" idx="13"/>
            <p:extLst>
              <p:ext uri="{D42A27DB-BD31-4B8C-83A1-F6EECF244321}">
                <p14:modId xmlns:p14="http://schemas.microsoft.com/office/powerpoint/2010/main" val="3465966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8A3945-E4F2-4995-959E-41528F64630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B8CEC59-50FB-4D13-A93F-2493C12E14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9877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46A98-7896-48CC-9B0D-EFE3DCE413C0}"/>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14AB3402-54D3-4BED-AEEE-BA2BF6D84676}"/>
              </a:ext>
            </a:extLst>
          </p:cNvPr>
          <p:cNvGraphicFramePr>
            <a:graphicFrameLocks noGrp="1"/>
          </p:cNvGraphicFramePr>
          <p:nvPr>
            <p:ph type="tbl" sz="quarter" idx="13"/>
            <p:extLst>
              <p:ext uri="{D42A27DB-BD31-4B8C-83A1-F6EECF244321}">
                <p14:modId xmlns:p14="http://schemas.microsoft.com/office/powerpoint/2010/main" val="1567007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895404575"/>
                    </a:ext>
                  </a:extLst>
                </a:gridCol>
                <a:gridCol w="2468880">
                  <a:extLst>
                    <a:ext uri="{9D8B030D-6E8A-4147-A177-3AD203B41FA5}">
                      <a16:colId xmlns:a16="http://schemas.microsoft.com/office/drawing/2014/main" val="2200123747"/>
                    </a:ext>
                  </a:extLst>
                </a:gridCol>
                <a:gridCol w="2468880">
                  <a:extLst>
                    <a:ext uri="{9D8B030D-6E8A-4147-A177-3AD203B41FA5}">
                      <a16:colId xmlns:a16="http://schemas.microsoft.com/office/drawing/2014/main" val="333290831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984085095"/>
                  </a:ext>
                </a:extLst>
              </a:tr>
              <a:tr h="370840">
                <a:tc>
                  <a:txBody>
                    <a:bodyPr/>
                    <a:lstStyle/>
                    <a:p>
                      <a:r>
                        <a:rPr lang="en-US" sz="1000" b="1"/>
                        <a:t>@EaglesComms</a:t>
                      </a:r>
                    </a:p>
                  </a:txBody>
                  <a:tcPr/>
                </a:tc>
                <a:tc>
                  <a:txBody>
                    <a:bodyPr/>
                    <a:lstStyle/>
                    <a:p>
                      <a:r>
                        <a:rPr lang="en-US" sz="1000"/>
                        <a:t>PHLY Insurance Co. (22)</a:t>
                      </a:r>
                    </a:p>
                  </a:txBody>
                  <a:tcPr/>
                </a:tc>
                <a:tc>
                  <a:txBody>
                    <a:bodyPr/>
                    <a:lstStyle/>
                    <a:p>
                      <a:r>
                        <a:rPr lang="en-US" sz="1000"/>
                        <a:t>22</a:t>
                      </a:r>
                    </a:p>
                  </a:txBody>
                  <a:tcPr/>
                </a:tc>
                <a:extLst>
                  <a:ext uri="{0D108BD9-81ED-4DB2-BD59-A6C34878D82A}">
                    <a16:rowId xmlns:a16="http://schemas.microsoft.com/office/drawing/2014/main" val="674456194"/>
                  </a:ext>
                </a:extLst>
              </a:tr>
              <a:tr h="370840">
                <a:tc>
                  <a:txBody>
                    <a:bodyPr/>
                    <a:lstStyle/>
                    <a:p>
                      <a:r>
                        <a:rPr lang="en-US" sz="1000" b="1"/>
                        <a:t>@MargueriteTort</a:t>
                      </a:r>
                    </a:p>
                  </a:txBody>
                  <a:tcPr/>
                </a:tc>
                <a:tc>
                  <a:txBody>
                    <a:bodyPr/>
                    <a:lstStyle/>
                    <a:p>
                      <a:r>
                        <a:rPr lang="en-US" sz="1000"/>
                        <a:t>PHLY Insurance Co. (20)</a:t>
                      </a:r>
                    </a:p>
                  </a:txBody>
                  <a:tcPr/>
                </a:tc>
                <a:tc>
                  <a:txBody>
                    <a:bodyPr/>
                    <a:lstStyle/>
                    <a:p>
                      <a:r>
                        <a:rPr lang="en-US" sz="1000"/>
                        <a:t>20</a:t>
                      </a:r>
                    </a:p>
                  </a:txBody>
                  <a:tcPr/>
                </a:tc>
                <a:extLst>
                  <a:ext uri="{0D108BD9-81ED-4DB2-BD59-A6C34878D82A}">
                    <a16:rowId xmlns:a16="http://schemas.microsoft.com/office/drawing/2014/main" val="1921173607"/>
                  </a:ext>
                </a:extLst>
              </a:tr>
              <a:tr h="370840">
                <a:tc>
                  <a:txBody>
                    <a:bodyPr/>
                    <a:lstStyle/>
                    <a:p>
                      <a:r>
                        <a:rPr lang="en-US" sz="1000" b="1"/>
                        <a:t>@Jayden31215665</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913864152"/>
                  </a:ext>
                </a:extLst>
              </a:tr>
              <a:tr h="370840">
                <a:tc>
                  <a:txBody>
                    <a:bodyPr/>
                    <a:lstStyle/>
                    <a:p>
                      <a:r>
                        <a:rPr lang="en-US" sz="1000" b="1"/>
                        <a:t>@wadt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142286516"/>
                  </a:ext>
                </a:extLst>
              </a:tr>
              <a:tr h="370840">
                <a:tc>
                  <a:txBody>
                    <a:bodyPr/>
                    <a:lstStyle/>
                    <a:p>
                      <a:r>
                        <a:rPr lang="en-US" sz="1000" b="1"/>
                        <a:t>@RubyFlower16</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623416654"/>
                  </a:ext>
                </a:extLst>
              </a:tr>
              <a:tr h="370840">
                <a:tc>
                  <a:txBody>
                    <a:bodyPr/>
                    <a:lstStyle/>
                    <a:p>
                      <a:r>
                        <a:rPr lang="en-US" sz="1000" b="1"/>
                        <a:t>@BrianOReilly145</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3309734298"/>
                  </a:ext>
                </a:extLst>
              </a:tr>
              <a:tr h="370840">
                <a:tc>
                  <a:txBody>
                    <a:bodyPr/>
                    <a:lstStyle/>
                    <a:p>
                      <a:r>
                        <a:rPr lang="en-US" sz="1000" b="1"/>
                        <a:t>@Msminion13</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3908773800"/>
                  </a:ext>
                </a:extLst>
              </a:tr>
              <a:tr h="370840">
                <a:tc>
                  <a:txBody>
                    <a:bodyPr/>
                    <a:lstStyle/>
                    <a:p>
                      <a:r>
                        <a:rPr lang="en-US" sz="1000" b="1"/>
                        <a:t>@StarlightRoad</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3238299562"/>
                  </a:ext>
                </a:extLst>
              </a:tr>
              <a:tr h="370840">
                <a:tc>
                  <a:txBody>
                    <a:bodyPr/>
                    <a:lstStyle/>
                    <a:p>
                      <a:r>
                        <a:rPr lang="en-US" sz="1000" b="1"/>
                        <a:t>@AmberCarlance</a:t>
                      </a:r>
                    </a:p>
                  </a:txBody>
                  <a:tcPr/>
                </a:tc>
                <a:tc>
                  <a:txBody>
                    <a:bodyPr/>
                    <a:lstStyle/>
                    <a:p>
                      <a:r>
                        <a:rPr lang="en-US" sz="1000"/>
                        <a:t>PHLY Insurance Co. (4)</a:t>
                      </a:r>
                    </a:p>
                  </a:txBody>
                  <a:tcPr/>
                </a:tc>
                <a:tc>
                  <a:txBody>
                    <a:bodyPr/>
                    <a:lstStyle/>
                    <a:p>
                      <a:r>
                        <a:rPr lang="en-US" sz="1000"/>
                        <a:t>4</a:t>
                      </a:r>
                    </a:p>
                  </a:txBody>
                  <a:tcPr/>
                </a:tc>
                <a:extLst>
                  <a:ext uri="{0D108BD9-81ED-4DB2-BD59-A6C34878D82A}">
                    <a16:rowId xmlns:a16="http://schemas.microsoft.com/office/drawing/2014/main" val="533707338"/>
                  </a:ext>
                </a:extLst>
              </a:tr>
              <a:tr h="370840">
                <a:tc>
                  <a:txBody>
                    <a:bodyPr/>
                    <a:lstStyle/>
                    <a:p>
                      <a:r>
                        <a:rPr lang="en-US" sz="1000" b="1"/>
                        <a:t>@NorrisSquareCom</a:t>
                      </a:r>
                    </a:p>
                  </a:txBody>
                  <a:tcPr/>
                </a:tc>
                <a:tc>
                  <a:txBody>
                    <a:bodyPr/>
                    <a:lstStyle/>
                    <a:p>
                      <a:r>
                        <a:rPr lang="en-US" sz="1000"/>
                        <a:t>PHLY Insurance Co. (4)</a:t>
                      </a:r>
                    </a:p>
                  </a:txBody>
                  <a:tcPr/>
                </a:tc>
                <a:tc>
                  <a:txBody>
                    <a:bodyPr/>
                    <a:lstStyle/>
                    <a:p>
                      <a:r>
                        <a:rPr lang="en-US" sz="1000"/>
                        <a:t>4</a:t>
                      </a:r>
                    </a:p>
                  </a:txBody>
                  <a:tcPr/>
                </a:tc>
                <a:extLst>
                  <a:ext uri="{0D108BD9-81ED-4DB2-BD59-A6C34878D82A}">
                    <a16:rowId xmlns:a16="http://schemas.microsoft.com/office/drawing/2014/main" val="3595673580"/>
                  </a:ext>
                </a:extLst>
              </a:tr>
            </a:tbl>
          </a:graphicData>
        </a:graphic>
      </p:graphicFrame>
      <p:sp>
        <p:nvSpPr>
          <p:cNvPr id="4" name="Text Placeholder 3">
            <a:extLst>
              <a:ext uri="{FF2B5EF4-FFF2-40B4-BE49-F238E27FC236}">
                <a16:creationId xmlns:a16="http://schemas.microsoft.com/office/drawing/2014/main" id="{1E94EFAD-98B4-42DA-B83E-5A8EF895104A}"/>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3001031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0D9DB-6DEE-4547-BC3F-20B0AB464AE3}"/>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C72F498F-5CE5-4C4C-AA0A-490A4268B06A}"/>
              </a:ext>
            </a:extLst>
          </p:cNvPr>
          <p:cNvGraphicFramePr>
            <a:graphicFrameLocks noGrp="1"/>
          </p:cNvGraphicFramePr>
          <p:nvPr>
            <p:ph type="tbl" sz="quarter" idx="13"/>
            <p:extLst>
              <p:ext uri="{D42A27DB-BD31-4B8C-83A1-F6EECF244321}">
                <p14:modId xmlns:p14="http://schemas.microsoft.com/office/powerpoint/2010/main" val="2681329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17089504"/>
                    </a:ext>
                  </a:extLst>
                </a:gridCol>
                <a:gridCol w="493776">
                  <a:extLst>
                    <a:ext uri="{9D8B030D-6E8A-4147-A177-3AD203B41FA5}">
                      <a16:colId xmlns:a16="http://schemas.microsoft.com/office/drawing/2014/main" val="4095211704"/>
                    </a:ext>
                  </a:extLst>
                </a:gridCol>
                <a:gridCol w="1069848">
                  <a:extLst>
                    <a:ext uri="{9D8B030D-6E8A-4147-A177-3AD203B41FA5}">
                      <a16:colId xmlns:a16="http://schemas.microsoft.com/office/drawing/2014/main" val="1299508316"/>
                    </a:ext>
                  </a:extLst>
                </a:gridCol>
                <a:gridCol w="1069848">
                  <a:extLst>
                    <a:ext uri="{9D8B030D-6E8A-4147-A177-3AD203B41FA5}">
                      <a16:colId xmlns:a16="http://schemas.microsoft.com/office/drawing/2014/main" val="2996479630"/>
                    </a:ext>
                  </a:extLst>
                </a:gridCol>
                <a:gridCol w="1069848">
                  <a:extLst>
                    <a:ext uri="{9D8B030D-6E8A-4147-A177-3AD203B41FA5}">
                      <a16:colId xmlns:a16="http://schemas.microsoft.com/office/drawing/2014/main" val="2257256052"/>
                    </a:ext>
                  </a:extLst>
                </a:gridCol>
                <a:gridCol w="1069848">
                  <a:extLst>
                    <a:ext uri="{9D8B030D-6E8A-4147-A177-3AD203B41FA5}">
                      <a16:colId xmlns:a16="http://schemas.microsoft.com/office/drawing/2014/main" val="743815676"/>
                    </a:ext>
                  </a:extLst>
                </a:gridCol>
                <a:gridCol w="1069848">
                  <a:extLst>
                    <a:ext uri="{9D8B030D-6E8A-4147-A177-3AD203B41FA5}">
                      <a16:colId xmlns:a16="http://schemas.microsoft.com/office/drawing/2014/main" val="220006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4736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- 2022-01-10 10:55:01</a:t>
                      </a:r>
                      <a:r>
                        <a:rPr kumimoji="0" lang="en-US" sz="1000" b="0" i="0" u="none" strike="noStrike" kern="1200" cap="none" spc="0" normalizeH="0" baseline="0" noProof="0">
                          <a:ln>
                            <a:noFill/>
                          </a:ln>
                          <a:solidFill>
                            <a:prstClr val="black"/>
                          </a:solidFill>
                          <a:effectLst/>
                          <a:uLnTx/>
                          <a:uFillTx/>
                          <a:latin typeface="+mn-lt"/>
                          <a:ea typeface="+mn-ea"/>
                          <a:cs typeface="+mn-cs"/>
                        </a:rPr>
                        <a:t>
 As the #newyear begins, we’re looking back at the moments that brought us joy during the past year. From #volunteering to virtual events, here’s a recap of some of #TEAMPHLY's memorable moments from 2021. 🙌 https://t.co/DFwPldF07e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01/24/2022 19:38:46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0.2639 %</a:t>
                      </a:r>
                    </a:p>
                  </a:txBody>
                  <a:tcPr/>
                </a:tc>
                <a:extLst>
                  <a:ext uri="{0D108BD9-81ED-4DB2-BD59-A6C34878D82A}">
                    <a16:rowId xmlns:a16="http://schemas.microsoft.com/office/drawing/2014/main" val="59706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- 2022-01-27 13:54:04</a:t>
                      </a:r>
                      <a:r>
                        <a:rPr kumimoji="0" lang="en-US" sz="1000" b="0" i="0" u="none" strike="noStrike" kern="1200" cap="none" spc="0" normalizeH="0" baseline="0" noProof="0">
                          <a:ln>
                            <a:noFill/>
                          </a:ln>
                          <a:solidFill>
                            <a:prstClr val="black"/>
                          </a:solidFill>
                          <a:effectLst/>
                          <a:uLnTx/>
                          <a:uFillTx/>
                          <a:latin typeface="+mn-lt"/>
                          <a:ea typeface="+mn-ea"/>
                          <a:cs typeface="+mn-cs"/>
                        </a:rPr>
                        <a:t>
 #TEAMPHLY volunteered to loom knit hats for @C2CPhiladelphia, a #nonprofit dedicated to assisting children living in low-income or #homeless situations. The hats will be donated to help our neighbors in need stay warm this winter. #insurancegivesback https://t.co/5PWkKFJlpD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02/01/2022 13:43:07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0.1847 %</a:t>
                      </a:r>
                    </a:p>
                  </a:txBody>
                  <a:tcPr/>
                </a:tc>
                <a:extLst>
                  <a:ext uri="{0D108BD9-81ED-4DB2-BD59-A6C34878D82A}">
                    <a16:rowId xmlns:a16="http://schemas.microsoft.com/office/drawing/2014/main" val="2772024289"/>
                  </a:ext>
                </a:extLst>
              </a:tr>
            </a:tbl>
          </a:graphicData>
        </a:graphic>
      </p:graphicFrame>
      <p:sp>
        <p:nvSpPr>
          <p:cNvPr id="4" name="Text Placeholder 3">
            <a:extLst>
              <a:ext uri="{FF2B5EF4-FFF2-40B4-BE49-F238E27FC236}">
                <a16:creationId xmlns:a16="http://schemas.microsoft.com/office/drawing/2014/main" id="{284ABB2A-3729-4A8C-805B-9E08096E670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042918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406E9-9AD3-43BD-B15B-6723443621F2}"/>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4DEC7C64-EB0A-4FB1-9CCB-F9A88B322E54}"/>
              </a:ext>
            </a:extLst>
          </p:cNvPr>
          <p:cNvGraphicFramePr>
            <a:graphicFrameLocks noGrp="1"/>
          </p:cNvGraphicFramePr>
          <p:nvPr>
            <p:ph type="tbl" sz="quarter" idx="13"/>
            <p:extLst>
              <p:ext uri="{D42A27DB-BD31-4B8C-83A1-F6EECF244321}">
                <p14:modId xmlns:p14="http://schemas.microsoft.com/office/powerpoint/2010/main" val="156848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67388005"/>
                    </a:ext>
                  </a:extLst>
                </a:gridCol>
                <a:gridCol w="493776">
                  <a:extLst>
                    <a:ext uri="{9D8B030D-6E8A-4147-A177-3AD203B41FA5}">
                      <a16:colId xmlns:a16="http://schemas.microsoft.com/office/drawing/2014/main" val="1252337038"/>
                    </a:ext>
                  </a:extLst>
                </a:gridCol>
                <a:gridCol w="1069848">
                  <a:extLst>
                    <a:ext uri="{9D8B030D-6E8A-4147-A177-3AD203B41FA5}">
                      <a16:colId xmlns:a16="http://schemas.microsoft.com/office/drawing/2014/main" val="2658904904"/>
                    </a:ext>
                  </a:extLst>
                </a:gridCol>
                <a:gridCol w="1069848">
                  <a:extLst>
                    <a:ext uri="{9D8B030D-6E8A-4147-A177-3AD203B41FA5}">
                      <a16:colId xmlns:a16="http://schemas.microsoft.com/office/drawing/2014/main" val="631504740"/>
                    </a:ext>
                  </a:extLst>
                </a:gridCol>
                <a:gridCol w="1069848">
                  <a:extLst>
                    <a:ext uri="{9D8B030D-6E8A-4147-A177-3AD203B41FA5}">
                      <a16:colId xmlns:a16="http://schemas.microsoft.com/office/drawing/2014/main" val="4050078659"/>
                    </a:ext>
                  </a:extLst>
                </a:gridCol>
                <a:gridCol w="1069848">
                  <a:extLst>
                    <a:ext uri="{9D8B030D-6E8A-4147-A177-3AD203B41FA5}">
                      <a16:colId xmlns:a16="http://schemas.microsoft.com/office/drawing/2014/main" val="3709407935"/>
                    </a:ext>
                  </a:extLst>
                </a:gridCol>
                <a:gridCol w="1069848">
                  <a:extLst>
                    <a:ext uri="{9D8B030D-6E8A-4147-A177-3AD203B41FA5}">
                      <a16:colId xmlns:a16="http://schemas.microsoft.com/office/drawing/2014/main" val="4097442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7477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- 2022-01-18 15:16:47</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our three new Regional Vice Presidents and 11 new Vice Presidents! 👏 https://t.co/hxRCueeSUh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01/24/2022 19:38:46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0.1584 %</a:t>
                      </a:r>
                    </a:p>
                  </a:txBody>
                  <a:tcPr/>
                </a:tc>
                <a:extLst>
                  <a:ext uri="{0D108BD9-81ED-4DB2-BD59-A6C34878D82A}">
                    <a16:rowId xmlns:a16="http://schemas.microsoft.com/office/drawing/2014/main" val="2635940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- 2022-01-25 17:18:33</a:t>
                      </a:r>
                      <a:r>
                        <a:rPr kumimoji="0" lang="en-US" sz="1000" b="0" i="0" u="none" strike="noStrike" kern="1200" cap="none" spc="0" normalizeH="0" baseline="0" noProof="0">
                          <a:ln>
                            <a:noFill/>
                          </a:ln>
                          <a:solidFill>
                            <a:prstClr val="black"/>
                          </a:solidFill>
                          <a:effectLst/>
                          <a:uLnTx/>
                          <a:uFillTx/>
                          <a:latin typeface="+mn-lt"/>
                          <a:ea typeface="+mn-ea"/>
                          <a:cs typeface="+mn-cs"/>
                        </a:rPr>
                        <a:t>
 As many look forward to the NFL championship games this Sunday, we’re spotlighting champions from off the field: our 2021 #Eagles Community RedZone partners! Check out this video for a recap of the 30 amazing #nonprofit organizations we honored in partnership with the @Eagles. https://t.co/9z5ZQFlP4x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13:39:30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0.1584 %</a:t>
                      </a:r>
                    </a:p>
                  </a:txBody>
                  <a:tcPr/>
                </a:tc>
                <a:extLst>
                  <a:ext uri="{0D108BD9-81ED-4DB2-BD59-A6C34878D82A}">
                    <a16:rowId xmlns:a16="http://schemas.microsoft.com/office/drawing/2014/main" val="941076588"/>
                  </a:ext>
                </a:extLst>
              </a:tr>
            </a:tbl>
          </a:graphicData>
        </a:graphic>
      </p:graphicFrame>
      <p:sp>
        <p:nvSpPr>
          <p:cNvPr id="4" name="Text Placeholder 3">
            <a:extLst>
              <a:ext uri="{FF2B5EF4-FFF2-40B4-BE49-F238E27FC236}">
                <a16:creationId xmlns:a16="http://schemas.microsoft.com/office/drawing/2014/main" id="{97EFB462-FB83-41EF-8D4E-7DF4A70F9A2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45064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9C60B-E4ED-405E-AFAA-4BB9CEC3590A}"/>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79E2BBC7-F4E0-487F-B9E6-28F34A9E68CD}"/>
              </a:ext>
            </a:extLst>
          </p:cNvPr>
          <p:cNvGraphicFramePr>
            <a:graphicFrameLocks noGrp="1"/>
          </p:cNvGraphicFramePr>
          <p:nvPr>
            <p:ph type="tbl" sz="quarter" idx="13"/>
            <p:extLst>
              <p:ext uri="{D42A27DB-BD31-4B8C-83A1-F6EECF244321}">
                <p14:modId xmlns:p14="http://schemas.microsoft.com/office/powerpoint/2010/main" val="1606438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2797371"/>
                    </a:ext>
                  </a:extLst>
                </a:gridCol>
                <a:gridCol w="493776">
                  <a:extLst>
                    <a:ext uri="{9D8B030D-6E8A-4147-A177-3AD203B41FA5}">
                      <a16:colId xmlns:a16="http://schemas.microsoft.com/office/drawing/2014/main" val="4212989428"/>
                    </a:ext>
                  </a:extLst>
                </a:gridCol>
                <a:gridCol w="1069848">
                  <a:extLst>
                    <a:ext uri="{9D8B030D-6E8A-4147-A177-3AD203B41FA5}">
                      <a16:colId xmlns:a16="http://schemas.microsoft.com/office/drawing/2014/main" val="189094744"/>
                    </a:ext>
                  </a:extLst>
                </a:gridCol>
                <a:gridCol w="1069848">
                  <a:extLst>
                    <a:ext uri="{9D8B030D-6E8A-4147-A177-3AD203B41FA5}">
                      <a16:colId xmlns:a16="http://schemas.microsoft.com/office/drawing/2014/main" val="1662303522"/>
                    </a:ext>
                  </a:extLst>
                </a:gridCol>
                <a:gridCol w="1069848">
                  <a:extLst>
                    <a:ext uri="{9D8B030D-6E8A-4147-A177-3AD203B41FA5}">
                      <a16:colId xmlns:a16="http://schemas.microsoft.com/office/drawing/2014/main" val="4163421157"/>
                    </a:ext>
                  </a:extLst>
                </a:gridCol>
                <a:gridCol w="1069848">
                  <a:extLst>
                    <a:ext uri="{9D8B030D-6E8A-4147-A177-3AD203B41FA5}">
                      <a16:colId xmlns:a16="http://schemas.microsoft.com/office/drawing/2014/main" val="2619842520"/>
                    </a:ext>
                  </a:extLst>
                </a:gridCol>
                <a:gridCol w="1069848">
                  <a:extLst>
                    <a:ext uri="{9D8B030D-6E8A-4147-A177-3AD203B41FA5}">
                      <a16:colId xmlns:a16="http://schemas.microsoft.com/office/drawing/2014/main" val="4213690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7582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- 2022-01-13 12:43:37</a:t>
                      </a:r>
                      <a:r>
                        <a:rPr kumimoji="0" lang="en-US" sz="1000" b="0" i="0" u="none" strike="noStrike" kern="1200" cap="none" spc="0" normalizeH="0" baseline="0" noProof="0">
                          <a:ln>
                            <a:noFill/>
                          </a:ln>
                          <a:solidFill>
                            <a:prstClr val="black"/>
                          </a:solidFill>
                          <a:effectLst/>
                          <a:uLnTx/>
                          <a:uFillTx/>
                          <a:latin typeface="+mn-lt"/>
                          <a:ea typeface="+mn-ea"/>
                          <a:cs typeface="+mn-cs"/>
                        </a:rPr>
                        <a:t>
 Best of luck to the @Eagles in the playoffs! We were proud to partner with the team during the regular season to honor #nonprofits doing great work. Congrats to @slipperclub, @BandAFoundation, &amp;amp; @ExperienceCamps for being honored at the last home game of the season! #FlyEaglesFly https://t.co/t8lH7S79Zi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01/15/2022 13:39:57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0.1583 %</a:t>
                      </a:r>
                    </a:p>
                  </a:txBody>
                  <a:tcPr/>
                </a:tc>
                <a:extLst>
                  <a:ext uri="{0D108BD9-81ED-4DB2-BD59-A6C34878D82A}">
                    <a16:rowId xmlns:a16="http://schemas.microsoft.com/office/drawing/2014/main" val="655291986"/>
                  </a:ext>
                </a:extLst>
              </a:tr>
            </a:tbl>
          </a:graphicData>
        </a:graphic>
      </p:graphicFrame>
      <p:sp>
        <p:nvSpPr>
          <p:cNvPr id="4" name="Text Placeholder 3">
            <a:extLst>
              <a:ext uri="{FF2B5EF4-FFF2-40B4-BE49-F238E27FC236}">
                <a16:creationId xmlns:a16="http://schemas.microsoft.com/office/drawing/2014/main" id="{09F3FA68-7F0F-4898-8692-91ED328A1C2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50207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E04D8-C288-40D1-A76F-30ACBEE4230C}"/>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3FF70AAC-2E2E-4AC1-950E-7D22CD389075}"/>
              </a:ext>
            </a:extLst>
          </p:cNvPr>
          <p:cNvGraphicFramePr>
            <a:graphicFrameLocks noGrp="1"/>
          </p:cNvGraphicFramePr>
          <p:nvPr>
            <p:ph type="tbl" sz="quarter" idx="13"/>
            <p:extLst>
              <p:ext uri="{D42A27DB-BD31-4B8C-83A1-F6EECF244321}">
                <p14:modId xmlns:p14="http://schemas.microsoft.com/office/powerpoint/2010/main" val="1890692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49181503"/>
                    </a:ext>
                  </a:extLst>
                </a:gridCol>
                <a:gridCol w="658368">
                  <a:extLst>
                    <a:ext uri="{9D8B030D-6E8A-4147-A177-3AD203B41FA5}">
                      <a16:colId xmlns:a16="http://schemas.microsoft.com/office/drawing/2014/main" val="2958400396"/>
                    </a:ext>
                  </a:extLst>
                </a:gridCol>
                <a:gridCol w="658368">
                  <a:extLst>
                    <a:ext uri="{9D8B030D-6E8A-4147-A177-3AD203B41FA5}">
                      <a16:colId xmlns:a16="http://schemas.microsoft.com/office/drawing/2014/main" val="910823951"/>
                    </a:ext>
                  </a:extLst>
                </a:gridCol>
                <a:gridCol w="658368">
                  <a:extLst>
                    <a:ext uri="{9D8B030D-6E8A-4147-A177-3AD203B41FA5}">
                      <a16:colId xmlns:a16="http://schemas.microsoft.com/office/drawing/2014/main" val="3656283245"/>
                    </a:ext>
                  </a:extLst>
                </a:gridCol>
                <a:gridCol w="658368">
                  <a:extLst>
                    <a:ext uri="{9D8B030D-6E8A-4147-A177-3AD203B41FA5}">
                      <a16:colId xmlns:a16="http://schemas.microsoft.com/office/drawing/2014/main" val="701731106"/>
                    </a:ext>
                  </a:extLst>
                </a:gridCol>
                <a:gridCol w="658368">
                  <a:extLst>
                    <a:ext uri="{9D8B030D-6E8A-4147-A177-3AD203B41FA5}">
                      <a16:colId xmlns:a16="http://schemas.microsoft.com/office/drawing/2014/main" val="1098365716"/>
                    </a:ext>
                  </a:extLst>
                </a:gridCol>
                <a:gridCol w="658368">
                  <a:extLst>
                    <a:ext uri="{9D8B030D-6E8A-4147-A177-3AD203B41FA5}">
                      <a16:colId xmlns:a16="http://schemas.microsoft.com/office/drawing/2014/main" val="1411283139"/>
                    </a:ext>
                  </a:extLst>
                </a:gridCol>
                <a:gridCol w="658368">
                  <a:extLst>
                    <a:ext uri="{9D8B030D-6E8A-4147-A177-3AD203B41FA5}">
                      <a16:colId xmlns:a16="http://schemas.microsoft.com/office/drawing/2014/main" val="2964042260"/>
                    </a:ext>
                  </a:extLst>
                </a:gridCol>
                <a:gridCol w="658368">
                  <a:extLst>
                    <a:ext uri="{9D8B030D-6E8A-4147-A177-3AD203B41FA5}">
                      <a16:colId xmlns:a16="http://schemas.microsoft.com/office/drawing/2014/main" val="3972895574"/>
                    </a:ext>
                  </a:extLst>
                </a:gridCol>
                <a:gridCol w="658368">
                  <a:extLst>
                    <a:ext uri="{9D8B030D-6E8A-4147-A177-3AD203B41FA5}">
                      <a16:colId xmlns:a16="http://schemas.microsoft.com/office/drawing/2014/main" val="2039860483"/>
                    </a:ext>
                  </a:extLst>
                </a:gridCol>
                <a:gridCol w="658368">
                  <a:extLst>
                    <a:ext uri="{9D8B030D-6E8A-4147-A177-3AD203B41FA5}">
                      <a16:colId xmlns:a16="http://schemas.microsoft.com/office/drawing/2014/main" val="1123325160"/>
                    </a:ext>
                  </a:extLst>
                </a:gridCol>
                <a:gridCol w="658368">
                  <a:extLst>
                    <a:ext uri="{9D8B030D-6E8A-4147-A177-3AD203B41FA5}">
                      <a16:colId xmlns:a16="http://schemas.microsoft.com/office/drawing/2014/main" val="17996635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776012236"/>
                  </a:ext>
                </a:extLst>
              </a:tr>
              <a:tr h="370840">
                <a:tc>
                  <a:txBody>
                    <a:bodyPr/>
                    <a:lstStyle/>
                    <a:p>
                      <a:r>
                        <a:rPr lang="en-US" sz="1000"/>
                        <a:t>30685</a:t>
                      </a:r>
                    </a:p>
                  </a:txBody>
                  <a:tcPr/>
                </a:tc>
                <a:tc>
                  <a:txBody>
                    <a:bodyPr/>
                    <a:lstStyle/>
                    <a:p>
                      <a:r>
                        <a:rPr lang="en-US" sz="1000"/>
                        <a:t>269</a:t>
                      </a:r>
                    </a:p>
                  </a:txBody>
                  <a:tcPr/>
                </a:tc>
                <a:tc>
                  <a:txBody>
                    <a:bodyPr/>
                    <a:lstStyle/>
                    <a:p>
                      <a:r>
                        <a:rPr lang="en-US" sz="1000"/>
                        <a:t>20</a:t>
                      </a:r>
                    </a:p>
                  </a:txBody>
                  <a:tcPr/>
                </a:tc>
                <a:tc>
                  <a:txBody>
                    <a:bodyPr/>
                    <a:lstStyle/>
                    <a:p>
                      <a:r>
                        <a:rPr lang="en-US" sz="1000"/>
                        <a:t>1736</a:t>
                      </a:r>
                    </a:p>
                  </a:txBody>
                  <a:tcPr/>
                </a:tc>
                <a:tc>
                  <a:txBody>
                    <a:bodyPr/>
                    <a:lstStyle/>
                    <a:p>
                      <a:r>
                        <a:rPr lang="en-US" sz="1000"/>
                        <a:t>86.8</a:t>
                      </a:r>
                    </a:p>
                  </a:txBody>
                  <a:tcPr/>
                </a:tc>
                <a:tc>
                  <a:txBody>
                    <a:bodyPr/>
                    <a:lstStyle/>
                    <a:p>
                      <a:r>
                        <a:rPr lang="en-US" sz="1000"/>
                        <a:t>109</a:t>
                      </a:r>
                    </a:p>
                  </a:txBody>
                  <a:tcPr/>
                </a:tc>
                <a:tc>
                  <a:txBody>
                    <a:bodyPr/>
                    <a:lstStyle/>
                    <a:p>
                      <a:r>
                        <a:rPr lang="en-US" sz="1000"/>
                        <a:t>99</a:t>
                      </a:r>
                    </a:p>
                  </a:txBody>
                  <a:tcPr/>
                </a:tc>
                <a:tc>
                  <a:txBody>
                    <a:bodyPr/>
                    <a:lstStyle/>
                    <a:p>
                      <a:r>
                        <a:rPr lang="en-US" sz="1000"/>
                        <a:t>2134</a:t>
                      </a:r>
                    </a:p>
                  </a:txBody>
                  <a:tcPr/>
                </a:tc>
                <a:tc>
                  <a:txBody>
                    <a:bodyPr/>
                    <a:lstStyle/>
                    <a:p>
                      <a:r>
                        <a:rPr lang="en-US" sz="1000"/>
                        <a:t>106.7</a:t>
                      </a:r>
                    </a:p>
                  </a:txBody>
                  <a:tcPr/>
                </a:tc>
                <a:tc>
                  <a:txBody>
                    <a:bodyPr/>
                    <a:lstStyle/>
                    <a:p>
                      <a:r>
                        <a:rPr lang="en-US" sz="1000"/>
                        <a:t>83256</a:t>
                      </a:r>
                    </a:p>
                  </a:txBody>
                  <a:tcPr/>
                </a:tc>
                <a:tc>
                  <a:txBody>
                    <a:bodyPr/>
                    <a:lstStyle/>
                    <a:p>
                      <a:r>
                        <a:rPr lang="en-US" sz="1000"/>
                        <a:t>4162.8</a:t>
                      </a:r>
                    </a:p>
                  </a:txBody>
                  <a:tcPr/>
                </a:tc>
                <a:tc>
                  <a:txBody>
                    <a:bodyPr/>
                    <a:lstStyle/>
                    <a:p>
                      <a:r>
                        <a:rPr lang="en-US" sz="1000"/>
                        <a:t>4.4445019323602 %</a:t>
                      </a:r>
                    </a:p>
                  </a:txBody>
                  <a:tcPr/>
                </a:tc>
                <a:extLst>
                  <a:ext uri="{0D108BD9-81ED-4DB2-BD59-A6C34878D82A}">
                    <a16:rowId xmlns:a16="http://schemas.microsoft.com/office/drawing/2014/main" val="1522249550"/>
                  </a:ext>
                </a:extLst>
              </a:tr>
            </a:tbl>
          </a:graphicData>
        </a:graphic>
      </p:graphicFrame>
      <p:sp>
        <p:nvSpPr>
          <p:cNvPr id="4" name="Text Placeholder 3">
            <a:extLst>
              <a:ext uri="{FF2B5EF4-FFF2-40B4-BE49-F238E27FC236}">
                <a16:creationId xmlns:a16="http://schemas.microsoft.com/office/drawing/2014/main" id="{3D606526-3882-436D-AA14-14B0706EC31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00813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017EA-CFD6-44B4-9523-FBD467CDF97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1C114C6B-EB57-4046-9CF4-9692EB0C5A80}"/>
              </a:ext>
            </a:extLst>
          </p:cNvPr>
          <p:cNvGraphicFramePr>
            <a:graphicFrameLocks noGrp="1"/>
          </p:cNvGraphicFramePr>
          <p:nvPr>
            <p:ph type="chart" sz="quarter" idx="13"/>
            <p:extLst>
              <p:ext uri="{D42A27DB-BD31-4B8C-83A1-F6EECF244321}">
                <p14:modId xmlns:p14="http://schemas.microsoft.com/office/powerpoint/2010/main" val="2301332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B840B6-CD4C-4B62-BE78-B53B66CCA0B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F122FC7-0762-4965-A0AF-41FC8160A9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6929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B7245-5EA4-4814-80A7-86C4B5D1ACF5}"/>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D8E98779-11BD-4E89-BB82-9C0EF3D4C645}"/>
              </a:ext>
            </a:extLst>
          </p:cNvPr>
          <p:cNvGraphicFramePr>
            <a:graphicFrameLocks noGrp="1"/>
          </p:cNvGraphicFramePr>
          <p:nvPr>
            <p:ph type="chart" sz="quarter" idx="13"/>
            <p:extLst>
              <p:ext uri="{D42A27DB-BD31-4B8C-83A1-F6EECF244321}">
                <p14:modId xmlns:p14="http://schemas.microsoft.com/office/powerpoint/2010/main" val="111714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7A0401-6CD1-4364-BD41-A9EBCCEDFB7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1186DA9-6DF2-4D7B-AAB8-518F565D03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439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CB1CC-4274-4F4A-801B-CEFDA33D9EE1}"/>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E7BDE669-8D99-470A-95A5-548EE74E1785}"/>
              </a:ext>
            </a:extLst>
          </p:cNvPr>
          <p:cNvGraphicFramePr>
            <a:graphicFrameLocks noGrp="1"/>
          </p:cNvGraphicFramePr>
          <p:nvPr>
            <p:ph type="chart" sz="quarter" idx="13"/>
            <p:extLst>
              <p:ext uri="{D42A27DB-BD31-4B8C-83A1-F6EECF244321}">
                <p14:modId xmlns:p14="http://schemas.microsoft.com/office/powerpoint/2010/main" val="3453965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F42610-1A11-46AC-9767-A3D11CCC9B3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73106EA-744A-4A3B-A489-03A6494146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7037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FA222-7BE5-4D01-8019-858C4D96DB53}"/>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E1D2CB7D-0DFD-433C-9CC5-D296A1635573}"/>
              </a:ext>
            </a:extLst>
          </p:cNvPr>
          <p:cNvGraphicFramePr>
            <a:graphicFrameLocks noGrp="1"/>
          </p:cNvGraphicFramePr>
          <p:nvPr>
            <p:ph type="chart" sz="quarter" idx="13"/>
            <p:extLst>
              <p:ext uri="{D42A27DB-BD31-4B8C-83A1-F6EECF244321}">
                <p14:modId xmlns:p14="http://schemas.microsoft.com/office/powerpoint/2010/main" val="1442208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145902-8CFC-48DE-A8D6-CEB20E7B1B7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1DF2B6F-B78F-442D-9A26-C0070E853E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0785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01B96-F72A-4F24-B51C-03F47E7EB528}"/>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3CA29F82-253A-499C-ADA1-431B69CBCEE6}"/>
              </a:ext>
            </a:extLst>
          </p:cNvPr>
          <p:cNvGraphicFramePr>
            <a:graphicFrameLocks noGrp="1"/>
          </p:cNvGraphicFramePr>
          <p:nvPr>
            <p:ph type="tbl" sz="quarter" idx="13"/>
            <p:extLst>
              <p:ext uri="{D42A27DB-BD31-4B8C-83A1-F6EECF244321}">
                <p14:modId xmlns:p14="http://schemas.microsoft.com/office/powerpoint/2010/main" val="882586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19023487"/>
                    </a:ext>
                  </a:extLst>
                </a:gridCol>
                <a:gridCol w="740664">
                  <a:extLst>
                    <a:ext uri="{9D8B030D-6E8A-4147-A177-3AD203B41FA5}">
                      <a16:colId xmlns:a16="http://schemas.microsoft.com/office/drawing/2014/main" val="328502045"/>
                    </a:ext>
                  </a:extLst>
                </a:gridCol>
                <a:gridCol w="740664">
                  <a:extLst>
                    <a:ext uri="{9D8B030D-6E8A-4147-A177-3AD203B41FA5}">
                      <a16:colId xmlns:a16="http://schemas.microsoft.com/office/drawing/2014/main" val="1527955807"/>
                    </a:ext>
                  </a:extLst>
                </a:gridCol>
                <a:gridCol w="740664">
                  <a:extLst>
                    <a:ext uri="{9D8B030D-6E8A-4147-A177-3AD203B41FA5}">
                      <a16:colId xmlns:a16="http://schemas.microsoft.com/office/drawing/2014/main" val="359919943"/>
                    </a:ext>
                  </a:extLst>
                </a:gridCol>
                <a:gridCol w="740664">
                  <a:extLst>
                    <a:ext uri="{9D8B030D-6E8A-4147-A177-3AD203B41FA5}">
                      <a16:colId xmlns:a16="http://schemas.microsoft.com/office/drawing/2014/main" val="3916935254"/>
                    </a:ext>
                  </a:extLst>
                </a:gridCol>
                <a:gridCol w="740664">
                  <a:extLst>
                    <a:ext uri="{9D8B030D-6E8A-4147-A177-3AD203B41FA5}">
                      <a16:colId xmlns:a16="http://schemas.microsoft.com/office/drawing/2014/main" val="2458991961"/>
                    </a:ext>
                  </a:extLst>
                </a:gridCol>
                <a:gridCol w="740664">
                  <a:extLst>
                    <a:ext uri="{9D8B030D-6E8A-4147-A177-3AD203B41FA5}">
                      <a16:colId xmlns:a16="http://schemas.microsoft.com/office/drawing/2014/main" val="231831096"/>
                    </a:ext>
                  </a:extLst>
                </a:gridCol>
                <a:gridCol w="740664">
                  <a:extLst>
                    <a:ext uri="{9D8B030D-6E8A-4147-A177-3AD203B41FA5}">
                      <a16:colId xmlns:a16="http://schemas.microsoft.com/office/drawing/2014/main" val="2700708861"/>
                    </a:ext>
                  </a:extLst>
                </a:gridCol>
                <a:gridCol w="740664">
                  <a:extLst>
                    <a:ext uri="{9D8B030D-6E8A-4147-A177-3AD203B41FA5}">
                      <a16:colId xmlns:a16="http://schemas.microsoft.com/office/drawing/2014/main" val="278147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199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- 2022-01-07 10:55:59</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our Chief Underwriting Officer John Doyle, AIC, CPCU to Executive Vice President! 
Learn more: https://bit.ly/3q2r1Gc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5.3280872166892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312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- 2022-01-18 15:02:18</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our three new Regional Vice Presidents and 11 new Vice Presidents!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3.3784405781092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extLst>
                  <a:ext uri="{0D108BD9-81ED-4DB2-BD59-A6C34878D82A}">
                    <a16:rowId xmlns:a16="http://schemas.microsoft.com/office/drawing/2014/main" val="217805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- 2022-01-10 11:02:04</a:t>
                      </a:r>
                      <a:r>
                        <a:rPr kumimoji="0" lang="en-US" sz="1000" b="0" i="0" u="none" strike="noStrike" kern="1200" cap="none" spc="0" normalizeH="0" baseline="0" noProof="0">
                          <a:ln>
                            <a:noFill/>
                          </a:ln>
                          <a:solidFill>
                            <a:prstClr val="black"/>
                          </a:solidFill>
                          <a:effectLst/>
                          <a:uLnTx/>
                          <a:uFillTx/>
                          <a:latin typeface="+mn-lt"/>
                          <a:ea typeface="+mn-ea"/>
                          <a:cs typeface="+mn-cs"/>
                        </a:rPr>
                        <a:t>
 As the #newyear begins, we’re looking back at the moments that brought us joy during the past year. From #volunteering to virtual events, here’s a recap of some of #TEAMPHLY's memorable moments from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3.6776762707894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extLst>
                  <a:ext uri="{0D108BD9-81ED-4DB2-BD59-A6C34878D82A}">
                    <a16:rowId xmlns:a16="http://schemas.microsoft.com/office/drawing/2014/main" val="1144652752"/>
                  </a:ext>
                </a:extLst>
              </a:tr>
            </a:tbl>
          </a:graphicData>
        </a:graphic>
      </p:graphicFrame>
      <p:sp>
        <p:nvSpPr>
          <p:cNvPr id="4" name="Text Placeholder 3">
            <a:extLst>
              <a:ext uri="{FF2B5EF4-FFF2-40B4-BE49-F238E27FC236}">
                <a16:creationId xmlns:a16="http://schemas.microsoft.com/office/drawing/2014/main" id="{6D8D2749-81F7-4679-817C-87FC1D928B7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321343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790BF-E757-4002-B89C-B5C715E04D9F}"/>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8A0E8303-5AE9-493C-A20F-CA1642C809EA}"/>
              </a:ext>
            </a:extLst>
          </p:cNvPr>
          <p:cNvGraphicFramePr>
            <a:graphicFrameLocks noGrp="1"/>
          </p:cNvGraphicFramePr>
          <p:nvPr>
            <p:ph type="tbl" sz="quarter" idx="13"/>
            <p:extLst>
              <p:ext uri="{D42A27DB-BD31-4B8C-83A1-F6EECF244321}">
                <p14:modId xmlns:p14="http://schemas.microsoft.com/office/powerpoint/2010/main" val="2251100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86972944"/>
                    </a:ext>
                  </a:extLst>
                </a:gridCol>
                <a:gridCol w="740664">
                  <a:extLst>
                    <a:ext uri="{9D8B030D-6E8A-4147-A177-3AD203B41FA5}">
                      <a16:colId xmlns:a16="http://schemas.microsoft.com/office/drawing/2014/main" val="3176086502"/>
                    </a:ext>
                  </a:extLst>
                </a:gridCol>
                <a:gridCol w="740664">
                  <a:extLst>
                    <a:ext uri="{9D8B030D-6E8A-4147-A177-3AD203B41FA5}">
                      <a16:colId xmlns:a16="http://schemas.microsoft.com/office/drawing/2014/main" val="2654189053"/>
                    </a:ext>
                  </a:extLst>
                </a:gridCol>
                <a:gridCol w="740664">
                  <a:extLst>
                    <a:ext uri="{9D8B030D-6E8A-4147-A177-3AD203B41FA5}">
                      <a16:colId xmlns:a16="http://schemas.microsoft.com/office/drawing/2014/main" val="2376578498"/>
                    </a:ext>
                  </a:extLst>
                </a:gridCol>
                <a:gridCol w="740664">
                  <a:extLst>
                    <a:ext uri="{9D8B030D-6E8A-4147-A177-3AD203B41FA5}">
                      <a16:colId xmlns:a16="http://schemas.microsoft.com/office/drawing/2014/main" val="3895375764"/>
                    </a:ext>
                  </a:extLst>
                </a:gridCol>
                <a:gridCol w="740664">
                  <a:extLst>
                    <a:ext uri="{9D8B030D-6E8A-4147-A177-3AD203B41FA5}">
                      <a16:colId xmlns:a16="http://schemas.microsoft.com/office/drawing/2014/main" val="56052198"/>
                    </a:ext>
                  </a:extLst>
                </a:gridCol>
                <a:gridCol w="740664">
                  <a:extLst>
                    <a:ext uri="{9D8B030D-6E8A-4147-A177-3AD203B41FA5}">
                      <a16:colId xmlns:a16="http://schemas.microsoft.com/office/drawing/2014/main" val="3970457876"/>
                    </a:ext>
                  </a:extLst>
                </a:gridCol>
                <a:gridCol w="740664">
                  <a:extLst>
                    <a:ext uri="{9D8B030D-6E8A-4147-A177-3AD203B41FA5}">
                      <a16:colId xmlns:a16="http://schemas.microsoft.com/office/drawing/2014/main" val="1227876372"/>
                    </a:ext>
                  </a:extLst>
                </a:gridCol>
                <a:gridCol w="740664">
                  <a:extLst>
                    <a:ext uri="{9D8B030D-6E8A-4147-A177-3AD203B41FA5}">
                      <a16:colId xmlns:a16="http://schemas.microsoft.com/office/drawing/2014/main" val="3088729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3648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- 2022-01-13 12:55:57</a:t>
                      </a:r>
                      <a:r>
                        <a:rPr kumimoji="0" lang="en-US" sz="1000" b="0" i="0" u="none" strike="noStrike" kern="1200" cap="none" spc="0" normalizeH="0" baseline="0" noProof="0">
                          <a:ln>
                            <a:noFill/>
                          </a:ln>
                          <a:solidFill>
                            <a:prstClr val="black"/>
                          </a:solidFill>
                          <a:effectLst/>
                          <a:uLnTx/>
                          <a:uFillTx/>
                          <a:latin typeface="+mn-lt"/>
                          <a:ea typeface="+mn-ea"/>
                          <a:cs typeface="+mn-cs"/>
                        </a:rPr>
                        <a:t>
 Best of luck to our partners, the Philadelphia Eagles, in their playoff game this weekend! We were proud to partner with the team during the regular season to highlight charitable organizations at each home game. Congratulations to Golden Slipper, The Believe &amp; Achieve Foundation, and Experience Camps for Grieving Children for being honored at the final home game of the season! #GoBirds #FlyEaglesFly
Learn more about our partnership with the Eagles: bit.ly/2YNTRy4 #charitablegiving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8.9717264255252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294381"/>
                  </a:ext>
                </a:extLst>
              </a:tr>
            </a:tbl>
          </a:graphicData>
        </a:graphic>
      </p:graphicFrame>
      <p:sp>
        <p:nvSpPr>
          <p:cNvPr id="4" name="Text Placeholder 3">
            <a:extLst>
              <a:ext uri="{FF2B5EF4-FFF2-40B4-BE49-F238E27FC236}">
                <a16:creationId xmlns:a16="http://schemas.microsoft.com/office/drawing/2014/main" id="{789D2B39-A970-4AC4-9517-ADF8AFD45EB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660443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891C2-9BD4-4DB9-B598-D8B8FD87E5E4}"/>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0BA36A7A-178F-4A11-BD3E-C10375B069DB}"/>
              </a:ext>
            </a:extLst>
          </p:cNvPr>
          <p:cNvGraphicFramePr>
            <a:graphicFrameLocks noGrp="1"/>
          </p:cNvGraphicFramePr>
          <p:nvPr>
            <p:ph type="tbl" sz="quarter" idx="13"/>
            <p:extLst>
              <p:ext uri="{D42A27DB-BD31-4B8C-83A1-F6EECF244321}">
                <p14:modId xmlns:p14="http://schemas.microsoft.com/office/powerpoint/2010/main" val="1568939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05868439"/>
                    </a:ext>
                  </a:extLst>
                </a:gridCol>
                <a:gridCol w="740664">
                  <a:extLst>
                    <a:ext uri="{9D8B030D-6E8A-4147-A177-3AD203B41FA5}">
                      <a16:colId xmlns:a16="http://schemas.microsoft.com/office/drawing/2014/main" val="1729097177"/>
                    </a:ext>
                  </a:extLst>
                </a:gridCol>
                <a:gridCol w="740664">
                  <a:extLst>
                    <a:ext uri="{9D8B030D-6E8A-4147-A177-3AD203B41FA5}">
                      <a16:colId xmlns:a16="http://schemas.microsoft.com/office/drawing/2014/main" val="2688113858"/>
                    </a:ext>
                  </a:extLst>
                </a:gridCol>
                <a:gridCol w="740664">
                  <a:extLst>
                    <a:ext uri="{9D8B030D-6E8A-4147-A177-3AD203B41FA5}">
                      <a16:colId xmlns:a16="http://schemas.microsoft.com/office/drawing/2014/main" val="3234706701"/>
                    </a:ext>
                  </a:extLst>
                </a:gridCol>
                <a:gridCol w="740664">
                  <a:extLst>
                    <a:ext uri="{9D8B030D-6E8A-4147-A177-3AD203B41FA5}">
                      <a16:colId xmlns:a16="http://schemas.microsoft.com/office/drawing/2014/main" val="651200463"/>
                    </a:ext>
                  </a:extLst>
                </a:gridCol>
                <a:gridCol w="740664">
                  <a:extLst>
                    <a:ext uri="{9D8B030D-6E8A-4147-A177-3AD203B41FA5}">
                      <a16:colId xmlns:a16="http://schemas.microsoft.com/office/drawing/2014/main" val="377138549"/>
                    </a:ext>
                  </a:extLst>
                </a:gridCol>
                <a:gridCol w="740664">
                  <a:extLst>
                    <a:ext uri="{9D8B030D-6E8A-4147-A177-3AD203B41FA5}">
                      <a16:colId xmlns:a16="http://schemas.microsoft.com/office/drawing/2014/main" val="3778878453"/>
                    </a:ext>
                  </a:extLst>
                </a:gridCol>
                <a:gridCol w="740664">
                  <a:extLst>
                    <a:ext uri="{9D8B030D-6E8A-4147-A177-3AD203B41FA5}">
                      <a16:colId xmlns:a16="http://schemas.microsoft.com/office/drawing/2014/main" val="3610116769"/>
                    </a:ext>
                  </a:extLst>
                </a:gridCol>
                <a:gridCol w="740664">
                  <a:extLst>
                    <a:ext uri="{9D8B030D-6E8A-4147-A177-3AD203B41FA5}">
                      <a16:colId xmlns:a16="http://schemas.microsoft.com/office/drawing/2014/main" val="887841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9610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- 2022-01-27 13:47:14</a:t>
                      </a:r>
                      <a:r>
                        <a:rPr kumimoji="0" lang="en-US" sz="1000" b="0" i="0" u="none" strike="noStrike" kern="1200" cap="none" spc="0" normalizeH="0" baseline="0" noProof="0">
                          <a:ln>
                            <a:noFill/>
                          </a:ln>
                          <a:solidFill>
                            <a:prstClr val="black"/>
                          </a:solidFill>
                          <a:effectLst/>
                          <a:uLnTx/>
                          <a:uFillTx/>
                          <a:latin typeface="+mn-lt"/>
                          <a:ea typeface="+mn-ea"/>
                          <a:cs typeface="+mn-cs"/>
                        </a:rPr>
                        <a:t>
 #TEAMPHLY volunteered to loom knit hats for Cradles to Crayons Philadelphia, a #nonprofit dedicated to assisting children living in low-income or homeless situations. The hats will be donated to help our neighbors in need stay warm this winter. #volunteering #insurancegivesback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12.897196261682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0690905"/>
                  </a:ext>
                </a:extLst>
              </a:tr>
            </a:tbl>
          </a:graphicData>
        </a:graphic>
      </p:graphicFrame>
      <p:sp>
        <p:nvSpPr>
          <p:cNvPr id="4" name="Text Placeholder 3">
            <a:extLst>
              <a:ext uri="{FF2B5EF4-FFF2-40B4-BE49-F238E27FC236}">
                <a16:creationId xmlns:a16="http://schemas.microsoft.com/office/drawing/2014/main" id="{CC6469D0-E59D-4A6F-B42A-91B87D79FA2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096038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FFA82-B270-4E0C-A6F6-BDB122050994}"/>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F7AB1022-EE1B-4185-8FD5-A67C82158DA4}"/>
              </a:ext>
            </a:extLst>
          </p:cNvPr>
          <p:cNvGraphicFramePr>
            <a:graphicFrameLocks noGrp="1"/>
          </p:cNvGraphicFramePr>
          <p:nvPr>
            <p:ph type="tbl" sz="quarter" idx="13"/>
            <p:extLst>
              <p:ext uri="{D42A27DB-BD31-4B8C-83A1-F6EECF244321}">
                <p14:modId xmlns:p14="http://schemas.microsoft.com/office/powerpoint/2010/main" val="4118119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9589949"/>
                    </a:ext>
                  </a:extLst>
                </a:gridCol>
                <a:gridCol w="658368">
                  <a:extLst>
                    <a:ext uri="{9D8B030D-6E8A-4147-A177-3AD203B41FA5}">
                      <a16:colId xmlns:a16="http://schemas.microsoft.com/office/drawing/2014/main" val="987961296"/>
                    </a:ext>
                  </a:extLst>
                </a:gridCol>
                <a:gridCol w="658368">
                  <a:extLst>
                    <a:ext uri="{9D8B030D-6E8A-4147-A177-3AD203B41FA5}">
                      <a16:colId xmlns:a16="http://schemas.microsoft.com/office/drawing/2014/main" val="3529744630"/>
                    </a:ext>
                  </a:extLst>
                </a:gridCol>
                <a:gridCol w="658368">
                  <a:extLst>
                    <a:ext uri="{9D8B030D-6E8A-4147-A177-3AD203B41FA5}">
                      <a16:colId xmlns:a16="http://schemas.microsoft.com/office/drawing/2014/main" val="569992467"/>
                    </a:ext>
                  </a:extLst>
                </a:gridCol>
                <a:gridCol w="658368">
                  <a:extLst>
                    <a:ext uri="{9D8B030D-6E8A-4147-A177-3AD203B41FA5}">
                      <a16:colId xmlns:a16="http://schemas.microsoft.com/office/drawing/2014/main" val="3103617190"/>
                    </a:ext>
                  </a:extLst>
                </a:gridCol>
                <a:gridCol w="658368">
                  <a:extLst>
                    <a:ext uri="{9D8B030D-6E8A-4147-A177-3AD203B41FA5}">
                      <a16:colId xmlns:a16="http://schemas.microsoft.com/office/drawing/2014/main" val="3592777078"/>
                    </a:ext>
                  </a:extLst>
                </a:gridCol>
                <a:gridCol w="658368">
                  <a:extLst>
                    <a:ext uri="{9D8B030D-6E8A-4147-A177-3AD203B41FA5}">
                      <a16:colId xmlns:a16="http://schemas.microsoft.com/office/drawing/2014/main" val="4225891690"/>
                    </a:ext>
                  </a:extLst>
                </a:gridCol>
                <a:gridCol w="658368">
                  <a:extLst>
                    <a:ext uri="{9D8B030D-6E8A-4147-A177-3AD203B41FA5}">
                      <a16:colId xmlns:a16="http://schemas.microsoft.com/office/drawing/2014/main" val="1444490369"/>
                    </a:ext>
                  </a:extLst>
                </a:gridCol>
                <a:gridCol w="658368">
                  <a:extLst>
                    <a:ext uri="{9D8B030D-6E8A-4147-A177-3AD203B41FA5}">
                      <a16:colId xmlns:a16="http://schemas.microsoft.com/office/drawing/2014/main" val="3260565868"/>
                    </a:ext>
                  </a:extLst>
                </a:gridCol>
                <a:gridCol w="658368">
                  <a:extLst>
                    <a:ext uri="{9D8B030D-6E8A-4147-A177-3AD203B41FA5}">
                      <a16:colId xmlns:a16="http://schemas.microsoft.com/office/drawing/2014/main" val="25993157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99041057"/>
                  </a:ext>
                </a:extLst>
              </a:tr>
              <a:tr h="370840">
                <a:tc>
                  <a:txBody>
                    <a:bodyPr/>
                    <a:lstStyle/>
                    <a:p>
                      <a:r>
                        <a:rPr lang="en-US" sz="1000"/>
                        <a:t>phlyinsurance</a:t>
                      </a:r>
                    </a:p>
                  </a:txBody>
                  <a:tcPr/>
                </a:tc>
                <a:tc>
                  <a:txBody>
                    <a:bodyPr/>
                    <a:lstStyle/>
                    <a:p>
                      <a:r>
                        <a:rPr lang="en-US" sz="1000"/>
                        <a:t>2579</a:t>
                      </a:r>
                    </a:p>
                  </a:txBody>
                  <a:tcPr/>
                </a:tc>
                <a:tc>
                  <a:txBody>
                    <a:bodyPr/>
                    <a:lstStyle/>
                    <a:p>
                      <a:r>
                        <a:rPr lang="en-US" sz="1000"/>
                        <a:t>8</a:t>
                      </a:r>
                    </a:p>
                  </a:txBody>
                  <a:tcPr/>
                </a:tc>
                <a:tc>
                  <a:txBody>
                    <a:bodyPr/>
                    <a:lstStyle/>
                    <a:p>
                      <a:r>
                        <a:rPr lang="en-US" sz="1000"/>
                        <a:t>9</a:t>
                      </a:r>
                    </a:p>
                  </a:txBody>
                  <a:tcPr/>
                </a:tc>
                <a:tc>
                  <a:txBody>
                    <a:bodyPr/>
                    <a:lstStyle/>
                    <a:p>
                      <a:r>
                        <a:rPr lang="en-US" sz="1000"/>
                        <a:t>2</a:t>
                      </a:r>
                    </a:p>
                  </a:txBody>
                  <a:tcPr/>
                </a:tc>
                <a:tc>
                  <a:txBody>
                    <a:bodyPr/>
                    <a:lstStyle/>
                    <a:p>
                      <a:r>
                        <a:rPr lang="en-US" sz="1000"/>
                        <a:t>8</a:t>
                      </a:r>
                    </a:p>
                  </a:txBody>
                  <a:tcPr/>
                </a:tc>
                <a:tc>
                  <a:txBody>
                    <a:bodyPr/>
                    <a:lstStyle/>
                    <a:p>
                      <a:r>
                        <a:rPr lang="en-US" sz="1000"/>
                        <a:t>19</a:t>
                      </a:r>
                    </a:p>
                  </a:txBody>
                  <a:tcPr/>
                </a:tc>
                <a:tc>
                  <a:txBody>
                    <a:bodyPr/>
                    <a:lstStyle/>
                    <a:p>
                      <a:r>
                        <a:rPr lang="en-US" sz="1000"/>
                        <a:t>633</a:t>
                      </a:r>
                    </a:p>
                  </a:txBody>
                  <a:tcPr/>
                </a:tc>
                <a:tc>
                  <a:txBody>
                    <a:bodyPr/>
                    <a:lstStyle/>
                    <a:p>
                      <a:r>
                        <a:rPr lang="en-US" sz="1000"/>
                        <a:t>13</a:t>
                      </a:r>
                    </a:p>
                  </a:txBody>
                  <a:tcPr/>
                </a:tc>
                <a:tc>
                  <a:txBody>
                    <a:bodyPr/>
                    <a:lstStyle/>
                    <a:p>
                      <a:r>
                        <a:rPr lang="en-US" sz="1000"/>
                        <a:t>1.3204 %</a:t>
                      </a:r>
                    </a:p>
                  </a:txBody>
                  <a:tcPr/>
                </a:tc>
                <a:extLst>
                  <a:ext uri="{0D108BD9-81ED-4DB2-BD59-A6C34878D82A}">
                    <a16:rowId xmlns:a16="http://schemas.microsoft.com/office/drawing/2014/main" val="607864936"/>
                  </a:ext>
                </a:extLst>
              </a:tr>
            </a:tbl>
          </a:graphicData>
        </a:graphic>
      </p:graphicFrame>
      <p:sp>
        <p:nvSpPr>
          <p:cNvPr id="4" name="Text Placeholder 3">
            <a:extLst>
              <a:ext uri="{FF2B5EF4-FFF2-40B4-BE49-F238E27FC236}">
                <a16:creationId xmlns:a16="http://schemas.microsoft.com/office/drawing/2014/main" id="{EA6E9C5E-BE17-4429-B0FD-913321D4F59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2013950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81ECD-3554-47B4-92D2-546D154DF190}"/>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E94430D0-247B-426E-B561-6F58455FF1FC}"/>
              </a:ext>
            </a:extLst>
          </p:cNvPr>
          <p:cNvGraphicFramePr>
            <a:graphicFrameLocks noGrp="1"/>
          </p:cNvGraphicFramePr>
          <p:nvPr>
            <p:ph type="chart" sz="quarter" idx="13"/>
            <p:extLst>
              <p:ext uri="{D42A27DB-BD31-4B8C-83A1-F6EECF244321}">
                <p14:modId xmlns:p14="http://schemas.microsoft.com/office/powerpoint/2010/main" val="578151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7594F5-8062-46DB-8838-AC7C94F68A9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B7DA29D-E402-4DA2-8393-79AE951F0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7517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BDBF4-BEA8-4725-A728-95DF5B95A319}"/>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C01F627-611B-4C92-9FBD-07ACED6AECEC}"/>
              </a:ext>
            </a:extLst>
          </p:cNvPr>
          <p:cNvGraphicFramePr>
            <a:graphicFrameLocks noGrp="1"/>
          </p:cNvGraphicFramePr>
          <p:nvPr>
            <p:ph type="chart" sz="quarter" idx="13"/>
            <p:extLst>
              <p:ext uri="{D42A27DB-BD31-4B8C-83A1-F6EECF244321}">
                <p14:modId xmlns:p14="http://schemas.microsoft.com/office/powerpoint/2010/main" val="3008525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91766D-564E-49F8-8E84-23A7CD73607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42913CF-2B6A-4EBF-AE5E-08CEA11A89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35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C314-4BEC-4059-A437-3B903415D9F8}"/>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101B5820-CC5D-4A2B-B052-F7D585F21D82}"/>
              </a:ext>
            </a:extLst>
          </p:cNvPr>
          <p:cNvGraphicFramePr>
            <a:graphicFrameLocks noGrp="1"/>
          </p:cNvGraphicFramePr>
          <p:nvPr>
            <p:ph type="chart" sz="quarter" idx="13"/>
            <p:extLst>
              <p:ext uri="{D42A27DB-BD31-4B8C-83A1-F6EECF244321}">
                <p14:modId xmlns:p14="http://schemas.microsoft.com/office/powerpoint/2010/main" val="1666470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01CC56-8F93-4E04-B4C0-C2566BFE8A6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D5BAFCD-C82E-4C2E-AA78-4D74A8171A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3641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6A0F1-CE90-4EE9-9265-4F630C8E6943}"/>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BF301892-2E12-47AC-9F92-2A12D351A18A}"/>
              </a:ext>
            </a:extLst>
          </p:cNvPr>
          <p:cNvGraphicFramePr>
            <a:graphicFrameLocks noGrp="1"/>
          </p:cNvGraphicFramePr>
          <p:nvPr>
            <p:ph type="tbl" sz="quarter" idx="13"/>
            <p:extLst>
              <p:ext uri="{D42A27DB-BD31-4B8C-83A1-F6EECF244321}">
                <p14:modId xmlns:p14="http://schemas.microsoft.com/office/powerpoint/2010/main" val="2917639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19150301"/>
                    </a:ext>
                  </a:extLst>
                </a:gridCol>
                <a:gridCol w="987552">
                  <a:extLst>
                    <a:ext uri="{9D8B030D-6E8A-4147-A177-3AD203B41FA5}">
                      <a16:colId xmlns:a16="http://schemas.microsoft.com/office/drawing/2014/main" val="3288259170"/>
                    </a:ext>
                  </a:extLst>
                </a:gridCol>
                <a:gridCol w="987552">
                  <a:extLst>
                    <a:ext uri="{9D8B030D-6E8A-4147-A177-3AD203B41FA5}">
                      <a16:colId xmlns:a16="http://schemas.microsoft.com/office/drawing/2014/main" val="482736761"/>
                    </a:ext>
                  </a:extLst>
                </a:gridCol>
                <a:gridCol w="987552">
                  <a:extLst>
                    <a:ext uri="{9D8B030D-6E8A-4147-A177-3AD203B41FA5}">
                      <a16:colId xmlns:a16="http://schemas.microsoft.com/office/drawing/2014/main" val="2692712736"/>
                    </a:ext>
                  </a:extLst>
                </a:gridCol>
                <a:gridCol w="987552">
                  <a:extLst>
                    <a:ext uri="{9D8B030D-6E8A-4147-A177-3AD203B41FA5}">
                      <a16:colId xmlns:a16="http://schemas.microsoft.com/office/drawing/2014/main" val="3331707385"/>
                    </a:ext>
                  </a:extLst>
                </a:gridCol>
                <a:gridCol w="987552">
                  <a:extLst>
                    <a:ext uri="{9D8B030D-6E8A-4147-A177-3AD203B41FA5}">
                      <a16:colId xmlns:a16="http://schemas.microsoft.com/office/drawing/2014/main" val="2091218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163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- 2022-01-07 11:59:20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our Chief Underwriting Officer John Doyle to Executive Vice President! 👏🏼 
Learn more ➡ 𝐛𝐢𝐭.𝐥𝐲/𝟑𝟏𝐳𝟕𝐱𝟐𝐂 #linkinbio👆 
#TEAMPHLY #congrats🎉 #careersuccess #businessgoals #jobpromotion #promoted #careeradvancement #insurancecareers #underwriting #insurancelife #insurancework #insurancecompany #propertyandcasualty #specialtyinsurance #insurancebusiness #commercialinsurance #insuranceindustry #insuranceservices #insurances #businessinsurance #insurancenews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02/02/2022 07:42:22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4873475"/>
                  </a:ext>
                </a:extLst>
              </a:tr>
            </a:tbl>
          </a:graphicData>
        </a:graphic>
      </p:graphicFrame>
      <p:sp>
        <p:nvSpPr>
          <p:cNvPr id="4" name="Text Placeholder 3">
            <a:extLst>
              <a:ext uri="{FF2B5EF4-FFF2-40B4-BE49-F238E27FC236}">
                <a16:creationId xmlns:a16="http://schemas.microsoft.com/office/drawing/2014/main" id="{B23C0776-D21E-406A-8DA9-EC68C8F78CF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994740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73AE0-6413-46A6-B6DB-A1E90E5E9824}"/>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78395C7C-E8BD-43FE-9610-08CA6BF30810}"/>
              </a:ext>
            </a:extLst>
          </p:cNvPr>
          <p:cNvGraphicFramePr>
            <a:graphicFrameLocks noGrp="1"/>
          </p:cNvGraphicFramePr>
          <p:nvPr>
            <p:ph type="tbl" sz="quarter" idx="13"/>
            <p:extLst>
              <p:ext uri="{D42A27DB-BD31-4B8C-83A1-F6EECF244321}">
                <p14:modId xmlns:p14="http://schemas.microsoft.com/office/powerpoint/2010/main" val="2939358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68059002"/>
                    </a:ext>
                  </a:extLst>
                </a:gridCol>
                <a:gridCol w="987552">
                  <a:extLst>
                    <a:ext uri="{9D8B030D-6E8A-4147-A177-3AD203B41FA5}">
                      <a16:colId xmlns:a16="http://schemas.microsoft.com/office/drawing/2014/main" val="1032727008"/>
                    </a:ext>
                  </a:extLst>
                </a:gridCol>
                <a:gridCol w="987552">
                  <a:extLst>
                    <a:ext uri="{9D8B030D-6E8A-4147-A177-3AD203B41FA5}">
                      <a16:colId xmlns:a16="http://schemas.microsoft.com/office/drawing/2014/main" val="2723149106"/>
                    </a:ext>
                  </a:extLst>
                </a:gridCol>
                <a:gridCol w="987552">
                  <a:extLst>
                    <a:ext uri="{9D8B030D-6E8A-4147-A177-3AD203B41FA5}">
                      <a16:colId xmlns:a16="http://schemas.microsoft.com/office/drawing/2014/main" val="3622064123"/>
                    </a:ext>
                  </a:extLst>
                </a:gridCol>
                <a:gridCol w="987552">
                  <a:extLst>
                    <a:ext uri="{9D8B030D-6E8A-4147-A177-3AD203B41FA5}">
                      <a16:colId xmlns:a16="http://schemas.microsoft.com/office/drawing/2014/main" val="1985276834"/>
                    </a:ext>
                  </a:extLst>
                </a:gridCol>
                <a:gridCol w="987552">
                  <a:extLst>
                    <a:ext uri="{9D8B030D-6E8A-4147-A177-3AD203B41FA5}">
                      <a16:colId xmlns:a16="http://schemas.microsoft.com/office/drawing/2014/main" val="342091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344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- 2022-01-27 16:21:47</a:t>
                      </a:r>
                      <a:r>
                        <a:rPr kumimoji="0" lang="en-US" sz="1000" b="0" i="0" u="none" strike="noStrike" kern="1200" cap="none" spc="0" normalizeH="0" baseline="0" noProof="0">
                          <a:ln>
                            <a:noFill/>
                          </a:ln>
                          <a:solidFill>
                            <a:prstClr val="black"/>
                          </a:solidFill>
                          <a:effectLst/>
                          <a:uLnTx/>
                          <a:uFillTx/>
                          <a:latin typeface="+mn-lt"/>
                          <a:ea typeface="+mn-ea"/>
                          <a:cs typeface="+mn-cs"/>
                        </a:rPr>
                        <a:t>
 #TEAMPHLY volunteered to #loomknit hats for c2cphiladelphia, a non-profit dedicated to assisting children living in low-income or homeless situations. The hats will be donated to help our neighbors in need stay warm this winter. ❄️🧶
#loomknitting #loomknittersofinstagram #knithats #goodcauses #givebacktothecommunity #supportnonprofits #nonprofits #communitysupport #communityservice #volunteering #volunteerism #insurancegivesback #insurancecareers #companyculture #insurancelife #insurancework #insurancecompany #propertyandcasualty #specialtyinsurance #insurancebusiness #commercialinsurance #insurancecarrier #philadelphiapa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02/02/2022 07:42:21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28768098"/>
                  </a:ext>
                </a:extLst>
              </a:tr>
            </a:tbl>
          </a:graphicData>
        </a:graphic>
      </p:graphicFrame>
      <p:sp>
        <p:nvSpPr>
          <p:cNvPr id="4" name="Text Placeholder 3">
            <a:extLst>
              <a:ext uri="{FF2B5EF4-FFF2-40B4-BE49-F238E27FC236}">
                <a16:creationId xmlns:a16="http://schemas.microsoft.com/office/drawing/2014/main" id="{58104F20-9DF0-458A-B7E2-FFED61BB0288}"/>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934028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9B71B-8187-49CF-8293-581CF233A348}"/>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B6BB9924-B7A5-4A9F-BF3A-0EF275DF3E1F}"/>
              </a:ext>
            </a:extLst>
          </p:cNvPr>
          <p:cNvGraphicFramePr>
            <a:graphicFrameLocks noGrp="1"/>
          </p:cNvGraphicFramePr>
          <p:nvPr>
            <p:ph type="tbl" sz="quarter" idx="13"/>
            <p:extLst>
              <p:ext uri="{D42A27DB-BD31-4B8C-83A1-F6EECF244321}">
                <p14:modId xmlns:p14="http://schemas.microsoft.com/office/powerpoint/2010/main" val="1628513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72346"/>
                    </a:ext>
                  </a:extLst>
                </a:gridCol>
                <a:gridCol w="987552">
                  <a:extLst>
                    <a:ext uri="{9D8B030D-6E8A-4147-A177-3AD203B41FA5}">
                      <a16:colId xmlns:a16="http://schemas.microsoft.com/office/drawing/2014/main" val="2752271022"/>
                    </a:ext>
                  </a:extLst>
                </a:gridCol>
                <a:gridCol w="987552">
                  <a:extLst>
                    <a:ext uri="{9D8B030D-6E8A-4147-A177-3AD203B41FA5}">
                      <a16:colId xmlns:a16="http://schemas.microsoft.com/office/drawing/2014/main" val="1615820513"/>
                    </a:ext>
                  </a:extLst>
                </a:gridCol>
                <a:gridCol w="987552">
                  <a:extLst>
                    <a:ext uri="{9D8B030D-6E8A-4147-A177-3AD203B41FA5}">
                      <a16:colId xmlns:a16="http://schemas.microsoft.com/office/drawing/2014/main" val="1928694131"/>
                    </a:ext>
                  </a:extLst>
                </a:gridCol>
                <a:gridCol w="987552">
                  <a:extLst>
                    <a:ext uri="{9D8B030D-6E8A-4147-A177-3AD203B41FA5}">
                      <a16:colId xmlns:a16="http://schemas.microsoft.com/office/drawing/2014/main" val="2608501442"/>
                    </a:ext>
                  </a:extLst>
                </a:gridCol>
                <a:gridCol w="987552">
                  <a:extLst>
                    <a:ext uri="{9D8B030D-6E8A-4147-A177-3AD203B41FA5}">
                      <a16:colId xmlns:a16="http://schemas.microsoft.com/office/drawing/2014/main" val="511611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81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- 2022-01-18 15:12:55</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our three new Regional Vice Presidents and 11 new Vice Presidents! 👏🏽 
#TEAMPHLY #congrats #careersuccess #businessgoals #jobpromotion #promoted #careeradvancement #insurancecareers #insurancelife #insurancework #insurancecompany #propertyandcasualty #specialtyinsurance #insurancebusiness #commercialinsurance #insuranceindustry #insuranceservices #insurances #businessinsurance #insurancenews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02/02/2022 07:42:22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33333925"/>
                  </a:ext>
                </a:extLst>
              </a:tr>
            </a:tbl>
          </a:graphicData>
        </a:graphic>
      </p:graphicFrame>
      <p:sp>
        <p:nvSpPr>
          <p:cNvPr id="4" name="Text Placeholder 3">
            <a:extLst>
              <a:ext uri="{FF2B5EF4-FFF2-40B4-BE49-F238E27FC236}">
                <a16:creationId xmlns:a16="http://schemas.microsoft.com/office/drawing/2014/main" id="{3CB5FC72-9959-43AE-9D68-56CBD5C0F59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496644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68A16-9AD0-45EC-ADB9-B67A6C12D423}"/>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9E74B24-1352-4942-8E3C-BFFC50015773}"/>
              </a:ext>
            </a:extLst>
          </p:cNvPr>
          <p:cNvGraphicFramePr>
            <a:graphicFrameLocks noGrp="1"/>
          </p:cNvGraphicFramePr>
          <p:nvPr>
            <p:ph type="tbl" sz="quarter" idx="13"/>
            <p:extLst>
              <p:ext uri="{D42A27DB-BD31-4B8C-83A1-F6EECF244321}">
                <p14:modId xmlns:p14="http://schemas.microsoft.com/office/powerpoint/2010/main" val="426910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61847471"/>
                    </a:ext>
                  </a:extLst>
                </a:gridCol>
                <a:gridCol w="987552">
                  <a:extLst>
                    <a:ext uri="{9D8B030D-6E8A-4147-A177-3AD203B41FA5}">
                      <a16:colId xmlns:a16="http://schemas.microsoft.com/office/drawing/2014/main" val="342979230"/>
                    </a:ext>
                  </a:extLst>
                </a:gridCol>
                <a:gridCol w="987552">
                  <a:extLst>
                    <a:ext uri="{9D8B030D-6E8A-4147-A177-3AD203B41FA5}">
                      <a16:colId xmlns:a16="http://schemas.microsoft.com/office/drawing/2014/main" val="1875476590"/>
                    </a:ext>
                  </a:extLst>
                </a:gridCol>
                <a:gridCol w="987552">
                  <a:extLst>
                    <a:ext uri="{9D8B030D-6E8A-4147-A177-3AD203B41FA5}">
                      <a16:colId xmlns:a16="http://schemas.microsoft.com/office/drawing/2014/main" val="3590335293"/>
                    </a:ext>
                  </a:extLst>
                </a:gridCol>
                <a:gridCol w="987552">
                  <a:extLst>
                    <a:ext uri="{9D8B030D-6E8A-4147-A177-3AD203B41FA5}">
                      <a16:colId xmlns:a16="http://schemas.microsoft.com/office/drawing/2014/main" val="2854978931"/>
                    </a:ext>
                  </a:extLst>
                </a:gridCol>
                <a:gridCol w="987552">
                  <a:extLst>
                    <a:ext uri="{9D8B030D-6E8A-4147-A177-3AD203B41FA5}">
                      <a16:colId xmlns:a16="http://schemas.microsoft.com/office/drawing/2014/main" val="177533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99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- 2022-01-13 12:21:56</a:t>
                      </a:r>
                      <a:r>
                        <a:rPr kumimoji="0" lang="en-US" sz="1000" b="0" i="0" u="none" strike="noStrike" kern="1200" cap="none" spc="0" normalizeH="0" baseline="0" noProof="0">
                          <a:ln>
                            <a:noFill/>
                          </a:ln>
                          <a:solidFill>
                            <a:prstClr val="black"/>
                          </a:solidFill>
                          <a:effectLst/>
                          <a:uLnTx/>
                          <a:uFillTx/>
                          <a:latin typeface="+mn-lt"/>
                          <a:ea typeface="+mn-ea"/>
                          <a:cs typeface="+mn-cs"/>
                        </a:rPr>
                        <a:t>
 Best of luck to our partners, the philadelphiaeagles, in their playoff game this weekend! We were proud to partner with the team during the regular season to highlight charitable organizations at each home game. 
Congratulations to goldenslippercharity, believeandachievefoundation, and experiencecamps for being honored at the final home game of the season! 🥳👏🏼🏈 #GoBirds 
Learn more about our partnership with the Eagles ➡ 𝐛𝐢𝐭.𝐥𝐲/𝟐𝐘𝐍𝐓𝐑𝐲𝟒 🔗 in bio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02/02/2022 07:42:22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2649341"/>
                  </a:ext>
                </a:extLst>
              </a:tr>
            </a:tbl>
          </a:graphicData>
        </a:graphic>
      </p:graphicFrame>
      <p:sp>
        <p:nvSpPr>
          <p:cNvPr id="4" name="Text Placeholder 3">
            <a:extLst>
              <a:ext uri="{FF2B5EF4-FFF2-40B4-BE49-F238E27FC236}">
                <a16:creationId xmlns:a16="http://schemas.microsoft.com/office/drawing/2014/main" id="{CCD4603A-B542-4A69-B6C2-44C6D9784BB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463282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1FEC2-4585-4720-9C18-D3BD285547A8}"/>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07CD756B-741D-4F02-A2A2-AFEC48728740}"/>
              </a:ext>
            </a:extLst>
          </p:cNvPr>
          <p:cNvGraphicFramePr>
            <a:graphicFrameLocks noGrp="1"/>
          </p:cNvGraphicFramePr>
          <p:nvPr>
            <p:ph type="tbl" sz="quarter" idx="13"/>
            <p:extLst>
              <p:ext uri="{D42A27DB-BD31-4B8C-83A1-F6EECF244321}">
                <p14:modId xmlns:p14="http://schemas.microsoft.com/office/powerpoint/2010/main" val="390520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06731210"/>
                    </a:ext>
                  </a:extLst>
                </a:gridCol>
                <a:gridCol w="987552">
                  <a:extLst>
                    <a:ext uri="{9D8B030D-6E8A-4147-A177-3AD203B41FA5}">
                      <a16:colId xmlns:a16="http://schemas.microsoft.com/office/drawing/2014/main" val="1361895034"/>
                    </a:ext>
                  </a:extLst>
                </a:gridCol>
                <a:gridCol w="987552">
                  <a:extLst>
                    <a:ext uri="{9D8B030D-6E8A-4147-A177-3AD203B41FA5}">
                      <a16:colId xmlns:a16="http://schemas.microsoft.com/office/drawing/2014/main" val="860201355"/>
                    </a:ext>
                  </a:extLst>
                </a:gridCol>
                <a:gridCol w="987552">
                  <a:extLst>
                    <a:ext uri="{9D8B030D-6E8A-4147-A177-3AD203B41FA5}">
                      <a16:colId xmlns:a16="http://schemas.microsoft.com/office/drawing/2014/main" val="900818773"/>
                    </a:ext>
                  </a:extLst>
                </a:gridCol>
                <a:gridCol w="987552">
                  <a:extLst>
                    <a:ext uri="{9D8B030D-6E8A-4147-A177-3AD203B41FA5}">
                      <a16:colId xmlns:a16="http://schemas.microsoft.com/office/drawing/2014/main" val="1118016269"/>
                    </a:ext>
                  </a:extLst>
                </a:gridCol>
                <a:gridCol w="987552">
                  <a:extLst>
                    <a:ext uri="{9D8B030D-6E8A-4147-A177-3AD203B41FA5}">
                      <a16:colId xmlns:a16="http://schemas.microsoft.com/office/drawing/2014/main" val="385101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762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- 2022-01-10 11:07:22</a:t>
                      </a:r>
                      <a:r>
                        <a:rPr kumimoji="0" lang="en-US" sz="1000" b="0" i="0" u="none" strike="noStrike" kern="1200" cap="none" spc="0" normalizeH="0" baseline="0" noProof="0">
                          <a:ln>
                            <a:noFill/>
                          </a:ln>
                          <a:solidFill>
                            <a:prstClr val="black"/>
                          </a:solidFill>
                          <a:effectLst/>
                          <a:uLnTx/>
                          <a:uFillTx/>
                          <a:latin typeface="+mn-lt"/>
                          <a:ea typeface="+mn-ea"/>
                          <a:cs typeface="+mn-cs"/>
                        </a:rPr>
                        <a:t>
 As the new year begins, we’re looking back at the moments that brought us joy during the past year. From volunteering to virtual events, here’s a recap of some of #TEAMPHLY's memorable moments from 2021. 🙌🏼
#happynewyear #goodbye2021 #hello2022 #memoriesmade #memorablemoments #throwbacktime #throwbackphotos #charitywork #volunteerism #goodcauses #communityservice #insurancecompany #insurancecareers #insurancelife #insuranceindustry #insurancebusiness #insurancework #propertyandcasualty #commercialinsurance #specialtyinsurance #insuranceservices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02/02/2022 07:42:22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02220791"/>
                  </a:ext>
                </a:extLst>
              </a:tr>
            </a:tbl>
          </a:graphicData>
        </a:graphic>
      </p:graphicFrame>
      <p:sp>
        <p:nvSpPr>
          <p:cNvPr id="4" name="Text Placeholder 3">
            <a:extLst>
              <a:ext uri="{FF2B5EF4-FFF2-40B4-BE49-F238E27FC236}">
                <a16:creationId xmlns:a16="http://schemas.microsoft.com/office/drawing/2014/main" id="{CA14DED2-EC85-4702-A0D9-45B7DB47324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556853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A8E08-13D2-4320-ADBE-EEAF9F5B3C88}"/>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7231F3BE-5153-4A17-B6C1-990D3E65A25C}"/>
              </a:ext>
            </a:extLst>
          </p:cNvPr>
          <p:cNvGraphicFramePr>
            <a:graphicFrameLocks noGrp="1"/>
          </p:cNvGraphicFramePr>
          <p:nvPr>
            <p:ph type="tbl" sz="quarter" idx="13"/>
            <p:extLst>
              <p:ext uri="{D42A27DB-BD31-4B8C-83A1-F6EECF244321}">
                <p14:modId xmlns:p14="http://schemas.microsoft.com/office/powerpoint/2010/main" val="1017541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03312088"/>
                    </a:ext>
                  </a:extLst>
                </a:gridCol>
                <a:gridCol w="905256">
                  <a:extLst>
                    <a:ext uri="{9D8B030D-6E8A-4147-A177-3AD203B41FA5}">
                      <a16:colId xmlns:a16="http://schemas.microsoft.com/office/drawing/2014/main" val="4096445894"/>
                    </a:ext>
                  </a:extLst>
                </a:gridCol>
                <a:gridCol w="411480">
                  <a:extLst>
                    <a:ext uri="{9D8B030D-6E8A-4147-A177-3AD203B41FA5}">
                      <a16:colId xmlns:a16="http://schemas.microsoft.com/office/drawing/2014/main" val="1773043030"/>
                    </a:ext>
                  </a:extLst>
                </a:gridCol>
                <a:gridCol w="905256">
                  <a:extLst>
                    <a:ext uri="{9D8B030D-6E8A-4147-A177-3AD203B41FA5}">
                      <a16:colId xmlns:a16="http://schemas.microsoft.com/office/drawing/2014/main" val="1980357771"/>
                    </a:ext>
                  </a:extLst>
                </a:gridCol>
                <a:gridCol w="905256">
                  <a:extLst>
                    <a:ext uri="{9D8B030D-6E8A-4147-A177-3AD203B41FA5}">
                      <a16:colId xmlns:a16="http://schemas.microsoft.com/office/drawing/2014/main" val="770790589"/>
                    </a:ext>
                  </a:extLst>
                </a:gridCol>
                <a:gridCol w="905256">
                  <a:extLst>
                    <a:ext uri="{9D8B030D-6E8A-4147-A177-3AD203B41FA5}">
                      <a16:colId xmlns:a16="http://schemas.microsoft.com/office/drawing/2014/main" val="3606148932"/>
                    </a:ext>
                  </a:extLst>
                </a:gridCol>
                <a:gridCol w="905256">
                  <a:extLst>
                    <a:ext uri="{9D8B030D-6E8A-4147-A177-3AD203B41FA5}">
                      <a16:colId xmlns:a16="http://schemas.microsoft.com/office/drawing/2014/main" val="266563911"/>
                    </a:ext>
                  </a:extLst>
                </a:gridCol>
                <a:gridCol w="905256">
                  <a:extLst>
                    <a:ext uri="{9D8B030D-6E8A-4147-A177-3AD203B41FA5}">
                      <a16:colId xmlns:a16="http://schemas.microsoft.com/office/drawing/2014/main" val="2174593805"/>
                    </a:ext>
                  </a:extLst>
                </a:gridCol>
                <a:gridCol w="905256">
                  <a:extLst>
                    <a:ext uri="{9D8B030D-6E8A-4147-A177-3AD203B41FA5}">
                      <a16:colId xmlns:a16="http://schemas.microsoft.com/office/drawing/2014/main" val="138771259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157220576"/>
                  </a:ext>
                </a:extLst>
              </a:tr>
              <a:tr h="370840">
                <a:tc>
                  <a:txBody>
                    <a:bodyPr/>
                    <a:lstStyle/>
                    <a:p>
                      <a:r>
                        <a:rPr lang="en-US" sz="1000"/>
                        <a:t>14</a:t>
                      </a:r>
                    </a:p>
                  </a:txBody>
                  <a:tcPr/>
                </a:tc>
                <a:tc>
                  <a:txBody>
                    <a:bodyPr/>
                    <a:lstStyle/>
                    <a:p>
                      <a:r>
                        <a:rPr lang="en-US" sz="1000"/>
                        <a:t>0.6916 %</a:t>
                      </a:r>
                    </a:p>
                  </a:txBody>
                  <a:tcPr/>
                </a:tc>
                <a:tc>
                  <a:txBody>
                    <a:bodyPr/>
                    <a:lstStyle/>
                    <a:p>
                      <a:r>
                        <a:rPr lang="en-US" sz="1000"/>
                        <a:t>0.43</a:t>
                      </a:r>
                    </a:p>
                  </a:txBody>
                  <a:tcPr/>
                </a:tc>
                <a:tc>
                  <a:txBody>
                    <a:bodyPr/>
                    <a:lstStyle/>
                    <a:p>
                      <a:r>
                        <a:rPr lang="en-US" sz="1000"/>
                        <a:t>88.21</a:t>
                      </a:r>
                    </a:p>
                  </a:txBody>
                  <a:tcPr/>
                </a:tc>
                <a:tc>
                  <a:txBody>
                    <a:bodyPr/>
                    <a:lstStyle/>
                    <a:p>
                      <a:r>
                        <a:rPr lang="en-US" sz="1000"/>
                        <a:t>86.71</a:t>
                      </a:r>
                    </a:p>
                  </a:txBody>
                  <a:tcPr/>
                </a:tc>
                <a:tc>
                  <a:txBody>
                    <a:bodyPr/>
                    <a:lstStyle/>
                    <a:p>
                      <a:r>
                        <a:rPr lang="en-US" sz="1000"/>
                        <a:t>54.00</a:t>
                      </a:r>
                    </a:p>
                  </a:txBody>
                  <a:tcPr/>
                </a:tc>
                <a:tc>
                  <a:txBody>
                    <a:bodyPr/>
                    <a:lstStyle/>
                    <a:p>
                      <a:r>
                        <a:rPr lang="en-US" sz="1000"/>
                        <a:t>53.57</a:t>
                      </a:r>
                    </a:p>
                  </a:txBody>
                  <a:tcPr/>
                </a:tc>
                <a:tc>
                  <a:txBody>
                    <a:bodyPr/>
                    <a:lstStyle/>
                    <a:p>
                      <a:r>
                        <a:rPr lang="en-US" sz="1000"/>
                        <a:t>1235</a:t>
                      </a:r>
                    </a:p>
                  </a:txBody>
                  <a:tcPr/>
                </a:tc>
                <a:tc>
                  <a:txBody>
                    <a:bodyPr/>
                    <a:lstStyle/>
                    <a:p>
                      <a:r>
                        <a:rPr lang="en-US" sz="1000"/>
                        <a:t>756</a:t>
                      </a:r>
                    </a:p>
                  </a:txBody>
                  <a:tcPr/>
                </a:tc>
                <a:extLst>
                  <a:ext uri="{0D108BD9-81ED-4DB2-BD59-A6C34878D82A}">
                    <a16:rowId xmlns:a16="http://schemas.microsoft.com/office/drawing/2014/main" val="2464440423"/>
                  </a:ext>
                </a:extLst>
              </a:tr>
            </a:tbl>
          </a:graphicData>
        </a:graphic>
      </p:graphicFrame>
      <p:sp>
        <p:nvSpPr>
          <p:cNvPr id="4" name="Text Placeholder 3">
            <a:extLst>
              <a:ext uri="{FF2B5EF4-FFF2-40B4-BE49-F238E27FC236}">
                <a16:creationId xmlns:a16="http://schemas.microsoft.com/office/drawing/2014/main" id="{6FFCC02B-4C25-42CE-B0B0-A1064D2FAE8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379936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648DC-12E8-4A1C-80E5-031150E84D66}"/>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56C83968-A6BC-4521-BA62-E3BAE088C525}"/>
              </a:ext>
            </a:extLst>
          </p:cNvPr>
          <p:cNvGraphicFramePr>
            <a:graphicFrameLocks noGrp="1"/>
          </p:cNvGraphicFramePr>
          <p:nvPr>
            <p:ph type="tbl" sz="quarter" idx="13"/>
            <p:extLst>
              <p:ext uri="{D42A27DB-BD31-4B8C-83A1-F6EECF244321}">
                <p14:modId xmlns:p14="http://schemas.microsoft.com/office/powerpoint/2010/main" val="2617513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52413661"/>
                    </a:ext>
                  </a:extLst>
                </a:gridCol>
                <a:gridCol w="1316736">
                  <a:extLst>
                    <a:ext uri="{9D8B030D-6E8A-4147-A177-3AD203B41FA5}">
                      <a16:colId xmlns:a16="http://schemas.microsoft.com/office/drawing/2014/main" val="3814571892"/>
                    </a:ext>
                  </a:extLst>
                </a:gridCol>
                <a:gridCol w="658368">
                  <a:extLst>
                    <a:ext uri="{9D8B030D-6E8A-4147-A177-3AD203B41FA5}">
                      <a16:colId xmlns:a16="http://schemas.microsoft.com/office/drawing/2014/main" val="2318564319"/>
                    </a:ext>
                  </a:extLst>
                </a:gridCol>
                <a:gridCol w="658368">
                  <a:extLst>
                    <a:ext uri="{9D8B030D-6E8A-4147-A177-3AD203B41FA5}">
                      <a16:colId xmlns:a16="http://schemas.microsoft.com/office/drawing/2014/main" val="2550499520"/>
                    </a:ext>
                  </a:extLst>
                </a:gridCol>
                <a:gridCol w="658368">
                  <a:extLst>
                    <a:ext uri="{9D8B030D-6E8A-4147-A177-3AD203B41FA5}">
                      <a16:colId xmlns:a16="http://schemas.microsoft.com/office/drawing/2014/main" val="2011018847"/>
                    </a:ext>
                  </a:extLst>
                </a:gridCol>
                <a:gridCol w="658368">
                  <a:extLst>
                    <a:ext uri="{9D8B030D-6E8A-4147-A177-3AD203B41FA5}">
                      <a16:colId xmlns:a16="http://schemas.microsoft.com/office/drawing/2014/main" val="2485763930"/>
                    </a:ext>
                  </a:extLst>
                </a:gridCol>
                <a:gridCol w="658368">
                  <a:extLst>
                    <a:ext uri="{9D8B030D-6E8A-4147-A177-3AD203B41FA5}">
                      <a16:colId xmlns:a16="http://schemas.microsoft.com/office/drawing/2014/main" val="2377965064"/>
                    </a:ext>
                  </a:extLst>
                </a:gridCol>
                <a:gridCol w="658368">
                  <a:extLst>
                    <a:ext uri="{9D8B030D-6E8A-4147-A177-3AD203B41FA5}">
                      <a16:colId xmlns:a16="http://schemas.microsoft.com/office/drawing/2014/main" val="943956245"/>
                    </a:ext>
                  </a:extLst>
                </a:gridCol>
                <a:gridCol w="658368">
                  <a:extLst>
                    <a:ext uri="{9D8B030D-6E8A-4147-A177-3AD203B41FA5}">
                      <a16:colId xmlns:a16="http://schemas.microsoft.com/office/drawing/2014/main" val="287344405"/>
                    </a:ext>
                  </a:extLst>
                </a:gridCol>
                <a:gridCol w="658368">
                  <a:extLst>
                    <a:ext uri="{9D8B030D-6E8A-4147-A177-3AD203B41FA5}">
                      <a16:colId xmlns:a16="http://schemas.microsoft.com/office/drawing/2014/main" val="2283504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1930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- 2022-01-31 13:05:45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https://quintly-image-storage.s3.amazonaws.com/c303562b672a3318c686cfcc37b7e67a/93c9b34d7737adb671dfb61019ff4ac9.jpg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02/01/2022 12:31:55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7162103"/>
                  </a:ext>
                </a:extLst>
              </a:tr>
            </a:tbl>
          </a:graphicData>
        </a:graphic>
      </p:graphicFrame>
      <p:sp>
        <p:nvSpPr>
          <p:cNvPr id="4" name="Text Placeholder 3">
            <a:extLst>
              <a:ext uri="{FF2B5EF4-FFF2-40B4-BE49-F238E27FC236}">
                <a16:creationId xmlns:a16="http://schemas.microsoft.com/office/drawing/2014/main" id="{C78CA8FE-5F62-4709-821F-2E7B15C3C26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8271118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41EF4-83A0-4221-9893-3D55F2C06BF6}"/>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07D1ACCB-34EB-4F33-9A96-F04311315F80}"/>
              </a:ext>
            </a:extLst>
          </p:cNvPr>
          <p:cNvGraphicFramePr>
            <a:graphicFrameLocks noGrp="1"/>
          </p:cNvGraphicFramePr>
          <p:nvPr>
            <p:ph type="tbl" sz="quarter" idx="13"/>
            <p:extLst>
              <p:ext uri="{D42A27DB-BD31-4B8C-83A1-F6EECF244321}">
                <p14:modId xmlns:p14="http://schemas.microsoft.com/office/powerpoint/2010/main" val="3221684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26696176"/>
                    </a:ext>
                  </a:extLst>
                </a:gridCol>
                <a:gridCol w="1316736">
                  <a:extLst>
                    <a:ext uri="{9D8B030D-6E8A-4147-A177-3AD203B41FA5}">
                      <a16:colId xmlns:a16="http://schemas.microsoft.com/office/drawing/2014/main" val="2108653711"/>
                    </a:ext>
                  </a:extLst>
                </a:gridCol>
                <a:gridCol w="658368">
                  <a:extLst>
                    <a:ext uri="{9D8B030D-6E8A-4147-A177-3AD203B41FA5}">
                      <a16:colId xmlns:a16="http://schemas.microsoft.com/office/drawing/2014/main" val="2521456143"/>
                    </a:ext>
                  </a:extLst>
                </a:gridCol>
                <a:gridCol w="658368">
                  <a:extLst>
                    <a:ext uri="{9D8B030D-6E8A-4147-A177-3AD203B41FA5}">
                      <a16:colId xmlns:a16="http://schemas.microsoft.com/office/drawing/2014/main" val="1570739010"/>
                    </a:ext>
                  </a:extLst>
                </a:gridCol>
                <a:gridCol w="658368">
                  <a:extLst>
                    <a:ext uri="{9D8B030D-6E8A-4147-A177-3AD203B41FA5}">
                      <a16:colId xmlns:a16="http://schemas.microsoft.com/office/drawing/2014/main" val="368225557"/>
                    </a:ext>
                  </a:extLst>
                </a:gridCol>
                <a:gridCol w="658368">
                  <a:extLst>
                    <a:ext uri="{9D8B030D-6E8A-4147-A177-3AD203B41FA5}">
                      <a16:colId xmlns:a16="http://schemas.microsoft.com/office/drawing/2014/main" val="3834491902"/>
                    </a:ext>
                  </a:extLst>
                </a:gridCol>
                <a:gridCol w="658368">
                  <a:extLst>
                    <a:ext uri="{9D8B030D-6E8A-4147-A177-3AD203B41FA5}">
                      <a16:colId xmlns:a16="http://schemas.microsoft.com/office/drawing/2014/main" val="3031390567"/>
                    </a:ext>
                  </a:extLst>
                </a:gridCol>
                <a:gridCol w="658368">
                  <a:extLst>
                    <a:ext uri="{9D8B030D-6E8A-4147-A177-3AD203B41FA5}">
                      <a16:colId xmlns:a16="http://schemas.microsoft.com/office/drawing/2014/main" val="162728781"/>
                    </a:ext>
                  </a:extLst>
                </a:gridCol>
                <a:gridCol w="658368">
                  <a:extLst>
                    <a:ext uri="{9D8B030D-6E8A-4147-A177-3AD203B41FA5}">
                      <a16:colId xmlns:a16="http://schemas.microsoft.com/office/drawing/2014/main" val="1994423620"/>
                    </a:ext>
                  </a:extLst>
                </a:gridCol>
                <a:gridCol w="658368">
                  <a:extLst>
                    <a:ext uri="{9D8B030D-6E8A-4147-A177-3AD203B41FA5}">
                      <a16:colId xmlns:a16="http://schemas.microsoft.com/office/drawing/2014/main" val="164687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9661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- 2022-01-27 16:31:52</a:t>
                      </a:r>
                      <a:r>
                        <a:rPr kumimoji="0" lang="en-US" sz="1000" b="0" i="0" u="none" strike="noStrike" kern="1200" cap="none" spc="0" normalizeH="0" baseline="0" noProof="0">
                          <a:ln>
                            <a:noFill/>
                          </a:ln>
                          <a:solidFill>
                            <a:prstClr val="black"/>
                          </a:solidFill>
                          <a:effectLst/>
                          <a:uLnTx/>
                          <a:uFillTx/>
                          <a:latin typeface="+mn-lt"/>
                          <a:ea typeface="+mn-ea"/>
                          <a:cs typeface="+mn-cs"/>
                        </a:rPr>
                        <a:t>
 Tap to see what #TEAMPHLY 
was knitting!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51.36329-15/272688395_916920955685110_3019166491571957179_n.jpg?_nc_cat=100&amp;ccb=1-5&amp;_nc_sid=8ae9d6&amp;_nc_ohc=QOSVjRwz9WYAX-H11Ts&amp;_nc_ht=scontent-lga3-2.cdninstagram.com&amp;edm=AB9oSrcEAAAA&amp;oh=00_AT8qCsUSbN-6IVRzQBRKr7GFxcJeAxSLNmkTDeDvkXA_zQ&amp;oe=61F8D2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01/28/2022 16:01:04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30692769"/>
                  </a:ext>
                </a:extLst>
              </a:tr>
            </a:tbl>
          </a:graphicData>
        </a:graphic>
      </p:graphicFrame>
      <p:sp>
        <p:nvSpPr>
          <p:cNvPr id="4" name="Text Placeholder 3">
            <a:extLst>
              <a:ext uri="{FF2B5EF4-FFF2-40B4-BE49-F238E27FC236}">
                <a16:creationId xmlns:a16="http://schemas.microsoft.com/office/drawing/2014/main" id="{76ADD597-AB68-4F7C-AB71-96A3E39C8B6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974272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C4093-2511-4F59-99F4-D63E02C1E352}"/>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14AC70E9-DB30-4C2B-9825-0F6EFCEB9F67}"/>
              </a:ext>
            </a:extLst>
          </p:cNvPr>
          <p:cNvGraphicFramePr>
            <a:graphicFrameLocks noGrp="1"/>
          </p:cNvGraphicFramePr>
          <p:nvPr>
            <p:ph type="tbl" sz="quarter" idx="13"/>
            <p:extLst>
              <p:ext uri="{D42A27DB-BD31-4B8C-83A1-F6EECF244321}">
                <p14:modId xmlns:p14="http://schemas.microsoft.com/office/powerpoint/2010/main" val="349282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45847616"/>
                    </a:ext>
                  </a:extLst>
                </a:gridCol>
                <a:gridCol w="1316736">
                  <a:extLst>
                    <a:ext uri="{9D8B030D-6E8A-4147-A177-3AD203B41FA5}">
                      <a16:colId xmlns:a16="http://schemas.microsoft.com/office/drawing/2014/main" val="38190452"/>
                    </a:ext>
                  </a:extLst>
                </a:gridCol>
                <a:gridCol w="658368">
                  <a:extLst>
                    <a:ext uri="{9D8B030D-6E8A-4147-A177-3AD203B41FA5}">
                      <a16:colId xmlns:a16="http://schemas.microsoft.com/office/drawing/2014/main" val="971045305"/>
                    </a:ext>
                  </a:extLst>
                </a:gridCol>
                <a:gridCol w="658368">
                  <a:extLst>
                    <a:ext uri="{9D8B030D-6E8A-4147-A177-3AD203B41FA5}">
                      <a16:colId xmlns:a16="http://schemas.microsoft.com/office/drawing/2014/main" val="973919369"/>
                    </a:ext>
                  </a:extLst>
                </a:gridCol>
                <a:gridCol w="658368">
                  <a:extLst>
                    <a:ext uri="{9D8B030D-6E8A-4147-A177-3AD203B41FA5}">
                      <a16:colId xmlns:a16="http://schemas.microsoft.com/office/drawing/2014/main" val="3417272499"/>
                    </a:ext>
                  </a:extLst>
                </a:gridCol>
                <a:gridCol w="658368">
                  <a:extLst>
                    <a:ext uri="{9D8B030D-6E8A-4147-A177-3AD203B41FA5}">
                      <a16:colId xmlns:a16="http://schemas.microsoft.com/office/drawing/2014/main" val="1706098263"/>
                    </a:ext>
                  </a:extLst>
                </a:gridCol>
                <a:gridCol w="658368">
                  <a:extLst>
                    <a:ext uri="{9D8B030D-6E8A-4147-A177-3AD203B41FA5}">
                      <a16:colId xmlns:a16="http://schemas.microsoft.com/office/drawing/2014/main" val="2405133108"/>
                    </a:ext>
                  </a:extLst>
                </a:gridCol>
                <a:gridCol w="658368">
                  <a:extLst>
                    <a:ext uri="{9D8B030D-6E8A-4147-A177-3AD203B41FA5}">
                      <a16:colId xmlns:a16="http://schemas.microsoft.com/office/drawing/2014/main" val="126371477"/>
                    </a:ext>
                  </a:extLst>
                </a:gridCol>
                <a:gridCol w="658368">
                  <a:extLst>
                    <a:ext uri="{9D8B030D-6E8A-4147-A177-3AD203B41FA5}">
                      <a16:colId xmlns:a16="http://schemas.microsoft.com/office/drawing/2014/main" val="3085671241"/>
                    </a:ext>
                  </a:extLst>
                </a:gridCol>
                <a:gridCol w="658368">
                  <a:extLst>
                    <a:ext uri="{9D8B030D-6E8A-4147-A177-3AD203B41FA5}">
                      <a16:colId xmlns:a16="http://schemas.microsoft.com/office/drawing/2014/main" val="2121399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41457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- 2022-01-26 17:12:11</a:t>
                      </a:r>
                      <a:r>
                        <a:rPr kumimoji="0" lang="en-US" sz="1000" b="0" i="0" u="none" strike="noStrike" kern="1200" cap="none" spc="0" normalizeH="0" baseline="0" noProof="0">
                          <a:ln>
                            <a:noFill/>
                          </a:ln>
                          <a:solidFill>
                            <a:prstClr val="black"/>
                          </a:solidFill>
                          <a:effectLst/>
                          <a:uLnTx/>
                          <a:uFillTx/>
                          <a:latin typeface="+mn-lt"/>
                          <a:ea typeface="+mn-ea"/>
                          <a:cs typeface="+mn-cs"/>
                        </a:rPr>
                        <a:t>
 Did you know #insurancecareersmonth begins on February 1st?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https://quintly-image-storage.s3.amazonaws.com/c303562b672a3318c686cfcc37b7e67a/668f7379b4fa908c8afbdbde3d692072.jpg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01/27/2022 16:36:43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6174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- 2022-01-26 14:12:36</a:t>
                      </a:r>
                      <a:r>
                        <a:rPr kumimoji="0" lang="en-US" sz="1000" b="0" i="0" u="none" strike="noStrike" kern="1200" cap="none" spc="0" normalizeH="0" baseline="0" noProof="0">
                          <a:ln>
                            <a:noFill/>
                          </a:ln>
                          <a:solidFill>
                            <a:prstClr val="black"/>
                          </a:solidFill>
                          <a:effectLst/>
                          <a:uLnTx/>
                          <a:uFillTx/>
                          <a:latin typeface="+mn-lt"/>
                          <a:ea typeface="+mn-ea"/>
                          <a:cs typeface="+mn-cs"/>
                        </a:rPr>
                        <a:t>
 Did you know #insurancecareersmonth begins on February 1st?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https://quintly-image-storage.s3.amazonaws.com/c303562b672a3318c686cfcc37b7e67a/e996a540da3331a7c683183435a994f9.jpg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14:40:03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79359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- 2022-01-26 14:06:35</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video for a recap of the 30 amazing non-profit organizations we honored in partnership with the @philadelphiaeagles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https://quintly-image-storage.s3.amazonaws.com/c303562b672a3318c686cfcc37b7e67a/25eeb0e933550bf6c99c5e56a4567c5b.jpg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17:30:47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05119550"/>
                  </a:ext>
                </a:extLst>
              </a:tr>
            </a:tbl>
          </a:graphicData>
        </a:graphic>
      </p:graphicFrame>
      <p:sp>
        <p:nvSpPr>
          <p:cNvPr id="4" name="Text Placeholder 3">
            <a:extLst>
              <a:ext uri="{FF2B5EF4-FFF2-40B4-BE49-F238E27FC236}">
                <a16:creationId xmlns:a16="http://schemas.microsoft.com/office/drawing/2014/main" id="{DBD72F02-3BAD-4C47-ACA6-2CB574D93F3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8767971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1394</Words>
  <Application>Microsoft Office PowerPoint</Application>
  <PresentationFormat>On-screen Show (4:3)</PresentationFormat>
  <Paragraphs>544</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2022-02-02T14:05:03Z</dcterms:created>
  <dcterms:modified xsi:type="dcterms:W3CDTF">2022-02-02T14:05:50Z</dcterms:modified>
</cp:coreProperties>
</file>