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89" r:id="rId32"/>
    <p:sldId id="291" r:id="rId33"/>
    <p:sldId id="292" r:id="rId34"/>
    <p:sldId id="293"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44531</c:v>
                </c:pt>
              </c:numCache>
            </c:numRef>
          </c:cat>
          <c:val>
            <c:numRef>
              <c:f>Sheet1!$B$2</c:f>
              <c:numCache>
                <c:formatCode>General</c:formatCode>
                <c:ptCount val="1"/>
                <c:pt idx="0">
                  <c:v>147</c:v>
                </c:pt>
              </c:numCache>
            </c:numRef>
          </c:val>
          <c:extLst>
            <c:ext xmlns:c16="http://schemas.microsoft.com/office/drawing/2014/chart" uri="{C3380CC4-5D6E-409C-BE32-E72D297353CC}">
              <c16:uniqueId val="{00000000-BDB2-4E4F-9E82-1B529297F5F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44531</c:v>
                </c:pt>
              </c:numCache>
            </c:numRef>
          </c:cat>
          <c:val>
            <c:numRef>
              <c:f>Sheet1!$C$2</c:f>
              <c:numCache>
                <c:formatCode>General</c:formatCode>
                <c:ptCount val="1"/>
                <c:pt idx="0">
                  <c:v>486</c:v>
                </c:pt>
              </c:numCache>
            </c:numRef>
          </c:val>
          <c:extLst>
            <c:ext xmlns:c16="http://schemas.microsoft.com/office/drawing/2014/chart" uri="{C3380CC4-5D6E-409C-BE32-E72D297353CC}">
              <c16:uniqueId val="{00000001-BDB2-4E4F-9E82-1B529297F5F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44531</c:v>
                </c:pt>
              </c:numCache>
            </c:numRef>
          </c:cat>
          <c:val>
            <c:numRef>
              <c:f>Sheet1!$D$2</c:f>
              <c:numCache>
                <c:formatCode>General</c:formatCode>
                <c:ptCount val="1"/>
                <c:pt idx="0">
                  <c:v>6703</c:v>
                </c:pt>
              </c:numCache>
            </c:numRef>
          </c:val>
          <c:extLst>
            <c:ext xmlns:c16="http://schemas.microsoft.com/office/drawing/2014/chart" uri="{C3380CC4-5D6E-409C-BE32-E72D297353CC}">
              <c16:uniqueId val="{00000002-BDB2-4E4F-9E82-1B529297F5F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44531</c:v>
                </c:pt>
              </c:numCache>
            </c:numRef>
          </c:cat>
          <c:val>
            <c:numRef>
              <c:f>Sheet1!$E$2</c:f>
              <c:numCache>
                <c:formatCode>General</c:formatCode>
                <c:ptCount val="1"/>
                <c:pt idx="0">
                  <c:v>184</c:v>
                </c:pt>
              </c:numCache>
            </c:numRef>
          </c:val>
          <c:extLst>
            <c:ext xmlns:c16="http://schemas.microsoft.com/office/drawing/2014/chart" uri="{C3380CC4-5D6E-409C-BE32-E72D297353CC}">
              <c16:uniqueId val="{00000003-BDB2-4E4F-9E82-1B529297F5FC}"/>
            </c:ext>
          </c:extLst>
        </c:ser>
        <c:dLbls>
          <c:showLegendKey val="0"/>
          <c:showVal val="0"/>
          <c:showCatName val="0"/>
          <c:showSerName val="0"/>
          <c:showPercent val="0"/>
          <c:showBubbleSize val="0"/>
        </c:dLbls>
        <c:gapWidth val="219"/>
        <c:overlap val="-27"/>
        <c:axId val="318458952"/>
        <c:axId val="320058168"/>
      </c:barChart>
      <c:dateAx>
        <c:axId val="318458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058168"/>
        <c:crosses val="autoZero"/>
        <c:auto val="1"/>
        <c:lblOffset val="100"/>
        <c:baseTimeUnit val="days"/>
      </c:dateAx>
      <c:valAx>
        <c:axId val="32005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45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7</c:v>
                </c:pt>
                <c:pt idx="1">
                  <c:v>5</c:v>
                </c:pt>
                <c:pt idx="2">
                  <c:v>6</c:v>
                </c:pt>
                <c:pt idx="3">
                  <c:v>3</c:v>
                </c:pt>
                <c:pt idx="4">
                  <c:v>3</c:v>
                </c:pt>
                <c:pt idx="5">
                  <c:v>4</c:v>
                </c:pt>
                <c:pt idx="6">
                  <c:v>7</c:v>
                </c:pt>
                <c:pt idx="7">
                  <c:v>2</c:v>
                </c:pt>
                <c:pt idx="8">
                  <c:v>3</c:v>
                </c:pt>
                <c:pt idx="9">
                  <c:v>1</c:v>
                </c:pt>
                <c:pt idx="10">
                  <c:v>0</c:v>
                </c:pt>
                <c:pt idx="11">
                  <c:v>1</c:v>
                </c:pt>
              </c:numCache>
            </c:numRef>
          </c:val>
          <c:extLst>
            <c:ext xmlns:c16="http://schemas.microsoft.com/office/drawing/2014/chart" uri="{C3380CC4-5D6E-409C-BE32-E72D297353CC}">
              <c16:uniqueId val="{00000000-00E9-4100-B0EA-D4FA7691BE04}"/>
            </c:ext>
          </c:extLst>
        </c:ser>
        <c:dLbls>
          <c:showLegendKey val="0"/>
          <c:showVal val="0"/>
          <c:showCatName val="0"/>
          <c:showSerName val="0"/>
          <c:showPercent val="0"/>
          <c:showBubbleSize val="0"/>
        </c:dLbls>
        <c:gapWidth val="219"/>
        <c:overlap val="-27"/>
        <c:axId val="376963664"/>
        <c:axId val="376959728"/>
      </c:barChart>
      <c:dateAx>
        <c:axId val="376963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59728"/>
        <c:crosses val="autoZero"/>
        <c:auto val="1"/>
        <c:lblOffset val="100"/>
        <c:baseTimeUnit val="months"/>
      </c:dateAx>
      <c:valAx>
        <c:axId val="376959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6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c:v>
                </c:pt>
                <c:pt idx="1">
                  <c:v>5</c:v>
                </c:pt>
                <c:pt idx="2">
                  <c:v>9</c:v>
                </c:pt>
                <c:pt idx="3">
                  <c:v>7</c:v>
                </c:pt>
                <c:pt idx="4">
                  <c:v>7</c:v>
                </c:pt>
                <c:pt idx="5">
                  <c:v>14</c:v>
                </c:pt>
                <c:pt idx="6">
                  <c:v>7</c:v>
                </c:pt>
                <c:pt idx="7">
                  <c:v>3</c:v>
                </c:pt>
                <c:pt idx="8">
                  <c:v>4</c:v>
                </c:pt>
                <c:pt idx="9">
                  <c:v>3</c:v>
                </c:pt>
                <c:pt idx="10">
                  <c:v>9</c:v>
                </c:pt>
                <c:pt idx="11">
                  <c:v>9</c:v>
                </c:pt>
              </c:numCache>
            </c:numRef>
          </c:val>
          <c:extLst>
            <c:ext xmlns:c16="http://schemas.microsoft.com/office/drawing/2014/chart" uri="{C3380CC4-5D6E-409C-BE32-E72D297353CC}">
              <c16:uniqueId val="{00000000-A618-4157-AB08-2EA12433FA5E}"/>
            </c:ext>
          </c:extLst>
        </c:ser>
        <c:dLbls>
          <c:showLegendKey val="0"/>
          <c:showVal val="0"/>
          <c:showCatName val="0"/>
          <c:showSerName val="0"/>
          <c:showPercent val="0"/>
          <c:showBubbleSize val="0"/>
        </c:dLbls>
        <c:gapWidth val="219"/>
        <c:overlap val="-27"/>
        <c:axId val="429878080"/>
        <c:axId val="429878408"/>
      </c:barChart>
      <c:dateAx>
        <c:axId val="429878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878408"/>
        <c:crosses val="autoZero"/>
        <c:auto val="1"/>
        <c:lblOffset val="100"/>
        <c:baseTimeUnit val="months"/>
      </c:dateAx>
      <c:valAx>
        <c:axId val="429878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878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26</c:v>
                </c:pt>
                <c:pt idx="1">
                  <c:v>20</c:v>
                </c:pt>
                <c:pt idx="2">
                  <c:v>65</c:v>
                </c:pt>
                <c:pt idx="3">
                  <c:v>14</c:v>
                </c:pt>
                <c:pt idx="4">
                  <c:v>53</c:v>
                </c:pt>
                <c:pt idx="5">
                  <c:v>14</c:v>
                </c:pt>
                <c:pt idx="6">
                  <c:v>29</c:v>
                </c:pt>
                <c:pt idx="7">
                  <c:v>3</c:v>
                </c:pt>
                <c:pt idx="8">
                  <c:v>8</c:v>
                </c:pt>
                <c:pt idx="9">
                  <c:v>39</c:v>
                </c:pt>
                <c:pt idx="10">
                  <c:v>86</c:v>
                </c:pt>
                <c:pt idx="11">
                  <c:v>92</c:v>
                </c:pt>
              </c:numCache>
            </c:numRef>
          </c:val>
          <c:extLst>
            <c:ext xmlns:c16="http://schemas.microsoft.com/office/drawing/2014/chart" uri="{C3380CC4-5D6E-409C-BE32-E72D297353CC}">
              <c16:uniqueId val="{00000000-BC11-46D4-BE79-6B5DAF2D5D87}"/>
            </c:ext>
          </c:extLst>
        </c:ser>
        <c:dLbls>
          <c:showLegendKey val="0"/>
          <c:showVal val="0"/>
          <c:showCatName val="0"/>
          <c:showSerName val="0"/>
          <c:showPercent val="0"/>
          <c:showBubbleSize val="0"/>
        </c:dLbls>
        <c:gapWidth val="219"/>
        <c:overlap val="-27"/>
        <c:axId val="429893776"/>
        <c:axId val="439016560"/>
      </c:barChart>
      <c:catAx>
        <c:axId val="429893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016560"/>
        <c:crosses val="autoZero"/>
        <c:auto val="1"/>
        <c:lblAlgn val="ctr"/>
        <c:lblOffset val="100"/>
        <c:noMultiLvlLbl val="0"/>
      </c:catAx>
      <c:valAx>
        <c:axId val="439016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89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c:v>
                </c:pt>
                <c:pt idx="1">
                  <c:v>0</c:v>
                </c:pt>
                <c:pt idx="2">
                  <c:v>1</c:v>
                </c:pt>
                <c:pt idx="3">
                  <c:v>-1</c:v>
                </c:pt>
                <c:pt idx="4">
                  <c:v>0</c:v>
                </c:pt>
                <c:pt idx="5">
                  <c:v>-4</c:v>
                </c:pt>
                <c:pt idx="6">
                  <c:v>2</c:v>
                </c:pt>
                <c:pt idx="7">
                  <c:v>0</c:v>
                </c:pt>
                <c:pt idx="8">
                  <c:v>0</c:v>
                </c:pt>
                <c:pt idx="9">
                  <c:v>0</c:v>
                </c:pt>
                <c:pt idx="10">
                  <c:v>-1</c:v>
                </c:pt>
                <c:pt idx="11">
                  <c:v>3</c:v>
                </c:pt>
              </c:numCache>
            </c:numRef>
          </c:val>
          <c:extLst>
            <c:ext xmlns:c16="http://schemas.microsoft.com/office/drawing/2014/chart" uri="{C3380CC4-5D6E-409C-BE32-E72D297353CC}">
              <c16:uniqueId val="{00000000-F2C2-4083-82E3-1353509EFE85}"/>
            </c:ext>
          </c:extLst>
        </c:ser>
        <c:dLbls>
          <c:showLegendKey val="0"/>
          <c:showVal val="0"/>
          <c:showCatName val="0"/>
          <c:showSerName val="0"/>
          <c:showPercent val="0"/>
          <c:showBubbleSize val="0"/>
        </c:dLbls>
        <c:gapWidth val="219"/>
        <c:overlap val="-27"/>
        <c:axId val="440682656"/>
        <c:axId val="440681672"/>
      </c:barChart>
      <c:dateAx>
        <c:axId val="440682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81672"/>
        <c:crosses val="autoZero"/>
        <c:auto val="1"/>
        <c:lblOffset val="100"/>
        <c:baseTimeUnit val="months"/>
      </c:dateAx>
      <c:valAx>
        <c:axId val="44068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82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1</c:v>
                </c:pt>
                <c:pt idx="2">
                  <c:v>2</c:v>
                </c:pt>
                <c:pt idx="3">
                  <c:v>3</c:v>
                </c:pt>
                <c:pt idx="4">
                  <c:v>1</c:v>
                </c:pt>
                <c:pt idx="5">
                  <c:v>0</c:v>
                </c:pt>
                <c:pt idx="6">
                  <c:v>1</c:v>
                </c:pt>
                <c:pt idx="7">
                  <c:v>1</c:v>
                </c:pt>
                <c:pt idx="8">
                  <c:v>1</c:v>
                </c:pt>
                <c:pt idx="9">
                  <c:v>1</c:v>
                </c:pt>
                <c:pt idx="10">
                  <c:v>1</c:v>
                </c:pt>
                <c:pt idx="11">
                  <c:v>1</c:v>
                </c:pt>
              </c:numCache>
            </c:numRef>
          </c:val>
          <c:extLst>
            <c:ext xmlns:c16="http://schemas.microsoft.com/office/drawing/2014/chart" uri="{C3380CC4-5D6E-409C-BE32-E72D297353CC}">
              <c16:uniqueId val="{00000000-F538-41C6-941F-04E3FC835D28}"/>
            </c:ext>
          </c:extLst>
        </c:ser>
        <c:dLbls>
          <c:showLegendKey val="0"/>
          <c:showVal val="0"/>
          <c:showCatName val="0"/>
          <c:showSerName val="0"/>
          <c:showPercent val="0"/>
          <c:showBubbleSize val="0"/>
        </c:dLbls>
        <c:gapWidth val="219"/>
        <c:overlap val="-27"/>
        <c:axId val="440697416"/>
        <c:axId val="440699384"/>
      </c:barChart>
      <c:dateAx>
        <c:axId val="440697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99384"/>
        <c:crosses val="autoZero"/>
        <c:auto val="1"/>
        <c:lblOffset val="100"/>
        <c:baseTimeUnit val="months"/>
      </c:dateAx>
      <c:valAx>
        <c:axId val="44069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97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c:v>
                </c:pt>
                <c:pt idx="1">
                  <c:v>3</c:v>
                </c:pt>
                <c:pt idx="2">
                  <c:v>12</c:v>
                </c:pt>
                <c:pt idx="3">
                  <c:v>3</c:v>
                </c:pt>
                <c:pt idx="4">
                  <c:v>11</c:v>
                </c:pt>
                <c:pt idx="5">
                  <c:v>0</c:v>
                </c:pt>
                <c:pt idx="6">
                  <c:v>1</c:v>
                </c:pt>
                <c:pt idx="7">
                  <c:v>7</c:v>
                </c:pt>
                <c:pt idx="8">
                  <c:v>4</c:v>
                </c:pt>
                <c:pt idx="9">
                  <c:v>10</c:v>
                </c:pt>
                <c:pt idx="10">
                  <c:v>12</c:v>
                </c:pt>
                <c:pt idx="11">
                  <c:v>13</c:v>
                </c:pt>
              </c:numCache>
            </c:numRef>
          </c:val>
          <c:extLst>
            <c:ext xmlns:c16="http://schemas.microsoft.com/office/drawing/2014/chart" uri="{C3380CC4-5D6E-409C-BE32-E72D297353CC}">
              <c16:uniqueId val="{00000000-127B-4887-8176-4414EC4AEEC1}"/>
            </c:ext>
          </c:extLst>
        </c:ser>
        <c:dLbls>
          <c:showLegendKey val="0"/>
          <c:showVal val="0"/>
          <c:showCatName val="0"/>
          <c:showSerName val="0"/>
          <c:showPercent val="0"/>
          <c:showBubbleSize val="0"/>
        </c:dLbls>
        <c:gapWidth val="219"/>
        <c:overlap val="-27"/>
        <c:axId val="440699056"/>
        <c:axId val="440691184"/>
      </c:barChart>
      <c:catAx>
        <c:axId val="440699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91184"/>
        <c:crosses val="autoZero"/>
        <c:auto val="1"/>
        <c:lblAlgn val="ctr"/>
        <c:lblOffset val="100"/>
        <c:noMultiLvlLbl val="0"/>
      </c:catAx>
      <c:valAx>
        <c:axId val="44069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69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84</c:v>
                </c:pt>
                <c:pt idx="1">
                  <c:v>107</c:v>
                </c:pt>
                <c:pt idx="2">
                  <c:v>108</c:v>
                </c:pt>
                <c:pt idx="3">
                  <c:v>120</c:v>
                </c:pt>
                <c:pt idx="4">
                  <c:v>106</c:v>
                </c:pt>
                <c:pt idx="5">
                  <c:v>121</c:v>
                </c:pt>
                <c:pt idx="6">
                  <c:v>82</c:v>
                </c:pt>
                <c:pt idx="7">
                  <c:v>69</c:v>
                </c:pt>
                <c:pt idx="8">
                  <c:v>91</c:v>
                </c:pt>
                <c:pt idx="9">
                  <c:v>93</c:v>
                </c:pt>
                <c:pt idx="10">
                  <c:v>74</c:v>
                </c:pt>
                <c:pt idx="11">
                  <c:v>55</c:v>
                </c:pt>
              </c:numCache>
            </c:numRef>
          </c:val>
          <c:extLst>
            <c:ext xmlns:c16="http://schemas.microsoft.com/office/drawing/2014/chart" uri="{C3380CC4-5D6E-409C-BE32-E72D297353CC}">
              <c16:uniqueId val="{00000000-CDB1-4128-B2F9-1D1704DCD9A7}"/>
            </c:ext>
          </c:extLst>
        </c:ser>
        <c:dLbls>
          <c:showLegendKey val="0"/>
          <c:showVal val="0"/>
          <c:showCatName val="0"/>
          <c:showSerName val="0"/>
          <c:showPercent val="0"/>
          <c:showBubbleSize val="0"/>
        </c:dLbls>
        <c:gapWidth val="219"/>
        <c:overlap val="-27"/>
        <c:axId val="450635944"/>
        <c:axId val="450640208"/>
      </c:barChart>
      <c:dateAx>
        <c:axId val="450635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640208"/>
        <c:crosses val="autoZero"/>
        <c:auto val="1"/>
        <c:lblOffset val="100"/>
        <c:baseTimeUnit val="months"/>
      </c:dateAx>
      <c:valAx>
        <c:axId val="450640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63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39</c:v>
                </c:pt>
                <c:pt idx="1">
                  <c:v>29</c:v>
                </c:pt>
                <c:pt idx="2">
                  <c:v>60</c:v>
                </c:pt>
                <c:pt idx="3">
                  <c:v>44</c:v>
                </c:pt>
                <c:pt idx="4">
                  <c:v>35</c:v>
                </c:pt>
                <c:pt idx="5">
                  <c:v>45</c:v>
                </c:pt>
                <c:pt idx="6">
                  <c:v>27</c:v>
                </c:pt>
                <c:pt idx="7">
                  <c:v>67</c:v>
                </c:pt>
                <c:pt idx="8">
                  <c:v>22</c:v>
                </c:pt>
                <c:pt idx="9">
                  <c:v>19</c:v>
                </c:pt>
                <c:pt idx="10">
                  <c:v>45</c:v>
                </c:pt>
                <c:pt idx="11">
                  <c:v>66</c:v>
                </c:pt>
              </c:numCache>
            </c:numRef>
          </c:val>
          <c:extLst>
            <c:ext xmlns:c16="http://schemas.microsoft.com/office/drawing/2014/chart" uri="{C3380CC4-5D6E-409C-BE32-E72D297353CC}">
              <c16:uniqueId val="{00000000-52C7-41FE-824A-C0ECA699266E}"/>
            </c:ext>
          </c:extLst>
        </c:ser>
        <c:dLbls>
          <c:showLegendKey val="0"/>
          <c:showVal val="0"/>
          <c:showCatName val="0"/>
          <c:showSerName val="0"/>
          <c:showPercent val="0"/>
          <c:showBubbleSize val="0"/>
        </c:dLbls>
        <c:gapWidth val="219"/>
        <c:overlap val="-27"/>
        <c:axId val="450646440"/>
        <c:axId val="450651688"/>
      </c:barChart>
      <c:catAx>
        <c:axId val="450646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651688"/>
        <c:crosses val="autoZero"/>
        <c:auto val="1"/>
        <c:lblAlgn val="ctr"/>
        <c:lblOffset val="100"/>
        <c:noMultiLvlLbl val="0"/>
      </c:catAx>
      <c:valAx>
        <c:axId val="450651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64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236</c:v>
                </c:pt>
                <c:pt idx="1">
                  <c:v>148</c:v>
                </c:pt>
                <c:pt idx="2">
                  <c:v>543</c:v>
                </c:pt>
                <c:pt idx="3">
                  <c:v>179</c:v>
                </c:pt>
                <c:pt idx="4">
                  <c:v>283</c:v>
                </c:pt>
                <c:pt idx="5">
                  <c:v>91</c:v>
                </c:pt>
                <c:pt idx="6">
                  <c:v>191</c:v>
                </c:pt>
                <c:pt idx="7">
                  <c:v>202</c:v>
                </c:pt>
                <c:pt idx="8">
                  <c:v>113</c:v>
                </c:pt>
                <c:pt idx="9">
                  <c:v>190</c:v>
                </c:pt>
                <c:pt idx="10">
                  <c:v>410</c:v>
                </c:pt>
                <c:pt idx="11">
                  <c:v>665</c:v>
                </c:pt>
              </c:numCache>
            </c:numRef>
          </c:val>
          <c:extLst>
            <c:ext xmlns:c16="http://schemas.microsoft.com/office/drawing/2014/chart" uri="{C3380CC4-5D6E-409C-BE32-E72D297353CC}">
              <c16:uniqueId val="{00000000-9D38-4F4A-BE61-474FED053B9F}"/>
            </c:ext>
          </c:extLst>
        </c:ser>
        <c:dLbls>
          <c:showLegendKey val="0"/>
          <c:showVal val="0"/>
          <c:showCatName val="0"/>
          <c:showSerName val="0"/>
          <c:showPercent val="0"/>
          <c:showBubbleSize val="0"/>
        </c:dLbls>
        <c:gapWidth val="219"/>
        <c:overlap val="-27"/>
        <c:axId val="450648736"/>
        <c:axId val="450652344"/>
      </c:barChart>
      <c:catAx>
        <c:axId val="450648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652344"/>
        <c:crosses val="autoZero"/>
        <c:auto val="1"/>
        <c:lblAlgn val="ctr"/>
        <c:lblOffset val="100"/>
        <c:noMultiLvlLbl val="0"/>
      </c:catAx>
      <c:valAx>
        <c:axId val="450652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64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637</c:v>
                </c:pt>
                <c:pt idx="1">
                  <c:v>14237</c:v>
                </c:pt>
                <c:pt idx="2">
                  <c:v>8052</c:v>
                </c:pt>
                <c:pt idx="3">
                  <c:v>17358</c:v>
                </c:pt>
                <c:pt idx="4">
                  <c:v>7979</c:v>
                </c:pt>
                <c:pt idx="5">
                  <c:v>13257</c:v>
                </c:pt>
                <c:pt idx="6">
                  <c:v>5335</c:v>
                </c:pt>
                <c:pt idx="7">
                  <c:v>7617</c:v>
                </c:pt>
                <c:pt idx="8">
                  <c:v>12822</c:v>
                </c:pt>
                <c:pt idx="9">
                  <c:v>6126</c:v>
                </c:pt>
                <c:pt idx="10">
                  <c:v>10279</c:v>
                </c:pt>
                <c:pt idx="11">
                  <c:v>19917</c:v>
                </c:pt>
                <c:pt idx="12">
                  <c:v>23710</c:v>
                </c:pt>
              </c:numCache>
            </c:numRef>
          </c:val>
          <c:extLst>
            <c:ext xmlns:c16="http://schemas.microsoft.com/office/drawing/2014/chart" uri="{C3380CC4-5D6E-409C-BE32-E72D297353CC}">
              <c16:uniqueId val="{00000000-F712-40F5-BA75-A940C3C20338}"/>
            </c:ext>
          </c:extLst>
        </c:ser>
        <c:dLbls>
          <c:showLegendKey val="0"/>
          <c:showVal val="0"/>
          <c:showCatName val="0"/>
          <c:showSerName val="0"/>
          <c:showPercent val="0"/>
          <c:showBubbleSize val="0"/>
        </c:dLbls>
        <c:gapWidth val="219"/>
        <c:overlap val="-27"/>
        <c:axId val="450648408"/>
        <c:axId val="450650048"/>
      </c:barChart>
      <c:catAx>
        <c:axId val="450648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650048"/>
        <c:crosses val="autoZero"/>
        <c:auto val="1"/>
        <c:lblAlgn val="ctr"/>
        <c:lblOffset val="100"/>
        <c:noMultiLvlLbl val="0"/>
      </c:catAx>
      <c:valAx>
        <c:axId val="45065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64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c:v>
                </c:pt>
                <c:pt idx="1">
                  <c:v>-2</c:v>
                </c:pt>
                <c:pt idx="2">
                  <c:v>5</c:v>
                </c:pt>
                <c:pt idx="3">
                  <c:v>0</c:v>
                </c:pt>
                <c:pt idx="4">
                  <c:v>-5</c:v>
                </c:pt>
                <c:pt idx="5">
                  <c:v>8</c:v>
                </c:pt>
                <c:pt idx="6">
                  <c:v>-1</c:v>
                </c:pt>
                <c:pt idx="7">
                  <c:v>2</c:v>
                </c:pt>
                <c:pt idx="8">
                  <c:v>1</c:v>
                </c:pt>
                <c:pt idx="9">
                  <c:v>3</c:v>
                </c:pt>
                <c:pt idx="10">
                  <c:v>4</c:v>
                </c:pt>
                <c:pt idx="11">
                  <c:v>2</c:v>
                </c:pt>
              </c:numCache>
            </c:numRef>
          </c:val>
          <c:extLst>
            <c:ext xmlns:c16="http://schemas.microsoft.com/office/drawing/2014/chart" uri="{C3380CC4-5D6E-409C-BE32-E72D297353CC}">
              <c16:uniqueId val="{00000000-EE26-4C35-A7B0-35380AD5B6D7}"/>
            </c:ext>
          </c:extLst>
        </c:ser>
        <c:dLbls>
          <c:showLegendKey val="0"/>
          <c:showVal val="0"/>
          <c:showCatName val="0"/>
          <c:showSerName val="0"/>
          <c:showPercent val="0"/>
          <c:showBubbleSize val="0"/>
        </c:dLbls>
        <c:gapWidth val="219"/>
        <c:overlap val="-27"/>
        <c:axId val="240245256"/>
        <c:axId val="240248208"/>
      </c:barChart>
      <c:dateAx>
        <c:axId val="240245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248208"/>
        <c:crosses val="autoZero"/>
        <c:auto val="1"/>
        <c:lblOffset val="100"/>
        <c:baseTimeUnit val="months"/>
      </c:dateAx>
      <c:valAx>
        <c:axId val="24024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24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19</c:v>
                </c:pt>
                <c:pt idx="1">
                  <c:v>20</c:v>
                </c:pt>
                <c:pt idx="2">
                  <c:v>27</c:v>
                </c:pt>
                <c:pt idx="3">
                  <c:v>28</c:v>
                </c:pt>
                <c:pt idx="4">
                  <c:v>20</c:v>
                </c:pt>
                <c:pt idx="5">
                  <c:v>78</c:v>
                </c:pt>
                <c:pt idx="6">
                  <c:v>20</c:v>
                </c:pt>
                <c:pt idx="7">
                  <c:v>35</c:v>
                </c:pt>
                <c:pt idx="8">
                  <c:v>14</c:v>
                </c:pt>
                <c:pt idx="9">
                  <c:v>13</c:v>
                </c:pt>
                <c:pt idx="10">
                  <c:v>23</c:v>
                </c:pt>
                <c:pt idx="11">
                  <c:v>24</c:v>
                </c:pt>
              </c:numCache>
            </c:numRef>
          </c:val>
          <c:extLst>
            <c:ext xmlns:c16="http://schemas.microsoft.com/office/drawing/2014/chart" uri="{C3380CC4-5D6E-409C-BE32-E72D297353CC}">
              <c16:uniqueId val="{00000000-6DBF-48C9-B5B3-8BB130DD06EB}"/>
            </c:ext>
          </c:extLst>
        </c:ser>
        <c:dLbls>
          <c:showLegendKey val="0"/>
          <c:showVal val="0"/>
          <c:showCatName val="0"/>
          <c:showSerName val="0"/>
          <c:showPercent val="0"/>
          <c:showBubbleSize val="0"/>
        </c:dLbls>
        <c:gapWidth val="219"/>
        <c:overlap val="-27"/>
        <c:axId val="240259688"/>
        <c:axId val="240258048"/>
      </c:barChart>
      <c:dateAx>
        <c:axId val="240259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258048"/>
        <c:crosses val="autoZero"/>
        <c:auto val="1"/>
        <c:lblOffset val="100"/>
        <c:baseTimeUnit val="months"/>
      </c:dateAx>
      <c:valAx>
        <c:axId val="24025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25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57</c:v>
                </c:pt>
                <c:pt idx="1">
                  <c:v>102</c:v>
                </c:pt>
                <c:pt idx="2">
                  <c:v>219</c:v>
                </c:pt>
                <c:pt idx="3">
                  <c:v>86</c:v>
                </c:pt>
                <c:pt idx="4">
                  <c:v>140</c:v>
                </c:pt>
                <c:pt idx="5">
                  <c:v>156</c:v>
                </c:pt>
                <c:pt idx="6">
                  <c:v>41</c:v>
                </c:pt>
                <c:pt idx="7">
                  <c:v>141</c:v>
                </c:pt>
                <c:pt idx="8">
                  <c:v>44</c:v>
                </c:pt>
                <c:pt idx="9">
                  <c:v>162</c:v>
                </c:pt>
                <c:pt idx="10">
                  <c:v>259</c:v>
                </c:pt>
                <c:pt idx="11">
                  <c:v>245</c:v>
                </c:pt>
              </c:numCache>
            </c:numRef>
          </c:val>
          <c:extLst>
            <c:ext xmlns:c16="http://schemas.microsoft.com/office/drawing/2014/chart" uri="{C3380CC4-5D6E-409C-BE32-E72D297353CC}">
              <c16:uniqueId val="{00000000-D1B0-45A6-9F83-46C525EF1F82}"/>
            </c:ext>
          </c:extLst>
        </c:ser>
        <c:dLbls>
          <c:showLegendKey val="0"/>
          <c:showVal val="0"/>
          <c:showCatName val="0"/>
          <c:showSerName val="0"/>
          <c:showPercent val="0"/>
          <c:showBubbleSize val="0"/>
        </c:dLbls>
        <c:gapWidth val="219"/>
        <c:overlap val="-27"/>
        <c:axId val="240254768"/>
        <c:axId val="240253456"/>
      </c:barChart>
      <c:catAx>
        <c:axId val="240254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253456"/>
        <c:crosses val="autoZero"/>
        <c:auto val="1"/>
        <c:lblAlgn val="ctr"/>
        <c:lblOffset val="100"/>
        <c:noMultiLvlLbl val="0"/>
      </c:catAx>
      <c:valAx>
        <c:axId val="24025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25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61D7C-D105-4D10-895A-66E4D3057026}"/>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D8B1EDF9-7AD7-4A6C-ABE7-AE0CAE1A598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717097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F3443-F688-42F3-951C-48588D4692E4}"/>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A62601F1-581C-4B04-B36E-F298E9C4ED93}"/>
              </a:ext>
            </a:extLst>
          </p:cNvPr>
          <p:cNvGraphicFramePr>
            <a:graphicFrameLocks noGrp="1"/>
          </p:cNvGraphicFramePr>
          <p:nvPr>
            <p:ph type="chart" sz="quarter" idx="13"/>
            <p:extLst>
              <p:ext uri="{D42A27DB-BD31-4B8C-83A1-F6EECF244321}">
                <p14:modId xmlns:p14="http://schemas.microsoft.com/office/powerpoint/2010/main" val="2927118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C37B9D-8BE0-48FF-9473-37C1DFD581A4}"/>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42951387-156C-4D1A-B489-61A437BF7A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0780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64A4D-C144-4095-9B20-7B0E952F4FDE}"/>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91F12BD0-AB60-4876-B00B-3A0AF8B7EB6B}"/>
              </a:ext>
            </a:extLst>
          </p:cNvPr>
          <p:cNvGraphicFramePr>
            <a:graphicFrameLocks noGrp="1"/>
          </p:cNvGraphicFramePr>
          <p:nvPr>
            <p:ph type="tbl" sz="quarter" idx="13"/>
            <p:extLst>
              <p:ext uri="{D42A27DB-BD31-4B8C-83A1-F6EECF244321}">
                <p14:modId xmlns:p14="http://schemas.microsoft.com/office/powerpoint/2010/main" val="3179858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134861096"/>
                    </a:ext>
                  </a:extLst>
                </a:gridCol>
                <a:gridCol w="905256">
                  <a:extLst>
                    <a:ext uri="{9D8B030D-6E8A-4147-A177-3AD203B41FA5}">
                      <a16:colId xmlns:a16="http://schemas.microsoft.com/office/drawing/2014/main" val="2253053952"/>
                    </a:ext>
                  </a:extLst>
                </a:gridCol>
                <a:gridCol w="905256">
                  <a:extLst>
                    <a:ext uri="{9D8B030D-6E8A-4147-A177-3AD203B41FA5}">
                      <a16:colId xmlns:a16="http://schemas.microsoft.com/office/drawing/2014/main" val="991695495"/>
                    </a:ext>
                  </a:extLst>
                </a:gridCol>
                <a:gridCol w="905256">
                  <a:extLst>
                    <a:ext uri="{9D8B030D-6E8A-4147-A177-3AD203B41FA5}">
                      <a16:colId xmlns:a16="http://schemas.microsoft.com/office/drawing/2014/main" val="3635502365"/>
                    </a:ext>
                  </a:extLst>
                </a:gridCol>
                <a:gridCol w="905256">
                  <a:extLst>
                    <a:ext uri="{9D8B030D-6E8A-4147-A177-3AD203B41FA5}">
                      <a16:colId xmlns:a16="http://schemas.microsoft.com/office/drawing/2014/main" val="1960765013"/>
                    </a:ext>
                  </a:extLst>
                </a:gridCol>
                <a:gridCol w="905256">
                  <a:extLst>
                    <a:ext uri="{9D8B030D-6E8A-4147-A177-3AD203B41FA5}">
                      <a16:colId xmlns:a16="http://schemas.microsoft.com/office/drawing/2014/main" val="3877787401"/>
                    </a:ext>
                  </a:extLst>
                </a:gridCol>
                <a:gridCol w="905256">
                  <a:extLst>
                    <a:ext uri="{9D8B030D-6E8A-4147-A177-3AD203B41FA5}">
                      <a16:colId xmlns:a16="http://schemas.microsoft.com/office/drawing/2014/main" val="2029607911"/>
                    </a:ext>
                  </a:extLst>
                </a:gridCol>
                <a:gridCol w="905256">
                  <a:extLst>
                    <a:ext uri="{9D8B030D-6E8A-4147-A177-3AD203B41FA5}">
                      <a16:colId xmlns:a16="http://schemas.microsoft.com/office/drawing/2014/main" val="972402354"/>
                    </a:ext>
                  </a:extLst>
                </a:gridCol>
                <a:gridCol w="905256">
                  <a:extLst>
                    <a:ext uri="{9D8B030D-6E8A-4147-A177-3AD203B41FA5}">
                      <a16:colId xmlns:a16="http://schemas.microsoft.com/office/drawing/2014/main" val="414264585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16580662"/>
                  </a:ext>
                </a:extLst>
              </a:tr>
              <a:tr h="370840">
                <a:tc>
                  <a:txBody>
                    <a:bodyPr/>
                    <a:lstStyle/>
                    <a:p>
                      <a:r>
                        <a:rPr lang="en-US" sz="1000"/>
                        <a:t>147</a:t>
                      </a:r>
                    </a:p>
                  </a:txBody>
                  <a:tcPr/>
                </a:tc>
                <a:tc>
                  <a:txBody>
                    <a:bodyPr/>
                    <a:lstStyle/>
                    <a:p>
                      <a:r>
                        <a:rPr lang="en-US" sz="1000"/>
                        <a:t>42</a:t>
                      </a:r>
                    </a:p>
                  </a:txBody>
                  <a:tcPr/>
                </a:tc>
                <a:tc>
                  <a:txBody>
                    <a:bodyPr/>
                    <a:lstStyle/>
                    <a:p>
                      <a:r>
                        <a:rPr lang="en-US" sz="1000"/>
                        <a:t>61</a:t>
                      </a:r>
                    </a:p>
                  </a:txBody>
                  <a:tcPr/>
                </a:tc>
                <a:tc>
                  <a:txBody>
                    <a:bodyPr/>
                    <a:lstStyle/>
                    <a:p>
                      <a:r>
                        <a:rPr lang="en-US" sz="1000"/>
                        <a:t>438</a:t>
                      </a:r>
                    </a:p>
                  </a:txBody>
                  <a:tcPr/>
                </a:tc>
                <a:tc>
                  <a:txBody>
                    <a:bodyPr/>
                    <a:lstStyle/>
                    <a:p>
                      <a:r>
                        <a:rPr lang="en-US" sz="1000"/>
                        <a:t>7</a:t>
                      </a:r>
                    </a:p>
                  </a:txBody>
                  <a:tcPr/>
                </a:tc>
                <a:tc>
                  <a:txBody>
                    <a:bodyPr/>
                    <a:lstStyle/>
                    <a:p>
                      <a:r>
                        <a:rPr lang="en-US" sz="1000"/>
                        <a:t>4</a:t>
                      </a:r>
                    </a:p>
                  </a:txBody>
                  <a:tcPr/>
                </a:tc>
                <a:tc>
                  <a:txBody>
                    <a:bodyPr/>
                    <a:lstStyle/>
                    <a:p>
                      <a:r>
                        <a:rPr lang="en-US" sz="1000"/>
                        <a:t>4</a:t>
                      </a:r>
                    </a:p>
                  </a:txBody>
                  <a:tcPr/>
                </a:tc>
                <a:tc>
                  <a:txBody>
                    <a:bodyPr/>
                    <a:lstStyle/>
                    <a:p>
                      <a:r>
                        <a:rPr lang="en-US" sz="1000"/>
                        <a:t>5.8418 %</a:t>
                      </a:r>
                    </a:p>
                  </a:txBody>
                  <a:tcPr/>
                </a:tc>
                <a:tc>
                  <a:txBody>
                    <a:bodyPr/>
                    <a:lstStyle/>
                    <a:p>
                      <a:r>
                        <a:rPr lang="en-US" sz="1000"/>
                        <a:t>0.0 %</a:t>
                      </a:r>
                    </a:p>
                  </a:txBody>
                  <a:tcPr/>
                </a:tc>
                <a:extLst>
                  <a:ext uri="{0D108BD9-81ED-4DB2-BD59-A6C34878D82A}">
                    <a16:rowId xmlns:a16="http://schemas.microsoft.com/office/drawing/2014/main" val="1033754185"/>
                  </a:ext>
                </a:extLst>
              </a:tr>
            </a:tbl>
          </a:graphicData>
        </a:graphic>
      </p:graphicFrame>
      <p:sp>
        <p:nvSpPr>
          <p:cNvPr id="4" name="Text Placeholder 3">
            <a:extLst>
              <a:ext uri="{FF2B5EF4-FFF2-40B4-BE49-F238E27FC236}">
                <a16:creationId xmlns:a16="http://schemas.microsoft.com/office/drawing/2014/main" id="{13A2D978-ECD2-4C17-94FE-4284DA03BBB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004447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32A26-B44A-49F8-84BC-A77F0780B15F}"/>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73BD935C-97CA-47E2-84EC-F43A163D3F50}"/>
              </a:ext>
            </a:extLst>
          </p:cNvPr>
          <p:cNvGraphicFramePr>
            <a:graphicFrameLocks noGrp="1"/>
          </p:cNvGraphicFramePr>
          <p:nvPr>
            <p:ph type="chart" sz="quarter" idx="13"/>
            <p:extLst>
              <p:ext uri="{D42A27DB-BD31-4B8C-83A1-F6EECF244321}">
                <p14:modId xmlns:p14="http://schemas.microsoft.com/office/powerpoint/2010/main" val="1209876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CE13B9-64CF-433F-B18C-C22B8BDC202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D2676F4-2433-4AEB-BB4C-36F8747402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4749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18A37-58B0-4212-A1B0-18B6D036FBA9}"/>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A649C866-C191-4405-BBFA-F930442EE265}"/>
              </a:ext>
            </a:extLst>
          </p:cNvPr>
          <p:cNvGraphicFramePr>
            <a:graphicFrameLocks noGrp="1"/>
          </p:cNvGraphicFramePr>
          <p:nvPr>
            <p:ph type="chart" sz="quarter" idx="13"/>
            <p:extLst>
              <p:ext uri="{D42A27DB-BD31-4B8C-83A1-F6EECF244321}">
                <p14:modId xmlns:p14="http://schemas.microsoft.com/office/powerpoint/2010/main" val="3839607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48D00D-8CD5-4B34-A616-642493FF062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A3CF356-7095-4DFC-8C0F-F0A9520FEE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2516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6F3C1-7A32-487C-8CA5-CABE4803F03E}"/>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528BCEFC-F26C-4523-9316-221738A577D5}"/>
              </a:ext>
            </a:extLst>
          </p:cNvPr>
          <p:cNvGraphicFramePr>
            <a:graphicFrameLocks noGrp="1"/>
          </p:cNvGraphicFramePr>
          <p:nvPr>
            <p:ph type="chart" sz="quarter" idx="13"/>
            <p:extLst>
              <p:ext uri="{D42A27DB-BD31-4B8C-83A1-F6EECF244321}">
                <p14:modId xmlns:p14="http://schemas.microsoft.com/office/powerpoint/2010/main" val="1705215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751B19-833E-4C2C-985A-3F356332353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05FBF56-0F7B-48F0-B189-785255CCE6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792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835D4-F079-4F31-BE0F-7BFFBFAEEC7C}"/>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496CD45D-2BE0-44B3-B7A5-860F19D1B3B1}"/>
              </a:ext>
            </a:extLst>
          </p:cNvPr>
          <p:cNvGraphicFramePr>
            <a:graphicFrameLocks noGrp="1"/>
          </p:cNvGraphicFramePr>
          <p:nvPr>
            <p:ph type="tbl" sz="quarter" idx="13"/>
            <p:extLst>
              <p:ext uri="{D42A27DB-BD31-4B8C-83A1-F6EECF244321}">
                <p14:modId xmlns:p14="http://schemas.microsoft.com/office/powerpoint/2010/main" val="2004235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38680226"/>
                    </a:ext>
                  </a:extLst>
                </a:gridCol>
                <a:gridCol w="822960">
                  <a:extLst>
                    <a:ext uri="{9D8B030D-6E8A-4147-A177-3AD203B41FA5}">
                      <a16:colId xmlns:a16="http://schemas.microsoft.com/office/drawing/2014/main" val="3633475887"/>
                    </a:ext>
                  </a:extLst>
                </a:gridCol>
                <a:gridCol w="822960">
                  <a:extLst>
                    <a:ext uri="{9D8B030D-6E8A-4147-A177-3AD203B41FA5}">
                      <a16:colId xmlns:a16="http://schemas.microsoft.com/office/drawing/2014/main" val="737899638"/>
                    </a:ext>
                  </a:extLst>
                </a:gridCol>
                <a:gridCol w="822960">
                  <a:extLst>
                    <a:ext uri="{9D8B030D-6E8A-4147-A177-3AD203B41FA5}">
                      <a16:colId xmlns:a16="http://schemas.microsoft.com/office/drawing/2014/main" val="4083887952"/>
                    </a:ext>
                  </a:extLst>
                </a:gridCol>
                <a:gridCol w="822960">
                  <a:extLst>
                    <a:ext uri="{9D8B030D-6E8A-4147-A177-3AD203B41FA5}">
                      <a16:colId xmlns:a16="http://schemas.microsoft.com/office/drawing/2014/main" val="3246300835"/>
                    </a:ext>
                  </a:extLst>
                </a:gridCol>
                <a:gridCol w="822960">
                  <a:extLst>
                    <a:ext uri="{9D8B030D-6E8A-4147-A177-3AD203B41FA5}">
                      <a16:colId xmlns:a16="http://schemas.microsoft.com/office/drawing/2014/main" val="2044891575"/>
                    </a:ext>
                  </a:extLst>
                </a:gridCol>
                <a:gridCol w="822960">
                  <a:extLst>
                    <a:ext uri="{9D8B030D-6E8A-4147-A177-3AD203B41FA5}">
                      <a16:colId xmlns:a16="http://schemas.microsoft.com/office/drawing/2014/main" val="2317734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5644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- 2021-12-30 12:12:36</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71039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- 2021-11-17 17:16:11</a:t>
                      </a:r>
                      <a:r>
                        <a:rPr kumimoji="0" lang="en-US" sz="1000" b="0" i="0" u="none" strike="noStrike" kern="1200" cap="none" spc="0" normalizeH="0" baseline="0" noProof="0">
                          <a:ln>
                            <a:noFill/>
                          </a:ln>
                          <a:solidFill>
                            <a:prstClr val="black"/>
                          </a:solidFill>
                          <a:effectLst/>
                          <a:uLnTx/>
                          <a:uFillTx/>
                          <a:latin typeface="+mn-lt"/>
                          <a:ea typeface="+mn-ea"/>
                          <a:cs typeface="+mn-cs"/>
                        </a:rPr>
                        <a:t>
 TMNAS employees had the chance to enjoy a complementary cup of coffee or tea at our Bala office today! We hope everyone enjoyed themselves and got a chance to stop by the coffee cart.
We want to hear from you: What is your favorite cup of coffee or tea that gets you motivated? Feel free to comment below.
Don't forgot to follow us to learn more about what its like to work for TMNAS!
#workperk #coffee #employeeappreciation #workculturematters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57623041"/>
                  </a:ext>
                </a:extLst>
              </a:tr>
            </a:tbl>
          </a:graphicData>
        </a:graphic>
      </p:graphicFrame>
      <p:sp>
        <p:nvSpPr>
          <p:cNvPr id="4" name="Text Placeholder 3">
            <a:extLst>
              <a:ext uri="{FF2B5EF4-FFF2-40B4-BE49-F238E27FC236}">
                <a16:creationId xmlns:a16="http://schemas.microsoft.com/office/drawing/2014/main" id="{7027183C-8EB9-45FB-B1A2-BE14D4CBE026}"/>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948398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9B7B4-C185-4897-B387-3E9CDB80A805}"/>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395C413C-1E3E-4343-97D8-0D95E040E8CA}"/>
              </a:ext>
            </a:extLst>
          </p:cNvPr>
          <p:cNvGraphicFramePr>
            <a:graphicFrameLocks noGrp="1"/>
          </p:cNvGraphicFramePr>
          <p:nvPr>
            <p:ph type="tbl" sz="quarter" idx="13"/>
            <p:extLst>
              <p:ext uri="{D42A27DB-BD31-4B8C-83A1-F6EECF244321}">
                <p14:modId xmlns:p14="http://schemas.microsoft.com/office/powerpoint/2010/main" val="1723269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31666956"/>
                    </a:ext>
                  </a:extLst>
                </a:gridCol>
                <a:gridCol w="822960">
                  <a:extLst>
                    <a:ext uri="{9D8B030D-6E8A-4147-A177-3AD203B41FA5}">
                      <a16:colId xmlns:a16="http://schemas.microsoft.com/office/drawing/2014/main" val="3934926179"/>
                    </a:ext>
                  </a:extLst>
                </a:gridCol>
                <a:gridCol w="822960">
                  <a:extLst>
                    <a:ext uri="{9D8B030D-6E8A-4147-A177-3AD203B41FA5}">
                      <a16:colId xmlns:a16="http://schemas.microsoft.com/office/drawing/2014/main" val="549066155"/>
                    </a:ext>
                  </a:extLst>
                </a:gridCol>
                <a:gridCol w="822960">
                  <a:extLst>
                    <a:ext uri="{9D8B030D-6E8A-4147-A177-3AD203B41FA5}">
                      <a16:colId xmlns:a16="http://schemas.microsoft.com/office/drawing/2014/main" val="571572418"/>
                    </a:ext>
                  </a:extLst>
                </a:gridCol>
                <a:gridCol w="822960">
                  <a:extLst>
                    <a:ext uri="{9D8B030D-6E8A-4147-A177-3AD203B41FA5}">
                      <a16:colId xmlns:a16="http://schemas.microsoft.com/office/drawing/2014/main" val="2203681011"/>
                    </a:ext>
                  </a:extLst>
                </a:gridCol>
                <a:gridCol w="822960">
                  <a:extLst>
                    <a:ext uri="{9D8B030D-6E8A-4147-A177-3AD203B41FA5}">
                      <a16:colId xmlns:a16="http://schemas.microsoft.com/office/drawing/2014/main" val="1906560571"/>
                    </a:ext>
                  </a:extLst>
                </a:gridCol>
                <a:gridCol w="822960">
                  <a:extLst>
                    <a:ext uri="{9D8B030D-6E8A-4147-A177-3AD203B41FA5}">
                      <a16:colId xmlns:a16="http://schemas.microsoft.com/office/drawing/2014/main" val="3177834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1178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- 2021-12-17 10:37:52</a:t>
                      </a:r>
                      <a:r>
                        <a:rPr kumimoji="0" lang="en-US" sz="1000" b="0" i="0" u="none" strike="noStrike" kern="1200" cap="none" spc="0" normalizeH="0" baseline="0" noProof="0">
                          <a:ln>
                            <a:noFill/>
                          </a:ln>
                          <a:solidFill>
                            <a:prstClr val="black"/>
                          </a:solidFill>
                          <a:effectLst/>
                          <a:uLnTx/>
                          <a:uFillTx/>
                          <a:latin typeface="+mn-lt"/>
                          <a:ea typeface="+mn-ea"/>
                          <a:cs typeface="+mn-cs"/>
                        </a:rPr>
                        <a:t>
 🏆This week, TMNAS celebrated our 2021 Annual Awards. 🏆
Each year TMNAS celebrates our employees who exemplify excellent service and dedication through their work at TMNAS. Congratulations to our 2021 Award Winners and Nominees!
➡️Follow us to learn more about what it's like to work for TMNAS.
#awards2021 #employeespotlight #employeeappreciation #amazingpeople #companycelebration #TMNAS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45729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- 2021-11-18 14:40:17</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Philadelphia Insurance Companies employees got to enjoy lunch from 3 delicious food trucks! Nick's Roast Beef, Cottman Ave., Julio's On Main, and Woodshed Pizza visited our Bala Campus parking lot and served some amazing food on this beautiful Fall day!  Lunch was complete with these yummy cookies from Bredenbeck's Bakery!  Thank you Team PHLY for including us!
#lunch #foodtruck #fallfun #employeeengagement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67677811"/>
                  </a:ext>
                </a:extLst>
              </a:tr>
            </a:tbl>
          </a:graphicData>
        </a:graphic>
      </p:graphicFrame>
      <p:sp>
        <p:nvSpPr>
          <p:cNvPr id="4" name="Text Placeholder 3">
            <a:extLst>
              <a:ext uri="{FF2B5EF4-FFF2-40B4-BE49-F238E27FC236}">
                <a16:creationId xmlns:a16="http://schemas.microsoft.com/office/drawing/2014/main" id="{891F6185-984C-4D1C-A60F-1D3971CF1E31}"/>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66871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06940-5071-4E4C-BD3E-71ED0B5877BD}"/>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3F31266A-F63A-4F7B-9CC5-82A74BE170F0}"/>
              </a:ext>
            </a:extLst>
          </p:cNvPr>
          <p:cNvGraphicFramePr>
            <a:graphicFrameLocks noGrp="1"/>
          </p:cNvGraphicFramePr>
          <p:nvPr>
            <p:ph type="tbl" sz="quarter" idx="13"/>
            <p:extLst>
              <p:ext uri="{D42A27DB-BD31-4B8C-83A1-F6EECF244321}">
                <p14:modId xmlns:p14="http://schemas.microsoft.com/office/powerpoint/2010/main" val="206469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38348906"/>
                    </a:ext>
                  </a:extLst>
                </a:gridCol>
                <a:gridCol w="822960">
                  <a:extLst>
                    <a:ext uri="{9D8B030D-6E8A-4147-A177-3AD203B41FA5}">
                      <a16:colId xmlns:a16="http://schemas.microsoft.com/office/drawing/2014/main" val="1333124715"/>
                    </a:ext>
                  </a:extLst>
                </a:gridCol>
                <a:gridCol w="822960">
                  <a:extLst>
                    <a:ext uri="{9D8B030D-6E8A-4147-A177-3AD203B41FA5}">
                      <a16:colId xmlns:a16="http://schemas.microsoft.com/office/drawing/2014/main" val="1731421550"/>
                    </a:ext>
                  </a:extLst>
                </a:gridCol>
                <a:gridCol w="822960">
                  <a:extLst>
                    <a:ext uri="{9D8B030D-6E8A-4147-A177-3AD203B41FA5}">
                      <a16:colId xmlns:a16="http://schemas.microsoft.com/office/drawing/2014/main" val="4175159313"/>
                    </a:ext>
                  </a:extLst>
                </a:gridCol>
                <a:gridCol w="822960">
                  <a:extLst>
                    <a:ext uri="{9D8B030D-6E8A-4147-A177-3AD203B41FA5}">
                      <a16:colId xmlns:a16="http://schemas.microsoft.com/office/drawing/2014/main" val="2913611681"/>
                    </a:ext>
                  </a:extLst>
                </a:gridCol>
                <a:gridCol w="822960">
                  <a:extLst>
                    <a:ext uri="{9D8B030D-6E8A-4147-A177-3AD203B41FA5}">
                      <a16:colId xmlns:a16="http://schemas.microsoft.com/office/drawing/2014/main" val="3439645058"/>
                    </a:ext>
                  </a:extLst>
                </a:gridCol>
                <a:gridCol w="822960">
                  <a:extLst>
                    <a:ext uri="{9D8B030D-6E8A-4147-A177-3AD203B41FA5}">
                      <a16:colId xmlns:a16="http://schemas.microsoft.com/office/drawing/2014/main" val="3337998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0207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- 2021-12-23 10:20:32</a:t>
                      </a:r>
                      <a:r>
                        <a:rPr kumimoji="0" lang="en-US" sz="1000" b="0" i="0" u="none" strike="noStrike" kern="1200" cap="none" spc="0" normalizeH="0" baseline="0" noProof="0">
                          <a:ln>
                            <a:noFill/>
                          </a:ln>
                          <a:solidFill>
                            <a:prstClr val="black"/>
                          </a:solidFill>
                          <a:effectLst/>
                          <a:uLnTx/>
                          <a:uFillTx/>
                          <a:latin typeface="+mn-lt"/>
                          <a:ea typeface="+mn-ea"/>
                          <a:cs typeface="+mn-cs"/>
                        </a:rPr>
                        <a:t>
 ☃️TMNAS will be closing today at noon and remain closed until Monday in observance of the holiday weekend. We wish you and your family a safe and enjoyable holiday season!
#holidayseason #holidaycheer #safeholidays #safetravels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8134955"/>
                  </a:ext>
                </a:extLst>
              </a:tr>
            </a:tbl>
          </a:graphicData>
        </a:graphic>
      </p:graphicFrame>
      <p:sp>
        <p:nvSpPr>
          <p:cNvPr id="4" name="Text Placeholder 3">
            <a:extLst>
              <a:ext uri="{FF2B5EF4-FFF2-40B4-BE49-F238E27FC236}">
                <a16:creationId xmlns:a16="http://schemas.microsoft.com/office/drawing/2014/main" id="{BB6D04AF-76ED-46DB-8010-79B90AE75D81}"/>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512652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11B87-765E-4DFD-B35D-F3AA00ADE9A6}"/>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B3C99B6F-5CAC-47E8-820D-E6BFDED0B9C3}"/>
              </a:ext>
            </a:extLst>
          </p:cNvPr>
          <p:cNvGraphicFramePr>
            <a:graphicFrameLocks noGrp="1"/>
          </p:cNvGraphicFramePr>
          <p:nvPr>
            <p:ph type="tbl" sz="quarter" idx="13"/>
            <p:extLst>
              <p:ext uri="{D42A27DB-BD31-4B8C-83A1-F6EECF244321}">
                <p14:modId xmlns:p14="http://schemas.microsoft.com/office/powerpoint/2010/main" val="2459330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59189753"/>
                    </a:ext>
                  </a:extLst>
                </a:gridCol>
                <a:gridCol w="576072">
                  <a:extLst>
                    <a:ext uri="{9D8B030D-6E8A-4147-A177-3AD203B41FA5}">
                      <a16:colId xmlns:a16="http://schemas.microsoft.com/office/drawing/2014/main" val="2593953575"/>
                    </a:ext>
                  </a:extLst>
                </a:gridCol>
                <a:gridCol w="576072">
                  <a:extLst>
                    <a:ext uri="{9D8B030D-6E8A-4147-A177-3AD203B41FA5}">
                      <a16:colId xmlns:a16="http://schemas.microsoft.com/office/drawing/2014/main" val="3482512627"/>
                    </a:ext>
                  </a:extLst>
                </a:gridCol>
                <a:gridCol w="576072">
                  <a:extLst>
                    <a:ext uri="{9D8B030D-6E8A-4147-A177-3AD203B41FA5}">
                      <a16:colId xmlns:a16="http://schemas.microsoft.com/office/drawing/2014/main" val="2523815311"/>
                    </a:ext>
                  </a:extLst>
                </a:gridCol>
                <a:gridCol w="576072">
                  <a:extLst>
                    <a:ext uri="{9D8B030D-6E8A-4147-A177-3AD203B41FA5}">
                      <a16:colId xmlns:a16="http://schemas.microsoft.com/office/drawing/2014/main" val="3326043306"/>
                    </a:ext>
                  </a:extLst>
                </a:gridCol>
                <a:gridCol w="576072">
                  <a:extLst>
                    <a:ext uri="{9D8B030D-6E8A-4147-A177-3AD203B41FA5}">
                      <a16:colId xmlns:a16="http://schemas.microsoft.com/office/drawing/2014/main" val="875748963"/>
                    </a:ext>
                  </a:extLst>
                </a:gridCol>
                <a:gridCol w="576072">
                  <a:extLst>
                    <a:ext uri="{9D8B030D-6E8A-4147-A177-3AD203B41FA5}">
                      <a16:colId xmlns:a16="http://schemas.microsoft.com/office/drawing/2014/main" val="4260153634"/>
                    </a:ext>
                  </a:extLst>
                </a:gridCol>
                <a:gridCol w="576072">
                  <a:extLst>
                    <a:ext uri="{9D8B030D-6E8A-4147-A177-3AD203B41FA5}">
                      <a16:colId xmlns:a16="http://schemas.microsoft.com/office/drawing/2014/main" val="1783610050"/>
                    </a:ext>
                  </a:extLst>
                </a:gridCol>
                <a:gridCol w="576072">
                  <a:extLst>
                    <a:ext uri="{9D8B030D-6E8A-4147-A177-3AD203B41FA5}">
                      <a16:colId xmlns:a16="http://schemas.microsoft.com/office/drawing/2014/main" val="2014467089"/>
                    </a:ext>
                  </a:extLst>
                </a:gridCol>
                <a:gridCol w="576072">
                  <a:extLst>
                    <a:ext uri="{9D8B030D-6E8A-4147-A177-3AD203B41FA5}">
                      <a16:colId xmlns:a16="http://schemas.microsoft.com/office/drawing/2014/main" val="4144547644"/>
                    </a:ext>
                  </a:extLst>
                </a:gridCol>
                <a:gridCol w="576072">
                  <a:extLst>
                    <a:ext uri="{9D8B030D-6E8A-4147-A177-3AD203B41FA5}">
                      <a16:colId xmlns:a16="http://schemas.microsoft.com/office/drawing/2014/main" val="3301761027"/>
                    </a:ext>
                  </a:extLst>
                </a:gridCol>
                <a:gridCol w="576072">
                  <a:extLst>
                    <a:ext uri="{9D8B030D-6E8A-4147-A177-3AD203B41FA5}">
                      <a16:colId xmlns:a16="http://schemas.microsoft.com/office/drawing/2014/main" val="4252456648"/>
                    </a:ext>
                  </a:extLst>
                </a:gridCol>
                <a:gridCol w="576072">
                  <a:extLst>
                    <a:ext uri="{9D8B030D-6E8A-4147-A177-3AD203B41FA5}">
                      <a16:colId xmlns:a16="http://schemas.microsoft.com/office/drawing/2014/main" val="360594350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16256965"/>
                  </a:ext>
                </a:extLst>
              </a:tr>
              <a:tr h="370840">
                <a:tc>
                  <a:txBody>
                    <a:bodyPr/>
                    <a:lstStyle/>
                    <a:p>
                      <a:r>
                        <a:rPr lang="en-US" sz="1000"/>
                        <a:t>184</a:t>
                      </a:r>
                    </a:p>
                  </a:txBody>
                  <a:tcPr/>
                </a:tc>
                <a:tc>
                  <a:txBody>
                    <a:bodyPr/>
                    <a:lstStyle/>
                    <a:p>
                      <a:r>
                        <a:rPr lang="en-US" sz="1000"/>
                        <a:t>-2</a:t>
                      </a:r>
                    </a:p>
                  </a:txBody>
                  <a:tcPr/>
                </a:tc>
                <a:tc>
                  <a:txBody>
                    <a:bodyPr/>
                    <a:lstStyle/>
                    <a:p>
                      <a:r>
                        <a:rPr lang="en-US" sz="1000"/>
                        <a:t>58</a:t>
                      </a:r>
                    </a:p>
                  </a:txBody>
                  <a:tcPr/>
                </a:tc>
                <a:tc>
                  <a:txBody>
                    <a:bodyPr/>
                    <a:lstStyle/>
                    <a:p>
                      <a:r>
                        <a:rPr lang="en-US" sz="1000"/>
                        <a:t>56</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75</a:t>
                      </a:r>
                    </a:p>
                  </a:txBody>
                  <a:tcPr/>
                </a:tc>
                <a:tc>
                  <a:txBody>
                    <a:bodyPr/>
                    <a:lstStyle/>
                    <a:p>
                      <a:r>
                        <a:rPr lang="en-US" sz="1000"/>
                        <a:t>1</a:t>
                      </a:r>
                    </a:p>
                  </a:txBody>
                  <a:tcPr/>
                </a:tc>
                <a:tc>
                  <a:txBody>
                    <a:bodyPr/>
                    <a:lstStyle/>
                    <a:p>
                      <a:r>
                        <a:rPr lang="en-US" sz="1000"/>
                        <a:t>14</a:t>
                      </a:r>
                    </a:p>
                  </a:txBody>
                  <a:tcPr/>
                </a:tc>
                <a:tc>
                  <a:txBody>
                    <a:bodyPr/>
                    <a:lstStyle/>
                    <a:p>
                      <a:r>
                        <a:rPr lang="en-US" sz="1000"/>
                        <a:t>0.7529 %</a:t>
                      </a:r>
                    </a:p>
                  </a:txBody>
                  <a:tcPr/>
                </a:tc>
                <a:tc>
                  <a:txBody>
                    <a:bodyPr/>
                    <a:lstStyle/>
                    <a:p>
                      <a:r>
                        <a:rPr lang="en-US" sz="1000"/>
                        <a:t>0.0 %</a:t>
                      </a:r>
                    </a:p>
                  </a:txBody>
                  <a:tcPr/>
                </a:tc>
                <a:extLst>
                  <a:ext uri="{0D108BD9-81ED-4DB2-BD59-A6C34878D82A}">
                    <a16:rowId xmlns:a16="http://schemas.microsoft.com/office/drawing/2014/main" val="4188350945"/>
                  </a:ext>
                </a:extLst>
              </a:tr>
            </a:tbl>
          </a:graphicData>
        </a:graphic>
      </p:graphicFrame>
      <p:sp>
        <p:nvSpPr>
          <p:cNvPr id="4" name="Text Placeholder 3">
            <a:extLst>
              <a:ext uri="{FF2B5EF4-FFF2-40B4-BE49-F238E27FC236}">
                <a16:creationId xmlns:a16="http://schemas.microsoft.com/office/drawing/2014/main" id="{016CB184-8F31-4F88-964B-351F09A121C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958109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31FA8-A5A1-4D34-899A-A8903AC68536}"/>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4A440DCC-43F4-4B74-AB31-72F6047DA84C}"/>
              </a:ext>
            </a:extLst>
          </p:cNvPr>
          <p:cNvGraphicFramePr>
            <a:graphicFrameLocks noGrp="1"/>
          </p:cNvGraphicFramePr>
          <p:nvPr>
            <p:ph type="chart" sz="quarter" idx="13"/>
            <p:extLst>
              <p:ext uri="{D42A27DB-BD31-4B8C-83A1-F6EECF244321}">
                <p14:modId xmlns:p14="http://schemas.microsoft.com/office/powerpoint/2010/main" val="3826940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CDCDD1-E89C-4632-890F-B4191D8789B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7523D91-A4F2-4ACF-9DC3-AA5FB92C5B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3677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9C481-9100-40AA-9B92-C2CCBCE321E8}"/>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5E9D809E-E3FF-485F-97A0-EB66AE85864B}"/>
              </a:ext>
            </a:extLst>
          </p:cNvPr>
          <p:cNvGraphicFramePr>
            <a:graphicFrameLocks noGrp="1"/>
          </p:cNvGraphicFramePr>
          <p:nvPr>
            <p:ph type="chart" sz="quarter" idx="13"/>
            <p:extLst>
              <p:ext uri="{D42A27DB-BD31-4B8C-83A1-F6EECF244321}">
                <p14:modId xmlns:p14="http://schemas.microsoft.com/office/powerpoint/2010/main" val="208567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D4CCC1-02E5-4C75-A4AA-84DFE625DA6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2151ABB-10B7-46A4-916E-F263A5B7D5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2502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3945D-98C2-4097-AA60-5A693DF7D067}"/>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37F4F610-FA19-423D-9727-FA5173D056F9}"/>
              </a:ext>
            </a:extLst>
          </p:cNvPr>
          <p:cNvGraphicFramePr>
            <a:graphicFrameLocks noGrp="1"/>
          </p:cNvGraphicFramePr>
          <p:nvPr>
            <p:ph type="chart" sz="quarter" idx="13"/>
            <p:extLst>
              <p:ext uri="{D42A27DB-BD31-4B8C-83A1-F6EECF244321}">
                <p14:modId xmlns:p14="http://schemas.microsoft.com/office/powerpoint/2010/main" val="2304113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738549-C5F1-4795-A077-0035E2C56FA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9DB3189-5B3D-4DB0-93A3-581ADFD8E4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3010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2A87-80A2-4A25-88F4-3CD97E9E7192}"/>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59490570-12D7-4B8C-9E80-EF658190396D}"/>
              </a:ext>
            </a:extLst>
          </p:cNvPr>
          <p:cNvGraphicFramePr>
            <a:graphicFrameLocks noGrp="1"/>
          </p:cNvGraphicFramePr>
          <p:nvPr>
            <p:ph type="tbl" sz="quarter" idx="13"/>
            <p:extLst>
              <p:ext uri="{D42A27DB-BD31-4B8C-83A1-F6EECF244321}">
                <p14:modId xmlns:p14="http://schemas.microsoft.com/office/powerpoint/2010/main" val="4182980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37320511"/>
                    </a:ext>
                  </a:extLst>
                </a:gridCol>
                <a:gridCol w="1152144">
                  <a:extLst>
                    <a:ext uri="{9D8B030D-6E8A-4147-A177-3AD203B41FA5}">
                      <a16:colId xmlns:a16="http://schemas.microsoft.com/office/drawing/2014/main" val="3510502554"/>
                    </a:ext>
                  </a:extLst>
                </a:gridCol>
                <a:gridCol w="1152144">
                  <a:extLst>
                    <a:ext uri="{9D8B030D-6E8A-4147-A177-3AD203B41FA5}">
                      <a16:colId xmlns:a16="http://schemas.microsoft.com/office/drawing/2014/main" val="1083251679"/>
                    </a:ext>
                  </a:extLst>
                </a:gridCol>
                <a:gridCol w="1152144">
                  <a:extLst>
                    <a:ext uri="{9D8B030D-6E8A-4147-A177-3AD203B41FA5}">
                      <a16:colId xmlns:a16="http://schemas.microsoft.com/office/drawing/2014/main" val="4280308849"/>
                    </a:ext>
                  </a:extLst>
                </a:gridCol>
                <a:gridCol w="1152144">
                  <a:extLst>
                    <a:ext uri="{9D8B030D-6E8A-4147-A177-3AD203B41FA5}">
                      <a16:colId xmlns:a16="http://schemas.microsoft.com/office/drawing/2014/main" val="3475792124"/>
                    </a:ext>
                  </a:extLst>
                </a:gridCol>
                <a:gridCol w="1152144">
                  <a:extLst>
                    <a:ext uri="{9D8B030D-6E8A-4147-A177-3AD203B41FA5}">
                      <a16:colId xmlns:a16="http://schemas.microsoft.com/office/drawing/2014/main" val="521371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36618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- 2021-12-30 12:15:12</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We wish Bill luck, success and happiness in his next chapter. We’ll miss you! https://t.co/6mmeQcHDDN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136035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- 2021-10-11 10:23:22</a:t>
                      </a:r>
                      <a:r>
                        <a:rPr kumimoji="0" lang="en-US" sz="1000" b="0" i="0" u="none" strike="noStrike" kern="1200" cap="none" spc="0" normalizeH="0" baseline="0" noProof="0">
                          <a:ln>
                            <a:noFill/>
                          </a:ln>
                          <a:solidFill>
                            <a:prstClr val="black"/>
                          </a:solidFill>
                          <a:effectLst/>
                          <a:uLnTx/>
                          <a:uFillTx/>
                          <a:latin typeface="+mn-lt"/>
                          <a:ea typeface="+mn-ea"/>
                          <a:cs typeface="+mn-cs"/>
                        </a:rPr>
                        <a:t>
 To close out Customer Service Week our employees participated in Just a Darn Fun event with https://t.co/CQr5Idv4xN. 
Check out these fun photos below of TMNAS employees enjoying the event! #CustomerServiceWeek https://t.co/VQRbHDwE69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2.1978 %</a:t>
                      </a:r>
                    </a:p>
                  </a:txBody>
                  <a:tcPr/>
                </a:tc>
                <a:extLst>
                  <a:ext uri="{0D108BD9-81ED-4DB2-BD59-A6C34878D82A}">
                    <a16:rowId xmlns:a16="http://schemas.microsoft.com/office/drawing/2014/main" val="3144877777"/>
                  </a:ext>
                </a:extLst>
              </a:tr>
            </a:tbl>
          </a:graphicData>
        </a:graphic>
      </p:graphicFrame>
      <p:sp>
        <p:nvSpPr>
          <p:cNvPr id="4" name="Text Placeholder 3">
            <a:extLst>
              <a:ext uri="{FF2B5EF4-FFF2-40B4-BE49-F238E27FC236}">
                <a16:creationId xmlns:a16="http://schemas.microsoft.com/office/drawing/2014/main" id="{48763E3F-C027-4F03-8A02-8AE8133C81DF}"/>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027884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8A06-88BC-4039-814B-7A7C1F9F4330}"/>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3EE1EFC5-B823-43C3-8E8F-40A7761FFEF6}"/>
              </a:ext>
            </a:extLst>
          </p:cNvPr>
          <p:cNvGraphicFramePr>
            <a:graphicFrameLocks noGrp="1"/>
          </p:cNvGraphicFramePr>
          <p:nvPr>
            <p:ph type="tbl" sz="quarter" idx="13"/>
            <p:extLst>
              <p:ext uri="{D42A27DB-BD31-4B8C-83A1-F6EECF244321}">
                <p14:modId xmlns:p14="http://schemas.microsoft.com/office/powerpoint/2010/main" val="1913407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44068855"/>
                    </a:ext>
                  </a:extLst>
                </a:gridCol>
                <a:gridCol w="1152144">
                  <a:extLst>
                    <a:ext uri="{9D8B030D-6E8A-4147-A177-3AD203B41FA5}">
                      <a16:colId xmlns:a16="http://schemas.microsoft.com/office/drawing/2014/main" val="796764167"/>
                    </a:ext>
                  </a:extLst>
                </a:gridCol>
                <a:gridCol w="1152144">
                  <a:extLst>
                    <a:ext uri="{9D8B030D-6E8A-4147-A177-3AD203B41FA5}">
                      <a16:colId xmlns:a16="http://schemas.microsoft.com/office/drawing/2014/main" val="3662128522"/>
                    </a:ext>
                  </a:extLst>
                </a:gridCol>
                <a:gridCol w="1152144">
                  <a:extLst>
                    <a:ext uri="{9D8B030D-6E8A-4147-A177-3AD203B41FA5}">
                      <a16:colId xmlns:a16="http://schemas.microsoft.com/office/drawing/2014/main" val="2763212387"/>
                    </a:ext>
                  </a:extLst>
                </a:gridCol>
                <a:gridCol w="1152144">
                  <a:extLst>
                    <a:ext uri="{9D8B030D-6E8A-4147-A177-3AD203B41FA5}">
                      <a16:colId xmlns:a16="http://schemas.microsoft.com/office/drawing/2014/main" val="4273831659"/>
                    </a:ext>
                  </a:extLst>
                </a:gridCol>
                <a:gridCol w="1152144">
                  <a:extLst>
                    <a:ext uri="{9D8B030D-6E8A-4147-A177-3AD203B41FA5}">
                      <a16:colId xmlns:a16="http://schemas.microsoft.com/office/drawing/2014/main" val="3627123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48984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- 2021-11-18 15:28:47</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@PHLYINS employees got to enjoy lunch from 3 delicious food trucks!  Nick’s Roast Beef, Julio’s on Main, and Woodshed Pizza visited our Bala Campus parking lot. Lunch was complete with these yummy cookies from @Bredenbecks! https://t.co/KUOdTLPTrC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1.6575 %</a:t>
                      </a:r>
                    </a:p>
                  </a:txBody>
                  <a:tcPr/>
                </a:tc>
                <a:extLst>
                  <a:ext uri="{0D108BD9-81ED-4DB2-BD59-A6C34878D82A}">
                    <a16:rowId xmlns:a16="http://schemas.microsoft.com/office/drawing/2014/main" val="4169250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- 2021-10-12 15:05:52</a:t>
                      </a:r>
                      <a:r>
                        <a:rPr kumimoji="0" lang="en-US" sz="1000" b="0" i="0" u="none" strike="noStrike" kern="1200" cap="none" spc="0" normalizeH="0" baseline="0" noProof="0">
                          <a:ln>
                            <a:noFill/>
                          </a:ln>
                          <a:solidFill>
                            <a:prstClr val="black"/>
                          </a:solidFill>
                          <a:effectLst/>
                          <a:uLnTx/>
                          <a:uFillTx/>
                          <a:latin typeface="+mn-lt"/>
                          <a:ea typeface="+mn-ea"/>
                          <a:cs typeface="+mn-cs"/>
                        </a:rPr>
                        <a:t>
 In honor of Hispanic Heritage month, TMNAS employees met with @Congreso1977 students to share career advice and resume building tactics. If you would like to learn more about Congreso and or get involved, check out this link to their website - https://t.co/fvI3bAChZ1 https://t.co/rkzLG6odX6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1.6484 %</a:t>
                      </a:r>
                    </a:p>
                  </a:txBody>
                  <a:tcPr/>
                </a:tc>
                <a:extLst>
                  <a:ext uri="{0D108BD9-81ED-4DB2-BD59-A6C34878D82A}">
                    <a16:rowId xmlns:a16="http://schemas.microsoft.com/office/drawing/2014/main" val="1940573521"/>
                  </a:ext>
                </a:extLst>
              </a:tr>
            </a:tbl>
          </a:graphicData>
        </a:graphic>
      </p:graphicFrame>
      <p:sp>
        <p:nvSpPr>
          <p:cNvPr id="4" name="Text Placeholder 3">
            <a:extLst>
              <a:ext uri="{FF2B5EF4-FFF2-40B4-BE49-F238E27FC236}">
                <a16:creationId xmlns:a16="http://schemas.microsoft.com/office/drawing/2014/main" id="{D0DFB472-8834-422E-A06F-37A149FEA7CE}"/>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214854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574D0-4A0F-48FC-8642-CCECD5B85049}"/>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D008396C-78D1-42AA-9925-1BEFF3F42E40}"/>
              </a:ext>
            </a:extLst>
          </p:cNvPr>
          <p:cNvGraphicFramePr>
            <a:graphicFrameLocks noGrp="1"/>
          </p:cNvGraphicFramePr>
          <p:nvPr>
            <p:ph type="tbl" sz="quarter" idx="13"/>
            <p:extLst>
              <p:ext uri="{D42A27DB-BD31-4B8C-83A1-F6EECF244321}">
                <p14:modId xmlns:p14="http://schemas.microsoft.com/office/powerpoint/2010/main" val="2564411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7766723"/>
                    </a:ext>
                  </a:extLst>
                </a:gridCol>
                <a:gridCol w="1152144">
                  <a:extLst>
                    <a:ext uri="{9D8B030D-6E8A-4147-A177-3AD203B41FA5}">
                      <a16:colId xmlns:a16="http://schemas.microsoft.com/office/drawing/2014/main" val="3666524173"/>
                    </a:ext>
                  </a:extLst>
                </a:gridCol>
                <a:gridCol w="1152144">
                  <a:extLst>
                    <a:ext uri="{9D8B030D-6E8A-4147-A177-3AD203B41FA5}">
                      <a16:colId xmlns:a16="http://schemas.microsoft.com/office/drawing/2014/main" val="3820229612"/>
                    </a:ext>
                  </a:extLst>
                </a:gridCol>
                <a:gridCol w="1152144">
                  <a:extLst>
                    <a:ext uri="{9D8B030D-6E8A-4147-A177-3AD203B41FA5}">
                      <a16:colId xmlns:a16="http://schemas.microsoft.com/office/drawing/2014/main" val="3302341110"/>
                    </a:ext>
                  </a:extLst>
                </a:gridCol>
                <a:gridCol w="1152144">
                  <a:extLst>
                    <a:ext uri="{9D8B030D-6E8A-4147-A177-3AD203B41FA5}">
                      <a16:colId xmlns:a16="http://schemas.microsoft.com/office/drawing/2014/main" val="959685215"/>
                    </a:ext>
                  </a:extLst>
                </a:gridCol>
                <a:gridCol w="1152144">
                  <a:extLst>
                    <a:ext uri="{9D8B030D-6E8A-4147-A177-3AD203B41FA5}">
                      <a16:colId xmlns:a16="http://schemas.microsoft.com/office/drawing/2014/main" val="3122510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63133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- 2021-11-04 15:43:49</a:t>
                      </a:r>
                      <a:r>
                        <a:rPr kumimoji="0" lang="en-US" sz="1000" b="0" i="0" u="none" strike="noStrike" kern="1200" cap="none" spc="0" normalizeH="0" baseline="0" noProof="0">
                          <a:ln>
                            <a:noFill/>
                          </a:ln>
                          <a:solidFill>
                            <a:prstClr val="black"/>
                          </a:solidFill>
                          <a:effectLst/>
                          <a:uLnTx/>
                          <a:uFillTx/>
                          <a:latin typeface="+mn-lt"/>
                          <a:ea typeface="+mn-ea"/>
                          <a:cs typeface="+mn-cs"/>
                        </a:rPr>
                        <a:t>
 Today, TMNAS is recognizing the holiday of Diwali - also known as the “festival of lights.” Many observe Diwali by lighting ‘diyas’ and decorating their home with ‘Rangoli’ to bring in good luck. TMNAS wants to wish everyone who celebrates a happy and safe Diwali! https://t.co/PQDywF8Qvw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1.6484 %</a:t>
                      </a:r>
                    </a:p>
                  </a:txBody>
                  <a:tcPr/>
                </a:tc>
                <a:extLst>
                  <a:ext uri="{0D108BD9-81ED-4DB2-BD59-A6C34878D82A}">
                    <a16:rowId xmlns:a16="http://schemas.microsoft.com/office/drawing/2014/main" val="2027758277"/>
                  </a:ext>
                </a:extLst>
              </a:tr>
            </a:tbl>
          </a:graphicData>
        </a:graphic>
      </p:graphicFrame>
      <p:sp>
        <p:nvSpPr>
          <p:cNvPr id="4" name="Text Placeholder 3">
            <a:extLst>
              <a:ext uri="{FF2B5EF4-FFF2-40B4-BE49-F238E27FC236}">
                <a16:creationId xmlns:a16="http://schemas.microsoft.com/office/drawing/2014/main" id="{211CC120-F798-4F68-879E-A39DF72DBDC0}"/>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971375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1633D-10D5-43C4-BC4D-B2C9FCCB5D24}"/>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85462C20-8046-40FD-8992-2B43D82D8087}"/>
              </a:ext>
            </a:extLst>
          </p:cNvPr>
          <p:cNvGraphicFramePr>
            <a:graphicFrameLocks noGrp="1"/>
          </p:cNvGraphicFramePr>
          <p:nvPr>
            <p:ph type="tbl" sz="quarter" idx="13"/>
            <p:extLst>
              <p:ext uri="{D42A27DB-BD31-4B8C-83A1-F6EECF244321}">
                <p14:modId xmlns:p14="http://schemas.microsoft.com/office/powerpoint/2010/main" val="14209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649853718"/>
                    </a:ext>
                  </a:extLst>
                </a:gridCol>
                <a:gridCol w="411480">
                  <a:extLst>
                    <a:ext uri="{9D8B030D-6E8A-4147-A177-3AD203B41FA5}">
                      <a16:colId xmlns:a16="http://schemas.microsoft.com/office/drawing/2014/main" val="545847918"/>
                    </a:ext>
                  </a:extLst>
                </a:gridCol>
                <a:gridCol w="411480">
                  <a:extLst>
                    <a:ext uri="{9D8B030D-6E8A-4147-A177-3AD203B41FA5}">
                      <a16:colId xmlns:a16="http://schemas.microsoft.com/office/drawing/2014/main" val="4108582628"/>
                    </a:ext>
                  </a:extLst>
                </a:gridCol>
                <a:gridCol w="411480">
                  <a:extLst>
                    <a:ext uri="{9D8B030D-6E8A-4147-A177-3AD203B41FA5}">
                      <a16:colId xmlns:a16="http://schemas.microsoft.com/office/drawing/2014/main" val="4075256841"/>
                    </a:ext>
                  </a:extLst>
                </a:gridCol>
                <a:gridCol w="411480">
                  <a:extLst>
                    <a:ext uri="{9D8B030D-6E8A-4147-A177-3AD203B41FA5}">
                      <a16:colId xmlns:a16="http://schemas.microsoft.com/office/drawing/2014/main" val="1438496966"/>
                    </a:ext>
                  </a:extLst>
                </a:gridCol>
                <a:gridCol w="411480">
                  <a:extLst>
                    <a:ext uri="{9D8B030D-6E8A-4147-A177-3AD203B41FA5}">
                      <a16:colId xmlns:a16="http://schemas.microsoft.com/office/drawing/2014/main" val="2795338146"/>
                    </a:ext>
                  </a:extLst>
                </a:gridCol>
                <a:gridCol w="411480">
                  <a:extLst>
                    <a:ext uri="{9D8B030D-6E8A-4147-A177-3AD203B41FA5}">
                      <a16:colId xmlns:a16="http://schemas.microsoft.com/office/drawing/2014/main" val="3288902299"/>
                    </a:ext>
                  </a:extLst>
                </a:gridCol>
                <a:gridCol w="411480">
                  <a:extLst>
                    <a:ext uri="{9D8B030D-6E8A-4147-A177-3AD203B41FA5}">
                      <a16:colId xmlns:a16="http://schemas.microsoft.com/office/drawing/2014/main" val="3851561209"/>
                    </a:ext>
                  </a:extLst>
                </a:gridCol>
                <a:gridCol w="411480">
                  <a:extLst>
                    <a:ext uri="{9D8B030D-6E8A-4147-A177-3AD203B41FA5}">
                      <a16:colId xmlns:a16="http://schemas.microsoft.com/office/drawing/2014/main" val="2442328632"/>
                    </a:ext>
                  </a:extLst>
                </a:gridCol>
                <a:gridCol w="411480">
                  <a:extLst>
                    <a:ext uri="{9D8B030D-6E8A-4147-A177-3AD203B41FA5}">
                      <a16:colId xmlns:a16="http://schemas.microsoft.com/office/drawing/2014/main" val="1453798904"/>
                    </a:ext>
                  </a:extLst>
                </a:gridCol>
                <a:gridCol w="411480">
                  <a:extLst>
                    <a:ext uri="{9D8B030D-6E8A-4147-A177-3AD203B41FA5}">
                      <a16:colId xmlns:a16="http://schemas.microsoft.com/office/drawing/2014/main" val="2006615886"/>
                    </a:ext>
                  </a:extLst>
                </a:gridCol>
                <a:gridCol w="411480">
                  <a:extLst>
                    <a:ext uri="{9D8B030D-6E8A-4147-A177-3AD203B41FA5}">
                      <a16:colId xmlns:a16="http://schemas.microsoft.com/office/drawing/2014/main" val="2678058705"/>
                    </a:ext>
                  </a:extLst>
                </a:gridCol>
                <a:gridCol w="411480">
                  <a:extLst>
                    <a:ext uri="{9D8B030D-6E8A-4147-A177-3AD203B41FA5}">
                      <a16:colId xmlns:a16="http://schemas.microsoft.com/office/drawing/2014/main" val="2987757654"/>
                    </a:ext>
                  </a:extLst>
                </a:gridCol>
                <a:gridCol w="411480">
                  <a:extLst>
                    <a:ext uri="{9D8B030D-6E8A-4147-A177-3AD203B41FA5}">
                      <a16:colId xmlns:a16="http://schemas.microsoft.com/office/drawing/2014/main" val="3248227327"/>
                    </a:ext>
                  </a:extLst>
                </a:gridCol>
                <a:gridCol w="411480">
                  <a:extLst>
                    <a:ext uri="{9D8B030D-6E8A-4147-A177-3AD203B41FA5}">
                      <a16:colId xmlns:a16="http://schemas.microsoft.com/office/drawing/2014/main" val="152390717"/>
                    </a:ext>
                  </a:extLst>
                </a:gridCol>
                <a:gridCol w="411480">
                  <a:extLst>
                    <a:ext uri="{9D8B030D-6E8A-4147-A177-3AD203B41FA5}">
                      <a16:colId xmlns:a16="http://schemas.microsoft.com/office/drawing/2014/main" val="3827421525"/>
                    </a:ext>
                  </a:extLst>
                </a:gridCol>
                <a:gridCol w="411480">
                  <a:extLst>
                    <a:ext uri="{9D8B030D-6E8A-4147-A177-3AD203B41FA5}">
                      <a16:colId xmlns:a16="http://schemas.microsoft.com/office/drawing/2014/main" val="402182341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839045309"/>
                  </a:ext>
                </a:extLst>
              </a:tr>
              <a:tr h="370840">
                <a:tc>
                  <a:txBody>
                    <a:bodyPr/>
                    <a:lstStyle/>
                    <a:p>
                      <a:r>
                        <a:rPr lang="en-US" sz="1000"/>
                        <a:t>TMNA Services</a:t>
                      </a:r>
                    </a:p>
                  </a:txBody>
                  <a:tcPr/>
                </a:tc>
                <a:tc>
                  <a:txBody>
                    <a:bodyPr/>
                    <a:lstStyle/>
                    <a:p>
                      <a:r>
                        <a:rPr lang="en-US" sz="1000"/>
                        <a:t>6703</a:t>
                      </a:r>
                    </a:p>
                  </a:txBody>
                  <a:tcPr/>
                </a:tc>
                <a:tc>
                  <a:txBody>
                    <a:bodyPr/>
                    <a:lstStyle/>
                    <a:p>
                      <a:r>
                        <a:rPr lang="en-US" sz="1000"/>
                        <a:t>1110</a:t>
                      </a:r>
                    </a:p>
                  </a:txBody>
                  <a:tcPr/>
                </a:tc>
                <a:tc>
                  <a:txBody>
                    <a:bodyPr/>
                    <a:lstStyle/>
                    <a:p>
                      <a:r>
                        <a:rPr lang="en-US" sz="1000"/>
                        <a:t>78</a:t>
                      </a:r>
                    </a:p>
                  </a:txBody>
                  <a:tcPr/>
                </a:tc>
                <a:tc>
                  <a:txBody>
                    <a:bodyPr/>
                    <a:lstStyle/>
                    <a:p>
                      <a:r>
                        <a:rPr lang="en-US" sz="1000"/>
                        <a:t>3056</a:t>
                      </a:r>
                    </a:p>
                  </a:txBody>
                  <a:tcPr/>
                </a:tc>
                <a:tc>
                  <a:txBody>
                    <a:bodyPr/>
                    <a:lstStyle/>
                    <a:p>
                      <a:r>
                        <a:rPr lang="en-US" sz="1000"/>
                        <a:t>39.179487179487</a:t>
                      </a:r>
                    </a:p>
                  </a:txBody>
                  <a:tcPr/>
                </a:tc>
                <a:tc>
                  <a:txBody>
                    <a:bodyPr/>
                    <a:lstStyle/>
                    <a:p>
                      <a:r>
                        <a:rPr lang="en-US" sz="1000"/>
                        <a:t>172</a:t>
                      </a:r>
                    </a:p>
                  </a:txBody>
                  <a:tcPr/>
                </a:tc>
                <a:tc>
                  <a:txBody>
                    <a:bodyPr/>
                    <a:lstStyle/>
                    <a:p>
                      <a:r>
                        <a:rPr lang="en-US" sz="1000"/>
                        <a:t>2.2051282051282</a:t>
                      </a:r>
                    </a:p>
                  </a:txBody>
                  <a:tcPr/>
                </a:tc>
                <a:tc>
                  <a:txBody>
                    <a:bodyPr/>
                    <a:lstStyle/>
                    <a:p>
                      <a:r>
                        <a:rPr lang="en-US" sz="1000"/>
                        <a:t>23</a:t>
                      </a:r>
                    </a:p>
                  </a:txBody>
                  <a:tcPr/>
                </a:tc>
                <a:tc>
                  <a:txBody>
                    <a:bodyPr/>
                    <a:lstStyle/>
                    <a:p>
                      <a:r>
                        <a:rPr lang="en-US" sz="1000"/>
                        <a:t>0.29487179487179</a:t>
                      </a:r>
                    </a:p>
                  </a:txBody>
                  <a:tcPr/>
                </a:tc>
                <a:tc>
                  <a:txBody>
                    <a:bodyPr/>
                    <a:lstStyle/>
                    <a:p>
                      <a:r>
                        <a:rPr lang="en-US" sz="1000"/>
                        <a:t>8392</a:t>
                      </a:r>
                    </a:p>
                  </a:txBody>
                  <a:tcPr/>
                </a:tc>
                <a:tc>
                  <a:txBody>
                    <a:bodyPr/>
                    <a:lstStyle/>
                    <a:p>
                      <a:r>
                        <a:rPr lang="en-US" sz="1000"/>
                        <a:t>107.58974358974</a:t>
                      </a:r>
                    </a:p>
                  </a:txBody>
                  <a:tcPr/>
                </a:tc>
                <a:tc>
                  <a:txBody>
                    <a:bodyPr/>
                    <a:lstStyle/>
                    <a:p>
                      <a:r>
                        <a:rPr lang="en-US" sz="1000"/>
                        <a:t>150260</a:t>
                      </a:r>
                    </a:p>
                  </a:txBody>
                  <a:tcPr/>
                </a:tc>
                <a:tc>
                  <a:txBody>
                    <a:bodyPr/>
                    <a:lstStyle/>
                    <a:p>
                      <a:r>
                        <a:rPr lang="en-US" sz="1000"/>
                        <a:t>1926.4102564103</a:t>
                      </a:r>
                    </a:p>
                  </a:txBody>
                  <a:tcPr/>
                </a:tc>
                <a:tc>
                  <a:txBody>
                    <a:bodyPr/>
                    <a:lstStyle/>
                    <a:p>
                      <a:r>
                        <a:rPr lang="en-US" sz="1000"/>
                        <a:t>6.1528836812763 %</a:t>
                      </a:r>
                    </a:p>
                  </a:txBody>
                  <a:tcPr/>
                </a:tc>
                <a:tc>
                  <a:txBody>
                    <a:bodyPr/>
                    <a:lstStyle/>
                    <a:p>
                      <a:r>
                        <a:rPr lang="en-US" sz="1000"/>
                        <a:t>278</a:t>
                      </a:r>
                    </a:p>
                  </a:txBody>
                  <a:tcPr/>
                </a:tc>
                <a:tc>
                  <a:txBody>
                    <a:bodyPr/>
                    <a:lstStyle/>
                    <a:p>
                      <a:r>
                        <a:rPr lang="en-US" sz="1000"/>
                        <a:t>80.687816666667</a:t>
                      </a:r>
                    </a:p>
                  </a:txBody>
                  <a:tcPr/>
                </a:tc>
                <a:extLst>
                  <a:ext uri="{0D108BD9-81ED-4DB2-BD59-A6C34878D82A}">
                    <a16:rowId xmlns:a16="http://schemas.microsoft.com/office/drawing/2014/main" val="2092876057"/>
                  </a:ext>
                </a:extLst>
              </a:tr>
            </a:tbl>
          </a:graphicData>
        </a:graphic>
      </p:graphicFrame>
      <p:sp>
        <p:nvSpPr>
          <p:cNvPr id="4" name="Text Placeholder 3">
            <a:extLst>
              <a:ext uri="{FF2B5EF4-FFF2-40B4-BE49-F238E27FC236}">
                <a16:creationId xmlns:a16="http://schemas.microsoft.com/office/drawing/2014/main" id="{DF1FFDD7-7BE5-4152-B9BD-DB398EF35DE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961797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E4461-B3F5-4137-B494-7F36D69FB2F9}"/>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AC3F371C-6044-4DB2-89EB-526C7EEFD267}"/>
              </a:ext>
            </a:extLst>
          </p:cNvPr>
          <p:cNvGraphicFramePr>
            <a:graphicFrameLocks noGrp="1"/>
          </p:cNvGraphicFramePr>
          <p:nvPr>
            <p:ph type="chart" sz="quarter" idx="13"/>
            <p:extLst>
              <p:ext uri="{D42A27DB-BD31-4B8C-83A1-F6EECF244321}">
                <p14:modId xmlns:p14="http://schemas.microsoft.com/office/powerpoint/2010/main" val="29841020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3760E1-F497-4719-940A-BD61AFEB5C8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AC91589-E9E7-4CC9-B242-A46937290F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6761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21E74-A8F1-40FA-8D3D-9B48CE87F7DA}"/>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A0251365-47F1-4973-A7BB-3CD8EA475D87}"/>
              </a:ext>
            </a:extLst>
          </p:cNvPr>
          <p:cNvGraphicFramePr>
            <a:graphicFrameLocks noGrp="1"/>
          </p:cNvGraphicFramePr>
          <p:nvPr>
            <p:ph type="chart" sz="quarter" idx="13"/>
            <p:extLst>
              <p:ext uri="{D42A27DB-BD31-4B8C-83A1-F6EECF244321}">
                <p14:modId xmlns:p14="http://schemas.microsoft.com/office/powerpoint/2010/main" val="3855439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0498F0-BDB0-4872-84B2-2AE5772E219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3C19D1C-42DF-4479-AE01-FF91D0CB72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9945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4CA1B-37E9-4AFB-A86F-12E7CD0E1C6B}"/>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BEF290C9-F8AA-4F85-8A94-7CCA3D17F3F8}"/>
              </a:ext>
            </a:extLst>
          </p:cNvPr>
          <p:cNvGraphicFramePr>
            <a:graphicFrameLocks noGrp="1"/>
          </p:cNvGraphicFramePr>
          <p:nvPr>
            <p:ph type="chart" sz="quarter" idx="13"/>
            <p:extLst>
              <p:ext uri="{D42A27DB-BD31-4B8C-83A1-F6EECF244321}">
                <p14:modId xmlns:p14="http://schemas.microsoft.com/office/powerpoint/2010/main" val="25904508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9BD822-8C66-4C5F-BEB3-4895335BF7D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2744290-EB6A-498D-A0D9-B37A5988BA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0282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D5AF9-8E26-4674-B4E0-A6F2703F0C6C}"/>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F85E622E-8400-4D3E-9981-2FC6FE16F7AF}"/>
              </a:ext>
            </a:extLst>
          </p:cNvPr>
          <p:cNvGraphicFramePr>
            <a:graphicFrameLocks noGrp="1"/>
          </p:cNvGraphicFramePr>
          <p:nvPr>
            <p:ph type="chart" sz="quarter" idx="13"/>
            <p:extLst>
              <p:ext uri="{D42A27DB-BD31-4B8C-83A1-F6EECF244321}">
                <p14:modId xmlns:p14="http://schemas.microsoft.com/office/powerpoint/2010/main" val="399796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7566F6-C9D6-4A61-A011-17364553C3C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6D14F54-E21A-49DB-9886-A690A94A63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57235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5C131-D916-4052-85B6-3A37ED7FE62B}"/>
              </a:ext>
            </a:extLst>
          </p:cNvPr>
          <p:cNvSpPr>
            <a:spLocks noGrp="1"/>
          </p:cNvSpPr>
          <p:nvPr>
            <p:ph type="title"/>
          </p:nvPr>
        </p:nvSpPr>
        <p:spPr/>
        <p:txBody>
          <a:bodyPr/>
          <a:lstStyle/>
          <a:p>
            <a:r>
              <a:rPr lang="en-US"/>
              <a:t>LinkedIn Posts Table | TMNAS - 1 of 6</a:t>
            </a:r>
          </a:p>
        </p:txBody>
      </p:sp>
      <p:graphicFrame>
        <p:nvGraphicFramePr>
          <p:cNvPr id="5" name="Table Placeholder 4">
            <a:extLst>
              <a:ext uri="{FF2B5EF4-FFF2-40B4-BE49-F238E27FC236}">
                <a16:creationId xmlns:a16="http://schemas.microsoft.com/office/drawing/2014/main" id="{233B2578-15D5-4C9C-A3CC-F28F4BAE29C1}"/>
              </a:ext>
            </a:extLst>
          </p:cNvPr>
          <p:cNvGraphicFramePr>
            <a:graphicFrameLocks noGrp="1"/>
          </p:cNvGraphicFramePr>
          <p:nvPr>
            <p:ph type="tbl" sz="quarter" idx="13"/>
            <p:extLst>
              <p:ext uri="{D42A27DB-BD31-4B8C-83A1-F6EECF244321}">
                <p14:modId xmlns:p14="http://schemas.microsoft.com/office/powerpoint/2010/main" val="3412709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9029712"/>
                    </a:ext>
                  </a:extLst>
                </a:gridCol>
                <a:gridCol w="740664">
                  <a:extLst>
                    <a:ext uri="{9D8B030D-6E8A-4147-A177-3AD203B41FA5}">
                      <a16:colId xmlns:a16="http://schemas.microsoft.com/office/drawing/2014/main" val="3254284175"/>
                    </a:ext>
                  </a:extLst>
                </a:gridCol>
                <a:gridCol w="740664">
                  <a:extLst>
                    <a:ext uri="{9D8B030D-6E8A-4147-A177-3AD203B41FA5}">
                      <a16:colId xmlns:a16="http://schemas.microsoft.com/office/drawing/2014/main" val="3952717621"/>
                    </a:ext>
                  </a:extLst>
                </a:gridCol>
                <a:gridCol w="740664">
                  <a:extLst>
                    <a:ext uri="{9D8B030D-6E8A-4147-A177-3AD203B41FA5}">
                      <a16:colId xmlns:a16="http://schemas.microsoft.com/office/drawing/2014/main" val="3313522742"/>
                    </a:ext>
                  </a:extLst>
                </a:gridCol>
                <a:gridCol w="740664">
                  <a:extLst>
                    <a:ext uri="{9D8B030D-6E8A-4147-A177-3AD203B41FA5}">
                      <a16:colId xmlns:a16="http://schemas.microsoft.com/office/drawing/2014/main" val="2706300780"/>
                    </a:ext>
                  </a:extLst>
                </a:gridCol>
                <a:gridCol w="740664">
                  <a:extLst>
                    <a:ext uri="{9D8B030D-6E8A-4147-A177-3AD203B41FA5}">
                      <a16:colId xmlns:a16="http://schemas.microsoft.com/office/drawing/2014/main" val="398221143"/>
                    </a:ext>
                  </a:extLst>
                </a:gridCol>
                <a:gridCol w="740664">
                  <a:extLst>
                    <a:ext uri="{9D8B030D-6E8A-4147-A177-3AD203B41FA5}">
                      <a16:colId xmlns:a16="http://schemas.microsoft.com/office/drawing/2014/main" val="3064279118"/>
                    </a:ext>
                  </a:extLst>
                </a:gridCol>
                <a:gridCol w="740664">
                  <a:extLst>
                    <a:ext uri="{9D8B030D-6E8A-4147-A177-3AD203B41FA5}">
                      <a16:colId xmlns:a16="http://schemas.microsoft.com/office/drawing/2014/main" val="3929263367"/>
                    </a:ext>
                  </a:extLst>
                </a:gridCol>
                <a:gridCol w="740664">
                  <a:extLst>
                    <a:ext uri="{9D8B030D-6E8A-4147-A177-3AD203B41FA5}">
                      <a16:colId xmlns:a16="http://schemas.microsoft.com/office/drawing/2014/main" val="217605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75798745"/>
                  </a:ext>
                </a:extLst>
              </a:tr>
            </a:tbl>
          </a:graphicData>
        </a:graphic>
      </p:graphicFrame>
      <p:sp>
        <p:nvSpPr>
          <p:cNvPr id="4" name="Text Placeholder 3">
            <a:extLst>
              <a:ext uri="{FF2B5EF4-FFF2-40B4-BE49-F238E27FC236}">
                <a16:creationId xmlns:a16="http://schemas.microsoft.com/office/drawing/2014/main" id="{EC5F50AD-20A5-4961-8019-E3CDD9DF3EC4}"/>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8645260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4E3A5-29A2-4F96-99FD-5304A7BEFCC8}"/>
              </a:ext>
            </a:extLst>
          </p:cNvPr>
          <p:cNvSpPr>
            <a:spLocks noGrp="1"/>
          </p:cNvSpPr>
          <p:nvPr>
            <p:ph type="title"/>
          </p:nvPr>
        </p:nvSpPr>
        <p:spPr/>
        <p:txBody>
          <a:bodyPr/>
          <a:lstStyle/>
          <a:p>
            <a:r>
              <a:rPr lang="en-US"/>
              <a:t>LinkedIn Posts Table | TMNAS - 2 of 6</a:t>
            </a:r>
          </a:p>
        </p:txBody>
      </p:sp>
      <p:graphicFrame>
        <p:nvGraphicFramePr>
          <p:cNvPr id="5" name="Table Placeholder 4">
            <a:extLst>
              <a:ext uri="{FF2B5EF4-FFF2-40B4-BE49-F238E27FC236}">
                <a16:creationId xmlns:a16="http://schemas.microsoft.com/office/drawing/2014/main" id="{DBFEBAAA-F022-46AE-8B96-E466C66450C4}"/>
              </a:ext>
            </a:extLst>
          </p:cNvPr>
          <p:cNvGraphicFramePr>
            <a:graphicFrameLocks noGrp="1"/>
          </p:cNvGraphicFramePr>
          <p:nvPr>
            <p:ph type="tbl" sz="quarter" idx="13"/>
            <p:extLst>
              <p:ext uri="{D42A27DB-BD31-4B8C-83A1-F6EECF244321}">
                <p14:modId xmlns:p14="http://schemas.microsoft.com/office/powerpoint/2010/main" val="2918918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47762586"/>
                    </a:ext>
                  </a:extLst>
                </a:gridCol>
                <a:gridCol w="740664">
                  <a:extLst>
                    <a:ext uri="{9D8B030D-6E8A-4147-A177-3AD203B41FA5}">
                      <a16:colId xmlns:a16="http://schemas.microsoft.com/office/drawing/2014/main" val="890508245"/>
                    </a:ext>
                  </a:extLst>
                </a:gridCol>
                <a:gridCol w="740664">
                  <a:extLst>
                    <a:ext uri="{9D8B030D-6E8A-4147-A177-3AD203B41FA5}">
                      <a16:colId xmlns:a16="http://schemas.microsoft.com/office/drawing/2014/main" val="2599113764"/>
                    </a:ext>
                  </a:extLst>
                </a:gridCol>
                <a:gridCol w="740664">
                  <a:extLst>
                    <a:ext uri="{9D8B030D-6E8A-4147-A177-3AD203B41FA5}">
                      <a16:colId xmlns:a16="http://schemas.microsoft.com/office/drawing/2014/main" val="2946896579"/>
                    </a:ext>
                  </a:extLst>
                </a:gridCol>
                <a:gridCol w="740664">
                  <a:extLst>
                    <a:ext uri="{9D8B030D-6E8A-4147-A177-3AD203B41FA5}">
                      <a16:colId xmlns:a16="http://schemas.microsoft.com/office/drawing/2014/main" val="1843803479"/>
                    </a:ext>
                  </a:extLst>
                </a:gridCol>
                <a:gridCol w="740664">
                  <a:extLst>
                    <a:ext uri="{9D8B030D-6E8A-4147-A177-3AD203B41FA5}">
                      <a16:colId xmlns:a16="http://schemas.microsoft.com/office/drawing/2014/main" val="405562037"/>
                    </a:ext>
                  </a:extLst>
                </a:gridCol>
                <a:gridCol w="740664">
                  <a:extLst>
                    <a:ext uri="{9D8B030D-6E8A-4147-A177-3AD203B41FA5}">
                      <a16:colId xmlns:a16="http://schemas.microsoft.com/office/drawing/2014/main" val="648448"/>
                    </a:ext>
                  </a:extLst>
                </a:gridCol>
                <a:gridCol w="740664">
                  <a:extLst>
                    <a:ext uri="{9D8B030D-6E8A-4147-A177-3AD203B41FA5}">
                      <a16:colId xmlns:a16="http://schemas.microsoft.com/office/drawing/2014/main" val="647800603"/>
                    </a:ext>
                  </a:extLst>
                </a:gridCol>
                <a:gridCol w="740664">
                  <a:extLst>
                    <a:ext uri="{9D8B030D-6E8A-4147-A177-3AD203B41FA5}">
                      <a16:colId xmlns:a16="http://schemas.microsoft.com/office/drawing/2014/main" val="3349369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81376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- 2021-11-17 10:31:47</a:t>
                      </a:r>
                      <a:r>
                        <a:rPr kumimoji="0" lang="en-US" sz="1000" b="0" i="0" u="none" strike="noStrike" kern="1200" cap="none" spc="0" normalizeH="0" baseline="0" noProof="0">
                          <a:ln>
                            <a:noFill/>
                          </a:ln>
                          <a:solidFill>
                            <a:prstClr val="black"/>
                          </a:solidFill>
                          <a:effectLst/>
                          <a:uLnTx/>
                          <a:uFillTx/>
                          <a:latin typeface="+mn-lt"/>
                          <a:ea typeface="+mn-ea"/>
                          <a:cs typeface="+mn-cs"/>
                        </a:rPr>
                        <a:t>
 TMNAS is proud to participate in the 2021 Walk to End Alzheimer’s alongside our sister companies, Philadelphia Insurance Companies Tokio Marine America and First Insurance Company of Hawaii on the Tokio Marine National Team! As of today, our team is 90% of the way to our ,000 fundraising goal! To learn more or make a donation to help us reach our goal, please visit https://lnkd.in/dEuht-Sr
The Walk to End Alzheimer’s is an annual event held in more than 600 communities nationwide. This walk is the world's largest fundraiser for Alzheimer's care, support and research. Check out some photos from employees who participated in the Philadelphia Walk that took place on Saturday, 11/14!
#walktoendalzheimers #team #corporatesocialresponsability #teamwork #communityimpact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29.240756421112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8338430"/>
                  </a:ext>
                </a:extLst>
              </a:tr>
            </a:tbl>
          </a:graphicData>
        </a:graphic>
      </p:graphicFrame>
      <p:sp>
        <p:nvSpPr>
          <p:cNvPr id="4" name="Text Placeholder 3">
            <a:extLst>
              <a:ext uri="{FF2B5EF4-FFF2-40B4-BE49-F238E27FC236}">
                <a16:creationId xmlns:a16="http://schemas.microsoft.com/office/drawing/2014/main" id="{12FD0C82-1C43-4677-89A7-E6482DDD15D9}"/>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2187595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5E1B9-C1D5-4CB6-87A4-7E1EE657E63C}"/>
              </a:ext>
            </a:extLst>
          </p:cNvPr>
          <p:cNvSpPr>
            <a:spLocks noGrp="1"/>
          </p:cNvSpPr>
          <p:nvPr>
            <p:ph type="title"/>
          </p:nvPr>
        </p:nvSpPr>
        <p:spPr/>
        <p:txBody>
          <a:bodyPr/>
          <a:lstStyle/>
          <a:p>
            <a:r>
              <a:rPr lang="en-US"/>
              <a:t>LinkedIn Posts Table | TMNAS - 3 of 6</a:t>
            </a:r>
          </a:p>
        </p:txBody>
      </p:sp>
      <p:graphicFrame>
        <p:nvGraphicFramePr>
          <p:cNvPr id="5" name="Table Placeholder 4">
            <a:extLst>
              <a:ext uri="{FF2B5EF4-FFF2-40B4-BE49-F238E27FC236}">
                <a16:creationId xmlns:a16="http://schemas.microsoft.com/office/drawing/2014/main" id="{6994BE81-9296-4833-9355-8558A3390CD3}"/>
              </a:ext>
            </a:extLst>
          </p:cNvPr>
          <p:cNvGraphicFramePr>
            <a:graphicFrameLocks noGrp="1"/>
          </p:cNvGraphicFramePr>
          <p:nvPr>
            <p:ph type="tbl" sz="quarter" idx="13"/>
            <p:extLst>
              <p:ext uri="{D42A27DB-BD31-4B8C-83A1-F6EECF244321}">
                <p14:modId xmlns:p14="http://schemas.microsoft.com/office/powerpoint/2010/main" val="298197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24445601"/>
                    </a:ext>
                  </a:extLst>
                </a:gridCol>
                <a:gridCol w="740664">
                  <a:extLst>
                    <a:ext uri="{9D8B030D-6E8A-4147-A177-3AD203B41FA5}">
                      <a16:colId xmlns:a16="http://schemas.microsoft.com/office/drawing/2014/main" val="125327119"/>
                    </a:ext>
                  </a:extLst>
                </a:gridCol>
                <a:gridCol w="740664">
                  <a:extLst>
                    <a:ext uri="{9D8B030D-6E8A-4147-A177-3AD203B41FA5}">
                      <a16:colId xmlns:a16="http://schemas.microsoft.com/office/drawing/2014/main" val="70867760"/>
                    </a:ext>
                  </a:extLst>
                </a:gridCol>
                <a:gridCol w="740664">
                  <a:extLst>
                    <a:ext uri="{9D8B030D-6E8A-4147-A177-3AD203B41FA5}">
                      <a16:colId xmlns:a16="http://schemas.microsoft.com/office/drawing/2014/main" val="11428802"/>
                    </a:ext>
                  </a:extLst>
                </a:gridCol>
                <a:gridCol w="740664">
                  <a:extLst>
                    <a:ext uri="{9D8B030D-6E8A-4147-A177-3AD203B41FA5}">
                      <a16:colId xmlns:a16="http://schemas.microsoft.com/office/drawing/2014/main" val="3416783313"/>
                    </a:ext>
                  </a:extLst>
                </a:gridCol>
                <a:gridCol w="740664">
                  <a:extLst>
                    <a:ext uri="{9D8B030D-6E8A-4147-A177-3AD203B41FA5}">
                      <a16:colId xmlns:a16="http://schemas.microsoft.com/office/drawing/2014/main" val="202812277"/>
                    </a:ext>
                  </a:extLst>
                </a:gridCol>
                <a:gridCol w="740664">
                  <a:extLst>
                    <a:ext uri="{9D8B030D-6E8A-4147-A177-3AD203B41FA5}">
                      <a16:colId xmlns:a16="http://schemas.microsoft.com/office/drawing/2014/main" val="3192885601"/>
                    </a:ext>
                  </a:extLst>
                </a:gridCol>
                <a:gridCol w="740664">
                  <a:extLst>
                    <a:ext uri="{9D8B030D-6E8A-4147-A177-3AD203B41FA5}">
                      <a16:colId xmlns:a16="http://schemas.microsoft.com/office/drawing/2014/main" val="3582568729"/>
                    </a:ext>
                  </a:extLst>
                </a:gridCol>
                <a:gridCol w="740664">
                  <a:extLst>
                    <a:ext uri="{9D8B030D-6E8A-4147-A177-3AD203B41FA5}">
                      <a16:colId xmlns:a16="http://schemas.microsoft.com/office/drawing/2014/main" val="3922370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28747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- 2021-11-17 17:13:45</a:t>
                      </a:r>
                      <a:r>
                        <a:rPr kumimoji="0" lang="en-US" sz="1000" b="0" i="0" u="none" strike="noStrike" kern="1200" cap="none" spc="0" normalizeH="0" baseline="0" noProof="0">
                          <a:ln>
                            <a:noFill/>
                          </a:ln>
                          <a:solidFill>
                            <a:prstClr val="black"/>
                          </a:solidFill>
                          <a:effectLst/>
                          <a:uLnTx/>
                          <a:uFillTx/>
                          <a:latin typeface="+mn-lt"/>
                          <a:ea typeface="+mn-ea"/>
                          <a:cs typeface="+mn-cs"/>
                        </a:rPr>
                        <a:t>
 TMNAS employees had the chance to enjoy a complementary cup of coffee or tea at our Bala office today! We hope everyone enjoyed themselves and got a chance to stop by the coffee cart. 
We want to hear from you: What is your favorite cup of coffee or tea that gets you motivated? Feel free to comment below.
Don't forgot to follow us to learn more about what its like to work for TMNAS! 
#workperk #coffee #employeeappreciation #workculturematters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20.35458574838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65662455"/>
                  </a:ext>
                </a:extLst>
              </a:tr>
            </a:tbl>
          </a:graphicData>
        </a:graphic>
      </p:graphicFrame>
      <p:sp>
        <p:nvSpPr>
          <p:cNvPr id="4" name="Text Placeholder 3">
            <a:extLst>
              <a:ext uri="{FF2B5EF4-FFF2-40B4-BE49-F238E27FC236}">
                <a16:creationId xmlns:a16="http://schemas.microsoft.com/office/drawing/2014/main" id="{522D34A2-4F2E-4ACF-91E4-C98D59F060B4}"/>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952026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EF36-0E7F-4914-8A20-9858B67FA4BA}"/>
              </a:ext>
            </a:extLst>
          </p:cNvPr>
          <p:cNvSpPr>
            <a:spLocks noGrp="1"/>
          </p:cNvSpPr>
          <p:nvPr>
            <p:ph type="title"/>
          </p:nvPr>
        </p:nvSpPr>
        <p:spPr/>
        <p:txBody>
          <a:bodyPr/>
          <a:lstStyle/>
          <a:p>
            <a:r>
              <a:rPr lang="en-US"/>
              <a:t>LinkedIn Posts Table | TMNAS - 4 of 6</a:t>
            </a:r>
          </a:p>
        </p:txBody>
      </p:sp>
      <p:graphicFrame>
        <p:nvGraphicFramePr>
          <p:cNvPr id="5" name="Table Placeholder 4">
            <a:extLst>
              <a:ext uri="{FF2B5EF4-FFF2-40B4-BE49-F238E27FC236}">
                <a16:creationId xmlns:a16="http://schemas.microsoft.com/office/drawing/2014/main" id="{89DD900C-BA41-4F1B-889D-C7B8F8A844CC}"/>
              </a:ext>
            </a:extLst>
          </p:cNvPr>
          <p:cNvGraphicFramePr>
            <a:graphicFrameLocks noGrp="1"/>
          </p:cNvGraphicFramePr>
          <p:nvPr>
            <p:ph type="tbl" sz="quarter" idx="13"/>
            <p:extLst>
              <p:ext uri="{D42A27DB-BD31-4B8C-83A1-F6EECF244321}">
                <p14:modId xmlns:p14="http://schemas.microsoft.com/office/powerpoint/2010/main" val="3078139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62117565"/>
                    </a:ext>
                  </a:extLst>
                </a:gridCol>
                <a:gridCol w="740664">
                  <a:extLst>
                    <a:ext uri="{9D8B030D-6E8A-4147-A177-3AD203B41FA5}">
                      <a16:colId xmlns:a16="http://schemas.microsoft.com/office/drawing/2014/main" val="3180462726"/>
                    </a:ext>
                  </a:extLst>
                </a:gridCol>
                <a:gridCol w="740664">
                  <a:extLst>
                    <a:ext uri="{9D8B030D-6E8A-4147-A177-3AD203B41FA5}">
                      <a16:colId xmlns:a16="http://schemas.microsoft.com/office/drawing/2014/main" val="3354683487"/>
                    </a:ext>
                  </a:extLst>
                </a:gridCol>
                <a:gridCol w="740664">
                  <a:extLst>
                    <a:ext uri="{9D8B030D-6E8A-4147-A177-3AD203B41FA5}">
                      <a16:colId xmlns:a16="http://schemas.microsoft.com/office/drawing/2014/main" val="1012934409"/>
                    </a:ext>
                  </a:extLst>
                </a:gridCol>
                <a:gridCol w="740664">
                  <a:extLst>
                    <a:ext uri="{9D8B030D-6E8A-4147-A177-3AD203B41FA5}">
                      <a16:colId xmlns:a16="http://schemas.microsoft.com/office/drawing/2014/main" val="2920813734"/>
                    </a:ext>
                  </a:extLst>
                </a:gridCol>
                <a:gridCol w="740664">
                  <a:extLst>
                    <a:ext uri="{9D8B030D-6E8A-4147-A177-3AD203B41FA5}">
                      <a16:colId xmlns:a16="http://schemas.microsoft.com/office/drawing/2014/main" val="1470477957"/>
                    </a:ext>
                  </a:extLst>
                </a:gridCol>
                <a:gridCol w="740664">
                  <a:extLst>
                    <a:ext uri="{9D8B030D-6E8A-4147-A177-3AD203B41FA5}">
                      <a16:colId xmlns:a16="http://schemas.microsoft.com/office/drawing/2014/main" val="2926063823"/>
                    </a:ext>
                  </a:extLst>
                </a:gridCol>
                <a:gridCol w="740664">
                  <a:extLst>
                    <a:ext uri="{9D8B030D-6E8A-4147-A177-3AD203B41FA5}">
                      <a16:colId xmlns:a16="http://schemas.microsoft.com/office/drawing/2014/main" val="302296580"/>
                    </a:ext>
                  </a:extLst>
                </a:gridCol>
                <a:gridCol w="740664">
                  <a:extLst>
                    <a:ext uri="{9D8B030D-6E8A-4147-A177-3AD203B41FA5}">
                      <a16:colId xmlns:a16="http://schemas.microsoft.com/office/drawing/2014/main" val="742689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88492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- 2021-12-30 12:10:59</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Philadelphia Insurance Companies.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16.128486897718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4181677"/>
                  </a:ext>
                </a:extLst>
              </a:tr>
            </a:tbl>
          </a:graphicData>
        </a:graphic>
      </p:graphicFrame>
      <p:sp>
        <p:nvSpPr>
          <p:cNvPr id="4" name="Text Placeholder 3">
            <a:extLst>
              <a:ext uri="{FF2B5EF4-FFF2-40B4-BE49-F238E27FC236}">
                <a16:creationId xmlns:a16="http://schemas.microsoft.com/office/drawing/2014/main" id="{0E47CCC5-9BDE-4C84-B7E2-A88F82709DF6}"/>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8110872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33239-D2F5-4049-8FDF-FFE199DCD9C9}"/>
              </a:ext>
            </a:extLst>
          </p:cNvPr>
          <p:cNvSpPr>
            <a:spLocks noGrp="1"/>
          </p:cNvSpPr>
          <p:nvPr>
            <p:ph type="title"/>
          </p:nvPr>
        </p:nvSpPr>
        <p:spPr/>
        <p:txBody>
          <a:bodyPr/>
          <a:lstStyle/>
          <a:p>
            <a:r>
              <a:rPr lang="en-US"/>
              <a:t>LinkedIn Posts Table | TMNAS - 5 of 6</a:t>
            </a:r>
          </a:p>
        </p:txBody>
      </p:sp>
      <p:graphicFrame>
        <p:nvGraphicFramePr>
          <p:cNvPr id="5" name="Table Placeholder 4">
            <a:extLst>
              <a:ext uri="{FF2B5EF4-FFF2-40B4-BE49-F238E27FC236}">
                <a16:creationId xmlns:a16="http://schemas.microsoft.com/office/drawing/2014/main" id="{6D51C120-A223-4D47-A587-07665DC0B613}"/>
              </a:ext>
            </a:extLst>
          </p:cNvPr>
          <p:cNvGraphicFramePr>
            <a:graphicFrameLocks noGrp="1"/>
          </p:cNvGraphicFramePr>
          <p:nvPr>
            <p:ph type="tbl" sz="quarter" idx="13"/>
            <p:extLst>
              <p:ext uri="{D42A27DB-BD31-4B8C-83A1-F6EECF244321}">
                <p14:modId xmlns:p14="http://schemas.microsoft.com/office/powerpoint/2010/main" val="4052205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93616995"/>
                    </a:ext>
                  </a:extLst>
                </a:gridCol>
                <a:gridCol w="740664">
                  <a:extLst>
                    <a:ext uri="{9D8B030D-6E8A-4147-A177-3AD203B41FA5}">
                      <a16:colId xmlns:a16="http://schemas.microsoft.com/office/drawing/2014/main" val="2908074952"/>
                    </a:ext>
                  </a:extLst>
                </a:gridCol>
                <a:gridCol w="740664">
                  <a:extLst>
                    <a:ext uri="{9D8B030D-6E8A-4147-A177-3AD203B41FA5}">
                      <a16:colId xmlns:a16="http://schemas.microsoft.com/office/drawing/2014/main" val="689029980"/>
                    </a:ext>
                  </a:extLst>
                </a:gridCol>
                <a:gridCol w="740664">
                  <a:extLst>
                    <a:ext uri="{9D8B030D-6E8A-4147-A177-3AD203B41FA5}">
                      <a16:colId xmlns:a16="http://schemas.microsoft.com/office/drawing/2014/main" val="1452970990"/>
                    </a:ext>
                  </a:extLst>
                </a:gridCol>
                <a:gridCol w="740664">
                  <a:extLst>
                    <a:ext uri="{9D8B030D-6E8A-4147-A177-3AD203B41FA5}">
                      <a16:colId xmlns:a16="http://schemas.microsoft.com/office/drawing/2014/main" val="2119100630"/>
                    </a:ext>
                  </a:extLst>
                </a:gridCol>
                <a:gridCol w="740664">
                  <a:extLst>
                    <a:ext uri="{9D8B030D-6E8A-4147-A177-3AD203B41FA5}">
                      <a16:colId xmlns:a16="http://schemas.microsoft.com/office/drawing/2014/main" val="840202544"/>
                    </a:ext>
                  </a:extLst>
                </a:gridCol>
                <a:gridCol w="740664">
                  <a:extLst>
                    <a:ext uri="{9D8B030D-6E8A-4147-A177-3AD203B41FA5}">
                      <a16:colId xmlns:a16="http://schemas.microsoft.com/office/drawing/2014/main" val="2306972862"/>
                    </a:ext>
                  </a:extLst>
                </a:gridCol>
                <a:gridCol w="740664">
                  <a:extLst>
                    <a:ext uri="{9D8B030D-6E8A-4147-A177-3AD203B41FA5}">
                      <a16:colId xmlns:a16="http://schemas.microsoft.com/office/drawing/2014/main" val="3959051607"/>
                    </a:ext>
                  </a:extLst>
                </a:gridCol>
                <a:gridCol w="740664">
                  <a:extLst>
                    <a:ext uri="{9D8B030D-6E8A-4147-A177-3AD203B41FA5}">
                      <a16:colId xmlns:a16="http://schemas.microsoft.com/office/drawing/2014/main" val="2058394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61012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- 2021-11-12 16:59:13</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the 2021 TMNAS Emerging Leaders Program team!  The ELP is a global leadership program meant to build strategic leadership skills while considering synergy projects for Tokio Marine.  Guided by their Business Sponsor and Advisor, our 5 team members virtually delivered their business process improvement project presentation yesterday in front of many Tokio Marine Group Executives.  Congratulations, Team TMNAS! #emergingleaders #synergy #globalleadership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10.440284735038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71110589"/>
                  </a:ext>
                </a:extLst>
              </a:tr>
            </a:tbl>
          </a:graphicData>
        </a:graphic>
      </p:graphicFrame>
      <p:sp>
        <p:nvSpPr>
          <p:cNvPr id="4" name="Text Placeholder 3">
            <a:extLst>
              <a:ext uri="{FF2B5EF4-FFF2-40B4-BE49-F238E27FC236}">
                <a16:creationId xmlns:a16="http://schemas.microsoft.com/office/drawing/2014/main" id="{AC9E86C8-2441-4009-A38C-4DD18C4D13E8}"/>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084633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68E24-2E2F-41F9-9ECC-B2AC28C4C3AF}"/>
              </a:ext>
            </a:extLst>
          </p:cNvPr>
          <p:cNvSpPr>
            <a:spLocks noGrp="1"/>
          </p:cNvSpPr>
          <p:nvPr>
            <p:ph type="title"/>
          </p:nvPr>
        </p:nvSpPr>
        <p:spPr/>
        <p:txBody>
          <a:bodyPr/>
          <a:lstStyle/>
          <a:p>
            <a:r>
              <a:rPr lang="en-US"/>
              <a:t>LinkedIn Posts Table | TMNAS - 6 of 6</a:t>
            </a:r>
          </a:p>
        </p:txBody>
      </p:sp>
      <p:graphicFrame>
        <p:nvGraphicFramePr>
          <p:cNvPr id="5" name="Table Placeholder 4">
            <a:extLst>
              <a:ext uri="{FF2B5EF4-FFF2-40B4-BE49-F238E27FC236}">
                <a16:creationId xmlns:a16="http://schemas.microsoft.com/office/drawing/2014/main" id="{722EF512-5115-4D17-8427-03D49C2E3B76}"/>
              </a:ext>
            </a:extLst>
          </p:cNvPr>
          <p:cNvGraphicFramePr>
            <a:graphicFrameLocks noGrp="1"/>
          </p:cNvGraphicFramePr>
          <p:nvPr>
            <p:ph type="tbl" sz="quarter" idx="13"/>
            <p:extLst>
              <p:ext uri="{D42A27DB-BD31-4B8C-83A1-F6EECF244321}">
                <p14:modId xmlns:p14="http://schemas.microsoft.com/office/powerpoint/2010/main" val="1072712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94527119"/>
                    </a:ext>
                  </a:extLst>
                </a:gridCol>
                <a:gridCol w="740664">
                  <a:extLst>
                    <a:ext uri="{9D8B030D-6E8A-4147-A177-3AD203B41FA5}">
                      <a16:colId xmlns:a16="http://schemas.microsoft.com/office/drawing/2014/main" val="1068380629"/>
                    </a:ext>
                  </a:extLst>
                </a:gridCol>
                <a:gridCol w="740664">
                  <a:extLst>
                    <a:ext uri="{9D8B030D-6E8A-4147-A177-3AD203B41FA5}">
                      <a16:colId xmlns:a16="http://schemas.microsoft.com/office/drawing/2014/main" val="1976189196"/>
                    </a:ext>
                  </a:extLst>
                </a:gridCol>
                <a:gridCol w="740664">
                  <a:extLst>
                    <a:ext uri="{9D8B030D-6E8A-4147-A177-3AD203B41FA5}">
                      <a16:colId xmlns:a16="http://schemas.microsoft.com/office/drawing/2014/main" val="2325423676"/>
                    </a:ext>
                  </a:extLst>
                </a:gridCol>
                <a:gridCol w="740664">
                  <a:extLst>
                    <a:ext uri="{9D8B030D-6E8A-4147-A177-3AD203B41FA5}">
                      <a16:colId xmlns:a16="http://schemas.microsoft.com/office/drawing/2014/main" val="2295281841"/>
                    </a:ext>
                  </a:extLst>
                </a:gridCol>
                <a:gridCol w="740664">
                  <a:extLst>
                    <a:ext uri="{9D8B030D-6E8A-4147-A177-3AD203B41FA5}">
                      <a16:colId xmlns:a16="http://schemas.microsoft.com/office/drawing/2014/main" val="1959835558"/>
                    </a:ext>
                  </a:extLst>
                </a:gridCol>
                <a:gridCol w="740664">
                  <a:extLst>
                    <a:ext uri="{9D8B030D-6E8A-4147-A177-3AD203B41FA5}">
                      <a16:colId xmlns:a16="http://schemas.microsoft.com/office/drawing/2014/main" val="4223600776"/>
                    </a:ext>
                  </a:extLst>
                </a:gridCol>
                <a:gridCol w="740664">
                  <a:extLst>
                    <a:ext uri="{9D8B030D-6E8A-4147-A177-3AD203B41FA5}">
                      <a16:colId xmlns:a16="http://schemas.microsoft.com/office/drawing/2014/main" val="2672658574"/>
                    </a:ext>
                  </a:extLst>
                </a:gridCol>
                <a:gridCol w="740664">
                  <a:extLst>
                    <a:ext uri="{9D8B030D-6E8A-4147-A177-3AD203B41FA5}">
                      <a16:colId xmlns:a16="http://schemas.microsoft.com/office/drawing/2014/main" val="2110535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44129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- 2021-12-21 13:25:26</a:t>
                      </a:r>
                      <a:r>
                        <a:rPr kumimoji="0" lang="en-US" sz="1000" b="0" i="0" u="none" strike="noStrike" kern="1200" cap="none" spc="0" normalizeH="0" baseline="0" noProof="0">
                          <a:ln>
                            <a:noFill/>
                          </a:ln>
                          <a:solidFill>
                            <a:prstClr val="black"/>
                          </a:solidFill>
                          <a:effectLst/>
                          <a:uLnTx/>
                          <a:uFillTx/>
                          <a:latin typeface="+mn-lt"/>
                          <a:ea typeface="+mn-ea"/>
                          <a:cs typeface="+mn-cs"/>
                        </a:rPr>
                        <a:t>
 ❄️This holiday season... we have a mystery 🕵️on our hands! TMNAS employees were tasked with decoding messages and solving puzzles in order to solve a New Orleans themed mystery. ❄️
Thanks to teambuilding.com Caryn's Holiday party was a blast🥳! Congratulations to the winning team, "Rebels without a Claus" who successfully solved the Holiday Heist mystery! 
➡️Follow us to learn more about what it's like to work for TMNAS. 
#holidayparty #2021holidays #teambuilding #teamworktuesday #happyholidays #culturematters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8.4844559585492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6525146"/>
                  </a:ext>
                </a:extLst>
              </a:tr>
            </a:tbl>
          </a:graphicData>
        </a:graphic>
      </p:graphicFrame>
      <p:sp>
        <p:nvSpPr>
          <p:cNvPr id="4" name="Text Placeholder 3">
            <a:extLst>
              <a:ext uri="{FF2B5EF4-FFF2-40B4-BE49-F238E27FC236}">
                <a16:creationId xmlns:a16="http://schemas.microsoft.com/office/drawing/2014/main" id="{ED17D1EF-9C36-4B90-905B-238C0815633C}"/>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2380257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0DF4E-FCEF-474F-83D9-8B6B12A04B37}"/>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DC67FD5D-940C-426D-A99E-D2A9A548AF8F}"/>
              </a:ext>
            </a:extLst>
          </p:cNvPr>
          <p:cNvGraphicFramePr>
            <a:graphicFrameLocks noGrp="1"/>
          </p:cNvGraphicFramePr>
          <p:nvPr>
            <p:ph type="tbl" sz="quarter" idx="13"/>
            <p:extLst>
              <p:ext uri="{D42A27DB-BD31-4B8C-83A1-F6EECF244321}">
                <p14:modId xmlns:p14="http://schemas.microsoft.com/office/powerpoint/2010/main" val="2547297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80643280"/>
                    </a:ext>
                  </a:extLst>
                </a:gridCol>
                <a:gridCol w="658368">
                  <a:extLst>
                    <a:ext uri="{9D8B030D-6E8A-4147-A177-3AD203B41FA5}">
                      <a16:colId xmlns:a16="http://schemas.microsoft.com/office/drawing/2014/main" val="1256790984"/>
                    </a:ext>
                  </a:extLst>
                </a:gridCol>
                <a:gridCol w="658368">
                  <a:extLst>
                    <a:ext uri="{9D8B030D-6E8A-4147-A177-3AD203B41FA5}">
                      <a16:colId xmlns:a16="http://schemas.microsoft.com/office/drawing/2014/main" val="3903200588"/>
                    </a:ext>
                  </a:extLst>
                </a:gridCol>
                <a:gridCol w="658368">
                  <a:extLst>
                    <a:ext uri="{9D8B030D-6E8A-4147-A177-3AD203B41FA5}">
                      <a16:colId xmlns:a16="http://schemas.microsoft.com/office/drawing/2014/main" val="3166065367"/>
                    </a:ext>
                  </a:extLst>
                </a:gridCol>
                <a:gridCol w="658368">
                  <a:extLst>
                    <a:ext uri="{9D8B030D-6E8A-4147-A177-3AD203B41FA5}">
                      <a16:colId xmlns:a16="http://schemas.microsoft.com/office/drawing/2014/main" val="190136318"/>
                    </a:ext>
                  </a:extLst>
                </a:gridCol>
                <a:gridCol w="658368">
                  <a:extLst>
                    <a:ext uri="{9D8B030D-6E8A-4147-A177-3AD203B41FA5}">
                      <a16:colId xmlns:a16="http://schemas.microsoft.com/office/drawing/2014/main" val="1569408831"/>
                    </a:ext>
                  </a:extLst>
                </a:gridCol>
                <a:gridCol w="658368">
                  <a:extLst>
                    <a:ext uri="{9D8B030D-6E8A-4147-A177-3AD203B41FA5}">
                      <a16:colId xmlns:a16="http://schemas.microsoft.com/office/drawing/2014/main" val="2007923956"/>
                    </a:ext>
                  </a:extLst>
                </a:gridCol>
                <a:gridCol w="658368">
                  <a:extLst>
                    <a:ext uri="{9D8B030D-6E8A-4147-A177-3AD203B41FA5}">
                      <a16:colId xmlns:a16="http://schemas.microsoft.com/office/drawing/2014/main" val="1228704629"/>
                    </a:ext>
                  </a:extLst>
                </a:gridCol>
                <a:gridCol w="658368">
                  <a:extLst>
                    <a:ext uri="{9D8B030D-6E8A-4147-A177-3AD203B41FA5}">
                      <a16:colId xmlns:a16="http://schemas.microsoft.com/office/drawing/2014/main" val="3092214294"/>
                    </a:ext>
                  </a:extLst>
                </a:gridCol>
                <a:gridCol w="658368">
                  <a:extLst>
                    <a:ext uri="{9D8B030D-6E8A-4147-A177-3AD203B41FA5}">
                      <a16:colId xmlns:a16="http://schemas.microsoft.com/office/drawing/2014/main" val="20894101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32334579"/>
                  </a:ext>
                </a:extLst>
              </a:tr>
              <a:tr h="370840">
                <a:tc>
                  <a:txBody>
                    <a:bodyPr/>
                    <a:lstStyle/>
                    <a:p>
                      <a:r>
                        <a:rPr lang="en-US" sz="1000"/>
                        <a:t>tmna_services</a:t>
                      </a:r>
                    </a:p>
                  </a:txBody>
                  <a:tcPr/>
                </a:tc>
                <a:tc>
                  <a:txBody>
                    <a:bodyPr/>
                    <a:lstStyle/>
                    <a:p>
                      <a:r>
                        <a:rPr lang="en-US" sz="1000"/>
                        <a:t>488</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42</a:t>
                      </a:r>
                    </a:p>
                  </a:txBody>
                  <a:tcPr/>
                </a:tc>
                <a:tc>
                  <a:txBody>
                    <a:bodyPr/>
                    <a:lstStyle/>
                    <a:p>
                      <a:r>
                        <a:rPr lang="en-US" sz="1000"/>
                        <a:t>3</a:t>
                      </a:r>
                    </a:p>
                  </a:txBody>
                  <a:tcPr/>
                </a:tc>
                <a:tc>
                  <a:txBody>
                    <a:bodyPr/>
                    <a:lstStyle/>
                    <a:p>
                      <a:r>
                        <a:rPr lang="en-US" sz="1000"/>
                        <a:t>1.8480 %</a:t>
                      </a:r>
                    </a:p>
                  </a:txBody>
                  <a:tcPr/>
                </a:tc>
                <a:extLst>
                  <a:ext uri="{0D108BD9-81ED-4DB2-BD59-A6C34878D82A}">
                    <a16:rowId xmlns:a16="http://schemas.microsoft.com/office/drawing/2014/main" val="2715911109"/>
                  </a:ext>
                </a:extLst>
              </a:tr>
            </a:tbl>
          </a:graphicData>
        </a:graphic>
      </p:graphicFrame>
      <p:sp>
        <p:nvSpPr>
          <p:cNvPr id="4" name="Text Placeholder 3">
            <a:extLst>
              <a:ext uri="{FF2B5EF4-FFF2-40B4-BE49-F238E27FC236}">
                <a16:creationId xmlns:a16="http://schemas.microsoft.com/office/drawing/2014/main" id="{610CBE3C-398E-44C5-9A13-684BB8BC9A26}"/>
              </a:ext>
            </a:extLst>
          </p:cNvPr>
          <p:cNvSpPr>
            <a:spLocks noGrp="1"/>
          </p:cNvSpPr>
          <p:nvPr>
            <p:ph type="body" sz="quarter" idx="14"/>
          </p:nvPr>
        </p:nvSpPr>
        <p:spPr/>
        <p:txBody>
          <a:bodyPr/>
          <a:lstStyle/>
          <a:p>
            <a:r>
              <a:rPr lang="en-US"/>
              <a:t>01/01/2022 - 01/19/2022</a:t>
            </a:r>
          </a:p>
        </p:txBody>
      </p:sp>
    </p:spTree>
    <p:extLst>
      <p:ext uri="{BB962C8B-B14F-4D97-AF65-F5344CB8AC3E}">
        <p14:creationId xmlns:p14="http://schemas.microsoft.com/office/powerpoint/2010/main" val="15673901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48F42-DEB0-486D-B571-35C25CF64F37}"/>
              </a:ext>
            </a:extLst>
          </p:cNvPr>
          <p:cNvSpPr>
            <a:spLocks noGrp="1"/>
          </p:cNvSpPr>
          <p:nvPr>
            <p:ph type="title"/>
          </p:nvPr>
        </p:nvSpPr>
        <p:spPr/>
        <p:txBody>
          <a:bodyPr/>
          <a:lstStyle/>
          <a:p>
            <a:r>
              <a:rPr lang="en-US"/>
              <a:t>Instagram Followers Change | TMNAS</a:t>
            </a:r>
          </a:p>
        </p:txBody>
      </p:sp>
      <p:graphicFrame>
        <p:nvGraphicFramePr>
          <p:cNvPr id="6" name="Chart Placeholder 5">
            <a:extLst>
              <a:ext uri="{FF2B5EF4-FFF2-40B4-BE49-F238E27FC236}">
                <a16:creationId xmlns:a16="http://schemas.microsoft.com/office/drawing/2014/main" id="{6CA913E4-D948-4224-B755-EA9E31460161}"/>
              </a:ext>
            </a:extLst>
          </p:cNvPr>
          <p:cNvGraphicFramePr>
            <a:graphicFrameLocks noGrp="1"/>
          </p:cNvGraphicFramePr>
          <p:nvPr>
            <p:ph type="chart" sz="quarter" idx="13"/>
            <p:extLst>
              <p:ext uri="{D42A27DB-BD31-4B8C-83A1-F6EECF244321}">
                <p14:modId xmlns:p14="http://schemas.microsoft.com/office/powerpoint/2010/main" val="184923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300971-0E99-4EC1-89A1-99CC71544EE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9D877C4-AD2F-4DC5-861B-56BA3B5B26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57741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5CF3F-DC2D-455C-B6F5-A07EE9DF13DC}"/>
              </a:ext>
            </a:extLst>
          </p:cNvPr>
          <p:cNvSpPr>
            <a:spLocks noGrp="1"/>
          </p:cNvSpPr>
          <p:nvPr>
            <p:ph type="title"/>
          </p:nvPr>
        </p:nvSpPr>
        <p:spPr/>
        <p:txBody>
          <a:bodyPr/>
          <a:lstStyle/>
          <a:p>
            <a:r>
              <a:rPr lang="en-US"/>
              <a:t>Instagram Average Interactions Per Post | TMNAS</a:t>
            </a:r>
          </a:p>
        </p:txBody>
      </p:sp>
      <p:graphicFrame>
        <p:nvGraphicFramePr>
          <p:cNvPr id="6" name="Chart Placeholder 5">
            <a:extLst>
              <a:ext uri="{FF2B5EF4-FFF2-40B4-BE49-F238E27FC236}">
                <a16:creationId xmlns:a16="http://schemas.microsoft.com/office/drawing/2014/main" id="{6AA95F9C-B548-467F-A897-89460E193B29}"/>
              </a:ext>
            </a:extLst>
          </p:cNvPr>
          <p:cNvGraphicFramePr>
            <a:graphicFrameLocks noGrp="1"/>
          </p:cNvGraphicFramePr>
          <p:nvPr>
            <p:ph type="chart" sz="quarter" idx="13"/>
            <p:extLst>
              <p:ext uri="{D42A27DB-BD31-4B8C-83A1-F6EECF244321}">
                <p14:modId xmlns:p14="http://schemas.microsoft.com/office/powerpoint/2010/main" val="3799408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DC20E1-D297-4BA1-8407-33327C48C50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7B98A04-EE2C-4314-A5D1-0863722D42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20720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CA1D6-2A7A-4FBD-B409-6BBC2C66A88F}"/>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F3FE6CB0-C9B7-4E88-997F-DDEF6B6DAE34}"/>
              </a:ext>
            </a:extLst>
          </p:cNvPr>
          <p:cNvGraphicFramePr>
            <a:graphicFrameLocks noGrp="1"/>
          </p:cNvGraphicFramePr>
          <p:nvPr>
            <p:ph type="chart" sz="quarter" idx="13"/>
            <p:extLst>
              <p:ext uri="{D42A27DB-BD31-4B8C-83A1-F6EECF244321}">
                <p14:modId xmlns:p14="http://schemas.microsoft.com/office/powerpoint/2010/main" val="27740592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1E5449-0EAB-45EA-A4D4-76ABAC227B7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C550CE3-F5EC-4873-A5F9-C8A51CC5DD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48438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FD91E-258D-466D-B62A-0AF3DA60B57D}"/>
              </a:ext>
            </a:extLst>
          </p:cNvPr>
          <p:cNvSpPr>
            <a:spLocks noGrp="1"/>
          </p:cNvSpPr>
          <p:nvPr>
            <p:ph type="title"/>
          </p:nvPr>
        </p:nvSpPr>
        <p:spPr/>
        <p:txBody>
          <a:bodyPr/>
          <a:lstStyle/>
          <a:p>
            <a:r>
              <a:rPr lang="en-US"/>
              <a:t>Instagram Instagram Top Posts | TMNAS - 1 of 3</a:t>
            </a:r>
          </a:p>
        </p:txBody>
      </p:sp>
      <p:graphicFrame>
        <p:nvGraphicFramePr>
          <p:cNvPr id="5" name="Table Placeholder 4">
            <a:extLst>
              <a:ext uri="{FF2B5EF4-FFF2-40B4-BE49-F238E27FC236}">
                <a16:creationId xmlns:a16="http://schemas.microsoft.com/office/drawing/2014/main" id="{0AE0C408-F855-4CAB-B531-B6B1EC84AB20}"/>
              </a:ext>
            </a:extLst>
          </p:cNvPr>
          <p:cNvGraphicFramePr>
            <a:graphicFrameLocks noGrp="1"/>
          </p:cNvGraphicFramePr>
          <p:nvPr>
            <p:ph type="tbl" sz="quarter" idx="13"/>
            <p:extLst>
              <p:ext uri="{D42A27DB-BD31-4B8C-83A1-F6EECF244321}">
                <p14:modId xmlns:p14="http://schemas.microsoft.com/office/powerpoint/2010/main" val="3322864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94833018"/>
                    </a:ext>
                  </a:extLst>
                </a:gridCol>
                <a:gridCol w="1975104">
                  <a:extLst>
                    <a:ext uri="{9D8B030D-6E8A-4147-A177-3AD203B41FA5}">
                      <a16:colId xmlns:a16="http://schemas.microsoft.com/office/drawing/2014/main" val="2323288388"/>
                    </a:ext>
                  </a:extLst>
                </a:gridCol>
                <a:gridCol w="905256">
                  <a:extLst>
                    <a:ext uri="{9D8B030D-6E8A-4147-A177-3AD203B41FA5}">
                      <a16:colId xmlns:a16="http://schemas.microsoft.com/office/drawing/2014/main" val="3375098253"/>
                    </a:ext>
                  </a:extLst>
                </a:gridCol>
                <a:gridCol w="905256">
                  <a:extLst>
                    <a:ext uri="{9D8B030D-6E8A-4147-A177-3AD203B41FA5}">
                      <a16:colId xmlns:a16="http://schemas.microsoft.com/office/drawing/2014/main" val="4034965300"/>
                    </a:ext>
                  </a:extLst>
                </a:gridCol>
                <a:gridCol w="905256">
                  <a:extLst>
                    <a:ext uri="{9D8B030D-6E8A-4147-A177-3AD203B41FA5}">
                      <a16:colId xmlns:a16="http://schemas.microsoft.com/office/drawing/2014/main" val="1004350041"/>
                    </a:ext>
                  </a:extLst>
                </a:gridCol>
                <a:gridCol w="905256">
                  <a:extLst>
                    <a:ext uri="{9D8B030D-6E8A-4147-A177-3AD203B41FA5}">
                      <a16:colId xmlns:a16="http://schemas.microsoft.com/office/drawing/2014/main" val="4276281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3072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- 2021-12-30 12:06:25</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270790914_294905432652627_5954400498316981312_n.jpg?_nc_cat=103&amp;ccb=1-5&amp;_nc_sid=8ae9d6&amp;_nc_ohc=vs9X2vUA1cMAX8uIcMk&amp;_nc_ht=scontent-iad3-1.cdninstagram.com&amp;edm=AL-3X8kEAAAA&amp;oh=00_AT8ODu_uHeGOS3cLPqZyldl5iCNE-nG629cpCLnxeGmdsA&amp;oe=61EDC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38724660"/>
                  </a:ext>
                </a:extLst>
              </a:tr>
            </a:tbl>
          </a:graphicData>
        </a:graphic>
      </p:graphicFrame>
      <p:sp>
        <p:nvSpPr>
          <p:cNvPr id="4" name="Text Placeholder 3">
            <a:extLst>
              <a:ext uri="{FF2B5EF4-FFF2-40B4-BE49-F238E27FC236}">
                <a16:creationId xmlns:a16="http://schemas.microsoft.com/office/drawing/2014/main" id="{DEA4A27A-465D-4582-A198-3F13B1853A25}"/>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2721253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2A90D-353A-46A1-AE98-5DB52375605C}"/>
              </a:ext>
            </a:extLst>
          </p:cNvPr>
          <p:cNvSpPr>
            <a:spLocks noGrp="1"/>
          </p:cNvSpPr>
          <p:nvPr>
            <p:ph type="title"/>
          </p:nvPr>
        </p:nvSpPr>
        <p:spPr/>
        <p:txBody>
          <a:bodyPr/>
          <a:lstStyle/>
          <a:p>
            <a:r>
              <a:rPr lang="en-US"/>
              <a:t>Instagram Instagram Top Posts | TMNAS - 2 of 3</a:t>
            </a:r>
          </a:p>
        </p:txBody>
      </p:sp>
      <p:graphicFrame>
        <p:nvGraphicFramePr>
          <p:cNvPr id="5" name="Table Placeholder 4">
            <a:extLst>
              <a:ext uri="{FF2B5EF4-FFF2-40B4-BE49-F238E27FC236}">
                <a16:creationId xmlns:a16="http://schemas.microsoft.com/office/drawing/2014/main" id="{9514CBBD-8B9F-4B7A-97C7-1D726F2050F2}"/>
              </a:ext>
            </a:extLst>
          </p:cNvPr>
          <p:cNvGraphicFramePr>
            <a:graphicFrameLocks noGrp="1"/>
          </p:cNvGraphicFramePr>
          <p:nvPr>
            <p:ph type="tbl" sz="quarter" idx="13"/>
            <p:extLst>
              <p:ext uri="{D42A27DB-BD31-4B8C-83A1-F6EECF244321}">
                <p14:modId xmlns:p14="http://schemas.microsoft.com/office/powerpoint/2010/main" val="1123356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942327661"/>
                    </a:ext>
                  </a:extLst>
                </a:gridCol>
                <a:gridCol w="1975104">
                  <a:extLst>
                    <a:ext uri="{9D8B030D-6E8A-4147-A177-3AD203B41FA5}">
                      <a16:colId xmlns:a16="http://schemas.microsoft.com/office/drawing/2014/main" val="1689012572"/>
                    </a:ext>
                  </a:extLst>
                </a:gridCol>
                <a:gridCol w="905256">
                  <a:extLst>
                    <a:ext uri="{9D8B030D-6E8A-4147-A177-3AD203B41FA5}">
                      <a16:colId xmlns:a16="http://schemas.microsoft.com/office/drawing/2014/main" val="3793604622"/>
                    </a:ext>
                  </a:extLst>
                </a:gridCol>
                <a:gridCol w="905256">
                  <a:extLst>
                    <a:ext uri="{9D8B030D-6E8A-4147-A177-3AD203B41FA5}">
                      <a16:colId xmlns:a16="http://schemas.microsoft.com/office/drawing/2014/main" val="1435913373"/>
                    </a:ext>
                  </a:extLst>
                </a:gridCol>
                <a:gridCol w="905256">
                  <a:extLst>
                    <a:ext uri="{9D8B030D-6E8A-4147-A177-3AD203B41FA5}">
                      <a16:colId xmlns:a16="http://schemas.microsoft.com/office/drawing/2014/main" val="2478118698"/>
                    </a:ext>
                  </a:extLst>
                </a:gridCol>
                <a:gridCol w="905256">
                  <a:extLst>
                    <a:ext uri="{9D8B030D-6E8A-4147-A177-3AD203B41FA5}">
                      <a16:colId xmlns:a16="http://schemas.microsoft.com/office/drawing/2014/main" val="4280670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0949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- 2021-11-12 16:52:20</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the 2021 TMNAS Emerging Leaders Program team!  The ELP is a global leadership program meant to build strategic leadership skills while considering synergy projects for Tokio Marine.  Guided by their Business Sponsor and Advisor, our 5 team members virtually delivered their business process improvement project presentation yesterday in front of many Tokio Marine Group Executives.  Congratulations, Team TMNAS! #emergingleaders #synergy #globalleadership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247979734_421583416038773_1869600476854813945_n.jpg?_nc_cat=109&amp;ccb=1-5&amp;_nc_sid=8ae9d6&amp;_nc_ohc=Y0Nm09i8BtsAX_hH66i&amp;_nc_ht=scontent-iad3-1.cdninstagram.com&amp;edm=AL-3X8kEAAAA&amp;oh=00_AT_G_-wxWd4VZS7SDPmmPZf-KoRHfbE2oofwEDkDqLohHg&amp;oe=61EE2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84185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- 2021-11-18 15:36:46</a:t>
                      </a:r>
                      <a:r>
                        <a:rPr kumimoji="0" lang="en-US" sz="1000" b="0" i="0" u="none" strike="noStrike" kern="1200" cap="none" spc="0" normalizeH="0" baseline="0" noProof="0">
                          <a:ln>
                            <a:noFill/>
                          </a:ln>
                          <a:solidFill>
                            <a:prstClr val="black"/>
                          </a:solidFill>
                          <a:effectLst/>
                          <a:uLnTx/>
                          <a:uFillTx/>
                          <a:latin typeface="+mn-lt"/>
                          <a:ea typeface="+mn-ea"/>
                          <a:cs typeface="+mn-cs"/>
                        </a:rPr>
                        <a:t>
 Today, TMNAS and phlyinsurance employees got to enjoy lunch from 3 delicious food trucks! nicks_northeast , juliosmexicancuisine and Woodshed Pizza visited our Bala Campus parking lot and served some amazing food on this beautiful Fall day! Lunch was complete with these yummy cookies from bredenbecks ! Thank you Team PHLY for including us! 
#lunch #foodtruck #fallfun #employeeengagement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258617164_142896811420390_3226720213383315034_n.jpg?_nc_cat=111&amp;ccb=1-5&amp;_nc_sid=8ae9d6&amp;_nc_ohc=-wbvizZHtQkAX_JNncP&amp;_nc_ht=scontent-iad3-1.cdninstagram.com&amp;edm=AL-3X8kEAAAA&amp;oh=00_AT9jdK1P-lEOry73T7FTGRkj96rZ2Tgo2LCP9pl7SiFt0w&amp;oe=61EE9D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28983755"/>
                  </a:ext>
                </a:extLst>
              </a:tr>
            </a:tbl>
          </a:graphicData>
        </a:graphic>
      </p:graphicFrame>
      <p:sp>
        <p:nvSpPr>
          <p:cNvPr id="4" name="Text Placeholder 3">
            <a:extLst>
              <a:ext uri="{FF2B5EF4-FFF2-40B4-BE49-F238E27FC236}">
                <a16:creationId xmlns:a16="http://schemas.microsoft.com/office/drawing/2014/main" id="{D0DE76EF-E0EE-4C3C-AD53-8EAF72CA30A9}"/>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5424653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A4E69-713F-4215-928E-69D1C0DD1D3D}"/>
              </a:ext>
            </a:extLst>
          </p:cNvPr>
          <p:cNvSpPr>
            <a:spLocks noGrp="1"/>
          </p:cNvSpPr>
          <p:nvPr>
            <p:ph type="title"/>
          </p:nvPr>
        </p:nvSpPr>
        <p:spPr/>
        <p:txBody>
          <a:bodyPr/>
          <a:lstStyle/>
          <a:p>
            <a:r>
              <a:rPr lang="en-US"/>
              <a:t>Instagram Instagram Top Posts | TMNAS - 3 of 3</a:t>
            </a:r>
          </a:p>
        </p:txBody>
      </p:sp>
      <p:graphicFrame>
        <p:nvGraphicFramePr>
          <p:cNvPr id="5" name="Table Placeholder 4">
            <a:extLst>
              <a:ext uri="{FF2B5EF4-FFF2-40B4-BE49-F238E27FC236}">
                <a16:creationId xmlns:a16="http://schemas.microsoft.com/office/drawing/2014/main" id="{95D8E9BD-F3C3-44B8-B97D-B9E60A5CBD37}"/>
              </a:ext>
            </a:extLst>
          </p:cNvPr>
          <p:cNvGraphicFramePr>
            <a:graphicFrameLocks noGrp="1"/>
          </p:cNvGraphicFramePr>
          <p:nvPr>
            <p:ph type="tbl" sz="quarter" idx="13"/>
            <p:extLst>
              <p:ext uri="{D42A27DB-BD31-4B8C-83A1-F6EECF244321}">
                <p14:modId xmlns:p14="http://schemas.microsoft.com/office/powerpoint/2010/main" val="594993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941836001"/>
                    </a:ext>
                  </a:extLst>
                </a:gridCol>
                <a:gridCol w="1975104">
                  <a:extLst>
                    <a:ext uri="{9D8B030D-6E8A-4147-A177-3AD203B41FA5}">
                      <a16:colId xmlns:a16="http://schemas.microsoft.com/office/drawing/2014/main" val="3256479890"/>
                    </a:ext>
                  </a:extLst>
                </a:gridCol>
                <a:gridCol w="905256">
                  <a:extLst>
                    <a:ext uri="{9D8B030D-6E8A-4147-A177-3AD203B41FA5}">
                      <a16:colId xmlns:a16="http://schemas.microsoft.com/office/drawing/2014/main" val="1052102013"/>
                    </a:ext>
                  </a:extLst>
                </a:gridCol>
                <a:gridCol w="905256">
                  <a:extLst>
                    <a:ext uri="{9D8B030D-6E8A-4147-A177-3AD203B41FA5}">
                      <a16:colId xmlns:a16="http://schemas.microsoft.com/office/drawing/2014/main" val="633998440"/>
                    </a:ext>
                  </a:extLst>
                </a:gridCol>
                <a:gridCol w="905256">
                  <a:extLst>
                    <a:ext uri="{9D8B030D-6E8A-4147-A177-3AD203B41FA5}">
                      <a16:colId xmlns:a16="http://schemas.microsoft.com/office/drawing/2014/main" val="3825165860"/>
                    </a:ext>
                  </a:extLst>
                </a:gridCol>
                <a:gridCol w="905256">
                  <a:extLst>
                    <a:ext uri="{9D8B030D-6E8A-4147-A177-3AD203B41FA5}">
                      <a16:colId xmlns:a16="http://schemas.microsoft.com/office/drawing/2014/main" val="110113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3025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- 2021-12-15 10:31:28</a:t>
                      </a:r>
                      <a:r>
                        <a:rPr kumimoji="0" lang="en-US" sz="1000" b="0" i="0" u="none" strike="noStrike" kern="1200" cap="none" spc="0" normalizeH="0" baseline="0" noProof="0">
                          <a:ln>
                            <a:noFill/>
                          </a:ln>
                          <a:solidFill>
                            <a:prstClr val="black"/>
                          </a:solidFill>
                          <a:effectLst/>
                          <a:uLnTx/>
                          <a:uFillTx/>
                          <a:latin typeface="+mn-lt"/>
                          <a:ea typeface="+mn-ea"/>
                          <a:cs typeface="+mn-cs"/>
                        </a:rPr>
                        <a:t>
 ☀️Rise and shine!☀️
TMNAS employees enjoyed a complementary Tenant Holiday Breakfast in our Bala Cynwyd, PA office today. 🏢🍳
Follow us to learn more about what it's like to work for TMNAS!
#workperks #breakfast #happyholidays #followusformore #TMNAS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267562706_147422660947296_1212841777954033440_n.jpg?_nc_cat=108&amp;ccb=1-5&amp;_nc_sid=8ae9d6&amp;_nc_ohc=qpbRH1OnQ0wAX8qrhD1&amp;_nc_ht=scontent-iad3-1.cdninstagram.com&amp;edm=AL-3X8kEAAAA&amp;oh=00_AT8uZPnaUCfLjNDtDYO8nM5JyxLVwnbWF1os3dwZ__ORSQ&amp;oe=61EE0C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49168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- 2021-10-08 08:59:02</a:t>
                      </a:r>
                      <a:r>
                        <a:rPr kumimoji="0" lang="en-US" sz="1000" b="0" i="0" u="none" strike="noStrike" kern="1200" cap="none" spc="0" normalizeH="0" baseline="0" noProof="0">
                          <a:ln>
                            <a:noFill/>
                          </a:ln>
                          <a:solidFill>
                            <a:prstClr val="black"/>
                          </a:solidFill>
                          <a:effectLst/>
                          <a:uLnTx/>
                          <a:uFillTx/>
                          <a:latin typeface="+mn-lt"/>
                          <a:ea typeface="+mn-ea"/>
                          <a:cs typeface="+mn-cs"/>
                        </a:rPr>
                        <a:t>
 Today is National Hero Day! To celebrate, comment who your favorite service hero is and why! #nationalheroday #customerserviceweek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244645804_557603952007931_6082223189002149609_n.jpg?_nc_cat=109&amp;ccb=1-5&amp;_nc_sid=8ae9d6&amp;_nc_ohc=qrqI6LQtAlMAX-WgRCr&amp;_nc_ht=scontent-iad3-1.cdninstagram.com&amp;edm=AL-3X8kEAAAA&amp;oh=00_AT-WjvEdC5jSYEJ6qxTas2VKda-YVqCzTp9qro57d8fA3A&amp;oe=61EDC3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9813145"/>
                  </a:ext>
                </a:extLst>
              </a:tr>
            </a:tbl>
          </a:graphicData>
        </a:graphic>
      </p:graphicFrame>
      <p:sp>
        <p:nvSpPr>
          <p:cNvPr id="4" name="Text Placeholder 3">
            <a:extLst>
              <a:ext uri="{FF2B5EF4-FFF2-40B4-BE49-F238E27FC236}">
                <a16:creationId xmlns:a16="http://schemas.microsoft.com/office/drawing/2014/main" id="{0ACFF2E6-71BD-4B23-9EAF-EC046640CEF4}"/>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4534920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1271</Words>
  <Application>Microsoft Office PowerPoint</Application>
  <PresentationFormat>On-screen Show (4:3)</PresentationFormat>
  <Paragraphs>431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TMNAS</vt:lpstr>
      <vt:lpstr>Facebook Own Posts Table | TMNAS - 1 of 3</vt:lpstr>
      <vt:lpstr>Facebook Own Posts Table | TMNAS - 2 of 3</vt:lpstr>
      <vt:lpstr>Facebook Own Posts Table | TMNAS - 3 of 3</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6</vt:lpstr>
      <vt:lpstr>LinkedIn Posts Table | TMNAS - 2 of 6</vt:lpstr>
      <vt:lpstr>LinkedIn Posts Table | TMNAS - 3 of 6</vt:lpstr>
      <vt:lpstr>LinkedIn Posts Table | TMNAS - 4 of 6</vt:lpstr>
      <vt:lpstr>LinkedIn Posts Table | TMNAS - 5 of 6</vt:lpstr>
      <vt:lpstr>LinkedIn Posts Table | TMNAS - 6 of 6</vt:lpstr>
      <vt:lpstr>Instagram Key Metrics Table | TMNAS</vt:lpstr>
      <vt:lpstr>Instagram Followers Change | TMNAS</vt:lpstr>
      <vt:lpstr>Instagram Average Interactions Per Post | TMNAS</vt:lpstr>
      <vt:lpstr>Instagram Total Interactions Per Month | TMNAS</vt:lpstr>
      <vt:lpstr>Instagram Instagram Top Posts | TMNAS - 1 of 3</vt:lpstr>
      <vt:lpstr>Instagram Instagram Top Posts | TMNAS - 2 of 3</vt:lpstr>
      <vt:lpstr>Instagram Instagram Top Posts | TMNAS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Peiniger</dc:creator>
  <cp:lastModifiedBy>Frederik Peiniger</cp:lastModifiedBy>
  <cp:revision>1</cp:revision>
  <dcterms:created xsi:type="dcterms:W3CDTF">2022-01-20T15:56:32Z</dcterms:created>
  <dcterms:modified xsi:type="dcterms:W3CDTF">2022-01-20T15:57:35Z</dcterms:modified>
</cp:coreProperties>
</file>