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147</c:v>
                </c:pt>
              </c:numCache>
            </c:numRef>
          </c:val>
          <c:extLst>
            <c:ext xmlns:c16="http://schemas.microsoft.com/office/drawing/2014/chart" uri="{C3380CC4-5D6E-409C-BE32-E72D297353CC}">
              <c16:uniqueId val="{00000000-8120-41A8-96F3-4553D0A23EB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486</c:v>
                </c:pt>
              </c:numCache>
            </c:numRef>
          </c:val>
          <c:extLst>
            <c:ext xmlns:c16="http://schemas.microsoft.com/office/drawing/2014/chart" uri="{C3380CC4-5D6E-409C-BE32-E72D297353CC}">
              <c16:uniqueId val="{00000001-8120-41A8-96F3-4553D0A23EB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6703</c:v>
                </c:pt>
              </c:numCache>
            </c:numRef>
          </c:val>
          <c:extLst>
            <c:ext xmlns:c16="http://schemas.microsoft.com/office/drawing/2014/chart" uri="{C3380CC4-5D6E-409C-BE32-E72D297353CC}">
              <c16:uniqueId val="{00000002-8120-41A8-96F3-4553D0A23EB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184</c:v>
                </c:pt>
              </c:numCache>
            </c:numRef>
          </c:val>
          <c:extLst>
            <c:ext xmlns:c16="http://schemas.microsoft.com/office/drawing/2014/chart" uri="{C3380CC4-5D6E-409C-BE32-E72D297353CC}">
              <c16:uniqueId val="{00000003-8120-41A8-96F3-4553D0A23EB9}"/>
            </c:ext>
          </c:extLst>
        </c:ser>
        <c:dLbls>
          <c:showLegendKey val="0"/>
          <c:showVal val="0"/>
          <c:showCatName val="0"/>
          <c:showSerName val="0"/>
          <c:showPercent val="0"/>
          <c:showBubbleSize val="0"/>
        </c:dLbls>
        <c:gapWidth val="219"/>
        <c:overlap val="-27"/>
        <c:axId val="319857816"/>
        <c:axId val="319858144"/>
      </c:barChart>
      <c:dateAx>
        <c:axId val="31985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58144"/>
        <c:crosses val="autoZero"/>
        <c:auto val="1"/>
        <c:lblOffset val="100"/>
        <c:baseTimeUnit val="days"/>
      </c:dateAx>
      <c:valAx>
        <c:axId val="31985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5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5</c:v>
                </c:pt>
                <c:pt idx="2">
                  <c:v>6</c:v>
                </c:pt>
                <c:pt idx="3">
                  <c:v>3</c:v>
                </c:pt>
                <c:pt idx="4">
                  <c:v>3</c:v>
                </c:pt>
                <c:pt idx="5">
                  <c:v>4</c:v>
                </c:pt>
                <c:pt idx="6">
                  <c:v>7</c:v>
                </c:pt>
                <c:pt idx="7">
                  <c:v>2</c:v>
                </c:pt>
                <c:pt idx="8">
                  <c:v>3</c:v>
                </c:pt>
                <c:pt idx="9">
                  <c:v>1</c:v>
                </c:pt>
                <c:pt idx="10">
                  <c:v>0</c:v>
                </c:pt>
                <c:pt idx="11">
                  <c:v>1</c:v>
                </c:pt>
              </c:numCache>
            </c:numRef>
          </c:val>
          <c:extLst>
            <c:ext xmlns:c16="http://schemas.microsoft.com/office/drawing/2014/chart" uri="{C3380CC4-5D6E-409C-BE32-E72D297353CC}">
              <c16:uniqueId val="{00000000-EF94-453D-9DCD-E758C3D3C772}"/>
            </c:ext>
          </c:extLst>
        </c:ser>
        <c:dLbls>
          <c:showLegendKey val="0"/>
          <c:showVal val="0"/>
          <c:showCatName val="0"/>
          <c:showSerName val="0"/>
          <c:showPercent val="0"/>
          <c:showBubbleSize val="0"/>
        </c:dLbls>
        <c:gapWidth val="219"/>
        <c:overlap val="-27"/>
        <c:axId val="378793232"/>
        <c:axId val="378786016"/>
      </c:barChart>
      <c:dateAx>
        <c:axId val="37879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86016"/>
        <c:crosses val="autoZero"/>
        <c:auto val="1"/>
        <c:lblOffset val="100"/>
        <c:baseTimeUnit val="months"/>
      </c:dateAx>
      <c:valAx>
        <c:axId val="37878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9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9</c:v>
                </c:pt>
                <c:pt idx="3">
                  <c:v>7</c:v>
                </c:pt>
                <c:pt idx="4">
                  <c:v>7</c:v>
                </c:pt>
                <c:pt idx="5">
                  <c:v>14</c:v>
                </c:pt>
                <c:pt idx="6">
                  <c:v>7</c:v>
                </c:pt>
                <c:pt idx="7">
                  <c:v>3</c:v>
                </c:pt>
                <c:pt idx="8">
                  <c:v>4</c:v>
                </c:pt>
                <c:pt idx="9">
                  <c:v>3</c:v>
                </c:pt>
                <c:pt idx="10">
                  <c:v>9</c:v>
                </c:pt>
                <c:pt idx="11">
                  <c:v>9</c:v>
                </c:pt>
              </c:numCache>
            </c:numRef>
          </c:val>
          <c:extLst>
            <c:ext xmlns:c16="http://schemas.microsoft.com/office/drawing/2014/chart" uri="{C3380CC4-5D6E-409C-BE32-E72D297353CC}">
              <c16:uniqueId val="{00000000-4756-46C1-9A1E-09A2287240A5}"/>
            </c:ext>
          </c:extLst>
        </c:ser>
        <c:dLbls>
          <c:showLegendKey val="0"/>
          <c:showVal val="0"/>
          <c:showCatName val="0"/>
          <c:showSerName val="0"/>
          <c:showPercent val="0"/>
          <c:showBubbleSize val="0"/>
        </c:dLbls>
        <c:gapWidth val="219"/>
        <c:overlap val="-27"/>
        <c:axId val="385123216"/>
        <c:axId val="385124200"/>
      </c:barChart>
      <c:dateAx>
        <c:axId val="38512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24200"/>
        <c:crosses val="autoZero"/>
        <c:auto val="1"/>
        <c:lblOffset val="100"/>
        <c:baseTimeUnit val="months"/>
      </c:dateAx>
      <c:valAx>
        <c:axId val="38512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2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20</c:v>
                </c:pt>
                <c:pt idx="2">
                  <c:v>65</c:v>
                </c:pt>
                <c:pt idx="3">
                  <c:v>14</c:v>
                </c:pt>
                <c:pt idx="4">
                  <c:v>53</c:v>
                </c:pt>
                <c:pt idx="5">
                  <c:v>14</c:v>
                </c:pt>
                <c:pt idx="6">
                  <c:v>29</c:v>
                </c:pt>
                <c:pt idx="7">
                  <c:v>3</c:v>
                </c:pt>
                <c:pt idx="8">
                  <c:v>8</c:v>
                </c:pt>
                <c:pt idx="9">
                  <c:v>39</c:v>
                </c:pt>
                <c:pt idx="10">
                  <c:v>86</c:v>
                </c:pt>
                <c:pt idx="11">
                  <c:v>92</c:v>
                </c:pt>
              </c:numCache>
            </c:numRef>
          </c:val>
          <c:extLst>
            <c:ext xmlns:c16="http://schemas.microsoft.com/office/drawing/2014/chart" uri="{C3380CC4-5D6E-409C-BE32-E72D297353CC}">
              <c16:uniqueId val="{00000000-9525-4EAD-9F0A-CD1E2D8270AC}"/>
            </c:ext>
          </c:extLst>
        </c:ser>
        <c:dLbls>
          <c:showLegendKey val="0"/>
          <c:showVal val="0"/>
          <c:showCatName val="0"/>
          <c:showSerName val="0"/>
          <c:showPercent val="0"/>
          <c:showBubbleSize val="0"/>
        </c:dLbls>
        <c:gapWidth val="219"/>
        <c:overlap val="-27"/>
        <c:axId val="385095992"/>
        <c:axId val="385100256"/>
      </c:barChart>
      <c:catAx>
        <c:axId val="38509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00256"/>
        <c:crosses val="autoZero"/>
        <c:auto val="1"/>
        <c:lblAlgn val="ctr"/>
        <c:lblOffset val="100"/>
        <c:noMultiLvlLbl val="0"/>
      </c:catAx>
      <c:valAx>
        <c:axId val="38510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0</c:v>
                </c:pt>
                <c:pt idx="2">
                  <c:v>1</c:v>
                </c:pt>
                <c:pt idx="3">
                  <c:v>-1</c:v>
                </c:pt>
                <c:pt idx="4">
                  <c:v>0</c:v>
                </c:pt>
                <c:pt idx="5">
                  <c:v>-4</c:v>
                </c:pt>
                <c:pt idx="6">
                  <c:v>2</c:v>
                </c:pt>
                <c:pt idx="7">
                  <c:v>0</c:v>
                </c:pt>
                <c:pt idx="8">
                  <c:v>0</c:v>
                </c:pt>
                <c:pt idx="9">
                  <c:v>0</c:v>
                </c:pt>
                <c:pt idx="10">
                  <c:v>-1</c:v>
                </c:pt>
                <c:pt idx="11">
                  <c:v>3</c:v>
                </c:pt>
              </c:numCache>
            </c:numRef>
          </c:val>
          <c:extLst>
            <c:ext xmlns:c16="http://schemas.microsoft.com/office/drawing/2014/chart" uri="{C3380CC4-5D6E-409C-BE32-E72D297353CC}">
              <c16:uniqueId val="{00000000-F5C5-439E-BCFB-79BCAF564540}"/>
            </c:ext>
          </c:extLst>
        </c:ser>
        <c:dLbls>
          <c:showLegendKey val="0"/>
          <c:showVal val="0"/>
          <c:showCatName val="0"/>
          <c:showSerName val="0"/>
          <c:showPercent val="0"/>
          <c:showBubbleSize val="0"/>
        </c:dLbls>
        <c:gapWidth val="219"/>
        <c:overlap val="-27"/>
        <c:axId val="427896232"/>
        <c:axId val="427896560"/>
      </c:barChart>
      <c:dateAx>
        <c:axId val="42789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96560"/>
        <c:crosses val="autoZero"/>
        <c:auto val="1"/>
        <c:lblOffset val="100"/>
        <c:baseTimeUnit val="months"/>
      </c:dateAx>
      <c:valAx>
        <c:axId val="42789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9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1</c:v>
                </c:pt>
                <c:pt idx="2">
                  <c:v>2</c:v>
                </c:pt>
                <c:pt idx="3">
                  <c:v>3</c:v>
                </c:pt>
                <c:pt idx="4">
                  <c:v>1</c:v>
                </c:pt>
                <c:pt idx="5">
                  <c:v>0</c:v>
                </c:pt>
                <c:pt idx="6">
                  <c:v>1</c:v>
                </c:pt>
                <c:pt idx="7">
                  <c:v>1</c:v>
                </c:pt>
                <c:pt idx="8">
                  <c:v>1</c:v>
                </c:pt>
                <c:pt idx="9">
                  <c:v>1</c:v>
                </c:pt>
                <c:pt idx="10">
                  <c:v>1</c:v>
                </c:pt>
                <c:pt idx="11">
                  <c:v>1</c:v>
                </c:pt>
              </c:numCache>
            </c:numRef>
          </c:val>
          <c:extLst>
            <c:ext xmlns:c16="http://schemas.microsoft.com/office/drawing/2014/chart" uri="{C3380CC4-5D6E-409C-BE32-E72D297353CC}">
              <c16:uniqueId val="{00000000-B7B2-448B-A31D-BCF9BC480E1B}"/>
            </c:ext>
          </c:extLst>
        </c:ser>
        <c:dLbls>
          <c:showLegendKey val="0"/>
          <c:showVal val="0"/>
          <c:showCatName val="0"/>
          <c:showSerName val="0"/>
          <c:showPercent val="0"/>
          <c:showBubbleSize val="0"/>
        </c:dLbls>
        <c:gapWidth val="219"/>
        <c:overlap val="-27"/>
        <c:axId val="427917224"/>
        <c:axId val="381423584"/>
      </c:barChart>
      <c:dateAx>
        <c:axId val="42791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23584"/>
        <c:crosses val="autoZero"/>
        <c:auto val="1"/>
        <c:lblOffset val="100"/>
        <c:baseTimeUnit val="months"/>
      </c:dateAx>
      <c:valAx>
        <c:axId val="38142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1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c:v>
                </c:pt>
                <c:pt idx="1">
                  <c:v>3</c:v>
                </c:pt>
                <c:pt idx="2">
                  <c:v>12</c:v>
                </c:pt>
                <c:pt idx="3">
                  <c:v>3</c:v>
                </c:pt>
                <c:pt idx="4">
                  <c:v>11</c:v>
                </c:pt>
                <c:pt idx="5">
                  <c:v>0</c:v>
                </c:pt>
                <c:pt idx="6">
                  <c:v>1</c:v>
                </c:pt>
                <c:pt idx="7">
                  <c:v>7</c:v>
                </c:pt>
                <c:pt idx="8">
                  <c:v>4</c:v>
                </c:pt>
                <c:pt idx="9">
                  <c:v>10</c:v>
                </c:pt>
                <c:pt idx="10">
                  <c:v>12</c:v>
                </c:pt>
                <c:pt idx="11">
                  <c:v>13</c:v>
                </c:pt>
              </c:numCache>
            </c:numRef>
          </c:val>
          <c:extLst>
            <c:ext xmlns:c16="http://schemas.microsoft.com/office/drawing/2014/chart" uri="{C3380CC4-5D6E-409C-BE32-E72D297353CC}">
              <c16:uniqueId val="{00000000-92B0-4A73-A7A3-B18A0631B4B4}"/>
            </c:ext>
          </c:extLst>
        </c:ser>
        <c:dLbls>
          <c:showLegendKey val="0"/>
          <c:showVal val="0"/>
          <c:showCatName val="0"/>
          <c:showSerName val="0"/>
          <c:showPercent val="0"/>
          <c:showBubbleSize val="0"/>
        </c:dLbls>
        <c:gapWidth val="219"/>
        <c:overlap val="-27"/>
        <c:axId val="436706256"/>
        <c:axId val="436696744"/>
      </c:barChart>
      <c:catAx>
        <c:axId val="43670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96744"/>
        <c:crosses val="autoZero"/>
        <c:auto val="1"/>
        <c:lblAlgn val="ctr"/>
        <c:lblOffset val="100"/>
        <c:noMultiLvlLbl val="0"/>
      </c:catAx>
      <c:valAx>
        <c:axId val="43669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70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84</c:v>
                </c:pt>
                <c:pt idx="1">
                  <c:v>107</c:v>
                </c:pt>
                <c:pt idx="2">
                  <c:v>108</c:v>
                </c:pt>
                <c:pt idx="3">
                  <c:v>120</c:v>
                </c:pt>
                <c:pt idx="4">
                  <c:v>106</c:v>
                </c:pt>
                <c:pt idx="5">
                  <c:v>121</c:v>
                </c:pt>
                <c:pt idx="6">
                  <c:v>82</c:v>
                </c:pt>
                <c:pt idx="7">
                  <c:v>69</c:v>
                </c:pt>
                <c:pt idx="8">
                  <c:v>91</c:v>
                </c:pt>
                <c:pt idx="9">
                  <c:v>93</c:v>
                </c:pt>
                <c:pt idx="10">
                  <c:v>74</c:v>
                </c:pt>
                <c:pt idx="11">
                  <c:v>55</c:v>
                </c:pt>
              </c:numCache>
            </c:numRef>
          </c:val>
          <c:extLst>
            <c:ext xmlns:c16="http://schemas.microsoft.com/office/drawing/2014/chart" uri="{C3380CC4-5D6E-409C-BE32-E72D297353CC}">
              <c16:uniqueId val="{00000000-867C-4C72-BCF1-00D1EA73DC64}"/>
            </c:ext>
          </c:extLst>
        </c:ser>
        <c:dLbls>
          <c:showLegendKey val="0"/>
          <c:showVal val="0"/>
          <c:showCatName val="0"/>
          <c:showSerName val="0"/>
          <c:showPercent val="0"/>
          <c:showBubbleSize val="0"/>
        </c:dLbls>
        <c:gapWidth val="219"/>
        <c:overlap val="-27"/>
        <c:axId val="443212728"/>
        <c:axId val="443211744"/>
      </c:barChart>
      <c:dateAx>
        <c:axId val="44321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11744"/>
        <c:crosses val="autoZero"/>
        <c:auto val="1"/>
        <c:lblOffset val="100"/>
        <c:baseTimeUnit val="months"/>
      </c:dateAx>
      <c:valAx>
        <c:axId val="44321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1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39</c:v>
                </c:pt>
                <c:pt idx="1">
                  <c:v>29</c:v>
                </c:pt>
                <c:pt idx="2">
                  <c:v>60</c:v>
                </c:pt>
                <c:pt idx="3">
                  <c:v>44</c:v>
                </c:pt>
                <c:pt idx="4">
                  <c:v>35</c:v>
                </c:pt>
                <c:pt idx="5">
                  <c:v>45</c:v>
                </c:pt>
                <c:pt idx="6">
                  <c:v>27</c:v>
                </c:pt>
                <c:pt idx="7">
                  <c:v>67</c:v>
                </c:pt>
                <c:pt idx="8">
                  <c:v>22</c:v>
                </c:pt>
                <c:pt idx="9">
                  <c:v>19</c:v>
                </c:pt>
                <c:pt idx="10">
                  <c:v>45</c:v>
                </c:pt>
                <c:pt idx="11">
                  <c:v>66</c:v>
                </c:pt>
              </c:numCache>
            </c:numRef>
          </c:val>
          <c:extLst>
            <c:ext xmlns:c16="http://schemas.microsoft.com/office/drawing/2014/chart" uri="{C3380CC4-5D6E-409C-BE32-E72D297353CC}">
              <c16:uniqueId val="{00000000-09F0-4357-B84B-FBD53C964F3F}"/>
            </c:ext>
          </c:extLst>
        </c:ser>
        <c:dLbls>
          <c:showLegendKey val="0"/>
          <c:showVal val="0"/>
          <c:showCatName val="0"/>
          <c:showSerName val="0"/>
          <c:showPercent val="0"/>
          <c:showBubbleSize val="0"/>
        </c:dLbls>
        <c:gapWidth val="219"/>
        <c:overlap val="-27"/>
        <c:axId val="443211088"/>
        <c:axId val="443204528"/>
      </c:barChart>
      <c:catAx>
        <c:axId val="44321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04528"/>
        <c:crosses val="autoZero"/>
        <c:auto val="1"/>
        <c:lblAlgn val="ctr"/>
        <c:lblOffset val="100"/>
        <c:noMultiLvlLbl val="0"/>
      </c:catAx>
      <c:valAx>
        <c:axId val="44320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1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236</c:v>
                </c:pt>
                <c:pt idx="1">
                  <c:v>148</c:v>
                </c:pt>
                <c:pt idx="2">
                  <c:v>543</c:v>
                </c:pt>
                <c:pt idx="3">
                  <c:v>179</c:v>
                </c:pt>
                <c:pt idx="4">
                  <c:v>283</c:v>
                </c:pt>
                <c:pt idx="5">
                  <c:v>91</c:v>
                </c:pt>
                <c:pt idx="6">
                  <c:v>191</c:v>
                </c:pt>
                <c:pt idx="7">
                  <c:v>202</c:v>
                </c:pt>
                <c:pt idx="8">
                  <c:v>113</c:v>
                </c:pt>
                <c:pt idx="9">
                  <c:v>190</c:v>
                </c:pt>
                <c:pt idx="10">
                  <c:v>410</c:v>
                </c:pt>
                <c:pt idx="11">
                  <c:v>665</c:v>
                </c:pt>
              </c:numCache>
            </c:numRef>
          </c:val>
          <c:extLst>
            <c:ext xmlns:c16="http://schemas.microsoft.com/office/drawing/2014/chart" uri="{C3380CC4-5D6E-409C-BE32-E72D297353CC}">
              <c16:uniqueId val="{00000000-0162-4A7A-A82F-9BD1D3E97C18}"/>
            </c:ext>
          </c:extLst>
        </c:ser>
        <c:dLbls>
          <c:showLegendKey val="0"/>
          <c:showVal val="0"/>
          <c:showCatName val="0"/>
          <c:showSerName val="0"/>
          <c:showPercent val="0"/>
          <c:showBubbleSize val="0"/>
        </c:dLbls>
        <c:gapWidth val="219"/>
        <c:overlap val="-27"/>
        <c:axId val="443217648"/>
        <c:axId val="443217976"/>
      </c:barChart>
      <c:catAx>
        <c:axId val="44321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17976"/>
        <c:crosses val="autoZero"/>
        <c:auto val="1"/>
        <c:lblAlgn val="ctr"/>
        <c:lblOffset val="100"/>
        <c:noMultiLvlLbl val="0"/>
      </c:catAx>
      <c:valAx>
        <c:axId val="44321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1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637</c:v>
                </c:pt>
                <c:pt idx="1">
                  <c:v>14237</c:v>
                </c:pt>
                <c:pt idx="2">
                  <c:v>8052</c:v>
                </c:pt>
                <c:pt idx="3">
                  <c:v>17358</c:v>
                </c:pt>
                <c:pt idx="4">
                  <c:v>7979</c:v>
                </c:pt>
                <c:pt idx="5">
                  <c:v>13257</c:v>
                </c:pt>
                <c:pt idx="6">
                  <c:v>5335</c:v>
                </c:pt>
                <c:pt idx="7">
                  <c:v>7617</c:v>
                </c:pt>
                <c:pt idx="8">
                  <c:v>12822</c:v>
                </c:pt>
                <c:pt idx="9">
                  <c:v>6126</c:v>
                </c:pt>
                <c:pt idx="10">
                  <c:v>10279</c:v>
                </c:pt>
                <c:pt idx="11">
                  <c:v>19917</c:v>
                </c:pt>
                <c:pt idx="12">
                  <c:v>23710</c:v>
                </c:pt>
              </c:numCache>
            </c:numRef>
          </c:val>
          <c:extLst>
            <c:ext xmlns:c16="http://schemas.microsoft.com/office/drawing/2014/chart" uri="{C3380CC4-5D6E-409C-BE32-E72D297353CC}">
              <c16:uniqueId val="{00000000-7E31-47BD-B01B-9A911AB67348}"/>
            </c:ext>
          </c:extLst>
        </c:ser>
        <c:dLbls>
          <c:showLegendKey val="0"/>
          <c:showVal val="0"/>
          <c:showCatName val="0"/>
          <c:showSerName val="0"/>
          <c:showPercent val="0"/>
          <c:showBubbleSize val="0"/>
        </c:dLbls>
        <c:gapWidth val="219"/>
        <c:overlap val="-27"/>
        <c:axId val="443217320"/>
        <c:axId val="443223552"/>
      </c:barChart>
      <c:catAx>
        <c:axId val="44321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23552"/>
        <c:crosses val="autoZero"/>
        <c:auto val="1"/>
        <c:lblAlgn val="ctr"/>
        <c:lblOffset val="100"/>
        <c:noMultiLvlLbl val="0"/>
      </c:catAx>
      <c:valAx>
        <c:axId val="44322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21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-2</c:v>
                </c:pt>
                <c:pt idx="2">
                  <c:v>5</c:v>
                </c:pt>
                <c:pt idx="3">
                  <c:v>0</c:v>
                </c:pt>
                <c:pt idx="4">
                  <c:v>-5</c:v>
                </c:pt>
                <c:pt idx="5">
                  <c:v>8</c:v>
                </c:pt>
                <c:pt idx="6">
                  <c:v>-1</c:v>
                </c:pt>
                <c:pt idx="7">
                  <c:v>2</c:v>
                </c:pt>
                <c:pt idx="8">
                  <c:v>1</c:v>
                </c:pt>
                <c:pt idx="9">
                  <c:v>3</c:v>
                </c:pt>
                <c:pt idx="10">
                  <c:v>4</c:v>
                </c:pt>
                <c:pt idx="11">
                  <c:v>2</c:v>
                </c:pt>
              </c:numCache>
            </c:numRef>
          </c:val>
          <c:extLst>
            <c:ext xmlns:c16="http://schemas.microsoft.com/office/drawing/2014/chart" uri="{C3380CC4-5D6E-409C-BE32-E72D297353CC}">
              <c16:uniqueId val="{00000000-FF4C-4EF8-9CB7-C10CEBFE8820}"/>
            </c:ext>
          </c:extLst>
        </c:ser>
        <c:dLbls>
          <c:showLegendKey val="0"/>
          <c:showVal val="0"/>
          <c:showCatName val="0"/>
          <c:showSerName val="0"/>
          <c:showPercent val="0"/>
          <c:showBubbleSize val="0"/>
        </c:dLbls>
        <c:gapWidth val="219"/>
        <c:overlap val="-27"/>
        <c:axId val="239509744"/>
        <c:axId val="239512696"/>
      </c:barChart>
      <c:dateAx>
        <c:axId val="23950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12696"/>
        <c:crosses val="autoZero"/>
        <c:auto val="1"/>
        <c:lblOffset val="100"/>
        <c:baseTimeUnit val="months"/>
      </c:dateAx>
      <c:valAx>
        <c:axId val="23951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0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20</c:v>
                </c:pt>
                <c:pt idx="2">
                  <c:v>27</c:v>
                </c:pt>
                <c:pt idx="3">
                  <c:v>28</c:v>
                </c:pt>
                <c:pt idx="4">
                  <c:v>20</c:v>
                </c:pt>
                <c:pt idx="5">
                  <c:v>78</c:v>
                </c:pt>
                <c:pt idx="6">
                  <c:v>20</c:v>
                </c:pt>
                <c:pt idx="7">
                  <c:v>35</c:v>
                </c:pt>
                <c:pt idx="8">
                  <c:v>14</c:v>
                </c:pt>
                <c:pt idx="9">
                  <c:v>13</c:v>
                </c:pt>
                <c:pt idx="10">
                  <c:v>23</c:v>
                </c:pt>
                <c:pt idx="11">
                  <c:v>24</c:v>
                </c:pt>
              </c:numCache>
            </c:numRef>
          </c:val>
          <c:extLst>
            <c:ext xmlns:c16="http://schemas.microsoft.com/office/drawing/2014/chart" uri="{C3380CC4-5D6E-409C-BE32-E72D297353CC}">
              <c16:uniqueId val="{00000000-321E-421F-A375-573D4BC46503}"/>
            </c:ext>
          </c:extLst>
        </c:ser>
        <c:dLbls>
          <c:showLegendKey val="0"/>
          <c:showVal val="0"/>
          <c:showCatName val="0"/>
          <c:showSerName val="0"/>
          <c:showPercent val="0"/>
          <c:showBubbleSize val="0"/>
        </c:dLbls>
        <c:gapWidth val="219"/>
        <c:overlap val="-27"/>
        <c:axId val="239528112"/>
        <c:axId val="239528440"/>
      </c:barChart>
      <c:dateAx>
        <c:axId val="23952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28440"/>
        <c:crosses val="autoZero"/>
        <c:auto val="1"/>
        <c:lblOffset val="100"/>
        <c:baseTimeUnit val="months"/>
      </c:dateAx>
      <c:valAx>
        <c:axId val="23952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2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57</c:v>
                </c:pt>
                <c:pt idx="1">
                  <c:v>102</c:v>
                </c:pt>
                <c:pt idx="2">
                  <c:v>219</c:v>
                </c:pt>
                <c:pt idx="3">
                  <c:v>86</c:v>
                </c:pt>
                <c:pt idx="4">
                  <c:v>140</c:v>
                </c:pt>
                <c:pt idx="5">
                  <c:v>156</c:v>
                </c:pt>
                <c:pt idx="6">
                  <c:v>41</c:v>
                </c:pt>
                <c:pt idx="7">
                  <c:v>141</c:v>
                </c:pt>
                <c:pt idx="8">
                  <c:v>44</c:v>
                </c:pt>
                <c:pt idx="9">
                  <c:v>162</c:v>
                </c:pt>
                <c:pt idx="10">
                  <c:v>259</c:v>
                </c:pt>
                <c:pt idx="11">
                  <c:v>245</c:v>
                </c:pt>
              </c:numCache>
            </c:numRef>
          </c:val>
          <c:extLst>
            <c:ext xmlns:c16="http://schemas.microsoft.com/office/drawing/2014/chart" uri="{C3380CC4-5D6E-409C-BE32-E72D297353CC}">
              <c16:uniqueId val="{00000000-7694-48ED-AFB7-A850F75AD6C7}"/>
            </c:ext>
          </c:extLst>
        </c:ser>
        <c:dLbls>
          <c:showLegendKey val="0"/>
          <c:showVal val="0"/>
          <c:showCatName val="0"/>
          <c:showSerName val="0"/>
          <c:showPercent val="0"/>
          <c:showBubbleSize val="0"/>
        </c:dLbls>
        <c:gapWidth val="219"/>
        <c:overlap val="-27"/>
        <c:axId val="239522536"/>
        <c:axId val="239521552"/>
      </c:barChart>
      <c:catAx>
        <c:axId val="23952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21552"/>
        <c:crosses val="autoZero"/>
        <c:auto val="1"/>
        <c:lblAlgn val="ctr"/>
        <c:lblOffset val="100"/>
        <c:noMultiLvlLbl val="0"/>
      </c:catAx>
      <c:valAx>
        <c:axId val="23952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2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55E86-0B21-4535-8292-8F6059C40801}"/>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1E3485E2-1093-42BE-A39D-DCC2450FFE5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34239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D4E54-39EB-4189-8B6C-4B3AFD5CD520}"/>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66F0EBC0-E77A-4D7D-99B0-F9601A7170B5}"/>
              </a:ext>
            </a:extLst>
          </p:cNvPr>
          <p:cNvGraphicFramePr>
            <a:graphicFrameLocks noGrp="1"/>
          </p:cNvGraphicFramePr>
          <p:nvPr>
            <p:ph type="chart" sz="quarter" idx="13"/>
            <p:extLst>
              <p:ext uri="{D42A27DB-BD31-4B8C-83A1-F6EECF244321}">
                <p14:modId xmlns:p14="http://schemas.microsoft.com/office/powerpoint/2010/main" val="1398779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60051-5419-46B2-A690-BDCF77C2D939}"/>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BE666126-1815-49C1-8B51-846627737B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264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29EA1-CF96-47BF-AB92-5982BF88D5AB}"/>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F16C8D7A-9E82-4820-9C51-9FF453C8B399}"/>
              </a:ext>
            </a:extLst>
          </p:cNvPr>
          <p:cNvGraphicFramePr>
            <a:graphicFrameLocks noGrp="1"/>
          </p:cNvGraphicFramePr>
          <p:nvPr>
            <p:ph type="tbl" sz="quarter" idx="13"/>
            <p:extLst>
              <p:ext uri="{D42A27DB-BD31-4B8C-83A1-F6EECF244321}">
                <p14:modId xmlns:p14="http://schemas.microsoft.com/office/powerpoint/2010/main" val="80562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55398188"/>
                    </a:ext>
                  </a:extLst>
                </a:gridCol>
                <a:gridCol w="905256">
                  <a:extLst>
                    <a:ext uri="{9D8B030D-6E8A-4147-A177-3AD203B41FA5}">
                      <a16:colId xmlns:a16="http://schemas.microsoft.com/office/drawing/2014/main" val="432292594"/>
                    </a:ext>
                  </a:extLst>
                </a:gridCol>
                <a:gridCol w="905256">
                  <a:extLst>
                    <a:ext uri="{9D8B030D-6E8A-4147-A177-3AD203B41FA5}">
                      <a16:colId xmlns:a16="http://schemas.microsoft.com/office/drawing/2014/main" val="3827252515"/>
                    </a:ext>
                  </a:extLst>
                </a:gridCol>
                <a:gridCol w="905256">
                  <a:extLst>
                    <a:ext uri="{9D8B030D-6E8A-4147-A177-3AD203B41FA5}">
                      <a16:colId xmlns:a16="http://schemas.microsoft.com/office/drawing/2014/main" val="3172486309"/>
                    </a:ext>
                  </a:extLst>
                </a:gridCol>
                <a:gridCol w="905256">
                  <a:extLst>
                    <a:ext uri="{9D8B030D-6E8A-4147-A177-3AD203B41FA5}">
                      <a16:colId xmlns:a16="http://schemas.microsoft.com/office/drawing/2014/main" val="2897482778"/>
                    </a:ext>
                  </a:extLst>
                </a:gridCol>
                <a:gridCol w="905256">
                  <a:extLst>
                    <a:ext uri="{9D8B030D-6E8A-4147-A177-3AD203B41FA5}">
                      <a16:colId xmlns:a16="http://schemas.microsoft.com/office/drawing/2014/main" val="2036309170"/>
                    </a:ext>
                  </a:extLst>
                </a:gridCol>
                <a:gridCol w="905256">
                  <a:extLst>
                    <a:ext uri="{9D8B030D-6E8A-4147-A177-3AD203B41FA5}">
                      <a16:colId xmlns:a16="http://schemas.microsoft.com/office/drawing/2014/main" val="3464336358"/>
                    </a:ext>
                  </a:extLst>
                </a:gridCol>
                <a:gridCol w="905256">
                  <a:extLst>
                    <a:ext uri="{9D8B030D-6E8A-4147-A177-3AD203B41FA5}">
                      <a16:colId xmlns:a16="http://schemas.microsoft.com/office/drawing/2014/main" val="859831862"/>
                    </a:ext>
                  </a:extLst>
                </a:gridCol>
                <a:gridCol w="905256">
                  <a:extLst>
                    <a:ext uri="{9D8B030D-6E8A-4147-A177-3AD203B41FA5}">
                      <a16:colId xmlns:a16="http://schemas.microsoft.com/office/drawing/2014/main" val="158221271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57206474"/>
                  </a:ext>
                </a:extLst>
              </a:tr>
              <a:tr h="370840">
                <a:tc>
                  <a:txBody>
                    <a:bodyPr/>
                    <a:lstStyle/>
                    <a:p>
                      <a:r>
                        <a:rPr lang="en-US" sz="1000"/>
                        <a:t>147</a:t>
                      </a:r>
                    </a:p>
                  </a:txBody>
                  <a:tcPr/>
                </a:tc>
                <a:tc>
                  <a:txBody>
                    <a:bodyPr/>
                    <a:lstStyle/>
                    <a:p>
                      <a:r>
                        <a:rPr lang="en-US" sz="1000"/>
                        <a:t>42</a:t>
                      </a:r>
                    </a:p>
                  </a:txBody>
                  <a:tcPr/>
                </a:tc>
                <a:tc>
                  <a:txBody>
                    <a:bodyPr/>
                    <a:lstStyle/>
                    <a:p>
                      <a:r>
                        <a:rPr lang="en-US" sz="1000"/>
                        <a:t>61</a:t>
                      </a:r>
                    </a:p>
                  </a:txBody>
                  <a:tcPr/>
                </a:tc>
                <a:tc>
                  <a:txBody>
                    <a:bodyPr/>
                    <a:lstStyle/>
                    <a:p>
                      <a:r>
                        <a:rPr lang="en-US" sz="1000"/>
                        <a:t>438</a:t>
                      </a:r>
                    </a:p>
                  </a:txBody>
                  <a:tcPr/>
                </a:tc>
                <a:tc>
                  <a:txBody>
                    <a:bodyPr/>
                    <a:lstStyle/>
                    <a:p>
                      <a:r>
                        <a:rPr lang="en-US" sz="1000"/>
                        <a:t>7</a:t>
                      </a:r>
                    </a:p>
                  </a:txBody>
                  <a:tcPr/>
                </a:tc>
                <a:tc>
                  <a:txBody>
                    <a:bodyPr/>
                    <a:lstStyle/>
                    <a:p>
                      <a:r>
                        <a:rPr lang="en-US" sz="1000"/>
                        <a:t>4</a:t>
                      </a:r>
                    </a:p>
                  </a:txBody>
                  <a:tcPr/>
                </a:tc>
                <a:tc>
                  <a:txBody>
                    <a:bodyPr/>
                    <a:lstStyle/>
                    <a:p>
                      <a:r>
                        <a:rPr lang="en-US" sz="1000"/>
                        <a:t>4</a:t>
                      </a:r>
                    </a:p>
                  </a:txBody>
                  <a:tcPr/>
                </a:tc>
                <a:tc>
                  <a:txBody>
                    <a:bodyPr/>
                    <a:lstStyle/>
                    <a:p>
                      <a:r>
                        <a:rPr lang="en-US" sz="1000"/>
                        <a:t>5.8418 %</a:t>
                      </a:r>
                    </a:p>
                  </a:txBody>
                  <a:tcPr/>
                </a:tc>
                <a:tc>
                  <a:txBody>
                    <a:bodyPr/>
                    <a:lstStyle/>
                    <a:p>
                      <a:r>
                        <a:rPr lang="en-US" sz="1000"/>
                        <a:t>0.0 %</a:t>
                      </a:r>
                    </a:p>
                  </a:txBody>
                  <a:tcPr/>
                </a:tc>
                <a:extLst>
                  <a:ext uri="{0D108BD9-81ED-4DB2-BD59-A6C34878D82A}">
                    <a16:rowId xmlns:a16="http://schemas.microsoft.com/office/drawing/2014/main" val="263823614"/>
                  </a:ext>
                </a:extLst>
              </a:tr>
            </a:tbl>
          </a:graphicData>
        </a:graphic>
      </p:graphicFrame>
      <p:sp>
        <p:nvSpPr>
          <p:cNvPr id="4" name="Text Placeholder 3">
            <a:extLst>
              <a:ext uri="{FF2B5EF4-FFF2-40B4-BE49-F238E27FC236}">
                <a16:creationId xmlns:a16="http://schemas.microsoft.com/office/drawing/2014/main" id="{65BF9EE8-FC87-4340-89B0-7373239DF0B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76146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A482-94A2-4916-BFFC-F9DFA2DB3ED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8A335B62-430C-4035-AAC9-1D5AC8BD99EA}"/>
              </a:ext>
            </a:extLst>
          </p:cNvPr>
          <p:cNvGraphicFramePr>
            <a:graphicFrameLocks noGrp="1"/>
          </p:cNvGraphicFramePr>
          <p:nvPr>
            <p:ph type="chart" sz="quarter" idx="13"/>
            <p:extLst>
              <p:ext uri="{D42A27DB-BD31-4B8C-83A1-F6EECF244321}">
                <p14:modId xmlns:p14="http://schemas.microsoft.com/office/powerpoint/2010/main" val="721147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EC6D9C-8CC2-459A-8B1B-4C0FDA166FA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02DDA56-D5AA-4F22-8515-6F163D50F1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519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C62E7-91F9-4A10-9A33-EDCB57F8C412}"/>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07F20564-BD62-47B6-A5F7-E7AEFCE1A071}"/>
              </a:ext>
            </a:extLst>
          </p:cNvPr>
          <p:cNvGraphicFramePr>
            <a:graphicFrameLocks noGrp="1"/>
          </p:cNvGraphicFramePr>
          <p:nvPr>
            <p:ph type="chart" sz="quarter" idx="13"/>
            <p:extLst>
              <p:ext uri="{D42A27DB-BD31-4B8C-83A1-F6EECF244321}">
                <p14:modId xmlns:p14="http://schemas.microsoft.com/office/powerpoint/2010/main" val="727642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A10C3-883F-421B-9DBC-FAE64411140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B325E87-CC1E-4700-B3CD-4E2595C687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995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CE687-ECA5-413B-8BED-56CC36C67D90}"/>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156C863C-9F41-423D-B44F-AABE72D3A779}"/>
              </a:ext>
            </a:extLst>
          </p:cNvPr>
          <p:cNvGraphicFramePr>
            <a:graphicFrameLocks noGrp="1"/>
          </p:cNvGraphicFramePr>
          <p:nvPr>
            <p:ph type="chart" sz="quarter" idx="13"/>
            <p:extLst>
              <p:ext uri="{D42A27DB-BD31-4B8C-83A1-F6EECF244321}">
                <p14:modId xmlns:p14="http://schemas.microsoft.com/office/powerpoint/2010/main" val="3844275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0E5DD-D22B-4503-B699-0AA36122542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D40485E-1D93-4A56-8D37-534B74EB79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8481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1447A-25A8-4B92-A18C-3251FC32D8C3}"/>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3A416A9B-BD19-4F34-905D-0D1ED9DC7ED4}"/>
              </a:ext>
            </a:extLst>
          </p:cNvPr>
          <p:cNvGraphicFramePr>
            <a:graphicFrameLocks noGrp="1"/>
          </p:cNvGraphicFramePr>
          <p:nvPr>
            <p:ph type="tbl" sz="quarter" idx="13"/>
            <p:extLst>
              <p:ext uri="{D42A27DB-BD31-4B8C-83A1-F6EECF244321}">
                <p14:modId xmlns:p14="http://schemas.microsoft.com/office/powerpoint/2010/main" val="340983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3972963"/>
                    </a:ext>
                  </a:extLst>
                </a:gridCol>
                <a:gridCol w="822960">
                  <a:extLst>
                    <a:ext uri="{9D8B030D-6E8A-4147-A177-3AD203B41FA5}">
                      <a16:colId xmlns:a16="http://schemas.microsoft.com/office/drawing/2014/main" val="3111426621"/>
                    </a:ext>
                  </a:extLst>
                </a:gridCol>
                <a:gridCol w="822960">
                  <a:extLst>
                    <a:ext uri="{9D8B030D-6E8A-4147-A177-3AD203B41FA5}">
                      <a16:colId xmlns:a16="http://schemas.microsoft.com/office/drawing/2014/main" val="252878793"/>
                    </a:ext>
                  </a:extLst>
                </a:gridCol>
                <a:gridCol w="822960">
                  <a:extLst>
                    <a:ext uri="{9D8B030D-6E8A-4147-A177-3AD203B41FA5}">
                      <a16:colId xmlns:a16="http://schemas.microsoft.com/office/drawing/2014/main" val="1049223344"/>
                    </a:ext>
                  </a:extLst>
                </a:gridCol>
                <a:gridCol w="822960">
                  <a:extLst>
                    <a:ext uri="{9D8B030D-6E8A-4147-A177-3AD203B41FA5}">
                      <a16:colId xmlns:a16="http://schemas.microsoft.com/office/drawing/2014/main" val="1846026247"/>
                    </a:ext>
                  </a:extLst>
                </a:gridCol>
                <a:gridCol w="822960">
                  <a:extLst>
                    <a:ext uri="{9D8B030D-6E8A-4147-A177-3AD203B41FA5}">
                      <a16:colId xmlns:a16="http://schemas.microsoft.com/office/drawing/2014/main" val="408462317"/>
                    </a:ext>
                  </a:extLst>
                </a:gridCol>
                <a:gridCol w="822960">
                  <a:extLst>
                    <a:ext uri="{9D8B030D-6E8A-4147-A177-3AD203B41FA5}">
                      <a16:colId xmlns:a16="http://schemas.microsoft.com/office/drawing/2014/main" val="1916084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207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0484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- 2021-11-17 17:16:11</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70047426"/>
                  </a:ext>
                </a:extLst>
              </a:tr>
            </a:tbl>
          </a:graphicData>
        </a:graphic>
      </p:graphicFrame>
      <p:sp>
        <p:nvSpPr>
          <p:cNvPr id="4" name="Text Placeholder 3">
            <a:extLst>
              <a:ext uri="{FF2B5EF4-FFF2-40B4-BE49-F238E27FC236}">
                <a16:creationId xmlns:a16="http://schemas.microsoft.com/office/drawing/2014/main" id="{38B47ADA-31F9-4BD7-94A1-046D127C4D7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87783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24E48-7B4D-4745-8F59-1F4CD753D2DC}"/>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4FE46C5A-E710-40DF-A4C0-227F2B931E58}"/>
              </a:ext>
            </a:extLst>
          </p:cNvPr>
          <p:cNvGraphicFramePr>
            <a:graphicFrameLocks noGrp="1"/>
          </p:cNvGraphicFramePr>
          <p:nvPr>
            <p:ph type="tbl" sz="quarter" idx="13"/>
            <p:extLst>
              <p:ext uri="{D42A27DB-BD31-4B8C-83A1-F6EECF244321}">
                <p14:modId xmlns:p14="http://schemas.microsoft.com/office/powerpoint/2010/main" val="46283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07459652"/>
                    </a:ext>
                  </a:extLst>
                </a:gridCol>
                <a:gridCol w="822960">
                  <a:extLst>
                    <a:ext uri="{9D8B030D-6E8A-4147-A177-3AD203B41FA5}">
                      <a16:colId xmlns:a16="http://schemas.microsoft.com/office/drawing/2014/main" val="470637693"/>
                    </a:ext>
                  </a:extLst>
                </a:gridCol>
                <a:gridCol w="822960">
                  <a:extLst>
                    <a:ext uri="{9D8B030D-6E8A-4147-A177-3AD203B41FA5}">
                      <a16:colId xmlns:a16="http://schemas.microsoft.com/office/drawing/2014/main" val="855077317"/>
                    </a:ext>
                  </a:extLst>
                </a:gridCol>
                <a:gridCol w="822960">
                  <a:extLst>
                    <a:ext uri="{9D8B030D-6E8A-4147-A177-3AD203B41FA5}">
                      <a16:colId xmlns:a16="http://schemas.microsoft.com/office/drawing/2014/main" val="3655992718"/>
                    </a:ext>
                  </a:extLst>
                </a:gridCol>
                <a:gridCol w="822960">
                  <a:extLst>
                    <a:ext uri="{9D8B030D-6E8A-4147-A177-3AD203B41FA5}">
                      <a16:colId xmlns:a16="http://schemas.microsoft.com/office/drawing/2014/main" val="2036443842"/>
                    </a:ext>
                  </a:extLst>
                </a:gridCol>
                <a:gridCol w="822960">
                  <a:extLst>
                    <a:ext uri="{9D8B030D-6E8A-4147-A177-3AD203B41FA5}">
                      <a16:colId xmlns:a16="http://schemas.microsoft.com/office/drawing/2014/main" val="209871935"/>
                    </a:ext>
                  </a:extLst>
                </a:gridCol>
                <a:gridCol w="822960">
                  <a:extLst>
                    <a:ext uri="{9D8B030D-6E8A-4147-A177-3AD203B41FA5}">
                      <a16:colId xmlns:a16="http://schemas.microsoft.com/office/drawing/2014/main" val="3783001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7989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- 2021-12-17 10:37:52</a:t>
                      </a:r>
                      <a:r>
                        <a:rPr kumimoji="0" lang="en-US" sz="1000" b="0" i="0" u="none" strike="noStrike" kern="1200" cap="none" spc="0" normalizeH="0" baseline="0" noProof="0">
                          <a:ln>
                            <a:noFill/>
                          </a:ln>
                          <a:solidFill>
                            <a:prstClr val="black"/>
                          </a:solidFill>
                          <a:effectLst/>
                          <a:uLnTx/>
                          <a:uFillTx/>
                          <a:latin typeface="+mn-lt"/>
                          <a:ea typeface="+mn-ea"/>
                          <a:cs typeface="+mn-cs"/>
                        </a:rPr>
                        <a:t>
 🏆This week, TMNAS celebrated our 2021 Annual Awards. 🏆
Each year TMNAS celebrates our employees who exemplify excellent service and dedication through their work at TMNAS. Congratulations to our 2021 Award Winners and Nominees!
➡️Follow us to learn more about what it's like to work for TMNAS.
#awards2021 #employeespotlight #employeeappreciation #amazingpeople #companycelebration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227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- 2021-11-18 14:40:17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Philadelphia Insurance Companies employees got to enjoy lunch from 3 delicious food trucks! Nick's Roast Beef, Cottman Ave., Julio's On Main, and Woodshed Pizza visited our Bala Campus parking lot and served some amazing food on this beautiful Fall day!  Lunch was complete with these yummy cookies from Bredenbeck's Bakery!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2859889"/>
                  </a:ext>
                </a:extLst>
              </a:tr>
            </a:tbl>
          </a:graphicData>
        </a:graphic>
      </p:graphicFrame>
      <p:sp>
        <p:nvSpPr>
          <p:cNvPr id="4" name="Text Placeholder 3">
            <a:extLst>
              <a:ext uri="{FF2B5EF4-FFF2-40B4-BE49-F238E27FC236}">
                <a16:creationId xmlns:a16="http://schemas.microsoft.com/office/drawing/2014/main" id="{971C886B-CE14-4034-A5D2-E943047895A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34751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746F2-92E9-4637-B0A0-7BCA7D1974CC}"/>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17552186-5BAD-4002-B0DD-2067415FBD2E}"/>
              </a:ext>
            </a:extLst>
          </p:cNvPr>
          <p:cNvGraphicFramePr>
            <a:graphicFrameLocks noGrp="1"/>
          </p:cNvGraphicFramePr>
          <p:nvPr>
            <p:ph type="tbl" sz="quarter" idx="13"/>
            <p:extLst>
              <p:ext uri="{D42A27DB-BD31-4B8C-83A1-F6EECF244321}">
                <p14:modId xmlns:p14="http://schemas.microsoft.com/office/powerpoint/2010/main" val="241982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30162451"/>
                    </a:ext>
                  </a:extLst>
                </a:gridCol>
                <a:gridCol w="822960">
                  <a:extLst>
                    <a:ext uri="{9D8B030D-6E8A-4147-A177-3AD203B41FA5}">
                      <a16:colId xmlns:a16="http://schemas.microsoft.com/office/drawing/2014/main" val="2873625124"/>
                    </a:ext>
                  </a:extLst>
                </a:gridCol>
                <a:gridCol w="822960">
                  <a:extLst>
                    <a:ext uri="{9D8B030D-6E8A-4147-A177-3AD203B41FA5}">
                      <a16:colId xmlns:a16="http://schemas.microsoft.com/office/drawing/2014/main" val="2696362237"/>
                    </a:ext>
                  </a:extLst>
                </a:gridCol>
                <a:gridCol w="822960">
                  <a:extLst>
                    <a:ext uri="{9D8B030D-6E8A-4147-A177-3AD203B41FA5}">
                      <a16:colId xmlns:a16="http://schemas.microsoft.com/office/drawing/2014/main" val="2883403708"/>
                    </a:ext>
                  </a:extLst>
                </a:gridCol>
                <a:gridCol w="822960">
                  <a:extLst>
                    <a:ext uri="{9D8B030D-6E8A-4147-A177-3AD203B41FA5}">
                      <a16:colId xmlns:a16="http://schemas.microsoft.com/office/drawing/2014/main" val="2910040529"/>
                    </a:ext>
                  </a:extLst>
                </a:gridCol>
                <a:gridCol w="822960">
                  <a:extLst>
                    <a:ext uri="{9D8B030D-6E8A-4147-A177-3AD203B41FA5}">
                      <a16:colId xmlns:a16="http://schemas.microsoft.com/office/drawing/2014/main" val="1028052085"/>
                    </a:ext>
                  </a:extLst>
                </a:gridCol>
                <a:gridCol w="822960">
                  <a:extLst>
                    <a:ext uri="{9D8B030D-6E8A-4147-A177-3AD203B41FA5}">
                      <a16:colId xmlns:a16="http://schemas.microsoft.com/office/drawing/2014/main" val="2219598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448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396253"/>
                  </a:ext>
                </a:extLst>
              </a:tr>
            </a:tbl>
          </a:graphicData>
        </a:graphic>
      </p:graphicFrame>
      <p:sp>
        <p:nvSpPr>
          <p:cNvPr id="4" name="Text Placeholder 3">
            <a:extLst>
              <a:ext uri="{FF2B5EF4-FFF2-40B4-BE49-F238E27FC236}">
                <a16:creationId xmlns:a16="http://schemas.microsoft.com/office/drawing/2014/main" id="{FFA199B1-1D64-4535-A20F-3CFD479D7F5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176070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29A8-2529-47FF-B5D8-D1B5EE6DD092}"/>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93467515-450A-400A-8F5E-925040752925}"/>
              </a:ext>
            </a:extLst>
          </p:cNvPr>
          <p:cNvGraphicFramePr>
            <a:graphicFrameLocks noGrp="1"/>
          </p:cNvGraphicFramePr>
          <p:nvPr>
            <p:ph type="tbl" sz="quarter" idx="13"/>
            <p:extLst>
              <p:ext uri="{D42A27DB-BD31-4B8C-83A1-F6EECF244321}">
                <p14:modId xmlns:p14="http://schemas.microsoft.com/office/powerpoint/2010/main" val="124075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73016576"/>
                    </a:ext>
                  </a:extLst>
                </a:gridCol>
                <a:gridCol w="576072">
                  <a:extLst>
                    <a:ext uri="{9D8B030D-6E8A-4147-A177-3AD203B41FA5}">
                      <a16:colId xmlns:a16="http://schemas.microsoft.com/office/drawing/2014/main" val="2476937622"/>
                    </a:ext>
                  </a:extLst>
                </a:gridCol>
                <a:gridCol w="576072">
                  <a:extLst>
                    <a:ext uri="{9D8B030D-6E8A-4147-A177-3AD203B41FA5}">
                      <a16:colId xmlns:a16="http://schemas.microsoft.com/office/drawing/2014/main" val="846137035"/>
                    </a:ext>
                  </a:extLst>
                </a:gridCol>
                <a:gridCol w="576072">
                  <a:extLst>
                    <a:ext uri="{9D8B030D-6E8A-4147-A177-3AD203B41FA5}">
                      <a16:colId xmlns:a16="http://schemas.microsoft.com/office/drawing/2014/main" val="4232931485"/>
                    </a:ext>
                  </a:extLst>
                </a:gridCol>
                <a:gridCol w="576072">
                  <a:extLst>
                    <a:ext uri="{9D8B030D-6E8A-4147-A177-3AD203B41FA5}">
                      <a16:colId xmlns:a16="http://schemas.microsoft.com/office/drawing/2014/main" val="2831835476"/>
                    </a:ext>
                  </a:extLst>
                </a:gridCol>
                <a:gridCol w="576072">
                  <a:extLst>
                    <a:ext uri="{9D8B030D-6E8A-4147-A177-3AD203B41FA5}">
                      <a16:colId xmlns:a16="http://schemas.microsoft.com/office/drawing/2014/main" val="3513467627"/>
                    </a:ext>
                  </a:extLst>
                </a:gridCol>
                <a:gridCol w="576072">
                  <a:extLst>
                    <a:ext uri="{9D8B030D-6E8A-4147-A177-3AD203B41FA5}">
                      <a16:colId xmlns:a16="http://schemas.microsoft.com/office/drawing/2014/main" val="1956036290"/>
                    </a:ext>
                  </a:extLst>
                </a:gridCol>
                <a:gridCol w="576072">
                  <a:extLst>
                    <a:ext uri="{9D8B030D-6E8A-4147-A177-3AD203B41FA5}">
                      <a16:colId xmlns:a16="http://schemas.microsoft.com/office/drawing/2014/main" val="1908662036"/>
                    </a:ext>
                  </a:extLst>
                </a:gridCol>
                <a:gridCol w="576072">
                  <a:extLst>
                    <a:ext uri="{9D8B030D-6E8A-4147-A177-3AD203B41FA5}">
                      <a16:colId xmlns:a16="http://schemas.microsoft.com/office/drawing/2014/main" val="1739766798"/>
                    </a:ext>
                  </a:extLst>
                </a:gridCol>
                <a:gridCol w="576072">
                  <a:extLst>
                    <a:ext uri="{9D8B030D-6E8A-4147-A177-3AD203B41FA5}">
                      <a16:colId xmlns:a16="http://schemas.microsoft.com/office/drawing/2014/main" val="786032335"/>
                    </a:ext>
                  </a:extLst>
                </a:gridCol>
                <a:gridCol w="576072">
                  <a:extLst>
                    <a:ext uri="{9D8B030D-6E8A-4147-A177-3AD203B41FA5}">
                      <a16:colId xmlns:a16="http://schemas.microsoft.com/office/drawing/2014/main" val="796373795"/>
                    </a:ext>
                  </a:extLst>
                </a:gridCol>
                <a:gridCol w="576072">
                  <a:extLst>
                    <a:ext uri="{9D8B030D-6E8A-4147-A177-3AD203B41FA5}">
                      <a16:colId xmlns:a16="http://schemas.microsoft.com/office/drawing/2014/main" val="1522276620"/>
                    </a:ext>
                  </a:extLst>
                </a:gridCol>
                <a:gridCol w="576072">
                  <a:extLst>
                    <a:ext uri="{9D8B030D-6E8A-4147-A177-3AD203B41FA5}">
                      <a16:colId xmlns:a16="http://schemas.microsoft.com/office/drawing/2014/main" val="45611313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2288786"/>
                  </a:ext>
                </a:extLst>
              </a:tr>
              <a:tr h="370840">
                <a:tc>
                  <a:txBody>
                    <a:bodyPr/>
                    <a:lstStyle/>
                    <a:p>
                      <a:r>
                        <a:rPr lang="en-US" sz="1000"/>
                        <a:t>184</a:t>
                      </a:r>
                    </a:p>
                  </a:txBody>
                  <a:tcPr/>
                </a:tc>
                <a:tc>
                  <a:txBody>
                    <a:bodyPr/>
                    <a:lstStyle/>
                    <a:p>
                      <a:r>
                        <a:rPr lang="en-US" sz="1000"/>
                        <a:t>-2</a:t>
                      </a:r>
                    </a:p>
                  </a:txBody>
                  <a:tcPr/>
                </a:tc>
                <a:tc>
                  <a:txBody>
                    <a:bodyPr/>
                    <a:lstStyle/>
                    <a:p>
                      <a:r>
                        <a:rPr lang="en-US" sz="1000"/>
                        <a:t>58</a:t>
                      </a:r>
                    </a:p>
                  </a:txBody>
                  <a:tcPr/>
                </a:tc>
                <a:tc>
                  <a:txBody>
                    <a:bodyPr/>
                    <a:lstStyle/>
                    <a:p>
                      <a:r>
                        <a:rPr lang="en-US" sz="1000"/>
                        <a:t>56</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75</a:t>
                      </a:r>
                    </a:p>
                  </a:txBody>
                  <a:tcPr/>
                </a:tc>
                <a:tc>
                  <a:txBody>
                    <a:bodyPr/>
                    <a:lstStyle/>
                    <a:p>
                      <a:r>
                        <a:rPr lang="en-US" sz="1000"/>
                        <a:t>1</a:t>
                      </a:r>
                    </a:p>
                  </a:txBody>
                  <a:tcPr/>
                </a:tc>
                <a:tc>
                  <a:txBody>
                    <a:bodyPr/>
                    <a:lstStyle/>
                    <a:p>
                      <a:r>
                        <a:rPr lang="en-US" sz="1000"/>
                        <a:t>14</a:t>
                      </a:r>
                    </a:p>
                  </a:txBody>
                  <a:tcPr/>
                </a:tc>
                <a:tc>
                  <a:txBody>
                    <a:bodyPr/>
                    <a:lstStyle/>
                    <a:p>
                      <a:r>
                        <a:rPr lang="en-US" sz="1000"/>
                        <a:t>0.7529 %</a:t>
                      </a:r>
                    </a:p>
                  </a:txBody>
                  <a:tcPr/>
                </a:tc>
                <a:tc>
                  <a:txBody>
                    <a:bodyPr/>
                    <a:lstStyle/>
                    <a:p>
                      <a:r>
                        <a:rPr lang="en-US" sz="1000"/>
                        <a:t>0.0 %</a:t>
                      </a:r>
                    </a:p>
                  </a:txBody>
                  <a:tcPr/>
                </a:tc>
                <a:extLst>
                  <a:ext uri="{0D108BD9-81ED-4DB2-BD59-A6C34878D82A}">
                    <a16:rowId xmlns:a16="http://schemas.microsoft.com/office/drawing/2014/main" val="2301727434"/>
                  </a:ext>
                </a:extLst>
              </a:tr>
            </a:tbl>
          </a:graphicData>
        </a:graphic>
      </p:graphicFrame>
      <p:sp>
        <p:nvSpPr>
          <p:cNvPr id="4" name="Text Placeholder 3">
            <a:extLst>
              <a:ext uri="{FF2B5EF4-FFF2-40B4-BE49-F238E27FC236}">
                <a16:creationId xmlns:a16="http://schemas.microsoft.com/office/drawing/2014/main" id="{DA0BEC39-0703-401B-8AA1-237A125FE90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20319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864E9-B22C-4400-A007-27E20FBE3066}"/>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5366FCCC-84ED-4C26-9E59-C647FA65F199}"/>
              </a:ext>
            </a:extLst>
          </p:cNvPr>
          <p:cNvGraphicFramePr>
            <a:graphicFrameLocks noGrp="1"/>
          </p:cNvGraphicFramePr>
          <p:nvPr>
            <p:ph type="chart" sz="quarter" idx="13"/>
            <p:extLst>
              <p:ext uri="{D42A27DB-BD31-4B8C-83A1-F6EECF244321}">
                <p14:modId xmlns:p14="http://schemas.microsoft.com/office/powerpoint/2010/main" val="4149734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3D5304-8A63-4449-BD09-8DFE5271FD8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1D01159-31C5-4091-A083-4FAEC34DF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834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89160-E6C2-4747-9D1A-6494003E2317}"/>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9CCFD206-B879-44D7-B5DF-F70B9BBCE599}"/>
              </a:ext>
            </a:extLst>
          </p:cNvPr>
          <p:cNvGraphicFramePr>
            <a:graphicFrameLocks noGrp="1"/>
          </p:cNvGraphicFramePr>
          <p:nvPr>
            <p:ph type="chart" sz="quarter" idx="13"/>
            <p:extLst>
              <p:ext uri="{D42A27DB-BD31-4B8C-83A1-F6EECF244321}">
                <p14:modId xmlns:p14="http://schemas.microsoft.com/office/powerpoint/2010/main" val="3545035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B47806-0A94-4409-8558-7F5D60B6A4E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3BC7F58-ECCD-4D09-9266-3C2B7DE506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8508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F59CA-11F0-49DA-A79E-7B7F889C2A2F}"/>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2389232A-E57D-4328-BB52-5FDAD2D63292}"/>
              </a:ext>
            </a:extLst>
          </p:cNvPr>
          <p:cNvGraphicFramePr>
            <a:graphicFrameLocks noGrp="1"/>
          </p:cNvGraphicFramePr>
          <p:nvPr>
            <p:ph type="chart" sz="quarter" idx="13"/>
            <p:extLst>
              <p:ext uri="{D42A27DB-BD31-4B8C-83A1-F6EECF244321}">
                <p14:modId xmlns:p14="http://schemas.microsoft.com/office/powerpoint/2010/main" val="1176723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FBD92-55B0-44DF-A121-50909F2B626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3D1967F-6C21-4F5A-A52D-C25D52CC44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708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F30B-5349-416E-B7A5-67E1818599A2}"/>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44CFD5CA-A898-4606-AD2A-64A2A9D0A62B}"/>
              </a:ext>
            </a:extLst>
          </p:cNvPr>
          <p:cNvGraphicFramePr>
            <a:graphicFrameLocks noGrp="1"/>
          </p:cNvGraphicFramePr>
          <p:nvPr>
            <p:ph type="tbl" sz="quarter" idx="13"/>
            <p:extLst>
              <p:ext uri="{D42A27DB-BD31-4B8C-83A1-F6EECF244321}">
                <p14:modId xmlns:p14="http://schemas.microsoft.com/office/powerpoint/2010/main" val="202225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6471685"/>
                    </a:ext>
                  </a:extLst>
                </a:gridCol>
                <a:gridCol w="1152144">
                  <a:extLst>
                    <a:ext uri="{9D8B030D-6E8A-4147-A177-3AD203B41FA5}">
                      <a16:colId xmlns:a16="http://schemas.microsoft.com/office/drawing/2014/main" val="4052979138"/>
                    </a:ext>
                  </a:extLst>
                </a:gridCol>
                <a:gridCol w="1152144">
                  <a:extLst>
                    <a:ext uri="{9D8B030D-6E8A-4147-A177-3AD203B41FA5}">
                      <a16:colId xmlns:a16="http://schemas.microsoft.com/office/drawing/2014/main" val="1128485105"/>
                    </a:ext>
                  </a:extLst>
                </a:gridCol>
                <a:gridCol w="1152144">
                  <a:extLst>
                    <a:ext uri="{9D8B030D-6E8A-4147-A177-3AD203B41FA5}">
                      <a16:colId xmlns:a16="http://schemas.microsoft.com/office/drawing/2014/main" val="1085270208"/>
                    </a:ext>
                  </a:extLst>
                </a:gridCol>
                <a:gridCol w="1152144">
                  <a:extLst>
                    <a:ext uri="{9D8B030D-6E8A-4147-A177-3AD203B41FA5}">
                      <a16:colId xmlns:a16="http://schemas.microsoft.com/office/drawing/2014/main" val="2962995238"/>
                    </a:ext>
                  </a:extLst>
                </a:gridCol>
                <a:gridCol w="1152144">
                  <a:extLst>
                    <a:ext uri="{9D8B030D-6E8A-4147-A177-3AD203B41FA5}">
                      <a16:colId xmlns:a16="http://schemas.microsoft.com/office/drawing/2014/main" val="381932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4456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12:15:12</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We wish Bill luck, success and happiness in his next chapter. We’ll miss you! https://t.co/6mmeQcHDDN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271860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- 2021-10-11 10:23:22</a:t>
                      </a:r>
                      <a:r>
                        <a:rPr kumimoji="0" lang="en-US" sz="1000" b="0" i="0" u="none" strike="noStrike" kern="1200" cap="none" spc="0" normalizeH="0" baseline="0" noProof="0">
                          <a:ln>
                            <a:noFill/>
                          </a:ln>
                          <a:solidFill>
                            <a:prstClr val="black"/>
                          </a:solidFill>
                          <a:effectLst/>
                          <a:uLnTx/>
                          <a:uFillTx/>
                          <a:latin typeface="+mn-lt"/>
                          <a:ea typeface="+mn-ea"/>
                          <a:cs typeface="+mn-cs"/>
                        </a:rPr>
                        <a:t>
 To close out Customer Service Week our employees participated in Just a Darn Fun event with https://t.co/CQr5Idv4xN. 
Check out these fun photos below of TMNAS employees enjoying the event! #CustomerServiceWeek https://t.co/VQRbHDwE69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extLst>
                  <a:ext uri="{0D108BD9-81ED-4DB2-BD59-A6C34878D82A}">
                    <a16:rowId xmlns:a16="http://schemas.microsoft.com/office/drawing/2014/main" val="1182074666"/>
                  </a:ext>
                </a:extLst>
              </a:tr>
            </a:tbl>
          </a:graphicData>
        </a:graphic>
      </p:graphicFrame>
      <p:sp>
        <p:nvSpPr>
          <p:cNvPr id="4" name="Text Placeholder 3">
            <a:extLst>
              <a:ext uri="{FF2B5EF4-FFF2-40B4-BE49-F238E27FC236}">
                <a16:creationId xmlns:a16="http://schemas.microsoft.com/office/drawing/2014/main" id="{B538A7B5-92AF-4CA6-9575-E2D34497A68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23450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4F8AC-A9B4-4CDA-B4BF-64A90E6C29B2}"/>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8FBE6794-28AE-4010-8DC7-8519C1B0B730}"/>
              </a:ext>
            </a:extLst>
          </p:cNvPr>
          <p:cNvGraphicFramePr>
            <a:graphicFrameLocks noGrp="1"/>
          </p:cNvGraphicFramePr>
          <p:nvPr>
            <p:ph type="tbl" sz="quarter" idx="13"/>
            <p:extLst>
              <p:ext uri="{D42A27DB-BD31-4B8C-83A1-F6EECF244321}">
                <p14:modId xmlns:p14="http://schemas.microsoft.com/office/powerpoint/2010/main" val="52821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09627134"/>
                    </a:ext>
                  </a:extLst>
                </a:gridCol>
                <a:gridCol w="1152144">
                  <a:extLst>
                    <a:ext uri="{9D8B030D-6E8A-4147-A177-3AD203B41FA5}">
                      <a16:colId xmlns:a16="http://schemas.microsoft.com/office/drawing/2014/main" val="696390595"/>
                    </a:ext>
                  </a:extLst>
                </a:gridCol>
                <a:gridCol w="1152144">
                  <a:extLst>
                    <a:ext uri="{9D8B030D-6E8A-4147-A177-3AD203B41FA5}">
                      <a16:colId xmlns:a16="http://schemas.microsoft.com/office/drawing/2014/main" val="1098031983"/>
                    </a:ext>
                  </a:extLst>
                </a:gridCol>
                <a:gridCol w="1152144">
                  <a:extLst>
                    <a:ext uri="{9D8B030D-6E8A-4147-A177-3AD203B41FA5}">
                      <a16:colId xmlns:a16="http://schemas.microsoft.com/office/drawing/2014/main" val="580230128"/>
                    </a:ext>
                  </a:extLst>
                </a:gridCol>
                <a:gridCol w="1152144">
                  <a:extLst>
                    <a:ext uri="{9D8B030D-6E8A-4147-A177-3AD203B41FA5}">
                      <a16:colId xmlns:a16="http://schemas.microsoft.com/office/drawing/2014/main" val="2882426565"/>
                    </a:ext>
                  </a:extLst>
                </a:gridCol>
                <a:gridCol w="1152144">
                  <a:extLst>
                    <a:ext uri="{9D8B030D-6E8A-4147-A177-3AD203B41FA5}">
                      <a16:colId xmlns:a16="http://schemas.microsoft.com/office/drawing/2014/main" val="1098803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239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15:28:47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 employees got to enjoy lunch from 3 delicious food trucks!  Nick’s Roast Beef, Julio’s on Main, and Woodshed Pizza visited our Bala Campus parking lot. Lunch was complete with these yummy cookies from @Bredenbecks! https://t.co/KUOdTLPTrC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315343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- 2021-10-12 15:05:52</a:t>
                      </a:r>
                      <a:r>
                        <a:rPr kumimoji="0" lang="en-US" sz="1000" b="0" i="0" u="none" strike="noStrike" kern="1200" cap="none" spc="0" normalizeH="0" baseline="0" noProof="0">
                          <a:ln>
                            <a:noFill/>
                          </a:ln>
                          <a:solidFill>
                            <a:prstClr val="black"/>
                          </a:solidFill>
                          <a:effectLst/>
                          <a:uLnTx/>
                          <a:uFillTx/>
                          <a:latin typeface="+mn-lt"/>
                          <a:ea typeface="+mn-ea"/>
                          <a:cs typeface="+mn-cs"/>
                        </a:rPr>
                        <a:t>
 In honor of Hispanic Heritage month, TMNAS employees met with @Congreso1977 students to share career advice and resume building tactics. If you would like to learn more about Congreso and or get involved, check out this link to their website - https://t.co/fvI3bAChZ1 https://t.co/rkzLG6odX6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1019252441"/>
                  </a:ext>
                </a:extLst>
              </a:tr>
            </a:tbl>
          </a:graphicData>
        </a:graphic>
      </p:graphicFrame>
      <p:sp>
        <p:nvSpPr>
          <p:cNvPr id="4" name="Text Placeholder 3">
            <a:extLst>
              <a:ext uri="{FF2B5EF4-FFF2-40B4-BE49-F238E27FC236}">
                <a16:creationId xmlns:a16="http://schemas.microsoft.com/office/drawing/2014/main" id="{0117BA2B-F7AD-4283-BF4F-365532D5B19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029546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BA18-13F7-42B6-B0A3-93FEC3E37A0F}"/>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51AFF186-94AD-4BCD-8616-F088BE869507}"/>
              </a:ext>
            </a:extLst>
          </p:cNvPr>
          <p:cNvGraphicFramePr>
            <a:graphicFrameLocks noGrp="1"/>
          </p:cNvGraphicFramePr>
          <p:nvPr>
            <p:ph type="tbl" sz="quarter" idx="13"/>
            <p:extLst>
              <p:ext uri="{D42A27DB-BD31-4B8C-83A1-F6EECF244321}">
                <p14:modId xmlns:p14="http://schemas.microsoft.com/office/powerpoint/2010/main" val="1677878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85698140"/>
                    </a:ext>
                  </a:extLst>
                </a:gridCol>
                <a:gridCol w="1152144">
                  <a:extLst>
                    <a:ext uri="{9D8B030D-6E8A-4147-A177-3AD203B41FA5}">
                      <a16:colId xmlns:a16="http://schemas.microsoft.com/office/drawing/2014/main" val="4191292278"/>
                    </a:ext>
                  </a:extLst>
                </a:gridCol>
                <a:gridCol w="1152144">
                  <a:extLst>
                    <a:ext uri="{9D8B030D-6E8A-4147-A177-3AD203B41FA5}">
                      <a16:colId xmlns:a16="http://schemas.microsoft.com/office/drawing/2014/main" val="2229457460"/>
                    </a:ext>
                  </a:extLst>
                </a:gridCol>
                <a:gridCol w="1152144">
                  <a:extLst>
                    <a:ext uri="{9D8B030D-6E8A-4147-A177-3AD203B41FA5}">
                      <a16:colId xmlns:a16="http://schemas.microsoft.com/office/drawing/2014/main" val="1382373846"/>
                    </a:ext>
                  </a:extLst>
                </a:gridCol>
                <a:gridCol w="1152144">
                  <a:extLst>
                    <a:ext uri="{9D8B030D-6E8A-4147-A177-3AD203B41FA5}">
                      <a16:colId xmlns:a16="http://schemas.microsoft.com/office/drawing/2014/main" val="2823319891"/>
                    </a:ext>
                  </a:extLst>
                </a:gridCol>
                <a:gridCol w="1152144">
                  <a:extLst>
                    <a:ext uri="{9D8B030D-6E8A-4147-A177-3AD203B41FA5}">
                      <a16:colId xmlns:a16="http://schemas.microsoft.com/office/drawing/2014/main" val="955065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7002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- 2021-11-04 15:43:49</a:t>
                      </a:r>
                      <a:r>
                        <a:rPr kumimoji="0" lang="en-US" sz="1000" b="0" i="0" u="none" strike="noStrike" kern="1200" cap="none" spc="0" normalizeH="0" baseline="0" noProof="0">
                          <a:ln>
                            <a:noFill/>
                          </a:ln>
                          <a:solidFill>
                            <a:prstClr val="black"/>
                          </a:solidFill>
                          <a:effectLst/>
                          <a:uLnTx/>
                          <a:uFillTx/>
                          <a:latin typeface="+mn-lt"/>
                          <a:ea typeface="+mn-ea"/>
                          <a:cs typeface="+mn-cs"/>
                        </a:rPr>
                        <a:t>
 Today, TMNAS is recognizing the holiday of Diwali - also known as the “festival of lights.” Many observe Diwali by lighting ‘diyas’ and decorating their home with ‘Rangoli’ to bring in good luck. TMNAS wants to wish everyone who celebrates a happy and safe Diwali! https://t.co/PQDywF8Qvw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3845923979"/>
                  </a:ext>
                </a:extLst>
              </a:tr>
            </a:tbl>
          </a:graphicData>
        </a:graphic>
      </p:graphicFrame>
      <p:sp>
        <p:nvSpPr>
          <p:cNvPr id="4" name="Text Placeholder 3">
            <a:extLst>
              <a:ext uri="{FF2B5EF4-FFF2-40B4-BE49-F238E27FC236}">
                <a16:creationId xmlns:a16="http://schemas.microsoft.com/office/drawing/2014/main" id="{62B5CBC8-4E39-41DD-AA30-44BD328D4EA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33364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AC145-3F9D-4001-8DDF-D7B6C886F67E}"/>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BA21C539-E6E3-4E8A-9A3F-8337C0A0B32E}"/>
              </a:ext>
            </a:extLst>
          </p:cNvPr>
          <p:cNvGraphicFramePr>
            <a:graphicFrameLocks noGrp="1"/>
          </p:cNvGraphicFramePr>
          <p:nvPr>
            <p:ph type="tbl" sz="quarter" idx="13"/>
            <p:extLst>
              <p:ext uri="{D42A27DB-BD31-4B8C-83A1-F6EECF244321}">
                <p14:modId xmlns:p14="http://schemas.microsoft.com/office/powerpoint/2010/main" val="1443964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74502029"/>
                    </a:ext>
                  </a:extLst>
                </a:gridCol>
                <a:gridCol w="411480">
                  <a:extLst>
                    <a:ext uri="{9D8B030D-6E8A-4147-A177-3AD203B41FA5}">
                      <a16:colId xmlns:a16="http://schemas.microsoft.com/office/drawing/2014/main" val="2100309934"/>
                    </a:ext>
                  </a:extLst>
                </a:gridCol>
                <a:gridCol w="411480">
                  <a:extLst>
                    <a:ext uri="{9D8B030D-6E8A-4147-A177-3AD203B41FA5}">
                      <a16:colId xmlns:a16="http://schemas.microsoft.com/office/drawing/2014/main" val="1032499754"/>
                    </a:ext>
                  </a:extLst>
                </a:gridCol>
                <a:gridCol w="411480">
                  <a:extLst>
                    <a:ext uri="{9D8B030D-6E8A-4147-A177-3AD203B41FA5}">
                      <a16:colId xmlns:a16="http://schemas.microsoft.com/office/drawing/2014/main" val="153297026"/>
                    </a:ext>
                  </a:extLst>
                </a:gridCol>
                <a:gridCol w="411480">
                  <a:extLst>
                    <a:ext uri="{9D8B030D-6E8A-4147-A177-3AD203B41FA5}">
                      <a16:colId xmlns:a16="http://schemas.microsoft.com/office/drawing/2014/main" val="2720299226"/>
                    </a:ext>
                  </a:extLst>
                </a:gridCol>
                <a:gridCol w="411480">
                  <a:extLst>
                    <a:ext uri="{9D8B030D-6E8A-4147-A177-3AD203B41FA5}">
                      <a16:colId xmlns:a16="http://schemas.microsoft.com/office/drawing/2014/main" val="4217820128"/>
                    </a:ext>
                  </a:extLst>
                </a:gridCol>
                <a:gridCol w="411480">
                  <a:extLst>
                    <a:ext uri="{9D8B030D-6E8A-4147-A177-3AD203B41FA5}">
                      <a16:colId xmlns:a16="http://schemas.microsoft.com/office/drawing/2014/main" val="1144051031"/>
                    </a:ext>
                  </a:extLst>
                </a:gridCol>
                <a:gridCol w="411480">
                  <a:extLst>
                    <a:ext uri="{9D8B030D-6E8A-4147-A177-3AD203B41FA5}">
                      <a16:colId xmlns:a16="http://schemas.microsoft.com/office/drawing/2014/main" val="2561481109"/>
                    </a:ext>
                  </a:extLst>
                </a:gridCol>
                <a:gridCol w="411480">
                  <a:extLst>
                    <a:ext uri="{9D8B030D-6E8A-4147-A177-3AD203B41FA5}">
                      <a16:colId xmlns:a16="http://schemas.microsoft.com/office/drawing/2014/main" val="115168361"/>
                    </a:ext>
                  </a:extLst>
                </a:gridCol>
                <a:gridCol w="411480">
                  <a:extLst>
                    <a:ext uri="{9D8B030D-6E8A-4147-A177-3AD203B41FA5}">
                      <a16:colId xmlns:a16="http://schemas.microsoft.com/office/drawing/2014/main" val="1578451892"/>
                    </a:ext>
                  </a:extLst>
                </a:gridCol>
                <a:gridCol w="411480">
                  <a:extLst>
                    <a:ext uri="{9D8B030D-6E8A-4147-A177-3AD203B41FA5}">
                      <a16:colId xmlns:a16="http://schemas.microsoft.com/office/drawing/2014/main" val="391937809"/>
                    </a:ext>
                  </a:extLst>
                </a:gridCol>
                <a:gridCol w="411480">
                  <a:extLst>
                    <a:ext uri="{9D8B030D-6E8A-4147-A177-3AD203B41FA5}">
                      <a16:colId xmlns:a16="http://schemas.microsoft.com/office/drawing/2014/main" val="2216989770"/>
                    </a:ext>
                  </a:extLst>
                </a:gridCol>
                <a:gridCol w="411480">
                  <a:extLst>
                    <a:ext uri="{9D8B030D-6E8A-4147-A177-3AD203B41FA5}">
                      <a16:colId xmlns:a16="http://schemas.microsoft.com/office/drawing/2014/main" val="1080453133"/>
                    </a:ext>
                  </a:extLst>
                </a:gridCol>
                <a:gridCol w="411480">
                  <a:extLst>
                    <a:ext uri="{9D8B030D-6E8A-4147-A177-3AD203B41FA5}">
                      <a16:colId xmlns:a16="http://schemas.microsoft.com/office/drawing/2014/main" val="1557091022"/>
                    </a:ext>
                  </a:extLst>
                </a:gridCol>
                <a:gridCol w="411480">
                  <a:extLst>
                    <a:ext uri="{9D8B030D-6E8A-4147-A177-3AD203B41FA5}">
                      <a16:colId xmlns:a16="http://schemas.microsoft.com/office/drawing/2014/main" val="1604375353"/>
                    </a:ext>
                  </a:extLst>
                </a:gridCol>
                <a:gridCol w="411480">
                  <a:extLst>
                    <a:ext uri="{9D8B030D-6E8A-4147-A177-3AD203B41FA5}">
                      <a16:colId xmlns:a16="http://schemas.microsoft.com/office/drawing/2014/main" val="1016687968"/>
                    </a:ext>
                  </a:extLst>
                </a:gridCol>
                <a:gridCol w="411480">
                  <a:extLst>
                    <a:ext uri="{9D8B030D-6E8A-4147-A177-3AD203B41FA5}">
                      <a16:colId xmlns:a16="http://schemas.microsoft.com/office/drawing/2014/main" val="7455620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7764247"/>
                  </a:ext>
                </a:extLst>
              </a:tr>
              <a:tr h="370840">
                <a:tc>
                  <a:txBody>
                    <a:bodyPr/>
                    <a:lstStyle/>
                    <a:p>
                      <a:r>
                        <a:rPr lang="en-US" sz="1000"/>
                        <a:t>TMNA Services</a:t>
                      </a:r>
                    </a:p>
                  </a:txBody>
                  <a:tcPr/>
                </a:tc>
                <a:tc>
                  <a:txBody>
                    <a:bodyPr/>
                    <a:lstStyle/>
                    <a:p>
                      <a:r>
                        <a:rPr lang="en-US" sz="1000"/>
                        <a:t>6703</a:t>
                      </a:r>
                    </a:p>
                  </a:txBody>
                  <a:tcPr/>
                </a:tc>
                <a:tc>
                  <a:txBody>
                    <a:bodyPr/>
                    <a:lstStyle/>
                    <a:p>
                      <a:r>
                        <a:rPr lang="en-US" sz="1000"/>
                        <a:t>1110</a:t>
                      </a:r>
                    </a:p>
                  </a:txBody>
                  <a:tcPr/>
                </a:tc>
                <a:tc>
                  <a:txBody>
                    <a:bodyPr/>
                    <a:lstStyle/>
                    <a:p>
                      <a:r>
                        <a:rPr lang="en-US" sz="1000"/>
                        <a:t>78</a:t>
                      </a:r>
                    </a:p>
                  </a:txBody>
                  <a:tcPr/>
                </a:tc>
                <a:tc>
                  <a:txBody>
                    <a:bodyPr/>
                    <a:lstStyle/>
                    <a:p>
                      <a:r>
                        <a:rPr lang="en-US" sz="1000"/>
                        <a:t>3056</a:t>
                      </a:r>
                    </a:p>
                  </a:txBody>
                  <a:tcPr/>
                </a:tc>
                <a:tc>
                  <a:txBody>
                    <a:bodyPr/>
                    <a:lstStyle/>
                    <a:p>
                      <a:r>
                        <a:rPr lang="en-US" sz="1000"/>
                        <a:t>39.179487179487</a:t>
                      </a:r>
                    </a:p>
                  </a:txBody>
                  <a:tcPr/>
                </a:tc>
                <a:tc>
                  <a:txBody>
                    <a:bodyPr/>
                    <a:lstStyle/>
                    <a:p>
                      <a:r>
                        <a:rPr lang="en-US" sz="1000"/>
                        <a:t>172</a:t>
                      </a:r>
                    </a:p>
                  </a:txBody>
                  <a:tcPr/>
                </a:tc>
                <a:tc>
                  <a:txBody>
                    <a:bodyPr/>
                    <a:lstStyle/>
                    <a:p>
                      <a:r>
                        <a:rPr lang="en-US" sz="1000"/>
                        <a:t>2.2051282051282</a:t>
                      </a:r>
                    </a:p>
                  </a:txBody>
                  <a:tcPr/>
                </a:tc>
                <a:tc>
                  <a:txBody>
                    <a:bodyPr/>
                    <a:lstStyle/>
                    <a:p>
                      <a:r>
                        <a:rPr lang="en-US" sz="1000"/>
                        <a:t>23</a:t>
                      </a:r>
                    </a:p>
                  </a:txBody>
                  <a:tcPr/>
                </a:tc>
                <a:tc>
                  <a:txBody>
                    <a:bodyPr/>
                    <a:lstStyle/>
                    <a:p>
                      <a:r>
                        <a:rPr lang="en-US" sz="1000"/>
                        <a:t>0.29487179487179</a:t>
                      </a:r>
                    </a:p>
                  </a:txBody>
                  <a:tcPr/>
                </a:tc>
                <a:tc>
                  <a:txBody>
                    <a:bodyPr/>
                    <a:lstStyle/>
                    <a:p>
                      <a:r>
                        <a:rPr lang="en-US" sz="1000"/>
                        <a:t>8392</a:t>
                      </a:r>
                    </a:p>
                  </a:txBody>
                  <a:tcPr/>
                </a:tc>
                <a:tc>
                  <a:txBody>
                    <a:bodyPr/>
                    <a:lstStyle/>
                    <a:p>
                      <a:r>
                        <a:rPr lang="en-US" sz="1000"/>
                        <a:t>107.58974358974</a:t>
                      </a:r>
                    </a:p>
                  </a:txBody>
                  <a:tcPr/>
                </a:tc>
                <a:tc>
                  <a:txBody>
                    <a:bodyPr/>
                    <a:lstStyle/>
                    <a:p>
                      <a:r>
                        <a:rPr lang="en-US" sz="1000"/>
                        <a:t>150260</a:t>
                      </a:r>
                    </a:p>
                  </a:txBody>
                  <a:tcPr/>
                </a:tc>
                <a:tc>
                  <a:txBody>
                    <a:bodyPr/>
                    <a:lstStyle/>
                    <a:p>
                      <a:r>
                        <a:rPr lang="en-US" sz="1000"/>
                        <a:t>1926.4102564103</a:t>
                      </a:r>
                    </a:p>
                  </a:txBody>
                  <a:tcPr/>
                </a:tc>
                <a:tc>
                  <a:txBody>
                    <a:bodyPr/>
                    <a:lstStyle/>
                    <a:p>
                      <a:r>
                        <a:rPr lang="en-US" sz="1000"/>
                        <a:t>6.1528836812763 %</a:t>
                      </a:r>
                    </a:p>
                  </a:txBody>
                  <a:tcPr/>
                </a:tc>
                <a:tc>
                  <a:txBody>
                    <a:bodyPr/>
                    <a:lstStyle/>
                    <a:p>
                      <a:r>
                        <a:rPr lang="en-US" sz="1000"/>
                        <a:t>278</a:t>
                      </a:r>
                    </a:p>
                  </a:txBody>
                  <a:tcPr/>
                </a:tc>
                <a:tc>
                  <a:txBody>
                    <a:bodyPr/>
                    <a:lstStyle/>
                    <a:p>
                      <a:r>
                        <a:rPr lang="en-US" sz="1000"/>
                        <a:t>80.687816666667</a:t>
                      </a:r>
                    </a:p>
                  </a:txBody>
                  <a:tcPr/>
                </a:tc>
                <a:extLst>
                  <a:ext uri="{0D108BD9-81ED-4DB2-BD59-A6C34878D82A}">
                    <a16:rowId xmlns:a16="http://schemas.microsoft.com/office/drawing/2014/main" val="2249521177"/>
                  </a:ext>
                </a:extLst>
              </a:tr>
            </a:tbl>
          </a:graphicData>
        </a:graphic>
      </p:graphicFrame>
      <p:sp>
        <p:nvSpPr>
          <p:cNvPr id="4" name="Text Placeholder 3">
            <a:extLst>
              <a:ext uri="{FF2B5EF4-FFF2-40B4-BE49-F238E27FC236}">
                <a16:creationId xmlns:a16="http://schemas.microsoft.com/office/drawing/2014/main" id="{A40F20A2-A216-4944-AFEF-C9539184D48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05702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BE29A-45CA-4E49-A6C4-9855B26C50A9}"/>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31395465-4222-485F-9DAE-78F984F925B1}"/>
              </a:ext>
            </a:extLst>
          </p:cNvPr>
          <p:cNvGraphicFramePr>
            <a:graphicFrameLocks noGrp="1"/>
          </p:cNvGraphicFramePr>
          <p:nvPr>
            <p:ph type="chart" sz="quarter" idx="13"/>
            <p:extLst>
              <p:ext uri="{D42A27DB-BD31-4B8C-83A1-F6EECF244321}">
                <p14:modId xmlns:p14="http://schemas.microsoft.com/office/powerpoint/2010/main" val="2511184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FEF58E-BF93-49EA-8AD5-35069FBB513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B37F76A-6885-41B4-8568-C1831BA994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47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21B7F-E1D2-430E-9C2E-F75B23859AB6}"/>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CC1DC972-F6FD-463E-9654-3C30728391E4}"/>
              </a:ext>
            </a:extLst>
          </p:cNvPr>
          <p:cNvGraphicFramePr>
            <a:graphicFrameLocks noGrp="1"/>
          </p:cNvGraphicFramePr>
          <p:nvPr>
            <p:ph type="chart" sz="quarter" idx="13"/>
            <p:extLst>
              <p:ext uri="{D42A27DB-BD31-4B8C-83A1-F6EECF244321}">
                <p14:modId xmlns:p14="http://schemas.microsoft.com/office/powerpoint/2010/main" val="3532463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6BD072-45B7-42DB-B300-C31C86F6892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EF68093-069A-4A1F-BE1E-B6A22F65BE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396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ADC05-B736-46F0-8F5A-57B9EC9CC6A9}"/>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53185A05-8E5F-4C4B-9316-DEE5B57300E0}"/>
              </a:ext>
            </a:extLst>
          </p:cNvPr>
          <p:cNvGraphicFramePr>
            <a:graphicFrameLocks noGrp="1"/>
          </p:cNvGraphicFramePr>
          <p:nvPr>
            <p:ph type="chart" sz="quarter" idx="13"/>
            <p:extLst>
              <p:ext uri="{D42A27DB-BD31-4B8C-83A1-F6EECF244321}">
                <p14:modId xmlns:p14="http://schemas.microsoft.com/office/powerpoint/2010/main" val="3038166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8A7E15-227D-4F11-BA1E-C3949BAE1A8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BE923F6-3348-4F05-A6DB-3D815F9097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6175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45B9F-7140-475C-AB56-2BAF1F46066B}"/>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1187031F-3533-4E1B-9FF7-D2C48CA1D803}"/>
              </a:ext>
            </a:extLst>
          </p:cNvPr>
          <p:cNvGraphicFramePr>
            <a:graphicFrameLocks noGrp="1"/>
          </p:cNvGraphicFramePr>
          <p:nvPr>
            <p:ph type="chart" sz="quarter" idx="13"/>
            <p:extLst>
              <p:ext uri="{D42A27DB-BD31-4B8C-83A1-F6EECF244321}">
                <p14:modId xmlns:p14="http://schemas.microsoft.com/office/powerpoint/2010/main" val="2011634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B19EF0-4D3C-4960-BD93-5B2FD43ABCA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F42C444-E00E-41A3-A877-613EE012E3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4933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8AF1-FDBE-49B3-B637-16B9464DD5DB}"/>
              </a:ext>
            </a:extLst>
          </p:cNvPr>
          <p:cNvSpPr>
            <a:spLocks noGrp="1"/>
          </p:cNvSpPr>
          <p:nvPr>
            <p:ph type="title"/>
          </p:nvPr>
        </p:nvSpPr>
        <p:spPr/>
        <p:txBody>
          <a:bodyPr/>
          <a:lstStyle/>
          <a:p>
            <a:r>
              <a:rPr lang="en-US"/>
              <a:t>LinkedIn Posts Table | TMNAS - 1 of 6</a:t>
            </a:r>
          </a:p>
        </p:txBody>
      </p:sp>
      <p:graphicFrame>
        <p:nvGraphicFramePr>
          <p:cNvPr id="5" name="Table Placeholder 4">
            <a:extLst>
              <a:ext uri="{FF2B5EF4-FFF2-40B4-BE49-F238E27FC236}">
                <a16:creationId xmlns:a16="http://schemas.microsoft.com/office/drawing/2014/main" id="{6A56876C-B54C-4A09-BF02-2B1887A6A383}"/>
              </a:ext>
            </a:extLst>
          </p:cNvPr>
          <p:cNvGraphicFramePr>
            <a:graphicFrameLocks noGrp="1"/>
          </p:cNvGraphicFramePr>
          <p:nvPr>
            <p:ph type="tbl" sz="quarter" idx="13"/>
            <p:extLst>
              <p:ext uri="{D42A27DB-BD31-4B8C-83A1-F6EECF244321}">
                <p14:modId xmlns:p14="http://schemas.microsoft.com/office/powerpoint/2010/main" val="317097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92081971"/>
                    </a:ext>
                  </a:extLst>
                </a:gridCol>
                <a:gridCol w="740664">
                  <a:extLst>
                    <a:ext uri="{9D8B030D-6E8A-4147-A177-3AD203B41FA5}">
                      <a16:colId xmlns:a16="http://schemas.microsoft.com/office/drawing/2014/main" val="1446968795"/>
                    </a:ext>
                  </a:extLst>
                </a:gridCol>
                <a:gridCol w="740664">
                  <a:extLst>
                    <a:ext uri="{9D8B030D-6E8A-4147-A177-3AD203B41FA5}">
                      <a16:colId xmlns:a16="http://schemas.microsoft.com/office/drawing/2014/main" val="2893002178"/>
                    </a:ext>
                  </a:extLst>
                </a:gridCol>
                <a:gridCol w="740664">
                  <a:extLst>
                    <a:ext uri="{9D8B030D-6E8A-4147-A177-3AD203B41FA5}">
                      <a16:colId xmlns:a16="http://schemas.microsoft.com/office/drawing/2014/main" val="2651693681"/>
                    </a:ext>
                  </a:extLst>
                </a:gridCol>
                <a:gridCol w="740664">
                  <a:extLst>
                    <a:ext uri="{9D8B030D-6E8A-4147-A177-3AD203B41FA5}">
                      <a16:colId xmlns:a16="http://schemas.microsoft.com/office/drawing/2014/main" val="4137346890"/>
                    </a:ext>
                  </a:extLst>
                </a:gridCol>
                <a:gridCol w="740664">
                  <a:extLst>
                    <a:ext uri="{9D8B030D-6E8A-4147-A177-3AD203B41FA5}">
                      <a16:colId xmlns:a16="http://schemas.microsoft.com/office/drawing/2014/main" val="3130660081"/>
                    </a:ext>
                  </a:extLst>
                </a:gridCol>
                <a:gridCol w="740664">
                  <a:extLst>
                    <a:ext uri="{9D8B030D-6E8A-4147-A177-3AD203B41FA5}">
                      <a16:colId xmlns:a16="http://schemas.microsoft.com/office/drawing/2014/main" val="3117397640"/>
                    </a:ext>
                  </a:extLst>
                </a:gridCol>
                <a:gridCol w="740664">
                  <a:extLst>
                    <a:ext uri="{9D8B030D-6E8A-4147-A177-3AD203B41FA5}">
                      <a16:colId xmlns:a16="http://schemas.microsoft.com/office/drawing/2014/main" val="1528182556"/>
                    </a:ext>
                  </a:extLst>
                </a:gridCol>
                <a:gridCol w="740664">
                  <a:extLst>
                    <a:ext uri="{9D8B030D-6E8A-4147-A177-3AD203B41FA5}">
                      <a16:colId xmlns:a16="http://schemas.microsoft.com/office/drawing/2014/main" val="381982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89321284"/>
                  </a:ext>
                </a:extLst>
              </a:tr>
            </a:tbl>
          </a:graphicData>
        </a:graphic>
      </p:graphicFrame>
      <p:sp>
        <p:nvSpPr>
          <p:cNvPr id="4" name="Text Placeholder 3">
            <a:extLst>
              <a:ext uri="{FF2B5EF4-FFF2-40B4-BE49-F238E27FC236}">
                <a16:creationId xmlns:a16="http://schemas.microsoft.com/office/drawing/2014/main" id="{BDAA780B-29E8-4581-B58F-4686EB3D95C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5886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FD7A-FD28-43FC-A036-14094E51C0C8}"/>
              </a:ext>
            </a:extLst>
          </p:cNvPr>
          <p:cNvSpPr>
            <a:spLocks noGrp="1"/>
          </p:cNvSpPr>
          <p:nvPr>
            <p:ph type="title"/>
          </p:nvPr>
        </p:nvSpPr>
        <p:spPr/>
        <p:txBody>
          <a:bodyPr/>
          <a:lstStyle/>
          <a:p>
            <a:r>
              <a:rPr lang="en-US"/>
              <a:t>LinkedIn Posts Table | TMNAS - 2 of 6</a:t>
            </a:r>
          </a:p>
        </p:txBody>
      </p:sp>
      <p:graphicFrame>
        <p:nvGraphicFramePr>
          <p:cNvPr id="5" name="Table Placeholder 4">
            <a:extLst>
              <a:ext uri="{FF2B5EF4-FFF2-40B4-BE49-F238E27FC236}">
                <a16:creationId xmlns:a16="http://schemas.microsoft.com/office/drawing/2014/main" id="{A3729B63-675E-424C-A36E-0CA1DCD9AEC0}"/>
              </a:ext>
            </a:extLst>
          </p:cNvPr>
          <p:cNvGraphicFramePr>
            <a:graphicFrameLocks noGrp="1"/>
          </p:cNvGraphicFramePr>
          <p:nvPr>
            <p:ph type="tbl" sz="quarter" idx="13"/>
            <p:extLst>
              <p:ext uri="{D42A27DB-BD31-4B8C-83A1-F6EECF244321}">
                <p14:modId xmlns:p14="http://schemas.microsoft.com/office/powerpoint/2010/main" val="15210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25653959"/>
                    </a:ext>
                  </a:extLst>
                </a:gridCol>
                <a:gridCol w="740664">
                  <a:extLst>
                    <a:ext uri="{9D8B030D-6E8A-4147-A177-3AD203B41FA5}">
                      <a16:colId xmlns:a16="http://schemas.microsoft.com/office/drawing/2014/main" val="1484039824"/>
                    </a:ext>
                  </a:extLst>
                </a:gridCol>
                <a:gridCol w="740664">
                  <a:extLst>
                    <a:ext uri="{9D8B030D-6E8A-4147-A177-3AD203B41FA5}">
                      <a16:colId xmlns:a16="http://schemas.microsoft.com/office/drawing/2014/main" val="1964489378"/>
                    </a:ext>
                  </a:extLst>
                </a:gridCol>
                <a:gridCol w="740664">
                  <a:extLst>
                    <a:ext uri="{9D8B030D-6E8A-4147-A177-3AD203B41FA5}">
                      <a16:colId xmlns:a16="http://schemas.microsoft.com/office/drawing/2014/main" val="3342150116"/>
                    </a:ext>
                  </a:extLst>
                </a:gridCol>
                <a:gridCol w="740664">
                  <a:extLst>
                    <a:ext uri="{9D8B030D-6E8A-4147-A177-3AD203B41FA5}">
                      <a16:colId xmlns:a16="http://schemas.microsoft.com/office/drawing/2014/main" val="906138301"/>
                    </a:ext>
                  </a:extLst>
                </a:gridCol>
                <a:gridCol w="740664">
                  <a:extLst>
                    <a:ext uri="{9D8B030D-6E8A-4147-A177-3AD203B41FA5}">
                      <a16:colId xmlns:a16="http://schemas.microsoft.com/office/drawing/2014/main" val="603059228"/>
                    </a:ext>
                  </a:extLst>
                </a:gridCol>
                <a:gridCol w="740664">
                  <a:extLst>
                    <a:ext uri="{9D8B030D-6E8A-4147-A177-3AD203B41FA5}">
                      <a16:colId xmlns:a16="http://schemas.microsoft.com/office/drawing/2014/main" val="732322932"/>
                    </a:ext>
                  </a:extLst>
                </a:gridCol>
                <a:gridCol w="740664">
                  <a:extLst>
                    <a:ext uri="{9D8B030D-6E8A-4147-A177-3AD203B41FA5}">
                      <a16:colId xmlns:a16="http://schemas.microsoft.com/office/drawing/2014/main" val="765378603"/>
                    </a:ext>
                  </a:extLst>
                </a:gridCol>
                <a:gridCol w="740664">
                  <a:extLst>
                    <a:ext uri="{9D8B030D-6E8A-4147-A177-3AD203B41FA5}">
                      <a16:colId xmlns:a16="http://schemas.microsoft.com/office/drawing/2014/main" val="188159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9752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10:31:47</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participate in the 2021 Walk to End Alzheimer’s alongside our sister companies, Philadelphia Insurance Companies Tokio Marine America and First Insurance Company of Hawaii on the Tokio Marine National Team! As of today, our team is 90% of the way to our ,000 fundraising goal! To learn more or make a donation to help us reach our goal, please visit https://lnkd.in/dEuht-Sr
The Walk to End Alzheimer’s is an annual event held in more than 600 communities nationwide. This walk is the world's largest fundraiser for Alzheimer's care, support and research. Check out some photos from employees who participated in the Philadelphia Walk that took place on Saturday, 11/14!
#walktoendalzheimers #team #corporatesocialresponsability #teamwork #communityimpact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29.240756421112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8698739"/>
                  </a:ext>
                </a:extLst>
              </a:tr>
            </a:tbl>
          </a:graphicData>
        </a:graphic>
      </p:graphicFrame>
      <p:sp>
        <p:nvSpPr>
          <p:cNvPr id="4" name="Text Placeholder 3">
            <a:extLst>
              <a:ext uri="{FF2B5EF4-FFF2-40B4-BE49-F238E27FC236}">
                <a16:creationId xmlns:a16="http://schemas.microsoft.com/office/drawing/2014/main" id="{05C43C2E-D784-441A-8B98-B9607023650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62671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EAAE0-218C-45C5-A85F-1A0A8EF42DCB}"/>
              </a:ext>
            </a:extLst>
          </p:cNvPr>
          <p:cNvSpPr>
            <a:spLocks noGrp="1"/>
          </p:cNvSpPr>
          <p:nvPr>
            <p:ph type="title"/>
          </p:nvPr>
        </p:nvSpPr>
        <p:spPr/>
        <p:txBody>
          <a:bodyPr/>
          <a:lstStyle/>
          <a:p>
            <a:r>
              <a:rPr lang="en-US"/>
              <a:t>LinkedIn Posts Table | TMNAS - 3 of 6</a:t>
            </a:r>
          </a:p>
        </p:txBody>
      </p:sp>
      <p:graphicFrame>
        <p:nvGraphicFramePr>
          <p:cNvPr id="5" name="Table Placeholder 4">
            <a:extLst>
              <a:ext uri="{FF2B5EF4-FFF2-40B4-BE49-F238E27FC236}">
                <a16:creationId xmlns:a16="http://schemas.microsoft.com/office/drawing/2014/main" id="{41C87AA9-1335-4004-92C1-1E2DC8254A9E}"/>
              </a:ext>
            </a:extLst>
          </p:cNvPr>
          <p:cNvGraphicFramePr>
            <a:graphicFrameLocks noGrp="1"/>
          </p:cNvGraphicFramePr>
          <p:nvPr>
            <p:ph type="tbl" sz="quarter" idx="13"/>
            <p:extLst>
              <p:ext uri="{D42A27DB-BD31-4B8C-83A1-F6EECF244321}">
                <p14:modId xmlns:p14="http://schemas.microsoft.com/office/powerpoint/2010/main" val="383174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76702769"/>
                    </a:ext>
                  </a:extLst>
                </a:gridCol>
                <a:gridCol w="740664">
                  <a:extLst>
                    <a:ext uri="{9D8B030D-6E8A-4147-A177-3AD203B41FA5}">
                      <a16:colId xmlns:a16="http://schemas.microsoft.com/office/drawing/2014/main" val="1485453433"/>
                    </a:ext>
                  </a:extLst>
                </a:gridCol>
                <a:gridCol w="740664">
                  <a:extLst>
                    <a:ext uri="{9D8B030D-6E8A-4147-A177-3AD203B41FA5}">
                      <a16:colId xmlns:a16="http://schemas.microsoft.com/office/drawing/2014/main" val="1413016495"/>
                    </a:ext>
                  </a:extLst>
                </a:gridCol>
                <a:gridCol w="740664">
                  <a:extLst>
                    <a:ext uri="{9D8B030D-6E8A-4147-A177-3AD203B41FA5}">
                      <a16:colId xmlns:a16="http://schemas.microsoft.com/office/drawing/2014/main" val="308527966"/>
                    </a:ext>
                  </a:extLst>
                </a:gridCol>
                <a:gridCol w="740664">
                  <a:extLst>
                    <a:ext uri="{9D8B030D-6E8A-4147-A177-3AD203B41FA5}">
                      <a16:colId xmlns:a16="http://schemas.microsoft.com/office/drawing/2014/main" val="3935533621"/>
                    </a:ext>
                  </a:extLst>
                </a:gridCol>
                <a:gridCol w="740664">
                  <a:extLst>
                    <a:ext uri="{9D8B030D-6E8A-4147-A177-3AD203B41FA5}">
                      <a16:colId xmlns:a16="http://schemas.microsoft.com/office/drawing/2014/main" val="2850858315"/>
                    </a:ext>
                  </a:extLst>
                </a:gridCol>
                <a:gridCol w="740664">
                  <a:extLst>
                    <a:ext uri="{9D8B030D-6E8A-4147-A177-3AD203B41FA5}">
                      <a16:colId xmlns:a16="http://schemas.microsoft.com/office/drawing/2014/main" val="2973047644"/>
                    </a:ext>
                  </a:extLst>
                </a:gridCol>
                <a:gridCol w="740664">
                  <a:extLst>
                    <a:ext uri="{9D8B030D-6E8A-4147-A177-3AD203B41FA5}">
                      <a16:colId xmlns:a16="http://schemas.microsoft.com/office/drawing/2014/main" val="4291707453"/>
                    </a:ext>
                  </a:extLst>
                </a:gridCol>
                <a:gridCol w="740664">
                  <a:extLst>
                    <a:ext uri="{9D8B030D-6E8A-4147-A177-3AD203B41FA5}">
                      <a16:colId xmlns:a16="http://schemas.microsoft.com/office/drawing/2014/main" val="2763510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6250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17:13:45</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20.35458574838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8098458"/>
                  </a:ext>
                </a:extLst>
              </a:tr>
            </a:tbl>
          </a:graphicData>
        </a:graphic>
      </p:graphicFrame>
      <p:sp>
        <p:nvSpPr>
          <p:cNvPr id="4" name="Text Placeholder 3">
            <a:extLst>
              <a:ext uri="{FF2B5EF4-FFF2-40B4-BE49-F238E27FC236}">
                <a16:creationId xmlns:a16="http://schemas.microsoft.com/office/drawing/2014/main" id="{5BF12164-5E00-4D1F-A745-8ED9B6DC4A2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207218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6E88-86AF-4CD2-B0FE-EA99F56C3043}"/>
              </a:ext>
            </a:extLst>
          </p:cNvPr>
          <p:cNvSpPr>
            <a:spLocks noGrp="1"/>
          </p:cNvSpPr>
          <p:nvPr>
            <p:ph type="title"/>
          </p:nvPr>
        </p:nvSpPr>
        <p:spPr/>
        <p:txBody>
          <a:bodyPr/>
          <a:lstStyle/>
          <a:p>
            <a:r>
              <a:rPr lang="en-US"/>
              <a:t>LinkedIn Posts Table | TMNAS - 4 of 6</a:t>
            </a:r>
          </a:p>
        </p:txBody>
      </p:sp>
      <p:graphicFrame>
        <p:nvGraphicFramePr>
          <p:cNvPr id="5" name="Table Placeholder 4">
            <a:extLst>
              <a:ext uri="{FF2B5EF4-FFF2-40B4-BE49-F238E27FC236}">
                <a16:creationId xmlns:a16="http://schemas.microsoft.com/office/drawing/2014/main" id="{A24E2917-30DF-41AB-BA29-C75DB48BDA56}"/>
              </a:ext>
            </a:extLst>
          </p:cNvPr>
          <p:cNvGraphicFramePr>
            <a:graphicFrameLocks noGrp="1"/>
          </p:cNvGraphicFramePr>
          <p:nvPr>
            <p:ph type="tbl" sz="quarter" idx="13"/>
            <p:extLst>
              <p:ext uri="{D42A27DB-BD31-4B8C-83A1-F6EECF244321}">
                <p14:modId xmlns:p14="http://schemas.microsoft.com/office/powerpoint/2010/main" val="4055285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18219276"/>
                    </a:ext>
                  </a:extLst>
                </a:gridCol>
                <a:gridCol w="740664">
                  <a:extLst>
                    <a:ext uri="{9D8B030D-6E8A-4147-A177-3AD203B41FA5}">
                      <a16:colId xmlns:a16="http://schemas.microsoft.com/office/drawing/2014/main" val="96420429"/>
                    </a:ext>
                  </a:extLst>
                </a:gridCol>
                <a:gridCol w="740664">
                  <a:extLst>
                    <a:ext uri="{9D8B030D-6E8A-4147-A177-3AD203B41FA5}">
                      <a16:colId xmlns:a16="http://schemas.microsoft.com/office/drawing/2014/main" val="98149464"/>
                    </a:ext>
                  </a:extLst>
                </a:gridCol>
                <a:gridCol w="740664">
                  <a:extLst>
                    <a:ext uri="{9D8B030D-6E8A-4147-A177-3AD203B41FA5}">
                      <a16:colId xmlns:a16="http://schemas.microsoft.com/office/drawing/2014/main" val="2505428312"/>
                    </a:ext>
                  </a:extLst>
                </a:gridCol>
                <a:gridCol w="740664">
                  <a:extLst>
                    <a:ext uri="{9D8B030D-6E8A-4147-A177-3AD203B41FA5}">
                      <a16:colId xmlns:a16="http://schemas.microsoft.com/office/drawing/2014/main" val="1677382763"/>
                    </a:ext>
                  </a:extLst>
                </a:gridCol>
                <a:gridCol w="740664">
                  <a:extLst>
                    <a:ext uri="{9D8B030D-6E8A-4147-A177-3AD203B41FA5}">
                      <a16:colId xmlns:a16="http://schemas.microsoft.com/office/drawing/2014/main" val="3587517552"/>
                    </a:ext>
                  </a:extLst>
                </a:gridCol>
                <a:gridCol w="740664">
                  <a:extLst>
                    <a:ext uri="{9D8B030D-6E8A-4147-A177-3AD203B41FA5}">
                      <a16:colId xmlns:a16="http://schemas.microsoft.com/office/drawing/2014/main" val="650212337"/>
                    </a:ext>
                  </a:extLst>
                </a:gridCol>
                <a:gridCol w="740664">
                  <a:extLst>
                    <a:ext uri="{9D8B030D-6E8A-4147-A177-3AD203B41FA5}">
                      <a16:colId xmlns:a16="http://schemas.microsoft.com/office/drawing/2014/main" val="3829330546"/>
                    </a:ext>
                  </a:extLst>
                </a:gridCol>
                <a:gridCol w="740664">
                  <a:extLst>
                    <a:ext uri="{9D8B030D-6E8A-4147-A177-3AD203B41FA5}">
                      <a16:colId xmlns:a16="http://schemas.microsoft.com/office/drawing/2014/main" val="398606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8006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- 2021-12-30 12:10:59</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Philadelphia Insurance Companies.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16.128486897718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4270261"/>
                  </a:ext>
                </a:extLst>
              </a:tr>
            </a:tbl>
          </a:graphicData>
        </a:graphic>
      </p:graphicFrame>
      <p:sp>
        <p:nvSpPr>
          <p:cNvPr id="4" name="Text Placeholder 3">
            <a:extLst>
              <a:ext uri="{FF2B5EF4-FFF2-40B4-BE49-F238E27FC236}">
                <a16:creationId xmlns:a16="http://schemas.microsoft.com/office/drawing/2014/main" id="{8B5C44C3-C091-4BB3-AB94-7E19C6D6141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567240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B3AFE-2674-4C72-8014-1CE05AC00540}"/>
              </a:ext>
            </a:extLst>
          </p:cNvPr>
          <p:cNvSpPr>
            <a:spLocks noGrp="1"/>
          </p:cNvSpPr>
          <p:nvPr>
            <p:ph type="title"/>
          </p:nvPr>
        </p:nvSpPr>
        <p:spPr/>
        <p:txBody>
          <a:bodyPr/>
          <a:lstStyle/>
          <a:p>
            <a:r>
              <a:rPr lang="en-US"/>
              <a:t>LinkedIn Posts Table | TMNAS - 5 of 6</a:t>
            </a:r>
          </a:p>
        </p:txBody>
      </p:sp>
      <p:graphicFrame>
        <p:nvGraphicFramePr>
          <p:cNvPr id="5" name="Table Placeholder 4">
            <a:extLst>
              <a:ext uri="{FF2B5EF4-FFF2-40B4-BE49-F238E27FC236}">
                <a16:creationId xmlns:a16="http://schemas.microsoft.com/office/drawing/2014/main" id="{A285702B-3E8E-4EDF-88FA-84219A3E2055}"/>
              </a:ext>
            </a:extLst>
          </p:cNvPr>
          <p:cNvGraphicFramePr>
            <a:graphicFrameLocks noGrp="1"/>
          </p:cNvGraphicFramePr>
          <p:nvPr>
            <p:ph type="tbl" sz="quarter" idx="13"/>
            <p:extLst>
              <p:ext uri="{D42A27DB-BD31-4B8C-83A1-F6EECF244321}">
                <p14:modId xmlns:p14="http://schemas.microsoft.com/office/powerpoint/2010/main" val="977194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26267675"/>
                    </a:ext>
                  </a:extLst>
                </a:gridCol>
                <a:gridCol w="740664">
                  <a:extLst>
                    <a:ext uri="{9D8B030D-6E8A-4147-A177-3AD203B41FA5}">
                      <a16:colId xmlns:a16="http://schemas.microsoft.com/office/drawing/2014/main" val="2680564624"/>
                    </a:ext>
                  </a:extLst>
                </a:gridCol>
                <a:gridCol w="740664">
                  <a:extLst>
                    <a:ext uri="{9D8B030D-6E8A-4147-A177-3AD203B41FA5}">
                      <a16:colId xmlns:a16="http://schemas.microsoft.com/office/drawing/2014/main" val="3402430557"/>
                    </a:ext>
                  </a:extLst>
                </a:gridCol>
                <a:gridCol w="740664">
                  <a:extLst>
                    <a:ext uri="{9D8B030D-6E8A-4147-A177-3AD203B41FA5}">
                      <a16:colId xmlns:a16="http://schemas.microsoft.com/office/drawing/2014/main" val="2069345883"/>
                    </a:ext>
                  </a:extLst>
                </a:gridCol>
                <a:gridCol w="740664">
                  <a:extLst>
                    <a:ext uri="{9D8B030D-6E8A-4147-A177-3AD203B41FA5}">
                      <a16:colId xmlns:a16="http://schemas.microsoft.com/office/drawing/2014/main" val="3562265727"/>
                    </a:ext>
                  </a:extLst>
                </a:gridCol>
                <a:gridCol w="740664">
                  <a:extLst>
                    <a:ext uri="{9D8B030D-6E8A-4147-A177-3AD203B41FA5}">
                      <a16:colId xmlns:a16="http://schemas.microsoft.com/office/drawing/2014/main" val="2997004484"/>
                    </a:ext>
                  </a:extLst>
                </a:gridCol>
                <a:gridCol w="740664">
                  <a:extLst>
                    <a:ext uri="{9D8B030D-6E8A-4147-A177-3AD203B41FA5}">
                      <a16:colId xmlns:a16="http://schemas.microsoft.com/office/drawing/2014/main" val="3489712646"/>
                    </a:ext>
                  </a:extLst>
                </a:gridCol>
                <a:gridCol w="740664">
                  <a:extLst>
                    <a:ext uri="{9D8B030D-6E8A-4147-A177-3AD203B41FA5}">
                      <a16:colId xmlns:a16="http://schemas.microsoft.com/office/drawing/2014/main" val="4198639852"/>
                    </a:ext>
                  </a:extLst>
                </a:gridCol>
                <a:gridCol w="740664">
                  <a:extLst>
                    <a:ext uri="{9D8B030D-6E8A-4147-A177-3AD203B41FA5}">
                      <a16:colId xmlns:a16="http://schemas.microsoft.com/office/drawing/2014/main" val="109457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46398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- 2021-11-12 16:59:13</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10.440284735038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4935660"/>
                  </a:ext>
                </a:extLst>
              </a:tr>
            </a:tbl>
          </a:graphicData>
        </a:graphic>
      </p:graphicFrame>
      <p:sp>
        <p:nvSpPr>
          <p:cNvPr id="4" name="Text Placeholder 3">
            <a:extLst>
              <a:ext uri="{FF2B5EF4-FFF2-40B4-BE49-F238E27FC236}">
                <a16:creationId xmlns:a16="http://schemas.microsoft.com/office/drawing/2014/main" id="{5A26CEB1-8559-4595-A881-B18AA308D6F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49540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99FFF-B73A-40D5-9FE6-48482408842E}"/>
              </a:ext>
            </a:extLst>
          </p:cNvPr>
          <p:cNvSpPr>
            <a:spLocks noGrp="1"/>
          </p:cNvSpPr>
          <p:nvPr>
            <p:ph type="title"/>
          </p:nvPr>
        </p:nvSpPr>
        <p:spPr/>
        <p:txBody>
          <a:bodyPr/>
          <a:lstStyle/>
          <a:p>
            <a:r>
              <a:rPr lang="en-US"/>
              <a:t>LinkedIn Posts Table | TMNAS - 6 of 6</a:t>
            </a:r>
          </a:p>
        </p:txBody>
      </p:sp>
      <p:graphicFrame>
        <p:nvGraphicFramePr>
          <p:cNvPr id="5" name="Table Placeholder 4">
            <a:extLst>
              <a:ext uri="{FF2B5EF4-FFF2-40B4-BE49-F238E27FC236}">
                <a16:creationId xmlns:a16="http://schemas.microsoft.com/office/drawing/2014/main" id="{DDBC4B73-5545-4EA6-A373-E85076F270C1}"/>
              </a:ext>
            </a:extLst>
          </p:cNvPr>
          <p:cNvGraphicFramePr>
            <a:graphicFrameLocks noGrp="1"/>
          </p:cNvGraphicFramePr>
          <p:nvPr>
            <p:ph type="tbl" sz="quarter" idx="13"/>
            <p:extLst>
              <p:ext uri="{D42A27DB-BD31-4B8C-83A1-F6EECF244321}">
                <p14:modId xmlns:p14="http://schemas.microsoft.com/office/powerpoint/2010/main" val="412017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01520095"/>
                    </a:ext>
                  </a:extLst>
                </a:gridCol>
                <a:gridCol w="740664">
                  <a:extLst>
                    <a:ext uri="{9D8B030D-6E8A-4147-A177-3AD203B41FA5}">
                      <a16:colId xmlns:a16="http://schemas.microsoft.com/office/drawing/2014/main" val="2815382015"/>
                    </a:ext>
                  </a:extLst>
                </a:gridCol>
                <a:gridCol w="740664">
                  <a:extLst>
                    <a:ext uri="{9D8B030D-6E8A-4147-A177-3AD203B41FA5}">
                      <a16:colId xmlns:a16="http://schemas.microsoft.com/office/drawing/2014/main" val="590259603"/>
                    </a:ext>
                  </a:extLst>
                </a:gridCol>
                <a:gridCol w="740664">
                  <a:extLst>
                    <a:ext uri="{9D8B030D-6E8A-4147-A177-3AD203B41FA5}">
                      <a16:colId xmlns:a16="http://schemas.microsoft.com/office/drawing/2014/main" val="3836546526"/>
                    </a:ext>
                  </a:extLst>
                </a:gridCol>
                <a:gridCol w="740664">
                  <a:extLst>
                    <a:ext uri="{9D8B030D-6E8A-4147-A177-3AD203B41FA5}">
                      <a16:colId xmlns:a16="http://schemas.microsoft.com/office/drawing/2014/main" val="627234291"/>
                    </a:ext>
                  </a:extLst>
                </a:gridCol>
                <a:gridCol w="740664">
                  <a:extLst>
                    <a:ext uri="{9D8B030D-6E8A-4147-A177-3AD203B41FA5}">
                      <a16:colId xmlns:a16="http://schemas.microsoft.com/office/drawing/2014/main" val="2859402416"/>
                    </a:ext>
                  </a:extLst>
                </a:gridCol>
                <a:gridCol w="740664">
                  <a:extLst>
                    <a:ext uri="{9D8B030D-6E8A-4147-A177-3AD203B41FA5}">
                      <a16:colId xmlns:a16="http://schemas.microsoft.com/office/drawing/2014/main" val="2564929777"/>
                    </a:ext>
                  </a:extLst>
                </a:gridCol>
                <a:gridCol w="740664">
                  <a:extLst>
                    <a:ext uri="{9D8B030D-6E8A-4147-A177-3AD203B41FA5}">
                      <a16:colId xmlns:a16="http://schemas.microsoft.com/office/drawing/2014/main" val="1644122636"/>
                    </a:ext>
                  </a:extLst>
                </a:gridCol>
                <a:gridCol w="740664">
                  <a:extLst>
                    <a:ext uri="{9D8B030D-6E8A-4147-A177-3AD203B41FA5}">
                      <a16:colId xmlns:a16="http://schemas.microsoft.com/office/drawing/2014/main" val="155179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8509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- 2021-12-21 13:25:26</a:t>
                      </a:r>
                      <a:r>
                        <a:rPr kumimoji="0" lang="en-US" sz="1000" b="0" i="0" u="none" strike="noStrike" kern="1200" cap="none" spc="0" normalizeH="0" baseline="0" noProof="0">
                          <a:ln>
                            <a:noFill/>
                          </a:ln>
                          <a:solidFill>
                            <a:prstClr val="black"/>
                          </a:solidFill>
                          <a:effectLst/>
                          <a:uLnTx/>
                          <a:uFillTx/>
                          <a:latin typeface="+mn-lt"/>
                          <a:ea typeface="+mn-ea"/>
                          <a:cs typeface="+mn-cs"/>
                        </a:rPr>
                        <a:t>
 ❄️This holiday season... we have a mystery 🕵️on our hands! TMNAS employees were tasked with decoding messages and solving puzzles in order to solve a New Orleans themed mystery. ❄️
Thanks to teambuilding.com Caryn's Holiday party was a blast🥳! Congratulations to the winning team, "Rebels without a Claus" who successfully solved the Holiday Heist mystery! 
➡️Follow us to learn more about what it's like to work for TMNAS. 
#holidayparty #2021holidays #teambuilding #teamworktuesday #happyholidays #culturematters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8.4844559585492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6132136"/>
                  </a:ext>
                </a:extLst>
              </a:tr>
            </a:tbl>
          </a:graphicData>
        </a:graphic>
      </p:graphicFrame>
      <p:sp>
        <p:nvSpPr>
          <p:cNvPr id="4" name="Text Placeholder 3">
            <a:extLst>
              <a:ext uri="{FF2B5EF4-FFF2-40B4-BE49-F238E27FC236}">
                <a16:creationId xmlns:a16="http://schemas.microsoft.com/office/drawing/2014/main" id="{A8FC986A-1E21-44A7-B6C7-35300E010DE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5841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8C82-A1A0-4151-AFEE-842C1D97587C}"/>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EAC66B6F-032D-48E5-A4A6-E433FBA2097F}"/>
              </a:ext>
            </a:extLst>
          </p:cNvPr>
          <p:cNvGraphicFramePr>
            <a:graphicFrameLocks noGrp="1"/>
          </p:cNvGraphicFramePr>
          <p:nvPr>
            <p:ph type="tbl" sz="quarter" idx="13"/>
            <p:extLst>
              <p:ext uri="{D42A27DB-BD31-4B8C-83A1-F6EECF244321}">
                <p14:modId xmlns:p14="http://schemas.microsoft.com/office/powerpoint/2010/main" val="3430274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6125104"/>
                    </a:ext>
                  </a:extLst>
                </a:gridCol>
                <a:gridCol w="658368">
                  <a:extLst>
                    <a:ext uri="{9D8B030D-6E8A-4147-A177-3AD203B41FA5}">
                      <a16:colId xmlns:a16="http://schemas.microsoft.com/office/drawing/2014/main" val="1488366092"/>
                    </a:ext>
                  </a:extLst>
                </a:gridCol>
                <a:gridCol w="658368">
                  <a:extLst>
                    <a:ext uri="{9D8B030D-6E8A-4147-A177-3AD203B41FA5}">
                      <a16:colId xmlns:a16="http://schemas.microsoft.com/office/drawing/2014/main" val="2319224197"/>
                    </a:ext>
                  </a:extLst>
                </a:gridCol>
                <a:gridCol w="658368">
                  <a:extLst>
                    <a:ext uri="{9D8B030D-6E8A-4147-A177-3AD203B41FA5}">
                      <a16:colId xmlns:a16="http://schemas.microsoft.com/office/drawing/2014/main" val="871712089"/>
                    </a:ext>
                  </a:extLst>
                </a:gridCol>
                <a:gridCol w="658368">
                  <a:extLst>
                    <a:ext uri="{9D8B030D-6E8A-4147-A177-3AD203B41FA5}">
                      <a16:colId xmlns:a16="http://schemas.microsoft.com/office/drawing/2014/main" val="1267038695"/>
                    </a:ext>
                  </a:extLst>
                </a:gridCol>
                <a:gridCol w="658368">
                  <a:extLst>
                    <a:ext uri="{9D8B030D-6E8A-4147-A177-3AD203B41FA5}">
                      <a16:colId xmlns:a16="http://schemas.microsoft.com/office/drawing/2014/main" val="3999714548"/>
                    </a:ext>
                  </a:extLst>
                </a:gridCol>
                <a:gridCol w="658368">
                  <a:extLst>
                    <a:ext uri="{9D8B030D-6E8A-4147-A177-3AD203B41FA5}">
                      <a16:colId xmlns:a16="http://schemas.microsoft.com/office/drawing/2014/main" val="1540266891"/>
                    </a:ext>
                  </a:extLst>
                </a:gridCol>
                <a:gridCol w="658368">
                  <a:extLst>
                    <a:ext uri="{9D8B030D-6E8A-4147-A177-3AD203B41FA5}">
                      <a16:colId xmlns:a16="http://schemas.microsoft.com/office/drawing/2014/main" val="2141219542"/>
                    </a:ext>
                  </a:extLst>
                </a:gridCol>
                <a:gridCol w="658368">
                  <a:extLst>
                    <a:ext uri="{9D8B030D-6E8A-4147-A177-3AD203B41FA5}">
                      <a16:colId xmlns:a16="http://schemas.microsoft.com/office/drawing/2014/main" val="4112740867"/>
                    </a:ext>
                  </a:extLst>
                </a:gridCol>
                <a:gridCol w="658368">
                  <a:extLst>
                    <a:ext uri="{9D8B030D-6E8A-4147-A177-3AD203B41FA5}">
                      <a16:colId xmlns:a16="http://schemas.microsoft.com/office/drawing/2014/main" val="7734146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40417355"/>
                  </a:ext>
                </a:extLst>
              </a:tr>
              <a:tr h="370840">
                <a:tc>
                  <a:txBody>
                    <a:bodyPr/>
                    <a:lstStyle/>
                    <a:p>
                      <a:r>
                        <a:rPr lang="en-US" sz="1000"/>
                        <a:t>tmna_services</a:t>
                      </a:r>
                    </a:p>
                  </a:txBody>
                  <a:tcPr/>
                </a:tc>
                <a:tc>
                  <a:txBody>
                    <a:bodyPr/>
                    <a:lstStyle/>
                    <a:p>
                      <a:r>
                        <a:rPr lang="en-US" sz="1000"/>
                        <a:t>488</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42</a:t>
                      </a:r>
                    </a:p>
                  </a:txBody>
                  <a:tcPr/>
                </a:tc>
                <a:tc>
                  <a:txBody>
                    <a:bodyPr/>
                    <a:lstStyle/>
                    <a:p>
                      <a:r>
                        <a:rPr lang="en-US" sz="1000"/>
                        <a:t>3</a:t>
                      </a:r>
                    </a:p>
                  </a:txBody>
                  <a:tcPr/>
                </a:tc>
                <a:tc>
                  <a:txBody>
                    <a:bodyPr/>
                    <a:lstStyle/>
                    <a:p>
                      <a:r>
                        <a:rPr lang="en-US" sz="1000"/>
                        <a:t>1.8480 %</a:t>
                      </a:r>
                    </a:p>
                  </a:txBody>
                  <a:tcPr/>
                </a:tc>
                <a:extLst>
                  <a:ext uri="{0D108BD9-81ED-4DB2-BD59-A6C34878D82A}">
                    <a16:rowId xmlns:a16="http://schemas.microsoft.com/office/drawing/2014/main" val="2251633684"/>
                  </a:ext>
                </a:extLst>
              </a:tr>
            </a:tbl>
          </a:graphicData>
        </a:graphic>
      </p:graphicFrame>
      <p:sp>
        <p:nvSpPr>
          <p:cNvPr id="4" name="Text Placeholder 3">
            <a:extLst>
              <a:ext uri="{FF2B5EF4-FFF2-40B4-BE49-F238E27FC236}">
                <a16:creationId xmlns:a16="http://schemas.microsoft.com/office/drawing/2014/main" id="{7E78C78B-5AE6-40B3-8F56-241AC7F65F48}"/>
              </a:ext>
            </a:extLst>
          </p:cNvPr>
          <p:cNvSpPr>
            <a:spLocks noGrp="1"/>
          </p:cNvSpPr>
          <p:nvPr>
            <p:ph type="body" sz="quarter" idx="14"/>
          </p:nvPr>
        </p:nvSpPr>
        <p:spPr/>
        <p:txBody>
          <a:bodyPr/>
          <a:lstStyle/>
          <a:p>
            <a:r>
              <a:rPr lang="en-US"/>
              <a:t>01/01/2022 - 01/19/2022</a:t>
            </a:r>
          </a:p>
        </p:txBody>
      </p:sp>
    </p:spTree>
    <p:extLst>
      <p:ext uri="{BB962C8B-B14F-4D97-AF65-F5344CB8AC3E}">
        <p14:creationId xmlns:p14="http://schemas.microsoft.com/office/powerpoint/2010/main" val="3870320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A8078-2F5A-4083-9D84-43B2131FF894}"/>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CFAE7066-4E30-4D13-8CD1-ED8E23EA9B8A}"/>
              </a:ext>
            </a:extLst>
          </p:cNvPr>
          <p:cNvGraphicFramePr>
            <a:graphicFrameLocks noGrp="1"/>
          </p:cNvGraphicFramePr>
          <p:nvPr>
            <p:ph type="chart" sz="quarter" idx="13"/>
            <p:extLst>
              <p:ext uri="{D42A27DB-BD31-4B8C-83A1-F6EECF244321}">
                <p14:modId xmlns:p14="http://schemas.microsoft.com/office/powerpoint/2010/main" val="2143071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63D257-81DA-41FA-B069-28E36B8073E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262BF32-837F-4951-B458-A5D6FF9ACF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166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EE5C0-64C7-4649-A06D-8CEC7A18823A}"/>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B65EE8A5-BE98-48A6-98D6-D684E9C42600}"/>
              </a:ext>
            </a:extLst>
          </p:cNvPr>
          <p:cNvGraphicFramePr>
            <a:graphicFrameLocks noGrp="1"/>
          </p:cNvGraphicFramePr>
          <p:nvPr>
            <p:ph type="chart" sz="quarter" idx="13"/>
            <p:extLst>
              <p:ext uri="{D42A27DB-BD31-4B8C-83A1-F6EECF244321}">
                <p14:modId xmlns:p14="http://schemas.microsoft.com/office/powerpoint/2010/main" val="584111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21BE46-A887-4B43-84AF-70982F37758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09E5F12-F699-47A9-B72B-3CEE542E69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0296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99D00-7211-460B-AAFA-177AECC23721}"/>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C6E1BAB9-CD19-4531-9FA1-105ACBBBB8D2}"/>
              </a:ext>
            </a:extLst>
          </p:cNvPr>
          <p:cNvGraphicFramePr>
            <a:graphicFrameLocks noGrp="1"/>
          </p:cNvGraphicFramePr>
          <p:nvPr>
            <p:ph type="chart" sz="quarter" idx="13"/>
            <p:extLst>
              <p:ext uri="{D42A27DB-BD31-4B8C-83A1-F6EECF244321}">
                <p14:modId xmlns:p14="http://schemas.microsoft.com/office/powerpoint/2010/main" val="1482085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125ED-4A8E-476C-B19D-9978FB8D038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5F774E6-BA9D-4F0B-97CE-F727E7FC15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6439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081D2-8A07-4280-BE54-92AC29833186}"/>
              </a:ext>
            </a:extLst>
          </p:cNvPr>
          <p:cNvSpPr>
            <a:spLocks noGrp="1"/>
          </p:cNvSpPr>
          <p:nvPr>
            <p:ph type="title"/>
          </p:nvPr>
        </p:nvSpPr>
        <p:spPr/>
        <p:txBody>
          <a:bodyPr/>
          <a:lstStyle/>
          <a:p>
            <a:r>
              <a:rPr lang="en-US"/>
              <a:t>Instagram Instagram Top Posts | TMNAS - 1 of 3</a:t>
            </a:r>
          </a:p>
        </p:txBody>
      </p:sp>
      <p:graphicFrame>
        <p:nvGraphicFramePr>
          <p:cNvPr id="5" name="Table Placeholder 4">
            <a:extLst>
              <a:ext uri="{FF2B5EF4-FFF2-40B4-BE49-F238E27FC236}">
                <a16:creationId xmlns:a16="http://schemas.microsoft.com/office/drawing/2014/main" id="{482FDDBF-A12A-47AD-8293-741498F549C3}"/>
              </a:ext>
            </a:extLst>
          </p:cNvPr>
          <p:cNvGraphicFramePr>
            <a:graphicFrameLocks noGrp="1"/>
          </p:cNvGraphicFramePr>
          <p:nvPr>
            <p:ph type="tbl" sz="quarter" idx="13"/>
            <p:extLst>
              <p:ext uri="{D42A27DB-BD31-4B8C-83A1-F6EECF244321}">
                <p14:modId xmlns:p14="http://schemas.microsoft.com/office/powerpoint/2010/main" val="863985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83664542"/>
                    </a:ext>
                  </a:extLst>
                </a:gridCol>
                <a:gridCol w="1975104">
                  <a:extLst>
                    <a:ext uri="{9D8B030D-6E8A-4147-A177-3AD203B41FA5}">
                      <a16:colId xmlns:a16="http://schemas.microsoft.com/office/drawing/2014/main" val="75303541"/>
                    </a:ext>
                  </a:extLst>
                </a:gridCol>
                <a:gridCol w="905256">
                  <a:extLst>
                    <a:ext uri="{9D8B030D-6E8A-4147-A177-3AD203B41FA5}">
                      <a16:colId xmlns:a16="http://schemas.microsoft.com/office/drawing/2014/main" val="2597988742"/>
                    </a:ext>
                  </a:extLst>
                </a:gridCol>
                <a:gridCol w="905256">
                  <a:extLst>
                    <a:ext uri="{9D8B030D-6E8A-4147-A177-3AD203B41FA5}">
                      <a16:colId xmlns:a16="http://schemas.microsoft.com/office/drawing/2014/main" val="3879399060"/>
                    </a:ext>
                  </a:extLst>
                </a:gridCol>
                <a:gridCol w="905256">
                  <a:extLst>
                    <a:ext uri="{9D8B030D-6E8A-4147-A177-3AD203B41FA5}">
                      <a16:colId xmlns:a16="http://schemas.microsoft.com/office/drawing/2014/main" val="250173710"/>
                    </a:ext>
                  </a:extLst>
                </a:gridCol>
                <a:gridCol w="905256">
                  <a:extLst>
                    <a:ext uri="{9D8B030D-6E8A-4147-A177-3AD203B41FA5}">
                      <a16:colId xmlns:a16="http://schemas.microsoft.com/office/drawing/2014/main" val="101537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14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12:06:25</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270790914_294905432652627_5954400498316981312_n.jpg?_nc_cat=103&amp;ccb=1-5&amp;_nc_sid=8ae9d6&amp;_nc_ohc=vs9X2vUA1cMAX8uIcMk&amp;_nc_ht=scontent-iad3-1.cdninstagram.com&amp;edm=AL-3X8kEAAAA&amp;oh=00_AT8ODu_uHeGOS3cLPqZyldl5iCNE-nG629cpCLnxeGmdsA&amp;oe=61EDC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48258318"/>
                  </a:ext>
                </a:extLst>
              </a:tr>
            </a:tbl>
          </a:graphicData>
        </a:graphic>
      </p:graphicFrame>
      <p:sp>
        <p:nvSpPr>
          <p:cNvPr id="4" name="Text Placeholder 3">
            <a:extLst>
              <a:ext uri="{FF2B5EF4-FFF2-40B4-BE49-F238E27FC236}">
                <a16:creationId xmlns:a16="http://schemas.microsoft.com/office/drawing/2014/main" id="{9C70CC90-6BC1-443C-8EF8-5A2512B8C60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770378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C7D00-4522-46A1-A2AE-99F233D213A5}"/>
              </a:ext>
            </a:extLst>
          </p:cNvPr>
          <p:cNvSpPr>
            <a:spLocks noGrp="1"/>
          </p:cNvSpPr>
          <p:nvPr>
            <p:ph type="title"/>
          </p:nvPr>
        </p:nvSpPr>
        <p:spPr/>
        <p:txBody>
          <a:bodyPr/>
          <a:lstStyle/>
          <a:p>
            <a:r>
              <a:rPr lang="en-US"/>
              <a:t>Instagram Instagram Top Posts | TMNAS - 2 of 3</a:t>
            </a:r>
          </a:p>
        </p:txBody>
      </p:sp>
      <p:graphicFrame>
        <p:nvGraphicFramePr>
          <p:cNvPr id="5" name="Table Placeholder 4">
            <a:extLst>
              <a:ext uri="{FF2B5EF4-FFF2-40B4-BE49-F238E27FC236}">
                <a16:creationId xmlns:a16="http://schemas.microsoft.com/office/drawing/2014/main" id="{96BFEF9F-4141-4241-8074-C65D39746E8B}"/>
              </a:ext>
            </a:extLst>
          </p:cNvPr>
          <p:cNvGraphicFramePr>
            <a:graphicFrameLocks noGrp="1"/>
          </p:cNvGraphicFramePr>
          <p:nvPr>
            <p:ph type="tbl" sz="quarter" idx="13"/>
            <p:extLst>
              <p:ext uri="{D42A27DB-BD31-4B8C-83A1-F6EECF244321}">
                <p14:modId xmlns:p14="http://schemas.microsoft.com/office/powerpoint/2010/main" val="3432091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7148543"/>
                    </a:ext>
                  </a:extLst>
                </a:gridCol>
                <a:gridCol w="1975104">
                  <a:extLst>
                    <a:ext uri="{9D8B030D-6E8A-4147-A177-3AD203B41FA5}">
                      <a16:colId xmlns:a16="http://schemas.microsoft.com/office/drawing/2014/main" val="3733510695"/>
                    </a:ext>
                  </a:extLst>
                </a:gridCol>
                <a:gridCol w="905256">
                  <a:extLst>
                    <a:ext uri="{9D8B030D-6E8A-4147-A177-3AD203B41FA5}">
                      <a16:colId xmlns:a16="http://schemas.microsoft.com/office/drawing/2014/main" val="905051163"/>
                    </a:ext>
                  </a:extLst>
                </a:gridCol>
                <a:gridCol w="905256">
                  <a:extLst>
                    <a:ext uri="{9D8B030D-6E8A-4147-A177-3AD203B41FA5}">
                      <a16:colId xmlns:a16="http://schemas.microsoft.com/office/drawing/2014/main" val="3079738274"/>
                    </a:ext>
                  </a:extLst>
                </a:gridCol>
                <a:gridCol w="905256">
                  <a:extLst>
                    <a:ext uri="{9D8B030D-6E8A-4147-A177-3AD203B41FA5}">
                      <a16:colId xmlns:a16="http://schemas.microsoft.com/office/drawing/2014/main" val="1510610343"/>
                    </a:ext>
                  </a:extLst>
                </a:gridCol>
                <a:gridCol w="905256">
                  <a:extLst>
                    <a:ext uri="{9D8B030D-6E8A-4147-A177-3AD203B41FA5}">
                      <a16:colId xmlns:a16="http://schemas.microsoft.com/office/drawing/2014/main" val="372561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835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- 2021-11-12 16:52:20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247979734_421583416038773_1869600476854813945_n.jpg?_nc_cat=109&amp;ccb=1-5&amp;_nc_sid=8ae9d6&amp;_nc_ohc=Y0Nm09i8BtsAX_hH66i&amp;_nc_ht=scontent-iad3-1.cdninstagram.com&amp;edm=AL-3X8kEAAAA&amp;oh=00_AT_G_-wxWd4VZS7SDPmmPZf-KoRHfbE2oofwEDkDqLohHg&amp;oe=61EE2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165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15:36:46</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phlyinsurance employees got to enjoy lunch from 3 delicious food trucks! nicks_northeast , juliosmexicancuisine and Woodshed Pizza visited our Bala Campus parking lot and served some amazing food on this beautiful Fall day! Lunch was complete with these yummy cookies from bredenbecks !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258617164_142896811420390_3226720213383315034_n.jpg?_nc_cat=111&amp;ccb=1-5&amp;_nc_sid=8ae9d6&amp;_nc_ohc=-wbvizZHtQkAX_JNncP&amp;_nc_ht=scontent-iad3-1.cdninstagram.com&amp;edm=AL-3X8kEAAAA&amp;oh=00_AT9jdK1P-lEOry73T7FTGRkj96rZ2Tgo2LCP9pl7SiFt0w&amp;oe=61EE9D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4854154"/>
                  </a:ext>
                </a:extLst>
              </a:tr>
            </a:tbl>
          </a:graphicData>
        </a:graphic>
      </p:graphicFrame>
      <p:sp>
        <p:nvSpPr>
          <p:cNvPr id="4" name="Text Placeholder 3">
            <a:extLst>
              <a:ext uri="{FF2B5EF4-FFF2-40B4-BE49-F238E27FC236}">
                <a16:creationId xmlns:a16="http://schemas.microsoft.com/office/drawing/2014/main" id="{78BFC6F8-81DE-4D7A-BCF1-C76F21C3957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29117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3C3E4-70D6-4005-86BA-37F73D58717D}"/>
              </a:ext>
            </a:extLst>
          </p:cNvPr>
          <p:cNvSpPr>
            <a:spLocks noGrp="1"/>
          </p:cNvSpPr>
          <p:nvPr>
            <p:ph type="title"/>
          </p:nvPr>
        </p:nvSpPr>
        <p:spPr/>
        <p:txBody>
          <a:bodyPr/>
          <a:lstStyle/>
          <a:p>
            <a:r>
              <a:rPr lang="en-US"/>
              <a:t>Instagram Instagram Top Posts | TMNAS - 3 of 3</a:t>
            </a:r>
          </a:p>
        </p:txBody>
      </p:sp>
      <p:graphicFrame>
        <p:nvGraphicFramePr>
          <p:cNvPr id="5" name="Table Placeholder 4">
            <a:extLst>
              <a:ext uri="{FF2B5EF4-FFF2-40B4-BE49-F238E27FC236}">
                <a16:creationId xmlns:a16="http://schemas.microsoft.com/office/drawing/2014/main" id="{2CD48C39-98BE-426D-9C66-936AC2EE62DF}"/>
              </a:ext>
            </a:extLst>
          </p:cNvPr>
          <p:cNvGraphicFramePr>
            <a:graphicFrameLocks noGrp="1"/>
          </p:cNvGraphicFramePr>
          <p:nvPr>
            <p:ph type="tbl" sz="quarter" idx="13"/>
            <p:extLst>
              <p:ext uri="{D42A27DB-BD31-4B8C-83A1-F6EECF244321}">
                <p14:modId xmlns:p14="http://schemas.microsoft.com/office/powerpoint/2010/main" val="1416752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40835476"/>
                    </a:ext>
                  </a:extLst>
                </a:gridCol>
                <a:gridCol w="1975104">
                  <a:extLst>
                    <a:ext uri="{9D8B030D-6E8A-4147-A177-3AD203B41FA5}">
                      <a16:colId xmlns:a16="http://schemas.microsoft.com/office/drawing/2014/main" val="843012819"/>
                    </a:ext>
                  </a:extLst>
                </a:gridCol>
                <a:gridCol w="905256">
                  <a:extLst>
                    <a:ext uri="{9D8B030D-6E8A-4147-A177-3AD203B41FA5}">
                      <a16:colId xmlns:a16="http://schemas.microsoft.com/office/drawing/2014/main" val="1081554595"/>
                    </a:ext>
                  </a:extLst>
                </a:gridCol>
                <a:gridCol w="905256">
                  <a:extLst>
                    <a:ext uri="{9D8B030D-6E8A-4147-A177-3AD203B41FA5}">
                      <a16:colId xmlns:a16="http://schemas.microsoft.com/office/drawing/2014/main" val="100115455"/>
                    </a:ext>
                  </a:extLst>
                </a:gridCol>
                <a:gridCol w="905256">
                  <a:extLst>
                    <a:ext uri="{9D8B030D-6E8A-4147-A177-3AD203B41FA5}">
                      <a16:colId xmlns:a16="http://schemas.microsoft.com/office/drawing/2014/main" val="616186570"/>
                    </a:ext>
                  </a:extLst>
                </a:gridCol>
                <a:gridCol w="905256">
                  <a:extLst>
                    <a:ext uri="{9D8B030D-6E8A-4147-A177-3AD203B41FA5}">
                      <a16:colId xmlns:a16="http://schemas.microsoft.com/office/drawing/2014/main" val="306528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184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- 2021-12-15 10:31:28</a:t>
                      </a:r>
                      <a:r>
                        <a:rPr kumimoji="0" lang="en-US" sz="1000" b="0" i="0" u="none" strike="noStrike" kern="1200" cap="none" spc="0" normalizeH="0" baseline="0" noProof="0">
                          <a:ln>
                            <a:noFill/>
                          </a:ln>
                          <a:solidFill>
                            <a:prstClr val="black"/>
                          </a:solidFill>
                          <a:effectLst/>
                          <a:uLnTx/>
                          <a:uFillTx/>
                          <a:latin typeface="+mn-lt"/>
                          <a:ea typeface="+mn-ea"/>
                          <a:cs typeface="+mn-cs"/>
                        </a:rPr>
                        <a:t>
 ☀️Rise and shine!☀️
TMNAS employees enjoyed a complementary Tenant Holiday Breakfast in our Bala Cynwyd, PA office today. 🏢🍳
Follow us to learn more about what it's like to work for TMNAS!
#workperks #breakfast #happyholidays #followusformore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267562706_147422660947296_1212841777954033440_n.jpg?_nc_cat=108&amp;ccb=1-5&amp;_nc_sid=8ae9d6&amp;_nc_ohc=qpbRH1OnQ0wAX8qrhD1&amp;_nc_ht=scontent-iad3-1.cdninstagram.com&amp;edm=AL-3X8kEAAAA&amp;oh=00_AT8uZPnaUCfLjNDtDYO8nM5JyxLVwnbWF1os3dwZ__ORSQ&amp;oe=61EE0C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180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- 2021-10-08 08:59:02</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Hero Day! To celebrate, comment who your favorite service hero is and why! #nationalheroday #customerserviceweek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244645804_557603952007931_6082223189002149609_n.jpg?_nc_cat=109&amp;ccb=1-5&amp;_nc_sid=8ae9d6&amp;_nc_ohc=qrqI6LQtAlMAX-WgRCr&amp;_nc_ht=scontent-iad3-1.cdninstagram.com&amp;edm=AL-3X8kEAAAA&amp;oh=00_AT-WjvEdC5jSYEJ6qxTas2VKda-YVqCzTp9qro57d8fA3A&amp;oe=61EDC3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4647657"/>
                  </a:ext>
                </a:extLst>
              </a:tr>
            </a:tbl>
          </a:graphicData>
        </a:graphic>
      </p:graphicFrame>
      <p:sp>
        <p:nvSpPr>
          <p:cNvPr id="4" name="Text Placeholder 3">
            <a:extLst>
              <a:ext uri="{FF2B5EF4-FFF2-40B4-BE49-F238E27FC236}">
                <a16:creationId xmlns:a16="http://schemas.microsoft.com/office/drawing/2014/main" id="{5A8FC0A6-5ECD-4D7F-84BF-4030124BEE1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2255550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1271</Words>
  <Application>Microsoft Office PowerPoint</Application>
  <PresentationFormat>On-screen Show (4:3)</PresentationFormat>
  <Paragraphs>431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6</vt:lpstr>
      <vt:lpstr>LinkedIn Posts Table | TMNAS - 2 of 6</vt:lpstr>
      <vt:lpstr>LinkedIn Posts Table | TMNAS - 3 of 6</vt:lpstr>
      <vt:lpstr>LinkedIn Posts Table | TMNAS - 4 of 6</vt:lpstr>
      <vt:lpstr>LinkedIn Posts Table | TMNAS - 5 of 6</vt:lpstr>
      <vt:lpstr>LinkedIn Posts Table | TMNAS - 6 of 6</vt:lpstr>
      <vt:lpstr>Instagram Key Metrics Table | TMNAS</vt:lpstr>
      <vt:lpstr>Instagram Followers Change | TMNAS</vt:lpstr>
      <vt:lpstr>Instagram Average Interactions Per Post | TMNAS</vt:lpstr>
      <vt:lpstr>Instagram Total Interactions Per Month | TMNAS</vt:lpstr>
      <vt:lpstr>Instagram Instagram Top Posts | TMNAS - 1 of 3</vt:lpstr>
      <vt:lpstr>Instagram Instagram Top Posts | TMNAS - 2 of 3</vt:lpstr>
      <vt:lpstr>Instagram Instagram Top Posts | TMNAS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2022-01-20T14:30:33Z</dcterms:created>
  <dcterms:modified xsi:type="dcterms:W3CDTF">2022-01-20T14:31:33Z</dcterms:modified>
</cp:coreProperties>
</file>