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435</c:v>
                </c:pt>
              </c:numCache>
            </c:numRef>
          </c:val>
          <c:extLst>
            <c:ext xmlns:c16="http://schemas.microsoft.com/office/drawing/2014/chart" uri="{C3380CC4-5D6E-409C-BE32-E72D297353CC}">
              <c16:uniqueId val="{00000000-532B-485E-A0DD-CE396F5E23A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451</c:v>
                </c:pt>
              </c:numCache>
            </c:numRef>
          </c:val>
          <c:extLst>
            <c:ext xmlns:c16="http://schemas.microsoft.com/office/drawing/2014/chart" uri="{C3380CC4-5D6E-409C-BE32-E72D297353CC}">
              <c16:uniqueId val="{00000001-532B-485E-A0DD-CE396F5E23A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18433</c:v>
                </c:pt>
              </c:numCache>
            </c:numRef>
          </c:val>
          <c:extLst>
            <c:ext xmlns:c16="http://schemas.microsoft.com/office/drawing/2014/chart" uri="{C3380CC4-5D6E-409C-BE32-E72D297353CC}">
              <c16:uniqueId val="{00000002-532B-485E-A0DD-CE396F5E23A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226</c:v>
                </c:pt>
              </c:numCache>
            </c:numRef>
          </c:val>
          <c:extLst>
            <c:ext xmlns:c16="http://schemas.microsoft.com/office/drawing/2014/chart" uri="{C3380CC4-5D6E-409C-BE32-E72D297353CC}">
              <c16:uniqueId val="{00000003-532B-485E-A0DD-CE396F5E23A4}"/>
            </c:ext>
          </c:extLst>
        </c:ser>
        <c:dLbls>
          <c:showLegendKey val="0"/>
          <c:showVal val="0"/>
          <c:showCatName val="0"/>
          <c:showSerName val="0"/>
          <c:showPercent val="0"/>
          <c:showBubbleSize val="0"/>
        </c:dLbls>
        <c:gapWidth val="219"/>
        <c:overlap val="-27"/>
        <c:axId val="388279080"/>
        <c:axId val="388275144"/>
      </c:barChart>
      <c:dateAx>
        <c:axId val="38827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75144"/>
        <c:crosses val="autoZero"/>
        <c:auto val="1"/>
        <c:lblOffset val="100"/>
        <c:baseTimeUnit val="days"/>
      </c:dateAx>
      <c:valAx>
        <c:axId val="38827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7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1">
                  <c:v>9</c:v>
                </c:pt>
                <c:pt idx="2">
                  <c:v>7</c:v>
                </c:pt>
                <c:pt idx="3">
                  <c:v>5</c:v>
                </c:pt>
                <c:pt idx="4">
                  <c:v>8</c:v>
                </c:pt>
                <c:pt idx="5">
                  <c:v>5</c:v>
                </c:pt>
                <c:pt idx="6">
                  <c:v>7</c:v>
                </c:pt>
                <c:pt idx="7">
                  <c:v>8</c:v>
                </c:pt>
                <c:pt idx="8">
                  <c:v>8</c:v>
                </c:pt>
                <c:pt idx="9">
                  <c:v>5</c:v>
                </c:pt>
                <c:pt idx="10">
                  <c:v>6</c:v>
                </c:pt>
                <c:pt idx="11">
                  <c:v>22</c:v>
                </c:pt>
              </c:numCache>
            </c:numRef>
          </c:val>
          <c:extLst>
            <c:ext xmlns:c16="http://schemas.microsoft.com/office/drawing/2014/chart" uri="{C3380CC4-5D6E-409C-BE32-E72D297353CC}">
              <c16:uniqueId val="{00000000-4D33-45E8-ACFC-ECA7B585FE6E}"/>
            </c:ext>
          </c:extLst>
        </c:ser>
        <c:dLbls>
          <c:showLegendKey val="0"/>
          <c:showVal val="0"/>
          <c:showCatName val="0"/>
          <c:showSerName val="0"/>
          <c:showPercent val="0"/>
          <c:showBubbleSize val="0"/>
        </c:dLbls>
        <c:gapWidth val="219"/>
        <c:overlap val="-27"/>
        <c:axId val="435309008"/>
        <c:axId val="435309664"/>
      </c:barChart>
      <c:dateAx>
        <c:axId val="43530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09664"/>
        <c:crosses val="autoZero"/>
        <c:auto val="1"/>
        <c:lblOffset val="100"/>
        <c:baseTimeUnit val="months"/>
      </c:dateAx>
      <c:valAx>
        <c:axId val="43530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0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7</c:v>
                </c:pt>
                <c:pt idx="8">
                  <c:v>6</c:v>
                </c:pt>
                <c:pt idx="9">
                  <c:v>5</c:v>
                </c:pt>
                <c:pt idx="10">
                  <c:v>5</c:v>
                </c:pt>
                <c:pt idx="11">
                  <c:v>6</c:v>
                </c:pt>
              </c:numCache>
            </c:numRef>
          </c:val>
          <c:extLst>
            <c:ext xmlns:c16="http://schemas.microsoft.com/office/drawing/2014/chart" uri="{C3380CC4-5D6E-409C-BE32-E72D297353CC}">
              <c16:uniqueId val="{00000000-9F40-4D4B-8F72-46708E9FEF7E}"/>
            </c:ext>
          </c:extLst>
        </c:ser>
        <c:dLbls>
          <c:showLegendKey val="0"/>
          <c:showVal val="0"/>
          <c:showCatName val="0"/>
          <c:showSerName val="0"/>
          <c:showPercent val="0"/>
          <c:showBubbleSize val="0"/>
        </c:dLbls>
        <c:gapWidth val="219"/>
        <c:overlap val="-27"/>
        <c:axId val="435310648"/>
        <c:axId val="435314256"/>
      </c:barChart>
      <c:dateAx>
        <c:axId val="43531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14256"/>
        <c:crosses val="autoZero"/>
        <c:auto val="1"/>
        <c:lblOffset val="100"/>
        <c:baseTimeUnit val="months"/>
      </c:dateAx>
      <c:valAx>
        <c:axId val="43531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1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79</c:v>
                </c:pt>
                <c:pt idx="7">
                  <c:v>123</c:v>
                </c:pt>
                <c:pt idx="8">
                  <c:v>99</c:v>
                </c:pt>
                <c:pt idx="9">
                  <c:v>92</c:v>
                </c:pt>
                <c:pt idx="10">
                  <c:v>80</c:v>
                </c:pt>
                <c:pt idx="11">
                  <c:v>82</c:v>
                </c:pt>
              </c:numCache>
            </c:numRef>
          </c:val>
          <c:extLst>
            <c:ext xmlns:c16="http://schemas.microsoft.com/office/drawing/2014/chart" uri="{C3380CC4-5D6E-409C-BE32-E72D297353CC}">
              <c16:uniqueId val="{00000000-5F73-444A-8FDD-37E4BC6A1B2D}"/>
            </c:ext>
          </c:extLst>
        </c:ser>
        <c:dLbls>
          <c:showLegendKey val="0"/>
          <c:showVal val="0"/>
          <c:showCatName val="0"/>
          <c:showSerName val="0"/>
          <c:showPercent val="0"/>
          <c:showBubbleSize val="0"/>
        </c:dLbls>
        <c:gapWidth val="219"/>
        <c:overlap val="-27"/>
        <c:axId val="435322456"/>
        <c:axId val="435321800"/>
      </c:barChart>
      <c:catAx>
        <c:axId val="43532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21800"/>
        <c:crosses val="autoZero"/>
        <c:auto val="1"/>
        <c:lblAlgn val="ctr"/>
        <c:lblOffset val="100"/>
        <c:noMultiLvlLbl val="0"/>
      </c:catAx>
      <c:valAx>
        <c:axId val="43532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2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1900</c:v>
                </c:pt>
                <c:pt idx="7">
                  <c:v>5100</c:v>
                </c:pt>
                <c:pt idx="8">
                  <c:v>1678</c:v>
                </c:pt>
                <c:pt idx="9">
                  <c:v>1862</c:v>
                </c:pt>
                <c:pt idx="10">
                  <c:v>1612</c:v>
                </c:pt>
                <c:pt idx="11">
                  <c:v>5200</c:v>
                </c:pt>
              </c:numCache>
            </c:numRef>
          </c:val>
          <c:extLst>
            <c:ext xmlns:c16="http://schemas.microsoft.com/office/drawing/2014/chart" uri="{C3380CC4-5D6E-409C-BE32-E72D297353CC}">
              <c16:uniqueId val="{00000000-DC75-4E82-B6E0-A997DAD613DA}"/>
            </c:ext>
          </c:extLst>
        </c:ser>
        <c:dLbls>
          <c:showLegendKey val="0"/>
          <c:showVal val="0"/>
          <c:showCatName val="0"/>
          <c:showSerName val="0"/>
          <c:showPercent val="0"/>
          <c:showBubbleSize val="0"/>
        </c:dLbls>
        <c:gapWidth val="219"/>
        <c:overlap val="-27"/>
        <c:axId val="435320816"/>
        <c:axId val="435317536"/>
      </c:barChart>
      <c:dateAx>
        <c:axId val="43532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17536"/>
        <c:crosses val="autoZero"/>
        <c:auto val="1"/>
        <c:lblOffset val="100"/>
        <c:baseTimeUnit val="months"/>
      </c:dateAx>
      <c:valAx>
        <c:axId val="43531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2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3</c:v>
                </c:pt>
                <c:pt idx="7">
                  <c:v>3</c:v>
                </c:pt>
                <c:pt idx="8">
                  <c:v>-1</c:v>
                </c:pt>
                <c:pt idx="9">
                  <c:v>-1</c:v>
                </c:pt>
                <c:pt idx="10">
                  <c:v>2</c:v>
                </c:pt>
                <c:pt idx="11">
                  <c:v>1</c:v>
                </c:pt>
              </c:numCache>
            </c:numRef>
          </c:val>
          <c:extLst>
            <c:ext xmlns:c16="http://schemas.microsoft.com/office/drawing/2014/chart" uri="{C3380CC4-5D6E-409C-BE32-E72D297353CC}">
              <c16:uniqueId val="{00000000-2048-41AE-8710-B3E54B920456}"/>
            </c:ext>
          </c:extLst>
        </c:ser>
        <c:dLbls>
          <c:showLegendKey val="0"/>
          <c:showVal val="0"/>
          <c:showCatName val="0"/>
          <c:showSerName val="0"/>
          <c:showPercent val="0"/>
          <c:showBubbleSize val="0"/>
        </c:dLbls>
        <c:gapWidth val="219"/>
        <c:overlap val="-27"/>
        <c:axId val="441603120"/>
        <c:axId val="441600824"/>
      </c:barChart>
      <c:dateAx>
        <c:axId val="44160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0824"/>
        <c:crosses val="autoZero"/>
        <c:auto val="1"/>
        <c:lblOffset val="100"/>
        <c:baseTimeUnit val="months"/>
      </c:dateAx>
      <c:valAx>
        <c:axId val="44160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10</c:v>
                </c:pt>
                <c:pt idx="7">
                  <c:v>3</c:v>
                </c:pt>
                <c:pt idx="8">
                  <c:v>8</c:v>
                </c:pt>
                <c:pt idx="9">
                  <c:v>2</c:v>
                </c:pt>
                <c:pt idx="10">
                  <c:v>7</c:v>
                </c:pt>
                <c:pt idx="11">
                  <c:v>3</c:v>
                </c:pt>
              </c:numCache>
            </c:numRef>
          </c:val>
          <c:extLst>
            <c:ext xmlns:c16="http://schemas.microsoft.com/office/drawing/2014/chart" uri="{C3380CC4-5D6E-409C-BE32-E72D297353CC}">
              <c16:uniqueId val="{00000000-4EA6-49EA-B68B-9A3BFA0210BD}"/>
            </c:ext>
          </c:extLst>
        </c:ser>
        <c:dLbls>
          <c:showLegendKey val="0"/>
          <c:showVal val="0"/>
          <c:showCatName val="0"/>
          <c:showSerName val="0"/>
          <c:showPercent val="0"/>
          <c:showBubbleSize val="0"/>
        </c:dLbls>
        <c:gapWidth val="219"/>
        <c:overlap val="-27"/>
        <c:axId val="441607384"/>
        <c:axId val="441602464"/>
      </c:barChart>
      <c:dateAx>
        <c:axId val="44160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2464"/>
        <c:crosses val="autoZero"/>
        <c:auto val="1"/>
        <c:lblOffset val="100"/>
        <c:baseTimeUnit val="months"/>
      </c:dateAx>
      <c:valAx>
        <c:axId val="441602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142</c:v>
                </c:pt>
                <c:pt idx="7">
                  <c:v>50</c:v>
                </c:pt>
                <c:pt idx="8">
                  <c:v>128</c:v>
                </c:pt>
                <c:pt idx="9">
                  <c:v>47</c:v>
                </c:pt>
                <c:pt idx="10">
                  <c:v>106</c:v>
                </c:pt>
                <c:pt idx="11">
                  <c:v>38</c:v>
                </c:pt>
              </c:numCache>
            </c:numRef>
          </c:val>
          <c:extLst>
            <c:ext xmlns:c16="http://schemas.microsoft.com/office/drawing/2014/chart" uri="{C3380CC4-5D6E-409C-BE32-E72D297353CC}">
              <c16:uniqueId val="{00000000-DC7F-4865-86C4-7413C1197880}"/>
            </c:ext>
          </c:extLst>
        </c:ser>
        <c:dLbls>
          <c:showLegendKey val="0"/>
          <c:showVal val="0"/>
          <c:showCatName val="0"/>
          <c:showSerName val="0"/>
          <c:showPercent val="0"/>
          <c:showBubbleSize val="0"/>
        </c:dLbls>
        <c:gapWidth val="219"/>
        <c:overlap val="-27"/>
        <c:axId val="441609680"/>
        <c:axId val="441609024"/>
      </c:barChart>
      <c:catAx>
        <c:axId val="44160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9024"/>
        <c:crosses val="autoZero"/>
        <c:auto val="1"/>
        <c:lblAlgn val="ctr"/>
        <c:lblOffset val="100"/>
        <c:noMultiLvlLbl val="0"/>
      </c:catAx>
      <c:valAx>
        <c:axId val="44160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60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62</c:v>
                </c:pt>
                <c:pt idx="7">
                  <c:v>44</c:v>
                </c:pt>
                <c:pt idx="8">
                  <c:v>72</c:v>
                </c:pt>
                <c:pt idx="9">
                  <c:v>145</c:v>
                </c:pt>
                <c:pt idx="10">
                  <c:v>84</c:v>
                </c:pt>
                <c:pt idx="11">
                  <c:v>79</c:v>
                </c:pt>
              </c:numCache>
            </c:numRef>
          </c:val>
          <c:extLst>
            <c:ext xmlns:c16="http://schemas.microsoft.com/office/drawing/2014/chart" uri="{C3380CC4-5D6E-409C-BE32-E72D297353CC}">
              <c16:uniqueId val="{00000000-ED33-44BC-87E0-643BC6A263FD}"/>
            </c:ext>
          </c:extLst>
        </c:ser>
        <c:dLbls>
          <c:showLegendKey val="0"/>
          <c:showVal val="0"/>
          <c:showCatName val="0"/>
          <c:showSerName val="0"/>
          <c:showPercent val="0"/>
          <c:showBubbleSize val="0"/>
        </c:dLbls>
        <c:gapWidth val="219"/>
        <c:overlap val="-27"/>
        <c:axId val="252983912"/>
        <c:axId val="252991784"/>
      </c:barChart>
      <c:dateAx>
        <c:axId val="25298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91784"/>
        <c:crosses val="autoZero"/>
        <c:auto val="1"/>
        <c:lblOffset val="100"/>
        <c:baseTimeUnit val="months"/>
      </c:dateAx>
      <c:valAx>
        <c:axId val="25299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8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23</c:v>
                </c:pt>
                <c:pt idx="1">
                  <c:v>31</c:v>
                </c:pt>
                <c:pt idx="2">
                  <c:v>32</c:v>
                </c:pt>
                <c:pt idx="3">
                  <c:v>44</c:v>
                </c:pt>
                <c:pt idx="4">
                  <c:v>16</c:v>
                </c:pt>
                <c:pt idx="5">
                  <c:v>19</c:v>
                </c:pt>
                <c:pt idx="6">
                  <c:v>30</c:v>
                </c:pt>
                <c:pt idx="7">
                  <c:v>27</c:v>
                </c:pt>
                <c:pt idx="8">
                  <c:v>44</c:v>
                </c:pt>
                <c:pt idx="9">
                  <c:v>20</c:v>
                </c:pt>
                <c:pt idx="10">
                  <c:v>26</c:v>
                </c:pt>
                <c:pt idx="11">
                  <c:v>36</c:v>
                </c:pt>
              </c:numCache>
            </c:numRef>
          </c:val>
          <c:extLst>
            <c:ext xmlns:c16="http://schemas.microsoft.com/office/drawing/2014/chart" uri="{C3380CC4-5D6E-409C-BE32-E72D297353CC}">
              <c16:uniqueId val="{00000000-BDC4-4F93-98E6-9C6FCF1E9CCB}"/>
            </c:ext>
          </c:extLst>
        </c:ser>
        <c:dLbls>
          <c:showLegendKey val="0"/>
          <c:showVal val="0"/>
          <c:showCatName val="0"/>
          <c:showSerName val="0"/>
          <c:showPercent val="0"/>
          <c:showBubbleSize val="0"/>
        </c:dLbls>
        <c:gapWidth val="219"/>
        <c:overlap val="-27"/>
        <c:axId val="252999000"/>
        <c:axId val="252999328"/>
      </c:barChart>
      <c:catAx>
        <c:axId val="25299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99328"/>
        <c:crosses val="autoZero"/>
        <c:auto val="1"/>
        <c:lblAlgn val="ctr"/>
        <c:lblOffset val="100"/>
        <c:noMultiLvlLbl val="0"/>
      </c:catAx>
      <c:valAx>
        <c:axId val="25299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9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258</c:v>
                </c:pt>
                <c:pt idx="1">
                  <c:v>382</c:v>
                </c:pt>
                <c:pt idx="2">
                  <c:v>417</c:v>
                </c:pt>
                <c:pt idx="3">
                  <c:v>661</c:v>
                </c:pt>
                <c:pt idx="4">
                  <c:v>212</c:v>
                </c:pt>
                <c:pt idx="5">
                  <c:v>288</c:v>
                </c:pt>
                <c:pt idx="6">
                  <c:v>426</c:v>
                </c:pt>
                <c:pt idx="7">
                  <c:v>378</c:v>
                </c:pt>
                <c:pt idx="8">
                  <c:v>673</c:v>
                </c:pt>
                <c:pt idx="9">
                  <c:v>310</c:v>
                </c:pt>
                <c:pt idx="10">
                  <c:v>391</c:v>
                </c:pt>
                <c:pt idx="11">
                  <c:v>435</c:v>
                </c:pt>
              </c:numCache>
            </c:numRef>
          </c:val>
          <c:extLst>
            <c:ext xmlns:c16="http://schemas.microsoft.com/office/drawing/2014/chart" uri="{C3380CC4-5D6E-409C-BE32-E72D297353CC}">
              <c16:uniqueId val="{00000000-BFD4-4B69-85E0-AB54EECECD13}"/>
            </c:ext>
          </c:extLst>
        </c:ser>
        <c:dLbls>
          <c:showLegendKey val="0"/>
          <c:showVal val="0"/>
          <c:showCatName val="0"/>
          <c:showSerName val="0"/>
          <c:showPercent val="0"/>
          <c:showBubbleSize val="0"/>
        </c:dLbls>
        <c:gapWidth val="219"/>
        <c:overlap val="-27"/>
        <c:axId val="252992112"/>
        <c:axId val="252998016"/>
      </c:barChart>
      <c:catAx>
        <c:axId val="25299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98016"/>
        <c:crosses val="autoZero"/>
        <c:auto val="1"/>
        <c:lblAlgn val="ctr"/>
        <c:lblOffset val="100"/>
        <c:noMultiLvlLbl val="0"/>
      </c:catAx>
      <c:valAx>
        <c:axId val="25299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99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21445</c:v>
                </c:pt>
                <c:pt idx="8">
                  <c:v>22470</c:v>
                </c:pt>
                <c:pt idx="9">
                  <c:v>27213</c:v>
                </c:pt>
                <c:pt idx="10">
                  <c:v>22328</c:v>
                </c:pt>
                <c:pt idx="11">
                  <c:v>23733</c:v>
                </c:pt>
                <c:pt idx="12">
                  <c:v>27719</c:v>
                </c:pt>
              </c:numCache>
            </c:numRef>
          </c:val>
          <c:extLst>
            <c:ext xmlns:c16="http://schemas.microsoft.com/office/drawing/2014/chart" uri="{C3380CC4-5D6E-409C-BE32-E72D297353CC}">
              <c16:uniqueId val="{00000000-8D29-4D57-8DE9-483C9B7FEC2F}"/>
            </c:ext>
          </c:extLst>
        </c:ser>
        <c:dLbls>
          <c:showLegendKey val="0"/>
          <c:showVal val="0"/>
          <c:showCatName val="0"/>
          <c:showSerName val="0"/>
          <c:showPercent val="0"/>
          <c:showBubbleSize val="0"/>
        </c:dLbls>
        <c:gapWidth val="219"/>
        <c:overlap val="-27"/>
        <c:axId val="253011136"/>
        <c:axId val="253012448"/>
      </c:barChart>
      <c:catAx>
        <c:axId val="25301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012448"/>
        <c:crosses val="autoZero"/>
        <c:auto val="1"/>
        <c:lblAlgn val="ctr"/>
        <c:lblOffset val="100"/>
        <c:noMultiLvlLbl val="0"/>
      </c:catAx>
      <c:valAx>
        <c:axId val="25301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01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4</c:v>
                </c:pt>
                <c:pt idx="7">
                  <c:v>5</c:v>
                </c:pt>
                <c:pt idx="8">
                  <c:v>5</c:v>
                </c:pt>
                <c:pt idx="9">
                  <c:v>2</c:v>
                </c:pt>
                <c:pt idx="10">
                  <c:v>0</c:v>
                </c:pt>
                <c:pt idx="11">
                  <c:v>1</c:v>
                </c:pt>
              </c:numCache>
            </c:numRef>
          </c:val>
          <c:extLst>
            <c:ext xmlns:c16="http://schemas.microsoft.com/office/drawing/2014/chart" uri="{C3380CC4-5D6E-409C-BE32-E72D297353CC}">
              <c16:uniqueId val="{00000000-9053-40C1-8BDC-3131B7524A3E}"/>
            </c:ext>
          </c:extLst>
        </c:ser>
        <c:dLbls>
          <c:showLegendKey val="0"/>
          <c:showVal val="0"/>
          <c:showCatName val="0"/>
          <c:showSerName val="0"/>
          <c:showPercent val="0"/>
          <c:showBubbleSize val="0"/>
        </c:dLbls>
        <c:gapWidth val="219"/>
        <c:overlap val="-27"/>
        <c:axId val="386759552"/>
        <c:axId val="386734952"/>
      </c:barChart>
      <c:dateAx>
        <c:axId val="38675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34952"/>
        <c:crosses val="autoZero"/>
        <c:auto val="1"/>
        <c:lblOffset val="100"/>
        <c:baseTimeUnit val="months"/>
      </c:dateAx>
      <c:valAx>
        <c:axId val="38673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5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11</c:v>
                </c:pt>
                <c:pt idx="8">
                  <c:v>9</c:v>
                </c:pt>
                <c:pt idx="9">
                  <c:v>9</c:v>
                </c:pt>
                <c:pt idx="10">
                  <c:v>10</c:v>
                </c:pt>
                <c:pt idx="11">
                  <c:v>10</c:v>
                </c:pt>
              </c:numCache>
            </c:numRef>
          </c:val>
          <c:extLst>
            <c:ext xmlns:c16="http://schemas.microsoft.com/office/drawing/2014/chart" uri="{C3380CC4-5D6E-409C-BE32-E72D297353CC}">
              <c16:uniqueId val="{00000000-8F5E-4E16-8B35-C92C2B50A572}"/>
            </c:ext>
          </c:extLst>
        </c:ser>
        <c:dLbls>
          <c:showLegendKey val="0"/>
          <c:showVal val="0"/>
          <c:showCatName val="0"/>
          <c:showSerName val="0"/>
          <c:showPercent val="0"/>
          <c:showBubbleSize val="0"/>
        </c:dLbls>
        <c:gapWidth val="219"/>
        <c:overlap val="-27"/>
        <c:axId val="386733968"/>
        <c:axId val="386734296"/>
      </c:barChart>
      <c:dateAx>
        <c:axId val="38673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34296"/>
        <c:crosses val="autoZero"/>
        <c:auto val="1"/>
        <c:lblOffset val="100"/>
        <c:baseTimeUnit val="months"/>
      </c:dateAx>
      <c:valAx>
        <c:axId val="38673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3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118</c:v>
                </c:pt>
                <c:pt idx="7">
                  <c:v>159</c:v>
                </c:pt>
                <c:pt idx="8">
                  <c:v>136</c:v>
                </c:pt>
                <c:pt idx="9">
                  <c:v>159</c:v>
                </c:pt>
                <c:pt idx="10">
                  <c:v>148</c:v>
                </c:pt>
                <c:pt idx="11">
                  <c:v>120</c:v>
                </c:pt>
              </c:numCache>
            </c:numRef>
          </c:val>
          <c:extLst>
            <c:ext xmlns:c16="http://schemas.microsoft.com/office/drawing/2014/chart" uri="{C3380CC4-5D6E-409C-BE32-E72D297353CC}">
              <c16:uniqueId val="{00000000-FBE0-44DB-BB5A-E059AA8695A5}"/>
            </c:ext>
          </c:extLst>
        </c:ser>
        <c:dLbls>
          <c:showLegendKey val="0"/>
          <c:showVal val="0"/>
          <c:showCatName val="0"/>
          <c:showSerName val="0"/>
          <c:showPercent val="0"/>
          <c:showBubbleSize val="0"/>
        </c:dLbls>
        <c:gapWidth val="219"/>
        <c:overlap val="-27"/>
        <c:axId val="386737576"/>
        <c:axId val="386730688"/>
      </c:barChart>
      <c:catAx>
        <c:axId val="38673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30688"/>
        <c:crosses val="autoZero"/>
        <c:auto val="1"/>
        <c:lblAlgn val="ctr"/>
        <c:lblOffset val="100"/>
        <c:noMultiLvlLbl val="0"/>
      </c:catAx>
      <c:valAx>
        <c:axId val="38673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3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1F856-4DF8-40C2-AAF9-4C27AEACA98E}"/>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FD661B5-005F-4A3A-8609-25A7345FD52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40285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928CE-7F5B-454A-A26D-67B899B2A085}"/>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9A7B36C-4C8C-482D-BE4A-1C935D3D4972}"/>
              </a:ext>
            </a:extLst>
          </p:cNvPr>
          <p:cNvGraphicFramePr>
            <a:graphicFrameLocks noGrp="1"/>
          </p:cNvGraphicFramePr>
          <p:nvPr>
            <p:ph type="chart" sz="quarter" idx="13"/>
            <p:extLst>
              <p:ext uri="{D42A27DB-BD31-4B8C-83A1-F6EECF244321}">
                <p14:modId xmlns:p14="http://schemas.microsoft.com/office/powerpoint/2010/main" val="2691829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A96543-5857-49BD-ADD6-5C3A11DA2C63}"/>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FC03473-70C9-43A7-851B-904E45D0F9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9763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09CD-E285-4A40-98DB-15A7A92CC10C}"/>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16AA2FCF-177E-4397-8137-2C9AB0C23A2B}"/>
              </a:ext>
            </a:extLst>
          </p:cNvPr>
          <p:cNvGraphicFramePr>
            <a:graphicFrameLocks noGrp="1"/>
          </p:cNvGraphicFramePr>
          <p:nvPr>
            <p:ph type="tbl" sz="quarter" idx="13"/>
            <p:extLst>
              <p:ext uri="{D42A27DB-BD31-4B8C-83A1-F6EECF244321}">
                <p14:modId xmlns:p14="http://schemas.microsoft.com/office/powerpoint/2010/main" val="4212540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60786089"/>
                    </a:ext>
                  </a:extLst>
                </a:gridCol>
                <a:gridCol w="905256">
                  <a:extLst>
                    <a:ext uri="{9D8B030D-6E8A-4147-A177-3AD203B41FA5}">
                      <a16:colId xmlns:a16="http://schemas.microsoft.com/office/drawing/2014/main" val="976500629"/>
                    </a:ext>
                  </a:extLst>
                </a:gridCol>
                <a:gridCol w="905256">
                  <a:extLst>
                    <a:ext uri="{9D8B030D-6E8A-4147-A177-3AD203B41FA5}">
                      <a16:colId xmlns:a16="http://schemas.microsoft.com/office/drawing/2014/main" val="831171694"/>
                    </a:ext>
                  </a:extLst>
                </a:gridCol>
                <a:gridCol w="905256">
                  <a:extLst>
                    <a:ext uri="{9D8B030D-6E8A-4147-A177-3AD203B41FA5}">
                      <a16:colId xmlns:a16="http://schemas.microsoft.com/office/drawing/2014/main" val="2957882809"/>
                    </a:ext>
                  </a:extLst>
                </a:gridCol>
                <a:gridCol w="905256">
                  <a:extLst>
                    <a:ext uri="{9D8B030D-6E8A-4147-A177-3AD203B41FA5}">
                      <a16:colId xmlns:a16="http://schemas.microsoft.com/office/drawing/2014/main" val="213848072"/>
                    </a:ext>
                  </a:extLst>
                </a:gridCol>
                <a:gridCol w="905256">
                  <a:extLst>
                    <a:ext uri="{9D8B030D-6E8A-4147-A177-3AD203B41FA5}">
                      <a16:colId xmlns:a16="http://schemas.microsoft.com/office/drawing/2014/main" val="3454162553"/>
                    </a:ext>
                  </a:extLst>
                </a:gridCol>
                <a:gridCol w="905256">
                  <a:extLst>
                    <a:ext uri="{9D8B030D-6E8A-4147-A177-3AD203B41FA5}">
                      <a16:colId xmlns:a16="http://schemas.microsoft.com/office/drawing/2014/main" val="2184885128"/>
                    </a:ext>
                  </a:extLst>
                </a:gridCol>
                <a:gridCol w="905256">
                  <a:extLst>
                    <a:ext uri="{9D8B030D-6E8A-4147-A177-3AD203B41FA5}">
                      <a16:colId xmlns:a16="http://schemas.microsoft.com/office/drawing/2014/main" val="2615866159"/>
                    </a:ext>
                  </a:extLst>
                </a:gridCol>
                <a:gridCol w="905256">
                  <a:extLst>
                    <a:ext uri="{9D8B030D-6E8A-4147-A177-3AD203B41FA5}">
                      <a16:colId xmlns:a16="http://schemas.microsoft.com/office/drawing/2014/main" val="162951696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97347956"/>
                  </a:ext>
                </a:extLst>
              </a:tr>
              <a:tr h="370840">
                <a:tc>
                  <a:txBody>
                    <a:bodyPr/>
                    <a:lstStyle/>
                    <a:p>
                      <a:r>
                        <a:rPr lang="en-US" sz="1000"/>
                        <a:t>435</a:t>
                      </a:r>
                    </a:p>
                  </a:txBody>
                  <a:tcPr/>
                </a:tc>
                <a:tc>
                  <a:txBody>
                    <a:bodyPr/>
                    <a:lstStyle/>
                    <a:p>
                      <a:r>
                        <a:rPr lang="en-US" sz="1000"/>
                        <a:t>13</a:t>
                      </a:r>
                    </a:p>
                  </a:txBody>
                  <a:tcPr/>
                </a:tc>
                <a:tc>
                  <a:txBody>
                    <a:bodyPr/>
                    <a:lstStyle/>
                    <a:p>
                      <a:r>
                        <a:rPr lang="en-US" sz="1000"/>
                        <a:t>12</a:t>
                      </a:r>
                    </a:p>
                  </a:txBody>
                  <a:tcPr/>
                </a:tc>
                <a:tc>
                  <a:txBody>
                    <a:bodyPr/>
                    <a:lstStyle/>
                    <a:p>
                      <a:r>
                        <a:rPr lang="en-US" sz="1000"/>
                        <a:t>67</a:t>
                      </a:r>
                    </a:p>
                  </a:txBody>
                  <a:tcPr/>
                </a:tc>
                <a:tc>
                  <a:txBody>
                    <a:bodyPr/>
                    <a:lstStyle/>
                    <a:p>
                      <a:r>
                        <a:rPr lang="en-US" sz="1000"/>
                        <a:t>2</a:t>
                      </a:r>
                    </a:p>
                  </a:txBody>
                  <a:tcPr/>
                </a:tc>
                <a:tc>
                  <a:txBody>
                    <a:bodyPr/>
                    <a:lstStyle/>
                    <a:p>
                      <a:r>
                        <a:rPr lang="en-US" sz="1000"/>
                        <a:t>13</a:t>
                      </a:r>
                    </a:p>
                  </a:txBody>
                  <a:tcPr/>
                </a:tc>
                <a:tc>
                  <a:txBody>
                    <a:bodyPr/>
                    <a:lstStyle/>
                    <a:p>
                      <a:r>
                        <a:rPr lang="en-US" sz="1000"/>
                        <a:t>0</a:t>
                      </a:r>
                    </a:p>
                  </a:txBody>
                  <a:tcPr/>
                </a:tc>
                <a:tc>
                  <a:txBody>
                    <a:bodyPr/>
                    <a:lstStyle/>
                    <a:p>
                      <a:r>
                        <a:rPr lang="en-US" sz="1000"/>
                        <a:t>1.5966 %</a:t>
                      </a:r>
                    </a:p>
                  </a:txBody>
                  <a:tcPr/>
                </a:tc>
                <a:tc>
                  <a:txBody>
                    <a:bodyPr/>
                    <a:lstStyle/>
                    <a:p>
                      <a:r>
                        <a:rPr lang="en-US" sz="1000"/>
                        <a:t>0.0 %</a:t>
                      </a:r>
                    </a:p>
                  </a:txBody>
                  <a:tcPr/>
                </a:tc>
                <a:extLst>
                  <a:ext uri="{0D108BD9-81ED-4DB2-BD59-A6C34878D82A}">
                    <a16:rowId xmlns:a16="http://schemas.microsoft.com/office/drawing/2014/main" val="1590791794"/>
                  </a:ext>
                </a:extLst>
              </a:tr>
            </a:tbl>
          </a:graphicData>
        </a:graphic>
      </p:graphicFrame>
      <p:sp>
        <p:nvSpPr>
          <p:cNvPr id="4" name="Text Placeholder 3">
            <a:extLst>
              <a:ext uri="{FF2B5EF4-FFF2-40B4-BE49-F238E27FC236}">
                <a16:creationId xmlns:a16="http://schemas.microsoft.com/office/drawing/2014/main" id="{62019CE3-6209-4E7E-BE34-33CF68BE620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88745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722A6-548C-4A97-B745-187D2422E683}"/>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237EF65A-EA6A-45D3-A8DD-0DD5BEDF26BA}"/>
              </a:ext>
            </a:extLst>
          </p:cNvPr>
          <p:cNvGraphicFramePr>
            <a:graphicFrameLocks noGrp="1"/>
          </p:cNvGraphicFramePr>
          <p:nvPr>
            <p:ph type="chart" sz="quarter" idx="13"/>
            <p:extLst>
              <p:ext uri="{D42A27DB-BD31-4B8C-83A1-F6EECF244321}">
                <p14:modId xmlns:p14="http://schemas.microsoft.com/office/powerpoint/2010/main" val="1207885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1D6F1-9E34-40EA-83BD-C7835DDBC1C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1A99AB6-550E-4E45-A3BE-1D76D36A6E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868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905B-C072-4D48-BCC0-717FCB57516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E6AC1E6-3EFD-48BA-B508-B584C8D4FCC5}"/>
              </a:ext>
            </a:extLst>
          </p:cNvPr>
          <p:cNvGraphicFramePr>
            <a:graphicFrameLocks noGrp="1"/>
          </p:cNvGraphicFramePr>
          <p:nvPr>
            <p:ph type="chart" sz="quarter" idx="13"/>
            <p:extLst>
              <p:ext uri="{D42A27DB-BD31-4B8C-83A1-F6EECF244321}">
                <p14:modId xmlns:p14="http://schemas.microsoft.com/office/powerpoint/2010/main" val="2779174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A7DA4F-1BB3-4BEB-9AD6-BF5B753F627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3FC6A4E-DE49-4F85-A986-3E9F38DCF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398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A5693-13EF-4241-BBE3-5F0299336A7C}"/>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C40CED9D-6D18-4AB9-8720-AAB84D50EA11}"/>
              </a:ext>
            </a:extLst>
          </p:cNvPr>
          <p:cNvGraphicFramePr>
            <a:graphicFrameLocks noGrp="1"/>
          </p:cNvGraphicFramePr>
          <p:nvPr>
            <p:ph type="chart" sz="quarter" idx="13"/>
            <p:extLst>
              <p:ext uri="{D42A27DB-BD31-4B8C-83A1-F6EECF244321}">
                <p14:modId xmlns:p14="http://schemas.microsoft.com/office/powerpoint/2010/main" val="3736443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CF9DB6-4FB0-4445-86EE-840BB2815C2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04F6AA1-005B-4F29-A33E-6D925A463A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138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0D66-1E7A-472C-9AE2-DA56C5E0643B}"/>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96231B2-F3EC-4B28-BFD0-916EED898AFC}"/>
              </a:ext>
            </a:extLst>
          </p:cNvPr>
          <p:cNvGraphicFramePr>
            <a:graphicFrameLocks noGrp="1"/>
          </p:cNvGraphicFramePr>
          <p:nvPr>
            <p:ph type="chart" sz="quarter" idx="13"/>
            <p:extLst>
              <p:ext uri="{D42A27DB-BD31-4B8C-83A1-F6EECF244321}">
                <p14:modId xmlns:p14="http://schemas.microsoft.com/office/powerpoint/2010/main" val="2753146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6EF65E-05A7-40F3-8E26-B9BCC37D953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B13E973-03F2-47B9-A245-8C72F0AD36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53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B27D-DA40-499C-9FB9-C8E90A32F535}"/>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CB02891F-6B1A-4202-B5CF-4A9F8206E137}"/>
              </a:ext>
            </a:extLst>
          </p:cNvPr>
          <p:cNvGraphicFramePr>
            <a:graphicFrameLocks noGrp="1"/>
          </p:cNvGraphicFramePr>
          <p:nvPr>
            <p:ph type="tbl" sz="quarter" idx="13"/>
            <p:extLst>
              <p:ext uri="{D42A27DB-BD31-4B8C-83A1-F6EECF244321}">
                <p14:modId xmlns:p14="http://schemas.microsoft.com/office/powerpoint/2010/main" val="91276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5139970"/>
                    </a:ext>
                  </a:extLst>
                </a:gridCol>
                <a:gridCol w="822960">
                  <a:extLst>
                    <a:ext uri="{9D8B030D-6E8A-4147-A177-3AD203B41FA5}">
                      <a16:colId xmlns:a16="http://schemas.microsoft.com/office/drawing/2014/main" val="3182690430"/>
                    </a:ext>
                  </a:extLst>
                </a:gridCol>
                <a:gridCol w="822960">
                  <a:extLst>
                    <a:ext uri="{9D8B030D-6E8A-4147-A177-3AD203B41FA5}">
                      <a16:colId xmlns:a16="http://schemas.microsoft.com/office/drawing/2014/main" val="2128740471"/>
                    </a:ext>
                  </a:extLst>
                </a:gridCol>
                <a:gridCol w="822960">
                  <a:extLst>
                    <a:ext uri="{9D8B030D-6E8A-4147-A177-3AD203B41FA5}">
                      <a16:colId xmlns:a16="http://schemas.microsoft.com/office/drawing/2014/main" val="2174043175"/>
                    </a:ext>
                  </a:extLst>
                </a:gridCol>
                <a:gridCol w="822960">
                  <a:extLst>
                    <a:ext uri="{9D8B030D-6E8A-4147-A177-3AD203B41FA5}">
                      <a16:colId xmlns:a16="http://schemas.microsoft.com/office/drawing/2014/main" val="3099846977"/>
                    </a:ext>
                  </a:extLst>
                </a:gridCol>
                <a:gridCol w="822960">
                  <a:extLst>
                    <a:ext uri="{9D8B030D-6E8A-4147-A177-3AD203B41FA5}">
                      <a16:colId xmlns:a16="http://schemas.microsoft.com/office/drawing/2014/main" val="801028004"/>
                    </a:ext>
                  </a:extLst>
                </a:gridCol>
                <a:gridCol w="822960">
                  <a:extLst>
                    <a:ext uri="{9D8B030D-6E8A-4147-A177-3AD203B41FA5}">
                      <a16:colId xmlns:a16="http://schemas.microsoft.com/office/drawing/2014/main" val="248164184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92404302"/>
                  </a:ext>
                </a:extLst>
              </a:tr>
              <a:tr h="370840">
                <a:tc>
                  <a:txBody>
                    <a:bodyPr/>
                    <a:lstStyle/>
                    <a:p>
                      <a:r>
                        <a:rPr lang="en-US" sz="1000" b="1"/>
                        <a:t>Tokio Marine America - 2021-12-20 16:43:09</a:t>
                      </a:r>
                      <a:r>
                        <a:rPr lang="en-US" sz="1000"/>
                        <a:t>
 We've reached our goal! The Tokio Marine National Team has raised a total of ,162 for the #Walk2EndAlz. Thank you to all of the participating companies that made it possible: First Insurance Company of Hawaii, LTD, Philadelphia Insurance Companies, Safety National, TM Claims Claims Service, Tokio Marine HCC Marine HCC, Tokio Marine Highland, TMNAS, and of course, the Alzheimer's Association!
#alzheimersawareness #alzheimersdisease #alzheimers #ENDALZ</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2.5346 %</a:t>
                      </a:r>
                    </a:p>
                  </a:txBody>
                  <a:tcPr/>
                </a:tc>
                <a:tc>
                  <a:txBody>
                    <a:bodyPr/>
                    <a:lstStyle/>
                    <a:p>
                      <a:r>
                        <a:rPr lang="en-US" sz="1000"/>
                        <a:t>Photo</a:t>
                      </a:r>
                    </a:p>
                  </a:txBody>
                  <a:tcPr/>
                </a:tc>
                <a:extLst>
                  <a:ext uri="{0D108BD9-81ED-4DB2-BD59-A6C34878D82A}">
                    <a16:rowId xmlns:a16="http://schemas.microsoft.com/office/drawing/2014/main" val="2035046082"/>
                  </a:ext>
                </a:extLst>
              </a:tr>
              <a:tr h="370840">
                <a:tc>
                  <a:txBody>
                    <a:bodyPr/>
                    <a:lstStyle/>
                    <a:p>
                      <a:r>
                        <a:rPr lang="en-US" sz="1000" b="1"/>
                        <a:t>Tokio Marine America - 2021-12-22 15:23:18</a:t>
                      </a:r>
                      <a:r>
                        <a:rPr lang="en-US" sz="1000"/>
                        <a:t>
 Need an idea for your holiday #staycation? Medalit has been using her time off this year to visit museums in her city! How do you maintain your #worklifebalance?</a:t>
                      </a:r>
                    </a:p>
                  </a:txBody>
                  <a:tcPr/>
                </a:tc>
                <a:tc>
                  <a:txBody>
                    <a:bodyPr/>
                    <a:lstStyle/>
                    <a:p>
                      <a:r>
                        <a:rPr lang="en-US" sz="1000"/>
                        <a:t>11</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2.5172 %</a:t>
                      </a:r>
                    </a:p>
                  </a:txBody>
                  <a:tcPr/>
                </a:tc>
                <a:tc>
                  <a:txBody>
                    <a:bodyPr/>
                    <a:lstStyle/>
                    <a:p>
                      <a:r>
                        <a:rPr lang="en-US" sz="1000"/>
                        <a:t>Album</a:t>
                      </a:r>
                    </a:p>
                  </a:txBody>
                  <a:tcPr/>
                </a:tc>
                <a:extLst>
                  <a:ext uri="{0D108BD9-81ED-4DB2-BD59-A6C34878D82A}">
                    <a16:rowId xmlns:a16="http://schemas.microsoft.com/office/drawing/2014/main" val="1017751050"/>
                  </a:ext>
                </a:extLst>
              </a:tr>
              <a:tr h="370840">
                <a:tc>
                  <a:txBody>
                    <a:bodyPr/>
                    <a:lstStyle/>
                    <a:p>
                      <a:r>
                        <a:rPr lang="en-US" sz="1000" b="1"/>
                        <a:t>Tokio Marine America - 2021-12-03 15:44:00</a:t>
                      </a:r>
                      <a:r>
                        <a:rPr lang="en-US" sz="1000"/>
                        <a:t>
 Long time, no see! VP of Marketing, Paul Fox, recently went into the office to spot some familiar faces. It's great to see everyone!
#returntooffice #togetheragain</a:t>
                      </a:r>
                    </a:p>
                  </a:txBody>
                  <a:tcPr/>
                </a:tc>
                <a:tc>
                  <a:txBody>
                    <a:bodyPr/>
                    <a:lstStyle/>
                    <a:p>
                      <a:r>
                        <a:rPr lang="en-US" sz="1000"/>
                        <a:t>9</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2.1277 %</a:t>
                      </a:r>
                    </a:p>
                  </a:txBody>
                  <a:tcPr/>
                </a:tc>
                <a:tc>
                  <a:txBody>
                    <a:bodyPr/>
                    <a:lstStyle/>
                    <a:p>
                      <a:r>
                        <a:rPr lang="en-US" sz="1000"/>
                        <a:t>Album</a:t>
                      </a:r>
                    </a:p>
                  </a:txBody>
                  <a:tcPr/>
                </a:tc>
                <a:extLst>
                  <a:ext uri="{0D108BD9-81ED-4DB2-BD59-A6C34878D82A}">
                    <a16:rowId xmlns:a16="http://schemas.microsoft.com/office/drawing/2014/main" val="3765115652"/>
                  </a:ext>
                </a:extLst>
              </a:tr>
            </a:tbl>
          </a:graphicData>
        </a:graphic>
      </p:graphicFrame>
      <p:sp>
        <p:nvSpPr>
          <p:cNvPr id="4" name="Text Placeholder 3">
            <a:extLst>
              <a:ext uri="{FF2B5EF4-FFF2-40B4-BE49-F238E27FC236}">
                <a16:creationId xmlns:a16="http://schemas.microsoft.com/office/drawing/2014/main" id="{E5C0AE23-F159-41E4-80CE-4834FE07024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04808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8DD43-F168-49CF-BD00-C17F859BF044}"/>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13EC965-3065-4654-80F2-4832D52D34E6}"/>
              </a:ext>
            </a:extLst>
          </p:cNvPr>
          <p:cNvGraphicFramePr>
            <a:graphicFrameLocks noGrp="1"/>
          </p:cNvGraphicFramePr>
          <p:nvPr>
            <p:ph type="tbl" sz="quarter" idx="13"/>
            <p:extLst>
              <p:ext uri="{D42A27DB-BD31-4B8C-83A1-F6EECF244321}">
                <p14:modId xmlns:p14="http://schemas.microsoft.com/office/powerpoint/2010/main" val="270942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75965736"/>
                    </a:ext>
                  </a:extLst>
                </a:gridCol>
                <a:gridCol w="576072">
                  <a:extLst>
                    <a:ext uri="{9D8B030D-6E8A-4147-A177-3AD203B41FA5}">
                      <a16:colId xmlns:a16="http://schemas.microsoft.com/office/drawing/2014/main" val="1060367943"/>
                    </a:ext>
                  </a:extLst>
                </a:gridCol>
                <a:gridCol w="576072">
                  <a:extLst>
                    <a:ext uri="{9D8B030D-6E8A-4147-A177-3AD203B41FA5}">
                      <a16:colId xmlns:a16="http://schemas.microsoft.com/office/drawing/2014/main" val="653604565"/>
                    </a:ext>
                  </a:extLst>
                </a:gridCol>
                <a:gridCol w="576072">
                  <a:extLst>
                    <a:ext uri="{9D8B030D-6E8A-4147-A177-3AD203B41FA5}">
                      <a16:colId xmlns:a16="http://schemas.microsoft.com/office/drawing/2014/main" val="2918426193"/>
                    </a:ext>
                  </a:extLst>
                </a:gridCol>
                <a:gridCol w="576072">
                  <a:extLst>
                    <a:ext uri="{9D8B030D-6E8A-4147-A177-3AD203B41FA5}">
                      <a16:colId xmlns:a16="http://schemas.microsoft.com/office/drawing/2014/main" val="773607096"/>
                    </a:ext>
                  </a:extLst>
                </a:gridCol>
                <a:gridCol w="576072">
                  <a:extLst>
                    <a:ext uri="{9D8B030D-6E8A-4147-A177-3AD203B41FA5}">
                      <a16:colId xmlns:a16="http://schemas.microsoft.com/office/drawing/2014/main" val="3480055434"/>
                    </a:ext>
                  </a:extLst>
                </a:gridCol>
                <a:gridCol w="576072">
                  <a:extLst>
                    <a:ext uri="{9D8B030D-6E8A-4147-A177-3AD203B41FA5}">
                      <a16:colId xmlns:a16="http://schemas.microsoft.com/office/drawing/2014/main" val="3324506625"/>
                    </a:ext>
                  </a:extLst>
                </a:gridCol>
                <a:gridCol w="576072">
                  <a:extLst>
                    <a:ext uri="{9D8B030D-6E8A-4147-A177-3AD203B41FA5}">
                      <a16:colId xmlns:a16="http://schemas.microsoft.com/office/drawing/2014/main" val="3125179463"/>
                    </a:ext>
                  </a:extLst>
                </a:gridCol>
                <a:gridCol w="576072">
                  <a:extLst>
                    <a:ext uri="{9D8B030D-6E8A-4147-A177-3AD203B41FA5}">
                      <a16:colId xmlns:a16="http://schemas.microsoft.com/office/drawing/2014/main" val="3874972969"/>
                    </a:ext>
                  </a:extLst>
                </a:gridCol>
                <a:gridCol w="576072">
                  <a:extLst>
                    <a:ext uri="{9D8B030D-6E8A-4147-A177-3AD203B41FA5}">
                      <a16:colId xmlns:a16="http://schemas.microsoft.com/office/drawing/2014/main" val="2889057840"/>
                    </a:ext>
                  </a:extLst>
                </a:gridCol>
                <a:gridCol w="576072">
                  <a:extLst>
                    <a:ext uri="{9D8B030D-6E8A-4147-A177-3AD203B41FA5}">
                      <a16:colId xmlns:a16="http://schemas.microsoft.com/office/drawing/2014/main" val="1172956616"/>
                    </a:ext>
                  </a:extLst>
                </a:gridCol>
                <a:gridCol w="576072">
                  <a:extLst>
                    <a:ext uri="{9D8B030D-6E8A-4147-A177-3AD203B41FA5}">
                      <a16:colId xmlns:a16="http://schemas.microsoft.com/office/drawing/2014/main" val="1965233552"/>
                    </a:ext>
                  </a:extLst>
                </a:gridCol>
                <a:gridCol w="576072">
                  <a:extLst>
                    <a:ext uri="{9D8B030D-6E8A-4147-A177-3AD203B41FA5}">
                      <a16:colId xmlns:a16="http://schemas.microsoft.com/office/drawing/2014/main" val="1363262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56227534"/>
                  </a:ext>
                </a:extLst>
              </a:tr>
              <a:tr h="370840">
                <a:tc>
                  <a:txBody>
                    <a:bodyPr/>
                    <a:lstStyle/>
                    <a:p>
                      <a:r>
                        <a:rPr lang="en-US" sz="1000"/>
                        <a:t>226</a:t>
                      </a:r>
                    </a:p>
                  </a:txBody>
                  <a:tcPr/>
                </a:tc>
                <a:tc>
                  <a:txBody>
                    <a:bodyPr/>
                    <a:lstStyle/>
                    <a:p>
                      <a:r>
                        <a:rPr lang="en-US" sz="1000"/>
                        <a:t>1</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12</a:t>
                      </a:r>
                    </a:p>
                  </a:txBody>
                  <a:tcPr/>
                </a:tc>
                <a:tc>
                  <a:txBody>
                    <a:bodyPr/>
                    <a:lstStyle/>
                    <a:p>
                      <a:r>
                        <a:rPr lang="en-US" sz="1000"/>
                        <a:t>25</a:t>
                      </a:r>
                    </a:p>
                  </a:txBody>
                  <a:tcPr/>
                </a:tc>
                <a:tc>
                  <a:txBody>
                    <a:bodyPr/>
                    <a:lstStyle/>
                    <a:p>
                      <a:r>
                        <a:rPr lang="en-US" sz="1000"/>
                        <a:t>1</a:t>
                      </a:r>
                    </a:p>
                  </a:txBody>
                  <a:tcPr/>
                </a:tc>
                <a:tc>
                  <a:txBody>
                    <a:bodyPr/>
                    <a:lstStyle/>
                    <a:p>
                      <a:r>
                        <a:rPr lang="en-US" sz="1000"/>
                        <a:t>1</a:t>
                      </a:r>
                    </a:p>
                  </a:txBody>
                  <a:tcPr/>
                </a:tc>
                <a:tc>
                  <a:txBody>
                    <a:bodyPr/>
                    <a:lstStyle/>
                    <a:p>
                      <a:r>
                        <a:rPr lang="en-US" sz="1000"/>
                        <a:t>1.4074 %</a:t>
                      </a:r>
                    </a:p>
                  </a:txBody>
                  <a:tcPr/>
                </a:tc>
                <a:tc>
                  <a:txBody>
                    <a:bodyPr/>
                    <a:lstStyle/>
                    <a:p>
                      <a:r>
                        <a:rPr lang="en-US" sz="1000"/>
                        <a:t>0.0 %</a:t>
                      </a:r>
                    </a:p>
                  </a:txBody>
                  <a:tcPr/>
                </a:tc>
                <a:extLst>
                  <a:ext uri="{0D108BD9-81ED-4DB2-BD59-A6C34878D82A}">
                    <a16:rowId xmlns:a16="http://schemas.microsoft.com/office/drawing/2014/main" val="2650409434"/>
                  </a:ext>
                </a:extLst>
              </a:tr>
            </a:tbl>
          </a:graphicData>
        </a:graphic>
      </p:graphicFrame>
      <p:sp>
        <p:nvSpPr>
          <p:cNvPr id="4" name="Text Placeholder 3">
            <a:extLst>
              <a:ext uri="{FF2B5EF4-FFF2-40B4-BE49-F238E27FC236}">
                <a16:creationId xmlns:a16="http://schemas.microsoft.com/office/drawing/2014/main" id="{9C1E27F5-E80B-4C0D-9186-4A45CADB5D8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94053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4FF53-F943-48FC-9B60-2BA826AF3D7E}"/>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F29F13A-EE82-49E5-BC83-5B1C4F442525}"/>
              </a:ext>
            </a:extLst>
          </p:cNvPr>
          <p:cNvGraphicFramePr>
            <a:graphicFrameLocks noGrp="1"/>
          </p:cNvGraphicFramePr>
          <p:nvPr>
            <p:ph type="chart" sz="quarter" idx="13"/>
            <p:extLst>
              <p:ext uri="{D42A27DB-BD31-4B8C-83A1-F6EECF244321}">
                <p14:modId xmlns:p14="http://schemas.microsoft.com/office/powerpoint/2010/main" val="3082525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ED20B-D78A-4B7A-8432-017A6D1439E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82372D3-8EFF-4FEC-B928-82D954C33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9827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75D0D-DE09-43CE-80D4-F8C397B07FCA}"/>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7559DA7F-9FBB-473F-A1E1-4B80CF6D45D7}"/>
              </a:ext>
            </a:extLst>
          </p:cNvPr>
          <p:cNvGraphicFramePr>
            <a:graphicFrameLocks noGrp="1"/>
          </p:cNvGraphicFramePr>
          <p:nvPr>
            <p:ph type="chart" sz="quarter" idx="13"/>
            <p:extLst>
              <p:ext uri="{D42A27DB-BD31-4B8C-83A1-F6EECF244321}">
                <p14:modId xmlns:p14="http://schemas.microsoft.com/office/powerpoint/2010/main" val="449386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67DFC-8EE3-42C3-911B-B057A821E54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67A2D9D-1144-43AE-94F9-D722E4E5C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664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A844-4D8A-4660-83BD-A4322B5905B6}"/>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F13AF58A-7080-4CC1-9C8A-9ABB4563A440}"/>
              </a:ext>
            </a:extLst>
          </p:cNvPr>
          <p:cNvGraphicFramePr>
            <a:graphicFrameLocks noGrp="1"/>
          </p:cNvGraphicFramePr>
          <p:nvPr>
            <p:ph type="chart" sz="quarter" idx="13"/>
            <p:extLst>
              <p:ext uri="{D42A27DB-BD31-4B8C-83A1-F6EECF244321}">
                <p14:modId xmlns:p14="http://schemas.microsoft.com/office/powerpoint/2010/main" val="3612421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476CE-8D62-4AD8-B526-8931B51EB6C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937C9B7-4406-4BC0-A4A0-6FC9625708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4396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F5D1-5347-4D39-8D2B-0C170F530B20}"/>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23F92E2-24EC-44A1-B132-B071FD1965C1}"/>
              </a:ext>
            </a:extLst>
          </p:cNvPr>
          <p:cNvGraphicFramePr>
            <a:graphicFrameLocks noGrp="1"/>
          </p:cNvGraphicFramePr>
          <p:nvPr>
            <p:ph type="tbl" sz="quarter" idx="13"/>
            <p:extLst>
              <p:ext uri="{D42A27DB-BD31-4B8C-83A1-F6EECF244321}">
                <p14:modId xmlns:p14="http://schemas.microsoft.com/office/powerpoint/2010/main" val="142716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29285101"/>
                    </a:ext>
                  </a:extLst>
                </a:gridCol>
                <a:gridCol w="493776">
                  <a:extLst>
                    <a:ext uri="{9D8B030D-6E8A-4147-A177-3AD203B41FA5}">
                      <a16:colId xmlns:a16="http://schemas.microsoft.com/office/drawing/2014/main" val="1454657935"/>
                    </a:ext>
                  </a:extLst>
                </a:gridCol>
                <a:gridCol w="1069848">
                  <a:extLst>
                    <a:ext uri="{9D8B030D-6E8A-4147-A177-3AD203B41FA5}">
                      <a16:colId xmlns:a16="http://schemas.microsoft.com/office/drawing/2014/main" val="503613085"/>
                    </a:ext>
                  </a:extLst>
                </a:gridCol>
                <a:gridCol w="1069848">
                  <a:extLst>
                    <a:ext uri="{9D8B030D-6E8A-4147-A177-3AD203B41FA5}">
                      <a16:colId xmlns:a16="http://schemas.microsoft.com/office/drawing/2014/main" val="1048875893"/>
                    </a:ext>
                  </a:extLst>
                </a:gridCol>
                <a:gridCol w="1069848">
                  <a:extLst>
                    <a:ext uri="{9D8B030D-6E8A-4147-A177-3AD203B41FA5}">
                      <a16:colId xmlns:a16="http://schemas.microsoft.com/office/drawing/2014/main" val="4030995755"/>
                    </a:ext>
                  </a:extLst>
                </a:gridCol>
                <a:gridCol w="1069848">
                  <a:extLst>
                    <a:ext uri="{9D8B030D-6E8A-4147-A177-3AD203B41FA5}">
                      <a16:colId xmlns:a16="http://schemas.microsoft.com/office/drawing/2014/main" val="3400356289"/>
                    </a:ext>
                  </a:extLst>
                </a:gridCol>
                <a:gridCol w="1069848">
                  <a:extLst>
                    <a:ext uri="{9D8B030D-6E8A-4147-A177-3AD203B41FA5}">
                      <a16:colId xmlns:a16="http://schemas.microsoft.com/office/drawing/2014/main" val="63474471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409534322"/>
                  </a:ext>
                </a:extLst>
              </a:tr>
              <a:tr h="370840">
                <a:tc>
                  <a:txBody>
                    <a:bodyPr/>
                    <a:lstStyle/>
                    <a:p>
                      <a:r>
                        <a:rPr lang="en-US" sz="1000" b="1"/>
                        <a:t>@TokioMAmerica - 2021-12-20 16:46:24</a:t>
                      </a:r>
                      <a:r>
                        <a:rPr lang="en-US" sz="1000"/>
                        <a:t>
 We've reached our goal! The Tokio Marine National Team has raised a total of ,162 for the #Walk2EndAlz. Thank you to all of the participating companies! @FirstInsHI @PHLYINS @safetynational @tokiomarinehcc @TMNA_Services @TMHInsurance and TM Claims Service. https://t.co/WTYOmOVyHW</a:t>
                      </a:r>
                    </a:p>
                  </a:txBody>
                  <a:tcPr/>
                </a:tc>
                <a:tc>
                  <a:txBody>
                    <a:bodyPr/>
                    <a:lstStyle/>
                    <a:p>
                      <a:r>
                        <a:rPr lang="en-US" sz="1000"/>
                        <a:t>12/28/2021 19:41:35</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10</a:t>
                      </a:r>
                    </a:p>
                  </a:txBody>
                  <a:tcPr/>
                </a:tc>
                <a:tc>
                  <a:txBody>
                    <a:bodyPr/>
                    <a:lstStyle/>
                    <a:p>
                      <a:r>
                        <a:rPr lang="en-US" sz="1000"/>
                        <a:t>4.4248 %</a:t>
                      </a:r>
                    </a:p>
                  </a:txBody>
                  <a:tcPr/>
                </a:tc>
                <a:extLst>
                  <a:ext uri="{0D108BD9-81ED-4DB2-BD59-A6C34878D82A}">
                    <a16:rowId xmlns:a16="http://schemas.microsoft.com/office/drawing/2014/main" val="2839508439"/>
                  </a:ext>
                </a:extLst>
              </a:tr>
              <a:tr h="370840">
                <a:tc>
                  <a:txBody>
                    <a:bodyPr/>
                    <a:lstStyle/>
                    <a:p>
                      <a:r>
                        <a:rPr lang="en-US" sz="1000" b="1"/>
                        <a:t>@TokioMAmerica - 2021-12-23 11:10:03</a:t>
                      </a:r>
                      <a:r>
                        <a:rPr lang="en-US" sz="1000"/>
                        <a:t>
 Happy holidays! TMA will close at noon today for the holiday season. We will resume normal business hours on Monday, December 27th. https://t.co/LgTONwJMdv</a:t>
                      </a:r>
                    </a:p>
                  </a:txBody>
                  <a:tcPr/>
                </a:tc>
                <a:tc>
                  <a:txBody>
                    <a:bodyPr/>
                    <a:lstStyle/>
                    <a:p>
                      <a:r>
                        <a:rPr lang="en-US" sz="1000"/>
                        <a:t>12/28/2021 19:41:35</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2.2222 %</a:t>
                      </a:r>
                    </a:p>
                  </a:txBody>
                  <a:tcPr/>
                </a:tc>
                <a:extLst>
                  <a:ext uri="{0D108BD9-81ED-4DB2-BD59-A6C34878D82A}">
                    <a16:rowId xmlns:a16="http://schemas.microsoft.com/office/drawing/2014/main" val="1843166526"/>
                  </a:ext>
                </a:extLst>
              </a:tr>
              <a:tr h="370840">
                <a:tc>
                  <a:txBody>
                    <a:bodyPr/>
                    <a:lstStyle/>
                    <a:p>
                      <a:r>
                        <a:rPr lang="en-US" sz="1000" b="1"/>
                        <a:t>@TokioMAmerica - 2021-12-17 16:02:54</a:t>
                      </a:r>
                      <a:r>
                        <a:rPr lang="en-US" sz="1000"/>
                        <a:t>
 What does backlog in the global supply chain mean for your risk management? VP of Ocean Marine, Ralph Salce, talks about accumulating risks due to congested ports in the latest article from @AMBestCo: https://t.co/OSr7VGlOPe https://t.co/FSQrsSkhNe</a:t>
                      </a:r>
                    </a:p>
                  </a:txBody>
                  <a:tcPr/>
                </a:tc>
                <a:tc>
                  <a:txBody>
                    <a:bodyPr/>
                    <a:lstStyle/>
                    <a:p>
                      <a:r>
                        <a:rPr lang="en-US" sz="1000"/>
                        <a:t>12/28/2021 19:41:35</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1.7699 %</a:t>
                      </a:r>
                    </a:p>
                  </a:txBody>
                  <a:tcPr/>
                </a:tc>
                <a:extLst>
                  <a:ext uri="{0D108BD9-81ED-4DB2-BD59-A6C34878D82A}">
                    <a16:rowId xmlns:a16="http://schemas.microsoft.com/office/drawing/2014/main" val="2900772989"/>
                  </a:ext>
                </a:extLst>
              </a:tr>
            </a:tbl>
          </a:graphicData>
        </a:graphic>
      </p:graphicFrame>
      <p:sp>
        <p:nvSpPr>
          <p:cNvPr id="4" name="Text Placeholder 3">
            <a:extLst>
              <a:ext uri="{FF2B5EF4-FFF2-40B4-BE49-F238E27FC236}">
                <a16:creationId xmlns:a16="http://schemas.microsoft.com/office/drawing/2014/main" id="{B7F3A693-ABF4-4F45-AB12-04D279D891E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10188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9D821-8801-4930-9882-3BD3BDEB909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E0DA308-E03D-42A3-B3CE-296A1EE1E1BC}"/>
              </a:ext>
            </a:extLst>
          </p:cNvPr>
          <p:cNvGraphicFramePr>
            <a:graphicFrameLocks noGrp="1"/>
          </p:cNvGraphicFramePr>
          <p:nvPr>
            <p:ph type="tbl" sz="quarter" idx="13"/>
            <p:extLst>
              <p:ext uri="{D42A27DB-BD31-4B8C-83A1-F6EECF244321}">
                <p14:modId xmlns:p14="http://schemas.microsoft.com/office/powerpoint/2010/main" val="3138614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54535676"/>
                    </a:ext>
                  </a:extLst>
                </a:gridCol>
                <a:gridCol w="658368">
                  <a:extLst>
                    <a:ext uri="{9D8B030D-6E8A-4147-A177-3AD203B41FA5}">
                      <a16:colId xmlns:a16="http://schemas.microsoft.com/office/drawing/2014/main" val="1272344769"/>
                    </a:ext>
                  </a:extLst>
                </a:gridCol>
                <a:gridCol w="658368">
                  <a:extLst>
                    <a:ext uri="{9D8B030D-6E8A-4147-A177-3AD203B41FA5}">
                      <a16:colId xmlns:a16="http://schemas.microsoft.com/office/drawing/2014/main" val="2629867729"/>
                    </a:ext>
                  </a:extLst>
                </a:gridCol>
                <a:gridCol w="658368">
                  <a:extLst>
                    <a:ext uri="{9D8B030D-6E8A-4147-A177-3AD203B41FA5}">
                      <a16:colId xmlns:a16="http://schemas.microsoft.com/office/drawing/2014/main" val="68634915"/>
                    </a:ext>
                  </a:extLst>
                </a:gridCol>
                <a:gridCol w="658368">
                  <a:extLst>
                    <a:ext uri="{9D8B030D-6E8A-4147-A177-3AD203B41FA5}">
                      <a16:colId xmlns:a16="http://schemas.microsoft.com/office/drawing/2014/main" val="1024047218"/>
                    </a:ext>
                  </a:extLst>
                </a:gridCol>
                <a:gridCol w="658368">
                  <a:extLst>
                    <a:ext uri="{9D8B030D-6E8A-4147-A177-3AD203B41FA5}">
                      <a16:colId xmlns:a16="http://schemas.microsoft.com/office/drawing/2014/main" val="3583208165"/>
                    </a:ext>
                  </a:extLst>
                </a:gridCol>
                <a:gridCol w="658368">
                  <a:extLst>
                    <a:ext uri="{9D8B030D-6E8A-4147-A177-3AD203B41FA5}">
                      <a16:colId xmlns:a16="http://schemas.microsoft.com/office/drawing/2014/main" val="3294104884"/>
                    </a:ext>
                  </a:extLst>
                </a:gridCol>
                <a:gridCol w="658368">
                  <a:extLst>
                    <a:ext uri="{9D8B030D-6E8A-4147-A177-3AD203B41FA5}">
                      <a16:colId xmlns:a16="http://schemas.microsoft.com/office/drawing/2014/main" val="57564034"/>
                    </a:ext>
                  </a:extLst>
                </a:gridCol>
                <a:gridCol w="658368">
                  <a:extLst>
                    <a:ext uri="{9D8B030D-6E8A-4147-A177-3AD203B41FA5}">
                      <a16:colId xmlns:a16="http://schemas.microsoft.com/office/drawing/2014/main" val="4246182632"/>
                    </a:ext>
                  </a:extLst>
                </a:gridCol>
                <a:gridCol w="658368">
                  <a:extLst>
                    <a:ext uri="{9D8B030D-6E8A-4147-A177-3AD203B41FA5}">
                      <a16:colId xmlns:a16="http://schemas.microsoft.com/office/drawing/2014/main" val="2990112414"/>
                    </a:ext>
                  </a:extLst>
                </a:gridCol>
                <a:gridCol w="658368">
                  <a:extLst>
                    <a:ext uri="{9D8B030D-6E8A-4147-A177-3AD203B41FA5}">
                      <a16:colId xmlns:a16="http://schemas.microsoft.com/office/drawing/2014/main" val="2865574068"/>
                    </a:ext>
                  </a:extLst>
                </a:gridCol>
                <a:gridCol w="658368">
                  <a:extLst>
                    <a:ext uri="{9D8B030D-6E8A-4147-A177-3AD203B41FA5}">
                      <a16:colId xmlns:a16="http://schemas.microsoft.com/office/drawing/2014/main" val="128980342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136321616"/>
                  </a:ext>
                </a:extLst>
              </a:tr>
              <a:tr h="370840">
                <a:tc>
                  <a:txBody>
                    <a:bodyPr/>
                    <a:lstStyle/>
                    <a:p>
                      <a:r>
                        <a:rPr lang="en-US" sz="1000"/>
                        <a:t>18433</a:t>
                      </a:r>
                    </a:p>
                  </a:txBody>
                  <a:tcPr/>
                </a:tc>
                <a:tc>
                  <a:txBody>
                    <a:bodyPr/>
                    <a:lstStyle/>
                    <a:p>
                      <a:r>
                        <a:rPr lang="en-US" sz="1000"/>
                        <a:t>79</a:t>
                      </a:r>
                    </a:p>
                  </a:txBody>
                  <a:tcPr/>
                </a:tc>
                <a:tc>
                  <a:txBody>
                    <a:bodyPr/>
                    <a:lstStyle/>
                    <a:p>
                      <a:r>
                        <a:rPr lang="en-US" sz="1000"/>
                        <a:t>12</a:t>
                      </a:r>
                    </a:p>
                  </a:txBody>
                  <a:tcPr/>
                </a:tc>
                <a:tc>
                  <a:txBody>
                    <a:bodyPr/>
                    <a:lstStyle/>
                    <a:p>
                      <a:r>
                        <a:rPr lang="en-US" sz="1000"/>
                        <a:t>413</a:t>
                      </a:r>
                    </a:p>
                  </a:txBody>
                  <a:tcPr/>
                </a:tc>
                <a:tc>
                  <a:txBody>
                    <a:bodyPr/>
                    <a:lstStyle/>
                    <a:p>
                      <a:r>
                        <a:rPr lang="en-US" sz="1000"/>
                        <a:t>34.416666666667</a:t>
                      </a:r>
                    </a:p>
                  </a:txBody>
                  <a:tcPr/>
                </a:tc>
                <a:tc>
                  <a:txBody>
                    <a:bodyPr/>
                    <a:lstStyle/>
                    <a:p>
                      <a:r>
                        <a:rPr lang="en-US" sz="1000"/>
                        <a:t>16</a:t>
                      </a:r>
                    </a:p>
                  </a:txBody>
                  <a:tcPr/>
                </a:tc>
                <a:tc>
                  <a:txBody>
                    <a:bodyPr/>
                    <a:lstStyle/>
                    <a:p>
                      <a:r>
                        <a:rPr lang="en-US" sz="1000"/>
                        <a:t>6</a:t>
                      </a:r>
                    </a:p>
                  </a:txBody>
                  <a:tcPr/>
                </a:tc>
                <a:tc>
                  <a:txBody>
                    <a:bodyPr/>
                    <a:lstStyle/>
                    <a:p>
                      <a:r>
                        <a:rPr lang="en-US" sz="1000"/>
                        <a:t>1665</a:t>
                      </a:r>
                    </a:p>
                  </a:txBody>
                  <a:tcPr/>
                </a:tc>
                <a:tc>
                  <a:txBody>
                    <a:bodyPr/>
                    <a:lstStyle/>
                    <a:p>
                      <a:r>
                        <a:rPr lang="en-US" sz="1000"/>
                        <a:t>26919</a:t>
                      </a:r>
                    </a:p>
                  </a:txBody>
                  <a:tcPr/>
                </a:tc>
                <a:tc>
                  <a:txBody>
                    <a:bodyPr/>
                    <a:lstStyle/>
                    <a:p>
                      <a:r>
                        <a:rPr lang="en-US" sz="1000"/>
                        <a:t>2243.25</a:t>
                      </a:r>
                    </a:p>
                  </a:txBody>
                  <a:tcPr/>
                </a:tc>
                <a:tc>
                  <a:txBody>
                    <a:bodyPr/>
                    <a:lstStyle/>
                    <a:p>
                      <a:r>
                        <a:rPr lang="en-US" sz="1000"/>
                        <a:t>5.7364657146989 %</a:t>
                      </a:r>
                    </a:p>
                  </a:txBody>
                  <a:tcPr/>
                </a:tc>
                <a:tc>
                  <a:txBody>
                    <a:bodyPr/>
                    <a:lstStyle/>
                    <a:p>
                      <a:r>
                        <a:rPr lang="en-US" sz="1000"/>
                        <a:t>0</a:t>
                      </a:r>
                    </a:p>
                  </a:txBody>
                  <a:tcPr/>
                </a:tc>
                <a:extLst>
                  <a:ext uri="{0D108BD9-81ED-4DB2-BD59-A6C34878D82A}">
                    <a16:rowId xmlns:a16="http://schemas.microsoft.com/office/drawing/2014/main" val="3508196670"/>
                  </a:ext>
                </a:extLst>
              </a:tr>
            </a:tbl>
          </a:graphicData>
        </a:graphic>
      </p:graphicFrame>
      <p:sp>
        <p:nvSpPr>
          <p:cNvPr id="4" name="Text Placeholder 3">
            <a:extLst>
              <a:ext uri="{FF2B5EF4-FFF2-40B4-BE49-F238E27FC236}">
                <a16:creationId xmlns:a16="http://schemas.microsoft.com/office/drawing/2014/main" id="{F90D6D83-B564-450A-B320-35234412366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03698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69C4-40CF-482E-9C45-90602FE3743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DA3ACD26-0254-475D-9B9B-17633448B50E}"/>
              </a:ext>
            </a:extLst>
          </p:cNvPr>
          <p:cNvGraphicFramePr>
            <a:graphicFrameLocks noGrp="1"/>
          </p:cNvGraphicFramePr>
          <p:nvPr>
            <p:ph type="chart" sz="quarter" idx="13"/>
            <p:extLst>
              <p:ext uri="{D42A27DB-BD31-4B8C-83A1-F6EECF244321}">
                <p14:modId xmlns:p14="http://schemas.microsoft.com/office/powerpoint/2010/main" val="1619130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C6797-B499-42A3-BA65-9FA973DC38D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5AE1D97-441C-4155-BF0B-CA256652DF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4223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AD46-DC21-49EE-BC11-DEB3EF0D4E3A}"/>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E72402CE-0C18-4396-AC9C-B2E77FED389C}"/>
              </a:ext>
            </a:extLst>
          </p:cNvPr>
          <p:cNvGraphicFramePr>
            <a:graphicFrameLocks noGrp="1"/>
          </p:cNvGraphicFramePr>
          <p:nvPr>
            <p:ph type="chart" sz="quarter" idx="13"/>
            <p:extLst>
              <p:ext uri="{D42A27DB-BD31-4B8C-83A1-F6EECF244321}">
                <p14:modId xmlns:p14="http://schemas.microsoft.com/office/powerpoint/2010/main" val="1611207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5DAB16-F216-4CA2-B302-D1B69F9540F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A9D855D-0B37-4EE6-BBF4-25F894F10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9445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0C76-0387-40A0-8CE0-7B47553059FB}"/>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AC5DA42-898B-4D73-8B82-6B2B49146F9C}"/>
              </a:ext>
            </a:extLst>
          </p:cNvPr>
          <p:cNvGraphicFramePr>
            <a:graphicFrameLocks noGrp="1"/>
          </p:cNvGraphicFramePr>
          <p:nvPr>
            <p:ph type="chart" sz="quarter" idx="13"/>
            <p:extLst>
              <p:ext uri="{D42A27DB-BD31-4B8C-83A1-F6EECF244321}">
                <p14:modId xmlns:p14="http://schemas.microsoft.com/office/powerpoint/2010/main" val="853523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01F2F3-9B5B-4B7A-96A4-644F9F583CA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6BCB035-7BAB-4C57-B2DD-45B27ED7FC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8758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CB919-1707-40C1-A106-B3E7B90C867A}"/>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36FAF44A-F2A6-4E36-92EB-FE89D201CF2D}"/>
              </a:ext>
            </a:extLst>
          </p:cNvPr>
          <p:cNvGraphicFramePr>
            <a:graphicFrameLocks noGrp="1"/>
          </p:cNvGraphicFramePr>
          <p:nvPr>
            <p:ph type="chart" sz="quarter" idx="13"/>
            <p:extLst>
              <p:ext uri="{D42A27DB-BD31-4B8C-83A1-F6EECF244321}">
                <p14:modId xmlns:p14="http://schemas.microsoft.com/office/powerpoint/2010/main" val="944485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36E086-AE32-4E8A-9C22-1762A2EDAA9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B067A5C-37A2-430D-9518-4D40C47B2B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148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5720E-C12D-454C-B22B-FB982D81EAC0}"/>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2F1BAB79-AD4D-40C4-873E-6B6544504A5B}"/>
              </a:ext>
            </a:extLst>
          </p:cNvPr>
          <p:cNvGraphicFramePr>
            <a:graphicFrameLocks noGrp="1"/>
          </p:cNvGraphicFramePr>
          <p:nvPr>
            <p:ph type="tbl" sz="quarter" idx="13"/>
            <p:extLst>
              <p:ext uri="{D42A27DB-BD31-4B8C-83A1-F6EECF244321}">
                <p14:modId xmlns:p14="http://schemas.microsoft.com/office/powerpoint/2010/main" val="1406990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17670727"/>
                    </a:ext>
                  </a:extLst>
                </a:gridCol>
                <a:gridCol w="740664">
                  <a:extLst>
                    <a:ext uri="{9D8B030D-6E8A-4147-A177-3AD203B41FA5}">
                      <a16:colId xmlns:a16="http://schemas.microsoft.com/office/drawing/2014/main" val="2258410089"/>
                    </a:ext>
                  </a:extLst>
                </a:gridCol>
                <a:gridCol w="740664">
                  <a:extLst>
                    <a:ext uri="{9D8B030D-6E8A-4147-A177-3AD203B41FA5}">
                      <a16:colId xmlns:a16="http://schemas.microsoft.com/office/drawing/2014/main" val="2805354108"/>
                    </a:ext>
                  </a:extLst>
                </a:gridCol>
                <a:gridCol w="740664">
                  <a:extLst>
                    <a:ext uri="{9D8B030D-6E8A-4147-A177-3AD203B41FA5}">
                      <a16:colId xmlns:a16="http://schemas.microsoft.com/office/drawing/2014/main" val="4034156355"/>
                    </a:ext>
                  </a:extLst>
                </a:gridCol>
                <a:gridCol w="740664">
                  <a:extLst>
                    <a:ext uri="{9D8B030D-6E8A-4147-A177-3AD203B41FA5}">
                      <a16:colId xmlns:a16="http://schemas.microsoft.com/office/drawing/2014/main" val="2963619855"/>
                    </a:ext>
                  </a:extLst>
                </a:gridCol>
                <a:gridCol w="740664">
                  <a:extLst>
                    <a:ext uri="{9D8B030D-6E8A-4147-A177-3AD203B41FA5}">
                      <a16:colId xmlns:a16="http://schemas.microsoft.com/office/drawing/2014/main" val="699155383"/>
                    </a:ext>
                  </a:extLst>
                </a:gridCol>
                <a:gridCol w="740664">
                  <a:extLst>
                    <a:ext uri="{9D8B030D-6E8A-4147-A177-3AD203B41FA5}">
                      <a16:colId xmlns:a16="http://schemas.microsoft.com/office/drawing/2014/main" val="3841704196"/>
                    </a:ext>
                  </a:extLst>
                </a:gridCol>
                <a:gridCol w="740664">
                  <a:extLst>
                    <a:ext uri="{9D8B030D-6E8A-4147-A177-3AD203B41FA5}">
                      <a16:colId xmlns:a16="http://schemas.microsoft.com/office/drawing/2014/main" val="891559854"/>
                    </a:ext>
                  </a:extLst>
                </a:gridCol>
                <a:gridCol w="740664">
                  <a:extLst>
                    <a:ext uri="{9D8B030D-6E8A-4147-A177-3AD203B41FA5}">
                      <a16:colId xmlns:a16="http://schemas.microsoft.com/office/drawing/2014/main" val="497787423"/>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774583183"/>
                  </a:ext>
                </a:extLst>
              </a:tr>
              <a:tr h="370840">
                <a:tc>
                  <a:txBody>
                    <a:bodyPr/>
                    <a:lstStyle/>
                    <a:p>
                      <a:r>
                        <a:rPr lang="en-US" sz="1000" b="1"/>
                        <a:t>Tokio Marine America - 2021-12-03 16:35:02</a:t>
                      </a:r>
                      <a:r>
                        <a:rPr lang="en-US" sz="1000"/>
                        <a:t>
 Long time, no see! VP of Marketing, Paul Fox, recently went into the office to spot some familiar faces. It's great to see everyone!
#returntooffice #returntowork #togetheragain #togetherisbetter</a:t>
                      </a:r>
                    </a:p>
                  </a:txBody>
                  <a:tcPr/>
                </a:tc>
                <a:tc>
                  <a:txBody>
                    <a:bodyPr/>
                    <a:lstStyle/>
                    <a:p>
                      <a:r>
                        <a:rPr lang="en-US" sz="1000"/>
                        <a:t>Image</a:t>
                      </a:r>
                    </a:p>
                  </a:txBody>
                  <a:tcPr/>
                </a:tc>
                <a:tc>
                  <a:txBody>
                    <a:bodyPr/>
                    <a:lstStyle/>
                    <a:p>
                      <a:r>
                        <a:rPr lang="en-US" sz="1000"/>
                        <a:t>77</a:t>
                      </a:r>
                    </a:p>
                  </a:txBody>
                  <a:tcPr/>
                </a:tc>
                <a:tc>
                  <a:txBody>
                    <a:bodyPr/>
                    <a:lstStyle/>
                    <a:p>
                      <a:r>
                        <a:rPr lang="en-US" sz="1000"/>
                        <a:t>1</a:t>
                      </a:r>
                    </a:p>
                  </a:txBody>
                  <a:tcPr/>
                </a:tc>
                <a:tc>
                  <a:txBody>
                    <a:bodyPr/>
                    <a:lstStyle/>
                    <a:p>
                      <a:r>
                        <a:rPr lang="en-US" sz="1000"/>
                        <a:t>0</a:t>
                      </a:r>
                    </a:p>
                  </a:txBody>
                  <a:tcPr/>
                </a:tc>
                <a:tc>
                  <a:txBody>
                    <a:bodyPr/>
                    <a:lstStyle/>
                    <a:p>
                      <a:r>
                        <a:rPr lang="en-US" sz="1000"/>
                        <a:t>445</a:t>
                      </a:r>
                    </a:p>
                  </a:txBody>
                  <a:tcPr/>
                </a:tc>
                <a:tc>
                  <a:txBody>
                    <a:bodyPr/>
                    <a:lstStyle/>
                    <a:p>
                      <a:r>
                        <a:rPr lang="en-US" sz="1000"/>
                        <a:t>10.825915959429</a:t>
                      </a:r>
                    </a:p>
                  </a:txBody>
                  <a:tcPr/>
                </a:tc>
                <a:tc>
                  <a:txBody>
                    <a:bodyPr/>
                    <a:lstStyle/>
                    <a:p>
                      <a:r>
                        <a:rPr lang="en-US" sz="1000"/>
                        <a:t>4831</a:t>
                      </a:r>
                    </a:p>
                  </a:txBody>
                  <a:tcPr/>
                </a:tc>
                <a:tc>
                  <a:txBody>
                    <a:bodyPr/>
                    <a:lstStyle/>
                    <a:p>
                      <a:r>
                        <a:rPr lang="en-US" sz="1000"/>
                        <a:t>n/a</a:t>
                      </a:r>
                    </a:p>
                  </a:txBody>
                  <a:tcPr/>
                </a:tc>
                <a:extLst>
                  <a:ext uri="{0D108BD9-81ED-4DB2-BD59-A6C34878D82A}">
                    <a16:rowId xmlns:a16="http://schemas.microsoft.com/office/drawing/2014/main" val="2068859172"/>
                  </a:ext>
                </a:extLst>
              </a:tr>
              <a:tr h="370840">
                <a:tc>
                  <a:txBody>
                    <a:bodyPr/>
                    <a:lstStyle/>
                    <a:p>
                      <a:r>
                        <a:rPr lang="en-US" sz="1000" b="1"/>
                        <a:t>Tokio Marine America - 2021-12-28 14:22:35</a:t>
                      </a:r>
                      <a:r>
                        <a:rPr lang="en-US" sz="1000"/>
                        <a:t>
 Sending warm wishes this holiday season, from our families to yours!
Thanks to TMA employees Sandy G., Kristy C., and Diana B. for sharing these photos of their families.
#happyholidays #worklifebalance</a:t>
                      </a:r>
                    </a:p>
                  </a:txBody>
                  <a:tcPr/>
                </a:tc>
                <a:tc>
                  <a:txBody>
                    <a:bodyPr/>
                    <a:lstStyle/>
                    <a:p>
                      <a:r>
                        <a:rPr lang="en-US" sz="1000"/>
                        <a:t>Image</a:t>
                      </a:r>
                    </a:p>
                  </a:txBody>
                  <a:tcPr/>
                </a:tc>
                <a:tc>
                  <a:txBody>
                    <a:bodyPr/>
                    <a:lstStyle/>
                    <a:p>
                      <a:r>
                        <a:rPr lang="en-US" sz="1000"/>
                        <a:t>59</a:t>
                      </a:r>
                    </a:p>
                  </a:txBody>
                  <a:tcPr/>
                </a:tc>
                <a:tc>
                  <a:txBody>
                    <a:bodyPr/>
                    <a:lstStyle/>
                    <a:p>
                      <a:r>
                        <a:rPr lang="en-US" sz="1000"/>
                        <a:t>0</a:t>
                      </a:r>
                    </a:p>
                  </a:txBody>
                  <a:tcPr/>
                </a:tc>
                <a:tc>
                  <a:txBody>
                    <a:bodyPr/>
                    <a:lstStyle/>
                    <a:p>
                      <a:r>
                        <a:rPr lang="en-US" sz="1000"/>
                        <a:t>0</a:t>
                      </a:r>
                    </a:p>
                  </a:txBody>
                  <a:tcPr/>
                </a:tc>
                <a:tc>
                  <a:txBody>
                    <a:bodyPr/>
                    <a:lstStyle/>
                    <a:p>
                      <a:r>
                        <a:rPr lang="en-US" sz="1000"/>
                        <a:t>464</a:t>
                      </a:r>
                    </a:p>
                  </a:txBody>
                  <a:tcPr/>
                </a:tc>
                <a:tc>
                  <a:txBody>
                    <a:bodyPr/>
                    <a:lstStyle/>
                    <a:p>
                      <a:r>
                        <a:rPr lang="en-US" sz="1000"/>
                        <a:t>12.913580246914</a:t>
                      </a:r>
                    </a:p>
                  </a:txBody>
                  <a:tcPr/>
                </a:tc>
                <a:tc>
                  <a:txBody>
                    <a:bodyPr/>
                    <a:lstStyle/>
                    <a:p>
                      <a:r>
                        <a:rPr lang="en-US" sz="1000"/>
                        <a:t>4050</a:t>
                      </a:r>
                    </a:p>
                  </a:txBody>
                  <a:tcPr/>
                </a:tc>
                <a:tc>
                  <a:txBody>
                    <a:bodyPr/>
                    <a:lstStyle/>
                    <a:p>
                      <a:r>
                        <a:rPr lang="en-US" sz="1000"/>
                        <a:t>n/a</a:t>
                      </a:r>
                    </a:p>
                  </a:txBody>
                  <a:tcPr/>
                </a:tc>
                <a:extLst>
                  <a:ext uri="{0D108BD9-81ED-4DB2-BD59-A6C34878D82A}">
                    <a16:rowId xmlns:a16="http://schemas.microsoft.com/office/drawing/2014/main" val="1831463461"/>
                  </a:ext>
                </a:extLst>
              </a:tr>
              <a:tr h="370840">
                <a:tc>
                  <a:txBody>
                    <a:bodyPr/>
                    <a:lstStyle/>
                    <a:p>
                      <a:r>
                        <a:rPr lang="en-US" sz="1000" b="1"/>
                        <a:t>Tokio Marine America - 2021-12-15 16:19:50</a:t>
                      </a:r>
                      <a:r>
                        <a:rPr lang="en-US" sz="1000"/>
                        <a:t>
 Snow peaks and pine trees - Steve's recent trip to Colorado seems like the perfect holiday trip! 
If you're in need of a holiday getaway, consider applying for a position at TMA. We value your #worklifebalance. Apply here: https://bit.ly/3m98eGe
#holidaytrip #colorado #insurancecareers #insurancejobs</a:t>
                      </a:r>
                    </a:p>
                  </a:txBody>
                  <a:tcPr/>
                </a:tc>
                <a:tc>
                  <a:txBody>
                    <a:bodyPr/>
                    <a:lstStyle/>
                    <a:p>
                      <a:r>
                        <a:rPr lang="en-US" sz="1000"/>
                        <a:t>Image</a:t>
                      </a:r>
                    </a:p>
                  </a:txBody>
                  <a:tcPr/>
                </a:tc>
                <a:tc>
                  <a:txBody>
                    <a:bodyPr/>
                    <a:lstStyle/>
                    <a:p>
                      <a:r>
                        <a:rPr lang="en-US" sz="1000"/>
                        <a:t>55</a:t>
                      </a:r>
                    </a:p>
                  </a:txBody>
                  <a:tcPr/>
                </a:tc>
                <a:tc>
                  <a:txBody>
                    <a:bodyPr/>
                    <a:lstStyle/>
                    <a:p>
                      <a:r>
                        <a:rPr lang="en-US" sz="1000"/>
                        <a:t>0</a:t>
                      </a:r>
                    </a:p>
                  </a:txBody>
                  <a:tcPr/>
                </a:tc>
                <a:tc>
                  <a:txBody>
                    <a:bodyPr/>
                    <a:lstStyle/>
                    <a:p>
                      <a:r>
                        <a:rPr lang="en-US" sz="1000"/>
                        <a:t>0</a:t>
                      </a:r>
                    </a:p>
                  </a:txBody>
                  <a:tcPr/>
                </a:tc>
                <a:tc>
                  <a:txBody>
                    <a:bodyPr/>
                    <a:lstStyle/>
                    <a:p>
                      <a:r>
                        <a:rPr lang="en-US" sz="1000"/>
                        <a:t>94</a:t>
                      </a:r>
                    </a:p>
                  </a:txBody>
                  <a:tcPr/>
                </a:tc>
                <a:tc>
                  <a:txBody>
                    <a:bodyPr/>
                    <a:lstStyle/>
                    <a:p>
                      <a:r>
                        <a:rPr lang="en-US" sz="1000"/>
                        <a:t>4.3076033535704</a:t>
                      </a:r>
                    </a:p>
                  </a:txBody>
                  <a:tcPr/>
                </a:tc>
                <a:tc>
                  <a:txBody>
                    <a:bodyPr/>
                    <a:lstStyle/>
                    <a:p>
                      <a:r>
                        <a:rPr lang="en-US" sz="1000"/>
                        <a:t>3459</a:t>
                      </a:r>
                    </a:p>
                  </a:txBody>
                  <a:tcPr/>
                </a:tc>
                <a:tc>
                  <a:txBody>
                    <a:bodyPr/>
                    <a:lstStyle/>
                    <a:p>
                      <a:r>
                        <a:rPr lang="en-US" sz="1000"/>
                        <a:t>n/a</a:t>
                      </a:r>
                    </a:p>
                  </a:txBody>
                  <a:tcPr/>
                </a:tc>
                <a:extLst>
                  <a:ext uri="{0D108BD9-81ED-4DB2-BD59-A6C34878D82A}">
                    <a16:rowId xmlns:a16="http://schemas.microsoft.com/office/drawing/2014/main" val="1378121520"/>
                  </a:ext>
                </a:extLst>
              </a:tr>
            </a:tbl>
          </a:graphicData>
        </a:graphic>
      </p:graphicFrame>
      <p:sp>
        <p:nvSpPr>
          <p:cNvPr id="4" name="Text Placeholder 3">
            <a:extLst>
              <a:ext uri="{FF2B5EF4-FFF2-40B4-BE49-F238E27FC236}">
                <a16:creationId xmlns:a16="http://schemas.microsoft.com/office/drawing/2014/main" id="{D9422834-A3C9-4F32-8E8D-7E90A5BC2DA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24356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75153-1EAD-4831-8F3E-F2D4DE8DC69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E18C885-40DE-426E-BC0C-E538EC5D785F}"/>
              </a:ext>
            </a:extLst>
          </p:cNvPr>
          <p:cNvGraphicFramePr>
            <a:graphicFrameLocks noGrp="1"/>
          </p:cNvGraphicFramePr>
          <p:nvPr>
            <p:ph type="tbl" sz="quarter" idx="13"/>
            <p:extLst>
              <p:ext uri="{D42A27DB-BD31-4B8C-83A1-F6EECF244321}">
                <p14:modId xmlns:p14="http://schemas.microsoft.com/office/powerpoint/2010/main" val="2235384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9436157"/>
                    </a:ext>
                  </a:extLst>
                </a:gridCol>
                <a:gridCol w="658368">
                  <a:extLst>
                    <a:ext uri="{9D8B030D-6E8A-4147-A177-3AD203B41FA5}">
                      <a16:colId xmlns:a16="http://schemas.microsoft.com/office/drawing/2014/main" val="3919687442"/>
                    </a:ext>
                  </a:extLst>
                </a:gridCol>
                <a:gridCol w="658368">
                  <a:extLst>
                    <a:ext uri="{9D8B030D-6E8A-4147-A177-3AD203B41FA5}">
                      <a16:colId xmlns:a16="http://schemas.microsoft.com/office/drawing/2014/main" val="478493340"/>
                    </a:ext>
                  </a:extLst>
                </a:gridCol>
                <a:gridCol w="658368">
                  <a:extLst>
                    <a:ext uri="{9D8B030D-6E8A-4147-A177-3AD203B41FA5}">
                      <a16:colId xmlns:a16="http://schemas.microsoft.com/office/drawing/2014/main" val="2380402712"/>
                    </a:ext>
                  </a:extLst>
                </a:gridCol>
                <a:gridCol w="658368">
                  <a:extLst>
                    <a:ext uri="{9D8B030D-6E8A-4147-A177-3AD203B41FA5}">
                      <a16:colId xmlns:a16="http://schemas.microsoft.com/office/drawing/2014/main" val="3976852576"/>
                    </a:ext>
                  </a:extLst>
                </a:gridCol>
                <a:gridCol w="658368">
                  <a:extLst>
                    <a:ext uri="{9D8B030D-6E8A-4147-A177-3AD203B41FA5}">
                      <a16:colId xmlns:a16="http://schemas.microsoft.com/office/drawing/2014/main" val="1347948347"/>
                    </a:ext>
                  </a:extLst>
                </a:gridCol>
                <a:gridCol w="658368">
                  <a:extLst>
                    <a:ext uri="{9D8B030D-6E8A-4147-A177-3AD203B41FA5}">
                      <a16:colId xmlns:a16="http://schemas.microsoft.com/office/drawing/2014/main" val="4167236873"/>
                    </a:ext>
                  </a:extLst>
                </a:gridCol>
                <a:gridCol w="658368">
                  <a:extLst>
                    <a:ext uri="{9D8B030D-6E8A-4147-A177-3AD203B41FA5}">
                      <a16:colId xmlns:a16="http://schemas.microsoft.com/office/drawing/2014/main" val="1203694231"/>
                    </a:ext>
                  </a:extLst>
                </a:gridCol>
                <a:gridCol w="658368">
                  <a:extLst>
                    <a:ext uri="{9D8B030D-6E8A-4147-A177-3AD203B41FA5}">
                      <a16:colId xmlns:a16="http://schemas.microsoft.com/office/drawing/2014/main" val="559791212"/>
                    </a:ext>
                  </a:extLst>
                </a:gridCol>
                <a:gridCol w="658368">
                  <a:extLst>
                    <a:ext uri="{9D8B030D-6E8A-4147-A177-3AD203B41FA5}">
                      <a16:colId xmlns:a16="http://schemas.microsoft.com/office/drawing/2014/main" val="35157731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45508369"/>
                  </a:ext>
                </a:extLst>
              </a:tr>
              <a:tr h="370840">
                <a:tc>
                  <a:txBody>
                    <a:bodyPr/>
                    <a:lstStyle/>
                    <a:p>
                      <a:r>
                        <a:rPr lang="en-US" sz="1000"/>
                        <a:t>tmamerica</a:t>
                      </a:r>
                    </a:p>
                  </a:txBody>
                  <a:tcPr/>
                </a:tc>
                <a:tc>
                  <a:txBody>
                    <a:bodyPr/>
                    <a:lstStyle/>
                    <a:p>
                      <a:r>
                        <a:rPr lang="en-US" sz="1000"/>
                        <a:t>451</a:t>
                      </a:r>
                    </a:p>
                  </a:txBody>
                  <a:tcPr/>
                </a:tc>
                <a:tc>
                  <a:txBody>
                    <a:bodyPr/>
                    <a:lstStyle/>
                    <a:p>
                      <a:r>
                        <a:rPr lang="en-US" sz="1000"/>
                        <a:t>1</a:t>
                      </a:r>
                    </a:p>
                  </a:txBody>
                  <a:tcPr/>
                </a:tc>
                <a:tc>
                  <a:txBody>
                    <a:bodyPr/>
                    <a:lstStyle/>
                    <a:p>
                      <a:r>
                        <a:rPr lang="en-US" sz="1000"/>
                        <a:t>10</a:t>
                      </a:r>
                    </a:p>
                  </a:txBody>
                  <a:tcPr/>
                </a:tc>
                <a:tc>
                  <a:txBody>
                    <a:bodyPr/>
                    <a:lstStyle/>
                    <a:p>
                      <a:r>
                        <a:rPr lang="en-US" sz="1000"/>
                        <a:t>2</a:t>
                      </a:r>
                    </a:p>
                  </a:txBody>
                  <a:tcPr/>
                </a:tc>
                <a:tc>
                  <a:txBody>
                    <a:bodyPr/>
                    <a:lstStyle/>
                    <a:p>
                      <a:r>
                        <a:rPr lang="en-US" sz="1000"/>
                        <a:t>0</a:t>
                      </a:r>
                    </a:p>
                  </a:txBody>
                  <a:tcPr/>
                </a:tc>
                <a:tc>
                  <a:txBody>
                    <a:bodyPr/>
                    <a:lstStyle/>
                    <a:p>
                      <a:r>
                        <a:rPr lang="en-US" sz="1000"/>
                        <a:t>12</a:t>
                      </a:r>
                    </a:p>
                  </a:txBody>
                  <a:tcPr/>
                </a:tc>
                <a:tc>
                  <a:txBody>
                    <a:bodyPr/>
                    <a:lstStyle/>
                    <a:p>
                      <a:r>
                        <a:rPr lang="en-US" sz="1000"/>
                        <a:t>111</a:t>
                      </a:r>
                    </a:p>
                  </a:txBody>
                  <a:tcPr/>
                </a:tc>
                <a:tc>
                  <a:txBody>
                    <a:bodyPr/>
                    <a:lstStyle/>
                    <a:p>
                      <a:r>
                        <a:rPr lang="en-US" sz="1000"/>
                        <a:t>9</a:t>
                      </a:r>
                    </a:p>
                  </a:txBody>
                  <a:tcPr/>
                </a:tc>
                <a:tc>
                  <a:txBody>
                    <a:bodyPr/>
                    <a:lstStyle/>
                    <a:p>
                      <a:r>
                        <a:rPr lang="en-US" sz="1000"/>
                        <a:t>2.2222 %</a:t>
                      </a:r>
                    </a:p>
                  </a:txBody>
                  <a:tcPr/>
                </a:tc>
                <a:extLst>
                  <a:ext uri="{0D108BD9-81ED-4DB2-BD59-A6C34878D82A}">
                    <a16:rowId xmlns:a16="http://schemas.microsoft.com/office/drawing/2014/main" val="2632072885"/>
                  </a:ext>
                </a:extLst>
              </a:tr>
            </a:tbl>
          </a:graphicData>
        </a:graphic>
      </p:graphicFrame>
      <p:sp>
        <p:nvSpPr>
          <p:cNvPr id="4" name="Text Placeholder 3">
            <a:extLst>
              <a:ext uri="{FF2B5EF4-FFF2-40B4-BE49-F238E27FC236}">
                <a16:creationId xmlns:a16="http://schemas.microsoft.com/office/drawing/2014/main" id="{E9D65CE7-A9EB-4D84-87F2-337FD46CE83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67849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1D627-4F7E-41F3-8563-2D5F50FB2EAE}"/>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CB8121E-20E0-4721-94DA-13A4606C95F1}"/>
              </a:ext>
            </a:extLst>
          </p:cNvPr>
          <p:cNvGraphicFramePr>
            <a:graphicFrameLocks noGrp="1"/>
          </p:cNvGraphicFramePr>
          <p:nvPr>
            <p:ph type="chart" sz="quarter" idx="13"/>
            <p:extLst>
              <p:ext uri="{D42A27DB-BD31-4B8C-83A1-F6EECF244321}">
                <p14:modId xmlns:p14="http://schemas.microsoft.com/office/powerpoint/2010/main" val="3730665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333913-AB78-4788-AF2E-A4B13250F06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7883EFF-1355-40A1-8BE2-0C12871E32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371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4981D-DD95-4AF1-8CB1-F5D519D0A09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1BE85691-43E6-41E5-B524-EB08E8E85E44}"/>
              </a:ext>
            </a:extLst>
          </p:cNvPr>
          <p:cNvGraphicFramePr>
            <a:graphicFrameLocks noGrp="1"/>
          </p:cNvGraphicFramePr>
          <p:nvPr>
            <p:ph type="chart" sz="quarter" idx="13"/>
            <p:extLst>
              <p:ext uri="{D42A27DB-BD31-4B8C-83A1-F6EECF244321}">
                <p14:modId xmlns:p14="http://schemas.microsoft.com/office/powerpoint/2010/main" val="1005907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F3F01A-E5BA-40EF-8509-BCEFA369CB0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41C3C1-9245-435F-83AA-6D8A5370E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329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7BF8E-8B31-4F69-A458-3A7EBE863821}"/>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9D0D68D-4D98-4045-B945-34A957FDDB16}"/>
              </a:ext>
            </a:extLst>
          </p:cNvPr>
          <p:cNvGraphicFramePr>
            <a:graphicFrameLocks noGrp="1"/>
          </p:cNvGraphicFramePr>
          <p:nvPr>
            <p:ph type="chart" sz="quarter" idx="13"/>
            <p:extLst>
              <p:ext uri="{D42A27DB-BD31-4B8C-83A1-F6EECF244321}">
                <p14:modId xmlns:p14="http://schemas.microsoft.com/office/powerpoint/2010/main" val="2448442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12AE9F-ECB6-4AA8-82CC-BDC8FB2A9E6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7ED6FFD-E115-4248-95BD-DFFDBAB870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131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F97E-CC7F-4520-8CDA-E11BD5982F7C}"/>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C763EBA8-8E9E-4421-81C7-C36DE67E9F7F}"/>
              </a:ext>
            </a:extLst>
          </p:cNvPr>
          <p:cNvGraphicFramePr>
            <a:graphicFrameLocks noGrp="1"/>
          </p:cNvGraphicFramePr>
          <p:nvPr>
            <p:ph type="tbl" sz="quarter" idx="13"/>
            <p:extLst>
              <p:ext uri="{D42A27DB-BD31-4B8C-83A1-F6EECF244321}">
                <p14:modId xmlns:p14="http://schemas.microsoft.com/office/powerpoint/2010/main" val="1861830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63937075"/>
                    </a:ext>
                  </a:extLst>
                </a:gridCol>
                <a:gridCol w="1810512">
                  <a:extLst>
                    <a:ext uri="{9D8B030D-6E8A-4147-A177-3AD203B41FA5}">
                      <a16:colId xmlns:a16="http://schemas.microsoft.com/office/drawing/2014/main" val="2868231064"/>
                    </a:ext>
                  </a:extLst>
                </a:gridCol>
                <a:gridCol w="822960">
                  <a:extLst>
                    <a:ext uri="{9D8B030D-6E8A-4147-A177-3AD203B41FA5}">
                      <a16:colId xmlns:a16="http://schemas.microsoft.com/office/drawing/2014/main" val="1484369987"/>
                    </a:ext>
                  </a:extLst>
                </a:gridCol>
                <a:gridCol w="822960">
                  <a:extLst>
                    <a:ext uri="{9D8B030D-6E8A-4147-A177-3AD203B41FA5}">
                      <a16:colId xmlns:a16="http://schemas.microsoft.com/office/drawing/2014/main" val="3081871595"/>
                    </a:ext>
                  </a:extLst>
                </a:gridCol>
                <a:gridCol w="822960">
                  <a:extLst>
                    <a:ext uri="{9D8B030D-6E8A-4147-A177-3AD203B41FA5}">
                      <a16:colId xmlns:a16="http://schemas.microsoft.com/office/drawing/2014/main" val="1129305188"/>
                    </a:ext>
                  </a:extLst>
                </a:gridCol>
                <a:gridCol w="822960">
                  <a:extLst>
                    <a:ext uri="{9D8B030D-6E8A-4147-A177-3AD203B41FA5}">
                      <a16:colId xmlns:a16="http://schemas.microsoft.com/office/drawing/2014/main" val="1627640033"/>
                    </a:ext>
                  </a:extLst>
                </a:gridCol>
                <a:gridCol w="822960">
                  <a:extLst>
                    <a:ext uri="{9D8B030D-6E8A-4147-A177-3AD203B41FA5}">
                      <a16:colId xmlns:a16="http://schemas.microsoft.com/office/drawing/2014/main" val="2015222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281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- 2021-12-06 17:16:40</a:t>
                      </a:r>
                      <a:r>
                        <a:rPr kumimoji="0" lang="en-US" sz="1000" b="0" i="0" u="none" strike="noStrike" kern="1200" cap="none" spc="0" normalizeH="0" baseline="0" noProof="0">
                          <a:ln>
                            <a:noFill/>
                          </a:ln>
                          <a:solidFill>
                            <a:prstClr val="black"/>
                          </a:solidFill>
                          <a:effectLst/>
                          <a:uLnTx/>
                          <a:uFillTx/>
                          <a:latin typeface="+mn-lt"/>
                          <a:ea typeface="+mn-ea"/>
                          <a:cs typeface="+mn-cs"/>
                        </a:rPr>
                        <a:t>
 Think you could run 100 miles? Nick just completed the Rio del Largo, a 100-mile endurance run, in 28 hours and 30 minutes. 
Nick is just one of the talented athletes at TMA. Check out Medalit at her first volleyball tournament and Carolyn at a women's golf tournament on Kiawah Island! 
Join the team at careers.tmamerica.com
#employee #employeespotlight #employeewellness #employeeathlete #employeeathletes #athletes #enduranceracing #endurancerunning #endurancerunner #endurancerun #endurancerunners #volleyball #vollyballplayer #femalegolfer #golfinggirls #golfinggirl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264383508_1297060480735844_5419026831491916903_n.jpg?_nc_cat=105&amp;ccb=1-5&amp;_nc_sid=8ae9d6&amp;_nc_ohc=V-FGYHhurdEAX986YKG&amp;_nc_ht=scontent-iad3-2.cdninstagram.com&amp;edm=AL-3X8kEAAAA&amp;oh=00_AT_xfaWZ54N1kkeaLFYcuKgs--57Ri1b13OYkmKzi-mcqA&amp;oe=61E22836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01/10/2022 13:38:32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078240"/>
                  </a:ext>
                </a:extLst>
              </a:tr>
            </a:tbl>
          </a:graphicData>
        </a:graphic>
      </p:graphicFrame>
      <p:sp>
        <p:nvSpPr>
          <p:cNvPr id="4" name="Text Placeholder 3">
            <a:extLst>
              <a:ext uri="{FF2B5EF4-FFF2-40B4-BE49-F238E27FC236}">
                <a16:creationId xmlns:a16="http://schemas.microsoft.com/office/drawing/2014/main" id="{56BC4F37-86FC-4FF2-80BD-6581C99E768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096908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3E42D-81A5-4B50-9704-937362976CDC}"/>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EEBC54FA-EA52-4E94-9A4B-9B4BF35749D4}"/>
              </a:ext>
            </a:extLst>
          </p:cNvPr>
          <p:cNvGraphicFramePr>
            <a:graphicFrameLocks noGrp="1"/>
          </p:cNvGraphicFramePr>
          <p:nvPr>
            <p:ph type="tbl" sz="quarter" idx="13"/>
            <p:extLst>
              <p:ext uri="{D42A27DB-BD31-4B8C-83A1-F6EECF244321}">
                <p14:modId xmlns:p14="http://schemas.microsoft.com/office/powerpoint/2010/main" val="362274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32123791"/>
                    </a:ext>
                  </a:extLst>
                </a:gridCol>
                <a:gridCol w="1810512">
                  <a:extLst>
                    <a:ext uri="{9D8B030D-6E8A-4147-A177-3AD203B41FA5}">
                      <a16:colId xmlns:a16="http://schemas.microsoft.com/office/drawing/2014/main" val="3651266625"/>
                    </a:ext>
                  </a:extLst>
                </a:gridCol>
                <a:gridCol w="822960">
                  <a:extLst>
                    <a:ext uri="{9D8B030D-6E8A-4147-A177-3AD203B41FA5}">
                      <a16:colId xmlns:a16="http://schemas.microsoft.com/office/drawing/2014/main" val="1646151161"/>
                    </a:ext>
                  </a:extLst>
                </a:gridCol>
                <a:gridCol w="822960">
                  <a:extLst>
                    <a:ext uri="{9D8B030D-6E8A-4147-A177-3AD203B41FA5}">
                      <a16:colId xmlns:a16="http://schemas.microsoft.com/office/drawing/2014/main" val="2994085236"/>
                    </a:ext>
                  </a:extLst>
                </a:gridCol>
                <a:gridCol w="822960">
                  <a:extLst>
                    <a:ext uri="{9D8B030D-6E8A-4147-A177-3AD203B41FA5}">
                      <a16:colId xmlns:a16="http://schemas.microsoft.com/office/drawing/2014/main" val="2221786366"/>
                    </a:ext>
                  </a:extLst>
                </a:gridCol>
                <a:gridCol w="822960">
                  <a:extLst>
                    <a:ext uri="{9D8B030D-6E8A-4147-A177-3AD203B41FA5}">
                      <a16:colId xmlns:a16="http://schemas.microsoft.com/office/drawing/2014/main" val="978187080"/>
                    </a:ext>
                  </a:extLst>
                </a:gridCol>
                <a:gridCol w="822960">
                  <a:extLst>
                    <a:ext uri="{9D8B030D-6E8A-4147-A177-3AD203B41FA5}">
                      <a16:colId xmlns:a16="http://schemas.microsoft.com/office/drawing/2014/main" val="216406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783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- 2021-12-20 16:50:39</a:t>
                      </a:r>
                      <a:r>
                        <a:rPr kumimoji="0" lang="en-US" sz="1000" b="0" i="0" u="none" strike="noStrike" kern="1200" cap="none" spc="0" normalizeH="0" baseline="0" noProof="0">
                          <a:ln>
                            <a:noFill/>
                          </a:ln>
                          <a:solidFill>
                            <a:prstClr val="black"/>
                          </a:solidFill>
                          <a:effectLst/>
                          <a:uLnTx/>
                          <a:uFillTx/>
                          <a:latin typeface="+mn-lt"/>
                          <a:ea typeface="+mn-ea"/>
                          <a:cs typeface="+mn-cs"/>
                        </a:rPr>
                        <a:t>
 We've reached our goal! The Tokio Marine National Team has raised a total of ,162 for the #Walk2EndAlz. Thank you to all of the participating companies that made it possible, including firstinshi, phlyinsurance, tmna_services, Safety National, TM Claims Service, Tokio Marine Highland, Tokio Marine HCC, and of course, the alzassociation.
#ENDALZ #alzheimers #alzheimer #alzheimersawareness #csr #corporatesocialresponsibility #nationalteam #nationalcharity #alzheimersassociation #dementia #dementiaawareness #memorycare #caringforothers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269728707_446830923519900_2427172178242723983_n.jpg?_nc_cat=102&amp;ccb=1-5&amp;_nc_sid=8ae9d6&amp;_nc_ohc=RZ5uIUzFAlcAX-wE_Za&amp;_nc_ht=scontent-iad3-2.cdninstagram.com&amp;edm=AL-3X8kEAAAA&amp;oh=00_AT_i-IwnXL-OUEGbTsT8XbNZVHmYy6Hm8rx6Tcveh9RZ2g&amp;oe=61E0AF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01/10/2022 13:38:32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9670973"/>
                  </a:ext>
                </a:extLst>
              </a:tr>
            </a:tbl>
          </a:graphicData>
        </a:graphic>
      </p:graphicFrame>
      <p:sp>
        <p:nvSpPr>
          <p:cNvPr id="4" name="Text Placeholder 3">
            <a:extLst>
              <a:ext uri="{FF2B5EF4-FFF2-40B4-BE49-F238E27FC236}">
                <a16:creationId xmlns:a16="http://schemas.microsoft.com/office/drawing/2014/main" id="{4A9524D6-CB14-469D-84D3-BEB724B3F40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870664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8F16A-C9E0-4F6B-8D22-EDEA841EFCAC}"/>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E3D796F4-5846-40B8-96F3-E5980F1FF7A4}"/>
              </a:ext>
            </a:extLst>
          </p:cNvPr>
          <p:cNvGraphicFramePr>
            <a:graphicFrameLocks noGrp="1"/>
          </p:cNvGraphicFramePr>
          <p:nvPr>
            <p:ph type="tbl" sz="quarter" idx="13"/>
            <p:extLst>
              <p:ext uri="{D42A27DB-BD31-4B8C-83A1-F6EECF244321}">
                <p14:modId xmlns:p14="http://schemas.microsoft.com/office/powerpoint/2010/main" val="267311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35962452"/>
                    </a:ext>
                  </a:extLst>
                </a:gridCol>
                <a:gridCol w="1810512">
                  <a:extLst>
                    <a:ext uri="{9D8B030D-6E8A-4147-A177-3AD203B41FA5}">
                      <a16:colId xmlns:a16="http://schemas.microsoft.com/office/drawing/2014/main" val="1344146778"/>
                    </a:ext>
                  </a:extLst>
                </a:gridCol>
                <a:gridCol w="822960">
                  <a:extLst>
                    <a:ext uri="{9D8B030D-6E8A-4147-A177-3AD203B41FA5}">
                      <a16:colId xmlns:a16="http://schemas.microsoft.com/office/drawing/2014/main" val="784874564"/>
                    </a:ext>
                  </a:extLst>
                </a:gridCol>
                <a:gridCol w="822960">
                  <a:extLst>
                    <a:ext uri="{9D8B030D-6E8A-4147-A177-3AD203B41FA5}">
                      <a16:colId xmlns:a16="http://schemas.microsoft.com/office/drawing/2014/main" val="3340349117"/>
                    </a:ext>
                  </a:extLst>
                </a:gridCol>
                <a:gridCol w="822960">
                  <a:extLst>
                    <a:ext uri="{9D8B030D-6E8A-4147-A177-3AD203B41FA5}">
                      <a16:colId xmlns:a16="http://schemas.microsoft.com/office/drawing/2014/main" val="4259305230"/>
                    </a:ext>
                  </a:extLst>
                </a:gridCol>
                <a:gridCol w="822960">
                  <a:extLst>
                    <a:ext uri="{9D8B030D-6E8A-4147-A177-3AD203B41FA5}">
                      <a16:colId xmlns:a16="http://schemas.microsoft.com/office/drawing/2014/main" val="1715866886"/>
                    </a:ext>
                  </a:extLst>
                </a:gridCol>
                <a:gridCol w="822960">
                  <a:extLst>
                    <a:ext uri="{9D8B030D-6E8A-4147-A177-3AD203B41FA5}">
                      <a16:colId xmlns:a16="http://schemas.microsoft.com/office/drawing/2014/main" val="2647971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3950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- 2021-12-03 16:35:06</a:t>
                      </a:r>
                      <a:r>
                        <a:rPr kumimoji="0" lang="en-US" sz="1000" b="0" i="0" u="none" strike="noStrike" kern="1200" cap="none" spc="0" normalizeH="0" baseline="0" noProof="0">
                          <a:ln>
                            <a:noFill/>
                          </a:ln>
                          <a:solidFill>
                            <a:prstClr val="black"/>
                          </a:solidFill>
                          <a:effectLst/>
                          <a:uLnTx/>
                          <a:uFillTx/>
                          <a:latin typeface="+mn-lt"/>
                          <a:ea typeface="+mn-ea"/>
                          <a:cs typeface="+mn-cs"/>
                        </a:rPr>
                        <a:t>
 Long time, no see! VP of Marketing, Paul Fox, recently went into the office to spot some familiar faces. It's great to see everyone! 
#returntooffice #RTO #officegoals #officelife #wfh #longtimenosee #togetherness #bettertogether #togetheragain #togetherisbetter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262903105_596470768274285_7629451587563178670_n.jpg?_nc_cat=100&amp;ccb=1-5&amp;_nc_sid=8ae9d6&amp;_nc_ohc=WUL2MnoaA_YAX9WeRuE&amp;_nc_ht=scontent-iad3-2.cdninstagram.com&amp;edm=AL-3X8kEAAAA&amp;oh=00_AT-pig2Vrm4DItqSrCk2xw0xJoifjTgQuKuLiLTVcAwAwg&amp;oe=61E14B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01/10/2022 13:38:32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3531516"/>
                  </a:ext>
                </a:extLst>
              </a:tr>
            </a:tbl>
          </a:graphicData>
        </a:graphic>
      </p:graphicFrame>
      <p:sp>
        <p:nvSpPr>
          <p:cNvPr id="4" name="Text Placeholder 3">
            <a:extLst>
              <a:ext uri="{FF2B5EF4-FFF2-40B4-BE49-F238E27FC236}">
                <a16:creationId xmlns:a16="http://schemas.microsoft.com/office/drawing/2014/main" id="{641C7C6D-B26E-4E11-8957-D8BF077E037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94014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1EA2E-278F-4122-8F3E-A644BA151C43}"/>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6C3FC968-8670-46B5-BC40-3079B3BED6F3}"/>
              </a:ext>
            </a:extLst>
          </p:cNvPr>
          <p:cNvGraphicFramePr>
            <a:graphicFrameLocks noGrp="1"/>
          </p:cNvGraphicFramePr>
          <p:nvPr>
            <p:ph type="tbl" sz="quarter" idx="13"/>
            <p:extLst>
              <p:ext uri="{D42A27DB-BD31-4B8C-83A1-F6EECF244321}">
                <p14:modId xmlns:p14="http://schemas.microsoft.com/office/powerpoint/2010/main" val="401342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28204558"/>
                    </a:ext>
                  </a:extLst>
                </a:gridCol>
                <a:gridCol w="658368">
                  <a:extLst>
                    <a:ext uri="{9D8B030D-6E8A-4147-A177-3AD203B41FA5}">
                      <a16:colId xmlns:a16="http://schemas.microsoft.com/office/drawing/2014/main" val="2395346957"/>
                    </a:ext>
                  </a:extLst>
                </a:gridCol>
                <a:gridCol w="658368">
                  <a:extLst>
                    <a:ext uri="{9D8B030D-6E8A-4147-A177-3AD203B41FA5}">
                      <a16:colId xmlns:a16="http://schemas.microsoft.com/office/drawing/2014/main" val="2587484030"/>
                    </a:ext>
                  </a:extLst>
                </a:gridCol>
                <a:gridCol w="329184">
                  <a:extLst>
                    <a:ext uri="{9D8B030D-6E8A-4147-A177-3AD203B41FA5}">
                      <a16:colId xmlns:a16="http://schemas.microsoft.com/office/drawing/2014/main" val="3913101068"/>
                    </a:ext>
                  </a:extLst>
                </a:gridCol>
                <a:gridCol w="329184">
                  <a:extLst>
                    <a:ext uri="{9D8B030D-6E8A-4147-A177-3AD203B41FA5}">
                      <a16:colId xmlns:a16="http://schemas.microsoft.com/office/drawing/2014/main" val="226077989"/>
                    </a:ext>
                  </a:extLst>
                </a:gridCol>
                <a:gridCol w="658368">
                  <a:extLst>
                    <a:ext uri="{9D8B030D-6E8A-4147-A177-3AD203B41FA5}">
                      <a16:colId xmlns:a16="http://schemas.microsoft.com/office/drawing/2014/main" val="325257826"/>
                    </a:ext>
                  </a:extLst>
                </a:gridCol>
                <a:gridCol w="658368">
                  <a:extLst>
                    <a:ext uri="{9D8B030D-6E8A-4147-A177-3AD203B41FA5}">
                      <a16:colId xmlns:a16="http://schemas.microsoft.com/office/drawing/2014/main" val="1720643615"/>
                    </a:ext>
                  </a:extLst>
                </a:gridCol>
                <a:gridCol w="658368">
                  <a:extLst>
                    <a:ext uri="{9D8B030D-6E8A-4147-A177-3AD203B41FA5}">
                      <a16:colId xmlns:a16="http://schemas.microsoft.com/office/drawing/2014/main" val="2687492047"/>
                    </a:ext>
                  </a:extLst>
                </a:gridCol>
                <a:gridCol w="658368">
                  <a:extLst>
                    <a:ext uri="{9D8B030D-6E8A-4147-A177-3AD203B41FA5}">
                      <a16:colId xmlns:a16="http://schemas.microsoft.com/office/drawing/2014/main" val="2572896657"/>
                    </a:ext>
                  </a:extLst>
                </a:gridCol>
                <a:gridCol w="658368">
                  <a:extLst>
                    <a:ext uri="{9D8B030D-6E8A-4147-A177-3AD203B41FA5}">
                      <a16:colId xmlns:a16="http://schemas.microsoft.com/office/drawing/2014/main" val="4166742462"/>
                    </a:ext>
                  </a:extLst>
                </a:gridCol>
                <a:gridCol w="658368">
                  <a:extLst>
                    <a:ext uri="{9D8B030D-6E8A-4147-A177-3AD203B41FA5}">
                      <a16:colId xmlns:a16="http://schemas.microsoft.com/office/drawing/2014/main" val="3712939332"/>
                    </a:ext>
                  </a:extLst>
                </a:gridCol>
                <a:gridCol w="658368">
                  <a:extLst>
                    <a:ext uri="{9D8B030D-6E8A-4147-A177-3AD203B41FA5}">
                      <a16:colId xmlns:a16="http://schemas.microsoft.com/office/drawing/2014/main" val="191682706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883613183"/>
                  </a:ext>
                </a:extLst>
              </a:tr>
              <a:tr h="370840">
                <a:tc>
                  <a:txBody>
                    <a:bodyPr/>
                    <a:lstStyle/>
                    <a:p>
                      <a:r>
                        <a:rPr lang="en-US" sz="1000"/>
                        <a:t>tmamerica</a:t>
                      </a:r>
                    </a:p>
                  </a:txBody>
                  <a:tcPr/>
                </a:tc>
                <a:tc>
                  <a:txBody>
                    <a:bodyPr/>
                    <a:lstStyle/>
                    <a:p>
                      <a:r>
                        <a:rPr lang="en-US" sz="1000"/>
                        <a:t>1</a:t>
                      </a:r>
                    </a:p>
                  </a:txBody>
                  <a:tcPr/>
                </a:tc>
                <a:tc>
                  <a:txBody>
                    <a:bodyPr/>
                    <a:lstStyle/>
                    <a:p>
                      <a:r>
                        <a:rPr lang="en-US" sz="1000"/>
                        <a:t>0.5849 %</a:t>
                      </a:r>
                    </a:p>
                  </a:txBody>
                  <a:tcPr/>
                </a:tc>
                <a:tc>
                  <a:txBody>
                    <a:bodyPr/>
                    <a:lstStyle/>
                    <a:p>
                      <a:r>
                        <a:rPr lang="en-US" sz="1000"/>
                        <a:t>12.00</a:t>
                      </a:r>
                    </a:p>
                  </a:txBody>
                  <a:tcPr/>
                </a:tc>
                <a:tc>
                  <a:txBody>
                    <a:bodyPr/>
                    <a:lstStyle/>
                    <a:p>
                      <a:r>
                        <a:rPr lang="en-US" sz="1000"/>
                        <a:t>1.00</a:t>
                      </a:r>
                    </a:p>
                  </a:txBody>
                  <a:tcPr/>
                </a:tc>
                <a:tc>
                  <a:txBody>
                    <a:bodyPr/>
                    <a:lstStyle/>
                    <a:p>
                      <a:r>
                        <a:rPr lang="en-US" sz="1000"/>
                        <a:t>54.00</a:t>
                      </a:r>
                    </a:p>
                  </a:txBody>
                  <a:tcPr/>
                </a:tc>
                <a:tc>
                  <a:txBody>
                    <a:bodyPr/>
                    <a:lstStyle/>
                    <a:p>
                      <a:r>
                        <a:rPr lang="en-US" sz="1000"/>
                        <a:t>53.00</a:t>
                      </a:r>
                    </a:p>
                  </a:txBody>
                  <a:tcPr/>
                </a:tc>
                <a:tc>
                  <a:txBody>
                    <a:bodyPr/>
                    <a:lstStyle/>
                    <a:p>
                      <a:r>
                        <a:rPr lang="en-US" sz="1000"/>
                        <a:t>31.00</a:t>
                      </a:r>
                    </a:p>
                  </a:txBody>
                  <a:tcPr/>
                </a:tc>
                <a:tc>
                  <a:txBody>
                    <a:bodyPr/>
                    <a:lstStyle/>
                    <a:p>
                      <a:r>
                        <a:rPr lang="en-US" sz="1000"/>
                        <a:t>30.00</a:t>
                      </a:r>
                    </a:p>
                  </a:txBody>
                  <a:tcPr/>
                </a:tc>
                <a:tc>
                  <a:txBody>
                    <a:bodyPr/>
                    <a:lstStyle/>
                    <a:p>
                      <a:r>
                        <a:rPr lang="en-US" sz="1000"/>
                        <a:t>54</a:t>
                      </a:r>
                    </a:p>
                  </a:txBody>
                  <a:tcPr/>
                </a:tc>
                <a:tc>
                  <a:txBody>
                    <a:bodyPr/>
                    <a:lstStyle/>
                    <a:p>
                      <a:r>
                        <a:rPr lang="en-US" sz="1000"/>
                        <a:t>12</a:t>
                      </a:r>
                    </a:p>
                  </a:txBody>
                  <a:tcPr/>
                </a:tc>
                <a:tc>
                  <a:txBody>
                    <a:bodyPr/>
                    <a:lstStyle/>
                    <a:p>
                      <a:r>
                        <a:rPr lang="en-US" sz="1000"/>
                        <a:t>31</a:t>
                      </a:r>
                    </a:p>
                  </a:txBody>
                  <a:tcPr/>
                </a:tc>
                <a:extLst>
                  <a:ext uri="{0D108BD9-81ED-4DB2-BD59-A6C34878D82A}">
                    <a16:rowId xmlns:a16="http://schemas.microsoft.com/office/drawing/2014/main" val="1967419544"/>
                  </a:ext>
                </a:extLst>
              </a:tr>
            </a:tbl>
          </a:graphicData>
        </a:graphic>
      </p:graphicFrame>
      <p:sp>
        <p:nvSpPr>
          <p:cNvPr id="4" name="Text Placeholder 3">
            <a:extLst>
              <a:ext uri="{FF2B5EF4-FFF2-40B4-BE49-F238E27FC236}">
                <a16:creationId xmlns:a16="http://schemas.microsoft.com/office/drawing/2014/main" id="{39DEF6F8-B7A0-490B-AAC6-7FC7B6BEE20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10083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8E500-050A-4478-B958-7F9C471DE7DA}"/>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9DAA644B-FAB1-4CD5-9196-4FA46C5511F0}"/>
              </a:ext>
            </a:extLst>
          </p:cNvPr>
          <p:cNvGraphicFramePr>
            <a:graphicFrameLocks noGrp="1"/>
          </p:cNvGraphicFramePr>
          <p:nvPr>
            <p:ph type="tbl" sz="quarter" idx="13"/>
            <p:extLst>
              <p:ext uri="{D42A27DB-BD31-4B8C-83A1-F6EECF244321}">
                <p14:modId xmlns:p14="http://schemas.microsoft.com/office/powerpoint/2010/main" val="60571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3972395"/>
                    </a:ext>
                  </a:extLst>
                </a:gridCol>
                <a:gridCol w="1316736">
                  <a:extLst>
                    <a:ext uri="{9D8B030D-6E8A-4147-A177-3AD203B41FA5}">
                      <a16:colId xmlns:a16="http://schemas.microsoft.com/office/drawing/2014/main" val="2103034271"/>
                    </a:ext>
                  </a:extLst>
                </a:gridCol>
                <a:gridCol w="658368">
                  <a:extLst>
                    <a:ext uri="{9D8B030D-6E8A-4147-A177-3AD203B41FA5}">
                      <a16:colId xmlns:a16="http://schemas.microsoft.com/office/drawing/2014/main" val="1941022077"/>
                    </a:ext>
                  </a:extLst>
                </a:gridCol>
                <a:gridCol w="658368">
                  <a:extLst>
                    <a:ext uri="{9D8B030D-6E8A-4147-A177-3AD203B41FA5}">
                      <a16:colId xmlns:a16="http://schemas.microsoft.com/office/drawing/2014/main" val="1494156485"/>
                    </a:ext>
                  </a:extLst>
                </a:gridCol>
                <a:gridCol w="658368">
                  <a:extLst>
                    <a:ext uri="{9D8B030D-6E8A-4147-A177-3AD203B41FA5}">
                      <a16:colId xmlns:a16="http://schemas.microsoft.com/office/drawing/2014/main" val="2314213946"/>
                    </a:ext>
                  </a:extLst>
                </a:gridCol>
                <a:gridCol w="658368">
                  <a:extLst>
                    <a:ext uri="{9D8B030D-6E8A-4147-A177-3AD203B41FA5}">
                      <a16:colId xmlns:a16="http://schemas.microsoft.com/office/drawing/2014/main" val="255570069"/>
                    </a:ext>
                  </a:extLst>
                </a:gridCol>
                <a:gridCol w="658368">
                  <a:extLst>
                    <a:ext uri="{9D8B030D-6E8A-4147-A177-3AD203B41FA5}">
                      <a16:colId xmlns:a16="http://schemas.microsoft.com/office/drawing/2014/main" val="1986567235"/>
                    </a:ext>
                  </a:extLst>
                </a:gridCol>
                <a:gridCol w="658368">
                  <a:extLst>
                    <a:ext uri="{9D8B030D-6E8A-4147-A177-3AD203B41FA5}">
                      <a16:colId xmlns:a16="http://schemas.microsoft.com/office/drawing/2014/main" val="1473111140"/>
                    </a:ext>
                  </a:extLst>
                </a:gridCol>
                <a:gridCol w="658368">
                  <a:extLst>
                    <a:ext uri="{9D8B030D-6E8A-4147-A177-3AD203B41FA5}">
                      <a16:colId xmlns:a16="http://schemas.microsoft.com/office/drawing/2014/main" val="3102408163"/>
                    </a:ext>
                  </a:extLst>
                </a:gridCol>
                <a:gridCol w="658368">
                  <a:extLst>
                    <a:ext uri="{9D8B030D-6E8A-4147-A177-3AD203B41FA5}">
                      <a16:colId xmlns:a16="http://schemas.microsoft.com/office/drawing/2014/main" val="64071409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381057913"/>
                  </a:ext>
                </a:extLst>
              </a:tr>
              <a:tr h="370840">
                <a:tc>
                  <a:txBody>
                    <a:bodyPr/>
                    <a:lstStyle/>
                    <a:p>
                      <a:r>
                        <a:rPr lang="pt-BR" sz="1000" b="1"/>
                        <a:t>tmamerica - 2021-12-28 15:27:56</a:t>
                      </a:r>
                      <a:r>
                        <a:rPr lang="pt-BR" sz="1000"/>
                        <a:t>
 n/a</a:t>
                      </a:r>
                      <a:endParaRPr lang="en-US" sz="1000"/>
                    </a:p>
                  </a:txBody>
                  <a:tcPr/>
                </a:tc>
                <a:tc>
                  <a:txBody>
                    <a:bodyPr/>
                    <a:lstStyle/>
                    <a:p>
                      <a:r>
                        <a:rPr lang="en-US" sz="1000"/>
                        <a:t>https://quintly-image-storage.s3.amazonaws.com/ea0e6a3ca65b01a392bf1b0a36d01601/5b4c9f07901f0eaba33e9c0c547868ba.jpg</a:t>
                      </a:r>
                    </a:p>
                  </a:txBody>
                  <a:tcPr/>
                </a:tc>
                <a:tc>
                  <a:txBody>
                    <a:bodyPr/>
                    <a:lstStyle/>
                    <a:p>
                      <a:r>
                        <a:rPr lang="en-US" sz="1000"/>
                        <a:t>12/29/2021 14:38:11</a:t>
                      </a:r>
                    </a:p>
                  </a:txBody>
                  <a:tcPr/>
                </a:tc>
                <a:tc>
                  <a:txBody>
                    <a:bodyPr/>
                    <a:lstStyle/>
                    <a:p>
                      <a:r>
                        <a:rPr lang="en-US" sz="1000"/>
                        <a:t>Video</a:t>
                      </a:r>
                    </a:p>
                  </a:txBody>
                  <a:tcPr/>
                </a:tc>
                <a:tc>
                  <a:txBody>
                    <a:bodyPr/>
                    <a:lstStyle/>
                    <a:p>
                      <a:r>
                        <a:rPr lang="en-US" sz="1000"/>
                        <a:t>54</a:t>
                      </a:r>
                    </a:p>
                  </a:txBody>
                  <a:tcPr/>
                </a:tc>
                <a:tc>
                  <a:txBody>
                    <a:bodyPr/>
                    <a:lstStyle/>
                    <a:p>
                      <a:r>
                        <a:rPr lang="en-US" sz="1000"/>
                        <a:t>53</a:t>
                      </a:r>
                    </a:p>
                  </a:txBody>
                  <a:tcPr/>
                </a:tc>
                <a:tc>
                  <a:txBody>
                    <a:bodyPr/>
                    <a:lstStyle/>
                    <a:p>
                      <a:r>
                        <a:rPr lang="en-US" sz="1000"/>
                        <a:t>1</a:t>
                      </a:r>
                    </a:p>
                  </a:txBody>
                  <a:tcPr/>
                </a:tc>
                <a:tc>
                  <a:txBody>
                    <a:bodyPr/>
                    <a:lstStyle/>
                    <a:p>
                      <a:r>
                        <a:rPr lang="en-US" sz="1000"/>
                        <a:t>12</a:t>
                      </a:r>
                    </a:p>
                  </a:txBody>
                  <a:tcPr/>
                </a:tc>
                <a:tc>
                  <a:txBody>
                    <a:bodyPr/>
                    <a:lstStyle/>
                    <a:p>
                      <a:r>
                        <a:rPr lang="en-US" sz="1000"/>
                        <a:t>30</a:t>
                      </a:r>
                    </a:p>
                  </a:txBody>
                  <a:tcPr/>
                </a:tc>
                <a:tc>
                  <a:txBody>
                    <a:bodyPr/>
                    <a:lstStyle/>
                    <a:p>
                      <a:r>
                        <a:rPr lang="en-US" sz="1000"/>
                        <a:t>0</a:t>
                      </a:r>
                    </a:p>
                  </a:txBody>
                  <a:tcPr/>
                </a:tc>
                <a:extLst>
                  <a:ext uri="{0D108BD9-81ED-4DB2-BD59-A6C34878D82A}">
                    <a16:rowId xmlns:a16="http://schemas.microsoft.com/office/drawing/2014/main" val="3697424278"/>
                  </a:ext>
                </a:extLst>
              </a:tr>
            </a:tbl>
          </a:graphicData>
        </a:graphic>
      </p:graphicFrame>
      <p:sp>
        <p:nvSpPr>
          <p:cNvPr id="4" name="Text Placeholder 3">
            <a:extLst>
              <a:ext uri="{FF2B5EF4-FFF2-40B4-BE49-F238E27FC236}">
                <a16:creationId xmlns:a16="http://schemas.microsoft.com/office/drawing/2014/main" id="{70AA8083-2AA6-4AA4-BA10-54BDFB06041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139517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1009</Words>
  <Application>Microsoft Office PowerPoint</Application>
  <PresentationFormat>On-screen Show (4:3)</PresentationFormat>
  <Paragraphs>337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2022-01-10T20:31:26Z</dcterms:created>
  <dcterms:modified xsi:type="dcterms:W3CDTF">2022-01-10T20:32:30Z</dcterms:modified>
</cp:coreProperties>
</file>