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2" r:id="rId27"/>
    <p:sldId id="283"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Lst>
  <p:sldSz cx="9144000" cy="6858000" type="screen4x3"/>
  <p:notesSz cx="6858000" cy="9144000"/>
  <p:embeddedFontLst>
    <p:embeddedFont>
      <p:font typeface="Calibri" panose="020F0502020204030204" pitchFamily="34" charset="0"/>
      <p:regular r:id="rId80"/>
      <p:bold r:id="rId81"/>
      <p:italic r:id="rId82"/>
      <p:boldItalic r:id="rId8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3.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1.fntdata"/><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2.fntdata"/><Relationship Id="rId86"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44531</c:v>
                </c:pt>
              </c:numCache>
            </c:numRef>
          </c:cat>
          <c:val>
            <c:numRef>
              <c:f>Sheet1!$B$2</c:f>
              <c:numCache>
                <c:formatCode>General</c:formatCode>
                <c:ptCount val="1"/>
                <c:pt idx="0">
                  <c:v>1746</c:v>
                </c:pt>
              </c:numCache>
            </c:numRef>
          </c:val>
          <c:extLst>
            <c:ext xmlns:c16="http://schemas.microsoft.com/office/drawing/2014/chart" uri="{C3380CC4-5D6E-409C-BE32-E72D297353CC}">
              <c16:uniqueId val="{00000000-C957-420E-B3F9-0EF456A182F8}"/>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44531</c:v>
                </c:pt>
              </c:numCache>
            </c:numRef>
          </c:cat>
          <c:val>
            <c:numRef>
              <c:f>Sheet1!$C$2</c:f>
              <c:numCache>
                <c:formatCode>General</c:formatCode>
                <c:ptCount val="1"/>
                <c:pt idx="0">
                  <c:v>2665</c:v>
                </c:pt>
              </c:numCache>
            </c:numRef>
          </c:val>
          <c:extLst>
            <c:ext xmlns:c16="http://schemas.microsoft.com/office/drawing/2014/chart" uri="{C3380CC4-5D6E-409C-BE32-E72D297353CC}">
              <c16:uniqueId val="{00000001-C957-420E-B3F9-0EF456A182F8}"/>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44531</c:v>
                </c:pt>
              </c:numCache>
            </c:numRef>
          </c:cat>
          <c:val>
            <c:numRef>
              <c:f>Sheet1!$D$2</c:f>
              <c:numCache>
                <c:formatCode>General</c:formatCode>
                <c:ptCount val="1"/>
                <c:pt idx="0">
                  <c:v>3457</c:v>
                </c:pt>
              </c:numCache>
            </c:numRef>
          </c:val>
          <c:extLst>
            <c:ext xmlns:c16="http://schemas.microsoft.com/office/drawing/2014/chart" uri="{C3380CC4-5D6E-409C-BE32-E72D297353CC}">
              <c16:uniqueId val="{00000002-C957-420E-B3F9-0EF456A182F8}"/>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44531</c:v>
                </c:pt>
              </c:numCache>
            </c:numRef>
          </c:cat>
          <c:val>
            <c:numRef>
              <c:f>Sheet1!$E$2</c:f>
              <c:numCache>
                <c:formatCode>General</c:formatCode>
                <c:ptCount val="1"/>
                <c:pt idx="0">
                  <c:v>1205</c:v>
                </c:pt>
              </c:numCache>
            </c:numRef>
          </c:val>
          <c:extLst>
            <c:ext xmlns:c16="http://schemas.microsoft.com/office/drawing/2014/chart" uri="{C3380CC4-5D6E-409C-BE32-E72D297353CC}">
              <c16:uniqueId val="{00000003-C957-420E-B3F9-0EF456A182F8}"/>
            </c:ext>
          </c:extLst>
        </c:ser>
        <c:dLbls>
          <c:showLegendKey val="0"/>
          <c:showVal val="0"/>
          <c:showCatName val="0"/>
          <c:showSerName val="0"/>
          <c:showPercent val="0"/>
          <c:showBubbleSize val="0"/>
        </c:dLbls>
        <c:gapWidth val="219"/>
        <c:overlap val="-27"/>
        <c:axId val="320549360"/>
        <c:axId val="320554280"/>
      </c:barChart>
      <c:dateAx>
        <c:axId val="320549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54280"/>
        <c:crosses val="autoZero"/>
        <c:auto val="1"/>
        <c:lblOffset val="100"/>
        <c:baseTimeUnit val="days"/>
      </c:dateAx>
      <c:valAx>
        <c:axId val="320554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49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12</c:v>
                </c:pt>
                <c:pt idx="4">
                  <c:v>-1</c:v>
                </c:pt>
                <c:pt idx="5">
                  <c:v>-1</c:v>
                </c:pt>
                <c:pt idx="6">
                  <c:v>-1</c:v>
                </c:pt>
                <c:pt idx="7">
                  <c:v>-1</c:v>
                </c:pt>
                <c:pt idx="8">
                  <c:v>4</c:v>
                </c:pt>
                <c:pt idx="9">
                  <c:v>0</c:v>
                </c:pt>
                <c:pt idx="10">
                  <c:v>-3</c:v>
                </c:pt>
                <c:pt idx="11">
                  <c:v>-6</c:v>
                </c:pt>
              </c:numCache>
            </c:numRef>
          </c:val>
          <c:extLst>
            <c:ext xmlns:c16="http://schemas.microsoft.com/office/drawing/2014/chart" uri="{C3380CC4-5D6E-409C-BE32-E72D297353CC}">
              <c16:uniqueId val="{00000000-9891-455D-BA8E-858509525E67}"/>
            </c:ext>
          </c:extLst>
        </c:ser>
        <c:dLbls>
          <c:showLegendKey val="0"/>
          <c:showVal val="0"/>
          <c:showCatName val="0"/>
          <c:showSerName val="0"/>
          <c:showPercent val="0"/>
          <c:showBubbleSize val="0"/>
        </c:dLbls>
        <c:gapWidth val="219"/>
        <c:overlap val="-27"/>
        <c:axId val="429398832"/>
        <c:axId val="429402768"/>
      </c:barChart>
      <c:dateAx>
        <c:axId val="429398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02768"/>
        <c:crosses val="autoZero"/>
        <c:auto val="1"/>
        <c:lblOffset val="100"/>
        <c:baseTimeUnit val="months"/>
      </c:dateAx>
      <c:valAx>
        <c:axId val="429402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9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10</c:v>
                </c:pt>
                <c:pt idx="1">
                  <c:v>11</c:v>
                </c:pt>
                <c:pt idx="2">
                  <c:v>10</c:v>
                </c:pt>
                <c:pt idx="3">
                  <c:v>18</c:v>
                </c:pt>
                <c:pt idx="4">
                  <c:v>7</c:v>
                </c:pt>
                <c:pt idx="5">
                  <c:v>8</c:v>
                </c:pt>
                <c:pt idx="6">
                  <c:v>13</c:v>
                </c:pt>
                <c:pt idx="7">
                  <c:v>13</c:v>
                </c:pt>
                <c:pt idx="8">
                  <c:v>14</c:v>
                </c:pt>
                <c:pt idx="9">
                  <c:v>5</c:v>
                </c:pt>
                <c:pt idx="10">
                  <c:v>16</c:v>
                </c:pt>
                <c:pt idx="11">
                  <c:v>11</c:v>
                </c:pt>
              </c:numCache>
            </c:numRef>
          </c:val>
          <c:extLst>
            <c:ext xmlns:c16="http://schemas.microsoft.com/office/drawing/2014/chart" uri="{C3380CC4-5D6E-409C-BE32-E72D297353CC}">
              <c16:uniqueId val="{00000000-0EB8-4FB2-BBCA-2B563B3FCC56}"/>
            </c:ext>
          </c:extLst>
        </c:ser>
        <c:dLbls>
          <c:showLegendKey val="0"/>
          <c:showVal val="0"/>
          <c:showCatName val="0"/>
          <c:showSerName val="0"/>
          <c:showPercent val="0"/>
          <c:showBubbleSize val="0"/>
        </c:dLbls>
        <c:gapWidth val="219"/>
        <c:overlap val="-27"/>
        <c:axId val="429412280"/>
        <c:axId val="429410312"/>
      </c:barChart>
      <c:dateAx>
        <c:axId val="429412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10312"/>
        <c:crosses val="autoZero"/>
        <c:auto val="1"/>
        <c:lblOffset val="100"/>
        <c:baseTimeUnit val="months"/>
      </c:dateAx>
      <c:valAx>
        <c:axId val="429410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1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178</c:v>
                </c:pt>
                <c:pt idx="1">
                  <c:v>137</c:v>
                </c:pt>
                <c:pt idx="2">
                  <c:v>119</c:v>
                </c:pt>
                <c:pt idx="3">
                  <c:v>377</c:v>
                </c:pt>
                <c:pt idx="4">
                  <c:v>66</c:v>
                </c:pt>
                <c:pt idx="5">
                  <c:v>105</c:v>
                </c:pt>
                <c:pt idx="6">
                  <c:v>193</c:v>
                </c:pt>
                <c:pt idx="7">
                  <c:v>206</c:v>
                </c:pt>
                <c:pt idx="8">
                  <c:v>160</c:v>
                </c:pt>
                <c:pt idx="9">
                  <c:v>91</c:v>
                </c:pt>
                <c:pt idx="10">
                  <c:v>223</c:v>
                </c:pt>
                <c:pt idx="11">
                  <c:v>247</c:v>
                </c:pt>
              </c:numCache>
            </c:numRef>
          </c:val>
          <c:extLst>
            <c:ext xmlns:c16="http://schemas.microsoft.com/office/drawing/2014/chart" uri="{C3380CC4-5D6E-409C-BE32-E72D297353CC}">
              <c16:uniqueId val="{00000000-5F95-4861-ACA7-8F56F104A17F}"/>
            </c:ext>
          </c:extLst>
        </c:ser>
        <c:dLbls>
          <c:showLegendKey val="0"/>
          <c:showVal val="0"/>
          <c:showCatName val="0"/>
          <c:showSerName val="0"/>
          <c:showPercent val="0"/>
          <c:showBubbleSize val="0"/>
        </c:dLbls>
        <c:gapWidth val="219"/>
        <c:overlap val="-27"/>
        <c:axId val="429409656"/>
        <c:axId val="429408672"/>
      </c:barChart>
      <c:catAx>
        <c:axId val="429409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08672"/>
        <c:crosses val="autoZero"/>
        <c:auto val="1"/>
        <c:lblAlgn val="ctr"/>
        <c:lblOffset val="100"/>
        <c:noMultiLvlLbl val="0"/>
      </c:catAx>
      <c:valAx>
        <c:axId val="429408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0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4783</c:v>
                </c:pt>
                <c:pt idx="1">
                  <c:v>4958</c:v>
                </c:pt>
                <c:pt idx="2">
                  <c:v>3541</c:v>
                </c:pt>
                <c:pt idx="3">
                  <c:v>9522</c:v>
                </c:pt>
                <c:pt idx="4">
                  <c:v>4793</c:v>
                </c:pt>
                <c:pt idx="5">
                  <c:v>6254</c:v>
                </c:pt>
                <c:pt idx="6">
                  <c:v>5378</c:v>
                </c:pt>
                <c:pt idx="7">
                  <c:v>8388</c:v>
                </c:pt>
                <c:pt idx="8">
                  <c:v>4655</c:v>
                </c:pt>
                <c:pt idx="9">
                  <c:v>6086</c:v>
                </c:pt>
                <c:pt idx="10">
                  <c:v>5138</c:v>
                </c:pt>
                <c:pt idx="11">
                  <c:v>5464</c:v>
                </c:pt>
              </c:numCache>
            </c:numRef>
          </c:val>
          <c:extLst>
            <c:ext xmlns:c16="http://schemas.microsoft.com/office/drawing/2014/chart" uri="{C3380CC4-5D6E-409C-BE32-E72D297353CC}">
              <c16:uniqueId val="{00000000-0B9B-4EB3-B6AB-6A7DC54E3DD2}"/>
            </c:ext>
          </c:extLst>
        </c:ser>
        <c:dLbls>
          <c:showLegendKey val="0"/>
          <c:showVal val="0"/>
          <c:showCatName val="0"/>
          <c:showSerName val="0"/>
          <c:showPercent val="0"/>
          <c:showBubbleSize val="0"/>
        </c:dLbls>
        <c:gapWidth val="219"/>
        <c:overlap val="-27"/>
        <c:axId val="429415888"/>
        <c:axId val="429391288"/>
      </c:barChart>
      <c:dateAx>
        <c:axId val="429415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391288"/>
        <c:crosses val="autoZero"/>
        <c:auto val="1"/>
        <c:lblOffset val="100"/>
        <c:baseTimeUnit val="months"/>
      </c:dateAx>
      <c:valAx>
        <c:axId val="42939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15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0</c:v>
                </c:pt>
                <c:pt idx="2">
                  <c:v>0</c:v>
                </c:pt>
                <c:pt idx="3">
                  <c:v>-4</c:v>
                </c:pt>
                <c:pt idx="4">
                  <c:v>13</c:v>
                </c:pt>
                <c:pt idx="5">
                  <c:v>-4</c:v>
                </c:pt>
                <c:pt idx="6">
                  <c:v>-3</c:v>
                </c:pt>
                <c:pt idx="7">
                  <c:v>1</c:v>
                </c:pt>
                <c:pt idx="8">
                  <c:v>1</c:v>
                </c:pt>
                <c:pt idx="9">
                  <c:v>1</c:v>
                </c:pt>
                <c:pt idx="10">
                  <c:v>-2</c:v>
                </c:pt>
                <c:pt idx="11">
                  <c:v>1</c:v>
                </c:pt>
              </c:numCache>
            </c:numRef>
          </c:val>
          <c:extLst>
            <c:ext xmlns:c16="http://schemas.microsoft.com/office/drawing/2014/chart" uri="{C3380CC4-5D6E-409C-BE32-E72D297353CC}">
              <c16:uniqueId val="{00000000-8D54-4AFE-8C1C-0E995BC75FD2}"/>
            </c:ext>
          </c:extLst>
        </c:ser>
        <c:dLbls>
          <c:showLegendKey val="0"/>
          <c:showVal val="0"/>
          <c:showCatName val="0"/>
          <c:showSerName val="0"/>
          <c:showPercent val="0"/>
          <c:showBubbleSize val="0"/>
        </c:dLbls>
        <c:gapWidth val="219"/>
        <c:overlap val="-27"/>
        <c:axId val="425757152"/>
        <c:axId val="425758136"/>
      </c:barChart>
      <c:dateAx>
        <c:axId val="425757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758136"/>
        <c:crosses val="autoZero"/>
        <c:auto val="1"/>
        <c:lblOffset val="100"/>
        <c:baseTimeUnit val="months"/>
      </c:dateAx>
      <c:valAx>
        <c:axId val="425758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75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1</c:v>
                </c:pt>
                <c:pt idx="2">
                  <c:v>1</c:v>
                </c:pt>
                <c:pt idx="3">
                  <c:v>1</c:v>
                </c:pt>
                <c:pt idx="4">
                  <c:v>57</c:v>
                </c:pt>
                <c:pt idx="5">
                  <c:v>0</c:v>
                </c:pt>
                <c:pt idx="6">
                  <c:v>1</c:v>
                </c:pt>
                <c:pt idx="7">
                  <c:v>1</c:v>
                </c:pt>
                <c:pt idx="8">
                  <c:v>0</c:v>
                </c:pt>
                <c:pt idx="9">
                  <c:v>1</c:v>
                </c:pt>
                <c:pt idx="10">
                  <c:v>1</c:v>
                </c:pt>
                <c:pt idx="11">
                  <c:v>1</c:v>
                </c:pt>
              </c:numCache>
            </c:numRef>
          </c:val>
          <c:extLst>
            <c:ext xmlns:c16="http://schemas.microsoft.com/office/drawing/2014/chart" uri="{C3380CC4-5D6E-409C-BE32-E72D297353CC}">
              <c16:uniqueId val="{00000000-28B8-4003-ABEB-C940800008AF}"/>
            </c:ext>
          </c:extLst>
        </c:ser>
        <c:dLbls>
          <c:showLegendKey val="0"/>
          <c:showVal val="0"/>
          <c:showCatName val="0"/>
          <c:showSerName val="0"/>
          <c:showPercent val="0"/>
          <c:showBubbleSize val="0"/>
        </c:dLbls>
        <c:gapWidth val="219"/>
        <c:overlap val="-27"/>
        <c:axId val="425738128"/>
        <c:axId val="425732552"/>
      </c:barChart>
      <c:dateAx>
        <c:axId val="425738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732552"/>
        <c:crosses val="autoZero"/>
        <c:auto val="1"/>
        <c:lblOffset val="100"/>
        <c:baseTimeUnit val="months"/>
      </c:dateAx>
      <c:valAx>
        <c:axId val="42573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73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19</c:v>
                </c:pt>
                <c:pt idx="1">
                  <c:v>38</c:v>
                </c:pt>
                <c:pt idx="2">
                  <c:v>19</c:v>
                </c:pt>
                <c:pt idx="3">
                  <c:v>33</c:v>
                </c:pt>
                <c:pt idx="4">
                  <c:v>1093</c:v>
                </c:pt>
                <c:pt idx="5">
                  <c:v>16</c:v>
                </c:pt>
                <c:pt idx="6">
                  <c:v>22</c:v>
                </c:pt>
                <c:pt idx="7">
                  <c:v>30</c:v>
                </c:pt>
                <c:pt idx="8">
                  <c:v>11</c:v>
                </c:pt>
                <c:pt idx="9">
                  <c:v>32</c:v>
                </c:pt>
                <c:pt idx="10">
                  <c:v>20</c:v>
                </c:pt>
                <c:pt idx="11">
                  <c:v>16</c:v>
                </c:pt>
              </c:numCache>
            </c:numRef>
          </c:val>
          <c:extLst>
            <c:ext xmlns:c16="http://schemas.microsoft.com/office/drawing/2014/chart" uri="{C3380CC4-5D6E-409C-BE32-E72D297353CC}">
              <c16:uniqueId val="{00000000-D64C-43E3-B633-2C0B289A56DE}"/>
            </c:ext>
          </c:extLst>
        </c:ser>
        <c:dLbls>
          <c:showLegendKey val="0"/>
          <c:showVal val="0"/>
          <c:showCatName val="0"/>
          <c:showSerName val="0"/>
          <c:showPercent val="0"/>
          <c:showBubbleSize val="0"/>
        </c:dLbls>
        <c:gapWidth val="219"/>
        <c:overlap val="-27"/>
        <c:axId val="425736160"/>
        <c:axId val="425730256"/>
      </c:barChart>
      <c:catAx>
        <c:axId val="425736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730256"/>
        <c:crosses val="autoZero"/>
        <c:auto val="1"/>
        <c:lblAlgn val="ctr"/>
        <c:lblOffset val="100"/>
        <c:noMultiLvlLbl val="0"/>
      </c:catAx>
      <c:valAx>
        <c:axId val="42573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736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20</c:v>
                </c:pt>
                <c:pt idx="1">
                  <c:v>9</c:v>
                </c:pt>
                <c:pt idx="2">
                  <c:v>34</c:v>
                </c:pt>
                <c:pt idx="3">
                  <c:v>33</c:v>
                </c:pt>
                <c:pt idx="4">
                  <c:v>10</c:v>
                </c:pt>
                <c:pt idx="5">
                  <c:v>46</c:v>
                </c:pt>
                <c:pt idx="6">
                  <c:v>37</c:v>
                </c:pt>
                <c:pt idx="7">
                  <c:v>27</c:v>
                </c:pt>
                <c:pt idx="8">
                  <c:v>33</c:v>
                </c:pt>
                <c:pt idx="9">
                  <c:v>13</c:v>
                </c:pt>
                <c:pt idx="10">
                  <c:v>14</c:v>
                </c:pt>
                <c:pt idx="11">
                  <c:v>22</c:v>
                </c:pt>
              </c:numCache>
            </c:numRef>
          </c:val>
          <c:extLst>
            <c:ext xmlns:c16="http://schemas.microsoft.com/office/drawing/2014/chart" uri="{C3380CC4-5D6E-409C-BE32-E72D297353CC}">
              <c16:uniqueId val="{00000000-5C2A-4101-AE02-912E7A1F27DA}"/>
            </c:ext>
          </c:extLst>
        </c:ser>
        <c:dLbls>
          <c:showLegendKey val="0"/>
          <c:showVal val="0"/>
          <c:showCatName val="0"/>
          <c:showSerName val="0"/>
          <c:showPercent val="0"/>
          <c:showBubbleSize val="0"/>
        </c:dLbls>
        <c:gapWidth val="219"/>
        <c:overlap val="-27"/>
        <c:axId val="434983360"/>
        <c:axId val="434978768"/>
      </c:barChart>
      <c:dateAx>
        <c:axId val="434983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978768"/>
        <c:crosses val="autoZero"/>
        <c:auto val="1"/>
        <c:lblOffset val="100"/>
        <c:baseTimeUnit val="months"/>
      </c:dateAx>
      <c:valAx>
        <c:axId val="434978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98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31</c:v>
                </c:pt>
                <c:pt idx="1">
                  <c:v>29</c:v>
                </c:pt>
                <c:pt idx="2">
                  <c:v>37</c:v>
                </c:pt>
                <c:pt idx="3">
                  <c:v>54</c:v>
                </c:pt>
                <c:pt idx="4">
                  <c:v>21</c:v>
                </c:pt>
                <c:pt idx="5">
                  <c:v>36</c:v>
                </c:pt>
                <c:pt idx="6">
                  <c:v>42</c:v>
                </c:pt>
                <c:pt idx="7">
                  <c:v>35</c:v>
                </c:pt>
                <c:pt idx="8">
                  <c:v>86</c:v>
                </c:pt>
                <c:pt idx="9">
                  <c:v>28</c:v>
                </c:pt>
                <c:pt idx="10">
                  <c:v>52</c:v>
                </c:pt>
                <c:pt idx="11">
                  <c:v>43</c:v>
                </c:pt>
              </c:numCache>
            </c:numRef>
          </c:val>
          <c:extLst>
            <c:ext xmlns:c16="http://schemas.microsoft.com/office/drawing/2014/chart" uri="{C3380CC4-5D6E-409C-BE32-E72D297353CC}">
              <c16:uniqueId val="{00000000-9C29-4225-99CA-9341228E2E7D}"/>
            </c:ext>
          </c:extLst>
        </c:ser>
        <c:dLbls>
          <c:showLegendKey val="0"/>
          <c:showVal val="0"/>
          <c:showCatName val="0"/>
          <c:showSerName val="0"/>
          <c:showPercent val="0"/>
          <c:showBubbleSize val="0"/>
        </c:dLbls>
        <c:gapWidth val="219"/>
        <c:overlap val="-27"/>
        <c:axId val="434993856"/>
        <c:axId val="434989592"/>
      </c:barChart>
      <c:catAx>
        <c:axId val="434993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989592"/>
        <c:crosses val="autoZero"/>
        <c:auto val="1"/>
        <c:lblAlgn val="ctr"/>
        <c:lblOffset val="100"/>
        <c:noMultiLvlLbl val="0"/>
      </c:catAx>
      <c:valAx>
        <c:axId val="43498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99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279</c:v>
                </c:pt>
                <c:pt idx="1">
                  <c:v>208</c:v>
                </c:pt>
                <c:pt idx="2">
                  <c:v>333</c:v>
                </c:pt>
                <c:pt idx="3">
                  <c:v>382</c:v>
                </c:pt>
                <c:pt idx="4">
                  <c:v>169</c:v>
                </c:pt>
                <c:pt idx="5">
                  <c:v>292</c:v>
                </c:pt>
                <c:pt idx="6">
                  <c:v>343</c:v>
                </c:pt>
                <c:pt idx="7">
                  <c:v>355</c:v>
                </c:pt>
                <c:pt idx="8">
                  <c:v>430</c:v>
                </c:pt>
                <c:pt idx="9">
                  <c:v>226</c:v>
                </c:pt>
                <c:pt idx="10">
                  <c:v>317</c:v>
                </c:pt>
                <c:pt idx="11">
                  <c:v>564</c:v>
                </c:pt>
              </c:numCache>
            </c:numRef>
          </c:val>
          <c:extLst>
            <c:ext xmlns:c16="http://schemas.microsoft.com/office/drawing/2014/chart" uri="{C3380CC4-5D6E-409C-BE32-E72D297353CC}">
              <c16:uniqueId val="{00000000-16CA-463E-989C-A9317930A1B2}"/>
            </c:ext>
          </c:extLst>
        </c:ser>
        <c:dLbls>
          <c:showLegendKey val="0"/>
          <c:showVal val="0"/>
          <c:showCatName val="0"/>
          <c:showSerName val="0"/>
          <c:showPercent val="0"/>
          <c:showBubbleSize val="0"/>
        </c:dLbls>
        <c:gapWidth val="219"/>
        <c:overlap val="-27"/>
        <c:axId val="434992872"/>
        <c:axId val="434994184"/>
      </c:barChart>
      <c:catAx>
        <c:axId val="434992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994184"/>
        <c:crosses val="autoZero"/>
        <c:auto val="1"/>
        <c:lblAlgn val="ctr"/>
        <c:lblOffset val="100"/>
        <c:noMultiLvlLbl val="0"/>
      </c:catAx>
      <c:valAx>
        <c:axId val="43499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99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254</c:v>
                </c:pt>
                <c:pt idx="1">
                  <c:v>10835</c:v>
                </c:pt>
                <c:pt idx="2">
                  <c:v>9168</c:v>
                </c:pt>
                <c:pt idx="3">
                  <c:v>11532</c:v>
                </c:pt>
                <c:pt idx="4">
                  <c:v>14160</c:v>
                </c:pt>
                <c:pt idx="5">
                  <c:v>8414</c:v>
                </c:pt>
                <c:pt idx="6">
                  <c:v>13986</c:v>
                </c:pt>
                <c:pt idx="7">
                  <c:v>14555</c:v>
                </c:pt>
                <c:pt idx="8">
                  <c:v>16135</c:v>
                </c:pt>
                <c:pt idx="9">
                  <c:v>18669</c:v>
                </c:pt>
                <c:pt idx="10">
                  <c:v>9138</c:v>
                </c:pt>
                <c:pt idx="11">
                  <c:v>15080</c:v>
                </c:pt>
                <c:pt idx="12">
                  <c:v>22572</c:v>
                </c:pt>
              </c:numCache>
            </c:numRef>
          </c:val>
          <c:extLst>
            <c:ext xmlns:c16="http://schemas.microsoft.com/office/drawing/2014/chart" uri="{C3380CC4-5D6E-409C-BE32-E72D297353CC}">
              <c16:uniqueId val="{00000000-ABC2-45DF-933B-5B96152E8EC0}"/>
            </c:ext>
          </c:extLst>
        </c:ser>
        <c:dLbls>
          <c:showLegendKey val="0"/>
          <c:showVal val="0"/>
          <c:showCatName val="0"/>
          <c:showSerName val="0"/>
          <c:showPercent val="0"/>
          <c:showBubbleSize val="0"/>
        </c:dLbls>
        <c:gapWidth val="219"/>
        <c:overlap val="-27"/>
        <c:axId val="434966304"/>
        <c:axId val="434972536"/>
      </c:barChart>
      <c:catAx>
        <c:axId val="434966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972536"/>
        <c:crosses val="autoZero"/>
        <c:auto val="1"/>
        <c:lblAlgn val="ctr"/>
        <c:lblOffset val="100"/>
        <c:noMultiLvlLbl val="0"/>
      </c:catAx>
      <c:valAx>
        <c:axId val="43497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96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28</c:v>
                </c:pt>
                <c:pt idx="2">
                  <c:v>2</c:v>
                </c:pt>
                <c:pt idx="3">
                  <c:v>2</c:v>
                </c:pt>
                <c:pt idx="4">
                  <c:v>32</c:v>
                </c:pt>
                <c:pt idx="5">
                  <c:v>-1</c:v>
                </c:pt>
                <c:pt idx="6">
                  <c:v>34</c:v>
                </c:pt>
                <c:pt idx="7">
                  <c:v>-7</c:v>
                </c:pt>
                <c:pt idx="8">
                  <c:v>2</c:v>
                </c:pt>
                <c:pt idx="9">
                  <c:v>30</c:v>
                </c:pt>
                <c:pt idx="10">
                  <c:v>2</c:v>
                </c:pt>
                <c:pt idx="11">
                  <c:v>-1</c:v>
                </c:pt>
              </c:numCache>
            </c:numRef>
          </c:val>
          <c:extLst>
            <c:ext xmlns:c16="http://schemas.microsoft.com/office/drawing/2014/chart" uri="{C3380CC4-5D6E-409C-BE32-E72D297353CC}">
              <c16:uniqueId val="{00000000-E42B-4954-9C21-A278BEE5FBBD}"/>
            </c:ext>
          </c:extLst>
        </c:ser>
        <c:dLbls>
          <c:showLegendKey val="0"/>
          <c:showVal val="0"/>
          <c:showCatName val="0"/>
          <c:showSerName val="0"/>
          <c:showPercent val="0"/>
          <c:showBubbleSize val="0"/>
        </c:dLbls>
        <c:gapWidth val="219"/>
        <c:overlap val="-27"/>
        <c:axId val="495568888"/>
        <c:axId val="495569216"/>
      </c:barChart>
      <c:dateAx>
        <c:axId val="495568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569216"/>
        <c:crosses val="autoZero"/>
        <c:auto val="1"/>
        <c:lblOffset val="100"/>
        <c:baseTimeUnit val="months"/>
      </c:dateAx>
      <c:valAx>
        <c:axId val="49556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568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28</c:v>
                </c:pt>
                <c:pt idx="1">
                  <c:v>99</c:v>
                </c:pt>
                <c:pt idx="2">
                  <c:v>35</c:v>
                </c:pt>
                <c:pt idx="3">
                  <c:v>25</c:v>
                </c:pt>
                <c:pt idx="4">
                  <c:v>62</c:v>
                </c:pt>
                <c:pt idx="5">
                  <c:v>28</c:v>
                </c:pt>
                <c:pt idx="6">
                  <c:v>61</c:v>
                </c:pt>
                <c:pt idx="7">
                  <c:v>35</c:v>
                </c:pt>
                <c:pt idx="8">
                  <c:v>43</c:v>
                </c:pt>
                <c:pt idx="9">
                  <c:v>103</c:v>
                </c:pt>
                <c:pt idx="10">
                  <c:v>34</c:v>
                </c:pt>
                <c:pt idx="11">
                  <c:v>30</c:v>
                </c:pt>
              </c:numCache>
            </c:numRef>
          </c:val>
          <c:extLst>
            <c:ext xmlns:c16="http://schemas.microsoft.com/office/drawing/2014/chart" uri="{C3380CC4-5D6E-409C-BE32-E72D297353CC}">
              <c16:uniqueId val="{00000000-E496-4F56-BDA0-72AE9B5CBA73}"/>
            </c:ext>
          </c:extLst>
        </c:ser>
        <c:dLbls>
          <c:showLegendKey val="0"/>
          <c:showVal val="0"/>
          <c:showCatName val="0"/>
          <c:showSerName val="0"/>
          <c:showPercent val="0"/>
          <c:showBubbleSize val="0"/>
        </c:dLbls>
        <c:gapWidth val="219"/>
        <c:overlap val="-27"/>
        <c:axId val="495582992"/>
        <c:axId val="495583648"/>
      </c:barChart>
      <c:dateAx>
        <c:axId val="495582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583648"/>
        <c:crosses val="autoZero"/>
        <c:auto val="1"/>
        <c:lblOffset val="100"/>
        <c:baseTimeUnit val="months"/>
      </c:dateAx>
      <c:valAx>
        <c:axId val="49558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58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257</c:v>
                </c:pt>
                <c:pt idx="1">
                  <c:v>794</c:v>
                </c:pt>
                <c:pt idx="2">
                  <c:v>213</c:v>
                </c:pt>
                <c:pt idx="3">
                  <c:v>437</c:v>
                </c:pt>
                <c:pt idx="4">
                  <c:v>436</c:v>
                </c:pt>
                <c:pt idx="5">
                  <c:v>285</c:v>
                </c:pt>
                <c:pt idx="6">
                  <c:v>680</c:v>
                </c:pt>
                <c:pt idx="7">
                  <c:v>287</c:v>
                </c:pt>
                <c:pt idx="8">
                  <c:v>215</c:v>
                </c:pt>
                <c:pt idx="9">
                  <c:v>1032</c:v>
                </c:pt>
                <c:pt idx="10">
                  <c:v>416</c:v>
                </c:pt>
                <c:pt idx="11">
                  <c:v>553</c:v>
                </c:pt>
              </c:numCache>
            </c:numRef>
          </c:val>
          <c:extLst>
            <c:ext xmlns:c16="http://schemas.microsoft.com/office/drawing/2014/chart" uri="{C3380CC4-5D6E-409C-BE32-E72D297353CC}">
              <c16:uniqueId val="{00000000-5891-4D1F-9E4D-903661519460}"/>
            </c:ext>
          </c:extLst>
        </c:ser>
        <c:dLbls>
          <c:showLegendKey val="0"/>
          <c:showVal val="0"/>
          <c:showCatName val="0"/>
          <c:showSerName val="0"/>
          <c:showPercent val="0"/>
          <c:showBubbleSize val="0"/>
        </c:dLbls>
        <c:gapWidth val="219"/>
        <c:overlap val="-27"/>
        <c:axId val="495580040"/>
        <c:axId val="495574464"/>
      </c:barChart>
      <c:catAx>
        <c:axId val="49558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574464"/>
        <c:crosses val="autoZero"/>
        <c:auto val="1"/>
        <c:lblAlgn val="ctr"/>
        <c:lblOffset val="100"/>
        <c:noMultiLvlLbl val="0"/>
      </c:catAx>
      <c:valAx>
        <c:axId val="495574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58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FA25-D55D-4A02-8C79-BDFD3B1B6C61}"/>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05E7E61A-6A5B-4414-A20B-29283127AA1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514127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A045E-1C30-40C0-8329-CDB2AB40A5FB}"/>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5283FE98-EC3D-4F47-9CF1-C473FE114D18}"/>
              </a:ext>
            </a:extLst>
          </p:cNvPr>
          <p:cNvGraphicFramePr>
            <a:graphicFrameLocks noGrp="1"/>
          </p:cNvGraphicFramePr>
          <p:nvPr>
            <p:ph type="chart" sz="quarter" idx="13"/>
            <p:extLst>
              <p:ext uri="{D42A27DB-BD31-4B8C-83A1-F6EECF244321}">
                <p14:modId xmlns:p14="http://schemas.microsoft.com/office/powerpoint/2010/main" val="3016365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45F5DA-04AF-4786-B04E-56D389D3C188}"/>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B1E05C11-3840-4159-8905-2240BAC600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8023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0E9A9-97FD-4DB5-B75D-91069DA6DAF8}"/>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83FB7CF2-5397-4F4C-A85C-0148EB0ED62E}"/>
              </a:ext>
            </a:extLst>
          </p:cNvPr>
          <p:cNvGraphicFramePr>
            <a:graphicFrameLocks noGrp="1"/>
          </p:cNvGraphicFramePr>
          <p:nvPr>
            <p:ph type="tbl" sz="quarter" idx="13"/>
            <p:extLst>
              <p:ext uri="{D42A27DB-BD31-4B8C-83A1-F6EECF244321}">
                <p14:modId xmlns:p14="http://schemas.microsoft.com/office/powerpoint/2010/main" val="1826046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312327232"/>
                    </a:ext>
                  </a:extLst>
                </a:gridCol>
                <a:gridCol w="905256">
                  <a:extLst>
                    <a:ext uri="{9D8B030D-6E8A-4147-A177-3AD203B41FA5}">
                      <a16:colId xmlns:a16="http://schemas.microsoft.com/office/drawing/2014/main" val="99637192"/>
                    </a:ext>
                  </a:extLst>
                </a:gridCol>
                <a:gridCol w="905256">
                  <a:extLst>
                    <a:ext uri="{9D8B030D-6E8A-4147-A177-3AD203B41FA5}">
                      <a16:colId xmlns:a16="http://schemas.microsoft.com/office/drawing/2014/main" val="3159597302"/>
                    </a:ext>
                  </a:extLst>
                </a:gridCol>
                <a:gridCol w="905256">
                  <a:extLst>
                    <a:ext uri="{9D8B030D-6E8A-4147-A177-3AD203B41FA5}">
                      <a16:colId xmlns:a16="http://schemas.microsoft.com/office/drawing/2014/main" val="4198670911"/>
                    </a:ext>
                  </a:extLst>
                </a:gridCol>
                <a:gridCol w="905256">
                  <a:extLst>
                    <a:ext uri="{9D8B030D-6E8A-4147-A177-3AD203B41FA5}">
                      <a16:colId xmlns:a16="http://schemas.microsoft.com/office/drawing/2014/main" val="214140930"/>
                    </a:ext>
                  </a:extLst>
                </a:gridCol>
                <a:gridCol w="905256">
                  <a:extLst>
                    <a:ext uri="{9D8B030D-6E8A-4147-A177-3AD203B41FA5}">
                      <a16:colId xmlns:a16="http://schemas.microsoft.com/office/drawing/2014/main" val="3084543659"/>
                    </a:ext>
                  </a:extLst>
                </a:gridCol>
                <a:gridCol w="905256">
                  <a:extLst>
                    <a:ext uri="{9D8B030D-6E8A-4147-A177-3AD203B41FA5}">
                      <a16:colId xmlns:a16="http://schemas.microsoft.com/office/drawing/2014/main" val="718302755"/>
                    </a:ext>
                  </a:extLst>
                </a:gridCol>
                <a:gridCol w="905256">
                  <a:extLst>
                    <a:ext uri="{9D8B030D-6E8A-4147-A177-3AD203B41FA5}">
                      <a16:colId xmlns:a16="http://schemas.microsoft.com/office/drawing/2014/main" val="2639280614"/>
                    </a:ext>
                  </a:extLst>
                </a:gridCol>
                <a:gridCol w="905256">
                  <a:extLst>
                    <a:ext uri="{9D8B030D-6E8A-4147-A177-3AD203B41FA5}">
                      <a16:colId xmlns:a16="http://schemas.microsoft.com/office/drawing/2014/main" val="3659922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65287748"/>
                  </a:ext>
                </a:extLst>
              </a:tr>
              <a:tr h="370840">
                <a:tc>
                  <a:txBody>
                    <a:bodyPr/>
                    <a:lstStyle/>
                    <a:p>
                      <a:r>
                        <a:rPr lang="en-US" sz="1000"/>
                        <a:t>1746</a:t>
                      </a:r>
                    </a:p>
                  </a:txBody>
                  <a:tcPr/>
                </a:tc>
                <a:tc>
                  <a:txBody>
                    <a:bodyPr/>
                    <a:lstStyle/>
                    <a:p>
                      <a:r>
                        <a:rPr lang="en-US" sz="1000"/>
                        <a:t>-6</a:t>
                      </a:r>
                    </a:p>
                  </a:txBody>
                  <a:tcPr/>
                </a:tc>
                <a:tc>
                  <a:txBody>
                    <a:bodyPr/>
                    <a:lstStyle/>
                    <a:p>
                      <a:r>
                        <a:rPr lang="en-US" sz="1000"/>
                        <a:t>18</a:t>
                      </a:r>
                    </a:p>
                  </a:txBody>
                  <a:tcPr/>
                </a:tc>
                <a:tc>
                  <a:txBody>
                    <a:bodyPr/>
                    <a:lstStyle/>
                    <a:p>
                      <a:r>
                        <a:rPr lang="en-US" sz="1000"/>
                        <a:t>229</a:t>
                      </a:r>
                    </a:p>
                  </a:txBody>
                  <a:tcPr/>
                </a:tc>
                <a:tc>
                  <a:txBody>
                    <a:bodyPr/>
                    <a:lstStyle/>
                    <a:p>
                      <a:r>
                        <a:rPr lang="en-US" sz="1000"/>
                        <a:t>13</a:t>
                      </a:r>
                    </a:p>
                  </a:txBody>
                  <a:tcPr/>
                </a:tc>
                <a:tc>
                  <a:txBody>
                    <a:bodyPr/>
                    <a:lstStyle/>
                    <a:p>
                      <a:r>
                        <a:rPr lang="en-US" sz="1000"/>
                        <a:t>5</a:t>
                      </a:r>
                    </a:p>
                  </a:txBody>
                  <a:tcPr/>
                </a:tc>
                <a:tc>
                  <a:txBody>
                    <a:bodyPr/>
                    <a:lstStyle/>
                    <a:p>
                      <a:r>
                        <a:rPr lang="en-US" sz="1000"/>
                        <a:t>4</a:t>
                      </a:r>
                    </a:p>
                  </a:txBody>
                  <a:tcPr/>
                </a:tc>
                <a:tc>
                  <a:txBody>
                    <a:bodyPr/>
                    <a:lstStyle/>
                    <a:p>
                      <a:r>
                        <a:rPr lang="en-US" sz="1000"/>
                        <a:t>0.7846 %</a:t>
                      </a:r>
                    </a:p>
                  </a:txBody>
                  <a:tcPr/>
                </a:tc>
                <a:tc>
                  <a:txBody>
                    <a:bodyPr/>
                    <a:lstStyle/>
                    <a:p>
                      <a:r>
                        <a:rPr lang="en-US" sz="1000"/>
                        <a:t>0.0 %</a:t>
                      </a:r>
                    </a:p>
                  </a:txBody>
                  <a:tcPr/>
                </a:tc>
                <a:extLst>
                  <a:ext uri="{0D108BD9-81ED-4DB2-BD59-A6C34878D82A}">
                    <a16:rowId xmlns:a16="http://schemas.microsoft.com/office/drawing/2014/main" val="1596986579"/>
                  </a:ext>
                </a:extLst>
              </a:tr>
            </a:tbl>
          </a:graphicData>
        </a:graphic>
      </p:graphicFrame>
      <p:sp>
        <p:nvSpPr>
          <p:cNvPr id="4" name="Text Placeholder 3">
            <a:extLst>
              <a:ext uri="{FF2B5EF4-FFF2-40B4-BE49-F238E27FC236}">
                <a16:creationId xmlns:a16="http://schemas.microsoft.com/office/drawing/2014/main" id="{41C7E21D-44B1-47CA-8B4A-5821399B42B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137796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6704C-AE04-4CE7-862D-55572C8F1C9A}"/>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B82653AE-9949-41AD-812E-744F8F3E5876}"/>
              </a:ext>
            </a:extLst>
          </p:cNvPr>
          <p:cNvGraphicFramePr>
            <a:graphicFrameLocks noGrp="1"/>
          </p:cNvGraphicFramePr>
          <p:nvPr>
            <p:ph type="chart" sz="quarter" idx="13"/>
            <p:extLst>
              <p:ext uri="{D42A27DB-BD31-4B8C-83A1-F6EECF244321}">
                <p14:modId xmlns:p14="http://schemas.microsoft.com/office/powerpoint/2010/main" val="37928063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ACA917-83EB-4EDC-BB65-0E7F8429FF3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D56125D-5648-4C7D-8F1B-1396B339D9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9587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B0C6-35E0-47A5-8907-215633F35472}"/>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D21D72AD-C9B1-45C2-9FC0-7CCEB4A1B25D}"/>
              </a:ext>
            </a:extLst>
          </p:cNvPr>
          <p:cNvGraphicFramePr>
            <a:graphicFrameLocks noGrp="1"/>
          </p:cNvGraphicFramePr>
          <p:nvPr>
            <p:ph type="chart" sz="quarter" idx="13"/>
            <p:extLst>
              <p:ext uri="{D42A27DB-BD31-4B8C-83A1-F6EECF244321}">
                <p14:modId xmlns:p14="http://schemas.microsoft.com/office/powerpoint/2010/main" val="3772324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C08211-B7A9-4B96-A185-0499746FD2D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8BC5928-E273-4FA6-88DC-E4937F2384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8731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286F8-214D-43BA-9EA8-84433225210F}"/>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3841BCD3-A5BA-4E7E-A5AD-DA1469EE1AB8}"/>
              </a:ext>
            </a:extLst>
          </p:cNvPr>
          <p:cNvGraphicFramePr>
            <a:graphicFrameLocks noGrp="1"/>
          </p:cNvGraphicFramePr>
          <p:nvPr>
            <p:ph type="chart" sz="quarter" idx="13"/>
            <p:extLst>
              <p:ext uri="{D42A27DB-BD31-4B8C-83A1-F6EECF244321}">
                <p14:modId xmlns:p14="http://schemas.microsoft.com/office/powerpoint/2010/main" val="10705079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FB18DB-31B3-4E5C-9B4C-4BBFC74AA39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611C314-2DD8-4F5D-B1F3-FD48C118FA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8096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D4D78-ADDB-4E2A-B5A8-A7FB63FAE425}"/>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C8C864A3-B117-44B9-84EC-F2B7245787CE}"/>
              </a:ext>
            </a:extLst>
          </p:cNvPr>
          <p:cNvGraphicFramePr>
            <a:graphicFrameLocks noGrp="1"/>
          </p:cNvGraphicFramePr>
          <p:nvPr>
            <p:ph type="chart" sz="quarter" idx="13"/>
            <p:extLst>
              <p:ext uri="{D42A27DB-BD31-4B8C-83A1-F6EECF244321}">
                <p14:modId xmlns:p14="http://schemas.microsoft.com/office/powerpoint/2010/main" val="504180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76729B-11D2-4144-BEC9-807032F0B50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34517E7-7DB7-4C9C-A10A-697195E110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4809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292AE-F492-4086-AAE5-4EAC9A5EB80A}"/>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DEECE194-A2A2-49AE-8A2D-0F4B8DAFC582}"/>
              </a:ext>
            </a:extLst>
          </p:cNvPr>
          <p:cNvGraphicFramePr>
            <a:graphicFrameLocks noGrp="1"/>
          </p:cNvGraphicFramePr>
          <p:nvPr>
            <p:ph type="tbl" sz="quarter" idx="13"/>
            <p:extLst>
              <p:ext uri="{D42A27DB-BD31-4B8C-83A1-F6EECF244321}">
                <p14:modId xmlns:p14="http://schemas.microsoft.com/office/powerpoint/2010/main" val="97586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46646657"/>
                    </a:ext>
                  </a:extLst>
                </a:gridCol>
                <a:gridCol w="822960">
                  <a:extLst>
                    <a:ext uri="{9D8B030D-6E8A-4147-A177-3AD203B41FA5}">
                      <a16:colId xmlns:a16="http://schemas.microsoft.com/office/drawing/2014/main" val="1352252224"/>
                    </a:ext>
                  </a:extLst>
                </a:gridCol>
                <a:gridCol w="822960">
                  <a:extLst>
                    <a:ext uri="{9D8B030D-6E8A-4147-A177-3AD203B41FA5}">
                      <a16:colId xmlns:a16="http://schemas.microsoft.com/office/drawing/2014/main" val="47850865"/>
                    </a:ext>
                  </a:extLst>
                </a:gridCol>
                <a:gridCol w="822960">
                  <a:extLst>
                    <a:ext uri="{9D8B030D-6E8A-4147-A177-3AD203B41FA5}">
                      <a16:colId xmlns:a16="http://schemas.microsoft.com/office/drawing/2014/main" val="2551872383"/>
                    </a:ext>
                  </a:extLst>
                </a:gridCol>
                <a:gridCol w="822960">
                  <a:extLst>
                    <a:ext uri="{9D8B030D-6E8A-4147-A177-3AD203B41FA5}">
                      <a16:colId xmlns:a16="http://schemas.microsoft.com/office/drawing/2014/main" val="3636508167"/>
                    </a:ext>
                  </a:extLst>
                </a:gridCol>
                <a:gridCol w="822960">
                  <a:extLst>
                    <a:ext uri="{9D8B030D-6E8A-4147-A177-3AD203B41FA5}">
                      <a16:colId xmlns:a16="http://schemas.microsoft.com/office/drawing/2014/main" val="20249202"/>
                    </a:ext>
                  </a:extLst>
                </a:gridCol>
                <a:gridCol w="822960">
                  <a:extLst>
                    <a:ext uri="{9D8B030D-6E8A-4147-A177-3AD203B41FA5}">
                      <a16:colId xmlns:a16="http://schemas.microsoft.com/office/drawing/2014/main" val="775696883"/>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474114615"/>
                  </a:ext>
                </a:extLst>
              </a:tr>
              <a:tr h="370840">
                <a:tc>
                  <a:txBody>
                    <a:bodyPr/>
                    <a:lstStyle/>
                    <a:p>
                      <a:r>
                        <a:rPr lang="en-US" sz="1000" b="1"/>
                        <a:t>First Insurance Company of Hawaii, LTD - 2021-12-27 21:40:34</a:t>
                      </a:r>
                      <a:r>
                        <a:rPr lang="en-US" sz="1000"/>
                        <a:t>
 Congratulations to all the 2021 Honolulu Marathon finishers, including our president &amp; CEO Mark Yoda!
Comment with a thumbs up if you did the Honolulu Marathon this year.
#2021honolulumarathon #teamficoh #wellness #goals #honolulumarathon</a:t>
                      </a:r>
                    </a:p>
                  </a:txBody>
                  <a:tcPr/>
                </a:tc>
                <a:tc>
                  <a:txBody>
                    <a:bodyPr/>
                    <a:lstStyle/>
                    <a:p>
                      <a:r>
                        <a:rPr lang="en-US" sz="1000"/>
                        <a:t>27</a:t>
                      </a:r>
                    </a:p>
                  </a:txBody>
                  <a:tcPr/>
                </a:tc>
                <a:tc>
                  <a:txBody>
                    <a:bodyPr/>
                    <a:lstStyle/>
                    <a:p>
                      <a:r>
                        <a:rPr lang="en-US" sz="1000"/>
                        <a:t>26</a:t>
                      </a:r>
                    </a:p>
                  </a:txBody>
                  <a:tcPr/>
                </a:tc>
                <a:tc>
                  <a:txBody>
                    <a:bodyPr/>
                    <a:lstStyle/>
                    <a:p>
                      <a:r>
                        <a:rPr lang="en-US" sz="1000"/>
                        <a:t>1</a:t>
                      </a:r>
                    </a:p>
                  </a:txBody>
                  <a:tcPr/>
                </a:tc>
                <a:tc>
                  <a:txBody>
                    <a:bodyPr/>
                    <a:lstStyle/>
                    <a:p>
                      <a:r>
                        <a:rPr lang="en-US" sz="1000"/>
                        <a:t>0</a:t>
                      </a:r>
                    </a:p>
                  </a:txBody>
                  <a:tcPr/>
                </a:tc>
                <a:tc>
                  <a:txBody>
                    <a:bodyPr/>
                    <a:lstStyle/>
                    <a:p>
                      <a:r>
                        <a:rPr lang="en-US" sz="1000"/>
                        <a:t>1.5446 %</a:t>
                      </a:r>
                    </a:p>
                  </a:txBody>
                  <a:tcPr/>
                </a:tc>
                <a:tc>
                  <a:txBody>
                    <a:bodyPr/>
                    <a:lstStyle/>
                    <a:p>
                      <a:r>
                        <a:rPr lang="en-US" sz="1000"/>
                        <a:t>Photo</a:t>
                      </a:r>
                    </a:p>
                  </a:txBody>
                  <a:tcPr/>
                </a:tc>
                <a:extLst>
                  <a:ext uri="{0D108BD9-81ED-4DB2-BD59-A6C34878D82A}">
                    <a16:rowId xmlns:a16="http://schemas.microsoft.com/office/drawing/2014/main" val="2434655408"/>
                  </a:ext>
                </a:extLst>
              </a:tr>
              <a:tr h="370840">
                <a:tc>
                  <a:txBody>
                    <a:bodyPr/>
                    <a:lstStyle/>
                    <a:p>
                      <a:r>
                        <a:rPr lang="en-US" sz="1000" b="1"/>
                        <a:t>First Insurance Company of Hawaii, LTD - 2021-12-16 20:56:26</a:t>
                      </a:r>
                      <a:r>
                        <a:rPr lang="en-US" sz="1000"/>
                        <a:t>
 Mahalo to all the community partners who came together to make today's donations possible. Two deserving women and their families now have newly refurbished cars to call their own and the increased independence and capabilities that come with having reliable transportation. We wish these mothers all the best as they pursue their hopes and dreams for themselves and their children. News release: https://bit.ly/324iVnp
Helping Hands Hawaii Unibody Autotech Collision Repair Center Windward Hyundai New City Nissan NAPA Hawaii</a:t>
                      </a:r>
                    </a:p>
                  </a:txBody>
                  <a:tcPr/>
                </a:tc>
                <a:tc>
                  <a:txBody>
                    <a:bodyPr/>
                    <a:lstStyle/>
                    <a:p>
                      <a:r>
                        <a:rPr lang="en-US" sz="1000"/>
                        <a:t>27</a:t>
                      </a:r>
                    </a:p>
                  </a:txBody>
                  <a:tcPr/>
                </a:tc>
                <a:tc>
                  <a:txBody>
                    <a:bodyPr/>
                    <a:lstStyle/>
                    <a:p>
                      <a:r>
                        <a:rPr lang="en-US" sz="1000"/>
                        <a:t>19</a:t>
                      </a:r>
                    </a:p>
                  </a:txBody>
                  <a:tcPr/>
                </a:tc>
                <a:tc>
                  <a:txBody>
                    <a:bodyPr/>
                    <a:lstStyle/>
                    <a:p>
                      <a:r>
                        <a:rPr lang="en-US" sz="1000"/>
                        <a:t>5</a:t>
                      </a:r>
                    </a:p>
                  </a:txBody>
                  <a:tcPr/>
                </a:tc>
                <a:tc>
                  <a:txBody>
                    <a:bodyPr/>
                    <a:lstStyle/>
                    <a:p>
                      <a:r>
                        <a:rPr lang="en-US" sz="1000"/>
                        <a:t>3</a:t>
                      </a:r>
                    </a:p>
                  </a:txBody>
                  <a:tcPr/>
                </a:tc>
                <a:tc>
                  <a:txBody>
                    <a:bodyPr/>
                    <a:lstStyle/>
                    <a:p>
                      <a:r>
                        <a:rPr lang="en-US" sz="1000"/>
                        <a:t>1.5429 %</a:t>
                      </a:r>
                    </a:p>
                  </a:txBody>
                  <a:tcPr/>
                </a:tc>
                <a:tc>
                  <a:txBody>
                    <a:bodyPr/>
                    <a:lstStyle/>
                    <a:p>
                      <a:r>
                        <a:rPr lang="en-US" sz="1000"/>
                        <a:t>Album</a:t>
                      </a:r>
                    </a:p>
                  </a:txBody>
                  <a:tcPr/>
                </a:tc>
                <a:extLst>
                  <a:ext uri="{0D108BD9-81ED-4DB2-BD59-A6C34878D82A}">
                    <a16:rowId xmlns:a16="http://schemas.microsoft.com/office/drawing/2014/main" val="167723240"/>
                  </a:ext>
                </a:extLst>
              </a:tr>
              <a:tr h="370840">
                <a:tc>
                  <a:txBody>
                    <a:bodyPr/>
                    <a:lstStyle/>
                    <a:p>
                      <a:r>
                        <a:rPr lang="en-US" sz="1000" b="1"/>
                        <a:t>First Insurance Company of Hawaii, LTD - 2021-12-13 21:20:31</a:t>
                      </a:r>
                      <a:r>
                        <a:rPr lang="en-US" sz="1000"/>
                        <a:t>
 FICOH kept its longstanding Brunch with Santa tradition alive by going virtual for the second year in a row. Our associates picked up gifts to take home to their keiki, including Santa hats filled with goodies, age appropriate toys, and family-friendly games and craft activities. Mahalo to our hardworking elves for spreading joy to more than 50 keiki this holiday season!</a:t>
                      </a:r>
                    </a:p>
                  </a:txBody>
                  <a:tcPr/>
                </a:tc>
                <a:tc>
                  <a:txBody>
                    <a:bodyPr/>
                    <a:lstStyle/>
                    <a:p>
                      <a:r>
                        <a:rPr lang="en-US" sz="1000"/>
                        <a:t>26</a:t>
                      </a:r>
                    </a:p>
                  </a:txBody>
                  <a:tcPr/>
                </a:tc>
                <a:tc>
                  <a:txBody>
                    <a:bodyPr/>
                    <a:lstStyle/>
                    <a:p>
                      <a:r>
                        <a:rPr lang="en-US" sz="1000"/>
                        <a:t>25</a:t>
                      </a:r>
                    </a:p>
                  </a:txBody>
                  <a:tcPr/>
                </a:tc>
                <a:tc>
                  <a:txBody>
                    <a:bodyPr/>
                    <a:lstStyle/>
                    <a:p>
                      <a:r>
                        <a:rPr lang="en-US" sz="1000"/>
                        <a:t>1</a:t>
                      </a:r>
                    </a:p>
                  </a:txBody>
                  <a:tcPr/>
                </a:tc>
                <a:tc>
                  <a:txBody>
                    <a:bodyPr/>
                    <a:lstStyle/>
                    <a:p>
                      <a:r>
                        <a:rPr lang="en-US" sz="1000"/>
                        <a:t>0</a:t>
                      </a:r>
                    </a:p>
                  </a:txBody>
                  <a:tcPr/>
                </a:tc>
                <a:tc>
                  <a:txBody>
                    <a:bodyPr/>
                    <a:lstStyle/>
                    <a:p>
                      <a:r>
                        <a:rPr lang="en-US" sz="1000"/>
                        <a:t>1.4866 %</a:t>
                      </a:r>
                    </a:p>
                  </a:txBody>
                  <a:tcPr/>
                </a:tc>
                <a:tc>
                  <a:txBody>
                    <a:bodyPr/>
                    <a:lstStyle/>
                    <a:p>
                      <a:r>
                        <a:rPr lang="en-US" sz="1000"/>
                        <a:t>Photo</a:t>
                      </a:r>
                    </a:p>
                  </a:txBody>
                  <a:tcPr/>
                </a:tc>
                <a:extLst>
                  <a:ext uri="{0D108BD9-81ED-4DB2-BD59-A6C34878D82A}">
                    <a16:rowId xmlns:a16="http://schemas.microsoft.com/office/drawing/2014/main" val="1115839185"/>
                  </a:ext>
                </a:extLst>
              </a:tr>
            </a:tbl>
          </a:graphicData>
        </a:graphic>
      </p:graphicFrame>
      <p:sp>
        <p:nvSpPr>
          <p:cNvPr id="4" name="Text Placeholder 3">
            <a:extLst>
              <a:ext uri="{FF2B5EF4-FFF2-40B4-BE49-F238E27FC236}">
                <a16:creationId xmlns:a16="http://schemas.microsoft.com/office/drawing/2014/main" id="{D141DC28-1D4E-4CF8-98DA-77342E16F490}"/>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870605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C46B3-315C-45B0-9E43-5D49D809709A}"/>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8315FFA6-54CF-41DE-8113-D3B3AD3503DF}"/>
              </a:ext>
            </a:extLst>
          </p:cNvPr>
          <p:cNvGraphicFramePr>
            <a:graphicFrameLocks noGrp="1"/>
          </p:cNvGraphicFramePr>
          <p:nvPr>
            <p:ph type="tbl" sz="quarter" idx="13"/>
            <p:extLst>
              <p:ext uri="{D42A27DB-BD31-4B8C-83A1-F6EECF244321}">
                <p14:modId xmlns:p14="http://schemas.microsoft.com/office/powerpoint/2010/main" val="1547530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664312047"/>
                    </a:ext>
                  </a:extLst>
                </a:gridCol>
                <a:gridCol w="576072">
                  <a:extLst>
                    <a:ext uri="{9D8B030D-6E8A-4147-A177-3AD203B41FA5}">
                      <a16:colId xmlns:a16="http://schemas.microsoft.com/office/drawing/2014/main" val="1805499526"/>
                    </a:ext>
                  </a:extLst>
                </a:gridCol>
                <a:gridCol w="576072">
                  <a:extLst>
                    <a:ext uri="{9D8B030D-6E8A-4147-A177-3AD203B41FA5}">
                      <a16:colId xmlns:a16="http://schemas.microsoft.com/office/drawing/2014/main" val="1554067394"/>
                    </a:ext>
                  </a:extLst>
                </a:gridCol>
                <a:gridCol w="576072">
                  <a:extLst>
                    <a:ext uri="{9D8B030D-6E8A-4147-A177-3AD203B41FA5}">
                      <a16:colId xmlns:a16="http://schemas.microsoft.com/office/drawing/2014/main" val="3906147676"/>
                    </a:ext>
                  </a:extLst>
                </a:gridCol>
                <a:gridCol w="576072">
                  <a:extLst>
                    <a:ext uri="{9D8B030D-6E8A-4147-A177-3AD203B41FA5}">
                      <a16:colId xmlns:a16="http://schemas.microsoft.com/office/drawing/2014/main" val="459024286"/>
                    </a:ext>
                  </a:extLst>
                </a:gridCol>
                <a:gridCol w="576072">
                  <a:extLst>
                    <a:ext uri="{9D8B030D-6E8A-4147-A177-3AD203B41FA5}">
                      <a16:colId xmlns:a16="http://schemas.microsoft.com/office/drawing/2014/main" val="3639486899"/>
                    </a:ext>
                  </a:extLst>
                </a:gridCol>
                <a:gridCol w="576072">
                  <a:extLst>
                    <a:ext uri="{9D8B030D-6E8A-4147-A177-3AD203B41FA5}">
                      <a16:colId xmlns:a16="http://schemas.microsoft.com/office/drawing/2014/main" val="2631783074"/>
                    </a:ext>
                  </a:extLst>
                </a:gridCol>
                <a:gridCol w="576072">
                  <a:extLst>
                    <a:ext uri="{9D8B030D-6E8A-4147-A177-3AD203B41FA5}">
                      <a16:colId xmlns:a16="http://schemas.microsoft.com/office/drawing/2014/main" val="3550035311"/>
                    </a:ext>
                  </a:extLst>
                </a:gridCol>
                <a:gridCol w="576072">
                  <a:extLst>
                    <a:ext uri="{9D8B030D-6E8A-4147-A177-3AD203B41FA5}">
                      <a16:colId xmlns:a16="http://schemas.microsoft.com/office/drawing/2014/main" val="2993118760"/>
                    </a:ext>
                  </a:extLst>
                </a:gridCol>
                <a:gridCol w="576072">
                  <a:extLst>
                    <a:ext uri="{9D8B030D-6E8A-4147-A177-3AD203B41FA5}">
                      <a16:colId xmlns:a16="http://schemas.microsoft.com/office/drawing/2014/main" val="3992475992"/>
                    </a:ext>
                  </a:extLst>
                </a:gridCol>
                <a:gridCol w="576072">
                  <a:extLst>
                    <a:ext uri="{9D8B030D-6E8A-4147-A177-3AD203B41FA5}">
                      <a16:colId xmlns:a16="http://schemas.microsoft.com/office/drawing/2014/main" val="1905717795"/>
                    </a:ext>
                  </a:extLst>
                </a:gridCol>
                <a:gridCol w="576072">
                  <a:extLst>
                    <a:ext uri="{9D8B030D-6E8A-4147-A177-3AD203B41FA5}">
                      <a16:colId xmlns:a16="http://schemas.microsoft.com/office/drawing/2014/main" val="1931506376"/>
                    </a:ext>
                  </a:extLst>
                </a:gridCol>
                <a:gridCol w="576072">
                  <a:extLst>
                    <a:ext uri="{9D8B030D-6E8A-4147-A177-3AD203B41FA5}">
                      <a16:colId xmlns:a16="http://schemas.microsoft.com/office/drawing/2014/main" val="379998621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17892109"/>
                  </a:ext>
                </a:extLst>
              </a:tr>
              <a:tr h="370840">
                <a:tc>
                  <a:txBody>
                    <a:bodyPr/>
                    <a:lstStyle/>
                    <a:p>
                      <a:r>
                        <a:rPr lang="en-US" sz="1000"/>
                        <a:t>1205</a:t>
                      </a:r>
                    </a:p>
                  </a:txBody>
                  <a:tcPr/>
                </a:tc>
                <a:tc>
                  <a:txBody>
                    <a:bodyPr/>
                    <a:lstStyle/>
                    <a:p>
                      <a:r>
                        <a:rPr lang="en-US" sz="1000"/>
                        <a:t>1</a:t>
                      </a:r>
                    </a:p>
                  </a:txBody>
                  <a:tcPr/>
                </a:tc>
                <a:tc>
                  <a:txBody>
                    <a:bodyPr/>
                    <a:lstStyle/>
                    <a:p>
                      <a:r>
                        <a:rPr lang="en-US" sz="1000"/>
                        <a:t>17</a:t>
                      </a:r>
                    </a:p>
                  </a:txBody>
                  <a:tcPr/>
                </a:tc>
                <a:tc>
                  <a:txBody>
                    <a:bodyPr/>
                    <a:lstStyle/>
                    <a:p>
                      <a:r>
                        <a:rPr lang="en-US" sz="1000"/>
                        <a:t>15</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15</a:t>
                      </a:r>
                    </a:p>
                  </a:txBody>
                  <a:tcPr/>
                </a:tc>
                <a:tc>
                  <a:txBody>
                    <a:bodyPr/>
                    <a:lstStyle/>
                    <a:p>
                      <a:r>
                        <a:rPr lang="en-US" sz="1000"/>
                        <a:t>0</a:t>
                      </a:r>
                    </a:p>
                  </a:txBody>
                  <a:tcPr/>
                </a:tc>
                <a:tc>
                  <a:txBody>
                    <a:bodyPr/>
                    <a:lstStyle/>
                    <a:p>
                      <a:r>
                        <a:rPr lang="en-US" sz="1000"/>
                        <a:t>5</a:t>
                      </a:r>
                    </a:p>
                  </a:txBody>
                  <a:tcPr/>
                </a:tc>
                <a:tc>
                  <a:txBody>
                    <a:bodyPr/>
                    <a:lstStyle/>
                    <a:p>
                      <a:r>
                        <a:rPr lang="en-US" sz="1000"/>
                        <a:t>0.0886 %</a:t>
                      </a:r>
                    </a:p>
                  </a:txBody>
                  <a:tcPr/>
                </a:tc>
                <a:tc>
                  <a:txBody>
                    <a:bodyPr/>
                    <a:lstStyle/>
                    <a:p>
                      <a:r>
                        <a:rPr lang="en-US" sz="1000"/>
                        <a:t>0.0 %</a:t>
                      </a:r>
                    </a:p>
                  </a:txBody>
                  <a:tcPr/>
                </a:tc>
                <a:extLst>
                  <a:ext uri="{0D108BD9-81ED-4DB2-BD59-A6C34878D82A}">
                    <a16:rowId xmlns:a16="http://schemas.microsoft.com/office/drawing/2014/main" val="3995302887"/>
                  </a:ext>
                </a:extLst>
              </a:tr>
            </a:tbl>
          </a:graphicData>
        </a:graphic>
      </p:graphicFrame>
      <p:sp>
        <p:nvSpPr>
          <p:cNvPr id="4" name="Text Placeholder 3">
            <a:extLst>
              <a:ext uri="{FF2B5EF4-FFF2-40B4-BE49-F238E27FC236}">
                <a16:creationId xmlns:a16="http://schemas.microsoft.com/office/drawing/2014/main" id="{D2DF59EB-98F7-401A-A821-6AE78A73451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093966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66398-D42E-41A3-83B6-969F3C12ECA3}"/>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5464D115-F3E2-4E8C-8317-8C8F126687F6}"/>
              </a:ext>
            </a:extLst>
          </p:cNvPr>
          <p:cNvGraphicFramePr>
            <a:graphicFrameLocks noGrp="1"/>
          </p:cNvGraphicFramePr>
          <p:nvPr>
            <p:ph type="chart" sz="quarter" idx="13"/>
            <p:extLst>
              <p:ext uri="{D42A27DB-BD31-4B8C-83A1-F6EECF244321}">
                <p14:modId xmlns:p14="http://schemas.microsoft.com/office/powerpoint/2010/main" val="2133968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8A3B21-5B7D-486F-B5C8-2E622E30EB9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787DEC8-9BDB-4ED8-AFE9-5DF9F282CC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2463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CD700-42B6-4855-96E0-AE8B11304718}"/>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ACD58B8F-861D-447B-87C9-5FEB88C97193}"/>
              </a:ext>
            </a:extLst>
          </p:cNvPr>
          <p:cNvGraphicFramePr>
            <a:graphicFrameLocks noGrp="1"/>
          </p:cNvGraphicFramePr>
          <p:nvPr>
            <p:ph type="chart" sz="quarter" idx="13"/>
            <p:extLst>
              <p:ext uri="{D42A27DB-BD31-4B8C-83A1-F6EECF244321}">
                <p14:modId xmlns:p14="http://schemas.microsoft.com/office/powerpoint/2010/main" val="1597384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A1F38A-4E22-46A9-9635-A90368037C0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D3A3FD1-B541-498E-AFE9-B2469C0CF7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7819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0369D-8398-432E-90B8-A4F95AED9EA9}"/>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4E89439C-5A95-41B7-AD67-DEE17A3A6818}"/>
              </a:ext>
            </a:extLst>
          </p:cNvPr>
          <p:cNvGraphicFramePr>
            <a:graphicFrameLocks noGrp="1"/>
          </p:cNvGraphicFramePr>
          <p:nvPr>
            <p:ph type="chart" sz="quarter" idx="13"/>
            <p:extLst>
              <p:ext uri="{D42A27DB-BD31-4B8C-83A1-F6EECF244321}">
                <p14:modId xmlns:p14="http://schemas.microsoft.com/office/powerpoint/2010/main" val="1690320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A7AB34-B2CD-4F09-818C-99E54C18484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DE1BD5D-FF7D-4DAF-8D88-492B8271FA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0757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518E0-6640-42D9-A2DF-ED0F247E5FD3}"/>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BB4F75DD-2204-4F78-B40B-EE1293C5C25F}"/>
              </a:ext>
            </a:extLst>
          </p:cNvPr>
          <p:cNvGraphicFramePr>
            <a:graphicFrameLocks noGrp="1"/>
          </p:cNvGraphicFramePr>
          <p:nvPr>
            <p:ph type="tbl" sz="quarter" idx="13"/>
            <p:extLst>
              <p:ext uri="{D42A27DB-BD31-4B8C-83A1-F6EECF244321}">
                <p14:modId xmlns:p14="http://schemas.microsoft.com/office/powerpoint/2010/main" val="1724221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43707013"/>
                    </a:ext>
                  </a:extLst>
                </a:gridCol>
                <a:gridCol w="493776">
                  <a:extLst>
                    <a:ext uri="{9D8B030D-6E8A-4147-A177-3AD203B41FA5}">
                      <a16:colId xmlns:a16="http://schemas.microsoft.com/office/drawing/2014/main" val="2275732094"/>
                    </a:ext>
                  </a:extLst>
                </a:gridCol>
                <a:gridCol w="1069848">
                  <a:extLst>
                    <a:ext uri="{9D8B030D-6E8A-4147-A177-3AD203B41FA5}">
                      <a16:colId xmlns:a16="http://schemas.microsoft.com/office/drawing/2014/main" val="1557668224"/>
                    </a:ext>
                  </a:extLst>
                </a:gridCol>
                <a:gridCol w="1069848">
                  <a:extLst>
                    <a:ext uri="{9D8B030D-6E8A-4147-A177-3AD203B41FA5}">
                      <a16:colId xmlns:a16="http://schemas.microsoft.com/office/drawing/2014/main" val="4183090842"/>
                    </a:ext>
                  </a:extLst>
                </a:gridCol>
                <a:gridCol w="1069848">
                  <a:extLst>
                    <a:ext uri="{9D8B030D-6E8A-4147-A177-3AD203B41FA5}">
                      <a16:colId xmlns:a16="http://schemas.microsoft.com/office/drawing/2014/main" val="3102737371"/>
                    </a:ext>
                  </a:extLst>
                </a:gridCol>
                <a:gridCol w="1069848">
                  <a:extLst>
                    <a:ext uri="{9D8B030D-6E8A-4147-A177-3AD203B41FA5}">
                      <a16:colId xmlns:a16="http://schemas.microsoft.com/office/drawing/2014/main" val="833780329"/>
                    </a:ext>
                  </a:extLst>
                </a:gridCol>
                <a:gridCol w="1069848">
                  <a:extLst>
                    <a:ext uri="{9D8B030D-6E8A-4147-A177-3AD203B41FA5}">
                      <a16:colId xmlns:a16="http://schemas.microsoft.com/office/drawing/2014/main" val="1404445343"/>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257982702"/>
                  </a:ext>
                </a:extLst>
              </a:tr>
              <a:tr h="370840">
                <a:tc>
                  <a:txBody>
                    <a:bodyPr/>
                    <a:lstStyle/>
                    <a:p>
                      <a:r>
                        <a:rPr lang="en-US" sz="1000" b="1"/>
                        <a:t>@FirstInsHI - 2021-12-22 13:01:22</a:t>
                      </a:r>
                      <a:r>
                        <a:rPr lang="en-US" sz="1000"/>
                        <a:t>
 Thanks to our associates for giving generously to our Santa's Workshop donation drive for the families and children served by @KapiolaniMedCtr Together, we filled two cars!  #giving #mahalo #community #teamficoh https://t.co/axzvwyYZy5</a:t>
                      </a:r>
                    </a:p>
                  </a:txBody>
                  <a:tcPr/>
                </a:tc>
                <a:tc>
                  <a:txBody>
                    <a:bodyPr/>
                    <a:lstStyle/>
                    <a:p>
                      <a:r>
                        <a:rPr lang="en-US" sz="1000"/>
                        <a:t>12/22/2021 19:40:11</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7</a:t>
                      </a:r>
                    </a:p>
                  </a:txBody>
                  <a:tcPr/>
                </a:tc>
                <a:tc>
                  <a:txBody>
                    <a:bodyPr/>
                    <a:lstStyle/>
                    <a:p>
                      <a:r>
                        <a:rPr lang="en-US" sz="1000"/>
                        <a:t>0.5814 %</a:t>
                      </a:r>
                    </a:p>
                  </a:txBody>
                  <a:tcPr/>
                </a:tc>
                <a:extLst>
                  <a:ext uri="{0D108BD9-81ED-4DB2-BD59-A6C34878D82A}">
                    <a16:rowId xmlns:a16="http://schemas.microsoft.com/office/drawing/2014/main" val="2121179290"/>
                  </a:ext>
                </a:extLst>
              </a:tr>
              <a:tr h="370840">
                <a:tc>
                  <a:txBody>
                    <a:bodyPr/>
                    <a:lstStyle/>
                    <a:p>
                      <a:r>
                        <a:rPr lang="en-US" sz="1000" b="1"/>
                        <a:t>@FirstInsHI - 2021-12-14 21:05:31</a:t>
                      </a:r>
                      <a:r>
                        <a:rPr lang="en-US" sz="1000"/>
                        <a:t>
 We kept our longstanding Brunch with Santa tradition alive by going virtual for the second year in a row. #Mahalo to our hardworking elves for spreading joy this #holidayseason. In total, they reached the keiki of more than 30 of our associates' families. #happyholidays https://t.co/PLHePFFJxI</a:t>
                      </a:r>
                    </a:p>
                  </a:txBody>
                  <a:tcPr/>
                </a:tc>
                <a:tc>
                  <a:txBody>
                    <a:bodyPr/>
                    <a:lstStyle/>
                    <a:p>
                      <a:r>
                        <a:rPr lang="en-US" sz="1000"/>
                        <a:t>12/22/2021 19:40:11</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0.3325 %</a:t>
                      </a:r>
                    </a:p>
                  </a:txBody>
                  <a:tcPr/>
                </a:tc>
                <a:extLst>
                  <a:ext uri="{0D108BD9-81ED-4DB2-BD59-A6C34878D82A}">
                    <a16:rowId xmlns:a16="http://schemas.microsoft.com/office/drawing/2014/main" val="2848028501"/>
                  </a:ext>
                </a:extLst>
              </a:tr>
              <a:tr h="370840">
                <a:tc>
                  <a:txBody>
                    <a:bodyPr/>
                    <a:lstStyle/>
                    <a:p>
                      <a:r>
                        <a:rPr lang="en-US" sz="1000" b="1"/>
                        <a:t>@FirstInsHI - 2021-12-01 20:01:35</a:t>
                      </a:r>
                      <a:r>
                        <a:rPr lang="en-US" sz="1000"/>
                        <a:t>
 A big mahalo to our partners at Business Insurance Services for hosting an ice cream social for our associates today! The sorbets from YOAS and tarts from UBAE were such a nice treat. Thank you BIS - we appreciate you and your longstanding support and partnership! https://t.co/8Nm52JAaas</a:t>
                      </a:r>
                    </a:p>
                  </a:txBody>
                  <a:tcPr/>
                </a:tc>
                <a:tc>
                  <a:txBody>
                    <a:bodyPr/>
                    <a:lstStyle/>
                    <a:p>
                      <a:r>
                        <a:rPr lang="en-US" sz="1000"/>
                        <a:t>12/02/2021 07:40:42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0.1661 %</a:t>
                      </a:r>
                    </a:p>
                  </a:txBody>
                  <a:tcPr/>
                </a:tc>
                <a:extLst>
                  <a:ext uri="{0D108BD9-81ED-4DB2-BD59-A6C34878D82A}">
                    <a16:rowId xmlns:a16="http://schemas.microsoft.com/office/drawing/2014/main" val="252106815"/>
                  </a:ext>
                </a:extLst>
              </a:tr>
            </a:tbl>
          </a:graphicData>
        </a:graphic>
      </p:graphicFrame>
      <p:sp>
        <p:nvSpPr>
          <p:cNvPr id="4" name="Text Placeholder 3">
            <a:extLst>
              <a:ext uri="{FF2B5EF4-FFF2-40B4-BE49-F238E27FC236}">
                <a16:creationId xmlns:a16="http://schemas.microsoft.com/office/drawing/2014/main" id="{4B540B43-7CA0-4E38-AF06-020F3C6B67E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128456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D8BF3-5F2A-48F0-8013-C4AC30059ECC}"/>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05D5B41A-126C-4602-AAC4-B4A80825F1B0}"/>
              </a:ext>
            </a:extLst>
          </p:cNvPr>
          <p:cNvGraphicFramePr>
            <a:graphicFrameLocks noGrp="1"/>
          </p:cNvGraphicFramePr>
          <p:nvPr>
            <p:ph type="tbl" sz="quarter" idx="13"/>
            <p:extLst>
              <p:ext uri="{D42A27DB-BD31-4B8C-83A1-F6EECF244321}">
                <p14:modId xmlns:p14="http://schemas.microsoft.com/office/powerpoint/2010/main" val="1661338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528992236"/>
                    </a:ext>
                  </a:extLst>
                </a:gridCol>
                <a:gridCol w="576072">
                  <a:extLst>
                    <a:ext uri="{9D8B030D-6E8A-4147-A177-3AD203B41FA5}">
                      <a16:colId xmlns:a16="http://schemas.microsoft.com/office/drawing/2014/main" val="863282599"/>
                    </a:ext>
                  </a:extLst>
                </a:gridCol>
                <a:gridCol w="576072">
                  <a:extLst>
                    <a:ext uri="{9D8B030D-6E8A-4147-A177-3AD203B41FA5}">
                      <a16:colId xmlns:a16="http://schemas.microsoft.com/office/drawing/2014/main" val="3613257681"/>
                    </a:ext>
                  </a:extLst>
                </a:gridCol>
                <a:gridCol w="576072">
                  <a:extLst>
                    <a:ext uri="{9D8B030D-6E8A-4147-A177-3AD203B41FA5}">
                      <a16:colId xmlns:a16="http://schemas.microsoft.com/office/drawing/2014/main" val="2374886604"/>
                    </a:ext>
                  </a:extLst>
                </a:gridCol>
                <a:gridCol w="576072">
                  <a:extLst>
                    <a:ext uri="{9D8B030D-6E8A-4147-A177-3AD203B41FA5}">
                      <a16:colId xmlns:a16="http://schemas.microsoft.com/office/drawing/2014/main" val="1076515881"/>
                    </a:ext>
                  </a:extLst>
                </a:gridCol>
                <a:gridCol w="576072">
                  <a:extLst>
                    <a:ext uri="{9D8B030D-6E8A-4147-A177-3AD203B41FA5}">
                      <a16:colId xmlns:a16="http://schemas.microsoft.com/office/drawing/2014/main" val="2937523642"/>
                    </a:ext>
                  </a:extLst>
                </a:gridCol>
                <a:gridCol w="576072">
                  <a:extLst>
                    <a:ext uri="{9D8B030D-6E8A-4147-A177-3AD203B41FA5}">
                      <a16:colId xmlns:a16="http://schemas.microsoft.com/office/drawing/2014/main" val="3454315445"/>
                    </a:ext>
                  </a:extLst>
                </a:gridCol>
                <a:gridCol w="576072">
                  <a:extLst>
                    <a:ext uri="{9D8B030D-6E8A-4147-A177-3AD203B41FA5}">
                      <a16:colId xmlns:a16="http://schemas.microsoft.com/office/drawing/2014/main" val="2994734590"/>
                    </a:ext>
                  </a:extLst>
                </a:gridCol>
                <a:gridCol w="576072">
                  <a:extLst>
                    <a:ext uri="{9D8B030D-6E8A-4147-A177-3AD203B41FA5}">
                      <a16:colId xmlns:a16="http://schemas.microsoft.com/office/drawing/2014/main" val="4001502706"/>
                    </a:ext>
                  </a:extLst>
                </a:gridCol>
                <a:gridCol w="576072">
                  <a:extLst>
                    <a:ext uri="{9D8B030D-6E8A-4147-A177-3AD203B41FA5}">
                      <a16:colId xmlns:a16="http://schemas.microsoft.com/office/drawing/2014/main" val="4134284557"/>
                    </a:ext>
                  </a:extLst>
                </a:gridCol>
                <a:gridCol w="576072">
                  <a:extLst>
                    <a:ext uri="{9D8B030D-6E8A-4147-A177-3AD203B41FA5}">
                      <a16:colId xmlns:a16="http://schemas.microsoft.com/office/drawing/2014/main" val="225746867"/>
                    </a:ext>
                  </a:extLst>
                </a:gridCol>
                <a:gridCol w="576072">
                  <a:extLst>
                    <a:ext uri="{9D8B030D-6E8A-4147-A177-3AD203B41FA5}">
                      <a16:colId xmlns:a16="http://schemas.microsoft.com/office/drawing/2014/main" val="2743882499"/>
                    </a:ext>
                  </a:extLst>
                </a:gridCol>
                <a:gridCol w="576072">
                  <a:extLst>
                    <a:ext uri="{9D8B030D-6E8A-4147-A177-3AD203B41FA5}">
                      <a16:colId xmlns:a16="http://schemas.microsoft.com/office/drawing/2014/main" val="1425650209"/>
                    </a:ext>
                  </a:extLst>
                </a:gridCol>
                <a:gridCol w="576072">
                  <a:extLst>
                    <a:ext uri="{9D8B030D-6E8A-4147-A177-3AD203B41FA5}">
                      <a16:colId xmlns:a16="http://schemas.microsoft.com/office/drawing/2014/main" val="383469277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413377593"/>
                  </a:ext>
                </a:extLst>
              </a:tr>
              <a:tr h="370840">
                <a:tc>
                  <a:txBody>
                    <a:bodyPr/>
                    <a:lstStyle/>
                    <a:p>
                      <a:r>
                        <a:rPr lang="en-US" sz="1000"/>
                        <a:t>3457</a:t>
                      </a:r>
                    </a:p>
                  </a:txBody>
                  <a:tcPr/>
                </a:tc>
                <a:tc>
                  <a:txBody>
                    <a:bodyPr/>
                    <a:lstStyle/>
                    <a:p>
                      <a:r>
                        <a:rPr lang="en-US" sz="1000"/>
                        <a:t>22</a:t>
                      </a:r>
                    </a:p>
                  </a:txBody>
                  <a:tcPr/>
                </a:tc>
                <a:tc>
                  <a:txBody>
                    <a:bodyPr/>
                    <a:lstStyle/>
                    <a:p>
                      <a:r>
                        <a:rPr lang="en-US" sz="1000"/>
                        <a:t>13</a:t>
                      </a:r>
                    </a:p>
                  </a:txBody>
                  <a:tcPr/>
                </a:tc>
                <a:tc>
                  <a:txBody>
                    <a:bodyPr/>
                    <a:lstStyle/>
                    <a:p>
                      <a:r>
                        <a:rPr lang="en-US" sz="1000"/>
                        <a:t>539</a:t>
                      </a:r>
                    </a:p>
                  </a:txBody>
                  <a:tcPr/>
                </a:tc>
                <a:tc>
                  <a:txBody>
                    <a:bodyPr/>
                    <a:lstStyle/>
                    <a:p>
                      <a:r>
                        <a:rPr lang="en-US" sz="1000"/>
                        <a:t>41.461538461538</a:t>
                      </a:r>
                    </a:p>
                  </a:txBody>
                  <a:tcPr/>
                </a:tc>
                <a:tc>
                  <a:txBody>
                    <a:bodyPr/>
                    <a:lstStyle/>
                    <a:p>
                      <a:r>
                        <a:rPr lang="en-US" sz="1000"/>
                        <a:t>23</a:t>
                      </a:r>
                    </a:p>
                  </a:txBody>
                  <a:tcPr/>
                </a:tc>
                <a:tc>
                  <a:txBody>
                    <a:bodyPr/>
                    <a:lstStyle/>
                    <a:p>
                      <a:r>
                        <a:rPr lang="en-US" sz="1000"/>
                        <a:t>2</a:t>
                      </a:r>
                    </a:p>
                  </a:txBody>
                  <a:tcPr/>
                </a:tc>
                <a:tc>
                  <a:txBody>
                    <a:bodyPr/>
                    <a:lstStyle/>
                    <a:p>
                      <a:r>
                        <a:rPr lang="en-US" sz="1000"/>
                        <a:t>0.15384615384615</a:t>
                      </a:r>
                    </a:p>
                  </a:txBody>
                  <a:tcPr/>
                </a:tc>
                <a:tc>
                  <a:txBody>
                    <a:bodyPr/>
                    <a:lstStyle/>
                    <a:p>
                      <a:r>
                        <a:rPr lang="en-US" sz="1000"/>
                        <a:t>2117</a:t>
                      </a:r>
                    </a:p>
                  </a:txBody>
                  <a:tcPr/>
                </a:tc>
                <a:tc>
                  <a:txBody>
                    <a:bodyPr/>
                    <a:lstStyle/>
                    <a:p>
                      <a:r>
                        <a:rPr lang="en-US" sz="1000"/>
                        <a:t>162.84615384615</a:t>
                      </a:r>
                    </a:p>
                  </a:txBody>
                  <a:tcPr/>
                </a:tc>
                <a:tc>
                  <a:txBody>
                    <a:bodyPr/>
                    <a:lstStyle/>
                    <a:p>
                      <a:r>
                        <a:rPr lang="en-US" sz="1000"/>
                        <a:t>23083</a:t>
                      </a:r>
                    </a:p>
                  </a:txBody>
                  <a:tcPr/>
                </a:tc>
                <a:tc>
                  <a:txBody>
                    <a:bodyPr/>
                    <a:lstStyle/>
                    <a:p>
                      <a:r>
                        <a:rPr lang="en-US" sz="1000"/>
                        <a:t>1775.6153846154</a:t>
                      </a:r>
                    </a:p>
                  </a:txBody>
                  <a:tcPr/>
                </a:tc>
                <a:tc>
                  <a:txBody>
                    <a:bodyPr/>
                    <a:lstStyle/>
                    <a:p>
                      <a:r>
                        <a:rPr lang="en-US" sz="1000"/>
                        <a:t>11.486401831275 %</a:t>
                      </a:r>
                    </a:p>
                  </a:txBody>
                  <a:tcPr/>
                </a:tc>
                <a:tc>
                  <a:txBody>
                    <a:bodyPr/>
                    <a:lstStyle/>
                    <a:p>
                      <a:r>
                        <a:rPr lang="en-US" sz="1000"/>
                        <a:t>179</a:t>
                      </a:r>
                    </a:p>
                  </a:txBody>
                  <a:tcPr/>
                </a:tc>
                <a:extLst>
                  <a:ext uri="{0D108BD9-81ED-4DB2-BD59-A6C34878D82A}">
                    <a16:rowId xmlns:a16="http://schemas.microsoft.com/office/drawing/2014/main" val="1224239431"/>
                  </a:ext>
                </a:extLst>
              </a:tr>
            </a:tbl>
          </a:graphicData>
        </a:graphic>
      </p:graphicFrame>
      <p:sp>
        <p:nvSpPr>
          <p:cNvPr id="4" name="Text Placeholder 3">
            <a:extLst>
              <a:ext uri="{FF2B5EF4-FFF2-40B4-BE49-F238E27FC236}">
                <a16:creationId xmlns:a16="http://schemas.microsoft.com/office/drawing/2014/main" id="{1061E2F8-C197-4654-95E4-2A17D19A97C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2046381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3FA76-6EC9-485B-8593-2C8AC07CEE7A}"/>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1A45A647-9700-423C-B591-87651F1E3839}"/>
              </a:ext>
            </a:extLst>
          </p:cNvPr>
          <p:cNvGraphicFramePr>
            <a:graphicFrameLocks noGrp="1"/>
          </p:cNvGraphicFramePr>
          <p:nvPr>
            <p:ph type="chart" sz="quarter" idx="13"/>
            <p:extLst>
              <p:ext uri="{D42A27DB-BD31-4B8C-83A1-F6EECF244321}">
                <p14:modId xmlns:p14="http://schemas.microsoft.com/office/powerpoint/2010/main" val="347829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3C596C-ADCC-4432-9E6C-4D2352110A1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4A997DC-9AC4-4998-B5D1-3CAA7EA6DC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4658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7C814-9EBF-4CBA-91A1-E1048A32A8FA}"/>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16E10229-66DC-474D-8DDB-F50E8A722225}"/>
              </a:ext>
            </a:extLst>
          </p:cNvPr>
          <p:cNvGraphicFramePr>
            <a:graphicFrameLocks noGrp="1"/>
          </p:cNvGraphicFramePr>
          <p:nvPr>
            <p:ph type="chart" sz="quarter" idx="13"/>
            <p:extLst>
              <p:ext uri="{D42A27DB-BD31-4B8C-83A1-F6EECF244321}">
                <p14:modId xmlns:p14="http://schemas.microsoft.com/office/powerpoint/2010/main" val="19510155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F903BC-0582-4026-AE29-94A7A9181C7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814AECA-7682-406B-961D-85177BEFFB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4990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F2DC9-F420-4AC9-91A9-55410CAD7C85}"/>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366F3ED3-3D44-4E48-8694-9161E8E1445F}"/>
              </a:ext>
            </a:extLst>
          </p:cNvPr>
          <p:cNvGraphicFramePr>
            <a:graphicFrameLocks noGrp="1"/>
          </p:cNvGraphicFramePr>
          <p:nvPr>
            <p:ph type="chart" sz="quarter" idx="13"/>
            <p:extLst>
              <p:ext uri="{D42A27DB-BD31-4B8C-83A1-F6EECF244321}">
                <p14:modId xmlns:p14="http://schemas.microsoft.com/office/powerpoint/2010/main" val="66602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3FABE0-56C3-4852-88C0-22E3695E3CF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7A21F04-D5E2-4CCA-80AA-3AE41B7EAE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5086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7D8A5-4187-4CF0-858E-9F16D853B18D}"/>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756621D4-65EE-417B-AF6F-DC4F8BC8078E}"/>
              </a:ext>
            </a:extLst>
          </p:cNvPr>
          <p:cNvGraphicFramePr>
            <a:graphicFrameLocks noGrp="1"/>
          </p:cNvGraphicFramePr>
          <p:nvPr>
            <p:ph type="chart" sz="quarter" idx="13"/>
            <p:extLst>
              <p:ext uri="{D42A27DB-BD31-4B8C-83A1-F6EECF244321}">
                <p14:modId xmlns:p14="http://schemas.microsoft.com/office/powerpoint/2010/main" val="2060984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7E5227-0E66-45ED-8698-E4AC828FED2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83E7A17-77AD-4CB0-8AF7-FD215B213E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47423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A009F-B788-4F3C-B69E-6C2F8D57A9A0}"/>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AE418B5A-50ED-44E2-A515-993B4BF9BD7C}"/>
              </a:ext>
            </a:extLst>
          </p:cNvPr>
          <p:cNvGraphicFramePr>
            <a:graphicFrameLocks noGrp="1"/>
          </p:cNvGraphicFramePr>
          <p:nvPr>
            <p:ph type="tbl" sz="quarter" idx="13"/>
            <p:extLst>
              <p:ext uri="{D42A27DB-BD31-4B8C-83A1-F6EECF244321}">
                <p14:modId xmlns:p14="http://schemas.microsoft.com/office/powerpoint/2010/main" val="1469691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49281383"/>
                    </a:ext>
                  </a:extLst>
                </a:gridCol>
                <a:gridCol w="740664">
                  <a:extLst>
                    <a:ext uri="{9D8B030D-6E8A-4147-A177-3AD203B41FA5}">
                      <a16:colId xmlns:a16="http://schemas.microsoft.com/office/drawing/2014/main" val="3285092156"/>
                    </a:ext>
                  </a:extLst>
                </a:gridCol>
                <a:gridCol w="740664">
                  <a:extLst>
                    <a:ext uri="{9D8B030D-6E8A-4147-A177-3AD203B41FA5}">
                      <a16:colId xmlns:a16="http://schemas.microsoft.com/office/drawing/2014/main" val="4113214515"/>
                    </a:ext>
                  </a:extLst>
                </a:gridCol>
                <a:gridCol w="740664">
                  <a:extLst>
                    <a:ext uri="{9D8B030D-6E8A-4147-A177-3AD203B41FA5}">
                      <a16:colId xmlns:a16="http://schemas.microsoft.com/office/drawing/2014/main" val="187901587"/>
                    </a:ext>
                  </a:extLst>
                </a:gridCol>
                <a:gridCol w="740664">
                  <a:extLst>
                    <a:ext uri="{9D8B030D-6E8A-4147-A177-3AD203B41FA5}">
                      <a16:colId xmlns:a16="http://schemas.microsoft.com/office/drawing/2014/main" val="122367877"/>
                    </a:ext>
                  </a:extLst>
                </a:gridCol>
                <a:gridCol w="740664">
                  <a:extLst>
                    <a:ext uri="{9D8B030D-6E8A-4147-A177-3AD203B41FA5}">
                      <a16:colId xmlns:a16="http://schemas.microsoft.com/office/drawing/2014/main" val="3947494986"/>
                    </a:ext>
                  </a:extLst>
                </a:gridCol>
                <a:gridCol w="740664">
                  <a:extLst>
                    <a:ext uri="{9D8B030D-6E8A-4147-A177-3AD203B41FA5}">
                      <a16:colId xmlns:a16="http://schemas.microsoft.com/office/drawing/2014/main" val="820849804"/>
                    </a:ext>
                  </a:extLst>
                </a:gridCol>
                <a:gridCol w="740664">
                  <a:extLst>
                    <a:ext uri="{9D8B030D-6E8A-4147-A177-3AD203B41FA5}">
                      <a16:colId xmlns:a16="http://schemas.microsoft.com/office/drawing/2014/main" val="2776388365"/>
                    </a:ext>
                  </a:extLst>
                </a:gridCol>
                <a:gridCol w="740664">
                  <a:extLst>
                    <a:ext uri="{9D8B030D-6E8A-4147-A177-3AD203B41FA5}">
                      <a16:colId xmlns:a16="http://schemas.microsoft.com/office/drawing/2014/main" val="1923985070"/>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567622360"/>
                  </a:ext>
                </a:extLst>
              </a:tr>
              <a:tr h="370840">
                <a:tc>
                  <a:txBody>
                    <a:bodyPr/>
                    <a:lstStyle/>
                    <a:p>
                      <a:r>
                        <a:rPr lang="en-US" sz="1000" b="1"/>
                        <a:t>First Insurance Company of Hawaii - 2021-12-21 15:01:05</a:t>
                      </a:r>
                      <a:r>
                        <a:rPr lang="en-US" sz="1000"/>
                        <a:t>
 We'd like to congratulate all of this year's Honolulu Marathon finishers, including our president and CEO Mark Yoda. Great job Mark!</a:t>
                      </a:r>
                    </a:p>
                  </a:txBody>
                  <a:tcPr/>
                </a:tc>
                <a:tc>
                  <a:txBody>
                    <a:bodyPr/>
                    <a:lstStyle/>
                    <a:p>
                      <a:r>
                        <a:rPr lang="en-US" sz="1000"/>
                        <a:t>Image</a:t>
                      </a:r>
                    </a:p>
                  </a:txBody>
                  <a:tcPr/>
                </a:tc>
                <a:tc>
                  <a:txBody>
                    <a:bodyPr/>
                    <a:lstStyle/>
                    <a:p>
                      <a:r>
                        <a:rPr lang="en-US" sz="1000"/>
                        <a:t>155</a:t>
                      </a:r>
                    </a:p>
                  </a:txBody>
                  <a:tcPr/>
                </a:tc>
                <a:tc>
                  <a:txBody>
                    <a:bodyPr/>
                    <a:lstStyle/>
                    <a:p>
                      <a:r>
                        <a:rPr lang="en-US" sz="1000"/>
                        <a:t>13</a:t>
                      </a:r>
                    </a:p>
                  </a:txBody>
                  <a:tcPr/>
                </a:tc>
                <a:tc>
                  <a:txBody>
                    <a:bodyPr/>
                    <a:lstStyle/>
                    <a:p>
                      <a:r>
                        <a:rPr lang="en-US" sz="1000"/>
                        <a:t>1</a:t>
                      </a:r>
                    </a:p>
                  </a:txBody>
                  <a:tcPr/>
                </a:tc>
                <a:tc>
                  <a:txBody>
                    <a:bodyPr/>
                    <a:lstStyle/>
                    <a:p>
                      <a:r>
                        <a:rPr lang="en-US" sz="1000"/>
                        <a:t>281</a:t>
                      </a:r>
                    </a:p>
                  </a:txBody>
                  <a:tcPr/>
                </a:tc>
                <a:tc>
                  <a:txBody>
                    <a:bodyPr/>
                    <a:lstStyle/>
                    <a:p>
                      <a:r>
                        <a:rPr lang="en-US" sz="1000"/>
                        <a:t>7.3806790224701</a:t>
                      </a:r>
                    </a:p>
                  </a:txBody>
                  <a:tcPr/>
                </a:tc>
                <a:tc>
                  <a:txBody>
                    <a:bodyPr/>
                    <a:lstStyle/>
                    <a:p>
                      <a:r>
                        <a:rPr lang="en-US" sz="1000"/>
                        <a:t>6097</a:t>
                      </a:r>
                    </a:p>
                  </a:txBody>
                  <a:tcPr/>
                </a:tc>
                <a:tc>
                  <a:txBody>
                    <a:bodyPr/>
                    <a:lstStyle/>
                    <a:p>
                      <a:r>
                        <a:rPr lang="en-US" sz="1000"/>
                        <a:t>n/a</a:t>
                      </a:r>
                    </a:p>
                  </a:txBody>
                  <a:tcPr/>
                </a:tc>
                <a:extLst>
                  <a:ext uri="{0D108BD9-81ED-4DB2-BD59-A6C34878D82A}">
                    <a16:rowId xmlns:a16="http://schemas.microsoft.com/office/drawing/2014/main" val="3581693573"/>
                  </a:ext>
                </a:extLst>
              </a:tr>
              <a:tr h="370840">
                <a:tc>
                  <a:txBody>
                    <a:bodyPr/>
                    <a:lstStyle/>
                    <a:p>
                      <a:r>
                        <a:rPr lang="en-US" sz="1000" b="1"/>
                        <a:t>First Insurance Company of Hawaii - 2021-12-13 21:24:17</a:t>
                      </a:r>
                      <a:r>
                        <a:rPr lang="en-US" sz="1000"/>
                        <a:t>
 FICOH kept its longstanding Brunch with Santa tradition alive by going virtual for the second year in a row. Our associates picked up gifts to take home to their keiki, including Santa hats filled with goodies, age appropriate toys, and family-friendly games and craft activities. Mahalo to our hardworking "elves" for spreading joy to more than 50 keiki this holiday season. #happyholidays2021</a:t>
                      </a:r>
                    </a:p>
                  </a:txBody>
                  <a:tcPr/>
                </a:tc>
                <a:tc>
                  <a:txBody>
                    <a:bodyPr/>
                    <a:lstStyle/>
                    <a:p>
                      <a:r>
                        <a:rPr lang="en-US" sz="1000"/>
                        <a:t>Image</a:t>
                      </a:r>
                    </a:p>
                  </a:txBody>
                  <a:tcPr/>
                </a:tc>
                <a:tc>
                  <a:txBody>
                    <a:bodyPr/>
                    <a:lstStyle/>
                    <a:p>
                      <a:r>
                        <a:rPr lang="en-US" sz="1000"/>
                        <a:t>77</a:t>
                      </a:r>
                    </a:p>
                  </a:txBody>
                  <a:tcPr/>
                </a:tc>
                <a:tc>
                  <a:txBody>
                    <a:bodyPr/>
                    <a:lstStyle/>
                    <a:p>
                      <a:r>
                        <a:rPr lang="en-US" sz="1000"/>
                        <a:t>1</a:t>
                      </a:r>
                    </a:p>
                  </a:txBody>
                  <a:tcPr/>
                </a:tc>
                <a:tc>
                  <a:txBody>
                    <a:bodyPr/>
                    <a:lstStyle/>
                    <a:p>
                      <a:r>
                        <a:rPr lang="en-US" sz="1000"/>
                        <a:t>1</a:t>
                      </a:r>
                    </a:p>
                  </a:txBody>
                  <a:tcPr/>
                </a:tc>
                <a:tc>
                  <a:txBody>
                    <a:bodyPr/>
                    <a:lstStyle/>
                    <a:p>
                      <a:r>
                        <a:rPr lang="en-US" sz="1000"/>
                        <a:t>96</a:t>
                      </a:r>
                    </a:p>
                  </a:txBody>
                  <a:tcPr/>
                </a:tc>
                <a:tc>
                  <a:txBody>
                    <a:bodyPr/>
                    <a:lstStyle/>
                    <a:p>
                      <a:r>
                        <a:rPr lang="en-US" sz="1000"/>
                        <a:t>6.452802359882</a:t>
                      </a:r>
                    </a:p>
                  </a:txBody>
                  <a:tcPr/>
                </a:tc>
                <a:tc>
                  <a:txBody>
                    <a:bodyPr/>
                    <a:lstStyle/>
                    <a:p>
                      <a:r>
                        <a:rPr lang="en-US" sz="1000"/>
                        <a:t>2712</a:t>
                      </a:r>
                    </a:p>
                  </a:txBody>
                  <a:tcPr/>
                </a:tc>
                <a:tc>
                  <a:txBody>
                    <a:bodyPr/>
                    <a:lstStyle/>
                    <a:p>
                      <a:r>
                        <a:rPr lang="en-US" sz="1000"/>
                        <a:t>n/a</a:t>
                      </a:r>
                    </a:p>
                  </a:txBody>
                  <a:tcPr/>
                </a:tc>
                <a:extLst>
                  <a:ext uri="{0D108BD9-81ED-4DB2-BD59-A6C34878D82A}">
                    <a16:rowId xmlns:a16="http://schemas.microsoft.com/office/drawing/2014/main" val="974195188"/>
                  </a:ext>
                </a:extLst>
              </a:tr>
              <a:tr h="370840">
                <a:tc>
                  <a:txBody>
                    <a:bodyPr/>
                    <a:lstStyle/>
                    <a:p>
                      <a:r>
                        <a:rPr lang="en-US" sz="1000" b="1"/>
                        <a:t>First Insurance Company of Hawaii - 2021-12-20 12:10:27</a:t>
                      </a:r>
                      <a:r>
                        <a:rPr lang="en-US" sz="1000"/>
                        <a:t>
 We're pleased to announce that AM Best has reaffirmed our superior A+ Financial Strength Rating (FSR). FICOH has maintained a FSR rating of A (excellent) or higher since 1997. News release: https://bit.ly/3ecTVgh</a:t>
                      </a:r>
                    </a:p>
                  </a:txBody>
                  <a:tcPr/>
                </a:tc>
                <a:tc>
                  <a:txBody>
                    <a:bodyPr/>
                    <a:lstStyle/>
                    <a:p>
                      <a:r>
                        <a:rPr lang="en-US" sz="1000"/>
                        <a:t>Image</a:t>
                      </a:r>
                    </a:p>
                  </a:txBody>
                  <a:tcPr/>
                </a:tc>
                <a:tc>
                  <a:txBody>
                    <a:bodyPr/>
                    <a:lstStyle/>
                    <a:p>
                      <a:r>
                        <a:rPr lang="en-US" sz="1000"/>
                        <a:t>47</a:t>
                      </a:r>
                    </a:p>
                  </a:txBody>
                  <a:tcPr/>
                </a:tc>
                <a:tc>
                  <a:txBody>
                    <a:bodyPr/>
                    <a:lstStyle/>
                    <a:p>
                      <a:r>
                        <a:rPr lang="en-US" sz="1000"/>
                        <a:t>0</a:t>
                      </a:r>
                    </a:p>
                  </a:txBody>
                  <a:tcPr/>
                </a:tc>
                <a:tc>
                  <a:txBody>
                    <a:bodyPr/>
                    <a:lstStyle/>
                    <a:p>
                      <a:r>
                        <a:rPr lang="en-US" sz="1000"/>
                        <a:t>0</a:t>
                      </a:r>
                    </a:p>
                  </a:txBody>
                  <a:tcPr/>
                </a:tc>
                <a:tc>
                  <a:txBody>
                    <a:bodyPr/>
                    <a:lstStyle/>
                    <a:p>
                      <a:r>
                        <a:rPr lang="en-US" sz="1000"/>
                        <a:t>39</a:t>
                      </a:r>
                    </a:p>
                  </a:txBody>
                  <a:tcPr/>
                </a:tc>
                <a:tc>
                  <a:txBody>
                    <a:bodyPr/>
                    <a:lstStyle/>
                    <a:p>
                      <a:r>
                        <a:rPr lang="en-US" sz="1000"/>
                        <a:t>3.8019451812555</a:t>
                      </a:r>
                    </a:p>
                  </a:txBody>
                  <a:tcPr/>
                </a:tc>
                <a:tc>
                  <a:txBody>
                    <a:bodyPr/>
                    <a:lstStyle/>
                    <a:p>
                      <a:r>
                        <a:rPr lang="en-US" sz="1000"/>
                        <a:t>2262</a:t>
                      </a:r>
                    </a:p>
                  </a:txBody>
                  <a:tcPr/>
                </a:tc>
                <a:tc>
                  <a:txBody>
                    <a:bodyPr/>
                    <a:lstStyle/>
                    <a:p>
                      <a:r>
                        <a:rPr lang="en-US" sz="1000"/>
                        <a:t>n/a</a:t>
                      </a:r>
                    </a:p>
                  </a:txBody>
                  <a:tcPr/>
                </a:tc>
                <a:extLst>
                  <a:ext uri="{0D108BD9-81ED-4DB2-BD59-A6C34878D82A}">
                    <a16:rowId xmlns:a16="http://schemas.microsoft.com/office/drawing/2014/main" val="824117289"/>
                  </a:ext>
                </a:extLst>
              </a:tr>
            </a:tbl>
          </a:graphicData>
        </a:graphic>
      </p:graphicFrame>
      <p:sp>
        <p:nvSpPr>
          <p:cNvPr id="4" name="Text Placeholder 3">
            <a:extLst>
              <a:ext uri="{FF2B5EF4-FFF2-40B4-BE49-F238E27FC236}">
                <a16:creationId xmlns:a16="http://schemas.microsoft.com/office/drawing/2014/main" id="{EB486B73-57DD-48F7-800F-F6D8C673B1D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5039956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ADA8C-5884-4278-9E94-F90BBFF064F2}"/>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F96B6383-4624-45E3-A811-45A48F64487C}"/>
              </a:ext>
            </a:extLst>
          </p:cNvPr>
          <p:cNvGraphicFramePr>
            <a:graphicFrameLocks noGrp="1"/>
          </p:cNvGraphicFramePr>
          <p:nvPr>
            <p:ph type="tbl" sz="quarter" idx="13"/>
            <p:extLst>
              <p:ext uri="{D42A27DB-BD31-4B8C-83A1-F6EECF244321}">
                <p14:modId xmlns:p14="http://schemas.microsoft.com/office/powerpoint/2010/main" val="4021418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59581853"/>
                    </a:ext>
                  </a:extLst>
                </a:gridCol>
                <a:gridCol w="740664">
                  <a:extLst>
                    <a:ext uri="{9D8B030D-6E8A-4147-A177-3AD203B41FA5}">
                      <a16:colId xmlns:a16="http://schemas.microsoft.com/office/drawing/2014/main" val="3086444358"/>
                    </a:ext>
                  </a:extLst>
                </a:gridCol>
                <a:gridCol w="740664">
                  <a:extLst>
                    <a:ext uri="{9D8B030D-6E8A-4147-A177-3AD203B41FA5}">
                      <a16:colId xmlns:a16="http://schemas.microsoft.com/office/drawing/2014/main" val="3745773108"/>
                    </a:ext>
                  </a:extLst>
                </a:gridCol>
                <a:gridCol w="740664">
                  <a:extLst>
                    <a:ext uri="{9D8B030D-6E8A-4147-A177-3AD203B41FA5}">
                      <a16:colId xmlns:a16="http://schemas.microsoft.com/office/drawing/2014/main" val="3655157202"/>
                    </a:ext>
                  </a:extLst>
                </a:gridCol>
                <a:gridCol w="740664">
                  <a:extLst>
                    <a:ext uri="{9D8B030D-6E8A-4147-A177-3AD203B41FA5}">
                      <a16:colId xmlns:a16="http://schemas.microsoft.com/office/drawing/2014/main" val="607147529"/>
                    </a:ext>
                  </a:extLst>
                </a:gridCol>
                <a:gridCol w="740664">
                  <a:extLst>
                    <a:ext uri="{9D8B030D-6E8A-4147-A177-3AD203B41FA5}">
                      <a16:colId xmlns:a16="http://schemas.microsoft.com/office/drawing/2014/main" val="2970834062"/>
                    </a:ext>
                  </a:extLst>
                </a:gridCol>
                <a:gridCol w="740664">
                  <a:extLst>
                    <a:ext uri="{9D8B030D-6E8A-4147-A177-3AD203B41FA5}">
                      <a16:colId xmlns:a16="http://schemas.microsoft.com/office/drawing/2014/main" val="3424727807"/>
                    </a:ext>
                  </a:extLst>
                </a:gridCol>
                <a:gridCol w="740664">
                  <a:extLst>
                    <a:ext uri="{9D8B030D-6E8A-4147-A177-3AD203B41FA5}">
                      <a16:colId xmlns:a16="http://schemas.microsoft.com/office/drawing/2014/main" val="886179003"/>
                    </a:ext>
                  </a:extLst>
                </a:gridCol>
                <a:gridCol w="740664">
                  <a:extLst>
                    <a:ext uri="{9D8B030D-6E8A-4147-A177-3AD203B41FA5}">
                      <a16:colId xmlns:a16="http://schemas.microsoft.com/office/drawing/2014/main" val="172911805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2651073537"/>
                  </a:ext>
                </a:extLst>
              </a:tr>
              <a:tr h="370840">
                <a:tc>
                  <a:txBody>
                    <a:bodyPr/>
                    <a:lstStyle/>
                    <a:p>
                      <a:r>
                        <a:rPr lang="en-US" sz="1000"/>
                        <a:t>firstinshi</a:t>
                      </a:r>
                    </a:p>
                  </a:txBody>
                  <a:tcPr/>
                </a:tc>
                <a:tc>
                  <a:txBody>
                    <a:bodyPr/>
                    <a:lstStyle/>
                    <a:p>
                      <a:r>
                        <a:rPr lang="en-US" sz="1000"/>
                        <a:t>2665</a:t>
                      </a:r>
                    </a:p>
                  </a:txBody>
                  <a:tcPr/>
                </a:tc>
                <a:tc>
                  <a:txBody>
                    <a:bodyPr/>
                    <a:lstStyle/>
                    <a:p>
                      <a:r>
                        <a:rPr lang="en-US" sz="1000"/>
                        <a:t>-1</a:t>
                      </a:r>
                    </a:p>
                  </a:txBody>
                  <a:tcPr/>
                </a:tc>
                <a:tc>
                  <a:txBody>
                    <a:bodyPr/>
                    <a:lstStyle/>
                    <a:p>
                      <a:r>
                        <a:rPr lang="en-US" sz="1000"/>
                        <a:t>8</a:t>
                      </a:r>
                    </a:p>
                  </a:txBody>
                  <a:tcPr/>
                </a:tc>
                <a:tc>
                  <a:txBody>
                    <a:bodyPr/>
                    <a:lstStyle/>
                    <a:p>
                      <a:r>
                        <a:rPr lang="en-US" sz="1000"/>
                        <a:t>6</a:t>
                      </a:r>
                    </a:p>
                  </a:txBody>
                  <a:tcPr/>
                </a:tc>
                <a:tc>
                  <a:txBody>
                    <a:bodyPr/>
                    <a:lstStyle/>
                    <a:p>
                      <a:r>
                        <a:rPr lang="en-US" sz="1000"/>
                        <a:t>4</a:t>
                      </a:r>
                    </a:p>
                  </a:txBody>
                  <a:tcPr/>
                </a:tc>
                <a:tc>
                  <a:txBody>
                    <a:bodyPr/>
                    <a:lstStyle/>
                    <a:p>
                      <a:r>
                        <a:rPr lang="en-US" sz="1000"/>
                        <a:t>18</a:t>
                      </a:r>
                    </a:p>
                  </a:txBody>
                  <a:tcPr/>
                </a:tc>
                <a:tc>
                  <a:txBody>
                    <a:bodyPr/>
                    <a:lstStyle/>
                    <a:p>
                      <a:r>
                        <a:rPr lang="en-US" sz="1000"/>
                        <a:t>541</a:t>
                      </a:r>
                    </a:p>
                  </a:txBody>
                  <a:tcPr/>
                </a:tc>
                <a:tc>
                  <a:txBody>
                    <a:bodyPr/>
                    <a:lstStyle/>
                    <a:p>
                      <a:r>
                        <a:rPr lang="en-US" sz="1000"/>
                        <a:t>12</a:t>
                      </a:r>
                    </a:p>
                  </a:txBody>
                  <a:tcPr/>
                </a:tc>
                <a:extLst>
                  <a:ext uri="{0D108BD9-81ED-4DB2-BD59-A6C34878D82A}">
                    <a16:rowId xmlns:a16="http://schemas.microsoft.com/office/drawing/2014/main" val="2580166576"/>
                  </a:ext>
                </a:extLst>
              </a:tr>
            </a:tbl>
          </a:graphicData>
        </a:graphic>
      </p:graphicFrame>
      <p:sp>
        <p:nvSpPr>
          <p:cNvPr id="4" name="Text Placeholder 3">
            <a:extLst>
              <a:ext uri="{FF2B5EF4-FFF2-40B4-BE49-F238E27FC236}">
                <a16:creationId xmlns:a16="http://schemas.microsoft.com/office/drawing/2014/main" id="{A6EE7266-E383-46E2-A2C0-917C98C7E70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3709482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962A2-1671-4F25-A0CB-BB47338E2560}"/>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2215A30A-6B84-48CD-B58B-CB9B03C773D8}"/>
              </a:ext>
            </a:extLst>
          </p:cNvPr>
          <p:cNvGraphicFramePr>
            <a:graphicFrameLocks noGrp="1"/>
          </p:cNvGraphicFramePr>
          <p:nvPr>
            <p:ph type="chart" sz="quarter" idx="13"/>
            <p:extLst>
              <p:ext uri="{D42A27DB-BD31-4B8C-83A1-F6EECF244321}">
                <p14:modId xmlns:p14="http://schemas.microsoft.com/office/powerpoint/2010/main" val="1312391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CF086F-1BB3-40B3-B51D-74BBA139F98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BCB5A49-846E-48D6-BB45-20A6AA1DC1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40316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C5B9B-02C7-4F7A-A1B5-ED9F116B7DFB}"/>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5D5214ED-2211-438D-8F8A-7D42D42FBA32}"/>
              </a:ext>
            </a:extLst>
          </p:cNvPr>
          <p:cNvGraphicFramePr>
            <a:graphicFrameLocks noGrp="1"/>
          </p:cNvGraphicFramePr>
          <p:nvPr>
            <p:ph type="chart" sz="quarter" idx="13"/>
            <p:extLst>
              <p:ext uri="{D42A27DB-BD31-4B8C-83A1-F6EECF244321}">
                <p14:modId xmlns:p14="http://schemas.microsoft.com/office/powerpoint/2010/main" val="3533505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481BB5-0BA3-4C49-9471-94EB58E1E29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15DD813-F4B3-4E6E-9E5E-C42682303E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082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76540-4ED0-4209-A0B9-BD6EC5F939C3}"/>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88578DEA-B798-4B63-9712-40109B28E939}"/>
              </a:ext>
            </a:extLst>
          </p:cNvPr>
          <p:cNvGraphicFramePr>
            <a:graphicFrameLocks noGrp="1"/>
          </p:cNvGraphicFramePr>
          <p:nvPr>
            <p:ph type="chart" sz="quarter" idx="13"/>
            <p:extLst>
              <p:ext uri="{D42A27DB-BD31-4B8C-83A1-F6EECF244321}">
                <p14:modId xmlns:p14="http://schemas.microsoft.com/office/powerpoint/2010/main" val="2318977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FC88DE-EFB3-4A09-A256-C8527D66AAA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6FF8F3E-F56B-49D2-84E4-70443884C9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77125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734D7-EA9C-4A2C-8CBF-658E5CAB7106}"/>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7B5DBBE1-0128-4040-BF81-FA006B1FE5E6}"/>
              </a:ext>
            </a:extLst>
          </p:cNvPr>
          <p:cNvGraphicFramePr>
            <a:graphicFrameLocks noGrp="1"/>
          </p:cNvGraphicFramePr>
          <p:nvPr>
            <p:ph type="tbl" sz="quarter" idx="13"/>
            <p:extLst>
              <p:ext uri="{D42A27DB-BD31-4B8C-83A1-F6EECF244321}">
                <p14:modId xmlns:p14="http://schemas.microsoft.com/office/powerpoint/2010/main" val="3746180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66094428"/>
                    </a:ext>
                  </a:extLst>
                </a:gridCol>
                <a:gridCol w="987552">
                  <a:extLst>
                    <a:ext uri="{9D8B030D-6E8A-4147-A177-3AD203B41FA5}">
                      <a16:colId xmlns:a16="http://schemas.microsoft.com/office/drawing/2014/main" val="1060685688"/>
                    </a:ext>
                  </a:extLst>
                </a:gridCol>
                <a:gridCol w="987552">
                  <a:extLst>
                    <a:ext uri="{9D8B030D-6E8A-4147-A177-3AD203B41FA5}">
                      <a16:colId xmlns:a16="http://schemas.microsoft.com/office/drawing/2014/main" val="2827130554"/>
                    </a:ext>
                  </a:extLst>
                </a:gridCol>
                <a:gridCol w="987552">
                  <a:extLst>
                    <a:ext uri="{9D8B030D-6E8A-4147-A177-3AD203B41FA5}">
                      <a16:colId xmlns:a16="http://schemas.microsoft.com/office/drawing/2014/main" val="2987497653"/>
                    </a:ext>
                  </a:extLst>
                </a:gridCol>
                <a:gridCol w="987552">
                  <a:extLst>
                    <a:ext uri="{9D8B030D-6E8A-4147-A177-3AD203B41FA5}">
                      <a16:colId xmlns:a16="http://schemas.microsoft.com/office/drawing/2014/main" val="4116210868"/>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972442803"/>
                  </a:ext>
                </a:extLst>
              </a:tr>
              <a:tr h="370840">
                <a:tc>
                  <a:txBody>
                    <a:bodyPr/>
                    <a:lstStyle/>
                    <a:p>
                      <a:r>
                        <a:rPr lang="en-US" sz="1000" b="1"/>
                        <a:t>firstinshi - 2021-12-01 19:59:25</a:t>
                      </a:r>
                      <a:r>
                        <a:rPr lang="en-US" sz="1000"/>
                        <a:t>
 A big mahalo to our partners at Business Insurance Services for hosting an ice cream social for our associates today! The sorbets from yoas_hawaii (pickled mango sorbet, anyone?) and tarts from ubae_hawaii were such a nice treat. Thank you BIS - we appreciate you and your longstanding support and partnership!</a:t>
                      </a:r>
                    </a:p>
                  </a:txBody>
                  <a:tcPr/>
                </a:tc>
                <a:tc>
                  <a:txBody>
                    <a:bodyPr/>
                    <a:lstStyle/>
                    <a:p>
                      <a:r>
                        <a:rPr lang="en-US" sz="1000"/>
                        <a:t>61</a:t>
                      </a:r>
                    </a:p>
                  </a:txBody>
                  <a:tcPr/>
                </a:tc>
                <a:tc>
                  <a:txBody>
                    <a:bodyPr/>
                    <a:lstStyle/>
                    <a:p>
                      <a:r>
                        <a:rPr lang="en-US" sz="1000"/>
                        <a:t>3</a:t>
                      </a:r>
                    </a:p>
                  </a:txBody>
                  <a:tcPr/>
                </a:tc>
                <a:tc>
                  <a:txBody>
                    <a:bodyPr/>
                    <a:lstStyle/>
                    <a:p>
                      <a:r>
                        <a:rPr lang="en-US" sz="1000"/>
                        <a:t>2.4015 %</a:t>
                      </a:r>
                    </a:p>
                  </a:txBody>
                  <a:tcPr/>
                </a:tc>
                <a:tc>
                  <a:txBody>
                    <a:bodyPr/>
                    <a:lstStyle/>
                    <a:p>
                      <a:r>
                        <a:rPr lang="en-US" sz="1000"/>
                        <a:t>Carousel</a:t>
                      </a:r>
                    </a:p>
                  </a:txBody>
                  <a:tcPr/>
                </a:tc>
                <a:extLst>
                  <a:ext uri="{0D108BD9-81ED-4DB2-BD59-A6C34878D82A}">
                    <a16:rowId xmlns:a16="http://schemas.microsoft.com/office/drawing/2014/main" val="4020066588"/>
                  </a:ext>
                </a:extLst>
              </a:tr>
              <a:tr h="370840">
                <a:tc>
                  <a:txBody>
                    <a:bodyPr/>
                    <a:lstStyle/>
                    <a:p>
                      <a:r>
                        <a:rPr lang="en-US" sz="1000" b="1"/>
                        <a:t>firstinshi - 2021-12-03 21:34:29</a:t>
                      </a:r>
                      <a:r>
                        <a:rPr lang="en-US" sz="1000"/>
                        <a:t>
 Part 1 (Ala Moana): Today 200 of our associates fanned out across Oahu to clean three beaches including Ala Moana Beach Park, Hau Bush and Kailua Beach. The morning collaboration with sustainablecoastlineshawaii took the place of our annual holiday party and offered us a chance to learn from the amazing folks at Sustainable Coastlines, make a difference and connect with coworkers we hadn't seen in many moons. Grateful the weather held out for us! More pictures from our other cleanup locations coming soon. #teamficoh #hawaii #sustainablecoastlines #community</a:t>
                      </a:r>
                    </a:p>
                  </a:txBody>
                  <a:tcPr/>
                </a:tc>
                <a:tc>
                  <a:txBody>
                    <a:bodyPr/>
                    <a:lstStyle/>
                    <a:p>
                      <a:r>
                        <a:rPr lang="en-US" sz="1000"/>
                        <a:t>53</a:t>
                      </a:r>
                    </a:p>
                  </a:txBody>
                  <a:tcPr/>
                </a:tc>
                <a:tc>
                  <a:txBody>
                    <a:bodyPr/>
                    <a:lstStyle/>
                    <a:p>
                      <a:r>
                        <a:rPr lang="en-US" sz="1000"/>
                        <a:t>3</a:t>
                      </a:r>
                    </a:p>
                  </a:txBody>
                  <a:tcPr/>
                </a:tc>
                <a:tc>
                  <a:txBody>
                    <a:bodyPr/>
                    <a:lstStyle/>
                    <a:p>
                      <a:r>
                        <a:rPr lang="en-US" sz="1000"/>
                        <a:t>2.1013 %</a:t>
                      </a:r>
                    </a:p>
                  </a:txBody>
                  <a:tcPr/>
                </a:tc>
                <a:tc>
                  <a:txBody>
                    <a:bodyPr/>
                    <a:lstStyle/>
                    <a:p>
                      <a:r>
                        <a:rPr lang="en-US" sz="1000"/>
                        <a:t>Carousel</a:t>
                      </a:r>
                    </a:p>
                  </a:txBody>
                  <a:tcPr/>
                </a:tc>
                <a:extLst>
                  <a:ext uri="{0D108BD9-81ED-4DB2-BD59-A6C34878D82A}">
                    <a16:rowId xmlns:a16="http://schemas.microsoft.com/office/drawing/2014/main" val="893451803"/>
                  </a:ext>
                </a:extLst>
              </a:tr>
              <a:tr h="370840">
                <a:tc>
                  <a:txBody>
                    <a:bodyPr/>
                    <a:lstStyle/>
                    <a:p>
                      <a:r>
                        <a:rPr lang="en-US" sz="1000" b="1"/>
                        <a:t>firstinshi - 2021-12-27 20:05:39</a:t>
                      </a:r>
                      <a:r>
                        <a:rPr lang="en-US" sz="1000"/>
                        <a:t>
 Congratulations to all the 2021 Honolulu Marathon finishers, including our president &amp; CEO Mark Yoda!
Comment with a thumbs up if you did the honolulumarathon this year.
#2021honolulumarathon #teamficoh #wellness #goals #honolulumarathon</a:t>
                      </a:r>
                    </a:p>
                  </a:txBody>
                  <a:tcPr/>
                </a:tc>
                <a:tc>
                  <a:txBody>
                    <a:bodyPr/>
                    <a:lstStyle/>
                    <a:p>
                      <a:r>
                        <a:rPr lang="en-US" sz="1000"/>
                        <a:t>52</a:t>
                      </a:r>
                    </a:p>
                  </a:txBody>
                  <a:tcPr/>
                </a:tc>
                <a:tc>
                  <a:txBody>
                    <a:bodyPr/>
                    <a:lstStyle/>
                    <a:p>
                      <a:r>
                        <a:rPr lang="en-US" sz="1000"/>
                        <a:t>0</a:t>
                      </a:r>
                    </a:p>
                  </a:txBody>
                  <a:tcPr/>
                </a:tc>
                <a:tc>
                  <a:txBody>
                    <a:bodyPr/>
                    <a:lstStyle/>
                    <a:p>
                      <a:r>
                        <a:rPr lang="en-US" sz="1000"/>
                        <a:t>1.9498 %</a:t>
                      </a:r>
                    </a:p>
                  </a:txBody>
                  <a:tcPr/>
                </a:tc>
                <a:tc>
                  <a:txBody>
                    <a:bodyPr/>
                    <a:lstStyle/>
                    <a:p>
                      <a:r>
                        <a:rPr lang="en-US" sz="1000"/>
                        <a:t>Image</a:t>
                      </a:r>
                    </a:p>
                  </a:txBody>
                  <a:tcPr/>
                </a:tc>
                <a:extLst>
                  <a:ext uri="{0D108BD9-81ED-4DB2-BD59-A6C34878D82A}">
                    <a16:rowId xmlns:a16="http://schemas.microsoft.com/office/drawing/2014/main" val="2956976640"/>
                  </a:ext>
                </a:extLst>
              </a:tr>
            </a:tbl>
          </a:graphicData>
        </a:graphic>
      </p:graphicFrame>
      <p:sp>
        <p:nvSpPr>
          <p:cNvPr id="4" name="Text Placeholder 3">
            <a:extLst>
              <a:ext uri="{FF2B5EF4-FFF2-40B4-BE49-F238E27FC236}">
                <a16:creationId xmlns:a16="http://schemas.microsoft.com/office/drawing/2014/main" id="{FF329CA8-B359-40A0-9117-2C634EED5B1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225953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154A-431B-404A-BF17-1805CE29B082}"/>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D8A02242-E7DB-46B0-8E01-56397DBA6ED2}"/>
              </a:ext>
            </a:extLst>
          </p:cNvPr>
          <p:cNvGraphicFramePr>
            <a:graphicFrameLocks noGrp="1"/>
          </p:cNvGraphicFramePr>
          <p:nvPr>
            <p:ph type="tbl" sz="quarter" idx="13"/>
            <p:extLst>
              <p:ext uri="{D42A27DB-BD31-4B8C-83A1-F6EECF244321}">
                <p14:modId xmlns:p14="http://schemas.microsoft.com/office/powerpoint/2010/main" val="2586033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02286461"/>
                    </a:ext>
                  </a:extLst>
                </a:gridCol>
                <a:gridCol w="658368">
                  <a:extLst>
                    <a:ext uri="{9D8B030D-6E8A-4147-A177-3AD203B41FA5}">
                      <a16:colId xmlns:a16="http://schemas.microsoft.com/office/drawing/2014/main" val="4270964096"/>
                    </a:ext>
                  </a:extLst>
                </a:gridCol>
                <a:gridCol w="658368">
                  <a:extLst>
                    <a:ext uri="{9D8B030D-6E8A-4147-A177-3AD203B41FA5}">
                      <a16:colId xmlns:a16="http://schemas.microsoft.com/office/drawing/2014/main" val="2661592508"/>
                    </a:ext>
                  </a:extLst>
                </a:gridCol>
                <a:gridCol w="329184">
                  <a:extLst>
                    <a:ext uri="{9D8B030D-6E8A-4147-A177-3AD203B41FA5}">
                      <a16:colId xmlns:a16="http://schemas.microsoft.com/office/drawing/2014/main" val="1705252316"/>
                    </a:ext>
                  </a:extLst>
                </a:gridCol>
                <a:gridCol w="329184">
                  <a:extLst>
                    <a:ext uri="{9D8B030D-6E8A-4147-A177-3AD203B41FA5}">
                      <a16:colId xmlns:a16="http://schemas.microsoft.com/office/drawing/2014/main" val="2075199985"/>
                    </a:ext>
                  </a:extLst>
                </a:gridCol>
                <a:gridCol w="658368">
                  <a:extLst>
                    <a:ext uri="{9D8B030D-6E8A-4147-A177-3AD203B41FA5}">
                      <a16:colId xmlns:a16="http://schemas.microsoft.com/office/drawing/2014/main" val="3530057446"/>
                    </a:ext>
                  </a:extLst>
                </a:gridCol>
                <a:gridCol w="658368">
                  <a:extLst>
                    <a:ext uri="{9D8B030D-6E8A-4147-A177-3AD203B41FA5}">
                      <a16:colId xmlns:a16="http://schemas.microsoft.com/office/drawing/2014/main" val="4198853564"/>
                    </a:ext>
                  </a:extLst>
                </a:gridCol>
                <a:gridCol w="658368">
                  <a:extLst>
                    <a:ext uri="{9D8B030D-6E8A-4147-A177-3AD203B41FA5}">
                      <a16:colId xmlns:a16="http://schemas.microsoft.com/office/drawing/2014/main" val="2785219936"/>
                    </a:ext>
                  </a:extLst>
                </a:gridCol>
                <a:gridCol w="658368">
                  <a:extLst>
                    <a:ext uri="{9D8B030D-6E8A-4147-A177-3AD203B41FA5}">
                      <a16:colId xmlns:a16="http://schemas.microsoft.com/office/drawing/2014/main" val="1970896779"/>
                    </a:ext>
                  </a:extLst>
                </a:gridCol>
                <a:gridCol w="658368">
                  <a:extLst>
                    <a:ext uri="{9D8B030D-6E8A-4147-A177-3AD203B41FA5}">
                      <a16:colId xmlns:a16="http://schemas.microsoft.com/office/drawing/2014/main" val="2830566948"/>
                    </a:ext>
                  </a:extLst>
                </a:gridCol>
                <a:gridCol w="658368">
                  <a:extLst>
                    <a:ext uri="{9D8B030D-6E8A-4147-A177-3AD203B41FA5}">
                      <a16:colId xmlns:a16="http://schemas.microsoft.com/office/drawing/2014/main" val="1566173229"/>
                    </a:ext>
                  </a:extLst>
                </a:gridCol>
                <a:gridCol w="658368">
                  <a:extLst>
                    <a:ext uri="{9D8B030D-6E8A-4147-A177-3AD203B41FA5}">
                      <a16:colId xmlns:a16="http://schemas.microsoft.com/office/drawing/2014/main" val="601906650"/>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373285159"/>
                  </a:ext>
                </a:extLst>
              </a:tr>
              <a:tr h="370840">
                <a:tc>
                  <a:txBody>
                    <a:bodyPr/>
                    <a:lstStyle/>
                    <a:p>
                      <a:r>
                        <a:rPr lang="en-US" sz="1000"/>
                        <a:t>firstinshi</a:t>
                      </a:r>
                    </a:p>
                  </a:txBody>
                  <a:tcPr/>
                </a:tc>
                <a:tc>
                  <a:txBody>
                    <a:bodyPr/>
                    <a:lstStyle/>
                    <a:p>
                      <a:r>
                        <a:rPr lang="en-US" sz="1000"/>
                        <a:t>9</a:t>
                      </a:r>
                    </a:p>
                  </a:txBody>
                  <a:tcPr/>
                </a:tc>
                <a:tc>
                  <a:txBody>
                    <a:bodyPr/>
                    <a:lstStyle/>
                    <a:p>
                      <a:r>
                        <a:rPr lang="en-US" sz="1000"/>
                        <a:t>0.6554 %</a:t>
                      </a:r>
                    </a:p>
                  </a:txBody>
                  <a:tcPr/>
                </a:tc>
                <a:tc>
                  <a:txBody>
                    <a:bodyPr/>
                    <a:lstStyle/>
                    <a:p>
                      <a:r>
                        <a:rPr lang="en-US" sz="1000"/>
                        <a:t>12.56</a:t>
                      </a:r>
                    </a:p>
                  </a:txBody>
                  <a:tcPr/>
                </a:tc>
                <a:tc>
                  <a:txBody>
                    <a:bodyPr/>
                    <a:lstStyle/>
                    <a:p>
                      <a:r>
                        <a:rPr lang="en-US" sz="1000"/>
                        <a:t>0.78</a:t>
                      </a:r>
                    </a:p>
                  </a:txBody>
                  <a:tcPr/>
                </a:tc>
                <a:tc>
                  <a:txBody>
                    <a:bodyPr/>
                    <a:lstStyle/>
                    <a:p>
                      <a:r>
                        <a:rPr lang="en-US" sz="1000"/>
                        <a:t>86.11</a:t>
                      </a:r>
                    </a:p>
                  </a:txBody>
                  <a:tcPr/>
                </a:tc>
                <a:tc>
                  <a:txBody>
                    <a:bodyPr/>
                    <a:lstStyle/>
                    <a:p>
                      <a:r>
                        <a:rPr lang="en-US" sz="1000"/>
                        <a:t>85.22</a:t>
                      </a:r>
                    </a:p>
                  </a:txBody>
                  <a:tcPr/>
                </a:tc>
                <a:tc>
                  <a:txBody>
                    <a:bodyPr/>
                    <a:lstStyle/>
                    <a:p>
                      <a:r>
                        <a:rPr lang="en-US" sz="1000"/>
                        <a:t>56.22</a:t>
                      </a:r>
                    </a:p>
                  </a:txBody>
                  <a:tcPr/>
                </a:tc>
                <a:tc>
                  <a:txBody>
                    <a:bodyPr/>
                    <a:lstStyle/>
                    <a:p>
                      <a:r>
                        <a:rPr lang="en-US" sz="1000"/>
                        <a:t>55.44</a:t>
                      </a:r>
                    </a:p>
                  </a:txBody>
                  <a:tcPr/>
                </a:tc>
                <a:tc>
                  <a:txBody>
                    <a:bodyPr/>
                    <a:lstStyle/>
                    <a:p>
                      <a:r>
                        <a:rPr lang="en-US" sz="1000"/>
                        <a:t>775</a:t>
                      </a:r>
                    </a:p>
                  </a:txBody>
                  <a:tcPr/>
                </a:tc>
                <a:tc>
                  <a:txBody>
                    <a:bodyPr/>
                    <a:lstStyle/>
                    <a:p>
                      <a:r>
                        <a:rPr lang="en-US" sz="1000"/>
                        <a:t>113</a:t>
                      </a:r>
                    </a:p>
                  </a:txBody>
                  <a:tcPr/>
                </a:tc>
                <a:tc>
                  <a:txBody>
                    <a:bodyPr/>
                    <a:lstStyle/>
                    <a:p>
                      <a:r>
                        <a:rPr lang="en-US" sz="1000"/>
                        <a:t>506</a:t>
                      </a:r>
                    </a:p>
                  </a:txBody>
                  <a:tcPr/>
                </a:tc>
                <a:extLst>
                  <a:ext uri="{0D108BD9-81ED-4DB2-BD59-A6C34878D82A}">
                    <a16:rowId xmlns:a16="http://schemas.microsoft.com/office/drawing/2014/main" val="1332387255"/>
                  </a:ext>
                </a:extLst>
              </a:tr>
            </a:tbl>
          </a:graphicData>
        </a:graphic>
      </p:graphicFrame>
      <p:sp>
        <p:nvSpPr>
          <p:cNvPr id="4" name="Text Placeholder 3">
            <a:extLst>
              <a:ext uri="{FF2B5EF4-FFF2-40B4-BE49-F238E27FC236}">
                <a16:creationId xmlns:a16="http://schemas.microsoft.com/office/drawing/2014/main" id="{3385D302-8FD5-4BF0-8BDB-0E5AB0C78DF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995493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393E1-7260-461B-9725-0418E39CCE01}"/>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D9DF3CDC-C04B-4E94-840C-2CA5EA6339D2}"/>
              </a:ext>
            </a:extLst>
          </p:cNvPr>
          <p:cNvGraphicFramePr>
            <a:graphicFrameLocks noGrp="1"/>
          </p:cNvGraphicFramePr>
          <p:nvPr>
            <p:ph type="tbl" sz="quarter" idx="13"/>
            <p:extLst>
              <p:ext uri="{D42A27DB-BD31-4B8C-83A1-F6EECF244321}">
                <p14:modId xmlns:p14="http://schemas.microsoft.com/office/powerpoint/2010/main" val="2630658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20665751"/>
                    </a:ext>
                  </a:extLst>
                </a:gridCol>
                <a:gridCol w="1316736">
                  <a:extLst>
                    <a:ext uri="{9D8B030D-6E8A-4147-A177-3AD203B41FA5}">
                      <a16:colId xmlns:a16="http://schemas.microsoft.com/office/drawing/2014/main" val="4040254999"/>
                    </a:ext>
                  </a:extLst>
                </a:gridCol>
                <a:gridCol w="658368">
                  <a:extLst>
                    <a:ext uri="{9D8B030D-6E8A-4147-A177-3AD203B41FA5}">
                      <a16:colId xmlns:a16="http://schemas.microsoft.com/office/drawing/2014/main" val="3666956476"/>
                    </a:ext>
                  </a:extLst>
                </a:gridCol>
                <a:gridCol w="658368">
                  <a:extLst>
                    <a:ext uri="{9D8B030D-6E8A-4147-A177-3AD203B41FA5}">
                      <a16:colId xmlns:a16="http://schemas.microsoft.com/office/drawing/2014/main" val="2535149879"/>
                    </a:ext>
                  </a:extLst>
                </a:gridCol>
                <a:gridCol w="658368">
                  <a:extLst>
                    <a:ext uri="{9D8B030D-6E8A-4147-A177-3AD203B41FA5}">
                      <a16:colId xmlns:a16="http://schemas.microsoft.com/office/drawing/2014/main" val="2126265255"/>
                    </a:ext>
                  </a:extLst>
                </a:gridCol>
                <a:gridCol w="658368">
                  <a:extLst>
                    <a:ext uri="{9D8B030D-6E8A-4147-A177-3AD203B41FA5}">
                      <a16:colId xmlns:a16="http://schemas.microsoft.com/office/drawing/2014/main" val="2942857976"/>
                    </a:ext>
                  </a:extLst>
                </a:gridCol>
                <a:gridCol w="658368">
                  <a:extLst>
                    <a:ext uri="{9D8B030D-6E8A-4147-A177-3AD203B41FA5}">
                      <a16:colId xmlns:a16="http://schemas.microsoft.com/office/drawing/2014/main" val="2799785643"/>
                    </a:ext>
                  </a:extLst>
                </a:gridCol>
                <a:gridCol w="658368">
                  <a:extLst>
                    <a:ext uri="{9D8B030D-6E8A-4147-A177-3AD203B41FA5}">
                      <a16:colId xmlns:a16="http://schemas.microsoft.com/office/drawing/2014/main" val="4172983092"/>
                    </a:ext>
                  </a:extLst>
                </a:gridCol>
                <a:gridCol w="658368">
                  <a:extLst>
                    <a:ext uri="{9D8B030D-6E8A-4147-A177-3AD203B41FA5}">
                      <a16:colId xmlns:a16="http://schemas.microsoft.com/office/drawing/2014/main" val="3084814384"/>
                    </a:ext>
                  </a:extLst>
                </a:gridCol>
                <a:gridCol w="658368">
                  <a:extLst>
                    <a:ext uri="{9D8B030D-6E8A-4147-A177-3AD203B41FA5}">
                      <a16:colId xmlns:a16="http://schemas.microsoft.com/office/drawing/2014/main" val="1542099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48246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- 2021-12-30 19:10:24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https://quintly-image-storage.s3.amazonaws.com/42a5b893a9726451877e4ab7634db126/afa905b5023a04a549e859e211887416.jpg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12/31/2021 19:00:50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569229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- 2021-12-29 16:34:12</a:t>
                      </a:r>
                      <a:r>
                        <a:rPr kumimoji="0" lang="en-US" sz="1000" b="0" i="0" u="none" strike="noStrike" kern="1200" cap="none" spc="0" normalizeH="0" baseline="0" noProof="0">
                          <a:ln>
                            <a:noFill/>
                          </a:ln>
                          <a:solidFill>
                            <a:prstClr val="black"/>
                          </a:solidFill>
                          <a:effectLst/>
                          <a:uLnTx/>
                          <a:uFillTx/>
                          <a:latin typeface="+mn-lt"/>
                          <a:ea typeface="+mn-ea"/>
                          <a:cs typeface="+mn-cs"/>
                        </a:rPr>
                        <a:t>
 New video: 2021 Holiday 🚗  Donations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https://quintly-image-storage.s3.amazonaws.com/42a5b893a9726451877e4ab7634db126/959ecd53ef489520f74844f9eb67a884.jpg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12/30/2021 16:01:00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67863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- 2021-12-28 23:42:53</a:t>
                      </a:r>
                      <a:r>
                        <a:rPr kumimoji="0" lang="en-US" sz="1000" b="0" i="0" u="none" strike="noStrike" kern="1200" cap="none" spc="0" normalizeH="0" baseline="0" noProof="0">
                          <a:ln>
                            <a:noFill/>
                          </a:ln>
                          <a:solidFill>
                            <a:prstClr val="black"/>
                          </a:solidFill>
                          <a:effectLst/>
                          <a:uLnTx/>
                          <a:uFillTx/>
                          <a:latin typeface="+mn-lt"/>
                          <a:ea typeface="+mn-ea"/>
                          <a:cs typeface="+mn-cs"/>
                        </a:rPr>
                        <a:t>
 FICOH's West Oahu Office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https://quintly-image-storage.s3.amazonaws.com/42a5b893a9726451877e4ab7634db126/e9e818fbd165dc860741d9eeeccf7523.jpg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12/29/2021 23:30:28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829082949"/>
                  </a:ext>
                </a:extLst>
              </a:tr>
            </a:tbl>
          </a:graphicData>
        </a:graphic>
      </p:graphicFrame>
      <p:sp>
        <p:nvSpPr>
          <p:cNvPr id="4" name="Text Placeholder 3">
            <a:extLst>
              <a:ext uri="{FF2B5EF4-FFF2-40B4-BE49-F238E27FC236}">
                <a16:creationId xmlns:a16="http://schemas.microsoft.com/office/drawing/2014/main" id="{DDBA2953-F3C0-44F9-8D6A-6261CC703AC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5978134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CF2EB-1A7F-4EB8-8083-8591B4CD7BBC}"/>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0BD0B669-1270-4CB1-885F-7EA64B77CD89}"/>
              </a:ext>
            </a:extLst>
          </p:cNvPr>
          <p:cNvGraphicFramePr>
            <a:graphicFrameLocks noGrp="1"/>
          </p:cNvGraphicFramePr>
          <p:nvPr>
            <p:ph type="tbl" sz="quarter" idx="13"/>
            <p:extLst>
              <p:ext uri="{D42A27DB-BD31-4B8C-83A1-F6EECF244321}">
                <p14:modId xmlns:p14="http://schemas.microsoft.com/office/powerpoint/2010/main" val="769414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13733419"/>
                    </a:ext>
                  </a:extLst>
                </a:gridCol>
                <a:gridCol w="1316736">
                  <a:extLst>
                    <a:ext uri="{9D8B030D-6E8A-4147-A177-3AD203B41FA5}">
                      <a16:colId xmlns:a16="http://schemas.microsoft.com/office/drawing/2014/main" val="3322578866"/>
                    </a:ext>
                  </a:extLst>
                </a:gridCol>
                <a:gridCol w="658368">
                  <a:extLst>
                    <a:ext uri="{9D8B030D-6E8A-4147-A177-3AD203B41FA5}">
                      <a16:colId xmlns:a16="http://schemas.microsoft.com/office/drawing/2014/main" val="2616846747"/>
                    </a:ext>
                  </a:extLst>
                </a:gridCol>
                <a:gridCol w="658368">
                  <a:extLst>
                    <a:ext uri="{9D8B030D-6E8A-4147-A177-3AD203B41FA5}">
                      <a16:colId xmlns:a16="http://schemas.microsoft.com/office/drawing/2014/main" val="1088388703"/>
                    </a:ext>
                  </a:extLst>
                </a:gridCol>
                <a:gridCol w="658368">
                  <a:extLst>
                    <a:ext uri="{9D8B030D-6E8A-4147-A177-3AD203B41FA5}">
                      <a16:colId xmlns:a16="http://schemas.microsoft.com/office/drawing/2014/main" val="639813236"/>
                    </a:ext>
                  </a:extLst>
                </a:gridCol>
                <a:gridCol w="658368">
                  <a:extLst>
                    <a:ext uri="{9D8B030D-6E8A-4147-A177-3AD203B41FA5}">
                      <a16:colId xmlns:a16="http://schemas.microsoft.com/office/drawing/2014/main" val="3355499842"/>
                    </a:ext>
                  </a:extLst>
                </a:gridCol>
                <a:gridCol w="658368">
                  <a:extLst>
                    <a:ext uri="{9D8B030D-6E8A-4147-A177-3AD203B41FA5}">
                      <a16:colId xmlns:a16="http://schemas.microsoft.com/office/drawing/2014/main" val="2017518084"/>
                    </a:ext>
                  </a:extLst>
                </a:gridCol>
                <a:gridCol w="658368">
                  <a:extLst>
                    <a:ext uri="{9D8B030D-6E8A-4147-A177-3AD203B41FA5}">
                      <a16:colId xmlns:a16="http://schemas.microsoft.com/office/drawing/2014/main" val="948034009"/>
                    </a:ext>
                  </a:extLst>
                </a:gridCol>
                <a:gridCol w="658368">
                  <a:extLst>
                    <a:ext uri="{9D8B030D-6E8A-4147-A177-3AD203B41FA5}">
                      <a16:colId xmlns:a16="http://schemas.microsoft.com/office/drawing/2014/main" val="3914398157"/>
                    </a:ext>
                  </a:extLst>
                </a:gridCol>
                <a:gridCol w="658368">
                  <a:extLst>
                    <a:ext uri="{9D8B030D-6E8A-4147-A177-3AD203B41FA5}">
                      <a16:colId xmlns:a16="http://schemas.microsoft.com/office/drawing/2014/main" val="1258832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88234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- 2021-12-27 20:57:59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https://quintly-image-storage.s3.amazonaws.com/42a5b893a9726451877e4ab7634db126/89b7fcd42fd1ce0ea557dabfad07aaac.jpg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12/28/2021 20:41:11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687795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- 2021-12-27 19:28:05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https://quintly-image-storage.s3.amazonaws.com/42a5b893a9726451877e4ab7634db126/2417bff369c0153105b563c78e887f29.jpg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12/28/2021 19:00:45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379124595"/>
                  </a:ext>
                </a:extLst>
              </a:tr>
            </a:tbl>
          </a:graphicData>
        </a:graphic>
      </p:graphicFrame>
      <p:sp>
        <p:nvSpPr>
          <p:cNvPr id="4" name="Text Placeholder 3">
            <a:extLst>
              <a:ext uri="{FF2B5EF4-FFF2-40B4-BE49-F238E27FC236}">
                <a16:creationId xmlns:a16="http://schemas.microsoft.com/office/drawing/2014/main" id="{197C4C50-4136-4AD0-9061-0D3A5C66403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3161531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1011F-C694-49F4-B146-09D5E39B14E3}"/>
              </a:ext>
            </a:extLst>
          </p:cNvPr>
          <p:cNvSpPr>
            <a:spLocks noGrp="1"/>
          </p:cNvSpPr>
          <p:nvPr>
            <p:ph type="title"/>
          </p:nvPr>
        </p:nvSpPr>
        <p:spPr/>
        <p:txBody>
          <a:bodyPr/>
          <a:lstStyle/>
          <a:p>
            <a:r>
              <a:rPr lang="en-US"/>
              <a:t>Facebook Own Posts Table | All profiles - 1 of 25</a:t>
            </a:r>
          </a:p>
        </p:txBody>
      </p:sp>
      <p:graphicFrame>
        <p:nvGraphicFramePr>
          <p:cNvPr id="5" name="Table Placeholder 4">
            <a:extLst>
              <a:ext uri="{FF2B5EF4-FFF2-40B4-BE49-F238E27FC236}">
                <a16:creationId xmlns:a16="http://schemas.microsoft.com/office/drawing/2014/main" id="{5B3A872C-7861-422F-AAA9-B8B4411559DE}"/>
              </a:ext>
            </a:extLst>
          </p:cNvPr>
          <p:cNvGraphicFramePr>
            <a:graphicFrameLocks noGrp="1"/>
          </p:cNvGraphicFramePr>
          <p:nvPr>
            <p:ph type="tbl" sz="quarter" idx="13"/>
            <p:extLst>
              <p:ext uri="{D42A27DB-BD31-4B8C-83A1-F6EECF244321}">
                <p14:modId xmlns:p14="http://schemas.microsoft.com/office/powerpoint/2010/main" val="2557671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83068459"/>
                    </a:ext>
                  </a:extLst>
                </a:gridCol>
                <a:gridCol w="1234439">
                  <a:extLst>
                    <a:ext uri="{9D8B030D-6E8A-4147-A177-3AD203B41FA5}">
                      <a16:colId xmlns:a16="http://schemas.microsoft.com/office/drawing/2014/main" val="1219189617"/>
                    </a:ext>
                  </a:extLst>
                </a:gridCol>
                <a:gridCol w="1234439">
                  <a:extLst>
                    <a:ext uri="{9D8B030D-6E8A-4147-A177-3AD203B41FA5}">
                      <a16:colId xmlns:a16="http://schemas.microsoft.com/office/drawing/2014/main" val="3753343130"/>
                    </a:ext>
                  </a:extLst>
                </a:gridCol>
                <a:gridCol w="411480">
                  <a:extLst>
                    <a:ext uri="{9D8B030D-6E8A-4147-A177-3AD203B41FA5}">
                      <a16:colId xmlns:a16="http://schemas.microsoft.com/office/drawing/2014/main" val="3605108157"/>
                    </a:ext>
                  </a:extLst>
                </a:gridCol>
                <a:gridCol w="411480">
                  <a:extLst>
                    <a:ext uri="{9D8B030D-6E8A-4147-A177-3AD203B41FA5}">
                      <a16:colId xmlns:a16="http://schemas.microsoft.com/office/drawing/2014/main" val="1332498433"/>
                    </a:ext>
                  </a:extLst>
                </a:gridCol>
                <a:gridCol w="411480">
                  <a:extLst>
                    <a:ext uri="{9D8B030D-6E8A-4147-A177-3AD203B41FA5}">
                      <a16:colId xmlns:a16="http://schemas.microsoft.com/office/drawing/2014/main" val="2585754710"/>
                    </a:ext>
                  </a:extLst>
                </a:gridCol>
                <a:gridCol w="411480">
                  <a:extLst>
                    <a:ext uri="{9D8B030D-6E8A-4147-A177-3AD203B41FA5}">
                      <a16:colId xmlns:a16="http://schemas.microsoft.com/office/drawing/2014/main" val="4244832217"/>
                    </a:ext>
                  </a:extLst>
                </a:gridCol>
                <a:gridCol w="411480">
                  <a:extLst>
                    <a:ext uri="{9D8B030D-6E8A-4147-A177-3AD203B41FA5}">
                      <a16:colId xmlns:a16="http://schemas.microsoft.com/office/drawing/2014/main" val="3973490382"/>
                    </a:ext>
                  </a:extLst>
                </a:gridCol>
                <a:gridCol w="411480">
                  <a:extLst>
                    <a:ext uri="{9D8B030D-6E8A-4147-A177-3AD203B41FA5}">
                      <a16:colId xmlns:a16="http://schemas.microsoft.com/office/drawing/2014/main" val="2417545703"/>
                    </a:ext>
                  </a:extLst>
                </a:gridCol>
                <a:gridCol w="411480">
                  <a:extLst>
                    <a:ext uri="{9D8B030D-6E8A-4147-A177-3AD203B41FA5}">
                      <a16:colId xmlns:a16="http://schemas.microsoft.com/office/drawing/2014/main" val="3167547223"/>
                    </a:ext>
                  </a:extLst>
                </a:gridCol>
                <a:gridCol w="411480">
                  <a:extLst>
                    <a:ext uri="{9D8B030D-6E8A-4147-A177-3AD203B41FA5}">
                      <a16:colId xmlns:a16="http://schemas.microsoft.com/office/drawing/2014/main" val="2649209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53733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- 2021-12-31 10:30:16</a:t>
                      </a:r>
                      <a:r>
                        <a:rPr kumimoji="0" lang="en-US" sz="1000" b="0" i="0" u="none" strike="noStrike" kern="1200" cap="none" spc="0" normalizeH="0" baseline="0" noProof="0">
                          <a:ln>
                            <a:noFill/>
                          </a:ln>
                          <a:solidFill>
                            <a:prstClr val="black"/>
                          </a:solidFill>
                          <a:effectLst/>
                          <a:uLnTx/>
                          <a:uFillTx/>
                          <a:latin typeface="+mn-lt"/>
                          <a:ea typeface="+mn-ea"/>
                          <a:cs typeface="+mn-cs"/>
                        </a:rPr>
                        <a:t>
 #HappyNewYear from all of us at Selective! Now is the time to reflect on how far you’ve come and to make plans for the year ahead—after you safely celebrate with friends and family, of course.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39.30808-6/s720x720/271117908_10159075598309495_1764391835922376907_n.jpg?_nc_cat=107&amp;ccb=1-5&amp;_nc_sid=da1649&amp;_nc_ohc=35rvvr_Ow4oAX9AlPrG&amp;_nc_ht=scontent-lga3-2.xx&amp;edm=AKIiGfEEAAAA&amp;oh=00_AT9x387LDiGcySfqiSQ-0n3tYZbVYL040SUNcXgSQV9v6Q&amp;oe=61D8A8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99095765"/>
                  </a:ext>
                </a:extLst>
              </a:tr>
            </a:tbl>
          </a:graphicData>
        </a:graphic>
      </p:graphicFrame>
      <p:sp>
        <p:nvSpPr>
          <p:cNvPr id="4" name="Text Placeholder 3">
            <a:extLst>
              <a:ext uri="{FF2B5EF4-FFF2-40B4-BE49-F238E27FC236}">
                <a16:creationId xmlns:a16="http://schemas.microsoft.com/office/drawing/2014/main" id="{E126E6CB-6203-4C88-928D-4522A31BAEC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1904007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2FAD9-A2CC-4514-9771-72FE6ED63327}"/>
              </a:ext>
            </a:extLst>
          </p:cNvPr>
          <p:cNvSpPr>
            <a:spLocks noGrp="1"/>
          </p:cNvSpPr>
          <p:nvPr>
            <p:ph type="title"/>
          </p:nvPr>
        </p:nvSpPr>
        <p:spPr/>
        <p:txBody>
          <a:bodyPr/>
          <a:lstStyle/>
          <a:p>
            <a:r>
              <a:rPr lang="en-US"/>
              <a:t>Facebook Own Posts Table | All profiles - 2 of 25</a:t>
            </a:r>
          </a:p>
        </p:txBody>
      </p:sp>
      <p:graphicFrame>
        <p:nvGraphicFramePr>
          <p:cNvPr id="5" name="Table Placeholder 4">
            <a:extLst>
              <a:ext uri="{FF2B5EF4-FFF2-40B4-BE49-F238E27FC236}">
                <a16:creationId xmlns:a16="http://schemas.microsoft.com/office/drawing/2014/main" id="{E34101CD-EF17-4711-A9D8-39DADD8B4A80}"/>
              </a:ext>
            </a:extLst>
          </p:cNvPr>
          <p:cNvGraphicFramePr>
            <a:graphicFrameLocks noGrp="1"/>
          </p:cNvGraphicFramePr>
          <p:nvPr>
            <p:ph type="tbl" sz="quarter" idx="13"/>
            <p:extLst>
              <p:ext uri="{D42A27DB-BD31-4B8C-83A1-F6EECF244321}">
                <p14:modId xmlns:p14="http://schemas.microsoft.com/office/powerpoint/2010/main" val="736318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969374415"/>
                    </a:ext>
                  </a:extLst>
                </a:gridCol>
                <a:gridCol w="1234439">
                  <a:extLst>
                    <a:ext uri="{9D8B030D-6E8A-4147-A177-3AD203B41FA5}">
                      <a16:colId xmlns:a16="http://schemas.microsoft.com/office/drawing/2014/main" val="2015933269"/>
                    </a:ext>
                  </a:extLst>
                </a:gridCol>
                <a:gridCol w="1234439">
                  <a:extLst>
                    <a:ext uri="{9D8B030D-6E8A-4147-A177-3AD203B41FA5}">
                      <a16:colId xmlns:a16="http://schemas.microsoft.com/office/drawing/2014/main" val="2361585688"/>
                    </a:ext>
                  </a:extLst>
                </a:gridCol>
                <a:gridCol w="411480">
                  <a:extLst>
                    <a:ext uri="{9D8B030D-6E8A-4147-A177-3AD203B41FA5}">
                      <a16:colId xmlns:a16="http://schemas.microsoft.com/office/drawing/2014/main" val="3792988019"/>
                    </a:ext>
                  </a:extLst>
                </a:gridCol>
                <a:gridCol w="411480">
                  <a:extLst>
                    <a:ext uri="{9D8B030D-6E8A-4147-A177-3AD203B41FA5}">
                      <a16:colId xmlns:a16="http://schemas.microsoft.com/office/drawing/2014/main" val="4214296383"/>
                    </a:ext>
                  </a:extLst>
                </a:gridCol>
                <a:gridCol w="411480">
                  <a:extLst>
                    <a:ext uri="{9D8B030D-6E8A-4147-A177-3AD203B41FA5}">
                      <a16:colId xmlns:a16="http://schemas.microsoft.com/office/drawing/2014/main" val="2622962327"/>
                    </a:ext>
                  </a:extLst>
                </a:gridCol>
                <a:gridCol w="411480">
                  <a:extLst>
                    <a:ext uri="{9D8B030D-6E8A-4147-A177-3AD203B41FA5}">
                      <a16:colId xmlns:a16="http://schemas.microsoft.com/office/drawing/2014/main" val="667413141"/>
                    </a:ext>
                  </a:extLst>
                </a:gridCol>
                <a:gridCol w="411480">
                  <a:extLst>
                    <a:ext uri="{9D8B030D-6E8A-4147-A177-3AD203B41FA5}">
                      <a16:colId xmlns:a16="http://schemas.microsoft.com/office/drawing/2014/main" val="1563939210"/>
                    </a:ext>
                  </a:extLst>
                </a:gridCol>
                <a:gridCol w="411480">
                  <a:extLst>
                    <a:ext uri="{9D8B030D-6E8A-4147-A177-3AD203B41FA5}">
                      <a16:colId xmlns:a16="http://schemas.microsoft.com/office/drawing/2014/main" val="2917956330"/>
                    </a:ext>
                  </a:extLst>
                </a:gridCol>
                <a:gridCol w="411480">
                  <a:extLst>
                    <a:ext uri="{9D8B030D-6E8A-4147-A177-3AD203B41FA5}">
                      <a16:colId xmlns:a16="http://schemas.microsoft.com/office/drawing/2014/main" val="2693346471"/>
                    </a:ext>
                  </a:extLst>
                </a:gridCol>
                <a:gridCol w="411480">
                  <a:extLst>
                    <a:ext uri="{9D8B030D-6E8A-4147-A177-3AD203B41FA5}">
                      <a16:colId xmlns:a16="http://schemas.microsoft.com/office/drawing/2014/main" val="973602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9070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- 2021-12-30 15:41:10</a:t>
                      </a:r>
                      <a:r>
                        <a:rPr kumimoji="0" lang="en-US" sz="1000" b="0" i="0" u="none" strike="noStrike" kern="1200" cap="none" spc="0" normalizeH="0" baseline="0" noProof="0">
                          <a:ln>
                            <a:noFill/>
                          </a:ln>
                          <a:solidFill>
                            <a:prstClr val="black"/>
                          </a:solidFill>
                          <a:effectLst/>
                          <a:uLnTx/>
                          <a:uFillTx/>
                          <a:latin typeface="+mn-lt"/>
                          <a:ea typeface="+mn-ea"/>
                          <a:cs typeface="+mn-cs"/>
                        </a:rPr>
                        <a:t>
 TMNA Services will be off tomorrow in observance of the holiday. Have a safe and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p720x720/269912273_1929744853896607_1601436413277882826_n.jpg?_nc_cat=106&amp;ccb=1-5&amp;_nc_sid=2d5d41&amp;_nc_ohc=B76pny1Um8QAX-EPaXJ&amp;_nc_ht=scontent-iad3-2.xx&amp;edm=AKIiGfEEAAAA&amp;oh=00_AT-KJ8a0bMqCljzrHs_V00AchixFKEoczuNnbjyXtcaCzQ&amp;oe=61DA102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75520128"/>
                  </a:ext>
                </a:extLst>
              </a:tr>
            </a:tbl>
          </a:graphicData>
        </a:graphic>
      </p:graphicFrame>
      <p:sp>
        <p:nvSpPr>
          <p:cNvPr id="4" name="Text Placeholder 3">
            <a:extLst>
              <a:ext uri="{FF2B5EF4-FFF2-40B4-BE49-F238E27FC236}">
                <a16:creationId xmlns:a16="http://schemas.microsoft.com/office/drawing/2014/main" id="{D81461E8-A1E3-4E25-B632-4F25FD54893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5217791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AB7E9-47C2-422A-BCDD-7FDCB2CD94C0}"/>
              </a:ext>
            </a:extLst>
          </p:cNvPr>
          <p:cNvSpPr>
            <a:spLocks noGrp="1"/>
          </p:cNvSpPr>
          <p:nvPr>
            <p:ph type="title"/>
          </p:nvPr>
        </p:nvSpPr>
        <p:spPr/>
        <p:txBody>
          <a:bodyPr/>
          <a:lstStyle/>
          <a:p>
            <a:r>
              <a:rPr lang="en-US"/>
              <a:t>Facebook Own Posts Table | All profiles - 3 of 25</a:t>
            </a:r>
          </a:p>
        </p:txBody>
      </p:sp>
      <p:graphicFrame>
        <p:nvGraphicFramePr>
          <p:cNvPr id="5" name="Table Placeholder 4">
            <a:extLst>
              <a:ext uri="{FF2B5EF4-FFF2-40B4-BE49-F238E27FC236}">
                <a16:creationId xmlns:a16="http://schemas.microsoft.com/office/drawing/2014/main" id="{6D878053-9039-4A7F-9717-48E4CEACBFB9}"/>
              </a:ext>
            </a:extLst>
          </p:cNvPr>
          <p:cNvGraphicFramePr>
            <a:graphicFrameLocks noGrp="1"/>
          </p:cNvGraphicFramePr>
          <p:nvPr>
            <p:ph type="tbl" sz="quarter" idx="13"/>
            <p:extLst>
              <p:ext uri="{D42A27DB-BD31-4B8C-83A1-F6EECF244321}">
                <p14:modId xmlns:p14="http://schemas.microsoft.com/office/powerpoint/2010/main" val="455143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938521012"/>
                    </a:ext>
                  </a:extLst>
                </a:gridCol>
                <a:gridCol w="1234439">
                  <a:extLst>
                    <a:ext uri="{9D8B030D-6E8A-4147-A177-3AD203B41FA5}">
                      <a16:colId xmlns:a16="http://schemas.microsoft.com/office/drawing/2014/main" val="2643730767"/>
                    </a:ext>
                  </a:extLst>
                </a:gridCol>
                <a:gridCol w="1234439">
                  <a:extLst>
                    <a:ext uri="{9D8B030D-6E8A-4147-A177-3AD203B41FA5}">
                      <a16:colId xmlns:a16="http://schemas.microsoft.com/office/drawing/2014/main" val="990544776"/>
                    </a:ext>
                  </a:extLst>
                </a:gridCol>
                <a:gridCol w="411480">
                  <a:extLst>
                    <a:ext uri="{9D8B030D-6E8A-4147-A177-3AD203B41FA5}">
                      <a16:colId xmlns:a16="http://schemas.microsoft.com/office/drawing/2014/main" val="1241698922"/>
                    </a:ext>
                  </a:extLst>
                </a:gridCol>
                <a:gridCol w="411480">
                  <a:extLst>
                    <a:ext uri="{9D8B030D-6E8A-4147-A177-3AD203B41FA5}">
                      <a16:colId xmlns:a16="http://schemas.microsoft.com/office/drawing/2014/main" val="2313100880"/>
                    </a:ext>
                  </a:extLst>
                </a:gridCol>
                <a:gridCol w="411480">
                  <a:extLst>
                    <a:ext uri="{9D8B030D-6E8A-4147-A177-3AD203B41FA5}">
                      <a16:colId xmlns:a16="http://schemas.microsoft.com/office/drawing/2014/main" val="3782201724"/>
                    </a:ext>
                  </a:extLst>
                </a:gridCol>
                <a:gridCol w="411480">
                  <a:extLst>
                    <a:ext uri="{9D8B030D-6E8A-4147-A177-3AD203B41FA5}">
                      <a16:colId xmlns:a16="http://schemas.microsoft.com/office/drawing/2014/main" val="2407807535"/>
                    </a:ext>
                  </a:extLst>
                </a:gridCol>
                <a:gridCol w="411480">
                  <a:extLst>
                    <a:ext uri="{9D8B030D-6E8A-4147-A177-3AD203B41FA5}">
                      <a16:colId xmlns:a16="http://schemas.microsoft.com/office/drawing/2014/main" val="1951112330"/>
                    </a:ext>
                  </a:extLst>
                </a:gridCol>
                <a:gridCol w="411480">
                  <a:extLst>
                    <a:ext uri="{9D8B030D-6E8A-4147-A177-3AD203B41FA5}">
                      <a16:colId xmlns:a16="http://schemas.microsoft.com/office/drawing/2014/main" val="4126113948"/>
                    </a:ext>
                  </a:extLst>
                </a:gridCol>
                <a:gridCol w="411480">
                  <a:extLst>
                    <a:ext uri="{9D8B030D-6E8A-4147-A177-3AD203B41FA5}">
                      <a16:colId xmlns:a16="http://schemas.microsoft.com/office/drawing/2014/main" val="2040838124"/>
                    </a:ext>
                  </a:extLst>
                </a:gridCol>
                <a:gridCol w="411480">
                  <a:extLst>
                    <a:ext uri="{9D8B030D-6E8A-4147-A177-3AD203B41FA5}">
                      <a16:colId xmlns:a16="http://schemas.microsoft.com/office/drawing/2014/main" val="142943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43404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- 2021-12-30 14:08:46</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our associates, their families, and partners, FICOH was able to support our community during a challenging year. As 2021 comes to a close, we’d like to thank the amazing schools, hospitals, organizations and #nonprofits that work to make Hawaii a better place. On behalf of all of us at First Insurance, have a safe and happy new year.
Ronald McDonald House Hawaii Alzheimer's Association - Hawaii Sustainable Coastlines Hawaii HMoW - Hawaiʻi Meals on Wheels Central Middle School (Honolulu, Hawaii) Maunawili Elementary School Helping Hands Hawaii Kapiolani Medical Center for Women &amp;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39.30808-6/s720x720/269911573_4992777280783513_3588262278432167075_n.jpg?_nc_cat=110&amp;ccb=1-5&amp;_nc_sid=8024bb&amp;_nc_ohc=0-Nv1qoHAcMAX8b0-C1&amp;_nc_ht=scontent-atl3-1.xx&amp;edm=AKIiGfEEAAAA&amp;oh=00_AT-mVzn8v-P534MiKZQEI4WV2OXA4iSP0HTHcwTScSz6Zw&amp;oe=61D8B5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37441550"/>
                  </a:ext>
                </a:extLst>
              </a:tr>
            </a:tbl>
          </a:graphicData>
        </a:graphic>
      </p:graphicFrame>
      <p:sp>
        <p:nvSpPr>
          <p:cNvPr id="4" name="Text Placeholder 3">
            <a:extLst>
              <a:ext uri="{FF2B5EF4-FFF2-40B4-BE49-F238E27FC236}">
                <a16:creationId xmlns:a16="http://schemas.microsoft.com/office/drawing/2014/main" id="{875CF9DA-B5EE-487E-A7B4-9981E2D07257}"/>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1765997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40C31-D015-445A-8F2D-48BA7749BA2E}"/>
              </a:ext>
            </a:extLst>
          </p:cNvPr>
          <p:cNvSpPr>
            <a:spLocks noGrp="1"/>
          </p:cNvSpPr>
          <p:nvPr>
            <p:ph type="title"/>
          </p:nvPr>
        </p:nvSpPr>
        <p:spPr/>
        <p:txBody>
          <a:bodyPr/>
          <a:lstStyle/>
          <a:p>
            <a:r>
              <a:rPr lang="en-US"/>
              <a:t>Facebook Own Posts Table | All profiles - 4 of 25</a:t>
            </a:r>
          </a:p>
        </p:txBody>
      </p:sp>
      <p:graphicFrame>
        <p:nvGraphicFramePr>
          <p:cNvPr id="5" name="Table Placeholder 4">
            <a:extLst>
              <a:ext uri="{FF2B5EF4-FFF2-40B4-BE49-F238E27FC236}">
                <a16:creationId xmlns:a16="http://schemas.microsoft.com/office/drawing/2014/main" id="{B041D3C1-5C1D-4F87-A18D-7C090194677A}"/>
              </a:ext>
            </a:extLst>
          </p:cNvPr>
          <p:cNvGraphicFramePr>
            <a:graphicFrameLocks noGrp="1"/>
          </p:cNvGraphicFramePr>
          <p:nvPr>
            <p:ph type="tbl" sz="quarter" idx="13"/>
            <p:extLst>
              <p:ext uri="{D42A27DB-BD31-4B8C-83A1-F6EECF244321}">
                <p14:modId xmlns:p14="http://schemas.microsoft.com/office/powerpoint/2010/main" val="1265277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799669982"/>
                    </a:ext>
                  </a:extLst>
                </a:gridCol>
                <a:gridCol w="1234439">
                  <a:extLst>
                    <a:ext uri="{9D8B030D-6E8A-4147-A177-3AD203B41FA5}">
                      <a16:colId xmlns:a16="http://schemas.microsoft.com/office/drawing/2014/main" val="1511840514"/>
                    </a:ext>
                  </a:extLst>
                </a:gridCol>
                <a:gridCol w="1234439">
                  <a:extLst>
                    <a:ext uri="{9D8B030D-6E8A-4147-A177-3AD203B41FA5}">
                      <a16:colId xmlns:a16="http://schemas.microsoft.com/office/drawing/2014/main" val="3936264648"/>
                    </a:ext>
                  </a:extLst>
                </a:gridCol>
                <a:gridCol w="411480">
                  <a:extLst>
                    <a:ext uri="{9D8B030D-6E8A-4147-A177-3AD203B41FA5}">
                      <a16:colId xmlns:a16="http://schemas.microsoft.com/office/drawing/2014/main" val="3974020601"/>
                    </a:ext>
                  </a:extLst>
                </a:gridCol>
                <a:gridCol w="411480">
                  <a:extLst>
                    <a:ext uri="{9D8B030D-6E8A-4147-A177-3AD203B41FA5}">
                      <a16:colId xmlns:a16="http://schemas.microsoft.com/office/drawing/2014/main" val="3350637790"/>
                    </a:ext>
                  </a:extLst>
                </a:gridCol>
                <a:gridCol w="411480">
                  <a:extLst>
                    <a:ext uri="{9D8B030D-6E8A-4147-A177-3AD203B41FA5}">
                      <a16:colId xmlns:a16="http://schemas.microsoft.com/office/drawing/2014/main" val="2338801628"/>
                    </a:ext>
                  </a:extLst>
                </a:gridCol>
                <a:gridCol w="411480">
                  <a:extLst>
                    <a:ext uri="{9D8B030D-6E8A-4147-A177-3AD203B41FA5}">
                      <a16:colId xmlns:a16="http://schemas.microsoft.com/office/drawing/2014/main" val="3044557520"/>
                    </a:ext>
                  </a:extLst>
                </a:gridCol>
                <a:gridCol w="411480">
                  <a:extLst>
                    <a:ext uri="{9D8B030D-6E8A-4147-A177-3AD203B41FA5}">
                      <a16:colId xmlns:a16="http://schemas.microsoft.com/office/drawing/2014/main" val="4192244544"/>
                    </a:ext>
                  </a:extLst>
                </a:gridCol>
                <a:gridCol w="411480">
                  <a:extLst>
                    <a:ext uri="{9D8B030D-6E8A-4147-A177-3AD203B41FA5}">
                      <a16:colId xmlns:a16="http://schemas.microsoft.com/office/drawing/2014/main" val="389218344"/>
                    </a:ext>
                  </a:extLst>
                </a:gridCol>
                <a:gridCol w="411480">
                  <a:extLst>
                    <a:ext uri="{9D8B030D-6E8A-4147-A177-3AD203B41FA5}">
                      <a16:colId xmlns:a16="http://schemas.microsoft.com/office/drawing/2014/main" val="783401792"/>
                    </a:ext>
                  </a:extLst>
                </a:gridCol>
                <a:gridCol w="411480">
                  <a:extLst>
                    <a:ext uri="{9D8B030D-6E8A-4147-A177-3AD203B41FA5}">
                      <a16:colId xmlns:a16="http://schemas.microsoft.com/office/drawing/2014/main" val="3935016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23307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- 2021-12-30 12:12:36</a:t>
                      </a:r>
                      <a:r>
                        <a:rPr kumimoji="0" lang="en-US" sz="1000" b="0" i="0" u="none" strike="noStrike" kern="1200" cap="none" spc="0" normalizeH="0" baseline="0" noProof="0">
                          <a:ln>
                            <a:noFill/>
                          </a:ln>
                          <a:solidFill>
                            <a:prstClr val="black"/>
                          </a:solidFill>
                          <a:effectLst/>
                          <a:uLnTx/>
                          <a:uFillTx/>
                          <a:latin typeface="+mn-lt"/>
                          <a:ea typeface="+mn-ea"/>
                          <a:cs typeface="+mn-cs"/>
                        </a:rPr>
                        <a:t>
 Our friend and colleague, Bill McKenna, is retiring after a long and distinguished career including over 16 years at TMNA Services and PHLY Insurance. As the VP of Reinsurance Accounting &amp; Payroll, Bill has been leading teams at both PHLY Insurance and TMNA Services, always with integrity and a smile. On top of everything he does at TMNAS, Bill is also active in many non-profits. We wish Bill luck, success and happiness in his next chapter. We’ll miss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p480x480/271117147_1929651777239248_5231481325457770814_n.jpg?_nc_cat=106&amp;ccb=1-5&amp;_nc_sid=110474&amp;_nc_ohc=Rkuox7alj7oAX9hoGB8&amp;_nc_ht=scontent-iad3-2.xx&amp;edm=AKIiGfEEAAAA&amp;oh=00_AT_EXJvhu3My1noFVueI7MJoJOgX3SVxURuFPqROHnPuiQ&amp;oe=61D846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42518302"/>
                  </a:ext>
                </a:extLst>
              </a:tr>
            </a:tbl>
          </a:graphicData>
        </a:graphic>
      </p:graphicFrame>
      <p:sp>
        <p:nvSpPr>
          <p:cNvPr id="4" name="Text Placeholder 3">
            <a:extLst>
              <a:ext uri="{FF2B5EF4-FFF2-40B4-BE49-F238E27FC236}">
                <a16:creationId xmlns:a16="http://schemas.microsoft.com/office/drawing/2014/main" id="{B83F9195-8AD7-45C8-BAD5-2ECA1167073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0535844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C6B70-A1C9-4DFD-A9B2-4C6AC8130AB0}"/>
              </a:ext>
            </a:extLst>
          </p:cNvPr>
          <p:cNvSpPr>
            <a:spLocks noGrp="1"/>
          </p:cNvSpPr>
          <p:nvPr>
            <p:ph type="title"/>
          </p:nvPr>
        </p:nvSpPr>
        <p:spPr/>
        <p:txBody>
          <a:bodyPr/>
          <a:lstStyle/>
          <a:p>
            <a:r>
              <a:rPr lang="en-US"/>
              <a:t>Facebook Own Posts Table | All profiles - 5 of 25</a:t>
            </a:r>
          </a:p>
        </p:txBody>
      </p:sp>
      <p:graphicFrame>
        <p:nvGraphicFramePr>
          <p:cNvPr id="5" name="Table Placeholder 4">
            <a:extLst>
              <a:ext uri="{FF2B5EF4-FFF2-40B4-BE49-F238E27FC236}">
                <a16:creationId xmlns:a16="http://schemas.microsoft.com/office/drawing/2014/main" id="{5FA8CF03-293E-4571-9965-6FEF934C6B34}"/>
              </a:ext>
            </a:extLst>
          </p:cNvPr>
          <p:cNvGraphicFramePr>
            <a:graphicFrameLocks noGrp="1"/>
          </p:cNvGraphicFramePr>
          <p:nvPr>
            <p:ph type="tbl" sz="quarter" idx="13"/>
            <p:extLst>
              <p:ext uri="{D42A27DB-BD31-4B8C-83A1-F6EECF244321}">
                <p14:modId xmlns:p14="http://schemas.microsoft.com/office/powerpoint/2010/main" val="4176882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029695818"/>
                    </a:ext>
                  </a:extLst>
                </a:gridCol>
                <a:gridCol w="1234439">
                  <a:extLst>
                    <a:ext uri="{9D8B030D-6E8A-4147-A177-3AD203B41FA5}">
                      <a16:colId xmlns:a16="http://schemas.microsoft.com/office/drawing/2014/main" val="1932383586"/>
                    </a:ext>
                  </a:extLst>
                </a:gridCol>
                <a:gridCol w="1234439">
                  <a:extLst>
                    <a:ext uri="{9D8B030D-6E8A-4147-A177-3AD203B41FA5}">
                      <a16:colId xmlns:a16="http://schemas.microsoft.com/office/drawing/2014/main" val="2020330366"/>
                    </a:ext>
                  </a:extLst>
                </a:gridCol>
                <a:gridCol w="411480">
                  <a:extLst>
                    <a:ext uri="{9D8B030D-6E8A-4147-A177-3AD203B41FA5}">
                      <a16:colId xmlns:a16="http://schemas.microsoft.com/office/drawing/2014/main" val="1658805142"/>
                    </a:ext>
                  </a:extLst>
                </a:gridCol>
                <a:gridCol w="411480">
                  <a:extLst>
                    <a:ext uri="{9D8B030D-6E8A-4147-A177-3AD203B41FA5}">
                      <a16:colId xmlns:a16="http://schemas.microsoft.com/office/drawing/2014/main" val="787770153"/>
                    </a:ext>
                  </a:extLst>
                </a:gridCol>
                <a:gridCol w="411480">
                  <a:extLst>
                    <a:ext uri="{9D8B030D-6E8A-4147-A177-3AD203B41FA5}">
                      <a16:colId xmlns:a16="http://schemas.microsoft.com/office/drawing/2014/main" val="3486171303"/>
                    </a:ext>
                  </a:extLst>
                </a:gridCol>
                <a:gridCol w="411480">
                  <a:extLst>
                    <a:ext uri="{9D8B030D-6E8A-4147-A177-3AD203B41FA5}">
                      <a16:colId xmlns:a16="http://schemas.microsoft.com/office/drawing/2014/main" val="3267392144"/>
                    </a:ext>
                  </a:extLst>
                </a:gridCol>
                <a:gridCol w="411480">
                  <a:extLst>
                    <a:ext uri="{9D8B030D-6E8A-4147-A177-3AD203B41FA5}">
                      <a16:colId xmlns:a16="http://schemas.microsoft.com/office/drawing/2014/main" val="667390766"/>
                    </a:ext>
                  </a:extLst>
                </a:gridCol>
                <a:gridCol w="411480">
                  <a:extLst>
                    <a:ext uri="{9D8B030D-6E8A-4147-A177-3AD203B41FA5}">
                      <a16:colId xmlns:a16="http://schemas.microsoft.com/office/drawing/2014/main" val="2502514064"/>
                    </a:ext>
                  </a:extLst>
                </a:gridCol>
                <a:gridCol w="411480">
                  <a:extLst>
                    <a:ext uri="{9D8B030D-6E8A-4147-A177-3AD203B41FA5}">
                      <a16:colId xmlns:a16="http://schemas.microsoft.com/office/drawing/2014/main" val="3452105030"/>
                    </a:ext>
                  </a:extLst>
                </a:gridCol>
                <a:gridCol w="411480">
                  <a:extLst>
                    <a:ext uri="{9D8B030D-6E8A-4147-A177-3AD203B41FA5}">
                      <a16:colId xmlns:a16="http://schemas.microsoft.com/office/drawing/2014/main" val="519357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21232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- 2021-12-30 11:35:36</a:t>
                      </a:r>
                      <a:r>
                        <a:rPr kumimoji="0" lang="en-US" sz="1000" b="0" i="0" u="none" strike="noStrike" kern="1200" cap="none" spc="0" normalizeH="0" baseline="0" noProof="0">
                          <a:ln>
                            <a:noFill/>
                          </a:ln>
                          <a:solidFill>
                            <a:prstClr val="black"/>
                          </a:solidFill>
                          <a:effectLst/>
                          <a:uLnTx/>
                          <a:uFillTx/>
                          <a:latin typeface="+mn-lt"/>
                          <a:ea typeface="+mn-ea"/>
                          <a:cs typeface="+mn-cs"/>
                        </a:rPr>
                        <a:t>
 #Reversesocialengineering is a con that cybercriminals use to trick employees into providing access to sensitive #business information. It’s not as common as other forms of #cybercrime, but the risks are real. Learn how to spot the warning signs in this clip from our recent #cybersecurity webinar: http://ow.ly/qFVp50HgPAS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s720x720/270310827_944530559833755_1185963071524541252_n.jpg?_nc_cat=106&amp;ccb=1-5&amp;_nc_sid=ad6a45&amp;_nc_ohc=mrhSXslq7J8AX9M6oil&amp;_nc_ht=scontent-lga3-2.xx&amp;edm=AKIiGfEEAAAA&amp;oh=00_AT-ZDdykAh_LK7xY5PLl3a7rJ-Dvf37RTd3hj7xYsZZ6dg&amp;oe=61DA2249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55670460"/>
                  </a:ext>
                </a:extLst>
              </a:tr>
            </a:tbl>
          </a:graphicData>
        </a:graphic>
      </p:graphicFrame>
      <p:sp>
        <p:nvSpPr>
          <p:cNvPr id="4" name="Text Placeholder 3">
            <a:extLst>
              <a:ext uri="{FF2B5EF4-FFF2-40B4-BE49-F238E27FC236}">
                <a16:creationId xmlns:a16="http://schemas.microsoft.com/office/drawing/2014/main" id="{C8CD25C7-BD78-4ED6-A5B1-148B3709236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9974807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44169-AE08-471A-935B-F16EDE0DAAA2}"/>
              </a:ext>
            </a:extLst>
          </p:cNvPr>
          <p:cNvSpPr>
            <a:spLocks noGrp="1"/>
          </p:cNvSpPr>
          <p:nvPr>
            <p:ph type="title"/>
          </p:nvPr>
        </p:nvSpPr>
        <p:spPr/>
        <p:txBody>
          <a:bodyPr/>
          <a:lstStyle/>
          <a:p>
            <a:r>
              <a:rPr lang="en-US"/>
              <a:t>Facebook Own Posts Table | All profiles - 6 of 25</a:t>
            </a:r>
          </a:p>
        </p:txBody>
      </p:sp>
      <p:graphicFrame>
        <p:nvGraphicFramePr>
          <p:cNvPr id="5" name="Table Placeholder 4">
            <a:extLst>
              <a:ext uri="{FF2B5EF4-FFF2-40B4-BE49-F238E27FC236}">
                <a16:creationId xmlns:a16="http://schemas.microsoft.com/office/drawing/2014/main" id="{EA0D86E9-6D2B-4952-87D0-4F71A9373D8C}"/>
              </a:ext>
            </a:extLst>
          </p:cNvPr>
          <p:cNvGraphicFramePr>
            <a:graphicFrameLocks noGrp="1"/>
          </p:cNvGraphicFramePr>
          <p:nvPr>
            <p:ph type="tbl" sz="quarter" idx="13"/>
            <p:extLst>
              <p:ext uri="{D42A27DB-BD31-4B8C-83A1-F6EECF244321}">
                <p14:modId xmlns:p14="http://schemas.microsoft.com/office/powerpoint/2010/main" val="2004902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60193328"/>
                    </a:ext>
                  </a:extLst>
                </a:gridCol>
                <a:gridCol w="1234439">
                  <a:extLst>
                    <a:ext uri="{9D8B030D-6E8A-4147-A177-3AD203B41FA5}">
                      <a16:colId xmlns:a16="http://schemas.microsoft.com/office/drawing/2014/main" val="3199148048"/>
                    </a:ext>
                  </a:extLst>
                </a:gridCol>
                <a:gridCol w="1234439">
                  <a:extLst>
                    <a:ext uri="{9D8B030D-6E8A-4147-A177-3AD203B41FA5}">
                      <a16:colId xmlns:a16="http://schemas.microsoft.com/office/drawing/2014/main" val="1896516871"/>
                    </a:ext>
                  </a:extLst>
                </a:gridCol>
                <a:gridCol w="411480">
                  <a:extLst>
                    <a:ext uri="{9D8B030D-6E8A-4147-A177-3AD203B41FA5}">
                      <a16:colId xmlns:a16="http://schemas.microsoft.com/office/drawing/2014/main" val="2571216011"/>
                    </a:ext>
                  </a:extLst>
                </a:gridCol>
                <a:gridCol w="411480">
                  <a:extLst>
                    <a:ext uri="{9D8B030D-6E8A-4147-A177-3AD203B41FA5}">
                      <a16:colId xmlns:a16="http://schemas.microsoft.com/office/drawing/2014/main" val="1995793845"/>
                    </a:ext>
                  </a:extLst>
                </a:gridCol>
                <a:gridCol w="411480">
                  <a:extLst>
                    <a:ext uri="{9D8B030D-6E8A-4147-A177-3AD203B41FA5}">
                      <a16:colId xmlns:a16="http://schemas.microsoft.com/office/drawing/2014/main" val="2380131616"/>
                    </a:ext>
                  </a:extLst>
                </a:gridCol>
                <a:gridCol w="411480">
                  <a:extLst>
                    <a:ext uri="{9D8B030D-6E8A-4147-A177-3AD203B41FA5}">
                      <a16:colId xmlns:a16="http://schemas.microsoft.com/office/drawing/2014/main" val="403469803"/>
                    </a:ext>
                  </a:extLst>
                </a:gridCol>
                <a:gridCol w="411480">
                  <a:extLst>
                    <a:ext uri="{9D8B030D-6E8A-4147-A177-3AD203B41FA5}">
                      <a16:colId xmlns:a16="http://schemas.microsoft.com/office/drawing/2014/main" val="3465613221"/>
                    </a:ext>
                  </a:extLst>
                </a:gridCol>
                <a:gridCol w="411480">
                  <a:extLst>
                    <a:ext uri="{9D8B030D-6E8A-4147-A177-3AD203B41FA5}">
                      <a16:colId xmlns:a16="http://schemas.microsoft.com/office/drawing/2014/main" val="4075486905"/>
                    </a:ext>
                  </a:extLst>
                </a:gridCol>
                <a:gridCol w="411480">
                  <a:extLst>
                    <a:ext uri="{9D8B030D-6E8A-4147-A177-3AD203B41FA5}">
                      <a16:colId xmlns:a16="http://schemas.microsoft.com/office/drawing/2014/main" val="968533586"/>
                    </a:ext>
                  </a:extLst>
                </a:gridCol>
                <a:gridCol w="411480">
                  <a:extLst>
                    <a:ext uri="{9D8B030D-6E8A-4147-A177-3AD203B41FA5}">
                      <a16:colId xmlns:a16="http://schemas.microsoft.com/office/drawing/2014/main" val="1370269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11761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- 2021-12-30 09:37:01</a:t>
                      </a:r>
                      <a:r>
                        <a:rPr kumimoji="0" lang="en-US" sz="1000" b="0" i="0" u="none" strike="noStrike" kern="1200" cap="none" spc="0" normalizeH="0" baseline="0" noProof="0">
                          <a:ln>
                            <a:noFill/>
                          </a:ln>
                          <a:solidFill>
                            <a:prstClr val="black"/>
                          </a:solidFill>
                          <a:effectLst/>
                          <a:uLnTx/>
                          <a:uFillTx/>
                          <a:latin typeface="+mn-lt"/>
                          <a:ea typeface="+mn-ea"/>
                          <a:cs typeface="+mn-cs"/>
                        </a:rPr>
                        <a:t>
 As we prepare for the new year, PHLY offices will be closed on Friday, December 31st. Regular business hours resume on Monday, January 3rd. Everyone on #TEAMPHLY wishes you a safe and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39.30808-6/s720x720/269837479_5059657970731757_5615512116011651480_n.jpg?_nc_cat=104&amp;ccb=1-5&amp;_nc_sid=8024bb&amp;_nc_ohc=rsZoJ8rCE0EAX9EoRtW&amp;_nc_ht=scontent-bos3-1.xx&amp;edm=AKIiGfEEAAAA&amp;oh=00_AT8EH8_VGz8jmAK9otLaKKh-XQ1Mwy-Hv1a8I_oPq2EdXg&amp;oe=61D97D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09100092"/>
                  </a:ext>
                </a:extLst>
              </a:tr>
            </a:tbl>
          </a:graphicData>
        </a:graphic>
      </p:graphicFrame>
      <p:sp>
        <p:nvSpPr>
          <p:cNvPr id="4" name="Text Placeholder 3">
            <a:extLst>
              <a:ext uri="{FF2B5EF4-FFF2-40B4-BE49-F238E27FC236}">
                <a16:creationId xmlns:a16="http://schemas.microsoft.com/office/drawing/2014/main" id="{68D657CD-C19A-4C08-9805-AA23EB868DC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2505384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28B6C-5FD4-4CF7-8148-F5190B68F97E}"/>
              </a:ext>
            </a:extLst>
          </p:cNvPr>
          <p:cNvSpPr>
            <a:spLocks noGrp="1"/>
          </p:cNvSpPr>
          <p:nvPr>
            <p:ph type="title"/>
          </p:nvPr>
        </p:nvSpPr>
        <p:spPr/>
        <p:txBody>
          <a:bodyPr/>
          <a:lstStyle/>
          <a:p>
            <a:r>
              <a:rPr lang="en-US"/>
              <a:t>Facebook Own Posts Table | All profiles - 7 of 25</a:t>
            </a:r>
          </a:p>
        </p:txBody>
      </p:sp>
      <p:graphicFrame>
        <p:nvGraphicFramePr>
          <p:cNvPr id="5" name="Table Placeholder 4">
            <a:extLst>
              <a:ext uri="{FF2B5EF4-FFF2-40B4-BE49-F238E27FC236}">
                <a16:creationId xmlns:a16="http://schemas.microsoft.com/office/drawing/2014/main" id="{CDD03043-E84C-4135-B01C-103B69517CD7}"/>
              </a:ext>
            </a:extLst>
          </p:cNvPr>
          <p:cNvGraphicFramePr>
            <a:graphicFrameLocks noGrp="1"/>
          </p:cNvGraphicFramePr>
          <p:nvPr>
            <p:ph type="tbl" sz="quarter" idx="13"/>
            <p:extLst>
              <p:ext uri="{D42A27DB-BD31-4B8C-83A1-F6EECF244321}">
                <p14:modId xmlns:p14="http://schemas.microsoft.com/office/powerpoint/2010/main" val="3142383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684133711"/>
                    </a:ext>
                  </a:extLst>
                </a:gridCol>
                <a:gridCol w="1234439">
                  <a:extLst>
                    <a:ext uri="{9D8B030D-6E8A-4147-A177-3AD203B41FA5}">
                      <a16:colId xmlns:a16="http://schemas.microsoft.com/office/drawing/2014/main" val="990598359"/>
                    </a:ext>
                  </a:extLst>
                </a:gridCol>
                <a:gridCol w="1234439">
                  <a:extLst>
                    <a:ext uri="{9D8B030D-6E8A-4147-A177-3AD203B41FA5}">
                      <a16:colId xmlns:a16="http://schemas.microsoft.com/office/drawing/2014/main" val="1693063034"/>
                    </a:ext>
                  </a:extLst>
                </a:gridCol>
                <a:gridCol w="411480">
                  <a:extLst>
                    <a:ext uri="{9D8B030D-6E8A-4147-A177-3AD203B41FA5}">
                      <a16:colId xmlns:a16="http://schemas.microsoft.com/office/drawing/2014/main" val="1573241584"/>
                    </a:ext>
                  </a:extLst>
                </a:gridCol>
                <a:gridCol w="411480">
                  <a:extLst>
                    <a:ext uri="{9D8B030D-6E8A-4147-A177-3AD203B41FA5}">
                      <a16:colId xmlns:a16="http://schemas.microsoft.com/office/drawing/2014/main" val="4031225701"/>
                    </a:ext>
                  </a:extLst>
                </a:gridCol>
                <a:gridCol w="411480">
                  <a:extLst>
                    <a:ext uri="{9D8B030D-6E8A-4147-A177-3AD203B41FA5}">
                      <a16:colId xmlns:a16="http://schemas.microsoft.com/office/drawing/2014/main" val="1893368452"/>
                    </a:ext>
                  </a:extLst>
                </a:gridCol>
                <a:gridCol w="411480">
                  <a:extLst>
                    <a:ext uri="{9D8B030D-6E8A-4147-A177-3AD203B41FA5}">
                      <a16:colId xmlns:a16="http://schemas.microsoft.com/office/drawing/2014/main" val="4187069978"/>
                    </a:ext>
                  </a:extLst>
                </a:gridCol>
                <a:gridCol w="411480">
                  <a:extLst>
                    <a:ext uri="{9D8B030D-6E8A-4147-A177-3AD203B41FA5}">
                      <a16:colId xmlns:a16="http://schemas.microsoft.com/office/drawing/2014/main" val="2552767974"/>
                    </a:ext>
                  </a:extLst>
                </a:gridCol>
                <a:gridCol w="411480">
                  <a:extLst>
                    <a:ext uri="{9D8B030D-6E8A-4147-A177-3AD203B41FA5}">
                      <a16:colId xmlns:a16="http://schemas.microsoft.com/office/drawing/2014/main" val="1417401541"/>
                    </a:ext>
                  </a:extLst>
                </a:gridCol>
                <a:gridCol w="411480">
                  <a:extLst>
                    <a:ext uri="{9D8B030D-6E8A-4147-A177-3AD203B41FA5}">
                      <a16:colId xmlns:a16="http://schemas.microsoft.com/office/drawing/2014/main" val="454561492"/>
                    </a:ext>
                  </a:extLst>
                </a:gridCol>
                <a:gridCol w="411480">
                  <a:extLst>
                    <a:ext uri="{9D8B030D-6E8A-4147-A177-3AD203B41FA5}">
                      <a16:colId xmlns:a16="http://schemas.microsoft.com/office/drawing/2014/main" val="1690819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3501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- 2021-12-29 15:40:17</a:t>
                      </a:r>
                      <a:r>
                        <a:rPr kumimoji="0" lang="en-US" sz="1000" b="0" i="0" u="none" strike="noStrike" kern="1200" cap="none" spc="0" normalizeH="0" baseline="0" noProof="0">
                          <a:ln>
                            <a:noFill/>
                          </a:ln>
                          <a:solidFill>
                            <a:prstClr val="black"/>
                          </a:solidFill>
                          <a:effectLst/>
                          <a:uLnTx/>
                          <a:uFillTx/>
                          <a:latin typeface="+mn-lt"/>
                          <a:ea typeface="+mn-ea"/>
                          <a:cs typeface="+mn-cs"/>
                        </a:rPr>
                        <a:t>
 Every holiday season, we look forward to working with our community partners to donate refurbished cars to deserving families as part of Helping Hands Hawaii's Adopt-A-Family program. This year we donated cars to two single mothers on Oahu. Watch the video recap &amp; read our news release to learn more: https://bit.ly/3pDdEfJ
Helping Hands Hawaii Unibody Autotech Collision Repair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15.5256-10/s720x720/270305532_279333787409891_722954924302028143_n.jpg?_nc_cat=108&amp;ccb=1-5&amp;_nc_sid=ad6a45&amp;_nc_ohc=63NbDH2oVFcAX-N3MfC&amp;_nc_ht=scontent-atl3-1.xx&amp;edm=AKIiGfEEAAAA&amp;oh=00_AT9QUa0PzZ_n2lo2X5CcoqypSauEb7P6tJWeK08Ehf-7VQ&amp;oe=61D8643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73847334"/>
                  </a:ext>
                </a:extLst>
              </a:tr>
            </a:tbl>
          </a:graphicData>
        </a:graphic>
      </p:graphicFrame>
      <p:sp>
        <p:nvSpPr>
          <p:cNvPr id="4" name="Text Placeholder 3">
            <a:extLst>
              <a:ext uri="{FF2B5EF4-FFF2-40B4-BE49-F238E27FC236}">
                <a16:creationId xmlns:a16="http://schemas.microsoft.com/office/drawing/2014/main" id="{D3069621-CA56-4E76-A2AC-19EC578565E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3232375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D2324-529E-4BCF-A387-47F698F26164}"/>
              </a:ext>
            </a:extLst>
          </p:cNvPr>
          <p:cNvSpPr>
            <a:spLocks noGrp="1"/>
          </p:cNvSpPr>
          <p:nvPr>
            <p:ph type="title"/>
          </p:nvPr>
        </p:nvSpPr>
        <p:spPr/>
        <p:txBody>
          <a:bodyPr/>
          <a:lstStyle/>
          <a:p>
            <a:r>
              <a:rPr lang="en-US"/>
              <a:t>Facebook Own Posts Table | All profiles - 8 of 25</a:t>
            </a:r>
          </a:p>
        </p:txBody>
      </p:sp>
      <p:graphicFrame>
        <p:nvGraphicFramePr>
          <p:cNvPr id="5" name="Table Placeholder 4">
            <a:extLst>
              <a:ext uri="{FF2B5EF4-FFF2-40B4-BE49-F238E27FC236}">
                <a16:creationId xmlns:a16="http://schemas.microsoft.com/office/drawing/2014/main" id="{CBEB861E-95EB-42C0-BAA5-001C0388B7F5}"/>
              </a:ext>
            </a:extLst>
          </p:cNvPr>
          <p:cNvGraphicFramePr>
            <a:graphicFrameLocks noGrp="1"/>
          </p:cNvGraphicFramePr>
          <p:nvPr>
            <p:ph type="tbl" sz="quarter" idx="13"/>
            <p:extLst>
              <p:ext uri="{D42A27DB-BD31-4B8C-83A1-F6EECF244321}">
                <p14:modId xmlns:p14="http://schemas.microsoft.com/office/powerpoint/2010/main" val="2562670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015457062"/>
                    </a:ext>
                  </a:extLst>
                </a:gridCol>
                <a:gridCol w="1234439">
                  <a:extLst>
                    <a:ext uri="{9D8B030D-6E8A-4147-A177-3AD203B41FA5}">
                      <a16:colId xmlns:a16="http://schemas.microsoft.com/office/drawing/2014/main" val="519387427"/>
                    </a:ext>
                  </a:extLst>
                </a:gridCol>
                <a:gridCol w="1234439">
                  <a:extLst>
                    <a:ext uri="{9D8B030D-6E8A-4147-A177-3AD203B41FA5}">
                      <a16:colId xmlns:a16="http://schemas.microsoft.com/office/drawing/2014/main" val="2197837729"/>
                    </a:ext>
                  </a:extLst>
                </a:gridCol>
                <a:gridCol w="411480">
                  <a:extLst>
                    <a:ext uri="{9D8B030D-6E8A-4147-A177-3AD203B41FA5}">
                      <a16:colId xmlns:a16="http://schemas.microsoft.com/office/drawing/2014/main" val="1991171495"/>
                    </a:ext>
                  </a:extLst>
                </a:gridCol>
                <a:gridCol w="411480">
                  <a:extLst>
                    <a:ext uri="{9D8B030D-6E8A-4147-A177-3AD203B41FA5}">
                      <a16:colId xmlns:a16="http://schemas.microsoft.com/office/drawing/2014/main" val="602096741"/>
                    </a:ext>
                  </a:extLst>
                </a:gridCol>
                <a:gridCol w="411480">
                  <a:extLst>
                    <a:ext uri="{9D8B030D-6E8A-4147-A177-3AD203B41FA5}">
                      <a16:colId xmlns:a16="http://schemas.microsoft.com/office/drawing/2014/main" val="3913788369"/>
                    </a:ext>
                  </a:extLst>
                </a:gridCol>
                <a:gridCol w="411480">
                  <a:extLst>
                    <a:ext uri="{9D8B030D-6E8A-4147-A177-3AD203B41FA5}">
                      <a16:colId xmlns:a16="http://schemas.microsoft.com/office/drawing/2014/main" val="1482419122"/>
                    </a:ext>
                  </a:extLst>
                </a:gridCol>
                <a:gridCol w="411480">
                  <a:extLst>
                    <a:ext uri="{9D8B030D-6E8A-4147-A177-3AD203B41FA5}">
                      <a16:colId xmlns:a16="http://schemas.microsoft.com/office/drawing/2014/main" val="62800030"/>
                    </a:ext>
                  </a:extLst>
                </a:gridCol>
                <a:gridCol w="411480">
                  <a:extLst>
                    <a:ext uri="{9D8B030D-6E8A-4147-A177-3AD203B41FA5}">
                      <a16:colId xmlns:a16="http://schemas.microsoft.com/office/drawing/2014/main" val="2813084121"/>
                    </a:ext>
                  </a:extLst>
                </a:gridCol>
                <a:gridCol w="411480">
                  <a:extLst>
                    <a:ext uri="{9D8B030D-6E8A-4147-A177-3AD203B41FA5}">
                      <a16:colId xmlns:a16="http://schemas.microsoft.com/office/drawing/2014/main" val="1514384272"/>
                    </a:ext>
                  </a:extLst>
                </a:gridCol>
                <a:gridCol w="411480">
                  <a:extLst>
                    <a:ext uri="{9D8B030D-6E8A-4147-A177-3AD203B41FA5}">
                      <a16:colId xmlns:a16="http://schemas.microsoft.com/office/drawing/2014/main" val="578057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90515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- 2021-12-29 12:07:00</a:t>
                      </a:r>
                      <a:r>
                        <a:rPr kumimoji="0" lang="en-US" sz="1000" b="0" i="0" u="none" strike="noStrike" kern="1200" cap="none" spc="0" normalizeH="0" baseline="0" noProof="0">
                          <a:ln>
                            <a:noFill/>
                          </a:ln>
                          <a:solidFill>
                            <a:prstClr val="black"/>
                          </a:solidFill>
                          <a:effectLst/>
                          <a:uLnTx/>
                          <a:uFillTx/>
                          <a:latin typeface="+mn-lt"/>
                          <a:ea typeface="+mn-ea"/>
                          <a:cs typeface="+mn-cs"/>
                        </a:rPr>
                        <a:t>
 We appreciate all of our employees for their contributions to #PHLY and we are incredibly proud of our team. Their efforts not only during this year, but over the last 20 months, have proven to be invaluable. As we approach the end of 2021, we’re shining our final spotlight of the year on Eboni Walker as she shares why she loves being on #TEAMPHLY. #employeespotlight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39.30808-6/p180x540/269701119_5059635100734044_186280966759990357_n.jpg?_nc_cat=107&amp;ccb=1-5&amp;_nc_sid=8024bb&amp;_nc_ohc=9x5pw5aNVVUAX9dlZRS&amp;_nc_ht=scontent-bos3-1.xx&amp;edm=AKIiGfEEAAAA&amp;oh=00_AT8r3KydrcrPdS_-0Q5fEhKkBswdWOlM5m_nb6CJ_QcGwg&amp;oe=61D8E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02749694"/>
                  </a:ext>
                </a:extLst>
              </a:tr>
            </a:tbl>
          </a:graphicData>
        </a:graphic>
      </p:graphicFrame>
      <p:sp>
        <p:nvSpPr>
          <p:cNvPr id="4" name="Text Placeholder 3">
            <a:extLst>
              <a:ext uri="{FF2B5EF4-FFF2-40B4-BE49-F238E27FC236}">
                <a16:creationId xmlns:a16="http://schemas.microsoft.com/office/drawing/2014/main" id="{D39A42F9-94CD-43C9-9192-93DEFC46501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8710956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36E27-59E2-4CE5-BB48-A84C319E0182}"/>
              </a:ext>
            </a:extLst>
          </p:cNvPr>
          <p:cNvSpPr>
            <a:spLocks noGrp="1"/>
          </p:cNvSpPr>
          <p:nvPr>
            <p:ph type="title"/>
          </p:nvPr>
        </p:nvSpPr>
        <p:spPr/>
        <p:txBody>
          <a:bodyPr/>
          <a:lstStyle/>
          <a:p>
            <a:r>
              <a:rPr lang="en-US"/>
              <a:t>Facebook Own Posts Table | All profiles - 9 of 25</a:t>
            </a:r>
          </a:p>
        </p:txBody>
      </p:sp>
      <p:graphicFrame>
        <p:nvGraphicFramePr>
          <p:cNvPr id="5" name="Table Placeholder 4">
            <a:extLst>
              <a:ext uri="{FF2B5EF4-FFF2-40B4-BE49-F238E27FC236}">
                <a16:creationId xmlns:a16="http://schemas.microsoft.com/office/drawing/2014/main" id="{7BC14987-A67B-43B3-B89C-E32222AAF0C7}"/>
              </a:ext>
            </a:extLst>
          </p:cNvPr>
          <p:cNvGraphicFramePr>
            <a:graphicFrameLocks noGrp="1"/>
          </p:cNvGraphicFramePr>
          <p:nvPr>
            <p:ph type="tbl" sz="quarter" idx="13"/>
            <p:extLst>
              <p:ext uri="{D42A27DB-BD31-4B8C-83A1-F6EECF244321}">
                <p14:modId xmlns:p14="http://schemas.microsoft.com/office/powerpoint/2010/main" val="3206292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124625126"/>
                    </a:ext>
                  </a:extLst>
                </a:gridCol>
                <a:gridCol w="1234439">
                  <a:extLst>
                    <a:ext uri="{9D8B030D-6E8A-4147-A177-3AD203B41FA5}">
                      <a16:colId xmlns:a16="http://schemas.microsoft.com/office/drawing/2014/main" val="351840152"/>
                    </a:ext>
                  </a:extLst>
                </a:gridCol>
                <a:gridCol w="1234439">
                  <a:extLst>
                    <a:ext uri="{9D8B030D-6E8A-4147-A177-3AD203B41FA5}">
                      <a16:colId xmlns:a16="http://schemas.microsoft.com/office/drawing/2014/main" val="985681907"/>
                    </a:ext>
                  </a:extLst>
                </a:gridCol>
                <a:gridCol w="411480">
                  <a:extLst>
                    <a:ext uri="{9D8B030D-6E8A-4147-A177-3AD203B41FA5}">
                      <a16:colId xmlns:a16="http://schemas.microsoft.com/office/drawing/2014/main" val="115145741"/>
                    </a:ext>
                  </a:extLst>
                </a:gridCol>
                <a:gridCol w="411480">
                  <a:extLst>
                    <a:ext uri="{9D8B030D-6E8A-4147-A177-3AD203B41FA5}">
                      <a16:colId xmlns:a16="http://schemas.microsoft.com/office/drawing/2014/main" val="4200229032"/>
                    </a:ext>
                  </a:extLst>
                </a:gridCol>
                <a:gridCol w="411480">
                  <a:extLst>
                    <a:ext uri="{9D8B030D-6E8A-4147-A177-3AD203B41FA5}">
                      <a16:colId xmlns:a16="http://schemas.microsoft.com/office/drawing/2014/main" val="2257304152"/>
                    </a:ext>
                  </a:extLst>
                </a:gridCol>
                <a:gridCol w="411480">
                  <a:extLst>
                    <a:ext uri="{9D8B030D-6E8A-4147-A177-3AD203B41FA5}">
                      <a16:colId xmlns:a16="http://schemas.microsoft.com/office/drawing/2014/main" val="1681199557"/>
                    </a:ext>
                  </a:extLst>
                </a:gridCol>
                <a:gridCol w="411480">
                  <a:extLst>
                    <a:ext uri="{9D8B030D-6E8A-4147-A177-3AD203B41FA5}">
                      <a16:colId xmlns:a16="http://schemas.microsoft.com/office/drawing/2014/main" val="1123150272"/>
                    </a:ext>
                  </a:extLst>
                </a:gridCol>
                <a:gridCol w="411480">
                  <a:extLst>
                    <a:ext uri="{9D8B030D-6E8A-4147-A177-3AD203B41FA5}">
                      <a16:colId xmlns:a16="http://schemas.microsoft.com/office/drawing/2014/main" val="1578298660"/>
                    </a:ext>
                  </a:extLst>
                </a:gridCol>
                <a:gridCol w="411480">
                  <a:extLst>
                    <a:ext uri="{9D8B030D-6E8A-4147-A177-3AD203B41FA5}">
                      <a16:colId xmlns:a16="http://schemas.microsoft.com/office/drawing/2014/main" val="3676217379"/>
                    </a:ext>
                  </a:extLst>
                </a:gridCol>
                <a:gridCol w="411480">
                  <a:extLst>
                    <a:ext uri="{9D8B030D-6E8A-4147-A177-3AD203B41FA5}">
                      <a16:colId xmlns:a16="http://schemas.microsoft.com/office/drawing/2014/main" val="4017231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4430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- 2021-12-29 11:25:02</a:t>
                      </a:r>
                      <a:r>
                        <a:rPr kumimoji="0" lang="en-US" sz="1000" b="0" i="0" u="none" strike="noStrike" kern="1200" cap="none" spc="0" normalizeH="0" baseline="0" noProof="0">
                          <a:ln>
                            <a:noFill/>
                          </a:ln>
                          <a:solidFill>
                            <a:prstClr val="black"/>
                          </a:solidFill>
                          <a:effectLst/>
                          <a:uLnTx/>
                          <a:uFillTx/>
                          <a:latin typeface="+mn-lt"/>
                          <a:ea typeface="+mn-ea"/>
                          <a:cs typeface="+mn-cs"/>
                        </a:rPr>
                        <a:t>
 Though pretty, #winterwonderlands are rough on cars and tough on drivers. Before you hit the road, review this handy checklist to make sure that your vehicle is ready for cold-weather driving. http://ow.ly/Cb1f50HeeIM #winterprep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https://external-lga3-2.xx.fbcdn.net/safe_image.php?d=AQEtBlEc9WHKv6l-&amp;w=360&amp;h=360&amp;url=https%3A%2F%2Fi.ytimg.com%2Fvi%2FYQeF2ZtreHg%2Fhqdefault.jpg&amp;cfs=1&amp;ext=emg0&amp;_nc_oe=6f559&amp;_nc_sid=06c271&amp;ccb=3-5&amp;_nc_hash=AQEcSV6neChpfGsM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58961225"/>
                  </a:ext>
                </a:extLst>
              </a:tr>
            </a:tbl>
          </a:graphicData>
        </a:graphic>
      </p:graphicFrame>
      <p:sp>
        <p:nvSpPr>
          <p:cNvPr id="4" name="Text Placeholder 3">
            <a:extLst>
              <a:ext uri="{FF2B5EF4-FFF2-40B4-BE49-F238E27FC236}">
                <a16:creationId xmlns:a16="http://schemas.microsoft.com/office/drawing/2014/main" id="{561B6C2F-9699-4ED0-93DD-B1C4FA3F83C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5816594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19CD3-0704-458B-B783-875DC81C59D2}"/>
              </a:ext>
            </a:extLst>
          </p:cNvPr>
          <p:cNvSpPr>
            <a:spLocks noGrp="1"/>
          </p:cNvSpPr>
          <p:nvPr>
            <p:ph type="title"/>
          </p:nvPr>
        </p:nvSpPr>
        <p:spPr/>
        <p:txBody>
          <a:bodyPr/>
          <a:lstStyle/>
          <a:p>
            <a:r>
              <a:rPr lang="en-US"/>
              <a:t>Facebook Own Posts Table | All profiles - 10 of 25</a:t>
            </a:r>
          </a:p>
        </p:txBody>
      </p:sp>
      <p:graphicFrame>
        <p:nvGraphicFramePr>
          <p:cNvPr id="5" name="Table Placeholder 4">
            <a:extLst>
              <a:ext uri="{FF2B5EF4-FFF2-40B4-BE49-F238E27FC236}">
                <a16:creationId xmlns:a16="http://schemas.microsoft.com/office/drawing/2014/main" id="{A4EC992D-D797-4760-A8C4-3CDD973C38B1}"/>
              </a:ext>
            </a:extLst>
          </p:cNvPr>
          <p:cNvGraphicFramePr>
            <a:graphicFrameLocks noGrp="1"/>
          </p:cNvGraphicFramePr>
          <p:nvPr>
            <p:ph type="tbl" sz="quarter" idx="13"/>
            <p:extLst>
              <p:ext uri="{D42A27DB-BD31-4B8C-83A1-F6EECF244321}">
                <p14:modId xmlns:p14="http://schemas.microsoft.com/office/powerpoint/2010/main" val="3632128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653670508"/>
                    </a:ext>
                  </a:extLst>
                </a:gridCol>
                <a:gridCol w="1234439">
                  <a:extLst>
                    <a:ext uri="{9D8B030D-6E8A-4147-A177-3AD203B41FA5}">
                      <a16:colId xmlns:a16="http://schemas.microsoft.com/office/drawing/2014/main" val="4121003899"/>
                    </a:ext>
                  </a:extLst>
                </a:gridCol>
                <a:gridCol w="1234439">
                  <a:extLst>
                    <a:ext uri="{9D8B030D-6E8A-4147-A177-3AD203B41FA5}">
                      <a16:colId xmlns:a16="http://schemas.microsoft.com/office/drawing/2014/main" val="2377982878"/>
                    </a:ext>
                  </a:extLst>
                </a:gridCol>
                <a:gridCol w="411480">
                  <a:extLst>
                    <a:ext uri="{9D8B030D-6E8A-4147-A177-3AD203B41FA5}">
                      <a16:colId xmlns:a16="http://schemas.microsoft.com/office/drawing/2014/main" val="2175572637"/>
                    </a:ext>
                  </a:extLst>
                </a:gridCol>
                <a:gridCol w="411480">
                  <a:extLst>
                    <a:ext uri="{9D8B030D-6E8A-4147-A177-3AD203B41FA5}">
                      <a16:colId xmlns:a16="http://schemas.microsoft.com/office/drawing/2014/main" val="175266609"/>
                    </a:ext>
                  </a:extLst>
                </a:gridCol>
                <a:gridCol w="411480">
                  <a:extLst>
                    <a:ext uri="{9D8B030D-6E8A-4147-A177-3AD203B41FA5}">
                      <a16:colId xmlns:a16="http://schemas.microsoft.com/office/drawing/2014/main" val="3135942832"/>
                    </a:ext>
                  </a:extLst>
                </a:gridCol>
                <a:gridCol w="411480">
                  <a:extLst>
                    <a:ext uri="{9D8B030D-6E8A-4147-A177-3AD203B41FA5}">
                      <a16:colId xmlns:a16="http://schemas.microsoft.com/office/drawing/2014/main" val="1041246501"/>
                    </a:ext>
                  </a:extLst>
                </a:gridCol>
                <a:gridCol w="411480">
                  <a:extLst>
                    <a:ext uri="{9D8B030D-6E8A-4147-A177-3AD203B41FA5}">
                      <a16:colId xmlns:a16="http://schemas.microsoft.com/office/drawing/2014/main" val="3154381684"/>
                    </a:ext>
                  </a:extLst>
                </a:gridCol>
                <a:gridCol w="411480">
                  <a:extLst>
                    <a:ext uri="{9D8B030D-6E8A-4147-A177-3AD203B41FA5}">
                      <a16:colId xmlns:a16="http://schemas.microsoft.com/office/drawing/2014/main" val="181061997"/>
                    </a:ext>
                  </a:extLst>
                </a:gridCol>
                <a:gridCol w="411480">
                  <a:extLst>
                    <a:ext uri="{9D8B030D-6E8A-4147-A177-3AD203B41FA5}">
                      <a16:colId xmlns:a16="http://schemas.microsoft.com/office/drawing/2014/main" val="298786212"/>
                    </a:ext>
                  </a:extLst>
                </a:gridCol>
                <a:gridCol w="411480">
                  <a:extLst>
                    <a:ext uri="{9D8B030D-6E8A-4147-A177-3AD203B41FA5}">
                      <a16:colId xmlns:a16="http://schemas.microsoft.com/office/drawing/2014/main" val="2176130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43218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- 2021-12-28 21:19:40</a:t>
                      </a:r>
                      <a:r>
                        <a:rPr kumimoji="0" lang="en-US" sz="1000" b="0" i="0" u="none" strike="noStrike" kern="1200" cap="none" spc="0" normalizeH="0" baseline="0" noProof="0">
                          <a:ln>
                            <a:noFill/>
                          </a:ln>
                          <a:solidFill>
                            <a:prstClr val="black"/>
                          </a:solidFill>
                          <a:effectLst/>
                          <a:uLnTx/>
                          <a:uFillTx/>
                          <a:latin typeface="+mn-lt"/>
                          <a:ea typeface="+mn-ea"/>
                          <a:cs typeface="+mn-cs"/>
                        </a:rPr>
                        <a:t>
 Did you know First Insurance has a satellite office in Kapolei? It opened September 12, 2019 to the joy and appreciation of many of our associates who live on the west side. During the pandemic, the number of associates in our West Oahu Office (WOO) has waxed and waned. It's been nice to see the number increasing again with social distancing and other safety protocol still in place. Here's a holiday picture of our WOO crew. To learn more about our satellite office, check out our opening day news release from September 2019: https://bit.ly/3etk8aB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39.30808-6/s720x720/269871482_4987627587965149_7564691684256934772_n.jpg?_nc_cat=108&amp;ccb=1-5&amp;_nc_sid=8024bb&amp;_nc_ohc=Nwn275GcZekAX_4dCh1&amp;_nc_ht=scontent-atl3-1.xx&amp;edm=AKIiGfEEAAAA&amp;oh=00_AT8zYDcNZur0-Ill5Y9e_JbFDNsliykC1SP560qILGVWKA&amp;oe=61D9E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50832921"/>
                  </a:ext>
                </a:extLst>
              </a:tr>
            </a:tbl>
          </a:graphicData>
        </a:graphic>
      </p:graphicFrame>
      <p:sp>
        <p:nvSpPr>
          <p:cNvPr id="4" name="Text Placeholder 3">
            <a:extLst>
              <a:ext uri="{FF2B5EF4-FFF2-40B4-BE49-F238E27FC236}">
                <a16:creationId xmlns:a16="http://schemas.microsoft.com/office/drawing/2014/main" id="{1FABD8DE-77C0-468D-BCD3-9B62858069D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9765645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C97C-A5E9-432B-A804-C66AE3BD4510}"/>
              </a:ext>
            </a:extLst>
          </p:cNvPr>
          <p:cNvSpPr>
            <a:spLocks noGrp="1"/>
          </p:cNvSpPr>
          <p:nvPr>
            <p:ph type="title"/>
          </p:nvPr>
        </p:nvSpPr>
        <p:spPr/>
        <p:txBody>
          <a:bodyPr/>
          <a:lstStyle/>
          <a:p>
            <a:r>
              <a:rPr lang="en-US"/>
              <a:t>Facebook Own Posts Table | All profiles - 11 of 25</a:t>
            </a:r>
          </a:p>
        </p:txBody>
      </p:sp>
      <p:graphicFrame>
        <p:nvGraphicFramePr>
          <p:cNvPr id="5" name="Table Placeholder 4">
            <a:extLst>
              <a:ext uri="{FF2B5EF4-FFF2-40B4-BE49-F238E27FC236}">
                <a16:creationId xmlns:a16="http://schemas.microsoft.com/office/drawing/2014/main" id="{77146A0E-B82D-4513-B47A-B88C33DAF28C}"/>
              </a:ext>
            </a:extLst>
          </p:cNvPr>
          <p:cNvGraphicFramePr>
            <a:graphicFrameLocks noGrp="1"/>
          </p:cNvGraphicFramePr>
          <p:nvPr>
            <p:ph type="tbl" sz="quarter" idx="13"/>
            <p:extLst>
              <p:ext uri="{D42A27DB-BD31-4B8C-83A1-F6EECF244321}">
                <p14:modId xmlns:p14="http://schemas.microsoft.com/office/powerpoint/2010/main" val="3699688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547420862"/>
                    </a:ext>
                  </a:extLst>
                </a:gridCol>
                <a:gridCol w="1234439">
                  <a:extLst>
                    <a:ext uri="{9D8B030D-6E8A-4147-A177-3AD203B41FA5}">
                      <a16:colId xmlns:a16="http://schemas.microsoft.com/office/drawing/2014/main" val="1823662732"/>
                    </a:ext>
                  </a:extLst>
                </a:gridCol>
                <a:gridCol w="1234439">
                  <a:extLst>
                    <a:ext uri="{9D8B030D-6E8A-4147-A177-3AD203B41FA5}">
                      <a16:colId xmlns:a16="http://schemas.microsoft.com/office/drawing/2014/main" val="530115304"/>
                    </a:ext>
                  </a:extLst>
                </a:gridCol>
                <a:gridCol w="411480">
                  <a:extLst>
                    <a:ext uri="{9D8B030D-6E8A-4147-A177-3AD203B41FA5}">
                      <a16:colId xmlns:a16="http://schemas.microsoft.com/office/drawing/2014/main" val="627333744"/>
                    </a:ext>
                  </a:extLst>
                </a:gridCol>
                <a:gridCol w="411480">
                  <a:extLst>
                    <a:ext uri="{9D8B030D-6E8A-4147-A177-3AD203B41FA5}">
                      <a16:colId xmlns:a16="http://schemas.microsoft.com/office/drawing/2014/main" val="795604325"/>
                    </a:ext>
                  </a:extLst>
                </a:gridCol>
                <a:gridCol w="411480">
                  <a:extLst>
                    <a:ext uri="{9D8B030D-6E8A-4147-A177-3AD203B41FA5}">
                      <a16:colId xmlns:a16="http://schemas.microsoft.com/office/drawing/2014/main" val="3927875815"/>
                    </a:ext>
                  </a:extLst>
                </a:gridCol>
                <a:gridCol w="411480">
                  <a:extLst>
                    <a:ext uri="{9D8B030D-6E8A-4147-A177-3AD203B41FA5}">
                      <a16:colId xmlns:a16="http://schemas.microsoft.com/office/drawing/2014/main" val="4196772746"/>
                    </a:ext>
                  </a:extLst>
                </a:gridCol>
                <a:gridCol w="411480">
                  <a:extLst>
                    <a:ext uri="{9D8B030D-6E8A-4147-A177-3AD203B41FA5}">
                      <a16:colId xmlns:a16="http://schemas.microsoft.com/office/drawing/2014/main" val="3655639809"/>
                    </a:ext>
                  </a:extLst>
                </a:gridCol>
                <a:gridCol w="411480">
                  <a:extLst>
                    <a:ext uri="{9D8B030D-6E8A-4147-A177-3AD203B41FA5}">
                      <a16:colId xmlns:a16="http://schemas.microsoft.com/office/drawing/2014/main" val="1037302959"/>
                    </a:ext>
                  </a:extLst>
                </a:gridCol>
                <a:gridCol w="411480">
                  <a:extLst>
                    <a:ext uri="{9D8B030D-6E8A-4147-A177-3AD203B41FA5}">
                      <a16:colId xmlns:a16="http://schemas.microsoft.com/office/drawing/2014/main" val="4181306576"/>
                    </a:ext>
                  </a:extLst>
                </a:gridCol>
                <a:gridCol w="411480">
                  <a:extLst>
                    <a:ext uri="{9D8B030D-6E8A-4147-A177-3AD203B41FA5}">
                      <a16:colId xmlns:a16="http://schemas.microsoft.com/office/drawing/2014/main" val="1573748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81276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- 2021-12-28 16:11:17</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Throughout the season, PHLY is partnering with the Eagles to highlight #nonprofits doing great work in the community before each home game. Congratulations to Starfinder Foundation, SERV Behavioral Health System, Inc., and Families for Safe Streets Greater Philadelphia for being highlighted at this week's game! #FlyEaglesFly
Learn more about our partnership with the Eagles: bit.ly/2YNTRy4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39.30808-6/p480x480/270071490_5095298740501013_685329787273238119_n.jpg?_nc_cat=103&amp;ccb=1-5&amp;_nc_sid=8024bb&amp;_nc_ohc=1SmJRh6yDskAX8rpViG&amp;_nc_ht=scontent-bos3-1.xx&amp;edm=AKIiGfEEAAAA&amp;oh=00_AT9hN9J7GcBN0pI6LzMoPAwknExD86sZ5NOWXVUTErvsfQ&amp;oe=61D9CA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07029426"/>
                  </a:ext>
                </a:extLst>
              </a:tr>
            </a:tbl>
          </a:graphicData>
        </a:graphic>
      </p:graphicFrame>
      <p:sp>
        <p:nvSpPr>
          <p:cNvPr id="4" name="Text Placeholder 3">
            <a:extLst>
              <a:ext uri="{FF2B5EF4-FFF2-40B4-BE49-F238E27FC236}">
                <a16:creationId xmlns:a16="http://schemas.microsoft.com/office/drawing/2014/main" id="{8E96C80B-8B6B-40FE-924F-760CE81B04A3}"/>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3142878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5B336-4915-4445-A190-5692FDF662B9}"/>
              </a:ext>
            </a:extLst>
          </p:cNvPr>
          <p:cNvSpPr>
            <a:spLocks noGrp="1"/>
          </p:cNvSpPr>
          <p:nvPr>
            <p:ph type="title"/>
          </p:nvPr>
        </p:nvSpPr>
        <p:spPr/>
        <p:txBody>
          <a:bodyPr/>
          <a:lstStyle/>
          <a:p>
            <a:r>
              <a:rPr lang="en-US"/>
              <a:t>Facebook Own Posts Table | All profiles - 12 of 25</a:t>
            </a:r>
          </a:p>
        </p:txBody>
      </p:sp>
      <p:graphicFrame>
        <p:nvGraphicFramePr>
          <p:cNvPr id="5" name="Table Placeholder 4">
            <a:extLst>
              <a:ext uri="{FF2B5EF4-FFF2-40B4-BE49-F238E27FC236}">
                <a16:creationId xmlns:a16="http://schemas.microsoft.com/office/drawing/2014/main" id="{4C7AF976-6832-41B9-8AE1-C03C836E9B0D}"/>
              </a:ext>
            </a:extLst>
          </p:cNvPr>
          <p:cNvGraphicFramePr>
            <a:graphicFrameLocks noGrp="1"/>
          </p:cNvGraphicFramePr>
          <p:nvPr>
            <p:ph type="tbl" sz="quarter" idx="13"/>
            <p:extLst>
              <p:ext uri="{D42A27DB-BD31-4B8C-83A1-F6EECF244321}">
                <p14:modId xmlns:p14="http://schemas.microsoft.com/office/powerpoint/2010/main" val="2367005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3591186"/>
                    </a:ext>
                  </a:extLst>
                </a:gridCol>
                <a:gridCol w="1234439">
                  <a:extLst>
                    <a:ext uri="{9D8B030D-6E8A-4147-A177-3AD203B41FA5}">
                      <a16:colId xmlns:a16="http://schemas.microsoft.com/office/drawing/2014/main" val="180717591"/>
                    </a:ext>
                  </a:extLst>
                </a:gridCol>
                <a:gridCol w="1234439">
                  <a:extLst>
                    <a:ext uri="{9D8B030D-6E8A-4147-A177-3AD203B41FA5}">
                      <a16:colId xmlns:a16="http://schemas.microsoft.com/office/drawing/2014/main" val="3291469563"/>
                    </a:ext>
                  </a:extLst>
                </a:gridCol>
                <a:gridCol w="411480">
                  <a:extLst>
                    <a:ext uri="{9D8B030D-6E8A-4147-A177-3AD203B41FA5}">
                      <a16:colId xmlns:a16="http://schemas.microsoft.com/office/drawing/2014/main" val="3266257114"/>
                    </a:ext>
                  </a:extLst>
                </a:gridCol>
                <a:gridCol w="411480">
                  <a:extLst>
                    <a:ext uri="{9D8B030D-6E8A-4147-A177-3AD203B41FA5}">
                      <a16:colId xmlns:a16="http://schemas.microsoft.com/office/drawing/2014/main" val="1543147865"/>
                    </a:ext>
                  </a:extLst>
                </a:gridCol>
                <a:gridCol w="411480">
                  <a:extLst>
                    <a:ext uri="{9D8B030D-6E8A-4147-A177-3AD203B41FA5}">
                      <a16:colId xmlns:a16="http://schemas.microsoft.com/office/drawing/2014/main" val="3977045393"/>
                    </a:ext>
                  </a:extLst>
                </a:gridCol>
                <a:gridCol w="411480">
                  <a:extLst>
                    <a:ext uri="{9D8B030D-6E8A-4147-A177-3AD203B41FA5}">
                      <a16:colId xmlns:a16="http://schemas.microsoft.com/office/drawing/2014/main" val="3991562426"/>
                    </a:ext>
                  </a:extLst>
                </a:gridCol>
                <a:gridCol w="411480">
                  <a:extLst>
                    <a:ext uri="{9D8B030D-6E8A-4147-A177-3AD203B41FA5}">
                      <a16:colId xmlns:a16="http://schemas.microsoft.com/office/drawing/2014/main" val="1281750564"/>
                    </a:ext>
                  </a:extLst>
                </a:gridCol>
                <a:gridCol w="411480">
                  <a:extLst>
                    <a:ext uri="{9D8B030D-6E8A-4147-A177-3AD203B41FA5}">
                      <a16:colId xmlns:a16="http://schemas.microsoft.com/office/drawing/2014/main" val="2982935011"/>
                    </a:ext>
                  </a:extLst>
                </a:gridCol>
                <a:gridCol w="411480">
                  <a:extLst>
                    <a:ext uri="{9D8B030D-6E8A-4147-A177-3AD203B41FA5}">
                      <a16:colId xmlns:a16="http://schemas.microsoft.com/office/drawing/2014/main" val="793991481"/>
                    </a:ext>
                  </a:extLst>
                </a:gridCol>
                <a:gridCol w="411480">
                  <a:extLst>
                    <a:ext uri="{9D8B030D-6E8A-4147-A177-3AD203B41FA5}">
                      <a16:colId xmlns:a16="http://schemas.microsoft.com/office/drawing/2014/main" val="3665690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14867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- 2021-12-28 14:59:03</a:t>
                      </a:r>
                      <a:r>
                        <a:rPr kumimoji="0" lang="en-US" sz="1000" b="0" i="0" u="none" strike="noStrike" kern="1200" cap="none" spc="0" normalizeH="0" baseline="0" noProof="0">
                          <a:ln>
                            <a:noFill/>
                          </a:ln>
                          <a:solidFill>
                            <a:prstClr val="black"/>
                          </a:solidFill>
                          <a:effectLst/>
                          <a:uLnTx/>
                          <a:uFillTx/>
                          <a:latin typeface="+mn-lt"/>
                          <a:ea typeface="+mn-ea"/>
                          <a:cs typeface="+mn-cs"/>
                        </a:rPr>
                        <a:t>
 Sending warm wishes this holiday season, from our families to yours! 
Thanks to TMA employees Sandy G., Kristy C., and Diana B. for sharing these photos of their families.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s720x720/270082422_2983172471937675_2332455445336054938_n.jpg?_nc_cat=107&amp;ccb=1-5&amp;_nc_sid=8024bb&amp;_nc_ohc=0krToJeT_P8AX_eAnWK&amp;_nc_ht=scontent-iad3-2.xx&amp;edm=AKIiGfEEAAAA&amp;oh=00_AT9I3cjffjj3JploIWd7_fWBU2W_7B_0I0pyVYuiGxVIrQ&amp;oe=61D981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68716484"/>
                  </a:ext>
                </a:extLst>
              </a:tr>
            </a:tbl>
          </a:graphicData>
        </a:graphic>
      </p:graphicFrame>
      <p:sp>
        <p:nvSpPr>
          <p:cNvPr id="4" name="Text Placeholder 3">
            <a:extLst>
              <a:ext uri="{FF2B5EF4-FFF2-40B4-BE49-F238E27FC236}">
                <a16:creationId xmlns:a16="http://schemas.microsoft.com/office/drawing/2014/main" id="{A3C30229-D283-4D54-A2F9-84F60C8B3A9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993186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A6B88-6FD4-4173-A5DA-0FE225BB6B29}"/>
              </a:ext>
            </a:extLst>
          </p:cNvPr>
          <p:cNvSpPr>
            <a:spLocks noGrp="1"/>
          </p:cNvSpPr>
          <p:nvPr>
            <p:ph type="title"/>
          </p:nvPr>
        </p:nvSpPr>
        <p:spPr/>
        <p:txBody>
          <a:bodyPr/>
          <a:lstStyle/>
          <a:p>
            <a:r>
              <a:rPr lang="en-US"/>
              <a:t>Facebook Own Posts Table | All profiles - 13 of 25</a:t>
            </a:r>
          </a:p>
        </p:txBody>
      </p:sp>
      <p:graphicFrame>
        <p:nvGraphicFramePr>
          <p:cNvPr id="5" name="Table Placeholder 4">
            <a:extLst>
              <a:ext uri="{FF2B5EF4-FFF2-40B4-BE49-F238E27FC236}">
                <a16:creationId xmlns:a16="http://schemas.microsoft.com/office/drawing/2014/main" id="{613A8086-3B8F-41B7-BBE0-B3662D5C7B26}"/>
              </a:ext>
            </a:extLst>
          </p:cNvPr>
          <p:cNvGraphicFramePr>
            <a:graphicFrameLocks noGrp="1"/>
          </p:cNvGraphicFramePr>
          <p:nvPr>
            <p:ph type="tbl" sz="quarter" idx="13"/>
            <p:extLst>
              <p:ext uri="{D42A27DB-BD31-4B8C-83A1-F6EECF244321}">
                <p14:modId xmlns:p14="http://schemas.microsoft.com/office/powerpoint/2010/main" val="199144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877869938"/>
                    </a:ext>
                  </a:extLst>
                </a:gridCol>
                <a:gridCol w="1234439">
                  <a:extLst>
                    <a:ext uri="{9D8B030D-6E8A-4147-A177-3AD203B41FA5}">
                      <a16:colId xmlns:a16="http://schemas.microsoft.com/office/drawing/2014/main" val="1144408007"/>
                    </a:ext>
                  </a:extLst>
                </a:gridCol>
                <a:gridCol w="1234439">
                  <a:extLst>
                    <a:ext uri="{9D8B030D-6E8A-4147-A177-3AD203B41FA5}">
                      <a16:colId xmlns:a16="http://schemas.microsoft.com/office/drawing/2014/main" val="2461160344"/>
                    </a:ext>
                  </a:extLst>
                </a:gridCol>
                <a:gridCol w="411480">
                  <a:extLst>
                    <a:ext uri="{9D8B030D-6E8A-4147-A177-3AD203B41FA5}">
                      <a16:colId xmlns:a16="http://schemas.microsoft.com/office/drawing/2014/main" val="1024328177"/>
                    </a:ext>
                  </a:extLst>
                </a:gridCol>
                <a:gridCol w="411480">
                  <a:extLst>
                    <a:ext uri="{9D8B030D-6E8A-4147-A177-3AD203B41FA5}">
                      <a16:colId xmlns:a16="http://schemas.microsoft.com/office/drawing/2014/main" val="4286489871"/>
                    </a:ext>
                  </a:extLst>
                </a:gridCol>
                <a:gridCol w="411480">
                  <a:extLst>
                    <a:ext uri="{9D8B030D-6E8A-4147-A177-3AD203B41FA5}">
                      <a16:colId xmlns:a16="http://schemas.microsoft.com/office/drawing/2014/main" val="672994846"/>
                    </a:ext>
                  </a:extLst>
                </a:gridCol>
                <a:gridCol w="411480">
                  <a:extLst>
                    <a:ext uri="{9D8B030D-6E8A-4147-A177-3AD203B41FA5}">
                      <a16:colId xmlns:a16="http://schemas.microsoft.com/office/drawing/2014/main" val="1703315280"/>
                    </a:ext>
                  </a:extLst>
                </a:gridCol>
                <a:gridCol w="411480">
                  <a:extLst>
                    <a:ext uri="{9D8B030D-6E8A-4147-A177-3AD203B41FA5}">
                      <a16:colId xmlns:a16="http://schemas.microsoft.com/office/drawing/2014/main" val="1710997073"/>
                    </a:ext>
                  </a:extLst>
                </a:gridCol>
                <a:gridCol w="411480">
                  <a:extLst>
                    <a:ext uri="{9D8B030D-6E8A-4147-A177-3AD203B41FA5}">
                      <a16:colId xmlns:a16="http://schemas.microsoft.com/office/drawing/2014/main" val="2035347145"/>
                    </a:ext>
                  </a:extLst>
                </a:gridCol>
                <a:gridCol w="411480">
                  <a:extLst>
                    <a:ext uri="{9D8B030D-6E8A-4147-A177-3AD203B41FA5}">
                      <a16:colId xmlns:a16="http://schemas.microsoft.com/office/drawing/2014/main" val="2011734075"/>
                    </a:ext>
                  </a:extLst>
                </a:gridCol>
                <a:gridCol w="411480">
                  <a:extLst>
                    <a:ext uri="{9D8B030D-6E8A-4147-A177-3AD203B41FA5}">
                      <a16:colId xmlns:a16="http://schemas.microsoft.com/office/drawing/2014/main" val="2954079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4422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- 2021-12-27 21:40:34</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2021 Honolulu Marathon finishers, including our president &amp; CEO Mark Yoda!
Comment with a thumbs up if you did the Honolulu Marathon this year.
#2021honolulumarathon #teamficoh #wellness #goals #honolulumarathon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39.30808-6/p720x720/269971459_4984739708253937_1244423828493060911_n.jpg?_nc_cat=108&amp;ccb=1-5&amp;_nc_sid=9e2e56&amp;_nc_ohc=zu33_nT-v7wAX8D82VA&amp;_nc_ht=scontent-atl3-1.xx&amp;edm=AKIiGfEEAAAA&amp;oh=00_AT_MVuCqmkvNSVUCQv6ccHKE74YqixTlEpe4eGWnMW3uyQ&amp;oe=61D964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02500468"/>
                  </a:ext>
                </a:extLst>
              </a:tr>
            </a:tbl>
          </a:graphicData>
        </a:graphic>
      </p:graphicFrame>
      <p:sp>
        <p:nvSpPr>
          <p:cNvPr id="4" name="Text Placeholder 3">
            <a:extLst>
              <a:ext uri="{FF2B5EF4-FFF2-40B4-BE49-F238E27FC236}">
                <a16:creationId xmlns:a16="http://schemas.microsoft.com/office/drawing/2014/main" id="{D9ED563B-BADA-4260-8173-B71D3EF2722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0220865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22069-F7D7-4954-A201-6E83C9686BBE}"/>
              </a:ext>
            </a:extLst>
          </p:cNvPr>
          <p:cNvSpPr>
            <a:spLocks noGrp="1"/>
          </p:cNvSpPr>
          <p:nvPr>
            <p:ph type="title"/>
          </p:nvPr>
        </p:nvSpPr>
        <p:spPr/>
        <p:txBody>
          <a:bodyPr/>
          <a:lstStyle/>
          <a:p>
            <a:r>
              <a:rPr lang="en-US"/>
              <a:t>Facebook Own Posts Table | All profiles - 14 of 25</a:t>
            </a:r>
          </a:p>
        </p:txBody>
      </p:sp>
      <p:graphicFrame>
        <p:nvGraphicFramePr>
          <p:cNvPr id="5" name="Table Placeholder 4">
            <a:extLst>
              <a:ext uri="{FF2B5EF4-FFF2-40B4-BE49-F238E27FC236}">
                <a16:creationId xmlns:a16="http://schemas.microsoft.com/office/drawing/2014/main" id="{CA0AD91A-E00D-4718-9FAB-72482A2812F6}"/>
              </a:ext>
            </a:extLst>
          </p:cNvPr>
          <p:cNvGraphicFramePr>
            <a:graphicFrameLocks noGrp="1"/>
          </p:cNvGraphicFramePr>
          <p:nvPr>
            <p:ph type="tbl" sz="quarter" idx="13"/>
            <p:extLst>
              <p:ext uri="{D42A27DB-BD31-4B8C-83A1-F6EECF244321}">
                <p14:modId xmlns:p14="http://schemas.microsoft.com/office/powerpoint/2010/main" val="1700252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166762877"/>
                    </a:ext>
                  </a:extLst>
                </a:gridCol>
                <a:gridCol w="1234439">
                  <a:extLst>
                    <a:ext uri="{9D8B030D-6E8A-4147-A177-3AD203B41FA5}">
                      <a16:colId xmlns:a16="http://schemas.microsoft.com/office/drawing/2014/main" val="1689802587"/>
                    </a:ext>
                  </a:extLst>
                </a:gridCol>
                <a:gridCol w="1234439">
                  <a:extLst>
                    <a:ext uri="{9D8B030D-6E8A-4147-A177-3AD203B41FA5}">
                      <a16:colId xmlns:a16="http://schemas.microsoft.com/office/drawing/2014/main" val="4264599058"/>
                    </a:ext>
                  </a:extLst>
                </a:gridCol>
                <a:gridCol w="411480">
                  <a:extLst>
                    <a:ext uri="{9D8B030D-6E8A-4147-A177-3AD203B41FA5}">
                      <a16:colId xmlns:a16="http://schemas.microsoft.com/office/drawing/2014/main" val="3452638868"/>
                    </a:ext>
                  </a:extLst>
                </a:gridCol>
                <a:gridCol w="411480">
                  <a:extLst>
                    <a:ext uri="{9D8B030D-6E8A-4147-A177-3AD203B41FA5}">
                      <a16:colId xmlns:a16="http://schemas.microsoft.com/office/drawing/2014/main" val="2461994066"/>
                    </a:ext>
                  </a:extLst>
                </a:gridCol>
                <a:gridCol w="411480">
                  <a:extLst>
                    <a:ext uri="{9D8B030D-6E8A-4147-A177-3AD203B41FA5}">
                      <a16:colId xmlns:a16="http://schemas.microsoft.com/office/drawing/2014/main" val="2473322031"/>
                    </a:ext>
                  </a:extLst>
                </a:gridCol>
                <a:gridCol w="411480">
                  <a:extLst>
                    <a:ext uri="{9D8B030D-6E8A-4147-A177-3AD203B41FA5}">
                      <a16:colId xmlns:a16="http://schemas.microsoft.com/office/drawing/2014/main" val="3537940958"/>
                    </a:ext>
                  </a:extLst>
                </a:gridCol>
                <a:gridCol w="411480">
                  <a:extLst>
                    <a:ext uri="{9D8B030D-6E8A-4147-A177-3AD203B41FA5}">
                      <a16:colId xmlns:a16="http://schemas.microsoft.com/office/drawing/2014/main" val="2870301551"/>
                    </a:ext>
                  </a:extLst>
                </a:gridCol>
                <a:gridCol w="411480">
                  <a:extLst>
                    <a:ext uri="{9D8B030D-6E8A-4147-A177-3AD203B41FA5}">
                      <a16:colId xmlns:a16="http://schemas.microsoft.com/office/drawing/2014/main" val="1721875000"/>
                    </a:ext>
                  </a:extLst>
                </a:gridCol>
                <a:gridCol w="411480">
                  <a:extLst>
                    <a:ext uri="{9D8B030D-6E8A-4147-A177-3AD203B41FA5}">
                      <a16:colId xmlns:a16="http://schemas.microsoft.com/office/drawing/2014/main" val="1404245929"/>
                    </a:ext>
                  </a:extLst>
                </a:gridCol>
                <a:gridCol w="411480">
                  <a:extLst>
                    <a:ext uri="{9D8B030D-6E8A-4147-A177-3AD203B41FA5}">
                      <a16:colId xmlns:a16="http://schemas.microsoft.com/office/drawing/2014/main" val="2825638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83662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- 2021-12-27 11:20:03</a:t>
                      </a:r>
                      <a:r>
                        <a:rPr kumimoji="0" lang="en-US" sz="1000" b="0" i="0" u="none" strike="noStrike" kern="1200" cap="none" spc="0" normalizeH="0" baseline="0" noProof="0">
                          <a:ln>
                            <a:noFill/>
                          </a:ln>
                          <a:solidFill>
                            <a:prstClr val="black"/>
                          </a:solidFill>
                          <a:effectLst/>
                          <a:uLnTx/>
                          <a:uFillTx/>
                          <a:latin typeface="+mn-lt"/>
                          <a:ea typeface="+mn-ea"/>
                          <a:cs typeface="+mn-cs"/>
                        </a:rPr>
                        <a:t>
 Don’t let #winter weather sideline your #business. If a storm makes travel too risky, a contingency plan for remote work can help keep your employees safe and productive. For more ways to manage risk, visit: http://ow.ly/flfL50HecVb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39.30808-6/s720x720/270204087_10159069407254495_5888085314858314213_n.jpg?_nc_cat=102&amp;ccb=1-5&amp;_nc_sid=da1649&amp;_nc_ohc=HiSxougFOewAX8izDNj&amp;_nc_ht=scontent-lga3-2.xx&amp;edm=AKIiGfEEAAAA&amp;oh=00_AT9FpalwerQnP31b7FCm9DAKgsCBW6cspndeYTOkHp6MqQ&amp;oe=61D8CE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53389046"/>
                  </a:ext>
                </a:extLst>
              </a:tr>
            </a:tbl>
          </a:graphicData>
        </a:graphic>
      </p:graphicFrame>
      <p:sp>
        <p:nvSpPr>
          <p:cNvPr id="4" name="Text Placeholder 3">
            <a:extLst>
              <a:ext uri="{FF2B5EF4-FFF2-40B4-BE49-F238E27FC236}">
                <a16:creationId xmlns:a16="http://schemas.microsoft.com/office/drawing/2014/main" id="{9D7FA97F-7709-4704-9572-D0829DBAD53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9039761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298A6-45CC-4E74-8926-E7C0C9957FEF}"/>
              </a:ext>
            </a:extLst>
          </p:cNvPr>
          <p:cNvSpPr>
            <a:spLocks noGrp="1"/>
          </p:cNvSpPr>
          <p:nvPr>
            <p:ph type="title"/>
          </p:nvPr>
        </p:nvSpPr>
        <p:spPr/>
        <p:txBody>
          <a:bodyPr/>
          <a:lstStyle/>
          <a:p>
            <a:r>
              <a:rPr lang="en-US"/>
              <a:t>Facebook Own Posts Table | All profiles - 15 of 25</a:t>
            </a:r>
          </a:p>
        </p:txBody>
      </p:sp>
      <p:graphicFrame>
        <p:nvGraphicFramePr>
          <p:cNvPr id="5" name="Table Placeholder 4">
            <a:extLst>
              <a:ext uri="{FF2B5EF4-FFF2-40B4-BE49-F238E27FC236}">
                <a16:creationId xmlns:a16="http://schemas.microsoft.com/office/drawing/2014/main" id="{9FACD03C-9E10-4A18-AF00-D1C92E9E1509}"/>
              </a:ext>
            </a:extLst>
          </p:cNvPr>
          <p:cNvGraphicFramePr>
            <a:graphicFrameLocks noGrp="1"/>
          </p:cNvGraphicFramePr>
          <p:nvPr>
            <p:ph type="tbl" sz="quarter" idx="13"/>
            <p:extLst>
              <p:ext uri="{D42A27DB-BD31-4B8C-83A1-F6EECF244321}">
                <p14:modId xmlns:p14="http://schemas.microsoft.com/office/powerpoint/2010/main" val="2938256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098847798"/>
                    </a:ext>
                  </a:extLst>
                </a:gridCol>
                <a:gridCol w="1234439">
                  <a:extLst>
                    <a:ext uri="{9D8B030D-6E8A-4147-A177-3AD203B41FA5}">
                      <a16:colId xmlns:a16="http://schemas.microsoft.com/office/drawing/2014/main" val="826497616"/>
                    </a:ext>
                  </a:extLst>
                </a:gridCol>
                <a:gridCol w="1234439">
                  <a:extLst>
                    <a:ext uri="{9D8B030D-6E8A-4147-A177-3AD203B41FA5}">
                      <a16:colId xmlns:a16="http://schemas.microsoft.com/office/drawing/2014/main" val="2350954036"/>
                    </a:ext>
                  </a:extLst>
                </a:gridCol>
                <a:gridCol w="411480">
                  <a:extLst>
                    <a:ext uri="{9D8B030D-6E8A-4147-A177-3AD203B41FA5}">
                      <a16:colId xmlns:a16="http://schemas.microsoft.com/office/drawing/2014/main" val="3372877302"/>
                    </a:ext>
                  </a:extLst>
                </a:gridCol>
                <a:gridCol w="411480">
                  <a:extLst>
                    <a:ext uri="{9D8B030D-6E8A-4147-A177-3AD203B41FA5}">
                      <a16:colId xmlns:a16="http://schemas.microsoft.com/office/drawing/2014/main" val="1040101579"/>
                    </a:ext>
                  </a:extLst>
                </a:gridCol>
                <a:gridCol w="411480">
                  <a:extLst>
                    <a:ext uri="{9D8B030D-6E8A-4147-A177-3AD203B41FA5}">
                      <a16:colId xmlns:a16="http://schemas.microsoft.com/office/drawing/2014/main" val="3558501665"/>
                    </a:ext>
                  </a:extLst>
                </a:gridCol>
                <a:gridCol w="411480">
                  <a:extLst>
                    <a:ext uri="{9D8B030D-6E8A-4147-A177-3AD203B41FA5}">
                      <a16:colId xmlns:a16="http://schemas.microsoft.com/office/drawing/2014/main" val="594224787"/>
                    </a:ext>
                  </a:extLst>
                </a:gridCol>
                <a:gridCol w="411480">
                  <a:extLst>
                    <a:ext uri="{9D8B030D-6E8A-4147-A177-3AD203B41FA5}">
                      <a16:colId xmlns:a16="http://schemas.microsoft.com/office/drawing/2014/main" val="188493042"/>
                    </a:ext>
                  </a:extLst>
                </a:gridCol>
                <a:gridCol w="411480">
                  <a:extLst>
                    <a:ext uri="{9D8B030D-6E8A-4147-A177-3AD203B41FA5}">
                      <a16:colId xmlns:a16="http://schemas.microsoft.com/office/drawing/2014/main" val="2667070826"/>
                    </a:ext>
                  </a:extLst>
                </a:gridCol>
                <a:gridCol w="411480">
                  <a:extLst>
                    <a:ext uri="{9D8B030D-6E8A-4147-A177-3AD203B41FA5}">
                      <a16:colId xmlns:a16="http://schemas.microsoft.com/office/drawing/2014/main" val="3827285123"/>
                    </a:ext>
                  </a:extLst>
                </a:gridCol>
                <a:gridCol w="411480">
                  <a:extLst>
                    <a:ext uri="{9D8B030D-6E8A-4147-A177-3AD203B41FA5}">
                      <a16:colId xmlns:a16="http://schemas.microsoft.com/office/drawing/2014/main" val="171024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49895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- 2021-12-27 10:04:00</a:t>
                      </a:r>
                      <a:r>
                        <a:rPr kumimoji="0" lang="en-US" sz="1000" b="0" i="0" u="none" strike="noStrike" kern="1200" cap="none" spc="0" normalizeH="0" baseline="0" noProof="0">
                          <a:ln>
                            <a:noFill/>
                          </a:ln>
                          <a:solidFill>
                            <a:prstClr val="black"/>
                          </a:solidFill>
                          <a:effectLst/>
                          <a:uLnTx/>
                          <a:uFillTx/>
                          <a:latin typeface="+mn-lt"/>
                          <a:ea typeface="+mn-ea"/>
                          <a:cs typeface="+mn-cs"/>
                        </a:rPr>
                        <a:t>
 Want a fresh start in the new year? Now is the time to land your next #job. Visit bit.ly/PHLYCareers to check out our open roles and submit an application! #TEAMPHLY #insurancecareers #jobsearchers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39.30808-6/s720x720/266722256_5059623607401860_360806418982148642_n.jpg?_nc_cat=102&amp;ccb=1-5&amp;_nc_sid=8024bb&amp;_nc_ohc=d-vcHtmxA_4AX_hoCFF&amp;_nc_ht=scontent-bos3-1.xx&amp;edm=AKIiGfEEAAAA&amp;oh=00_AT_oUeuiGFZq80H8lQsWMB1O_a7Mq63E7OPEza6cHSNWxw&amp;oe=61D9F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00445874"/>
                  </a:ext>
                </a:extLst>
              </a:tr>
            </a:tbl>
          </a:graphicData>
        </a:graphic>
      </p:graphicFrame>
      <p:sp>
        <p:nvSpPr>
          <p:cNvPr id="4" name="Text Placeholder 3">
            <a:extLst>
              <a:ext uri="{FF2B5EF4-FFF2-40B4-BE49-F238E27FC236}">
                <a16:creationId xmlns:a16="http://schemas.microsoft.com/office/drawing/2014/main" id="{3CFBAD86-455A-4A84-BBF5-CD1BA3C9820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8620144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A8F79-1C66-4C18-92F7-E34E0072C104}"/>
              </a:ext>
            </a:extLst>
          </p:cNvPr>
          <p:cNvSpPr>
            <a:spLocks noGrp="1"/>
          </p:cNvSpPr>
          <p:nvPr>
            <p:ph type="title"/>
          </p:nvPr>
        </p:nvSpPr>
        <p:spPr/>
        <p:txBody>
          <a:bodyPr/>
          <a:lstStyle/>
          <a:p>
            <a:r>
              <a:rPr lang="en-US"/>
              <a:t>Facebook Own Posts Table | All profiles - 16 of 25</a:t>
            </a:r>
          </a:p>
        </p:txBody>
      </p:sp>
      <p:graphicFrame>
        <p:nvGraphicFramePr>
          <p:cNvPr id="5" name="Table Placeholder 4">
            <a:extLst>
              <a:ext uri="{FF2B5EF4-FFF2-40B4-BE49-F238E27FC236}">
                <a16:creationId xmlns:a16="http://schemas.microsoft.com/office/drawing/2014/main" id="{119B1C74-2A88-467A-96C7-895C5F1DE233}"/>
              </a:ext>
            </a:extLst>
          </p:cNvPr>
          <p:cNvGraphicFramePr>
            <a:graphicFrameLocks noGrp="1"/>
          </p:cNvGraphicFramePr>
          <p:nvPr>
            <p:ph type="tbl" sz="quarter" idx="13"/>
            <p:extLst>
              <p:ext uri="{D42A27DB-BD31-4B8C-83A1-F6EECF244321}">
                <p14:modId xmlns:p14="http://schemas.microsoft.com/office/powerpoint/2010/main" val="3249188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928636527"/>
                    </a:ext>
                  </a:extLst>
                </a:gridCol>
                <a:gridCol w="1234439">
                  <a:extLst>
                    <a:ext uri="{9D8B030D-6E8A-4147-A177-3AD203B41FA5}">
                      <a16:colId xmlns:a16="http://schemas.microsoft.com/office/drawing/2014/main" val="3647685005"/>
                    </a:ext>
                  </a:extLst>
                </a:gridCol>
                <a:gridCol w="1234439">
                  <a:extLst>
                    <a:ext uri="{9D8B030D-6E8A-4147-A177-3AD203B41FA5}">
                      <a16:colId xmlns:a16="http://schemas.microsoft.com/office/drawing/2014/main" val="79846643"/>
                    </a:ext>
                  </a:extLst>
                </a:gridCol>
                <a:gridCol w="411480">
                  <a:extLst>
                    <a:ext uri="{9D8B030D-6E8A-4147-A177-3AD203B41FA5}">
                      <a16:colId xmlns:a16="http://schemas.microsoft.com/office/drawing/2014/main" val="560901225"/>
                    </a:ext>
                  </a:extLst>
                </a:gridCol>
                <a:gridCol w="411480">
                  <a:extLst>
                    <a:ext uri="{9D8B030D-6E8A-4147-A177-3AD203B41FA5}">
                      <a16:colId xmlns:a16="http://schemas.microsoft.com/office/drawing/2014/main" val="1355634244"/>
                    </a:ext>
                  </a:extLst>
                </a:gridCol>
                <a:gridCol w="411480">
                  <a:extLst>
                    <a:ext uri="{9D8B030D-6E8A-4147-A177-3AD203B41FA5}">
                      <a16:colId xmlns:a16="http://schemas.microsoft.com/office/drawing/2014/main" val="1226614805"/>
                    </a:ext>
                  </a:extLst>
                </a:gridCol>
                <a:gridCol w="411480">
                  <a:extLst>
                    <a:ext uri="{9D8B030D-6E8A-4147-A177-3AD203B41FA5}">
                      <a16:colId xmlns:a16="http://schemas.microsoft.com/office/drawing/2014/main" val="4095912704"/>
                    </a:ext>
                  </a:extLst>
                </a:gridCol>
                <a:gridCol w="411480">
                  <a:extLst>
                    <a:ext uri="{9D8B030D-6E8A-4147-A177-3AD203B41FA5}">
                      <a16:colId xmlns:a16="http://schemas.microsoft.com/office/drawing/2014/main" val="3597051411"/>
                    </a:ext>
                  </a:extLst>
                </a:gridCol>
                <a:gridCol w="411480">
                  <a:extLst>
                    <a:ext uri="{9D8B030D-6E8A-4147-A177-3AD203B41FA5}">
                      <a16:colId xmlns:a16="http://schemas.microsoft.com/office/drawing/2014/main" val="210640375"/>
                    </a:ext>
                  </a:extLst>
                </a:gridCol>
                <a:gridCol w="411480">
                  <a:extLst>
                    <a:ext uri="{9D8B030D-6E8A-4147-A177-3AD203B41FA5}">
                      <a16:colId xmlns:a16="http://schemas.microsoft.com/office/drawing/2014/main" val="2612033947"/>
                    </a:ext>
                  </a:extLst>
                </a:gridCol>
                <a:gridCol w="411480">
                  <a:extLst>
                    <a:ext uri="{9D8B030D-6E8A-4147-A177-3AD203B41FA5}">
                      <a16:colId xmlns:a16="http://schemas.microsoft.com/office/drawing/2014/main" val="2583161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21496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- 2021-12-26 10:35:02</a:t>
                      </a:r>
                      <a:r>
                        <a:rPr kumimoji="0" lang="en-US" sz="1000" b="0" i="0" u="none" strike="noStrike" kern="1200" cap="none" spc="0" normalizeH="0" baseline="0" noProof="0">
                          <a:ln>
                            <a:noFill/>
                          </a:ln>
                          <a:solidFill>
                            <a:prstClr val="black"/>
                          </a:solidFill>
                          <a:effectLst/>
                          <a:uLnTx/>
                          <a:uFillTx/>
                          <a:latin typeface="+mn-lt"/>
                          <a:ea typeface="+mn-ea"/>
                          <a:cs typeface="+mn-cs"/>
                        </a:rPr>
                        <a:t>
 All of us at Selective would like to wish your family warmth and togetherness during #Kwanzaa and the years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39.30808-6/s720x720/270039563_10159067766424495_4893544035883844711_n.png?_nc_cat=103&amp;ccb=1-5&amp;_nc_sid=da1649&amp;_nc_ohc=vXDfhEvLHawAX-b9DIj&amp;_nc_ht=scontent-lga3-2.xx&amp;edm=AKIiGfEEAAAA&amp;oh=00_AT8h-9l8nW0rxmRtcGS3cH8DKa0eLzV3px3bxYUaIcjoLw&amp;oe=61DA3876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84751402"/>
                  </a:ext>
                </a:extLst>
              </a:tr>
            </a:tbl>
          </a:graphicData>
        </a:graphic>
      </p:graphicFrame>
      <p:sp>
        <p:nvSpPr>
          <p:cNvPr id="4" name="Text Placeholder 3">
            <a:extLst>
              <a:ext uri="{FF2B5EF4-FFF2-40B4-BE49-F238E27FC236}">
                <a16:creationId xmlns:a16="http://schemas.microsoft.com/office/drawing/2014/main" id="{F08B4792-71F4-4D8F-81A6-E76EF7845C3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2682690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FD381-E7A5-412F-83B6-295936B7EC37}"/>
              </a:ext>
            </a:extLst>
          </p:cNvPr>
          <p:cNvSpPr>
            <a:spLocks noGrp="1"/>
          </p:cNvSpPr>
          <p:nvPr>
            <p:ph type="title"/>
          </p:nvPr>
        </p:nvSpPr>
        <p:spPr/>
        <p:txBody>
          <a:bodyPr/>
          <a:lstStyle/>
          <a:p>
            <a:r>
              <a:rPr lang="en-US"/>
              <a:t>Facebook Own Posts Table | All profiles - 17 of 25</a:t>
            </a:r>
          </a:p>
        </p:txBody>
      </p:sp>
      <p:graphicFrame>
        <p:nvGraphicFramePr>
          <p:cNvPr id="5" name="Table Placeholder 4">
            <a:extLst>
              <a:ext uri="{FF2B5EF4-FFF2-40B4-BE49-F238E27FC236}">
                <a16:creationId xmlns:a16="http://schemas.microsoft.com/office/drawing/2014/main" id="{55D1AEDF-4D52-4E00-BC23-4714D8AF0B8E}"/>
              </a:ext>
            </a:extLst>
          </p:cNvPr>
          <p:cNvGraphicFramePr>
            <a:graphicFrameLocks noGrp="1"/>
          </p:cNvGraphicFramePr>
          <p:nvPr>
            <p:ph type="tbl" sz="quarter" idx="13"/>
            <p:extLst>
              <p:ext uri="{D42A27DB-BD31-4B8C-83A1-F6EECF244321}">
                <p14:modId xmlns:p14="http://schemas.microsoft.com/office/powerpoint/2010/main" val="3494519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298834156"/>
                    </a:ext>
                  </a:extLst>
                </a:gridCol>
                <a:gridCol w="1234439">
                  <a:extLst>
                    <a:ext uri="{9D8B030D-6E8A-4147-A177-3AD203B41FA5}">
                      <a16:colId xmlns:a16="http://schemas.microsoft.com/office/drawing/2014/main" val="596981665"/>
                    </a:ext>
                  </a:extLst>
                </a:gridCol>
                <a:gridCol w="1234439">
                  <a:extLst>
                    <a:ext uri="{9D8B030D-6E8A-4147-A177-3AD203B41FA5}">
                      <a16:colId xmlns:a16="http://schemas.microsoft.com/office/drawing/2014/main" val="2940753999"/>
                    </a:ext>
                  </a:extLst>
                </a:gridCol>
                <a:gridCol w="411480">
                  <a:extLst>
                    <a:ext uri="{9D8B030D-6E8A-4147-A177-3AD203B41FA5}">
                      <a16:colId xmlns:a16="http://schemas.microsoft.com/office/drawing/2014/main" val="3663132960"/>
                    </a:ext>
                  </a:extLst>
                </a:gridCol>
                <a:gridCol w="411480">
                  <a:extLst>
                    <a:ext uri="{9D8B030D-6E8A-4147-A177-3AD203B41FA5}">
                      <a16:colId xmlns:a16="http://schemas.microsoft.com/office/drawing/2014/main" val="3786679325"/>
                    </a:ext>
                  </a:extLst>
                </a:gridCol>
                <a:gridCol w="411480">
                  <a:extLst>
                    <a:ext uri="{9D8B030D-6E8A-4147-A177-3AD203B41FA5}">
                      <a16:colId xmlns:a16="http://schemas.microsoft.com/office/drawing/2014/main" val="1654778768"/>
                    </a:ext>
                  </a:extLst>
                </a:gridCol>
                <a:gridCol w="411480">
                  <a:extLst>
                    <a:ext uri="{9D8B030D-6E8A-4147-A177-3AD203B41FA5}">
                      <a16:colId xmlns:a16="http://schemas.microsoft.com/office/drawing/2014/main" val="1088335622"/>
                    </a:ext>
                  </a:extLst>
                </a:gridCol>
                <a:gridCol w="411480">
                  <a:extLst>
                    <a:ext uri="{9D8B030D-6E8A-4147-A177-3AD203B41FA5}">
                      <a16:colId xmlns:a16="http://schemas.microsoft.com/office/drawing/2014/main" val="408106961"/>
                    </a:ext>
                  </a:extLst>
                </a:gridCol>
                <a:gridCol w="411480">
                  <a:extLst>
                    <a:ext uri="{9D8B030D-6E8A-4147-A177-3AD203B41FA5}">
                      <a16:colId xmlns:a16="http://schemas.microsoft.com/office/drawing/2014/main" val="2929423762"/>
                    </a:ext>
                  </a:extLst>
                </a:gridCol>
                <a:gridCol w="411480">
                  <a:extLst>
                    <a:ext uri="{9D8B030D-6E8A-4147-A177-3AD203B41FA5}">
                      <a16:colId xmlns:a16="http://schemas.microsoft.com/office/drawing/2014/main" val="1467198703"/>
                    </a:ext>
                  </a:extLst>
                </a:gridCol>
                <a:gridCol w="411480">
                  <a:extLst>
                    <a:ext uri="{9D8B030D-6E8A-4147-A177-3AD203B41FA5}">
                      <a16:colId xmlns:a16="http://schemas.microsoft.com/office/drawing/2014/main" val="2981748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72304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- 2021-12-25 09:45:03</a:t>
                      </a:r>
                      <a:r>
                        <a:rPr kumimoji="0" lang="en-US" sz="1000" b="0" i="0" u="none" strike="noStrike" kern="1200" cap="none" spc="0" normalizeH="0" baseline="0" noProof="0">
                          <a:ln>
                            <a:noFill/>
                          </a:ln>
                          <a:solidFill>
                            <a:prstClr val="black"/>
                          </a:solidFill>
                          <a:effectLst/>
                          <a:uLnTx/>
                          <a:uFillTx/>
                          <a:latin typeface="+mn-lt"/>
                          <a:ea typeface="+mn-ea"/>
                          <a:cs typeface="+mn-cs"/>
                        </a:rPr>
                        <a:t>
 #MerryChristmas from all of us at Selective! We wish you and yours a safe, happy, and healthy holiday 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39.30808-6/s720x720/269953147_10159065963749495_5269145885274849514_n.png?_nc_cat=110&amp;ccb=1-5&amp;_nc_sid=da1649&amp;_nc_ohc=KAjgXtyRgQ8AX-2SB-s&amp;_nc_ht=scontent-lga3-2.xx&amp;edm=AKIiGfEEAAAA&amp;oh=00_AT9drt0TOy0CWOQZ2paDDNYua_KiGjC-JmmlO8z-vZqEvg&amp;oe=61D8DE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51931540"/>
                  </a:ext>
                </a:extLst>
              </a:tr>
            </a:tbl>
          </a:graphicData>
        </a:graphic>
      </p:graphicFrame>
      <p:sp>
        <p:nvSpPr>
          <p:cNvPr id="4" name="Text Placeholder 3">
            <a:extLst>
              <a:ext uri="{FF2B5EF4-FFF2-40B4-BE49-F238E27FC236}">
                <a16:creationId xmlns:a16="http://schemas.microsoft.com/office/drawing/2014/main" id="{3C9BDFE5-6784-4CD4-A83B-CD07A758E86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9336482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22443-0FBE-48A8-8377-8B550E22C92B}"/>
              </a:ext>
            </a:extLst>
          </p:cNvPr>
          <p:cNvSpPr>
            <a:spLocks noGrp="1"/>
          </p:cNvSpPr>
          <p:nvPr>
            <p:ph type="title"/>
          </p:nvPr>
        </p:nvSpPr>
        <p:spPr/>
        <p:txBody>
          <a:bodyPr/>
          <a:lstStyle/>
          <a:p>
            <a:r>
              <a:rPr lang="en-US"/>
              <a:t>Facebook Own Posts Table | All profiles - 18 of 25</a:t>
            </a:r>
          </a:p>
        </p:txBody>
      </p:sp>
      <p:graphicFrame>
        <p:nvGraphicFramePr>
          <p:cNvPr id="5" name="Table Placeholder 4">
            <a:extLst>
              <a:ext uri="{FF2B5EF4-FFF2-40B4-BE49-F238E27FC236}">
                <a16:creationId xmlns:a16="http://schemas.microsoft.com/office/drawing/2014/main" id="{B1F2E162-5B35-4D08-B2DE-9CAFF3FC7B23}"/>
              </a:ext>
            </a:extLst>
          </p:cNvPr>
          <p:cNvGraphicFramePr>
            <a:graphicFrameLocks noGrp="1"/>
          </p:cNvGraphicFramePr>
          <p:nvPr>
            <p:ph type="tbl" sz="quarter" idx="13"/>
            <p:extLst>
              <p:ext uri="{D42A27DB-BD31-4B8C-83A1-F6EECF244321}">
                <p14:modId xmlns:p14="http://schemas.microsoft.com/office/powerpoint/2010/main" val="3566552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196525679"/>
                    </a:ext>
                  </a:extLst>
                </a:gridCol>
                <a:gridCol w="1234439">
                  <a:extLst>
                    <a:ext uri="{9D8B030D-6E8A-4147-A177-3AD203B41FA5}">
                      <a16:colId xmlns:a16="http://schemas.microsoft.com/office/drawing/2014/main" val="1403178982"/>
                    </a:ext>
                  </a:extLst>
                </a:gridCol>
                <a:gridCol w="1234439">
                  <a:extLst>
                    <a:ext uri="{9D8B030D-6E8A-4147-A177-3AD203B41FA5}">
                      <a16:colId xmlns:a16="http://schemas.microsoft.com/office/drawing/2014/main" val="74570348"/>
                    </a:ext>
                  </a:extLst>
                </a:gridCol>
                <a:gridCol w="411480">
                  <a:extLst>
                    <a:ext uri="{9D8B030D-6E8A-4147-A177-3AD203B41FA5}">
                      <a16:colId xmlns:a16="http://schemas.microsoft.com/office/drawing/2014/main" val="2731917702"/>
                    </a:ext>
                  </a:extLst>
                </a:gridCol>
                <a:gridCol w="411480">
                  <a:extLst>
                    <a:ext uri="{9D8B030D-6E8A-4147-A177-3AD203B41FA5}">
                      <a16:colId xmlns:a16="http://schemas.microsoft.com/office/drawing/2014/main" val="2028467642"/>
                    </a:ext>
                  </a:extLst>
                </a:gridCol>
                <a:gridCol w="411480">
                  <a:extLst>
                    <a:ext uri="{9D8B030D-6E8A-4147-A177-3AD203B41FA5}">
                      <a16:colId xmlns:a16="http://schemas.microsoft.com/office/drawing/2014/main" val="3270052980"/>
                    </a:ext>
                  </a:extLst>
                </a:gridCol>
                <a:gridCol w="411480">
                  <a:extLst>
                    <a:ext uri="{9D8B030D-6E8A-4147-A177-3AD203B41FA5}">
                      <a16:colId xmlns:a16="http://schemas.microsoft.com/office/drawing/2014/main" val="4152279680"/>
                    </a:ext>
                  </a:extLst>
                </a:gridCol>
                <a:gridCol w="411480">
                  <a:extLst>
                    <a:ext uri="{9D8B030D-6E8A-4147-A177-3AD203B41FA5}">
                      <a16:colId xmlns:a16="http://schemas.microsoft.com/office/drawing/2014/main" val="2795487927"/>
                    </a:ext>
                  </a:extLst>
                </a:gridCol>
                <a:gridCol w="411480">
                  <a:extLst>
                    <a:ext uri="{9D8B030D-6E8A-4147-A177-3AD203B41FA5}">
                      <a16:colId xmlns:a16="http://schemas.microsoft.com/office/drawing/2014/main" val="696607250"/>
                    </a:ext>
                  </a:extLst>
                </a:gridCol>
                <a:gridCol w="411480">
                  <a:extLst>
                    <a:ext uri="{9D8B030D-6E8A-4147-A177-3AD203B41FA5}">
                      <a16:colId xmlns:a16="http://schemas.microsoft.com/office/drawing/2014/main" val="4222795260"/>
                    </a:ext>
                  </a:extLst>
                </a:gridCol>
                <a:gridCol w="411480">
                  <a:extLst>
                    <a:ext uri="{9D8B030D-6E8A-4147-A177-3AD203B41FA5}">
                      <a16:colId xmlns:a16="http://schemas.microsoft.com/office/drawing/2014/main" val="455758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42955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- 2021-12-24 12:10:38</a:t>
                      </a:r>
                      <a:r>
                        <a:rPr kumimoji="0" lang="en-US" sz="1000" b="0" i="0" u="none" strike="noStrike" kern="1200" cap="none" spc="0" normalizeH="0" baseline="0" noProof="0">
                          <a:ln>
                            <a:noFill/>
                          </a:ln>
                          <a:solidFill>
                            <a:prstClr val="black"/>
                          </a:solidFill>
                          <a:effectLst/>
                          <a:uLnTx/>
                          <a:uFillTx/>
                          <a:latin typeface="+mn-lt"/>
                          <a:ea typeface="+mn-ea"/>
                          <a:cs typeface="+mn-cs"/>
                        </a:rPr>
                        <a:t>
 #Socialengineering is an email scam where #cyber criminals impersonate a business owner to trick employees into sending them sensitive data or money: http://ow.ly/qRtO50HbuZE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s720x720/269913946_237638201842679_4018375297761895165_n.jpg?_nc_cat=102&amp;ccb=1-5&amp;_nc_sid=ad6a45&amp;_nc_ohc=jsIc308cBSAAX-D7Rgc&amp;_nc_ht=scontent-lga3-2.xx&amp;edm=AKIiGfEEAAAA&amp;oh=00_AT-O51f37CVggddf9xDywYzcsMR3JTRR7jOrEgiqqQCQWw&amp;oe=61D8E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14226442"/>
                  </a:ext>
                </a:extLst>
              </a:tr>
            </a:tbl>
          </a:graphicData>
        </a:graphic>
      </p:graphicFrame>
      <p:sp>
        <p:nvSpPr>
          <p:cNvPr id="4" name="Text Placeholder 3">
            <a:extLst>
              <a:ext uri="{FF2B5EF4-FFF2-40B4-BE49-F238E27FC236}">
                <a16:creationId xmlns:a16="http://schemas.microsoft.com/office/drawing/2014/main" id="{E7F6B43D-16AF-4199-83B5-2553157195F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1968919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ECD7E-564F-4A98-9C81-3A927B89F21F}"/>
              </a:ext>
            </a:extLst>
          </p:cNvPr>
          <p:cNvSpPr>
            <a:spLocks noGrp="1"/>
          </p:cNvSpPr>
          <p:nvPr>
            <p:ph type="title"/>
          </p:nvPr>
        </p:nvSpPr>
        <p:spPr/>
        <p:txBody>
          <a:bodyPr/>
          <a:lstStyle/>
          <a:p>
            <a:r>
              <a:rPr lang="en-US"/>
              <a:t>Facebook Own Posts Table | All profiles - 19 of 25</a:t>
            </a:r>
          </a:p>
        </p:txBody>
      </p:sp>
      <p:graphicFrame>
        <p:nvGraphicFramePr>
          <p:cNvPr id="5" name="Table Placeholder 4">
            <a:extLst>
              <a:ext uri="{FF2B5EF4-FFF2-40B4-BE49-F238E27FC236}">
                <a16:creationId xmlns:a16="http://schemas.microsoft.com/office/drawing/2014/main" id="{F806ED29-2248-48C8-9EAF-4A4695DEC582}"/>
              </a:ext>
            </a:extLst>
          </p:cNvPr>
          <p:cNvGraphicFramePr>
            <a:graphicFrameLocks noGrp="1"/>
          </p:cNvGraphicFramePr>
          <p:nvPr>
            <p:ph type="tbl" sz="quarter" idx="13"/>
            <p:extLst>
              <p:ext uri="{D42A27DB-BD31-4B8C-83A1-F6EECF244321}">
                <p14:modId xmlns:p14="http://schemas.microsoft.com/office/powerpoint/2010/main" val="1454924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1953320"/>
                    </a:ext>
                  </a:extLst>
                </a:gridCol>
                <a:gridCol w="1234439">
                  <a:extLst>
                    <a:ext uri="{9D8B030D-6E8A-4147-A177-3AD203B41FA5}">
                      <a16:colId xmlns:a16="http://schemas.microsoft.com/office/drawing/2014/main" val="995886997"/>
                    </a:ext>
                  </a:extLst>
                </a:gridCol>
                <a:gridCol w="1234439">
                  <a:extLst>
                    <a:ext uri="{9D8B030D-6E8A-4147-A177-3AD203B41FA5}">
                      <a16:colId xmlns:a16="http://schemas.microsoft.com/office/drawing/2014/main" val="2755806094"/>
                    </a:ext>
                  </a:extLst>
                </a:gridCol>
                <a:gridCol w="411480">
                  <a:extLst>
                    <a:ext uri="{9D8B030D-6E8A-4147-A177-3AD203B41FA5}">
                      <a16:colId xmlns:a16="http://schemas.microsoft.com/office/drawing/2014/main" val="4265101319"/>
                    </a:ext>
                  </a:extLst>
                </a:gridCol>
                <a:gridCol w="411480">
                  <a:extLst>
                    <a:ext uri="{9D8B030D-6E8A-4147-A177-3AD203B41FA5}">
                      <a16:colId xmlns:a16="http://schemas.microsoft.com/office/drawing/2014/main" val="483367683"/>
                    </a:ext>
                  </a:extLst>
                </a:gridCol>
                <a:gridCol w="411480">
                  <a:extLst>
                    <a:ext uri="{9D8B030D-6E8A-4147-A177-3AD203B41FA5}">
                      <a16:colId xmlns:a16="http://schemas.microsoft.com/office/drawing/2014/main" val="3386945038"/>
                    </a:ext>
                  </a:extLst>
                </a:gridCol>
                <a:gridCol w="411480">
                  <a:extLst>
                    <a:ext uri="{9D8B030D-6E8A-4147-A177-3AD203B41FA5}">
                      <a16:colId xmlns:a16="http://schemas.microsoft.com/office/drawing/2014/main" val="851433832"/>
                    </a:ext>
                  </a:extLst>
                </a:gridCol>
                <a:gridCol w="411480">
                  <a:extLst>
                    <a:ext uri="{9D8B030D-6E8A-4147-A177-3AD203B41FA5}">
                      <a16:colId xmlns:a16="http://schemas.microsoft.com/office/drawing/2014/main" val="2114224040"/>
                    </a:ext>
                  </a:extLst>
                </a:gridCol>
                <a:gridCol w="411480">
                  <a:extLst>
                    <a:ext uri="{9D8B030D-6E8A-4147-A177-3AD203B41FA5}">
                      <a16:colId xmlns:a16="http://schemas.microsoft.com/office/drawing/2014/main" val="101785550"/>
                    </a:ext>
                  </a:extLst>
                </a:gridCol>
                <a:gridCol w="411480">
                  <a:extLst>
                    <a:ext uri="{9D8B030D-6E8A-4147-A177-3AD203B41FA5}">
                      <a16:colId xmlns:a16="http://schemas.microsoft.com/office/drawing/2014/main" val="4126910361"/>
                    </a:ext>
                  </a:extLst>
                </a:gridCol>
                <a:gridCol w="411480">
                  <a:extLst>
                    <a:ext uri="{9D8B030D-6E8A-4147-A177-3AD203B41FA5}">
                      <a16:colId xmlns:a16="http://schemas.microsoft.com/office/drawing/2014/main" val="3414582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99038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- 2021-12-23 12:46:33</a:t>
                      </a:r>
                      <a:r>
                        <a:rPr kumimoji="0" lang="en-US" sz="1000" b="0" i="0" u="none" strike="noStrike" kern="1200" cap="none" spc="0" normalizeH="0" baseline="0" noProof="0">
                          <a:ln>
                            <a:noFill/>
                          </a:ln>
                          <a:solidFill>
                            <a:prstClr val="black"/>
                          </a:solidFill>
                          <a:effectLst/>
                          <a:uLnTx/>
                          <a:uFillTx/>
                          <a:latin typeface="+mn-lt"/>
                          <a:ea typeface="+mn-ea"/>
                          <a:cs typeface="+mn-cs"/>
                        </a:rPr>
                        <a:t>
 First Insurance offices are closing at 12noon today and will remain closed through the weekend. Normal business hours will resume on Monday. Our after hours call center will remain open over the holiday weekend should you need to report a claim. From all of us at #teamficoh, have a safe and happy holiday!
#happyholidays2021 #safeholidays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15.5256-10/s720x720/269925538_660660878444462_7497384309306974686_n.jpg?_nc_cat=103&amp;ccb=1-5&amp;_nc_sid=ad6a45&amp;_nc_ohc=n0c49fCyMGgAX8QLtTR&amp;_nc_ht=scontent-atl3-1.xx&amp;edm=AKIiGfEEAAAA&amp;oh=00_AT9EJcS6AqGW3kkCSMsnBDi10HpPkKC5_NuTebfmiglgIw&amp;oe=61DA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26112267"/>
                  </a:ext>
                </a:extLst>
              </a:tr>
            </a:tbl>
          </a:graphicData>
        </a:graphic>
      </p:graphicFrame>
      <p:sp>
        <p:nvSpPr>
          <p:cNvPr id="4" name="Text Placeholder 3">
            <a:extLst>
              <a:ext uri="{FF2B5EF4-FFF2-40B4-BE49-F238E27FC236}">
                <a16:creationId xmlns:a16="http://schemas.microsoft.com/office/drawing/2014/main" id="{046B4B24-710B-4AAC-846B-902F0BD6307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9995295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3368A-C672-4B4B-97D4-CECA499167F8}"/>
              </a:ext>
            </a:extLst>
          </p:cNvPr>
          <p:cNvSpPr>
            <a:spLocks noGrp="1"/>
          </p:cNvSpPr>
          <p:nvPr>
            <p:ph type="title"/>
          </p:nvPr>
        </p:nvSpPr>
        <p:spPr/>
        <p:txBody>
          <a:bodyPr/>
          <a:lstStyle/>
          <a:p>
            <a:r>
              <a:rPr lang="en-US"/>
              <a:t>Facebook Own Posts Table | All profiles - 20 of 25</a:t>
            </a:r>
          </a:p>
        </p:txBody>
      </p:sp>
      <p:graphicFrame>
        <p:nvGraphicFramePr>
          <p:cNvPr id="5" name="Table Placeholder 4">
            <a:extLst>
              <a:ext uri="{FF2B5EF4-FFF2-40B4-BE49-F238E27FC236}">
                <a16:creationId xmlns:a16="http://schemas.microsoft.com/office/drawing/2014/main" id="{C7FFB381-E177-4780-9A3C-DA76BE374672}"/>
              </a:ext>
            </a:extLst>
          </p:cNvPr>
          <p:cNvGraphicFramePr>
            <a:graphicFrameLocks noGrp="1"/>
          </p:cNvGraphicFramePr>
          <p:nvPr>
            <p:ph type="tbl" sz="quarter" idx="13"/>
            <p:extLst>
              <p:ext uri="{D42A27DB-BD31-4B8C-83A1-F6EECF244321}">
                <p14:modId xmlns:p14="http://schemas.microsoft.com/office/powerpoint/2010/main" val="3312122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721098421"/>
                    </a:ext>
                  </a:extLst>
                </a:gridCol>
                <a:gridCol w="1234439">
                  <a:extLst>
                    <a:ext uri="{9D8B030D-6E8A-4147-A177-3AD203B41FA5}">
                      <a16:colId xmlns:a16="http://schemas.microsoft.com/office/drawing/2014/main" val="2206279822"/>
                    </a:ext>
                  </a:extLst>
                </a:gridCol>
                <a:gridCol w="1234439">
                  <a:extLst>
                    <a:ext uri="{9D8B030D-6E8A-4147-A177-3AD203B41FA5}">
                      <a16:colId xmlns:a16="http://schemas.microsoft.com/office/drawing/2014/main" val="2951872470"/>
                    </a:ext>
                  </a:extLst>
                </a:gridCol>
                <a:gridCol w="411480">
                  <a:extLst>
                    <a:ext uri="{9D8B030D-6E8A-4147-A177-3AD203B41FA5}">
                      <a16:colId xmlns:a16="http://schemas.microsoft.com/office/drawing/2014/main" val="2770820809"/>
                    </a:ext>
                  </a:extLst>
                </a:gridCol>
                <a:gridCol w="411480">
                  <a:extLst>
                    <a:ext uri="{9D8B030D-6E8A-4147-A177-3AD203B41FA5}">
                      <a16:colId xmlns:a16="http://schemas.microsoft.com/office/drawing/2014/main" val="98223155"/>
                    </a:ext>
                  </a:extLst>
                </a:gridCol>
                <a:gridCol w="411480">
                  <a:extLst>
                    <a:ext uri="{9D8B030D-6E8A-4147-A177-3AD203B41FA5}">
                      <a16:colId xmlns:a16="http://schemas.microsoft.com/office/drawing/2014/main" val="704941863"/>
                    </a:ext>
                  </a:extLst>
                </a:gridCol>
                <a:gridCol w="411480">
                  <a:extLst>
                    <a:ext uri="{9D8B030D-6E8A-4147-A177-3AD203B41FA5}">
                      <a16:colId xmlns:a16="http://schemas.microsoft.com/office/drawing/2014/main" val="37883849"/>
                    </a:ext>
                  </a:extLst>
                </a:gridCol>
                <a:gridCol w="411480">
                  <a:extLst>
                    <a:ext uri="{9D8B030D-6E8A-4147-A177-3AD203B41FA5}">
                      <a16:colId xmlns:a16="http://schemas.microsoft.com/office/drawing/2014/main" val="2980296712"/>
                    </a:ext>
                  </a:extLst>
                </a:gridCol>
                <a:gridCol w="411480">
                  <a:extLst>
                    <a:ext uri="{9D8B030D-6E8A-4147-A177-3AD203B41FA5}">
                      <a16:colId xmlns:a16="http://schemas.microsoft.com/office/drawing/2014/main" val="3532496243"/>
                    </a:ext>
                  </a:extLst>
                </a:gridCol>
                <a:gridCol w="411480">
                  <a:extLst>
                    <a:ext uri="{9D8B030D-6E8A-4147-A177-3AD203B41FA5}">
                      <a16:colId xmlns:a16="http://schemas.microsoft.com/office/drawing/2014/main" val="72433774"/>
                    </a:ext>
                  </a:extLst>
                </a:gridCol>
                <a:gridCol w="411480">
                  <a:extLst>
                    <a:ext uri="{9D8B030D-6E8A-4147-A177-3AD203B41FA5}">
                      <a16:colId xmlns:a16="http://schemas.microsoft.com/office/drawing/2014/main" val="3279302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26663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Selective - 2021-12-23 11:10:04</a:t>
                      </a:r>
                      <a:r>
                        <a:rPr kumimoji="0" lang="en-US" sz="1000" b="0" i="0" u="none" strike="noStrike" kern="1200" cap="none" spc="0" normalizeH="0" baseline="0" noProof="0">
                          <a:ln>
                            <a:noFill/>
                          </a:ln>
                          <a:solidFill>
                            <a:prstClr val="black"/>
                          </a:solidFill>
                          <a:effectLst/>
                          <a:uLnTx/>
                          <a:uFillTx/>
                          <a:latin typeface="+mn-lt"/>
                          <a:ea typeface="+mn-ea"/>
                          <a:cs typeface="+mn-cs"/>
                        </a:rPr>
                        <a:t>
 Creating a home inventory can help you select the right insurance coverage for your belongings and file accurate claims in the event of damage or theft. For more ways to protect your property, visit: http://ow.ly/HuPP50Hfzbg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39.30808-6/s720x720/269949909_10159062689844495_2623823493638425286_n.png?_nc_cat=103&amp;ccb=1-5&amp;_nc_sid=da1649&amp;_nc_ohc=OpG0G3ECcYAAX_Za0xF&amp;_nc_ht=scontent-lga3-2.xx&amp;edm=AKIiGfEEAAAA&amp;oh=00_AT-NRWIiJ1qwVL-GCxzAob8Q2DzYDEAeifpoKi8wRaaV4Q&amp;oe=61D9B4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45470897"/>
                  </a:ext>
                </a:extLst>
              </a:tr>
            </a:tbl>
          </a:graphicData>
        </a:graphic>
      </p:graphicFrame>
      <p:sp>
        <p:nvSpPr>
          <p:cNvPr id="4" name="Text Placeholder 3">
            <a:extLst>
              <a:ext uri="{FF2B5EF4-FFF2-40B4-BE49-F238E27FC236}">
                <a16:creationId xmlns:a16="http://schemas.microsoft.com/office/drawing/2014/main" id="{59710BC5-248D-4461-B9A7-1EC6FC0DEAA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5247935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FDEED-E222-4B09-BD28-DB7ACDEC45F9}"/>
              </a:ext>
            </a:extLst>
          </p:cNvPr>
          <p:cNvSpPr>
            <a:spLocks noGrp="1"/>
          </p:cNvSpPr>
          <p:nvPr>
            <p:ph type="title"/>
          </p:nvPr>
        </p:nvSpPr>
        <p:spPr/>
        <p:txBody>
          <a:bodyPr/>
          <a:lstStyle/>
          <a:p>
            <a:r>
              <a:rPr lang="en-US"/>
              <a:t>Facebook Own Posts Table | All profiles - 21 of 25</a:t>
            </a:r>
          </a:p>
        </p:txBody>
      </p:sp>
      <p:graphicFrame>
        <p:nvGraphicFramePr>
          <p:cNvPr id="5" name="Table Placeholder 4">
            <a:extLst>
              <a:ext uri="{FF2B5EF4-FFF2-40B4-BE49-F238E27FC236}">
                <a16:creationId xmlns:a16="http://schemas.microsoft.com/office/drawing/2014/main" id="{9692B398-6A87-4375-8F58-01B2E112590B}"/>
              </a:ext>
            </a:extLst>
          </p:cNvPr>
          <p:cNvGraphicFramePr>
            <a:graphicFrameLocks noGrp="1"/>
          </p:cNvGraphicFramePr>
          <p:nvPr>
            <p:ph type="tbl" sz="quarter" idx="13"/>
            <p:extLst>
              <p:ext uri="{D42A27DB-BD31-4B8C-83A1-F6EECF244321}">
                <p14:modId xmlns:p14="http://schemas.microsoft.com/office/powerpoint/2010/main" val="640041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821649374"/>
                    </a:ext>
                  </a:extLst>
                </a:gridCol>
                <a:gridCol w="1234439">
                  <a:extLst>
                    <a:ext uri="{9D8B030D-6E8A-4147-A177-3AD203B41FA5}">
                      <a16:colId xmlns:a16="http://schemas.microsoft.com/office/drawing/2014/main" val="913190688"/>
                    </a:ext>
                  </a:extLst>
                </a:gridCol>
                <a:gridCol w="1234439">
                  <a:extLst>
                    <a:ext uri="{9D8B030D-6E8A-4147-A177-3AD203B41FA5}">
                      <a16:colId xmlns:a16="http://schemas.microsoft.com/office/drawing/2014/main" val="1583227720"/>
                    </a:ext>
                  </a:extLst>
                </a:gridCol>
                <a:gridCol w="411480">
                  <a:extLst>
                    <a:ext uri="{9D8B030D-6E8A-4147-A177-3AD203B41FA5}">
                      <a16:colId xmlns:a16="http://schemas.microsoft.com/office/drawing/2014/main" val="3454944343"/>
                    </a:ext>
                  </a:extLst>
                </a:gridCol>
                <a:gridCol w="411480">
                  <a:extLst>
                    <a:ext uri="{9D8B030D-6E8A-4147-A177-3AD203B41FA5}">
                      <a16:colId xmlns:a16="http://schemas.microsoft.com/office/drawing/2014/main" val="684394547"/>
                    </a:ext>
                  </a:extLst>
                </a:gridCol>
                <a:gridCol w="411480">
                  <a:extLst>
                    <a:ext uri="{9D8B030D-6E8A-4147-A177-3AD203B41FA5}">
                      <a16:colId xmlns:a16="http://schemas.microsoft.com/office/drawing/2014/main" val="3634005621"/>
                    </a:ext>
                  </a:extLst>
                </a:gridCol>
                <a:gridCol w="411480">
                  <a:extLst>
                    <a:ext uri="{9D8B030D-6E8A-4147-A177-3AD203B41FA5}">
                      <a16:colId xmlns:a16="http://schemas.microsoft.com/office/drawing/2014/main" val="3827295385"/>
                    </a:ext>
                  </a:extLst>
                </a:gridCol>
                <a:gridCol w="411480">
                  <a:extLst>
                    <a:ext uri="{9D8B030D-6E8A-4147-A177-3AD203B41FA5}">
                      <a16:colId xmlns:a16="http://schemas.microsoft.com/office/drawing/2014/main" val="2036180718"/>
                    </a:ext>
                  </a:extLst>
                </a:gridCol>
                <a:gridCol w="411480">
                  <a:extLst>
                    <a:ext uri="{9D8B030D-6E8A-4147-A177-3AD203B41FA5}">
                      <a16:colId xmlns:a16="http://schemas.microsoft.com/office/drawing/2014/main" val="1726533894"/>
                    </a:ext>
                  </a:extLst>
                </a:gridCol>
                <a:gridCol w="411480">
                  <a:extLst>
                    <a:ext uri="{9D8B030D-6E8A-4147-A177-3AD203B41FA5}">
                      <a16:colId xmlns:a16="http://schemas.microsoft.com/office/drawing/2014/main" val="1463338065"/>
                    </a:ext>
                  </a:extLst>
                </a:gridCol>
                <a:gridCol w="411480">
                  <a:extLst>
                    <a:ext uri="{9D8B030D-6E8A-4147-A177-3AD203B41FA5}">
                      <a16:colId xmlns:a16="http://schemas.microsoft.com/office/drawing/2014/main" val="793551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894861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- 2021-12-23 11:09:01</a:t>
                      </a:r>
                      <a:r>
                        <a:rPr kumimoji="0" lang="en-US" sz="1000" b="0" i="0" u="none" strike="noStrike" kern="1200" cap="none" spc="0" normalizeH="0" baseline="0" noProof="0">
                          <a:ln>
                            <a:noFill/>
                          </a:ln>
                          <a:solidFill>
                            <a:prstClr val="black"/>
                          </a:solidFill>
                          <a:effectLst/>
                          <a:uLnTx/>
                          <a:uFillTx/>
                          <a:latin typeface="+mn-lt"/>
                          <a:ea typeface="+mn-ea"/>
                          <a:cs typeface="+mn-cs"/>
                        </a:rPr>
                        <a:t>
 Happy holidays! TMA will close at noon today for the holiday season. We will resume normal business hours on Monday, December 27th.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p720x720/269713034_2977679112487011_1726974633987398467_n.jpg?_nc_cat=106&amp;ccb=1-5&amp;_nc_sid=8024bb&amp;_nc_ohc=e7zCYsOBzugAX_Y-lgw&amp;_nc_ht=scontent-iad3-2.xx&amp;edm=AKIiGfEEAAAA&amp;oh=00_AT8hD0zEkI4EHFXuGpBce8uPtMjLrhUNSEQDgjFG21q0Yg&amp;oe=61D8739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83330144"/>
                  </a:ext>
                </a:extLst>
              </a:tr>
            </a:tbl>
          </a:graphicData>
        </a:graphic>
      </p:graphicFrame>
      <p:sp>
        <p:nvSpPr>
          <p:cNvPr id="4" name="Text Placeholder 3">
            <a:extLst>
              <a:ext uri="{FF2B5EF4-FFF2-40B4-BE49-F238E27FC236}">
                <a16:creationId xmlns:a16="http://schemas.microsoft.com/office/drawing/2014/main" id="{2DCB448E-D1C0-45B0-82B5-234B26899CE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9239323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B3542-5646-476C-8D4D-DDDE94E6AD3E}"/>
              </a:ext>
            </a:extLst>
          </p:cNvPr>
          <p:cNvSpPr>
            <a:spLocks noGrp="1"/>
          </p:cNvSpPr>
          <p:nvPr>
            <p:ph type="title"/>
          </p:nvPr>
        </p:nvSpPr>
        <p:spPr/>
        <p:txBody>
          <a:bodyPr/>
          <a:lstStyle/>
          <a:p>
            <a:r>
              <a:rPr lang="en-US"/>
              <a:t>Facebook Own Posts Table | All profiles - 22 of 25</a:t>
            </a:r>
          </a:p>
        </p:txBody>
      </p:sp>
      <p:graphicFrame>
        <p:nvGraphicFramePr>
          <p:cNvPr id="5" name="Table Placeholder 4">
            <a:extLst>
              <a:ext uri="{FF2B5EF4-FFF2-40B4-BE49-F238E27FC236}">
                <a16:creationId xmlns:a16="http://schemas.microsoft.com/office/drawing/2014/main" id="{D1C9BCDA-218C-4A64-ADC5-23DC97F228D6}"/>
              </a:ext>
            </a:extLst>
          </p:cNvPr>
          <p:cNvGraphicFramePr>
            <a:graphicFrameLocks noGrp="1"/>
          </p:cNvGraphicFramePr>
          <p:nvPr>
            <p:ph type="tbl" sz="quarter" idx="13"/>
            <p:extLst>
              <p:ext uri="{D42A27DB-BD31-4B8C-83A1-F6EECF244321}">
                <p14:modId xmlns:p14="http://schemas.microsoft.com/office/powerpoint/2010/main" val="1148140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301041821"/>
                    </a:ext>
                  </a:extLst>
                </a:gridCol>
                <a:gridCol w="1234439">
                  <a:extLst>
                    <a:ext uri="{9D8B030D-6E8A-4147-A177-3AD203B41FA5}">
                      <a16:colId xmlns:a16="http://schemas.microsoft.com/office/drawing/2014/main" val="3217849236"/>
                    </a:ext>
                  </a:extLst>
                </a:gridCol>
                <a:gridCol w="1234439">
                  <a:extLst>
                    <a:ext uri="{9D8B030D-6E8A-4147-A177-3AD203B41FA5}">
                      <a16:colId xmlns:a16="http://schemas.microsoft.com/office/drawing/2014/main" val="2620273890"/>
                    </a:ext>
                  </a:extLst>
                </a:gridCol>
                <a:gridCol w="411480">
                  <a:extLst>
                    <a:ext uri="{9D8B030D-6E8A-4147-A177-3AD203B41FA5}">
                      <a16:colId xmlns:a16="http://schemas.microsoft.com/office/drawing/2014/main" val="2821384037"/>
                    </a:ext>
                  </a:extLst>
                </a:gridCol>
                <a:gridCol w="411480">
                  <a:extLst>
                    <a:ext uri="{9D8B030D-6E8A-4147-A177-3AD203B41FA5}">
                      <a16:colId xmlns:a16="http://schemas.microsoft.com/office/drawing/2014/main" val="4188127246"/>
                    </a:ext>
                  </a:extLst>
                </a:gridCol>
                <a:gridCol w="411480">
                  <a:extLst>
                    <a:ext uri="{9D8B030D-6E8A-4147-A177-3AD203B41FA5}">
                      <a16:colId xmlns:a16="http://schemas.microsoft.com/office/drawing/2014/main" val="3135877914"/>
                    </a:ext>
                  </a:extLst>
                </a:gridCol>
                <a:gridCol w="411480">
                  <a:extLst>
                    <a:ext uri="{9D8B030D-6E8A-4147-A177-3AD203B41FA5}">
                      <a16:colId xmlns:a16="http://schemas.microsoft.com/office/drawing/2014/main" val="805224241"/>
                    </a:ext>
                  </a:extLst>
                </a:gridCol>
                <a:gridCol w="411480">
                  <a:extLst>
                    <a:ext uri="{9D8B030D-6E8A-4147-A177-3AD203B41FA5}">
                      <a16:colId xmlns:a16="http://schemas.microsoft.com/office/drawing/2014/main" val="1443433461"/>
                    </a:ext>
                  </a:extLst>
                </a:gridCol>
                <a:gridCol w="411480">
                  <a:extLst>
                    <a:ext uri="{9D8B030D-6E8A-4147-A177-3AD203B41FA5}">
                      <a16:colId xmlns:a16="http://schemas.microsoft.com/office/drawing/2014/main" val="2659414757"/>
                    </a:ext>
                  </a:extLst>
                </a:gridCol>
                <a:gridCol w="411480">
                  <a:extLst>
                    <a:ext uri="{9D8B030D-6E8A-4147-A177-3AD203B41FA5}">
                      <a16:colId xmlns:a16="http://schemas.microsoft.com/office/drawing/2014/main" val="151048405"/>
                    </a:ext>
                  </a:extLst>
                </a:gridCol>
                <a:gridCol w="411480">
                  <a:extLst>
                    <a:ext uri="{9D8B030D-6E8A-4147-A177-3AD203B41FA5}">
                      <a16:colId xmlns:a16="http://schemas.microsoft.com/office/drawing/2014/main" val="300899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77015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- 2021-12-23 10:20:32</a:t>
                      </a:r>
                      <a:r>
                        <a:rPr kumimoji="0" lang="en-US" sz="1000" b="0" i="0" u="none" strike="noStrike" kern="1200" cap="none" spc="0" normalizeH="0" baseline="0" noProof="0">
                          <a:ln>
                            <a:noFill/>
                          </a:ln>
                          <a:solidFill>
                            <a:prstClr val="black"/>
                          </a:solidFill>
                          <a:effectLst/>
                          <a:uLnTx/>
                          <a:uFillTx/>
                          <a:latin typeface="+mn-lt"/>
                          <a:ea typeface="+mn-ea"/>
                          <a:cs typeface="+mn-cs"/>
                        </a:rPr>
                        <a:t>
 ☃️TMNAS will be closing today at noon and remain closed until Monday in observance of the holiday weekend. We wish you and your family a safe and enjoyable holiday season!
#holidayseason #holidaycheer #safeholidays #safetravels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p720x720/269816264_1924632194407873_8569888132437742864_n.jpg?_nc_cat=103&amp;ccb=1-5&amp;_nc_sid=8024bb&amp;_nc_ohc=thXP5VIhTQEAX92hcKT&amp;_nc_ht=scontent-iad3-2.xx&amp;edm=AKIiGfEEAAAA&amp;oh=00_AT9cjDQiiJlR9A4jBK8eUbkZMf_jUG-VrsyZpPXPtOQ3ZA&amp;oe=61D8FD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47627332"/>
                  </a:ext>
                </a:extLst>
              </a:tr>
            </a:tbl>
          </a:graphicData>
        </a:graphic>
      </p:graphicFrame>
      <p:sp>
        <p:nvSpPr>
          <p:cNvPr id="4" name="Text Placeholder 3">
            <a:extLst>
              <a:ext uri="{FF2B5EF4-FFF2-40B4-BE49-F238E27FC236}">
                <a16:creationId xmlns:a16="http://schemas.microsoft.com/office/drawing/2014/main" id="{B265FF79-83F4-40FF-A819-A6B6A57568E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3357765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7FE6F-7A4A-47F1-8491-B4373027DC8E}"/>
              </a:ext>
            </a:extLst>
          </p:cNvPr>
          <p:cNvSpPr>
            <a:spLocks noGrp="1"/>
          </p:cNvSpPr>
          <p:nvPr>
            <p:ph type="title"/>
          </p:nvPr>
        </p:nvSpPr>
        <p:spPr/>
        <p:txBody>
          <a:bodyPr/>
          <a:lstStyle/>
          <a:p>
            <a:r>
              <a:rPr lang="en-US"/>
              <a:t>Facebook Own Posts Table | All profiles - 23 of 25</a:t>
            </a:r>
          </a:p>
        </p:txBody>
      </p:sp>
      <p:graphicFrame>
        <p:nvGraphicFramePr>
          <p:cNvPr id="5" name="Table Placeholder 4">
            <a:extLst>
              <a:ext uri="{FF2B5EF4-FFF2-40B4-BE49-F238E27FC236}">
                <a16:creationId xmlns:a16="http://schemas.microsoft.com/office/drawing/2014/main" id="{BF2FDB4B-F596-4864-8F8E-3F290E036274}"/>
              </a:ext>
            </a:extLst>
          </p:cNvPr>
          <p:cNvGraphicFramePr>
            <a:graphicFrameLocks noGrp="1"/>
          </p:cNvGraphicFramePr>
          <p:nvPr>
            <p:ph type="tbl" sz="quarter" idx="13"/>
            <p:extLst>
              <p:ext uri="{D42A27DB-BD31-4B8C-83A1-F6EECF244321}">
                <p14:modId xmlns:p14="http://schemas.microsoft.com/office/powerpoint/2010/main" val="4169668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04017944"/>
                    </a:ext>
                  </a:extLst>
                </a:gridCol>
                <a:gridCol w="1234439">
                  <a:extLst>
                    <a:ext uri="{9D8B030D-6E8A-4147-A177-3AD203B41FA5}">
                      <a16:colId xmlns:a16="http://schemas.microsoft.com/office/drawing/2014/main" val="492083301"/>
                    </a:ext>
                  </a:extLst>
                </a:gridCol>
                <a:gridCol w="1234439">
                  <a:extLst>
                    <a:ext uri="{9D8B030D-6E8A-4147-A177-3AD203B41FA5}">
                      <a16:colId xmlns:a16="http://schemas.microsoft.com/office/drawing/2014/main" val="3344622546"/>
                    </a:ext>
                  </a:extLst>
                </a:gridCol>
                <a:gridCol w="411480">
                  <a:extLst>
                    <a:ext uri="{9D8B030D-6E8A-4147-A177-3AD203B41FA5}">
                      <a16:colId xmlns:a16="http://schemas.microsoft.com/office/drawing/2014/main" val="1298052262"/>
                    </a:ext>
                  </a:extLst>
                </a:gridCol>
                <a:gridCol w="411480">
                  <a:extLst>
                    <a:ext uri="{9D8B030D-6E8A-4147-A177-3AD203B41FA5}">
                      <a16:colId xmlns:a16="http://schemas.microsoft.com/office/drawing/2014/main" val="1099909907"/>
                    </a:ext>
                  </a:extLst>
                </a:gridCol>
                <a:gridCol w="411480">
                  <a:extLst>
                    <a:ext uri="{9D8B030D-6E8A-4147-A177-3AD203B41FA5}">
                      <a16:colId xmlns:a16="http://schemas.microsoft.com/office/drawing/2014/main" val="654551459"/>
                    </a:ext>
                  </a:extLst>
                </a:gridCol>
                <a:gridCol w="411480">
                  <a:extLst>
                    <a:ext uri="{9D8B030D-6E8A-4147-A177-3AD203B41FA5}">
                      <a16:colId xmlns:a16="http://schemas.microsoft.com/office/drawing/2014/main" val="4176450032"/>
                    </a:ext>
                  </a:extLst>
                </a:gridCol>
                <a:gridCol w="411480">
                  <a:extLst>
                    <a:ext uri="{9D8B030D-6E8A-4147-A177-3AD203B41FA5}">
                      <a16:colId xmlns:a16="http://schemas.microsoft.com/office/drawing/2014/main" val="3523112978"/>
                    </a:ext>
                  </a:extLst>
                </a:gridCol>
                <a:gridCol w="411480">
                  <a:extLst>
                    <a:ext uri="{9D8B030D-6E8A-4147-A177-3AD203B41FA5}">
                      <a16:colId xmlns:a16="http://schemas.microsoft.com/office/drawing/2014/main" val="2021346009"/>
                    </a:ext>
                  </a:extLst>
                </a:gridCol>
                <a:gridCol w="411480">
                  <a:extLst>
                    <a:ext uri="{9D8B030D-6E8A-4147-A177-3AD203B41FA5}">
                      <a16:colId xmlns:a16="http://schemas.microsoft.com/office/drawing/2014/main" val="2551969180"/>
                    </a:ext>
                  </a:extLst>
                </a:gridCol>
                <a:gridCol w="411480">
                  <a:extLst>
                    <a:ext uri="{9D8B030D-6E8A-4147-A177-3AD203B41FA5}">
                      <a16:colId xmlns:a16="http://schemas.microsoft.com/office/drawing/2014/main" val="1557842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56621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- 2021-12-23 09:33:01</a:t>
                      </a:r>
                      <a:r>
                        <a:rPr kumimoji="0" lang="en-US" sz="1000" b="0" i="0" u="none" strike="noStrike" kern="1200" cap="none" spc="0" normalizeH="0" baseline="0" noProof="0">
                          <a:ln>
                            <a:noFill/>
                          </a:ln>
                          <a:solidFill>
                            <a:prstClr val="black"/>
                          </a:solidFill>
                          <a:effectLst/>
                          <a:uLnTx/>
                          <a:uFillTx/>
                          <a:latin typeface="+mn-lt"/>
                          <a:ea typeface="+mn-ea"/>
                          <a:cs typeface="+mn-cs"/>
                        </a:rPr>
                        <a:t>
 In preparation for the #Christmas holiday, PHLY offices are closing at 12 p.m. today and will be closed on Friday, December 24th. Regular business hours resume on Monday, December 27th. Everyone on #TEAMPHLY wishes you a safe and happy 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39.30808-6/s720x720/268978989_5059646327399588_9152406910922206853_n.jpg?_nc_cat=101&amp;ccb=1-5&amp;_nc_sid=8024bb&amp;_nc_ohc=LqT7czdV4j0AX_FD6bH&amp;_nc_ht=scontent-bos3-1.xx&amp;edm=AKIiGfEEAAAA&amp;oh=00_AT-9ldjFmFwQ49b6FO1ORJAyW5J7fo1AvsaYeX0ru-M3uA&amp;oe=61D8B1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37383498"/>
                  </a:ext>
                </a:extLst>
              </a:tr>
            </a:tbl>
          </a:graphicData>
        </a:graphic>
      </p:graphicFrame>
      <p:sp>
        <p:nvSpPr>
          <p:cNvPr id="4" name="Text Placeholder 3">
            <a:extLst>
              <a:ext uri="{FF2B5EF4-FFF2-40B4-BE49-F238E27FC236}">
                <a16:creationId xmlns:a16="http://schemas.microsoft.com/office/drawing/2014/main" id="{4D0E4137-CC4C-4000-9355-F78CC16F0A0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3750004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1EE7B-CBE9-4565-B361-DFFCA40CDEDE}"/>
              </a:ext>
            </a:extLst>
          </p:cNvPr>
          <p:cNvSpPr>
            <a:spLocks noGrp="1"/>
          </p:cNvSpPr>
          <p:nvPr>
            <p:ph type="title"/>
          </p:nvPr>
        </p:nvSpPr>
        <p:spPr/>
        <p:txBody>
          <a:bodyPr/>
          <a:lstStyle/>
          <a:p>
            <a:r>
              <a:rPr lang="en-US"/>
              <a:t>Facebook Own Posts Table | All profiles - 24 of 25</a:t>
            </a:r>
          </a:p>
        </p:txBody>
      </p:sp>
      <p:graphicFrame>
        <p:nvGraphicFramePr>
          <p:cNvPr id="5" name="Table Placeholder 4">
            <a:extLst>
              <a:ext uri="{FF2B5EF4-FFF2-40B4-BE49-F238E27FC236}">
                <a16:creationId xmlns:a16="http://schemas.microsoft.com/office/drawing/2014/main" id="{180E9867-442D-43C2-9A42-75F5512F93DB}"/>
              </a:ext>
            </a:extLst>
          </p:cNvPr>
          <p:cNvGraphicFramePr>
            <a:graphicFrameLocks noGrp="1"/>
          </p:cNvGraphicFramePr>
          <p:nvPr>
            <p:ph type="tbl" sz="quarter" idx="13"/>
            <p:extLst>
              <p:ext uri="{D42A27DB-BD31-4B8C-83A1-F6EECF244321}">
                <p14:modId xmlns:p14="http://schemas.microsoft.com/office/powerpoint/2010/main" val="2662609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570123621"/>
                    </a:ext>
                  </a:extLst>
                </a:gridCol>
                <a:gridCol w="1234439">
                  <a:extLst>
                    <a:ext uri="{9D8B030D-6E8A-4147-A177-3AD203B41FA5}">
                      <a16:colId xmlns:a16="http://schemas.microsoft.com/office/drawing/2014/main" val="1936756101"/>
                    </a:ext>
                  </a:extLst>
                </a:gridCol>
                <a:gridCol w="1234439">
                  <a:extLst>
                    <a:ext uri="{9D8B030D-6E8A-4147-A177-3AD203B41FA5}">
                      <a16:colId xmlns:a16="http://schemas.microsoft.com/office/drawing/2014/main" val="134106815"/>
                    </a:ext>
                  </a:extLst>
                </a:gridCol>
                <a:gridCol w="411480">
                  <a:extLst>
                    <a:ext uri="{9D8B030D-6E8A-4147-A177-3AD203B41FA5}">
                      <a16:colId xmlns:a16="http://schemas.microsoft.com/office/drawing/2014/main" val="2410076833"/>
                    </a:ext>
                  </a:extLst>
                </a:gridCol>
                <a:gridCol w="411480">
                  <a:extLst>
                    <a:ext uri="{9D8B030D-6E8A-4147-A177-3AD203B41FA5}">
                      <a16:colId xmlns:a16="http://schemas.microsoft.com/office/drawing/2014/main" val="1552327770"/>
                    </a:ext>
                  </a:extLst>
                </a:gridCol>
                <a:gridCol w="411480">
                  <a:extLst>
                    <a:ext uri="{9D8B030D-6E8A-4147-A177-3AD203B41FA5}">
                      <a16:colId xmlns:a16="http://schemas.microsoft.com/office/drawing/2014/main" val="95233322"/>
                    </a:ext>
                  </a:extLst>
                </a:gridCol>
                <a:gridCol w="411480">
                  <a:extLst>
                    <a:ext uri="{9D8B030D-6E8A-4147-A177-3AD203B41FA5}">
                      <a16:colId xmlns:a16="http://schemas.microsoft.com/office/drawing/2014/main" val="608346240"/>
                    </a:ext>
                  </a:extLst>
                </a:gridCol>
                <a:gridCol w="411480">
                  <a:extLst>
                    <a:ext uri="{9D8B030D-6E8A-4147-A177-3AD203B41FA5}">
                      <a16:colId xmlns:a16="http://schemas.microsoft.com/office/drawing/2014/main" val="73590801"/>
                    </a:ext>
                  </a:extLst>
                </a:gridCol>
                <a:gridCol w="411480">
                  <a:extLst>
                    <a:ext uri="{9D8B030D-6E8A-4147-A177-3AD203B41FA5}">
                      <a16:colId xmlns:a16="http://schemas.microsoft.com/office/drawing/2014/main" val="1727950156"/>
                    </a:ext>
                  </a:extLst>
                </a:gridCol>
                <a:gridCol w="411480">
                  <a:extLst>
                    <a:ext uri="{9D8B030D-6E8A-4147-A177-3AD203B41FA5}">
                      <a16:colId xmlns:a16="http://schemas.microsoft.com/office/drawing/2014/main" val="46008229"/>
                    </a:ext>
                  </a:extLst>
                </a:gridCol>
                <a:gridCol w="411480">
                  <a:extLst>
                    <a:ext uri="{9D8B030D-6E8A-4147-A177-3AD203B41FA5}">
                      <a16:colId xmlns:a16="http://schemas.microsoft.com/office/drawing/2014/main" val="4238444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6270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- 2021-12-22 17:04:46</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Throughout the season, PHLY is partnering with the Eagles to highlight #nonprofits doing great work in the community before each home game. Congratulations to South Philly Food Co-op, The Superhero Project- Non Profit Foundation, and Valley Forge Educational Services for being highlighted at this week's game! #FlyEaglesFly
Learn more about our partnership with the Eagles: bit.ly/2YNTRy4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39.30808-6/p480x480/269895052_5070048646359356_138540264422323070_n.jpg?_nc_cat=102&amp;ccb=1-5&amp;_nc_sid=8024bb&amp;_nc_ohc=24oOQe853h0AX8v-HW-&amp;_nc_ht=scontent-bos3-1.xx&amp;edm=AKIiGfEEAAAA&amp;oh=00_AT-H_VF_fL4bzzQXoynCF6itJqsvIlu9Nodnh4ybaxFkSw&amp;oe=61DA35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54755511"/>
                  </a:ext>
                </a:extLst>
              </a:tr>
            </a:tbl>
          </a:graphicData>
        </a:graphic>
      </p:graphicFrame>
      <p:sp>
        <p:nvSpPr>
          <p:cNvPr id="4" name="Text Placeholder 3">
            <a:extLst>
              <a:ext uri="{FF2B5EF4-FFF2-40B4-BE49-F238E27FC236}">
                <a16:creationId xmlns:a16="http://schemas.microsoft.com/office/drawing/2014/main" id="{6D9B8150-9D3A-4261-A812-3F66A2965B9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0464987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729AC-2800-4E83-BE3F-323D0F6D6E25}"/>
              </a:ext>
            </a:extLst>
          </p:cNvPr>
          <p:cNvSpPr>
            <a:spLocks noGrp="1"/>
          </p:cNvSpPr>
          <p:nvPr>
            <p:ph type="title"/>
          </p:nvPr>
        </p:nvSpPr>
        <p:spPr/>
        <p:txBody>
          <a:bodyPr/>
          <a:lstStyle/>
          <a:p>
            <a:r>
              <a:rPr lang="en-US"/>
              <a:t>Facebook Own Posts Table | All profiles - 25 of 25</a:t>
            </a:r>
          </a:p>
        </p:txBody>
      </p:sp>
      <p:graphicFrame>
        <p:nvGraphicFramePr>
          <p:cNvPr id="5" name="Table Placeholder 4">
            <a:extLst>
              <a:ext uri="{FF2B5EF4-FFF2-40B4-BE49-F238E27FC236}">
                <a16:creationId xmlns:a16="http://schemas.microsoft.com/office/drawing/2014/main" id="{DE9636BA-B1CE-4957-820F-2C2007B7DA07}"/>
              </a:ext>
            </a:extLst>
          </p:cNvPr>
          <p:cNvGraphicFramePr>
            <a:graphicFrameLocks noGrp="1"/>
          </p:cNvGraphicFramePr>
          <p:nvPr>
            <p:ph type="tbl" sz="quarter" idx="13"/>
            <p:extLst>
              <p:ext uri="{D42A27DB-BD31-4B8C-83A1-F6EECF244321}">
                <p14:modId xmlns:p14="http://schemas.microsoft.com/office/powerpoint/2010/main" val="1669855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029685997"/>
                    </a:ext>
                  </a:extLst>
                </a:gridCol>
                <a:gridCol w="1234439">
                  <a:extLst>
                    <a:ext uri="{9D8B030D-6E8A-4147-A177-3AD203B41FA5}">
                      <a16:colId xmlns:a16="http://schemas.microsoft.com/office/drawing/2014/main" val="338523252"/>
                    </a:ext>
                  </a:extLst>
                </a:gridCol>
                <a:gridCol w="1234439">
                  <a:extLst>
                    <a:ext uri="{9D8B030D-6E8A-4147-A177-3AD203B41FA5}">
                      <a16:colId xmlns:a16="http://schemas.microsoft.com/office/drawing/2014/main" val="25670703"/>
                    </a:ext>
                  </a:extLst>
                </a:gridCol>
                <a:gridCol w="411480">
                  <a:extLst>
                    <a:ext uri="{9D8B030D-6E8A-4147-A177-3AD203B41FA5}">
                      <a16:colId xmlns:a16="http://schemas.microsoft.com/office/drawing/2014/main" val="3158883192"/>
                    </a:ext>
                  </a:extLst>
                </a:gridCol>
                <a:gridCol w="411480">
                  <a:extLst>
                    <a:ext uri="{9D8B030D-6E8A-4147-A177-3AD203B41FA5}">
                      <a16:colId xmlns:a16="http://schemas.microsoft.com/office/drawing/2014/main" val="3737840587"/>
                    </a:ext>
                  </a:extLst>
                </a:gridCol>
                <a:gridCol w="411480">
                  <a:extLst>
                    <a:ext uri="{9D8B030D-6E8A-4147-A177-3AD203B41FA5}">
                      <a16:colId xmlns:a16="http://schemas.microsoft.com/office/drawing/2014/main" val="2768527418"/>
                    </a:ext>
                  </a:extLst>
                </a:gridCol>
                <a:gridCol w="411480">
                  <a:extLst>
                    <a:ext uri="{9D8B030D-6E8A-4147-A177-3AD203B41FA5}">
                      <a16:colId xmlns:a16="http://schemas.microsoft.com/office/drawing/2014/main" val="4170747127"/>
                    </a:ext>
                  </a:extLst>
                </a:gridCol>
                <a:gridCol w="411480">
                  <a:extLst>
                    <a:ext uri="{9D8B030D-6E8A-4147-A177-3AD203B41FA5}">
                      <a16:colId xmlns:a16="http://schemas.microsoft.com/office/drawing/2014/main" val="1662569426"/>
                    </a:ext>
                  </a:extLst>
                </a:gridCol>
                <a:gridCol w="411480">
                  <a:extLst>
                    <a:ext uri="{9D8B030D-6E8A-4147-A177-3AD203B41FA5}">
                      <a16:colId xmlns:a16="http://schemas.microsoft.com/office/drawing/2014/main" val="124525026"/>
                    </a:ext>
                  </a:extLst>
                </a:gridCol>
                <a:gridCol w="411480">
                  <a:extLst>
                    <a:ext uri="{9D8B030D-6E8A-4147-A177-3AD203B41FA5}">
                      <a16:colId xmlns:a16="http://schemas.microsoft.com/office/drawing/2014/main" val="1253866170"/>
                    </a:ext>
                  </a:extLst>
                </a:gridCol>
                <a:gridCol w="411480">
                  <a:extLst>
                    <a:ext uri="{9D8B030D-6E8A-4147-A177-3AD203B41FA5}">
                      <a16:colId xmlns:a16="http://schemas.microsoft.com/office/drawing/2014/main" val="2195850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557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- 2021-12-22 15:23:18</a:t>
                      </a:r>
                      <a:r>
                        <a:rPr kumimoji="0" lang="en-US" sz="1000" b="0" i="0" u="none" strike="noStrike" kern="1200" cap="none" spc="0" normalizeH="0" baseline="0" noProof="0">
                          <a:ln>
                            <a:noFill/>
                          </a:ln>
                          <a:solidFill>
                            <a:prstClr val="black"/>
                          </a:solidFill>
                          <a:effectLst/>
                          <a:uLnTx/>
                          <a:uFillTx/>
                          <a:latin typeface="+mn-lt"/>
                          <a:ea typeface="+mn-ea"/>
                          <a:cs typeface="+mn-cs"/>
                        </a:rPr>
                        <a:t>
 Need an idea for your holiday #staycation? Medalit has been using her time off this year to visit museums in her city! How do you maintain your #worklifebalance?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269876869_2979036642351258_8278725778989878697_n.jpg?_nc_cat=110&amp;ccb=1-5&amp;_nc_sid=8024bb&amp;_nc_ohc=RdOUb1jXmWAAX-8kLIe&amp;_nc_ht=scontent-iad3-2.xx&amp;edm=AKIiGfEEAAAA&amp;oh=00_AT8taxQ-89CUv2w9SGd2F_S1iX_fWpQOtLTEy0HzDzPcAg&amp;oe=61D8E6E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96953223"/>
                  </a:ext>
                </a:extLst>
              </a:tr>
            </a:tbl>
          </a:graphicData>
        </a:graphic>
      </p:graphicFrame>
      <p:sp>
        <p:nvSpPr>
          <p:cNvPr id="4" name="Text Placeholder 3">
            <a:extLst>
              <a:ext uri="{FF2B5EF4-FFF2-40B4-BE49-F238E27FC236}">
                <a16:creationId xmlns:a16="http://schemas.microsoft.com/office/drawing/2014/main" id="{D2F270B3-78D6-43DE-9D4C-6D2ECF7A718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74747922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E0A79-54DC-41D8-91E4-00F54A4D31E4}"/>
              </a:ext>
            </a:extLst>
          </p:cNvPr>
          <p:cNvSpPr>
            <a:spLocks noGrp="1"/>
          </p:cNvSpPr>
          <p:nvPr>
            <p:ph type="title"/>
          </p:nvPr>
        </p:nvSpPr>
        <p:spPr/>
        <p:txBody>
          <a:bodyPr/>
          <a:lstStyle/>
          <a:p>
            <a:r>
              <a:rPr lang="en-US"/>
              <a:t>Facebook Original Own Posts Table | All profiles - 1 of 26</a:t>
            </a:r>
          </a:p>
        </p:txBody>
      </p:sp>
      <p:graphicFrame>
        <p:nvGraphicFramePr>
          <p:cNvPr id="5" name="Table Placeholder 4">
            <a:extLst>
              <a:ext uri="{FF2B5EF4-FFF2-40B4-BE49-F238E27FC236}">
                <a16:creationId xmlns:a16="http://schemas.microsoft.com/office/drawing/2014/main" id="{262EDE23-6E7F-472A-AF00-52F4B0735AB9}"/>
              </a:ext>
            </a:extLst>
          </p:cNvPr>
          <p:cNvGraphicFramePr>
            <a:graphicFrameLocks noGrp="1"/>
          </p:cNvGraphicFramePr>
          <p:nvPr>
            <p:ph type="tbl" sz="quarter" idx="13"/>
            <p:extLst>
              <p:ext uri="{D42A27DB-BD31-4B8C-83A1-F6EECF244321}">
                <p14:modId xmlns:p14="http://schemas.microsoft.com/office/powerpoint/2010/main" val="1874598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87692409"/>
                    </a:ext>
                  </a:extLst>
                </a:gridCol>
                <a:gridCol w="1152144">
                  <a:extLst>
                    <a:ext uri="{9D8B030D-6E8A-4147-A177-3AD203B41FA5}">
                      <a16:colId xmlns:a16="http://schemas.microsoft.com/office/drawing/2014/main" val="4070185524"/>
                    </a:ext>
                  </a:extLst>
                </a:gridCol>
                <a:gridCol w="822960">
                  <a:extLst>
                    <a:ext uri="{9D8B030D-6E8A-4147-A177-3AD203B41FA5}">
                      <a16:colId xmlns:a16="http://schemas.microsoft.com/office/drawing/2014/main" val="3800576059"/>
                    </a:ext>
                  </a:extLst>
                </a:gridCol>
                <a:gridCol w="246888">
                  <a:extLst>
                    <a:ext uri="{9D8B030D-6E8A-4147-A177-3AD203B41FA5}">
                      <a16:colId xmlns:a16="http://schemas.microsoft.com/office/drawing/2014/main" val="800762781"/>
                    </a:ext>
                  </a:extLst>
                </a:gridCol>
                <a:gridCol w="246888">
                  <a:extLst>
                    <a:ext uri="{9D8B030D-6E8A-4147-A177-3AD203B41FA5}">
                      <a16:colId xmlns:a16="http://schemas.microsoft.com/office/drawing/2014/main" val="3438038936"/>
                    </a:ext>
                  </a:extLst>
                </a:gridCol>
                <a:gridCol w="246888">
                  <a:extLst>
                    <a:ext uri="{9D8B030D-6E8A-4147-A177-3AD203B41FA5}">
                      <a16:colId xmlns:a16="http://schemas.microsoft.com/office/drawing/2014/main" val="3502258098"/>
                    </a:ext>
                  </a:extLst>
                </a:gridCol>
                <a:gridCol w="246888">
                  <a:extLst>
                    <a:ext uri="{9D8B030D-6E8A-4147-A177-3AD203B41FA5}">
                      <a16:colId xmlns:a16="http://schemas.microsoft.com/office/drawing/2014/main" val="209268869"/>
                    </a:ext>
                  </a:extLst>
                </a:gridCol>
                <a:gridCol w="246888">
                  <a:extLst>
                    <a:ext uri="{9D8B030D-6E8A-4147-A177-3AD203B41FA5}">
                      <a16:colId xmlns:a16="http://schemas.microsoft.com/office/drawing/2014/main" val="3240232675"/>
                    </a:ext>
                  </a:extLst>
                </a:gridCol>
                <a:gridCol w="246888">
                  <a:extLst>
                    <a:ext uri="{9D8B030D-6E8A-4147-A177-3AD203B41FA5}">
                      <a16:colId xmlns:a16="http://schemas.microsoft.com/office/drawing/2014/main" val="986889271"/>
                    </a:ext>
                  </a:extLst>
                </a:gridCol>
                <a:gridCol w="246888">
                  <a:extLst>
                    <a:ext uri="{9D8B030D-6E8A-4147-A177-3AD203B41FA5}">
                      <a16:colId xmlns:a16="http://schemas.microsoft.com/office/drawing/2014/main" val="3936231496"/>
                    </a:ext>
                  </a:extLst>
                </a:gridCol>
                <a:gridCol w="246888">
                  <a:extLst>
                    <a:ext uri="{9D8B030D-6E8A-4147-A177-3AD203B41FA5}">
                      <a16:colId xmlns:a16="http://schemas.microsoft.com/office/drawing/2014/main" val="1964894324"/>
                    </a:ext>
                  </a:extLst>
                </a:gridCol>
                <a:gridCol w="246888">
                  <a:extLst>
                    <a:ext uri="{9D8B030D-6E8A-4147-A177-3AD203B41FA5}">
                      <a16:colId xmlns:a16="http://schemas.microsoft.com/office/drawing/2014/main" val="4161576423"/>
                    </a:ext>
                  </a:extLst>
                </a:gridCol>
                <a:gridCol w="246888">
                  <a:extLst>
                    <a:ext uri="{9D8B030D-6E8A-4147-A177-3AD203B41FA5}">
                      <a16:colId xmlns:a16="http://schemas.microsoft.com/office/drawing/2014/main" val="2268358375"/>
                    </a:ext>
                  </a:extLst>
                </a:gridCol>
                <a:gridCol w="246888">
                  <a:extLst>
                    <a:ext uri="{9D8B030D-6E8A-4147-A177-3AD203B41FA5}">
                      <a16:colId xmlns:a16="http://schemas.microsoft.com/office/drawing/2014/main" val="1161505788"/>
                    </a:ext>
                  </a:extLst>
                </a:gridCol>
                <a:gridCol w="246888">
                  <a:extLst>
                    <a:ext uri="{9D8B030D-6E8A-4147-A177-3AD203B41FA5}">
                      <a16:colId xmlns:a16="http://schemas.microsoft.com/office/drawing/2014/main" val="831057301"/>
                    </a:ext>
                  </a:extLst>
                </a:gridCol>
                <a:gridCol w="246888">
                  <a:extLst>
                    <a:ext uri="{9D8B030D-6E8A-4147-A177-3AD203B41FA5}">
                      <a16:colId xmlns:a16="http://schemas.microsoft.com/office/drawing/2014/main" val="3803662769"/>
                    </a:ext>
                  </a:extLst>
                </a:gridCol>
                <a:gridCol w="246888">
                  <a:extLst>
                    <a:ext uri="{9D8B030D-6E8A-4147-A177-3AD203B41FA5}">
                      <a16:colId xmlns:a16="http://schemas.microsoft.com/office/drawing/2014/main" val="4137346624"/>
                    </a:ext>
                  </a:extLst>
                </a:gridCol>
                <a:gridCol w="246888">
                  <a:extLst>
                    <a:ext uri="{9D8B030D-6E8A-4147-A177-3AD203B41FA5}">
                      <a16:colId xmlns:a16="http://schemas.microsoft.com/office/drawing/2014/main" val="758827503"/>
                    </a:ext>
                  </a:extLst>
                </a:gridCol>
                <a:gridCol w="246888">
                  <a:extLst>
                    <a:ext uri="{9D8B030D-6E8A-4147-A177-3AD203B41FA5}">
                      <a16:colId xmlns:a16="http://schemas.microsoft.com/office/drawing/2014/main" val="470951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475832018"/>
                  </a:ext>
                </a:extLst>
              </a:tr>
            </a:tbl>
          </a:graphicData>
        </a:graphic>
      </p:graphicFrame>
      <p:sp>
        <p:nvSpPr>
          <p:cNvPr id="4" name="Text Placeholder 3">
            <a:extLst>
              <a:ext uri="{FF2B5EF4-FFF2-40B4-BE49-F238E27FC236}">
                <a16:creationId xmlns:a16="http://schemas.microsoft.com/office/drawing/2014/main" id="{346C5C6F-81AE-453C-988B-4BC4F03C806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7602607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17FD73-1C24-4290-B294-CD756C3C0A38}"/>
              </a:ext>
            </a:extLst>
          </p:cNvPr>
          <p:cNvSpPr>
            <a:spLocks noGrp="1"/>
          </p:cNvSpPr>
          <p:nvPr>
            <p:ph type="title"/>
          </p:nvPr>
        </p:nvSpPr>
        <p:spPr/>
        <p:txBody>
          <a:bodyPr/>
          <a:lstStyle/>
          <a:p>
            <a:r>
              <a:rPr lang="en-US"/>
              <a:t>Facebook Original Own Posts Table | All profiles - 2 of 26</a:t>
            </a:r>
          </a:p>
        </p:txBody>
      </p:sp>
      <p:graphicFrame>
        <p:nvGraphicFramePr>
          <p:cNvPr id="5" name="Table Placeholder 4">
            <a:extLst>
              <a:ext uri="{FF2B5EF4-FFF2-40B4-BE49-F238E27FC236}">
                <a16:creationId xmlns:a16="http://schemas.microsoft.com/office/drawing/2014/main" id="{15E9C7A0-76BE-4CBE-8C43-308B8A41F244}"/>
              </a:ext>
            </a:extLst>
          </p:cNvPr>
          <p:cNvGraphicFramePr>
            <a:graphicFrameLocks noGrp="1"/>
          </p:cNvGraphicFramePr>
          <p:nvPr>
            <p:ph type="tbl" sz="quarter" idx="13"/>
            <p:extLst>
              <p:ext uri="{D42A27DB-BD31-4B8C-83A1-F6EECF244321}">
                <p14:modId xmlns:p14="http://schemas.microsoft.com/office/powerpoint/2010/main" val="3189975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508811568"/>
                    </a:ext>
                  </a:extLst>
                </a:gridCol>
                <a:gridCol w="1152144">
                  <a:extLst>
                    <a:ext uri="{9D8B030D-6E8A-4147-A177-3AD203B41FA5}">
                      <a16:colId xmlns:a16="http://schemas.microsoft.com/office/drawing/2014/main" val="656590943"/>
                    </a:ext>
                  </a:extLst>
                </a:gridCol>
                <a:gridCol w="822960">
                  <a:extLst>
                    <a:ext uri="{9D8B030D-6E8A-4147-A177-3AD203B41FA5}">
                      <a16:colId xmlns:a16="http://schemas.microsoft.com/office/drawing/2014/main" val="3204797784"/>
                    </a:ext>
                  </a:extLst>
                </a:gridCol>
                <a:gridCol w="246888">
                  <a:extLst>
                    <a:ext uri="{9D8B030D-6E8A-4147-A177-3AD203B41FA5}">
                      <a16:colId xmlns:a16="http://schemas.microsoft.com/office/drawing/2014/main" val="205801392"/>
                    </a:ext>
                  </a:extLst>
                </a:gridCol>
                <a:gridCol w="246888">
                  <a:extLst>
                    <a:ext uri="{9D8B030D-6E8A-4147-A177-3AD203B41FA5}">
                      <a16:colId xmlns:a16="http://schemas.microsoft.com/office/drawing/2014/main" val="2144733944"/>
                    </a:ext>
                  </a:extLst>
                </a:gridCol>
                <a:gridCol w="246888">
                  <a:extLst>
                    <a:ext uri="{9D8B030D-6E8A-4147-A177-3AD203B41FA5}">
                      <a16:colId xmlns:a16="http://schemas.microsoft.com/office/drawing/2014/main" val="577289449"/>
                    </a:ext>
                  </a:extLst>
                </a:gridCol>
                <a:gridCol w="246888">
                  <a:extLst>
                    <a:ext uri="{9D8B030D-6E8A-4147-A177-3AD203B41FA5}">
                      <a16:colId xmlns:a16="http://schemas.microsoft.com/office/drawing/2014/main" val="2327403578"/>
                    </a:ext>
                  </a:extLst>
                </a:gridCol>
                <a:gridCol w="246888">
                  <a:extLst>
                    <a:ext uri="{9D8B030D-6E8A-4147-A177-3AD203B41FA5}">
                      <a16:colId xmlns:a16="http://schemas.microsoft.com/office/drawing/2014/main" val="2996650906"/>
                    </a:ext>
                  </a:extLst>
                </a:gridCol>
                <a:gridCol w="246888">
                  <a:extLst>
                    <a:ext uri="{9D8B030D-6E8A-4147-A177-3AD203B41FA5}">
                      <a16:colId xmlns:a16="http://schemas.microsoft.com/office/drawing/2014/main" val="2941516512"/>
                    </a:ext>
                  </a:extLst>
                </a:gridCol>
                <a:gridCol w="246888">
                  <a:extLst>
                    <a:ext uri="{9D8B030D-6E8A-4147-A177-3AD203B41FA5}">
                      <a16:colId xmlns:a16="http://schemas.microsoft.com/office/drawing/2014/main" val="175933845"/>
                    </a:ext>
                  </a:extLst>
                </a:gridCol>
                <a:gridCol w="246888">
                  <a:extLst>
                    <a:ext uri="{9D8B030D-6E8A-4147-A177-3AD203B41FA5}">
                      <a16:colId xmlns:a16="http://schemas.microsoft.com/office/drawing/2014/main" val="1921285674"/>
                    </a:ext>
                  </a:extLst>
                </a:gridCol>
                <a:gridCol w="246888">
                  <a:extLst>
                    <a:ext uri="{9D8B030D-6E8A-4147-A177-3AD203B41FA5}">
                      <a16:colId xmlns:a16="http://schemas.microsoft.com/office/drawing/2014/main" val="3243075460"/>
                    </a:ext>
                  </a:extLst>
                </a:gridCol>
                <a:gridCol w="246888">
                  <a:extLst>
                    <a:ext uri="{9D8B030D-6E8A-4147-A177-3AD203B41FA5}">
                      <a16:colId xmlns:a16="http://schemas.microsoft.com/office/drawing/2014/main" val="566963431"/>
                    </a:ext>
                  </a:extLst>
                </a:gridCol>
                <a:gridCol w="246888">
                  <a:extLst>
                    <a:ext uri="{9D8B030D-6E8A-4147-A177-3AD203B41FA5}">
                      <a16:colId xmlns:a16="http://schemas.microsoft.com/office/drawing/2014/main" val="744037524"/>
                    </a:ext>
                  </a:extLst>
                </a:gridCol>
                <a:gridCol w="246888">
                  <a:extLst>
                    <a:ext uri="{9D8B030D-6E8A-4147-A177-3AD203B41FA5}">
                      <a16:colId xmlns:a16="http://schemas.microsoft.com/office/drawing/2014/main" val="3089916508"/>
                    </a:ext>
                  </a:extLst>
                </a:gridCol>
                <a:gridCol w="246888">
                  <a:extLst>
                    <a:ext uri="{9D8B030D-6E8A-4147-A177-3AD203B41FA5}">
                      <a16:colId xmlns:a16="http://schemas.microsoft.com/office/drawing/2014/main" val="1039261774"/>
                    </a:ext>
                  </a:extLst>
                </a:gridCol>
                <a:gridCol w="246888">
                  <a:extLst>
                    <a:ext uri="{9D8B030D-6E8A-4147-A177-3AD203B41FA5}">
                      <a16:colId xmlns:a16="http://schemas.microsoft.com/office/drawing/2014/main" val="3303219702"/>
                    </a:ext>
                  </a:extLst>
                </a:gridCol>
                <a:gridCol w="246888">
                  <a:extLst>
                    <a:ext uri="{9D8B030D-6E8A-4147-A177-3AD203B41FA5}">
                      <a16:colId xmlns:a16="http://schemas.microsoft.com/office/drawing/2014/main" val="2283424122"/>
                    </a:ext>
                  </a:extLst>
                </a:gridCol>
                <a:gridCol w="246888">
                  <a:extLst>
                    <a:ext uri="{9D8B030D-6E8A-4147-A177-3AD203B41FA5}">
                      <a16:colId xmlns:a16="http://schemas.microsoft.com/office/drawing/2014/main" val="841788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936478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- 2021-12-30 14:08:46</a:t>
                      </a:r>
                      <a:r>
                        <a:rPr kumimoji="0" lang="en-US" sz="1000" b="0" i="0" u="none" strike="noStrike" kern="1200" cap="none" spc="0" normalizeH="0" baseline="0" noProof="0">
                          <a:ln>
                            <a:noFill/>
                          </a:ln>
                          <a:solidFill>
                            <a:prstClr val="black"/>
                          </a:solidFill>
                          <a:effectLst/>
                          <a:uLnTx/>
                          <a:uFillTx/>
                          <a:latin typeface="+mn-lt"/>
                          <a:ea typeface="+mn-ea"/>
                          <a:cs typeface="+mn-cs"/>
                        </a:rPr>
                        <a:t>
 With the help of our associates, their families, and partners, FICOH was able to support our community during a challenging year. As 2021 comes to a close, we’d like to thank the amazing schools, hospitals, organizations and #nonprofits that work to make Hawaii a better place. On behalf of all of us at First Insurance, have a safe and happy new year.
Ronald McDonald House Hawaii Alzheimer's Association - Hawaii Sustainable Coastlines Hawaii HMoW - Hawaiʻi Meals on Wheels Central Middle School (Honolulu, Hawaii) Maunawili Elementary School Helping Hands Hawaii Kapiolani Medical Center for Women &amp;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https://quintly-image-storage.s3.amazonaws.com/17ae3836335657ff0a83f20c7d11e5e8/85bf9adf82f92dd241d2ab10dff59d88.jpg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7251887"/>
                  </a:ext>
                </a:extLst>
              </a:tr>
            </a:tbl>
          </a:graphicData>
        </a:graphic>
      </p:graphicFrame>
      <p:sp>
        <p:nvSpPr>
          <p:cNvPr id="4" name="Text Placeholder 3">
            <a:extLst>
              <a:ext uri="{FF2B5EF4-FFF2-40B4-BE49-F238E27FC236}">
                <a16:creationId xmlns:a16="http://schemas.microsoft.com/office/drawing/2014/main" id="{C5D19870-BEBE-41CE-8EB8-AED6C7E9AF0A}"/>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0698945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E7095-F09A-40E2-8E8C-A7D7226BF284}"/>
              </a:ext>
            </a:extLst>
          </p:cNvPr>
          <p:cNvSpPr>
            <a:spLocks noGrp="1"/>
          </p:cNvSpPr>
          <p:nvPr>
            <p:ph type="title"/>
          </p:nvPr>
        </p:nvSpPr>
        <p:spPr/>
        <p:txBody>
          <a:bodyPr/>
          <a:lstStyle/>
          <a:p>
            <a:r>
              <a:rPr lang="en-US"/>
              <a:t>Facebook Original Own Posts Table | All profiles - 3 of 26</a:t>
            </a:r>
          </a:p>
        </p:txBody>
      </p:sp>
      <p:graphicFrame>
        <p:nvGraphicFramePr>
          <p:cNvPr id="5" name="Table Placeholder 4">
            <a:extLst>
              <a:ext uri="{FF2B5EF4-FFF2-40B4-BE49-F238E27FC236}">
                <a16:creationId xmlns:a16="http://schemas.microsoft.com/office/drawing/2014/main" id="{93CF9E3D-50AE-403B-A52B-01732EC29069}"/>
              </a:ext>
            </a:extLst>
          </p:cNvPr>
          <p:cNvGraphicFramePr>
            <a:graphicFrameLocks noGrp="1"/>
          </p:cNvGraphicFramePr>
          <p:nvPr>
            <p:ph type="tbl" sz="quarter" idx="13"/>
            <p:extLst>
              <p:ext uri="{D42A27DB-BD31-4B8C-83A1-F6EECF244321}">
                <p14:modId xmlns:p14="http://schemas.microsoft.com/office/powerpoint/2010/main" val="2820492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61472207"/>
                    </a:ext>
                  </a:extLst>
                </a:gridCol>
                <a:gridCol w="1152144">
                  <a:extLst>
                    <a:ext uri="{9D8B030D-6E8A-4147-A177-3AD203B41FA5}">
                      <a16:colId xmlns:a16="http://schemas.microsoft.com/office/drawing/2014/main" val="3752045055"/>
                    </a:ext>
                  </a:extLst>
                </a:gridCol>
                <a:gridCol w="822960">
                  <a:extLst>
                    <a:ext uri="{9D8B030D-6E8A-4147-A177-3AD203B41FA5}">
                      <a16:colId xmlns:a16="http://schemas.microsoft.com/office/drawing/2014/main" val="445843335"/>
                    </a:ext>
                  </a:extLst>
                </a:gridCol>
                <a:gridCol w="246888">
                  <a:extLst>
                    <a:ext uri="{9D8B030D-6E8A-4147-A177-3AD203B41FA5}">
                      <a16:colId xmlns:a16="http://schemas.microsoft.com/office/drawing/2014/main" val="2261664024"/>
                    </a:ext>
                  </a:extLst>
                </a:gridCol>
                <a:gridCol w="246888">
                  <a:extLst>
                    <a:ext uri="{9D8B030D-6E8A-4147-A177-3AD203B41FA5}">
                      <a16:colId xmlns:a16="http://schemas.microsoft.com/office/drawing/2014/main" val="1204903905"/>
                    </a:ext>
                  </a:extLst>
                </a:gridCol>
                <a:gridCol w="246888">
                  <a:extLst>
                    <a:ext uri="{9D8B030D-6E8A-4147-A177-3AD203B41FA5}">
                      <a16:colId xmlns:a16="http://schemas.microsoft.com/office/drawing/2014/main" val="777152788"/>
                    </a:ext>
                  </a:extLst>
                </a:gridCol>
                <a:gridCol w="246888">
                  <a:extLst>
                    <a:ext uri="{9D8B030D-6E8A-4147-A177-3AD203B41FA5}">
                      <a16:colId xmlns:a16="http://schemas.microsoft.com/office/drawing/2014/main" val="2395231781"/>
                    </a:ext>
                  </a:extLst>
                </a:gridCol>
                <a:gridCol w="246888">
                  <a:extLst>
                    <a:ext uri="{9D8B030D-6E8A-4147-A177-3AD203B41FA5}">
                      <a16:colId xmlns:a16="http://schemas.microsoft.com/office/drawing/2014/main" val="1246601718"/>
                    </a:ext>
                  </a:extLst>
                </a:gridCol>
                <a:gridCol w="246888">
                  <a:extLst>
                    <a:ext uri="{9D8B030D-6E8A-4147-A177-3AD203B41FA5}">
                      <a16:colId xmlns:a16="http://schemas.microsoft.com/office/drawing/2014/main" val="1917439858"/>
                    </a:ext>
                  </a:extLst>
                </a:gridCol>
                <a:gridCol w="246888">
                  <a:extLst>
                    <a:ext uri="{9D8B030D-6E8A-4147-A177-3AD203B41FA5}">
                      <a16:colId xmlns:a16="http://schemas.microsoft.com/office/drawing/2014/main" val="2319554635"/>
                    </a:ext>
                  </a:extLst>
                </a:gridCol>
                <a:gridCol w="246888">
                  <a:extLst>
                    <a:ext uri="{9D8B030D-6E8A-4147-A177-3AD203B41FA5}">
                      <a16:colId xmlns:a16="http://schemas.microsoft.com/office/drawing/2014/main" val="190445318"/>
                    </a:ext>
                  </a:extLst>
                </a:gridCol>
                <a:gridCol w="246888">
                  <a:extLst>
                    <a:ext uri="{9D8B030D-6E8A-4147-A177-3AD203B41FA5}">
                      <a16:colId xmlns:a16="http://schemas.microsoft.com/office/drawing/2014/main" val="1852950930"/>
                    </a:ext>
                  </a:extLst>
                </a:gridCol>
                <a:gridCol w="246888">
                  <a:extLst>
                    <a:ext uri="{9D8B030D-6E8A-4147-A177-3AD203B41FA5}">
                      <a16:colId xmlns:a16="http://schemas.microsoft.com/office/drawing/2014/main" val="2779302399"/>
                    </a:ext>
                  </a:extLst>
                </a:gridCol>
                <a:gridCol w="246888">
                  <a:extLst>
                    <a:ext uri="{9D8B030D-6E8A-4147-A177-3AD203B41FA5}">
                      <a16:colId xmlns:a16="http://schemas.microsoft.com/office/drawing/2014/main" val="2406149771"/>
                    </a:ext>
                  </a:extLst>
                </a:gridCol>
                <a:gridCol w="246888">
                  <a:extLst>
                    <a:ext uri="{9D8B030D-6E8A-4147-A177-3AD203B41FA5}">
                      <a16:colId xmlns:a16="http://schemas.microsoft.com/office/drawing/2014/main" val="2025124616"/>
                    </a:ext>
                  </a:extLst>
                </a:gridCol>
                <a:gridCol w="246888">
                  <a:extLst>
                    <a:ext uri="{9D8B030D-6E8A-4147-A177-3AD203B41FA5}">
                      <a16:colId xmlns:a16="http://schemas.microsoft.com/office/drawing/2014/main" val="235319581"/>
                    </a:ext>
                  </a:extLst>
                </a:gridCol>
                <a:gridCol w="246888">
                  <a:extLst>
                    <a:ext uri="{9D8B030D-6E8A-4147-A177-3AD203B41FA5}">
                      <a16:colId xmlns:a16="http://schemas.microsoft.com/office/drawing/2014/main" val="713622892"/>
                    </a:ext>
                  </a:extLst>
                </a:gridCol>
                <a:gridCol w="246888">
                  <a:extLst>
                    <a:ext uri="{9D8B030D-6E8A-4147-A177-3AD203B41FA5}">
                      <a16:colId xmlns:a16="http://schemas.microsoft.com/office/drawing/2014/main" val="1985477153"/>
                    </a:ext>
                  </a:extLst>
                </a:gridCol>
                <a:gridCol w="246888">
                  <a:extLst>
                    <a:ext uri="{9D8B030D-6E8A-4147-A177-3AD203B41FA5}">
                      <a16:colId xmlns:a16="http://schemas.microsoft.com/office/drawing/2014/main" val="790999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485518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- 2021-12-30 09:37:01</a:t>
                      </a:r>
                      <a:r>
                        <a:rPr kumimoji="0" lang="en-US" sz="1000" b="0" i="0" u="none" strike="noStrike" kern="1200" cap="none" spc="0" normalizeH="0" baseline="0" noProof="0">
                          <a:ln>
                            <a:noFill/>
                          </a:ln>
                          <a:solidFill>
                            <a:prstClr val="black"/>
                          </a:solidFill>
                          <a:effectLst/>
                          <a:uLnTx/>
                          <a:uFillTx/>
                          <a:latin typeface="+mn-lt"/>
                          <a:ea typeface="+mn-ea"/>
                          <a:cs typeface="+mn-cs"/>
                        </a:rPr>
                        <a:t>
 As we prepare for the new year, PHLY offices will be closed on Friday, December 31st. Regular business hours resume on Monday, January 3rd. Everyone on #TEAMPHLY wishes you a safe and happy new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https://quintly-image-storage.s3.amazonaws.com/d123f9c23f3abec6e562a564c92f236a/6a775895ceafa991408e4ae3a966878d.jpg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70475476"/>
                  </a:ext>
                </a:extLst>
              </a:tr>
            </a:tbl>
          </a:graphicData>
        </a:graphic>
      </p:graphicFrame>
      <p:sp>
        <p:nvSpPr>
          <p:cNvPr id="4" name="Text Placeholder 3">
            <a:extLst>
              <a:ext uri="{FF2B5EF4-FFF2-40B4-BE49-F238E27FC236}">
                <a16:creationId xmlns:a16="http://schemas.microsoft.com/office/drawing/2014/main" id="{1728426E-1DBA-4A51-95DC-8B9F1CF14F0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4921916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87E3C-309D-41F9-9C6A-41CDF0DF9375}"/>
              </a:ext>
            </a:extLst>
          </p:cNvPr>
          <p:cNvSpPr>
            <a:spLocks noGrp="1"/>
          </p:cNvSpPr>
          <p:nvPr>
            <p:ph type="title"/>
          </p:nvPr>
        </p:nvSpPr>
        <p:spPr/>
        <p:txBody>
          <a:bodyPr/>
          <a:lstStyle/>
          <a:p>
            <a:r>
              <a:rPr lang="en-US"/>
              <a:t>Facebook Original Own Posts Table | All profiles - 4 of 26</a:t>
            </a:r>
          </a:p>
        </p:txBody>
      </p:sp>
      <p:graphicFrame>
        <p:nvGraphicFramePr>
          <p:cNvPr id="5" name="Table Placeholder 4">
            <a:extLst>
              <a:ext uri="{FF2B5EF4-FFF2-40B4-BE49-F238E27FC236}">
                <a16:creationId xmlns:a16="http://schemas.microsoft.com/office/drawing/2014/main" id="{E1A06D79-76B7-4246-B37A-1DD18C4FA661}"/>
              </a:ext>
            </a:extLst>
          </p:cNvPr>
          <p:cNvGraphicFramePr>
            <a:graphicFrameLocks noGrp="1"/>
          </p:cNvGraphicFramePr>
          <p:nvPr>
            <p:ph type="tbl" sz="quarter" idx="13"/>
            <p:extLst>
              <p:ext uri="{D42A27DB-BD31-4B8C-83A1-F6EECF244321}">
                <p14:modId xmlns:p14="http://schemas.microsoft.com/office/powerpoint/2010/main" val="2470589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058587771"/>
                    </a:ext>
                  </a:extLst>
                </a:gridCol>
                <a:gridCol w="1152144">
                  <a:extLst>
                    <a:ext uri="{9D8B030D-6E8A-4147-A177-3AD203B41FA5}">
                      <a16:colId xmlns:a16="http://schemas.microsoft.com/office/drawing/2014/main" val="4088580422"/>
                    </a:ext>
                  </a:extLst>
                </a:gridCol>
                <a:gridCol w="822960">
                  <a:extLst>
                    <a:ext uri="{9D8B030D-6E8A-4147-A177-3AD203B41FA5}">
                      <a16:colId xmlns:a16="http://schemas.microsoft.com/office/drawing/2014/main" val="2944439675"/>
                    </a:ext>
                  </a:extLst>
                </a:gridCol>
                <a:gridCol w="246888">
                  <a:extLst>
                    <a:ext uri="{9D8B030D-6E8A-4147-A177-3AD203B41FA5}">
                      <a16:colId xmlns:a16="http://schemas.microsoft.com/office/drawing/2014/main" val="2050961349"/>
                    </a:ext>
                  </a:extLst>
                </a:gridCol>
                <a:gridCol w="246888">
                  <a:extLst>
                    <a:ext uri="{9D8B030D-6E8A-4147-A177-3AD203B41FA5}">
                      <a16:colId xmlns:a16="http://schemas.microsoft.com/office/drawing/2014/main" val="2161508413"/>
                    </a:ext>
                  </a:extLst>
                </a:gridCol>
                <a:gridCol w="246888">
                  <a:extLst>
                    <a:ext uri="{9D8B030D-6E8A-4147-A177-3AD203B41FA5}">
                      <a16:colId xmlns:a16="http://schemas.microsoft.com/office/drawing/2014/main" val="1776042967"/>
                    </a:ext>
                  </a:extLst>
                </a:gridCol>
                <a:gridCol w="246888">
                  <a:extLst>
                    <a:ext uri="{9D8B030D-6E8A-4147-A177-3AD203B41FA5}">
                      <a16:colId xmlns:a16="http://schemas.microsoft.com/office/drawing/2014/main" val="1543609303"/>
                    </a:ext>
                  </a:extLst>
                </a:gridCol>
                <a:gridCol w="246888">
                  <a:extLst>
                    <a:ext uri="{9D8B030D-6E8A-4147-A177-3AD203B41FA5}">
                      <a16:colId xmlns:a16="http://schemas.microsoft.com/office/drawing/2014/main" val="2223154329"/>
                    </a:ext>
                  </a:extLst>
                </a:gridCol>
                <a:gridCol w="246888">
                  <a:extLst>
                    <a:ext uri="{9D8B030D-6E8A-4147-A177-3AD203B41FA5}">
                      <a16:colId xmlns:a16="http://schemas.microsoft.com/office/drawing/2014/main" val="3963728522"/>
                    </a:ext>
                  </a:extLst>
                </a:gridCol>
                <a:gridCol w="246888">
                  <a:extLst>
                    <a:ext uri="{9D8B030D-6E8A-4147-A177-3AD203B41FA5}">
                      <a16:colId xmlns:a16="http://schemas.microsoft.com/office/drawing/2014/main" val="1851714564"/>
                    </a:ext>
                  </a:extLst>
                </a:gridCol>
                <a:gridCol w="246888">
                  <a:extLst>
                    <a:ext uri="{9D8B030D-6E8A-4147-A177-3AD203B41FA5}">
                      <a16:colId xmlns:a16="http://schemas.microsoft.com/office/drawing/2014/main" val="1006841933"/>
                    </a:ext>
                  </a:extLst>
                </a:gridCol>
                <a:gridCol w="246888">
                  <a:extLst>
                    <a:ext uri="{9D8B030D-6E8A-4147-A177-3AD203B41FA5}">
                      <a16:colId xmlns:a16="http://schemas.microsoft.com/office/drawing/2014/main" val="2776461227"/>
                    </a:ext>
                  </a:extLst>
                </a:gridCol>
                <a:gridCol w="246888">
                  <a:extLst>
                    <a:ext uri="{9D8B030D-6E8A-4147-A177-3AD203B41FA5}">
                      <a16:colId xmlns:a16="http://schemas.microsoft.com/office/drawing/2014/main" val="1505447040"/>
                    </a:ext>
                  </a:extLst>
                </a:gridCol>
                <a:gridCol w="246888">
                  <a:extLst>
                    <a:ext uri="{9D8B030D-6E8A-4147-A177-3AD203B41FA5}">
                      <a16:colId xmlns:a16="http://schemas.microsoft.com/office/drawing/2014/main" val="1209137927"/>
                    </a:ext>
                  </a:extLst>
                </a:gridCol>
                <a:gridCol w="246888">
                  <a:extLst>
                    <a:ext uri="{9D8B030D-6E8A-4147-A177-3AD203B41FA5}">
                      <a16:colId xmlns:a16="http://schemas.microsoft.com/office/drawing/2014/main" val="2889165913"/>
                    </a:ext>
                  </a:extLst>
                </a:gridCol>
                <a:gridCol w="246888">
                  <a:extLst>
                    <a:ext uri="{9D8B030D-6E8A-4147-A177-3AD203B41FA5}">
                      <a16:colId xmlns:a16="http://schemas.microsoft.com/office/drawing/2014/main" val="63413060"/>
                    </a:ext>
                  </a:extLst>
                </a:gridCol>
                <a:gridCol w="246888">
                  <a:extLst>
                    <a:ext uri="{9D8B030D-6E8A-4147-A177-3AD203B41FA5}">
                      <a16:colId xmlns:a16="http://schemas.microsoft.com/office/drawing/2014/main" val="3491322280"/>
                    </a:ext>
                  </a:extLst>
                </a:gridCol>
                <a:gridCol w="246888">
                  <a:extLst>
                    <a:ext uri="{9D8B030D-6E8A-4147-A177-3AD203B41FA5}">
                      <a16:colId xmlns:a16="http://schemas.microsoft.com/office/drawing/2014/main" val="173724576"/>
                    </a:ext>
                  </a:extLst>
                </a:gridCol>
                <a:gridCol w="246888">
                  <a:extLst>
                    <a:ext uri="{9D8B030D-6E8A-4147-A177-3AD203B41FA5}">
                      <a16:colId xmlns:a16="http://schemas.microsoft.com/office/drawing/2014/main" val="2801875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664062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- 2021-12-29 15:40:17</a:t>
                      </a:r>
                      <a:r>
                        <a:rPr kumimoji="0" lang="en-US" sz="1000" b="0" i="0" u="none" strike="noStrike" kern="1200" cap="none" spc="0" normalizeH="0" baseline="0" noProof="0">
                          <a:ln>
                            <a:noFill/>
                          </a:ln>
                          <a:solidFill>
                            <a:prstClr val="black"/>
                          </a:solidFill>
                          <a:effectLst/>
                          <a:uLnTx/>
                          <a:uFillTx/>
                          <a:latin typeface="+mn-lt"/>
                          <a:ea typeface="+mn-ea"/>
                          <a:cs typeface="+mn-cs"/>
                        </a:rPr>
                        <a:t>
 Every holiday season, we look forward to working with our community partners to donate refurbished cars to deserving families as part of Helping Hands Hawaii's Adopt-A-Family program. This year we donated cars to two single mothers on Oahu. Watch the video recap &amp; read our news release to learn more: https://bit.ly/3pDdEfJ
Helping Hands Hawaii Unibody Autotech Collision Repair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https://quintly-image-storage.s3.amazonaws.com/17ae3836335657ff0a83f20c7d11e5e8/524fc396705263efec85b52ad989cece.jpg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35132793"/>
                  </a:ext>
                </a:extLst>
              </a:tr>
            </a:tbl>
          </a:graphicData>
        </a:graphic>
      </p:graphicFrame>
      <p:sp>
        <p:nvSpPr>
          <p:cNvPr id="4" name="Text Placeholder 3">
            <a:extLst>
              <a:ext uri="{FF2B5EF4-FFF2-40B4-BE49-F238E27FC236}">
                <a16:creationId xmlns:a16="http://schemas.microsoft.com/office/drawing/2014/main" id="{5339EA39-DD71-41E4-A009-D8DF03E60B7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6914679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26B73-074F-4BA0-ACC2-6586A4E07CC0}"/>
              </a:ext>
            </a:extLst>
          </p:cNvPr>
          <p:cNvSpPr>
            <a:spLocks noGrp="1"/>
          </p:cNvSpPr>
          <p:nvPr>
            <p:ph type="title"/>
          </p:nvPr>
        </p:nvSpPr>
        <p:spPr/>
        <p:txBody>
          <a:bodyPr/>
          <a:lstStyle/>
          <a:p>
            <a:r>
              <a:rPr lang="en-US"/>
              <a:t>Facebook Original Own Posts Table | All profiles - 5 of 26</a:t>
            </a:r>
          </a:p>
        </p:txBody>
      </p:sp>
      <p:graphicFrame>
        <p:nvGraphicFramePr>
          <p:cNvPr id="5" name="Table Placeholder 4">
            <a:extLst>
              <a:ext uri="{FF2B5EF4-FFF2-40B4-BE49-F238E27FC236}">
                <a16:creationId xmlns:a16="http://schemas.microsoft.com/office/drawing/2014/main" id="{C418E1D4-A3C7-4D5A-8DC8-7D7FAEC1022E}"/>
              </a:ext>
            </a:extLst>
          </p:cNvPr>
          <p:cNvGraphicFramePr>
            <a:graphicFrameLocks noGrp="1"/>
          </p:cNvGraphicFramePr>
          <p:nvPr>
            <p:ph type="tbl" sz="quarter" idx="13"/>
            <p:extLst>
              <p:ext uri="{D42A27DB-BD31-4B8C-83A1-F6EECF244321}">
                <p14:modId xmlns:p14="http://schemas.microsoft.com/office/powerpoint/2010/main" val="1784353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378319355"/>
                    </a:ext>
                  </a:extLst>
                </a:gridCol>
                <a:gridCol w="1152144">
                  <a:extLst>
                    <a:ext uri="{9D8B030D-6E8A-4147-A177-3AD203B41FA5}">
                      <a16:colId xmlns:a16="http://schemas.microsoft.com/office/drawing/2014/main" val="4052419083"/>
                    </a:ext>
                  </a:extLst>
                </a:gridCol>
                <a:gridCol w="822960">
                  <a:extLst>
                    <a:ext uri="{9D8B030D-6E8A-4147-A177-3AD203B41FA5}">
                      <a16:colId xmlns:a16="http://schemas.microsoft.com/office/drawing/2014/main" val="1808727579"/>
                    </a:ext>
                  </a:extLst>
                </a:gridCol>
                <a:gridCol w="246888">
                  <a:extLst>
                    <a:ext uri="{9D8B030D-6E8A-4147-A177-3AD203B41FA5}">
                      <a16:colId xmlns:a16="http://schemas.microsoft.com/office/drawing/2014/main" val="4006934795"/>
                    </a:ext>
                  </a:extLst>
                </a:gridCol>
                <a:gridCol w="246888">
                  <a:extLst>
                    <a:ext uri="{9D8B030D-6E8A-4147-A177-3AD203B41FA5}">
                      <a16:colId xmlns:a16="http://schemas.microsoft.com/office/drawing/2014/main" val="130440120"/>
                    </a:ext>
                  </a:extLst>
                </a:gridCol>
                <a:gridCol w="246888">
                  <a:extLst>
                    <a:ext uri="{9D8B030D-6E8A-4147-A177-3AD203B41FA5}">
                      <a16:colId xmlns:a16="http://schemas.microsoft.com/office/drawing/2014/main" val="3362423424"/>
                    </a:ext>
                  </a:extLst>
                </a:gridCol>
                <a:gridCol w="246888">
                  <a:extLst>
                    <a:ext uri="{9D8B030D-6E8A-4147-A177-3AD203B41FA5}">
                      <a16:colId xmlns:a16="http://schemas.microsoft.com/office/drawing/2014/main" val="3402170647"/>
                    </a:ext>
                  </a:extLst>
                </a:gridCol>
                <a:gridCol w="246888">
                  <a:extLst>
                    <a:ext uri="{9D8B030D-6E8A-4147-A177-3AD203B41FA5}">
                      <a16:colId xmlns:a16="http://schemas.microsoft.com/office/drawing/2014/main" val="1116093966"/>
                    </a:ext>
                  </a:extLst>
                </a:gridCol>
                <a:gridCol w="246888">
                  <a:extLst>
                    <a:ext uri="{9D8B030D-6E8A-4147-A177-3AD203B41FA5}">
                      <a16:colId xmlns:a16="http://schemas.microsoft.com/office/drawing/2014/main" val="4020565401"/>
                    </a:ext>
                  </a:extLst>
                </a:gridCol>
                <a:gridCol w="246888">
                  <a:extLst>
                    <a:ext uri="{9D8B030D-6E8A-4147-A177-3AD203B41FA5}">
                      <a16:colId xmlns:a16="http://schemas.microsoft.com/office/drawing/2014/main" val="4003098401"/>
                    </a:ext>
                  </a:extLst>
                </a:gridCol>
                <a:gridCol w="246888">
                  <a:extLst>
                    <a:ext uri="{9D8B030D-6E8A-4147-A177-3AD203B41FA5}">
                      <a16:colId xmlns:a16="http://schemas.microsoft.com/office/drawing/2014/main" val="1814002741"/>
                    </a:ext>
                  </a:extLst>
                </a:gridCol>
                <a:gridCol w="246888">
                  <a:extLst>
                    <a:ext uri="{9D8B030D-6E8A-4147-A177-3AD203B41FA5}">
                      <a16:colId xmlns:a16="http://schemas.microsoft.com/office/drawing/2014/main" val="237909627"/>
                    </a:ext>
                  </a:extLst>
                </a:gridCol>
                <a:gridCol w="246888">
                  <a:extLst>
                    <a:ext uri="{9D8B030D-6E8A-4147-A177-3AD203B41FA5}">
                      <a16:colId xmlns:a16="http://schemas.microsoft.com/office/drawing/2014/main" val="3281343578"/>
                    </a:ext>
                  </a:extLst>
                </a:gridCol>
                <a:gridCol w="246888">
                  <a:extLst>
                    <a:ext uri="{9D8B030D-6E8A-4147-A177-3AD203B41FA5}">
                      <a16:colId xmlns:a16="http://schemas.microsoft.com/office/drawing/2014/main" val="3147472035"/>
                    </a:ext>
                  </a:extLst>
                </a:gridCol>
                <a:gridCol w="246888">
                  <a:extLst>
                    <a:ext uri="{9D8B030D-6E8A-4147-A177-3AD203B41FA5}">
                      <a16:colId xmlns:a16="http://schemas.microsoft.com/office/drawing/2014/main" val="61480840"/>
                    </a:ext>
                  </a:extLst>
                </a:gridCol>
                <a:gridCol w="246888">
                  <a:extLst>
                    <a:ext uri="{9D8B030D-6E8A-4147-A177-3AD203B41FA5}">
                      <a16:colId xmlns:a16="http://schemas.microsoft.com/office/drawing/2014/main" val="723237486"/>
                    </a:ext>
                  </a:extLst>
                </a:gridCol>
                <a:gridCol w="246888">
                  <a:extLst>
                    <a:ext uri="{9D8B030D-6E8A-4147-A177-3AD203B41FA5}">
                      <a16:colId xmlns:a16="http://schemas.microsoft.com/office/drawing/2014/main" val="1227273605"/>
                    </a:ext>
                  </a:extLst>
                </a:gridCol>
                <a:gridCol w="246888">
                  <a:extLst>
                    <a:ext uri="{9D8B030D-6E8A-4147-A177-3AD203B41FA5}">
                      <a16:colId xmlns:a16="http://schemas.microsoft.com/office/drawing/2014/main" val="103408681"/>
                    </a:ext>
                  </a:extLst>
                </a:gridCol>
                <a:gridCol w="246888">
                  <a:extLst>
                    <a:ext uri="{9D8B030D-6E8A-4147-A177-3AD203B41FA5}">
                      <a16:colId xmlns:a16="http://schemas.microsoft.com/office/drawing/2014/main" val="2481491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873297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- 2021-12-29 12:07:00</a:t>
                      </a:r>
                      <a:r>
                        <a:rPr kumimoji="0" lang="en-US" sz="1000" b="0" i="0" u="none" strike="noStrike" kern="1200" cap="none" spc="0" normalizeH="0" baseline="0" noProof="0">
                          <a:ln>
                            <a:noFill/>
                          </a:ln>
                          <a:solidFill>
                            <a:prstClr val="black"/>
                          </a:solidFill>
                          <a:effectLst/>
                          <a:uLnTx/>
                          <a:uFillTx/>
                          <a:latin typeface="+mn-lt"/>
                          <a:ea typeface="+mn-ea"/>
                          <a:cs typeface="+mn-cs"/>
                        </a:rPr>
                        <a:t>
 We appreciate all of our employees for their contributions to #PHLY and we are incredibly proud of our team. Their efforts not only during this year, but over the last 20 months, have proven to be invaluable. As we approach the end of 2021, we’re shining our final spotlight of the year on Eboni Walker as she shares why she loves being on #TEAMPHLY. #employeespotlight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https://quintly-image-storage.s3.amazonaws.com/d123f9c23f3abec6e562a564c92f236a/6373f7776bfc2a58e61126f1bacd264e.jpg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54381673"/>
                  </a:ext>
                </a:extLst>
              </a:tr>
            </a:tbl>
          </a:graphicData>
        </a:graphic>
      </p:graphicFrame>
      <p:sp>
        <p:nvSpPr>
          <p:cNvPr id="4" name="Text Placeholder 3">
            <a:extLst>
              <a:ext uri="{FF2B5EF4-FFF2-40B4-BE49-F238E27FC236}">
                <a16:creationId xmlns:a16="http://schemas.microsoft.com/office/drawing/2014/main" id="{320094F2-6730-449A-829D-9EC0109D81F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9195051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2B577-525A-492A-A94D-90A9D7007561}"/>
              </a:ext>
            </a:extLst>
          </p:cNvPr>
          <p:cNvSpPr>
            <a:spLocks noGrp="1"/>
          </p:cNvSpPr>
          <p:nvPr>
            <p:ph type="title"/>
          </p:nvPr>
        </p:nvSpPr>
        <p:spPr/>
        <p:txBody>
          <a:bodyPr/>
          <a:lstStyle/>
          <a:p>
            <a:r>
              <a:rPr lang="en-US"/>
              <a:t>Facebook Original Own Posts Table | All profiles - 6 of 26</a:t>
            </a:r>
          </a:p>
        </p:txBody>
      </p:sp>
      <p:graphicFrame>
        <p:nvGraphicFramePr>
          <p:cNvPr id="5" name="Table Placeholder 4">
            <a:extLst>
              <a:ext uri="{FF2B5EF4-FFF2-40B4-BE49-F238E27FC236}">
                <a16:creationId xmlns:a16="http://schemas.microsoft.com/office/drawing/2014/main" id="{B5A514AA-1FF5-420E-A25E-10BFCDEE10B3}"/>
              </a:ext>
            </a:extLst>
          </p:cNvPr>
          <p:cNvGraphicFramePr>
            <a:graphicFrameLocks noGrp="1"/>
          </p:cNvGraphicFramePr>
          <p:nvPr>
            <p:ph type="tbl" sz="quarter" idx="13"/>
            <p:extLst>
              <p:ext uri="{D42A27DB-BD31-4B8C-83A1-F6EECF244321}">
                <p14:modId xmlns:p14="http://schemas.microsoft.com/office/powerpoint/2010/main" val="2648220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46577767"/>
                    </a:ext>
                  </a:extLst>
                </a:gridCol>
                <a:gridCol w="1152144">
                  <a:extLst>
                    <a:ext uri="{9D8B030D-6E8A-4147-A177-3AD203B41FA5}">
                      <a16:colId xmlns:a16="http://schemas.microsoft.com/office/drawing/2014/main" val="3675865263"/>
                    </a:ext>
                  </a:extLst>
                </a:gridCol>
                <a:gridCol w="822960">
                  <a:extLst>
                    <a:ext uri="{9D8B030D-6E8A-4147-A177-3AD203B41FA5}">
                      <a16:colId xmlns:a16="http://schemas.microsoft.com/office/drawing/2014/main" val="507609750"/>
                    </a:ext>
                  </a:extLst>
                </a:gridCol>
                <a:gridCol w="246888">
                  <a:extLst>
                    <a:ext uri="{9D8B030D-6E8A-4147-A177-3AD203B41FA5}">
                      <a16:colId xmlns:a16="http://schemas.microsoft.com/office/drawing/2014/main" val="746895431"/>
                    </a:ext>
                  </a:extLst>
                </a:gridCol>
                <a:gridCol w="246888">
                  <a:extLst>
                    <a:ext uri="{9D8B030D-6E8A-4147-A177-3AD203B41FA5}">
                      <a16:colId xmlns:a16="http://schemas.microsoft.com/office/drawing/2014/main" val="2489325235"/>
                    </a:ext>
                  </a:extLst>
                </a:gridCol>
                <a:gridCol w="246888">
                  <a:extLst>
                    <a:ext uri="{9D8B030D-6E8A-4147-A177-3AD203B41FA5}">
                      <a16:colId xmlns:a16="http://schemas.microsoft.com/office/drawing/2014/main" val="2152698400"/>
                    </a:ext>
                  </a:extLst>
                </a:gridCol>
                <a:gridCol w="246888">
                  <a:extLst>
                    <a:ext uri="{9D8B030D-6E8A-4147-A177-3AD203B41FA5}">
                      <a16:colId xmlns:a16="http://schemas.microsoft.com/office/drawing/2014/main" val="2999454620"/>
                    </a:ext>
                  </a:extLst>
                </a:gridCol>
                <a:gridCol w="246888">
                  <a:extLst>
                    <a:ext uri="{9D8B030D-6E8A-4147-A177-3AD203B41FA5}">
                      <a16:colId xmlns:a16="http://schemas.microsoft.com/office/drawing/2014/main" val="1421659601"/>
                    </a:ext>
                  </a:extLst>
                </a:gridCol>
                <a:gridCol w="246888">
                  <a:extLst>
                    <a:ext uri="{9D8B030D-6E8A-4147-A177-3AD203B41FA5}">
                      <a16:colId xmlns:a16="http://schemas.microsoft.com/office/drawing/2014/main" val="2494750804"/>
                    </a:ext>
                  </a:extLst>
                </a:gridCol>
                <a:gridCol w="246888">
                  <a:extLst>
                    <a:ext uri="{9D8B030D-6E8A-4147-A177-3AD203B41FA5}">
                      <a16:colId xmlns:a16="http://schemas.microsoft.com/office/drawing/2014/main" val="46004062"/>
                    </a:ext>
                  </a:extLst>
                </a:gridCol>
                <a:gridCol w="246888">
                  <a:extLst>
                    <a:ext uri="{9D8B030D-6E8A-4147-A177-3AD203B41FA5}">
                      <a16:colId xmlns:a16="http://schemas.microsoft.com/office/drawing/2014/main" val="731411808"/>
                    </a:ext>
                  </a:extLst>
                </a:gridCol>
                <a:gridCol w="246888">
                  <a:extLst>
                    <a:ext uri="{9D8B030D-6E8A-4147-A177-3AD203B41FA5}">
                      <a16:colId xmlns:a16="http://schemas.microsoft.com/office/drawing/2014/main" val="559084763"/>
                    </a:ext>
                  </a:extLst>
                </a:gridCol>
                <a:gridCol w="246888">
                  <a:extLst>
                    <a:ext uri="{9D8B030D-6E8A-4147-A177-3AD203B41FA5}">
                      <a16:colId xmlns:a16="http://schemas.microsoft.com/office/drawing/2014/main" val="2995540780"/>
                    </a:ext>
                  </a:extLst>
                </a:gridCol>
                <a:gridCol w="246888">
                  <a:extLst>
                    <a:ext uri="{9D8B030D-6E8A-4147-A177-3AD203B41FA5}">
                      <a16:colId xmlns:a16="http://schemas.microsoft.com/office/drawing/2014/main" val="3793469485"/>
                    </a:ext>
                  </a:extLst>
                </a:gridCol>
                <a:gridCol w="246888">
                  <a:extLst>
                    <a:ext uri="{9D8B030D-6E8A-4147-A177-3AD203B41FA5}">
                      <a16:colId xmlns:a16="http://schemas.microsoft.com/office/drawing/2014/main" val="1183472827"/>
                    </a:ext>
                  </a:extLst>
                </a:gridCol>
                <a:gridCol w="246888">
                  <a:extLst>
                    <a:ext uri="{9D8B030D-6E8A-4147-A177-3AD203B41FA5}">
                      <a16:colId xmlns:a16="http://schemas.microsoft.com/office/drawing/2014/main" val="3886785194"/>
                    </a:ext>
                  </a:extLst>
                </a:gridCol>
                <a:gridCol w="246888">
                  <a:extLst>
                    <a:ext uri="{9D8B030D-6E8A-4147-A177-3AD203B41FA5}">
                      <a16:colId xmlns:a16="http://schemas.microsoft.com/office/drawing/2014/main" val="1243860976"/>
                    </a:ext>
                  </a:extLst>
                </a:gridCol>
                <a:gridCol w="246888">
                  <a:extLst>
                    <a:ext uri="{9D8B030D-6E8A-4147-A177-3AD203B41FA5}">
                      <a16:colId xmlns:a16="http://schemas.microsoft.com/office/drawing/2014/main" val="274601095"/>
                    </a:ext>
                  </a:extLst>
                </a:gridCol>
                <a:gridCol w="246888">
                  <a:extLst>
                    <a:ext uri="{9D8B030D-6E8A-4147-A177-3AD203B41FA5}">
                      <a16:colId xmlns:a16="http://schemas.microsoft.com/office/drawing/2014/main" val="2820555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600492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- 2021-12-28 21:19:40</a:t>
                      </a:r>
                      <a:r>
                        <a:rPr kumimoji="0" lang="en-US" sz="1000" b="0" i="0" u="none" strike="noStrike" kern="1200" cap="none" spc="0" normalizeH="0" baseline="0" noProof="0">
                          <a:ln>
                            <a:noFill/>
                          </a:ln>
                          <a:solidFill>
                            <a:prstClr val="black"/>
                          </a:solidFill>
                          <a:effectLst/>
                          <a:uLnTx/>
                          <a:uFillTx/>
                          <a:latin typeface="+mn-lt"/>
                          <a:ea typeface="+mn-ea"/>
                          <a:cs typeface="+mn-cs"/>
                        </a:rPr>
                        <a:t>
 Did you know First Insurance has a satellite office in Kapolei? It opened September 12, 2019 to the joy and appreciation of many of our associates who live on the west side. During the pandemic, the number of associates in our West Oahu Office (WOO) has waxed and waned. It's been nice to see the number increasing again with social distancing and other safety protocol still in place. Here's a holiday picture of our WOO crew. To learn more about our satellite office, check out our opening day news release from September 2019: https://bit.ly/3etk8aB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https://quintly-image-storage.s3.amazonaws.com/17ae3836335657ff0a83f20c7d11e5e8/db43b248cb153a2b497555d6dde0231d.jpg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89283393"/>
                  </a:ext>
                </a:extLst>
              </a:tr>
            </a:tbl>
          </a:graphicData>
        </a:graphic>
      </p:graphicFrame>
      <p:sp>
        <p:nvSpPr>
          <p:cNvPr id="4" name="Text Placeholder 3">
            <a:extLst>
              <a:ext uri="{FF2B5EF4-FFF2-40B4-BE49-F238E27FC236}">
                <a16:creationId xmlns:a16="http://schemas.microsoft.com/office/drawing/2014/main" id="{808B885B-3CED-4A6B-9F5D-F60441B20BB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5475058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3BAF8-C41E-420E-A74A-74FE17EFFF2F}"/>
              </a:ext>
            </a:extLst>
          </p:cNvPr>
          <p:cNvSpPr>
            <a:spLocks noGrp="1"/>
          </p:cNvSpPr>
          <p:nvPr>
            <p:ph type="title"/>
          </p:nvPr>
        </p:nvSpPr>
        <p:spPr/>
        <p:txBody>
          <a:bodyPr/>
          <a:lstStyle/>
          <a:p>
            <a:r>
              <a:rPr lang="en-US"/>
              <a:t>Facebook Original Own Posts Table | All profiles - 7 of 26</a:t>
            </a:r>
          </a:p>
        </p:txBody>
      </p:sp>
      <p:graphicFrame>
        <p:nvGraphicFramePr>
          <p:cNvPr id="5" name="Table Placeholder 4">
            <a:extLst>
              <a:ext uri="{FF2B5EF4-FFF2-40B4-BE49-F238E27FC236}">
                <a16:creationId xmlns:a16="http://schemas.microsoft.com/office/drawing/2014/main" id="{614454E0-9C7F-446A-95D6-D5A36337D30C}"/>
              </a:ext>
            </a:extLst>
          </p:cNvPr>
          <p:cNvGraphicFramePr>
            <a:graphicFrameLocks noGrp="1"/>
          </p:cNvGraphicFramePr>
          <p:nvPr>
            <p:ph type="tbl" sz="quarter" idx="13"/>
            <p:extLst>
              <p:ext uri="{D42A27DB-BD31-4B8C-83A1-F6EECF244321}">
                <p14:modId xmlns:p14="http://schemas.microsoft.com/office/powerpoint/2010/main" val="1485481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25982059"/>
                    </a:ext>
                  </a:extLst>
                </a:gridCol>
                <a:gridCol w="1152144">
                  <a:extLst>
                    <a:ext uri="{9D8B030D-6E8A-4147-A177-3AD203B41FA5}">
                      <a16:colId xmlns:a16="http://schemas.microsoft.com/office/drawing/2014/main" val="1989546310"/>
                    </a:ext>
                  </a:extLst>
                </a:gridCol>
                <a:gridCol w="822960">
                  <a:extLst>
                    <a:ext uri="{9D8B030D-6E8A-4147-A177-3AD203B41FA5}">
                      <a16:colId xmlns:a16="http://schemas.microsoft.com/office/drawing/2014/main" val="459434444"/>
                    </a:ext>
                  </a:extLst>
                </a:gridCol>
                <a:gridCol w="246888">
                  <a:extLst>
                    <a:ext uri="{9D8B030D-6E8A-4147-A177-3AD203B41FA5}">
                      <a16:colId xmlns:a16="http://schemas.microsoft.com/office/drawing/2014/main" val="302542175"/>
                    </a:ext>
                  </a:extLst>
                </a:gridCol>
                <a:gridCol w="246888">
                  <a:extLst>
                    <a:ext uri="{9D8B030D-6E8A-4147-A177-3AD203B41FA5}">
                      <a16:colId xmlns:a16="http://schemas.microsoft.com/office/drawing/2014/main" val="4083445887"/>
                    </a:ext>
                  </a:extLst>
                </a:gridCol>
                <a:gridCol w="246888">
                  <a:extLst>
                    <a:ext uri="{9D8B030D-6E8A-4147-A177-3AD203B41FA5}">
                      <a16:colId xmlns:a16="http://schemas.microsoft.com/office/drawing/2014/main" val="3383538238"/>
                    </a:ext>
                  </a:extLst>
                </a:gridCol>
                <a:gridCol w="246888">
                  <a:extLst>
                    <a:ext uri="{9D8B030D-6E8A-4147-A177-3AD203B41FA5}">
                      <a16:colId xmlns:a16="http://schemas.microsoft.com/office/drawing/2014/main" val="1508357970"/>
                    </a:ext>
                  </a:extLst>
                </a:gridCol>
                <a:gridCol w="246888">
                  <a:extLst>
                    <a:ext uri="{9D8B030D-6E8A-4147-A177-3AD203B41FA5}">
                      <a16:colId xmlns:a16="http://schemas.microsoft.com/office/drawing/2014/main" val="3699643327"/>
                    </a:ext>
                  </a:extLst>
                </a:gridCol>
                <a:gridCol w="246888">
                  <a:extLst>
                    <a:ext uri="{9D8B030D-6E8A-4147-A177-3AD203B41FA5}">
                      <a16:colId xmlns:a16="http://schemas.microsoft.com/office/drawing/2014/main" val="826965651"/>
                    </a:ext>
                  </a:extLst>
                </a:gridCol>
                <a:gridCol w="246888">
                  <a:extLst>
                    <a:ext uri="{9D8B030D-6E8A-4147-A177-3AD203B41FA5}">
                      <a16:colId xmlns:a16="http://schemas.microsoft.com/office/drawing/2014/main" val="1956859766"/>
                    </a:ext>
                  </a:extLst>
                </a:gridCol>
                <a:gridCol w="246888">
                  <a:extLst>
                    <a:ext uri="{9D8B030D-6E8A-4147-A177-3AD203B41FA5}">
                      <a16:colId xmlns:a16="http://schemas.microsoft.com/office/drawing/2014/main" val="630056810"/>
                    </a:ext>
                  </a:extLst>
                </a:gridCol>
                <a:gridCol w="246888">
                  <a:extLst>
                    <a:ext uri="{9D8B030D-6E8A-4147-A177-3AD203B41FA5}">
                      <a16:colId xmlns:a16="http://schemas.microsoft.com/office/drawing/2014/main" val="3687002743"/>
                    </a:ext>
                  </a:extLst>
                </a:gridCol>
                <a:gridCol w="246888">
                  <a:extLst>
                    <a:ext uri="{9D8B030D-6E8A-4147-A177-3AD203B41FA5}">
                      <a16:colId xmlns:a16="http://schemas.microsoft.com/office/drawing/2014/main" val="766354021"/>
                    </a:ext>
                  </a:extLst>
                </a:gridCol>
                <a:gridCol w="246888">
                  <a:extLst>
                    <a:ext uri="{9D8B030D-6E8A-4147-A177-3AD203B41FA5}">
                      <a16:colId xmlns:a16="http://schemas.microsoft.com/office/drawing/2014/main" val="1090011905"/>
                    </a:ext>
                  </a:extLst>
                </a:gridCol>
                <a:gridCol w="246888">
                  <a:extLst>
                    <a:ext uri="{9D8B030D-6E8A-4147-A177-3AD203B41FA5}">
                      <a16:colId xmlns:a16="http://schemas.microsoft.com/office/drawing/2014/main" val="716768886"/>
                    </a:ext>
                  </a:extLst>
                </a:gridCol>
                <a:gridCol w="246888">
                  <a:extLst>
                    <a:ext uri="{9D8B030D-6E8A-4147-A177-3AD203B41FA5}">
                      <a16:colId xmlns:a16="http://schemas.microsoft.com/office/drawing/2014/main" val="279512328"/>
                    </a:ext>
                  </a:extLst>
                </a:gridCol>
                <a:gridCol w="246888">
                  <a:extLst>
                    <a:ext uri="{9D8B030D-6E8A-4147-A177-3AD203B41FA5}">
                      <a16:colId xmlns:a16="http://schemas.microsoft.com/office/drawing/2014/main" val="2717002055"/>
                    </a:ext>
                  </a:extLst>
                </a:gridCol>
                <a:gridCol w="246888">
                  <a:extLst>
                    <a:ext uri="{9D8B030D-6E8A-4147-A177-3AD203B41FA5}">
                      <a16:colId xmlns:a16="http://schemas.microsoft.com/office/drawing/2014/main" val="3942704037"/>
                    </a:ext>
                  </a:extLst>
                </a:gridCol>
                <a:gridCol w="246888">
                  <a:extLst>
                    <a:ext uri="{9D8B030D-6E8A-4147-A177-3AD203B41FA5}">
                      <a16:colId xmlns:a16="http://schemas.microsoft.com/office/drawing/2014/main" val="2744635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370855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- 2021-12-28 16:11:17</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Throughout the season, PHLY is partnering with the Eagles to highlight #nonprofits doing great work in the community before each home game. Congratulations to Starfinder Foundation, SERV Behavioral Health System, Inc., and Families for Safe Streets Greater Philadelphia for being highlighted at this week's game! #FlyEaglesFly
Learn more about our partnership with the Eagles: bit.ly/2YNTRy4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https://quintly-image-storage.s3.amazonaws.com/d123f9c23f3abec6e562a564c92f236a/6e7bce4201b79b2e5ef93cd4ce8a7ae2.jpg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76591811"/>
                  </a:ext>
                </a:extLst>
              </a:tr>
            </a:tbl>
          </a:graphicData>
        </a:graphic>
      </p:graphicFrame>
      <p:sp>
        <p:nvSpPr>
          <p:cNvPr id="4" name="Text Placeholder 3">
            <a:extLst>
              <a:ext uri="{FF2B5EF4-FFF2-40B4-BE49-F238E27FC236}">
                <a16:creationId xmlns:a16="http://schemas.microsoft.com/office/drawing/2014/main" id="{927D3745-1587-4945-900C-E78D31E702FE}"/>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7150217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85FE5-C93F-4D39-AC71-2C6D86F29FDF}"/>
              </a:ext>
            </a:extLst>
          </p:cNvPr>
          <p:cNvSpPr>
            <a:spLocks noGrp="1"/>
          </p:cNvSpPr>
          <p:nvPr>
            <p:ph type="title"/>
          </p:nvPr>
        </p:nvSpPr>
        <p:spPr/>
        <p:txBody>
          <a:bodyPr/>
          <a:lstStyle/>
          <a:p>
            <a:r>
              <a:rPr lang="en-US"/>
              <a:t>Facebook Original Own Posts Table | All profiles - 8 of 26</a:t>
            </a:r>
          </a:p>
        </p:txBody>
      </p:sp>
      <p:graphicFrame>
        <p:nvGraphicFramePr>
          <p:cNvPr id="5" name="Table Placeholder 4">
            <a:extLst>
              <a:ext uri="{FF2B5EF4-FFF2-40B4-BE49-F238E27FC236}">
                <a16:creationId xmlns:a16="http://schemas.microsoft.com/office/drawing/2014/main" id="{EFDF4416-4C49-4915-BC5F-5D4305445CE4}"/>
              </a:ext>
            </a:extLst>
          </p:cNvPr>
          <p:cNvGraphicFramePr>
            <a:graphicFrameLocks noGrp="1"/>
          </p:cNvGraphicFramePr>
          <p:nvPr>
            <p:ph type="tbl" sz="quarter" idx="13"/>
            <p:extLst>
              <p:ext uri="{D42A27DB-BD31-4B8C-83A1-F6EECF244321}">
                <p14:modId xmlns:p14="http://schemas.microsoft.com/office/powerpoint/2010/main" val="2297861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44015718"/>
                    </a:ext>
                  </a:extLst>
                </a:gridCol>
                <a:gridCol w="1152144">
                  <a:extLst>
                    <a:ext uri="{9D8B030D-6E8A-4147-A177-3AD203B41FA5}">
                      <a16:colId xmlns:a16="http://schemas.microsoft.com/office/drawing/2014/main" val="1348164899"/>
                    </a:ext>
                  </a:extLst>
                </a:gridCol>
                <a:gridCol w="822960">
                  <a:extLst>
                    <a:ext uri="{9D8B030D-6E8A-4147-A177-3AD203B41FA5}">
                      <a16:colId xmlns:a16="http://schemas.microsoft.com/office/drawing/2014/main" val="2975960310"/>
                    </a:ext>
                  </a:extLst>
                </a:gridCol>
                <a:gridCol w="246888">
                  <a:extLst>
                    <a:ext uri="{9D8B030D-6E8A-4147-A177-3AD203B41FA5}">
                      <a16:colId xmlns:a16="http://schemas.microsoft.com/office/drawing/2014/main" val="841956780"/>
                    </a:ext>
                  </a:extLst>
                </a:gridCol>
                <a:gridCol w="246888">
                  <a:extLst>
                    <a:ext uri="{9D8B030D-6E8A-4147-A177-3AD203B41FA5}">
                      <a16:colId xmlns:a16="http://schemas.microsoft.com/office/drawing/2014/main" val="767398825"/>
                    </a:ext>
                  </a:extLst>
                </a:gridCol>
                <a:gridCol w="246888">
                  <a:extLst>
                    <a:ext uri="{9D8B030D-6E8A-4147-A177-3AD203B41FA5}">
                      <a16:colId xmlns:a16="http://schemas.microsoft.com/office/drawing/2014/main" val="768633556"/>
                    </a:ext>
                  </a:extLst>
                </a:gridCol>
                <a:gridCol w="246888">
                  <a:extLst>
                    <a:ext uri="{9D8B030D-6E8A-4147-A177-3AD203B41FA5}">
                      <a16:colId xmlns:a16="http://schemas.microsoft.com/office/drawing/2014/main" val="1671166033"/>
                    </a:ext>
                  </a:extLst>
                </a:gridCol>
                <a:gridCol w="246888">
                  <a:extLst>
                    <a:ext uri="{9D8B030D-6E8A-4147-A177-3AD203B41FA5}">
                      <a16:colId xmlns:a16="http://schemas.microsoft.com/office/drawing/2014/main" val="1375202870"/>
                    </a:ext>
                  </a:extLst>
                </a:gridCol>
                <a:gridCol w="246888">
                  <a:extLst>
                    <a:ext uri="{9D8B030D-6E8A-4147-A177-3AD203B41FA5}">
                      <a16:colId xmlns:a16="http://schemas.microsoft.com/office/drawing/2014/main" val="2391155248"/>
                    </a:ext>
                  </a:extLst>
                </a:gridCol>
                <a:gridCol w="246888">
                  <a:extLst>
                    <a:ext uri="{9D8B030D-6E8A-4147-A177-3AD203B41FA5}">
                      <a16:colId xmlns:a16="http://schemas.microsoft.com/office/drawing/2014/main" val="1757127841"/>
                    </a:ext>
                  </a:extLst>
                </a:gridCol>
                <a:gridCol w="246888">
                  <a:extLst>
                    <a:ext uri="{9D8B030D-6E8A-4147-A177-3AD203B41FA5}">
                      <a16:colId xmlns:a16="http://schemas.microsoft.com/office/drawing/2014/main" val="3767954096"/>
                    </a:ext>
                  </a:extLst>
                </a:gridCol>
                <a:gridCol w="246888">
                  <a:extLst>
                    <a:ext uri="{9D8B030D-6E8A-4147-A177-3AD203B41FA5}">
                      <a16:colId xmlns:a16="http://schemas.microsoft.com/office/drawing/2014/main" val="593681399"/>
                    </a:ext>
                  </a:extLst>
                </a:gridCol>
                <a:gridCol w="246888">
                  <a:extLst>
                    <a:ext uri="{9D8B030D-6E8A-4147-A177-3AD203B41FA5}">
                      <a16:colId xmlns:a16="http://schemas.microsoft.com/office/drawing/2014/main" val="3498365840"/>
                    </a:ext>
                  </a:extLst>
                </a:gridCol>
                <a:gridCol w="246888">
                  <a:extLst>
                    <a:ext uri="{9D8B030D-6E8A-4147-A177-3AD203B41FA5}">
                      <a16:colId xmlns:a16="http://schemas.microsoft.com/office/drawing/2014/main" val="2899807710"/>
                    </a:ext>
                  </a:extLst>
                </a:gridCol>
                <a:gridCol w="246888">
                  <a:extLst>
                    <a:ext uri="{9D8B030D-6E8A-4147-A177-3AD203B41FA5}">
                      <a16:colId xmlns:a16="http://schemas.microsoft.com/office/drawing/2014/main" val="1214909443"/>
                    </a:ext>
                  </a:extLst>
                </a:gridCol>
                <a:gridCol w="246888">
                  <a:extLst>
                    <a:ext uri="{9D8B030D-6E8A-4147-A177-3AD203B41FA5}">
                      <a16:colId xmlns:a16="http://schemas.microsoft.com/office/drawing/2014/main" val="979486779"/>
                    </a:ext>
                  </a:extLst>
                </a:gridCol>
                <a:gridCol w="246888">
                  <a:extLst>
                    <a:ext uri="{9D8B030D-6E8A-4147-A177-3AD203B41FA5}">
                      <a16:colId xmlns:a16="http://schemas.microsoft.com/office/drawing/2014/main" val="3120480667"/>
                    </a:ext>
                  </a:extLst>
                </a:gridCol>
                <a:gridCol w="246888">
                  <a:extLst>
                    <a:ext uri="{9D8B030D-6E8A-4147-A177-3AD203B41FA5}">
                      <a16:colId xmlns:a16="http://schemas.microsoft.com/office/drawing/2014/main" val="2518409127"/>
                    </a:ext>
                  </a:extLst>
                </a:gridCol>
                <a:gridCol w="246888">
                  <a:extLst>
                    <a:ext uri="{9D8B030D-6E8A-4147-A177-3AD203B41FA5}">
                      <a16:colId xmlns:a16="http://schemas.microsoft.com/office/drawing/2014/main" val="3497991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270444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- 2021-12-28 14:59:03</a:t>
                      </a:r>
                      <a:r>
                        <a:rPr kumimoji="0" lang="en-US" sz="1000" b="0" i="0" u="none" strike="noStrike" kern="1200" cap="none" spc="0" normalizeH="0" baseline="0" noProof="0">
                          <a:ln>
                            <a:noFill/>
                          </a:ln>
                          <a:solidFill>
                            <a:prstClr val="black"/>
                          </a:solidFill>
                          <a:effectLst/>
                          <a:uLnTx/>
                          <a:uFillTx/>
                          <a:latin typeface="+mn-lt"/>
                          <a:ea typeface="+mn-ea"/>
                          <a:cs typeface="+mn-cs"/>
                        </a:rPr>
                        <a:t>
 Sending warm wishes this holiday season, from our families to yours! 
Thanks to TMA employees Sandy G., Kristy C., and Diana B. for sharing these photos of their families.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https://quintly-image-storage.s3.amazonaws.com/e33bbb9956bb05844e7317a82c09a400/973612ecaf5d9a2e15feabd39809b9f5.jpg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84788555"/>
                  </a:ext>
                </a:extLst>
              </a:tr>
            </a:tbl>
          </a:graphicData>
        </a:graphic>
      </p:graphicFrame>
      <p:sp>
        <p:nvSpPr>
          <p:cNvPr id="4" name="Text Placeholder 3">
            <a:extLst>
              <a:ext uri="{FF2B5EF4-FFF2-40B4-BE49-F238E27FC236}">
                <a16:creationId xmlns:a16="http://schemas.microsoft.com/office/drawing/2014/main" id="{F07E92C9-5606-4B3C-BFB2-4FB6FA5C0C72}"/>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4300828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5F996-A957-47FF-B5C6-43739FFCDF18}"/>
              </a:ext>
            </a:extLst>
          </p:cNvPr>
          <p:cNvSpPr>
            <a:spLocks noGrp="1"/>
          </p:cNvSpPr>
          <p:nvPr>
            <p:ph type="title"/>
          </p:nvPr>
        </p:nvSpPr>
        <p:spPr/>
        <p:txBody>
          <a:bodyPr/>
          <a:lstStyle/>
          <a:p>
            <a:r>
              <a:rPr lang="en-US"/>
              <a:t>Facebook Original Own Posts Table | All profiles - 9 of 26</a:t>
            </a:r>
          </a:p>
        </p:txBody>
      </p:sp>
      <p:graphicFrame>
        <p:nvGraphicFramePr>
          <p:cNvPr id="5" name="Table Placeholder 4">
            <a:extLst>
              <a:ext uri="{FF2B5EF4-FFF2-40B4-BE49-F238E27FC236}">
                <a16:creationId xmlns:a16="http://schemas.microsoft.com/office/drawing/2014/main" id="{782AFADC-70CB-46CA-9A44-C83BCD99EE78}"/>
              </a:ext>
            </a:extLst>
          </p:cNvPr>
          <p:cNvGraphicFramePr>
            <a:graphicFrameLocks noGrp="1"/>
          </p:cNvGraphicFramePr>
          <p:nvPr>
            <p:ph type="tbl" sz="quarter" idx="13"/>
            <p:extLst>
              <p:ext uri="{D42A27DB-BD31-4B8C-83A1-F6EECF244321}">
                <p14:modId xmlns:p14="http://schemas.microsoft.com/office/powerpoint/2010/main" val="2673974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73341216"/>
                    </a:ext>
                  </a:extLst>
                </a:gridCol>
                <a:gridCol w="1152144">
                  <a:extLst>
                    <a:ext uri="{9D8B030D-6E8A-4147-A177-3AD203B41FA5}">
                      <a16:colId xmlns:a16="http://schemas.microsoft.com/office/drawing/2014/main" val="3991406537"/>
                    </a:ext>
                  </a:extLst>
                </a:gridCol>
                <a:gridCol w="822960">
                  <a:extLst>
                    <a:ext uri="{9D8B030D-6E8A-4147-A177-3AD203B41FA5}">
                      <a16:colId xmlns:a16="http://schemas.microsoft.com/office/drawing/2014/main" val="806140317"/>
                    </a:ext>
                  </a:extLst>
                </a:gridCol>
                <a:gridCol w="246888">
                  <a:extLst>
                    <a:ext uri="{9D8B030D-6E8A-4147-A177-3AD203B41FA5}">
                      <a16:colId xmlns:a16="http://schemas.microsoft.com/office/drawing/2014/main" val="2830466402"/>
                    </a:ext>
                  </a:extLst>
                </a:gridCol>
                <a:gridCol w="246888">
                  <a:extLst>
                    <a:ext uri="{9D8B030D-6E8A-4147-A177-3AD203B41FA5}">
                      <a16:colId xmlns:a16="http://schemas.microsoft.com/office/drawing/2014/main" val="910221924"/>
                    </a:ext>
                  </a:extLst>
                </a:gridCol>
                <a:gridCol w="246888">
                  <a:extLst>
                    <a:ext uri="{9D8B030D-6E8A-4147-A177-3AD203B41FA5}">
                      <a16:colId xmlns:a16="http://schemas.microsoft.com/office/drawing/2014/main" val="2523986258"/>
                    </a:ext>
                  </a:extLst>
                </a:gridCol>
                <a:gridCol w="246888">
                  <a:extLst>
                    <a:ext uri="{9D8B030D-6E8A-4147-A177-3AD203B41FA5}">
                      <a16:colId xmlns:a16="http://schemas.microsoft.com/office/drawing/2014/main" val="927485084"/>
                    </a:ext>
                  </a:extLst>
                </a:gridCol>
                <a:gridCol w="246888">
                  <a:extLst>
                    <a:ext uri="{9D8B030D-6E8A-4147-A177-3AD203B41FA5}">
                      <a16:colId xmlns:a16="http://schemas.microsoft.com/office/drawing/2014/main" val="2090070658"/>
                    </a:ext>
                  </a:extLst>
                </a:gridCol>
                <a:gridCol w="246888">
                  <a:extLst>
                    <a:ext uri="{9D8B030D-6E8A-4147-A177-3AD203B41FA5}">
                      <a16:colId xmlns:a16="http://schemas.microsoft.com/office/drawing/2014/main" val="3746182025"/>
                    </a:ext>
                  </a:extLst>
                </a:gridCol>
                <a:gridCol w="246888">
                  <a:extLst>
                    <a:ext uri="{9D8B030D-6E8A-4147-A177-3AD203B41FA5}">
                      <a16:colId xmlns:a16="http://schemas.microsoft.com/office/drawing/2014/main" val="1839218177"/>
                    </a:ext>
                  </a:extLst>
                </a:gridCol>
                <a:gridCol w="246888">
                  <a:extLst>
                    <a:ext uri="{9D8B030D-6E8A-4147-A177-3AD203B41FA5}">
                      <a16:colId xmlns:a16="http://schemas.microsoft.com/office/drawing/2014/main" val="72221589"/>
                    </a:ext>
                  </a:extLst>
                </a:gridCol>
                <a:gridCol w="246888">
                  <a:extLst>
                    <a:ext uri="{9D8B030D-6E8A-4147-A177-3AD203B41FA5}">
                      <a16:colId xmlns:a16="http://schemas.microsoft.com/office/drawing/2014/main" val="4039449846"/>
                    </a:ext>
                  </a:extLst>
                </a:gridCol>
                <a:gridCol w="246888">
                  <a:extLst>
                    <a:ext uri="{9D8B030D-6E8A-4147-A177-3AD203B41FA5}">
                      <a16:colId xmlns:a16="http://schemas.microsoft.com/office/drawing/2014/main" val="4052579342"/>
                    </a:ext>
                  </a:extLst>
                </a:gridCol>
                <a:gridCol w="246888">
                  <a:extLst>
                    <a:ext uri="{9D8B030D-6E8A-4147-A177-3AD203B41FA5}">
                      <a16:colId xmlns:a16="http://schemas.microsoft.com/office/drawing/2014/main" val="1609059271"/>
                    </a:ext>
                  </a:extLst>
                </a:gridCol>
                <a:gridCol w="246888">
                  <a:extLst>
                    <a:ext uri="{9D8B030D-6E8A-4147-A177-3AD203B41FA5}">
                      <a16:colId xmlns:a16="http://schemas.microsoft.com/office/drawing/2014/main" val="3142339160"/>
                    </a:ext>
                  </a:extLst>
                </a:gridCol>
                <a:gridCol w="246888">
                  <a:extLst>
                    <a:ext uri="{9D8B030D-6E8A-4147-A177-3AD203B41FA5}">
                      <a16:colId xmlns:a16="http://schemas.microsoft.com/office/drawing/2014/main" val="2446583256"/>
                    </a:ext>
                  </a:extLst>
                </a:gridCol>
                <a:gridCol w="246888">
                  <a:extLst>
                    <a:ext uri="{9D8B030D-6E8A-4147-A177-3AD203B41FA5}">
                      <a16:colId xmlns:a16="http://schemas.microsoft.com/office/drawing/2014/main" val="2704915399"/>
                    </a:ext>
                  </a:extLst>
                </a:gridCol>
                <a:gridCol w="246888">
                  <a:extLst>
                    <a:ext uri="{9D8B030D-6E8A-4147-A177-3AD203B41FA5}">
                      <a16:colId xmlns:a16="http://schemas.microsoft.com/office/drawing/2014/main" val="1101935339"/>
                    </a:ext>
                  </a:extLst>
                </a:gridCol>
                <a:gridCol w="246888">
                  <a:extLst>
                    <a:ext uri="{9D8B030D-6E8A-4147-A177-3AD203B41FA5}">
                      <a16:colId xmlns:a16="http://schemas.microsoft.com/office/drawing/2014/main" val="1847324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391322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- 2021-12-27 21:40:34</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2021 Honolulu Marathon finishers, including our president &amp; CEO Mark Yoda!
Comment with a thumbs up if you did the Honolulu Marathon this year.
#2021honolulumarathon #teamficoh #wellness #goals #honolulumarathon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https://quintly-image-storage.s3.amazonaws.com/17ae3836335657ff0a83f20c7d11e5e8/c747d2dd5b42a3179b59a250c84a424f.jpg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95396909"/>
                  </a:ext>
                </a:extLst>
              </a:tr>
            </a:tbl>
          </a:graphicData>
        </a:graphic>
      </p:graphicFrame>
      <p:sp>
        <p:nvSpPr>
          <p:cNvPr id="4" name="Text Placeholder 3">
            <a:extLst>
              <a:ext uri="{FF2B5EF4-FFF2-40B4-BE49-F238E27FC236}">
                <a16:creationId xmlns:a16="http://schemas.microsoft.com/office/drawing/2014/main" id="{C40BACAD-CF69-4673-AFB2-D1AFA5461716}"/>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7494505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CDC3E-E061-4550-BBF7-EF2C8045DD57}"/>
              </a:ext>
            </a:extLst>
          </p:cNvPr>
          <p:cNvSpPr>
            <a:spLocks noGrp="1"/>
          </p:cNvSpPr>
          <p:nvPr>
            <p:ph type="title"/>
          </p:nvPr>
        </p:nvSpPr>
        <p:spPr/>
        <p:txBody>
          <a:bodyPr/>
          <a:lstStyle/>
          <a:p>
            <a:r>
              <a:rPr lang="en-US"/>
              <a:t>Facebook Original Own Posts Table | All profiles - 10 of 26</a:t>
            </a:r>
          </a:p>
        </p:txBody>
      </p:sp>
      <p:graphicFrame>
        <p:nvGraphicFramePr>
          <p:cNvPr id="5" name="Table Placeholder 4">
            <a:extLst>
              <a:ext uri="{FF2B5EF4-FFF2-40B4-BE49-F238E27FC236}">
                <a16:creationId xmlns:a16="http://schemas.microsoft.com/office/drawing/2014/main" id="{096C20AC-8C36-4680-997E-E50CC1245D48}"/>
              </a:ext>
            </a:extLst>
          </p:cNvPr>
          <p:cNvGraphicFramePr>
            <a:graphicFrameLocks noGrp="1"/>
          </p:cNvGraphicFramePr>
          <p:nvPr>
            <p:ph type="tbl" sz="quarter" idx="13"/>
            <p:extLst>
              <p:ext uri="{D42A27DB-BD31-4B8C-83A1-F6EECF244321}">
                <p14:modId xmlns:p14="http://schemas.microsoft.com/office/powerpoint/2010/main" val="3425790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882422884"/>
                    </a:ext>
                  </a:extLst>
                </a:gridCol>
                <a:gridCol w="1152144">
                  <a:extLst>
                    <a:ext uri="{9D8B030D-6E8A-4147-A177-3AD203B41FA5}">
                      <a16:colId xmlns:a16="http://schemas.microsoft.com/office/drawing/2014/main" val="4110769911"/>
                    </a:ext>
                  </a:extLst>
                </a:gridCol>
                <a:gridCol w="822960">
                  <a:extLst>
                    <a:ext uri="{9D8B030D-6E8A-4147-A177-3AD203B41FA5}">
                      <a16:colId xmlns:a16="http://schemas.microsoft.com/office/drawing/2014/main" val="1813317765"/>
                    </a:ext>
                  </a:extLst>
                </a:gridCol>
                <a:gridCol w="246888">
                  <a:extLst>
                    <a:ext uri="{9D8B030D-6E8A-4147-A177-3AD203B41FA5}">
                      <a16:colId xmlns:a16="http://schemas.microsoft.com/office/drawing/2014/main" val="1822577923"/>
                    </a:ext>
                  </a:extLst>
                </a:gridCol>
                <a:gridCol w="246888">
                  <a:extLst>
                    <a:ext uri="{9D8B030D-6E8A-4147-A177-3AD203B41FA5}">
                      <a16:colId xmlns:a16="http://schemas.microsoft.com/office/drawing/2014/main" val="3590977045"/>
                    </a:ext>
                  </a:extLst>
                </a:gridCol>
                <a:gridCol w="246888">
                  <a:extLst>
                    <a:ext uri="{9D8B030D-6E8A-4147-A177-3AD203B41FA5}">
                      <a16:colId xmlns:a16="http://schemas.microsoft.com/office/drawing/2014/main" val="2831483853"/>
                    </a:ext>
                  </a:extLst>
                </a:gridCol>
                <a:gridCol w="246888">
                  <a:extLst>
                    <a:ext uri="{9D8B030D-6E8A-4147-A177-3AD203B41FA5}">
                      <a16:colId xmlns:a16="http://schemas.microsoft.com/office/drawing/2014/main" val="2158956029"/>
                    </a:ext>
                  </a:extLst>
                </a:gridCol>
                <a:gridCol w="246888">
                  <a:extLst>
                    <a:ext uri="{9D8B030D-6E8A-4147-A177-3AD203B41FA5}">
                      <a16:colId xmlns:a16="http://schemas.microsoft.com/office/drawing/2014/main" val="3375565446"/>
                    </a:ext>
                  </a:extLst>
                </a:gridCol>
                <a:gridCol w="246888">
                  <a:extLst>
                    <a:ext uri="{9D8B030D-6E8A-4147-A177-3AD203B41FA5}">
                      <a16:colId xmlns:a16="http://schemas.microsoft.com/office/drawing/2014/main" val="1358506381"/>
                    </a:ext>
                  </a:extLst>
                </a:gridCol>
                <a:gridCol w="246888">
                  <a:extLst>
                    <a:ext uri="{9D8B030D-6E8A-4147-A177-3AD203B41FA5}">
                      <a16:colId xmlns:a16="http://schemas.microsoft.com/office/drawing/2014/main" val="2537124822"/>
                    </a:ext>
                  </a:extLst>
                </a:gridCol>
                <a:gridCol w="246888">
                  <a:extLst>
                    <a:ext uri="{9D8B030D-6E8A-4147-A177-3AD203B41FA5}">
                      <a16:colId xmlns:a16="http://schemas.microsoft.com/office/drawing/2014/main" val="2834862419"/>
                    </a:ext>
                  </a:extLst>
                </a:gridCol>
                <a:gridCol w="246888">
                  <a:extLst>
                    <a:ext uri="{9D8B030D-6E8A-4147-A177-3AD203B41FA5}">
                      <a16:colId xmlns:a16="http://schemas.microsoft.com/office/drawing/2014/main" val="360987959"/>
                    </a:ext>
                  </a:extLst>
                </a:gridCol>
                <a:gridCol w="246888">
                  <a:extLst>
                    <a:ext uri="{9D8B030D-6E8A-4147-A177-3AD203B41FA5}">
                      <a16:colId xmlns:a16="http://schemas.microsoft.com/office/drawing/2014/main" val="2642780898"/>
                    </a:ext>
                  </a:extLst>
                </a:gridCol>
                <a:gridCol w="246888">
                  <a:extLst>
                    <a:ext uri="{9D8B030D-6E8A-4147-A177-3AD203B41FA5}">
                      <a16:colId xmlns:a16="http://schemas.microsoft.com/office/drawing/2014/main" val="4023612019"/>
                    </a:ext>
                  </a:extLst>
                </a:gridCol>
                <a:gridCol w="246888">
                  <a:extLst>
                    <a:ext uri="{9D8B030D-6E8A-4147-A177-3AD203B41FA5}">
                      <a16:colId xmlns:a16="http://schemas.microsoft.com/office/drawing/2014/main" val="3263405756"/>
                    </a:ext>
                  </a:extLst>
                </a:gridCol>
                <a:gridCol w="246888">
                  <a:extLst>
                    <a:ext uri="{9D8B030D-6E8A-4147-A177-3AD203B41FA5}">
                      <a16:colId xmlns:a16="http://schemas.microsoft.com/office/drawing/2014/main" val="2530791693"/>
                    </a:ext>
                  </a:extLst>
                </a:gridCol>
                <a:gridCol w="246888">
                  <a:extLst>
                    <a:ext uri="{9D8B030D-6E8A-4147-A177-3AD203B41FA5}">
                      <a16:colId xmlns:a16="http://schemas.microsoft.com/office/drawing/2014/main" val="1787822917"/>
                    </a:ext>
                  </a:extLst>
                </a:gridCol>
                <a:gridCol w="246888">
                  <a:extLst>
                    <a:ext uri="{9D8B030D-6E8A-4147-A177-3AD203B41FA5}">
                      <a16:colId xmlns:a16="http://schemas.microsoft.com/office/drawing/2014/main" val="1944930054"/>
                    </a:ext>
                  </a:extLst>
                </a:gridCol>
                <a:gridCol w="246888">
                  <a:extLst>
                    <a:ext uri="{9D8B030D-6E8A-4147-A177-3AD203B41FA5}">
                      <a16:colId xmlns:a16="http://schemas.microsoft.com/office/drawing/2014/main" val="2100217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134715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- 2021-12-27 10:04:00</a:t>
                      </a:r>
                      <a:r>
                        <a:rPr kumimoji="0" lang="en-US" sz="1000" b="0" i="0" u="none" strike="noStrike" kern="1200" cap="none" spc="0" normalizeH="0" baseline="0" noProof="0">
                          <a:ln>
                            <a:noFill/>
                          </a:ln>
                          <a:solidFill>
                            <a:prstClr val="black"/>
                          </a:solidFill>
                          <a:effectLst/>
                          <a:uLnTx/>
                          <a:uFillTx/>
                          <a:latin typeface="+mn-lt"/>
                          <a:ea typeface="+mn-ea"/>
                          <a:cs typeface="+mn-cs"/>
                        </a:rPr>
                        <a:t>
 Want a fresh start in the new year? Now is the time to land your next #job. Visit bit.ly/PHLYCareers to check out our open roles and submit an application! #TEAMPHLY #insurancecareers #jobsearchers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https://quintly-image-storage.s3.amazonaws.com/d123f9c23f3abec6e562a564c92f236a/cd3f7968b54c0e1724b66dbdb01a2946.jpg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95391520"/>
                  </a:ext>
                </a:extLst>
              </a:tr>
            </a:tbl>
          </a:graphicData>
        </a:graphic>
      </p:graphicFrame>
      <p:sp>
        <p:nvSpPr>
          <p:cNvPr id="4" name="Text Placeholder 3">
            <a:extLst>
              <a:ext uri="{FF2B5EF4-FFF2-40B4-BE49-F238E27FC236}">
                <a16:creationId xmlns:a16="http://schemas.microsoft.com/office/drawing/2014/main" id="{CC101357-582F-4469-8FF7-52B70D47E66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129610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C9CE5-7FCD-4DB9-B20C-6BEE0E5855D6}"/>
              </a:ext>
            </a:extLst>
          </p:cNvPr>
          <p:cNvSpPr>
            <a:spLocks noGrp="1"/>
          </p:cNvSpPr>
          <p:nvPr>
            <p:ph type="title"/>
          </p:nvPr>
        </p:nvSpPr>
        <p:spPr/>
        <p:txBody>
          <a:bodyPr/>
          <a:lstStyle/>
          <a:p>
            <a:r>
              <a:rPr lang="en-US"/>
              <a:t>Facebook Original Own Posts Table | All profiles - 11 of 26</a:t>
            </a:r>
          </a:p>
        </p:txBody>
      </p:sp>
      <p:graphicFrame>
        <p:nvGraphicFramePr>
          <p:cNvPr id="5" name="Table Placeholder 4">
            <a:extLst>
              <a:ext uri="{FF2B5EF4-FFF2-40B4-BE49-F238E27FC236}">
                <a16:creationId xmlns:a16="http://schemas.microsoft.com/office/drawing/2014/main" id="{921943CF-A3ED-4059-B629-76C70C4A67F0}"/>
              </a:ext>
            </a:extLst>
          </p:cNvPr>
          <p:cNvGraphicFramePr>
            <a:graphicFrameLocks noGrp="1"/>
          </p:cNvGraphicFramePr>
          <p:nvPr>
            <p:ph type="tbl" sz="quarter" idx="13"/>
            <p:extLst>
              <p:ext uri="{D42A27DB-BD31-4B8C-83A1-F6EECF244321}">
                <p14:modId xmlns:p14="http://schemas.microsoft.com/office/powerpoint/2010/main" val="3480658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601004332"/>
                    </a:ext>
                  </a:extLst>
                </a:gridCol>
                <a:gridCol w="1152144">
                  <a:extLst>
                    <a:ext uri="{9D8B030D-6E8A-4147-A177-3AD203B41FA5}">
                      <a16:colId xmlns:a16="http://schemas.microsoft.com/office/drawing/2014/main" val="2763600223"/>
                    </a:ext>
                  </a:extLst>
                </a:gridCol>
                <a:gridCol w="822960">
                  <a:extLst>
                    <a:ext uri="{9D8B030D-6E8A-4147-A177-3AD203B41FA5}">
                      <a16:colId xmlns:a16="http://schemas.microsoft.com/office/drawing/2014/main" val="2923524367"/>
                    </a:ext>
                  </a:extLst>
                </a:gridCol>
                <a:gridCol w="246888">
                  <a:extLst>
                    <a:ext uri="{9D8B030D-6E8A-4147-A177-3AD203B41FA5}">
                      <a16:colId xmlns:a16="http://schemas.microsoft.com/office/drawing/2014/main" val="1696862204"/>
                    </a:ext>
                  </a:extLst>
                </a:gridCol>
                <a:gridCol w="246888">
                  <a:extLst>
                    <a:ext uri="{9D8B030D-6E8A-4147-A177-3AD203B41FA5}">
                      <a16:colId xmlns:a16="http://schemas.microsoft.com/office/drawing/2014/main" val="1552209617"/>
                    </a:ext>
                  </a:extLst>
                </a:gridCol>
                <a:gridCol w="246888">
                  <a:extLst>
                    <a:ext uri="{9D8B030D-6E8A-4147-A177-3AD203B41FA5}">
                      <a16:colId xmlns:a16="http://schemas.microsoft.com/office/drawing/2014/main" val="2258908860"/>
                    </a:ext>
                  </a:extLst>
                </a:gridCol>
                <a:gridCol w="246888">
                  <a:extLst>
                    <a:ext uri="{9D8B030D-6E8A-4147-A177-3AD203B41FA5}">
                      <a16:colId xmlns:a16="http://schemas.microsoft.com/office/drawing/2014/main" val="2634724464"/>
                    </a:ext>
                  </a:extLst>
                </a:gridCol>
                <a:gridCol w="246888">
                  <a:extLst>
                    <a:ext uri="{9D8B030D-6E8A-4147-A177-3AD203B41FA5}">
                      <a16:colId xmlns:a16="http://schemas.microsoft.com/office/drawing/2014/main" val="654423011"/>
                    </a:ext>
                  </a:extLst>
                </a:gridCol>
                <a:gridCol w="246888">
                  <a:extLst>
                    <a:ext uri="{9D8B030D-6E8A-4147-A177-3AD203B41FA5}">
                      <a16:colId xmlns:a16="http://schemas.microsoft.com/office/drawing/2014/main" val="281671175"/>
                    </a:ext>
                  </a:extLst>
                </a:gridCol>
                <a:gridCol w="246888">
                  <a:extLst>
                    <a:ext uri="{9D8B030D-6E8A-4147-A177-3AD203B41FA5}">
                      <a16:colId xmlns:a16="http://schemas.microsoft.com/office/drawing/2014/main" val="2466629432"/>
                    </a:ext>
                  </a:extLst>
                </a:gridCol>
                <a:gridCol w="246888">
                  <a:extLst>
                    <a:ext uri="{9D8B030D-6E8A-4147-A177-3AD203B41FA5}">
                      <a16:colId xmlns:a16="http://schemas.microsoft.com/office/drawing/2014/main" val="3892254742"/>
                    </a:ext>
                  </a:extLst>
                </a:gridCol>
                <a:gridCol w="246888">
                  <a:extLst>
                    <a:ext uri="{9D8B030D-6E8A-4147-A177-3AD203B41FA5}">
                      <a16:colId xmlns:a16="http://schemas.microsoft.com/office/drawing/2014/main" val="202344368"/>
                    </a:ext>
                  </a:extLst>
                </a:gridCol>
                <a:gridCol w="246888">
                  <a:extLst>
                    <a:ext uri="{9D8B030D-6E8A-4147-A177-3AD203B41FA5}">
                      <a16:colId xmlns:a16="http://schemas.microsoft.com/office/drawing/2014/main" val="2523282977"/>
                    </a:ext>
                  </a:extLst>
                </a:gridCol>
                <a:gridCol w="246888">
                  <a:extLst>
                    <a:ext uri="{9D8B030D-6E8A-4147-A177-3AD203B41FA5}">
                      <a16:colId xmlns:a16="http://schemas.microsoft.com/office/drawing/2014/main" val="731471895"/>
                    </a:ext>
                  </a:extLst>
                </a:gridCol>
                <a:gridCol w="246888">
                  <a:extLst>
                    <a:ext uri="{9D8B030D-6E8A-4147-A177-3AD203B41FA5}">
                      <a16:colId xmlns:a16="http://schemas.microsoft.com/office/drawing/2014/main" val="3912124090"/>
                    </a:ext>
                  </a:extLst>
                </a:gridCol>
                <a:gridCol w="246888">
                  <a:extLst>
                    <a:ext uri="{9D8B030D-6E8A-4147-A177-3AD203B41FA5}">
                      <a16:colId xmlns:a16="http://schemas.microsoft.com/office/drawing/2014/main" val="3840965413"/>
                    </a:ext>
                  </a:extLst>
                </a:gridCol>
                <a:gridCol w="246888">
                  <a:extLst>
                    <a:ext uri="{9D8B030D-6E8A-4147-A177-3AD203B41FA5}">
                      <a16:colId xmlns:a16="http://schemas.microsoft.com/office/drawing/2014/main" val="3063694851"/>
                    </a:ext>
                  </a:extLst>
                </a:gridCol>
                <a:gridCol w="246888">
                  <a:extLst>
                    <a:ext uri="{9D8B030D-6E8A-4147-A177-3AD203B41FA5}">
                      <a16:colId xmlns:a16="http://schemas.microsoft.com/office/drawing/2014/main" val="587187676"/>
                    </a:ext>
                  </a:extLst>
                </a:gridCol>
                <a:gridCol w="246888">
                  <a:extLst>
                    <a:ext uri="{9D8B030D-6E8A-4147-A177-3AD203B41FA5}">
                      <a16:colId xmlns:a16="http://schemas.microsoft.com/office/drawing/2014/main" val="2639337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486949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- 2021-12-23 12:46:33</a:t>
                      </a:r>
                      <a:r>
                        <a:rPr kumimoji="0" lang="en-US" sz="1000" b="0" i="0" u="none" strike="noStrike" kern="1200" cap="none" spc="0" normalizeH="0" baseline="0" noProof="0">
                          <a:ln>
                            <a:noFill/>
                          </a:ln>
                          <a:solidFill>
                            <a:prstClr val="black"/>
                          </a:solidFill>
                          <a:effectLst/>
                          <a:uLnTx/>
                          <a:uFillTx/>
                          <a:latin typeface="+mn-lt"/>
                          <a:ea typeface="+mn-ea"/>
                          <a:cs typeface="+mn-cs"/>
                        </a:rPr>
                        <a:t>
 First Insurance offices are closing at 12noon today and will remain closed through the weekend. Normal business hours will resume on Monday. Our after hours call center will remain open over the holiday weekend should you need to report a claim. From all of us at #teamficoh, have a safe and happy holiday!
#happyholidays2021 #safeholidays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https://quintly-image-storage.s3.amazonaws.com/17ae3836335657ff0a83f20c7d11e5e8/7e219fd507811230abd456f3c2d9fabd.jpg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97348908"/>
                  </a:ext>
                </a:extLst>
              </a:tr>
            </a:tbl>
          </a:graphicData>
        </a:graphic>
      </p:graphicFrame>
      <p:sp>
        <p:nvSpPr>
          <p:cNvPr id="4" name="Text Placeholder 3">
            <a:extLst>
              <a:ext uri="{FF2B5EF4-FFF2-40B4-BE49-F238E27FC236}">
                <a16:creationId xmlns:a16="http://schemas.microsoft.com/office/drawing/2014/main" id="{75244EED-406D-404C-8BB6-151629E130F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2578769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CDC8F-8BE0-443F-8FD2-794A023E1315}"/>
              </a:ext>
            </a:extLst>
          </p:cNvPr>
          <p:cNvSpPr>
            <a:spLocks noGrp="1"/>
          </p:cNvSpPr>
          <p:nvPr>
            <p:ph type="title"/>
          </p:nvPr>
        </p:nvSpPr>
        <p:spPr/>
        <p:txBody>
          <a:bodyPr/>
          <a:lstStyle/>
          <a:p>
            <a:r>
              <a:rPr lang="en-US"/>
              <a:t>Facebook Original Own Posts Table | All profiles - 12 of 26</a:t>
            </a:r>
          </a:p>
        </p:txBody>
      </p:sp>
      <p:graphicFrame>
        <p:nvGraphicFramePr>
          <p:cNvPr id="5" name="Table Placeholder 4">
            <a:extLst>
              <a:ext uri="{FF2B5EF4-FFF2-40B4-BE49-F238E27FC236}">
                <a16:creationId xmlns:a16="http://schemas.microsoft.com/office/drawing/2014/main" id="{66A2FBD3-41A0-48B0-8296-66CF2116CFE1}"/>
              </a:ext>
            </a:extLst>
          </p:cNvPr>
          <p:cNvGraphicFramePr>
            <a:graphicFrameLocks noGrp="1"/>
          </p:cNvGraphicFramePr>
          <p:nvPr>
            <p:ph type="tbl" sz="quarter" idx="13"/>
            <p:extLst>
              <p:ext uri="{D42A27DB-BD31-4B8C-83A1-F6EECF244321}">
                <p14:modId xmlns:p14="http://schemas.microsoft.com/office/powerpoint/2010/main" val="3976236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19296760"/>
                    </a:ext>
                  </a:extLst>
                </a:gridCol>
                <a:gridCol w="1152144">
                  <a:extLst>
                    <a:ext uri="{9D8B030D-6E8A-4147-A177-3AD203B41FA5}">
                      <a16:colId xmlns:a16="http://schemas.microsoft.com/office/drawing/2014/main" val="1804954021"/>
                    </a:ext>
                  </a:extLst>
                </a:gridCol>
                <a:gridCol w="822960">
                  <a:extLst>
                    <a:ext uri="{9D8B030D-6E8A-4147-A177-3AD203B41FA5}">
                      <a16:colId xmlns:a16="http://schemas.microsoft.com/office/drawing/2014/main" val="3583138626"/>
                    </a:ext>
                  </a:extLst>
                </a:gridCol>
                <a:gridCol w="246888">
                  <a:extLst>
                    <a:ext uri="{9D8B030D-6E8A-4147-A177-3AD203B41FA5}">
                      <a16:colId xmlns:a16="http://schemas.microsoft.com/office/drawing/2014/main" val="2247401224"/>
                    </a:ext>
                  </a:extLst>
                </a:gridCol>
                <a:gridCol w="246888">
                  <a:extLst>
                    <a:ext uri="{9D8B030D-6E8A-4147-A177-3AD203B41FA5}">
                      <a16:colId xmlns:a16="http://schemas.microsoft.com/office/drawing/2014/main" val="4273912352"/>
                    </a:ext>
                  </a:extLst>
                </a:gridCol>
                <a:gridCol w="246888">
                  <a:extLst>
                    <a:ext uri="{9D8B030D-6E8A-4147-A177-3AD203B41FA5}">
                      <a16:colId xmlns:a16="http://schemas.microsoft.com/office/drawing/2014/main" val="2625003149"/>
                    </a:ext>
                  </a:extLst>
                </a:gridCol>
                <a:gridCol w="246888">
                  <a:extLst>
                    <a:ext uri="{9D8B030D-6E8A-4147-A177-3AD203B41FA5}">
                      <a16:colId xmlns:a16="http://schemas.microsoft.com/office/drawing/2014/main" val="1334276267"/>
                    </a:ext>
                  </a:extLst>
                </a:gridCol>
                <a:gridCol w="246888">
                  <a:extLst>
                    <a:ext uri="{9D8B030D-6E8A-4147-A177-3AD203B41FA5}">
                      <a16:colId xmlns:a16="http://schemas.microsoft.com/office/drawing/2014/main" val="1284015300"/>
                    </a:ext>
                  </a:extLst>
                </a:gridCol>
                <a:gridCol w="246888">
                  <a:extLst>
                    <a:ext uri="{9D8B030D-6E8A-4147-A177-3AD203B41FA5}">
                      <a16:colId xmlns:a16="http://schemas.microsoft.com/office/drawing/2014/main" val="1970548588"/>
                    </a:ext>
                  </a:extLst>
                </a:gridCol>
                <a:gridCol w="246888">
                  <a:extLst>
                    <a:ext uri="{9D8B030D-6E8A-4147-A177-3AD203B41FA5}">
                      <a16:colId xmlns:a16="http://schemas.microsoft.com/office/drawing/2014/main" val="1863458276"/>
                    </a:ext>
                  </a:extLst>
                </a:gridCol>
                <a:gridCol w="246888">
                  <a:extLst>
                    <a:ext uri="{9D8B030D-6E8A-4147-A177-3AD203B41FA5}">
                      <a16:colId xmlns:a16="http://schemas.microsoft.com/office/drawing/2014/main" val="2577812963"/>
                    </a:ext>
                  </a:extLst>
                </a:gridCol>
                <a:gridCol w="246888">
                  <a:extLst>
                    <a:ext uri="{9D8B030D-6E8A-4147-A177-3AD203B41FA5}">
                      <a16:colId xmlns:a16="http://schemas.microsoft.com/office/drawing/2014/main" val="4019851146"/>
                    </a:ext>
                  </a:extLst>
                </a:gridCol>
                <a:gridCol w="246888">
                  <a:extLst>
                    <a:ext uri="{9D8B030D-6E8A-4147-A177-3AD203B41FA5}">
                      <a16:colId xmlns:a16="http://schemas.microsoft.com/office/drawing/2014/main" val="472114419"/>
                    </a:ext>
                  </a:extLst>
                </a:gridCol>
                <a:gridCol w="246888">
                  <a:extLst>
                    <a:ext uri="{9D8B030D-6E8A-4147-A177-3AD203B41FA5}">
                      <a16:colId xmlns:a16="http://schemas.microsoft.com/office/drawing/2014/main" val="132993100"/>
                    </a:ext>
                  </a:extLst>
                </a:gridCol>
                <a:gridCol w="246888">
                  <a:extLst>
                    <a:ext uri="{9D8B030D-6E8A-4147-A177-3AD203B41FA5}">
                      <a16:colId xmlns:a16="http://schemas.microsoft.com/office/drawing/2014/main" val="2750988110"/>
                    </a:ext>
                  </a:extLst>
                </a:gridCol>
                <a:gridCol w="246888">
                  <a:extLst>
                    <a:ext uri="{9D8B030D-6E8A-4147-A177-3AD203B41FA5}">
                      <a16:colId xmlns:a16="http://schemas.microsoft.com/office/drawing/2014/main" val="2577796081"/>
                    </a:ext>
                  </a:extLst>
                </a:gridCol>
                <a:gridCol w="246888">
                  <a:extLst>
                    <a:ext uri="{9D8B030D-6E8A-4147-A177-3AD203B41FA5}">
                      <a16:colId xmlns:a16="http://schemas.microsoft.com/office/drawing/2014/main" val="2823628060"/>
                    </a:ext>
                  </a:extLst>
                </a:gridCol>
                <a:gridCol w="246888">
                  <a:extLst>
                    <a:ext uri="{9D8B030D-6E8A-4147-A177-3AD203B41FA5}">
                      <a16:colId xmlns:a16="http://schemas.microsoft.com/office/drawing/2014/main" val="3873500743"/>
                    </a:ext>
                  </a:extLst>
                </a:gridCol>
                <a:gridCol w="246888">
                  <a:extLst>
                    <a:ext uri="{9D8B030D-6E8A-4147-A177-3AD203B41FA5}">
                      <a16:colId xmlns:a16="http://schemas.microsoft.com/office/drawing/2014/main" val="1569331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761112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- 2021-12-23 11:09:01</a:t>
                      </a:r>
                      <a:r>
                        <a:rPr kumimoji="0" lang="en-US" sz="1000" b="0" i="0" u="none" strike="noStrike" kern="1200" cap="none" spc="0" normalizeH="0" baseline="0" noProof="0">
                          <a:ln>
                            <a:noFill/>
                          </a:ln>
                          <a:solidFill>
                            <a:prstClr val="black"/>
                          </a:solidFill>
                          <a:effectLst/>
                          <a:uLnTx/>
                          <a:uFillTx/>
                          <a:latin typeface="+mn-lt"/>
                          <a:ea typeface="+mn-ea"/>
                          <a:cs typeface="+mn-cs"/>
                        </a:rPr>
                        <a:t>
 Happy holidays! TMA will close at noon today for the holiday season. We will resume normal business hours on Monday, December 27th.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https://quintly-image-storage.s3.amazonaws.com/e33bbb9956bb05844e7317a82c09a400/a0a36bad869d2a9dd9a828de3118a348.jpg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52596651"/>
                  </a:ext>
                </a:extLst>
              </a:tr>
            </a:tbl>
          </a:graphicData>
        </a:graphic>
      </p:graphicFrame>
      <p:sp>
        <p:nvSpPr>
          <p:cNvPr id="4" name="Text Placeholder 3">
            <a:extLst>
              <a:ext uri="{FF2B5EF4-FFF2-40B4-BE49-F238E27FC236}">
                <a16:creationId xmlns:a16="http://schemas.microsoft.com/office/drawing/2014/main" id="{D9522B3F-C2ED-4316-9067-4DEADD81A15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9555233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E6AEC-737D-4635-B23E-C370A7079DA9}"/>
              </a:ext>
            </a:extLst>
          </p:cNvPr>
          <p:cNvSpPr>
            <a:spLocks noGrp="1"/>
          </p:cNvSpPr>
          <p:nvPr>
            <p:ph type="title"/>
          </p:nvPr>
        </p:nvSpPr>
        <p:spPr/>
        <p:txBody>
          <a:bodyPr/>
          <a:lstStyle/>
          <a:p>
            <a:r>
              <a:rPr lang="en-US"/>
              <a:t>Facebook Original Own Posts Table | All profiles - 13 of 26</a:t>
            </a:r>
          </a:p>
        </p:txBody>
      </p:sp>
      <p:graphicFrame>
        <p:nvGraphicFramePr>
          <p:cNvPr id="5" name="Table Placeholder 4">
            <a:extLst>
              <a:ext uri="{FF2B5EF4-FFF2-40B4-BE49-F238E27FC236}">
                <a16:creationId xmlns:a16="http://schemas.microsoft.com/office/drawing/2014/main" id="{9EA57F33-E1E5-405E-B6DB-124E7BD0FEC1}"/>
              </a:ext>
            </a:extLst>
          </p:cNvPr>
          <p:cNvGraphicFramePr>
            <a:graphicFrameLocks noGrp="1"/>
          </p:cNvGraphicFramePr>
          <p:nvPr>
            <p:ph type="tbl" sz="quarter" idx="13"/>
            <p:extLst>
              <p:ext uri="{D42A27DB-BD31-4B8C-83A1-F6EECF244321}">
                <p14:modId xmlns:p14="http://schemas.microsoft.com/office/powerpoint/2010/main" val="1790650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56856845"/>
                    </a:ext>
                  </a:extLst>
                </a:gridCol>
                <a:gridCol w="1152144">
                  <a:extLst>
                    <a:ext uri="{9D8B030D-6E8A-4147-A177-3AD203B41FA5}">
                      <a16:colId xmlns:a16="http://schemas.microsoft.com/office/drawing/2014/main" val="862102204"/>
                    </a:ext>
                  </a:extLst>
                </a:gridCol>
                <a:gridCol w="822960">
                  <a:extLst>
                    <a:ext uri="{9D8B030D-6E8A-4147-A177-3AD203B41FA5}">
                      <a16:colId xmlns:a16="http://schemas.microsoft.com/office/drawing/2014/main" val="2389389202"/>
                    </a:ext>
                  </a:extLst>
                </a:gridCol>
                <a:gridCol w="246888">
                  <a:extLst>
                    <a:ext uri="{9D8B030D-6E8A-4147-A177-3AD203B41FA5}">
                      <a16:colId xmlns:a16="http://schemas.microsoft.com/office/drawing/2014/main" val="471285824"/>
                    </a:ext>
                  </a:extLst>
                </a:gridCol>
                <a:gridCol w="246888">
                  <a:extLst>
                    <a:ext uri="{9D8B030D-6E8A-4147-A177-3AD203B41FA5}">
                      <a16:colId xmlns:a16="http://schemas.microsoft.com/office/drawing/2014/main" val="288795077"/>
                    </a:ext>
                  </a:extLst>
                </a:gridCol>
                <a:gridCol w="246888">
                  <a:extLst>
                    <a:ext uri="{9D8B030D-6E8A-4147-A177-3AD203B41FA5}">
                      <a16:colId xmlns:a16="http://schemas.microsoft.com/office/drawing/2014/main" val="1370219136"/>
                    </a:ext>
                  </a:extLst>
                </a:gridCol>
                <a:gridCol w="246888">
                  <a:extLst>
                    <a:ext uri="{9D8B030D-6E8A-4147-A177-3AD203B41FA5}">
                      <a16:colId xmlns:a16="http://schemas.microsoft.com/office/drawing/2014/main" val="44212893"/>
                    </a:ext>
                  </a:extLst>
                </a:gridCol>
                <a:gridCol w="246888">
                  <a:extLst>
                    <a:ext uri="{9D8B030D-6E8A-4147-A177-3AD203B41FA5}">
                      <a16:colId xmlns:a16="http://schemas.microsoft.com/office/drawing/2014/main" val="879195659"/>
                    </a:ext>
                  </a:extLst>
                </a:gridCol>
                <a:gridCol w="246888">
                  <a:extLst>
                    <a:ext uri="{9D8B030D-6E8A-4147-A177-3AD203B41FA5}">
                      <a16:colId xmlns:a16="http://schemas.microsoft.com/office/drawing/2014/main" val="2131658006"/>
                    </a:ext>
                  </a:extLst>
                </a:gridCol>
                <a:gridCol w="246888">
                  <a:extLst>
                    <a:ext uri="{9D8B030D-6E8A-4147-A177-3AD203B41FA5}">
                      <a16:colId xmlns:a16="http://schemas.microsoft.com/office/drawing/2014/main" val="1210912334"/>
                    </a:ext>
                  </a:extLst>
                </a:gridCol>
                <a:gridCol w="246888">
                  <a:extLst>
                    <a:ext uri="{9D8B030D-6E8A-4147-A177-3AD203B41FA5}">
                      <a16:colId xmlns:a16="http://schemas.microsoft.com/office/drawing/2014/main" val="1548315477"/>
                    </a:ext>
                  </a:extLst>
                </a:gridCol>
                <a:gridCol w="246888">
                  <a:extLst>
                    <a:ext uri="{9D8B030D-6E8A-4147-A177-3AD203B41FA5}">
                      <a16:colId xmlns:a16="http://schemas.microsoft.com/office/drawing/2014/main" val="2178998466"/>
                    </a:ext>
                  </a:extLst>
                </a:gridCol>
                <a:gridCol w="246888">
                  <a:extLst>
                    <a:ext uri="{9D8B030D-6E8A-4147-A177-3AD203B41FA5}">
                      <a16:colId xmlns:a16="http://schemas.microsoft.com/office/drawing/2014/main" val="1077240328"/>
                    </a:ext>
                  </a:extLst>
                </a:gridCol>
                <a:gridCol w="246888">
                  <a:extLst>
                    <a:ext uri="{9D8B030D-6E8A-4147-A177-3AD203B41FA5}">
                      <a16:colId xmlns:a16="http://schemas.microsoft.com/office/drawing/2014/main" val="3622361882"/>
                    </a:ext>
                  </a:extLst>
                </a:gridCol>
                <a:gridCol w="246888">
                  <a:extLst>
                    <a:ext uri="{9D8B030D-6E8A-4147-A177-3AD203B41FA5}">
                      <a16:colId xmlns:a16="http://schemas.microsoft.com/office/drawing/2014/main" val="3690617252"/>
                    </a:ext>
                  </a:extLst>
                </a:gridCol>
                <a:gridCol w="246888">
                  <a:extLst>
                    <a:ext uri="{9D8B030D-6E8A-4147-A177-3AD203B41FA5}">
                      <a16:colId xmlns:a16="http://schemas.microsoft.com/office/drawing/2014/main" val="2061102787"/>
                    </a:ext>
                  </a:extLst>
                </a:gridCol>
                <a:gridCol w="246888">
                  <a:extLst>
                    <a:ext uri="{9D8B030D-6E8A-4147-A177-3AD203B41FA5}">
                      <a16:colId xmlns:a16="http://schemas.microsoft.com/office/drawing/2014/main" val="4194169989"/>
                    </a:ext>
                  </a:extLst>
                </a:gridCol>
                <a:gridCol w="246888">
                  <a:extLst>
                    <a:ext uri="{9D8B030D-6E8A-4147-A177-3AD203B41FA5}">
                      <a16:colId xmlns:a16="http://schemas.microsoft.com/office/drawing/2014/main" val="353404212"/>
                    </a:ext>
                  </a:extLst>
                </a:gridCol>
                <a:gridCol w="246888">
                  <a:extLst>
                    <a:ext uri="{9D8B030D-6E8A-4147-A177-3AD203B41FA5}">
                      <a16:colId xmlns:a16="http://schemas.microsoft.com/office/drawing/2014/main" val="3190267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089218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- 2021-12-23 09:33:01</a:t>
                      </a:r>
                      <a:r>
                        <a:rPr kumimoji="0" lang="en-US" sz="1000" b="0" i="0" u="none" strike="noStrike" kern="1200" cap="none" spc="0" normalizeH="0" baseline="0" noProof="0">
                          <a:ln>
                            <a:noFill/>
                          </a:ln>
                          <a:solidFill>
                            <a:prstClr val="black"/>
                          </a:solidFill>
                          <a:effectLst/>
                          <a:uLnTx/>
                          <a:uFillTx/>
                          <a:latin typeface="+mn-lt"/>
                          <a:ea typeface="+mn-ea"/>
                          <a:cs typeface="+mn-cs"/>
                        </a:rPr>
                        <a:t>
 In preparation for the #Christmas holiday, PHLY offices are closing at 12 p.m. today and will be closed on Friday, December 24th. Regular business hours resume on Monday, December 27th. Everyone on #TEAMPHLY wishes you a safe and happy 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https://quintly-image-storage.s3.amazonaws.com/d123f9c23f3abec6e562a564c92f236a/2758782c93f5a019369a9e2c9298465a.jpg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85910411"/>
                  </a:ext>
                </a:extLst>
              </a:tr>
            </a:tbl>
          </a:graphicData>
        </a:graphic>
      </p:graphicFrame>
      <p:sp>
        <p:nvSpPr>
          <p:cNvPr id="4" name="Text Placeholder 3">
            <a:extLst>
              <a:ext uri="{FF2B5EF4-FFF2-40B4-BE49-F238E27FC236}">
                <a16:creationId xmlns:a16="http://schemas.microsoft.com/office/drawing/2014/main" id="{1FCF6F48-B85C-4254-849B-DFE5E91C593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957936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53E4E-00B9-4370-B93F-DEBDCB832073}"/>
              </a:ext>
            </a:extLst>
          </p:cNvPr>
          <p:cNvSpPr>
            <a:spLocks noGrp="1"/>
          </p:cNvSpPr>
          <p:nvPr>
            <p:ph type="title"/>
          </p:nvPr>
        </p:nvSpPr>
        <p:spPr/>
        <p:txBody>
          <a:bodyPr/>
          <a:lstStyle/>
          <a:p>
            <a:r>
              <a:rPr lang="en-US"/>
              <a:t>Facebook Original Own Posts Table | All profiles - 14 of 26</a:t>
            </a:r>
          </a:p>
        </p:txBody>
      </p:sp>
      <p:graphicFrame>
        <p:nvGraphicFramePr>
          <p:cNvPr id="5" name="Table Placeholder 4">
            <a:extLst>
              <a:ext uri="{FF2B5EF4-FFF2-40B4-BE49-F238E27FC236}">
                <a16:creationId xmlns:a16="http://schemas.microsoft.com/office/drawing/2014/main" id="{3F8F12EA-7A5A-4BA9-B521-DC051A8C60C1}"/>
              </a:ext>
            </a:extLst>
          </p:cNvPr>
          <p:cNvGraphicFramePr>
            <a:graphicFrameLocks noGrp="1"/>
          </p:cNvGraphicFramePr>
          <p:nvPr>
            <p:ph type="tbl" sz="quarter" idx="13"/>
            <p:extLst>
              <p:ext uri="{D42A27DB-BD31-4B8C-83A1-F6EECF244321}">
                <p14:modId xmlns:p14="http://schemas.microsoft.com/office/powerpoint/2010/main" val="1055565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386750985"/>
                    </a:ext>
                  </a:extLst>
                </a:gridCol>
                <a:gridCol w="1152144">
                  <a:extLst>
                    <a:ext uri="{9D8B030D-6E8A-4147-A177-3AD203B41FA5}">
                      <a16:colId xmlns:a16="http://schemas.microsoft.com/office/drawing/2014/main" val="4151756724"/>
                    </a:ext>
                  </a:extLst>
                </a:gridCol>
                <a:gridCol w="822960">
                  <a:extLst>
                    <a:ext uri="{9D8B030D-6E8A-4147-A177-3AD203B41FA5}">
                      <a16:colId xmlns:a16="http://schemas.microsoft.com/office/drawing/2014/main" val="1411812653"/>
                    </a:ext>
                  </a:extLst>
                </a:gridCol>
                <a:gridCol w="246888">
                  <a:extLst>
                    <a:ext uri="{9D8B030D-6E8A-4147-A177-3AD203B41FA5}">
                      <a16:colId xmlns:a16="http://schemas.microsoft.com/office/drawing/2014/main" val="2279970848"/>
                    </a:ext>
                  </a:extLst>
                </a:gridCol>
                <a:gridCol w="246888">
                  <a:extLst>
                    <a:ext uri="{9D8B030D-6E8A-4147-A177-3AD203B41FA5}">
                      <a16:colId xmlns:a16="http://schemas.microsoft.com/office/drawing/2014/main" val="352549678"/>
                    </a:ext>
                  </a:extLst>
                </a:gridCol>
                <a:gridCol w="246888">
                  <a:extLst>
                    <a:ext uri="{9D8B030D-6E8A-4147-A177-3AD203B41FA5}">
                      <a16:colId xmlns:a16="http://schemas.microsoft.com/office/drawing/2014/main" val="4290294732"/>
                    </a:ext>
                  </a:extLst>
                </a:gridCol>
                <a:gridCol w="246888">
                  <a:extLst>
                    <a:ext uri="{9D8B030D-6E8A-4147-A177-3AD203B41FA5}">
                      <a16:colId xmlns:a16="http://schemas.microsoft.com/office/drawing/2014/main" val="3928114222"/>
                    </a:ext>
                  </a:extLst>
                </a:gridCol>
                <a:gridCol w="246888">
                  <a:extLst>
                    <a:ext uri="{9D8B030D-6E8A-4147-A177-3AD203B41FA5}">
                      <a16:colId xmlns:a16="http://schemas.microsoft.com/office/drawing/2014/main" val="4129655721"/>
                    </a:ext>
                  </a:extLst>
                </a:gridCol>
                <a:gridCol w="246888">
                  <a:extLst>
                    <a:ext uri="{9D8B030D-6E8A-4147-A177-3AD203B41FA5}">
                      <a16:colId xmlns:a16="http://schemas.microsoft.com/office/drawing/2014/main" val="22121451"/>
                    </a:ext>
                  </a:extLst>
                </a:gridCol>
                <a:gridCol w="246888">
                  <a:extLst>
                    <a:ext uri="{9D8B030D-6E8A-4147-A177-3AD203B41FA5}">
                      <a16:colId xmlns:a16="http://schemas.microsoft.com/office/drawing/2014/main" val="1199215214"/>
                    </a:ext>
                  </a:extLst>
                </a:gridCol>
                <a:gridCol w="246888">
                  <a:extLst>
                    <a:ext uri="{9D8B030D-6E8A-4147-A177-3AD203B41FA5}">
                      <a16:colId xmlns:a16="http://schemas.microsoft.com/office/drawing/2014/main" val="3980550533"/>
                    </a:ext>
                  </a:extLst>
                </a:gridCol>
                <a:gridCol w="246888">
                  <a:extLst>
                    <a:ext uri="{9D8B030D-6E8A-4147-A177-3AD203B41FA5}">
                      <a16:colId xmlns:a16="http://schemas.microsoft.com/office/drawing/2014/main" val="2944419530"/>
                    </a:ext>
                  </a:extLst>
                </a:gridCol>
                <a:gridCol w="246888">
                  <a:extLst>
                    <a:ext uri="{9D8B030D-6E8A-4147-A177-3AD203B41FA5}">
                      <a16:colId xmlns:a16="http://schemas.microsoft.com/office/drawing/2014/main" val="4273529836"/>
                    </a:ext>
                  </a:extLst>
                </a:gridCol>
                <a:gridCol w="246888">
                  <a:extLst>
                    <a:ext uri="{9D8B030D-6E8A-4147-A177-3AD203B41FA5}">
                      <a16:colId xmlns:a16="http://schemas.microsoft.com/office/drawing/2014/main" val="1527876608"/>
                    </a:ext>
                  </a:extLst>
                </a:gridCol>
                <a:gridCol w="246888">
                  <a:extLst>
                    <a:ext uri="{9D8B030D-6E8A-4147-A177-3AD203B41FA5}">
                      <a16:colId xmlns:a16="http://schemas.microsoft.com/office/drawing/2014/main" val="4224917583"/>
                    </a:ext>
                  </a:extLst>
                </a:gridCol>
                <a:gridCol w="246888">
                  <a:extLst>
                    <a:ext uri="{9D8B030D-6E8A-4147-A177-3AD203B41FA5}">
                      <a16:colId xmlns:a16="http://schemas.microsoft.com/office/drawing/2014/main" val="4281310620"/>
                    </a:ext>
                  </a:extLst>
                </a:gridCol>
                <a:gridCol w="246888">
                  <a:extLst>
                    <a:ext uri="{9D8B030D-6E8A-4147-A177-3AD203B41FA5}">
                      <a16:colId xmlns:a16="http://schemas.microsoft.com/office/drawing/2014/main" val="3187990248"/>
                    </a:ext>
                  </a:extLst>
                </a:gridCol>
                <a:gridCol w="246888">
                  <a:extLst>
                    <a:ext uri="{9D8B030D-6E8A-4147-A177-3AD203B41FA5}">
                      <a16:colId xmlns:a16="http://schemas.microsoft.com/office/drawing/2014/main" val="614463760"/>
                    </a:ext>
                  </a:extLst>
                </a:gridCol>
                <a:gridCol w="246888">
                  <a:extLst>
                    <a:ext uri="{9D8B030D-6E8A-4147-A177-3AD203B41FA5}">
                      <a16:colId xmlns:a16="http://schemas.microsoft.com/office/drawing/2014/main" val="1019399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60084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- 2021-12-22 17:04:46</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Throughout the season, PHLY is partnering with the Eagles to highlight #nonprofits doing great work in the community before each home game. Congratulations to South Philly Food Co-op, The Superhero Project- Non Profit Foundation, and Valley Forge Educational Services for being highlighted at this week's game! #FlyEaglesFly
Learn more about our partnership with the Eagles: bit.ly/2YNTRy4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https://quintly-image-storage.s3.amazonaws.com/d123f9c23f3abec6e562a564c92f236a/c19251691f942dc3fc59c1c91581057f.jpg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69775706"/>
                  </a:ext>
                </a:extLst>
              </a:tr>
            </a:tbl>
          </a:graphicData>
        </a:graphic>
      </p:graphicFrame>
      <p:sp>
        <p:nvSpPr>
          <p:cNvPr id="4" name="Text Placeholder 3">
            <a:extLst>
              <a:ext uri="{FF2B5EF4-FFF2-40B4-BE49-F238E27FC236}">
                <a16:creationId xmlns:a16="http://schemas.microsoft.com/office/drawing/2014/main" id="{F969007E-5C4D-4717-A99B-2EFC75F8C10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912759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76EE7-A2AC-41FD-8BD1-53DA3E187FAC}"/>
              </a:ext>
            </a:extLst>
          </p:cNvPr>
          <p:cNvSpPr>
            <a:spLocks noGrp="1"/>
          </p:cNvSpPr>
          <p:nvPr>
            <p:ph type="title"/>
          </p:nvPr>
        </p:nvSpPr>
        <p:spPr/>
        <p:txBody>
          <a:bodyPr/>
          <a:lstStyle/>
          <a:p>
            <a:r>
              <a:rPr lang="en-US"/>
              <a:t>Facebook Original Own Posts Table | All profiles - 15 of 26</a:t>
            </a:r>
          </a:p>
        </p:txBody>
      </p:sp>
      <p:graphicFrame>
        <p:nvGraphicFramePr>
          <p:cNvPr id="5" name="Table Placeholder 4">
            <a:extLst>
              <a:ext uri="{FF2B5EF4-FFF2-40B4-BE49-F238E27FC236}">
                <a16:creationId xmlns:a16="http://schemas.microsoft.com/office/drawing/2014/main" id="{1F6CE239-26D4-47B4-9B27-E571F3063417}"/>
              </a:ext>
            </a:extLst>
          </p:cNvPr>
          <p:cNvGraphicFramePr>
            <a:graphicFrameLocks noGrp="1"/>
          </p:cNvGraphicFramePr>
          <p:nvPr>
            <p:ph type="tbl" sz="quarter" idx="13"/>
            <p:extLst>
              <p:ext uri="{D42A27DB-BD31-4B8C-83A1-F6EECF244321}">
                <p14:modId xmlns:p14="http://schemas.microsoft.com/office/powerpoint/2010/main" val="2364797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497828144"/>
                    </a:ext>
                  </a:extLst>
                </a:gridCol>
                <a:gridCol w="1152144">
                  <a:extLst>
                    <a:ext uri="{9D8B030D-6E8A-4147-A177-3AD203B41FA5}">
                      <a16:colId xmlns:a16="http://schemas.microsoft.com/office/drawing/2014/main" val="2007841449"/>
                    </a:ext>
                  </a:extLst>
                </a:gridCol>
                <a:gridCol w="822960">
                  <a:extLst>
                    <a:ext uri="{9D8B030D-6E8A-4147-A177-3AD203B41FA5}">
                      <a16:colId xmlns:a16="http://schemas.microsoft.com/office/drawing/2014/main" val="1929947034"/>
                    </a:ext>
                  </a:extLst>
                </a:gridCol>
                <a:gridCol w="246888">
                  <a:extLst>
                    <a:ext uri="{9D8B030D-6E8A-4147-A177-3AD203B41FA5}">
                      <a16:colId xmlns:a16="http://schemas.microsoft.com/office/drawing/2014/main" val="2913031072"/>
                    </a:ext>
                  </a:extLst>
                </a:gridCol>
                <a:gridCol w="246888">
                  <a:extLst>
                    <a:ext uri="{9D8B030D-6E8A-4147-A177-3AD203B41FA5}">
                      <a16:colId xmlns:a16="http://schemas.microsoft.com/office/drawing/2014/main" val="3689467622"/>
                    </a:ext>
                  </a:extLst>
                </a:gridCol>
                <a:gridCol w="246888">
                  <a:extLst>
                    <a:ext uri="{9D8B030D-6E8A-4147-A177-3AD203B41FA5}">
                      <a16:colId xmlns:a16="http://schemas.microsoft.com/office/drawing/2014/main" val="1406084509"/>
                    </a:ext>
                  </a:extLst>
                </a:gridCol>
                <a:gridCol w="246888">
                  <a:extLst>
                    <a:ext uri="{9D8B030D-6E8A-4147-A177-3AD203B41FA5}">
                      <a16:colId xmlns:a16="http://schemas.microsoft.com/office/drawing/2014/main" val="1794582081"/>
                    </a:ext>
                  </a:extLst>
                </a:gridCol>
                <a:gridCol w="246888">
                  <a:extLst>
                    <a:ext uri="{9D8B030D-6E8A-4147-A177-3AD203B41FA5}">
                      <a16:colId xmlns:a16="http://schemas.microsoft.com/office/drawing/2014/main" val="2129987006"/>
                    </a:ext>
                  </a:extLst>
                </a:gridCol>
                <a:gridCol w="246888">
                  <a:extLst>
                    <a:ext uri="{9D8B030D-6E8A-4147-A177-3AD203B41FA5}">
                      <a16:colId xmlns:a16="http://schemas.microsoft.com/office/drawing/2014/main" val="3755793095"/>
                    </a:ext>
                  </a:extLst>
                </a:gridCol>
                <a:gridCol w="246888">
                  <a:extLst>
                    <a:ext uri="{9D8B030D-6E8A-4147-A177-3AD203B41FA5}">
                      <a16:colId xmlns:a16="http://schemas.microsoft.com/office/drawing/2014/main" val="1869622821"/>
                    </a:ext>
                  </a:extLst>
                </a:gridCol>
                <a:gridCol w="246888">
                  <a:extLst>
                    <a:ext uri="{9D8B030D-6E8A-4147-A177-3AD203B41FA5}">
                      <a16:colId xmlns:a16="http://schemas.microsoft.com/office/drawing/2014/main" val="1542360367"/>
                    </a:ext>
                  </a:extLst>
                </a:gridCol>
                <a:gridCol w="246888">
                  <a:extLst>
                    <a:ext uri="{9D8B030D-6E8A-4147-A177-3AD203B41FA5}">
                      <a16:colId xmlns:a16="http://schemas.microsoft.com/office/drawing/2014/main" val="3037856535"/>
                    </a:ext>
                  </a:extLst>
                </a:gridCol>
                <a:gridCol w="246888">
                  <a:extLst>
                    <a:ext uri="{9D8B030D-6E8A-4147-A177-3AD203B41FA5}">
                      <a16:colId xmlns:a16="http://schemas.microsoft.com/office/drawing/2014/main" val="3909857485"/>
                    </a:ext>
                  </a:extLst>
                </a:gridCol>
                <a:gridCol w="246888">
                  <a:extLst>
                    <a:ext uri="{9D8B030D-6E8A-4147-A177-3AD203B41FA5}">
                      <a16:colId xmlns:a16="http://schemas.microsoft.com/office/drawing/2014/main" val="1795139725"/>
                    </a:ext>
                  </a:extLst>
                </a:gridCol>
                <a:gridCol w="246888">
                  <a:extLst>
                    <a:ext uri="{9D8B030D-6E8A-4147-A177-3AD203B41FA5}">
                      <a16:colId xmlns:a16="http://schemas.microsoft.com/office/drawing/2014/main" val="2213286994"/>
                    </a:ext>
                  </a:extLst>
                </a:gridCol>
                <a:gridCol w="246888">
                  <a:extLst>
                    <a:ext uri="{9D8B030D-6E8A-4147-A177-3AD203B41FA5}">
                      <a16:colId xmlns:a16="http://schemas.microsoft.com/office/drawing/2014/main" val="546847495"/>
                    </a:ext>
                  </a:extLst>
                </a:gridCol>
                <a:gridCol w="246888">
                  <a:extLst>
                    <a:ext uri="{9D8B030D-6E8A-4147-A177-3AD203B41FA5}">
                      <a16:colId xmlns:a16="http://schemas.microsoft.com/office/drawing/2014/main" val="824522114"/>
                    </a:ext>
                  </a:extLst>
                </a:gridCol>
                <a:gridCol w="246888">
                  <a:extLst>
                    <a:ext uri="{9D8B030D-6E8A-4147-A177-3AD203B41FA5}">
                      <a16:colId xmlns:a16="http://schemas.microsoft.com/office/drawing/2014/main" val="3660183848"/>
                    </a:ext>
                  </a:extLst>
                </a:gridCol>
                <a:gridCol w="246888">
                  <a:extLst>
                    <a:ext uri="{9D8B030D-6E8A-4147-A177-3AD203B41FA5}">
                      <a16:colId xmlns:a16="http://schemas.microsoft.com/office/drawing/2014/main" val="3969305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253294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- 2021-12-22 15:23:18</a:t>
                      </a:r>
                      <a:r>
                        <a:rPr kumimoji="0" lang="en-US" sz="1000" b="0" i="0" u="none" strike="noStrike" kern="1200" cap="none" spc="0" normalizeH="0" baseline="0" noProof="0">
                          <a:ln>
                            <a:noFill/>
                          </a:ln>
                          <a:solidFill>
                            <a:prstClr val="black"/>
                          </a:solidFill>
                          <a:effectLst/>
                          <a:uLnTx/>
                          <a:uFillTx/>
                          <a:latin typeface="+mn-lt"/>
                          <a:ea typeface="+mn-ea"/>
                          <a:cs typeface="+mn-cs"/>
                        </a:rPr>
                        <a:t>
 Need an idea for your holiday #staycation? Medalit has been using her time off this year to visit museums in her city! How do you maintain your #worklifebalance?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https://quintly-image-storage.s3.amazonaws.com/e33bbb9956bb05844e7317a82c09a400/efae74c96b9c52aecb2a11fd065e7e7f.jpg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73550926"/>
                  </a:ext>
                </a:extLst>
              </a:tr>
            </a:tbl>
          </a:graphicData>
        </a:graphic>
      </p:graphicFrame>
      <p:sp>
        <p:nvSpPr>
          <p:cNvPr id="4" name="Text Placeholder 3">
            <a:extLst>
              <a:ext uri="{FF2B5EF4-FFF2-40B4-BE49-F238E27FC236}">
                <a16:creationId xmlns:a16="http://schemas.microsoft.com/office/drawing/2014/main" id="{65AF91B3-AAB5-4506-9167-1A1F0030F719}"/>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3550809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DC00F-4816-4B91-A4E7-2391E4B90F8E}"/>
              </a:ext>
            </a:extLst>
          </p:cNvPr>
          <p:cNvSpPr>
            <a:spLocks noGrp="1"/>
          </p:cNvSpPr>
          <p:nvPr>
            <p:ph type="title"/>
          </p:nvPr>
        </p:nvSpPr>
        <p:spPr/>
        <p:txBody>
          <a:bodyPr/>
          <a:lstStyle/>
          <a:p>
            <a:r>
              <a:rPr lang="en-US"/>
              <a:t>Facebook Original Own Posts Table | All profiles - 16 of 26</a:t>
            </a:r>
          </a:p>
        </p:txBody>
      </p:sp>
      <p:graphicFrame>
        <p:nvGraphicFramePr>
          <p:cNvPr id="5" name="Table Placeholder 4">
            <a:extLst>
              <a:ext uri="{FF2B5EF4-FFF2-40B4-BE49-F238E27FC236}">
                <a16:creationId xmlns:a16="http://schemas.microsoft.com/office/drawing/2014/main" id="{AED22709-4A1D-466A-A01A-7013B502CF7E}"/>
              </a:ext>
            </a:extLst>
          </p:cNvPr>
          <p:cNvGraphicFramePr>
            <a:graphicFrameLocks noGrp="1"/>
          </p:cNvGraphicFramePr>
          <p:nvPr>
            <p:ph type="tbl" sz="quarter" idx="13"/>
            <p:extLst>
              <p:ext uri="{D42A27DB-BD31-4B8C-83A1-F6EECF244321}">
                <p14:modId xmlns:p14="http://schemas.microsoft.com/office/powerpoint/2010/main" val="1152991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308989500"/>
                    </a:ext>
                  </a:extLst>
                </a:gridCol>
                <a:gridCol w="1152144">
                  <a:extLst>
                    <a:ext uri="{9D8B030D-6E8A-4147-A177-3AD203B41FA5}">
                      <a16:colId xmlns:a16="http://schemas.microsoft.com/office/drawing/2014/main" val="1728553564"/>
                    </a:ext>
                  </a:extLst>
                </a:gridCol>
                <a:gridCol w="822960">
                  <a:extLst>
                    <a:ext uri="{9D8B030D-6E8A-4147-A177-3AD203B41FA5}">
                      <a16:colId xmlns:a16="http://schemas.microsoft.com/office/drawing/2014/main" val="692370822"/>
                    </a:ext>
                  </a:extLst>
                </a:gridCol>
                <a:gridCol w="246888">
                  <a:extLst>
                    <a:ext uri="{9D8B030D-6E8A-4147-A177-3AD203B41FA5}">
                      <a16:colId xmlns:a16="http://schemas.microsoft.com/office/drawing/2014/main" val="980377705"/>
                    </a:ext>
                  </a:extLst>
                </a:gridCol>
                <a:gridCol w="246888">
                  <a:extLst>
                    <a:ext uri="{9D8B030D-6E8A-4147-A177-3AD203B41FA5}">
                      <a16:colId xmlns:a16="http://schemas.microsoft.com/office/drawing/2014/main" val="2141219493"/>
                    </a:ext>
                  </a:extLst>
                </a:gridCol>
                <a:gridCol w="246888">
                  <a:extLst>
                    <a:ext uri="{9D8B030D-6E8A-4147-A177-3AD203B41FA5}">
                      <a16:colId xmlns:a16="http://schemas.microsoft.com/office/drawing/2014/main" val="1216870733"/>
                    </a:ext>
                  </a:extLst>
                </a:gridCol>
                <a:gridCol w="246888">
                  <a:extLst>
                    <a:ext uri="{9D8B030D-6E8A-4147-A177-3AD203B41FA5}">
                      <a16:colId xmlns:a16="http://schemas.microsoft.com/office/drawing/2014/main" val="573272900"/>
                    </a:ext>
                  </a:extLst>
                </a:gridCol>
                <a:gridCol w="246888">
                  <a:extLst>
                    <a:ext uri="{9D8B030D-6E8A-4147-A177-3AD203B41FA5}">
                      <a16:colId xmlns:a16="http://schemas.microsoft.com/office/drawing/2014/main" val="1093929427"/>
                    </a:ext>
                  </a:extLst>
                </a:gridCol>
                <a:gridCol w="246888">
                  <a:extLst>
                    <a:ext uri="{9D8B030D-6E8A-4147-A177-3AD203B41FA5}">
                      <a16:colId xmlns:a16="http://schemas.microsoft.com/office/drawing/2014/main" val="4249291002"/>
                    </a:ext>
                  </a:extLst>
                </a:gridCol>
                <a:gridCol w="246888">
                  <a:extLst>
                    <a:ext uri="{9D8B030D-6E8A-4147-A177-3AD203B41FA5}">
                      <a16:colId xmlns:a16="http://schemas.microsoft.com/office/drawing/2014/main" val="495280541"/>
                    </a:ext>
                  </a:extLst>
                </a:gridCol>
                <a:gridCol w="246888">
                  <a:extLst>
                    <a:ext uri="{9D8B030D-6E8A-4147-A177-3AD203B41FA5}">
                      <a16:colId xmlns:a16="http://schemas.microsoft.com/office/drawing/2014/main" val="1173976935"/>
                    </a:ext>
                  </a:extLst>
                </a:gridCol>
                <a:gridCol w="246888">
                  <a:extLst>
                    <a:ext uri="{9D8B030D-6E8A-4147-A177-3AD203B41FA5}">
                      <a16:colId xmlns:a16="http://schemas.microsoft.com/office/drawing/2014/main" val="3013810628"/>
                    </a:ext>
                  </a:extLst>
                </a:gridCol>
                <a:gridCol w="246888">
                  <a:extLst>
                    <a:ext uri="{9D8B030D-6E8A-4147-A177-3AD203B41FA5}">
                      <a16:colId xmlns:a16="http://schemas.microsoft.com/office/drawing/2014/main" val="1259517587"/>
                    </a:ext>
                  </a:extLst>
                </a:gridCol>
                <a:gridCol w="246888">
                  <a:extLst>
                    <a:ext uri="{9D8B030D-6E8A-4147-A177-3AD203B41FA5}">
                      <a16:colId xmlns:a16="http://schemas.microsoft.com/office/drawing/2014/main" val="3339346239"/>
                    </a:ext>
                  </a:extLst>
                </a:gridCol>
                <a:gridCol w="246888">
                  <a:extLst>
                    <a:ext uri="{9D8B030D-6E8A-4147-A177-3AD203B41FA5}">
                      <a16:colId xmlns:a16="http://schemas.microsoft.com/office/drawing/2014/main" val="1375303466"/>
                    </a:ext>
                  </a:extLst>
                </a:gridCol>
                <a:gridCol w="246888">
                  <a:extLst>
                    <a:ext uri="{9D8B030D-6E8A-4147-A177-3AD203B41FA5}">
                      <a16:colId xmlns:a16="http://schemas.microsoft.com/office/drawing/2014/main" val="2193166678"/>
                    </a:ext>
                  </a:extLst>
                </a:gridCol>
                <a:gridCol w="246888">
                  <a:extLst>
                    <a:ext uri="{9D8B030D-6E8A-4147-A177-3AD203B41FA5}">
                      <a16:colId xmlns:a16="http://schemas.microsoft.com/office/drawing/2014/main" val="1052476840"/>
                    </a:ext>
                  </a:extLst>
                </a:gridCol>
                <a:gridCol w="246888">
                  <a:extLst>
                    <a:ext uri="{9D8B030D-6E8A-4147-A177-3AD203B41FA5}">
                      <a16:colId xmlns:a16="http://schemas.microsoft.com/office/drawing/2014/main" val="428940502"/>
                    </a:ext>
                  </a:extLst>
                </a:gridCol>
                <a:gridCol w="246888">
                  <a:extLst>
                    <a:ext uri="{9D8B030D-6E8A-4147-A177-3AD203B41FA5}">
                      <a16:colId xmlns:a16="http://schemas.microsoft.com/office/drawing/2014/main" val="302272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735784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- 2021-12-21 21:28:12</a:t>
                      </a:r>
                      <a:r>
                        <a:rPr kumimoji="0" lang="en-US" sz="1000" b="0" i="0" u="none" strike="noStrike" kern="1200" cap="none" spc="0" normalizeH="0" baseline="0" noProof="0">
                          <a:ln>
                            <a:noFill/>
                          </a:ln>
                          <a:solidFill>
                            <a:prstClr val="black"/>
                          </a:solidFill>
                          <a:effectLst/>
                          <a:uLnTx/>
                          <a:uFillTx/>
                          <a:latin typeface="+mn-lt"/>
                          <a:ea typeface="+mn-ea"/>
                          <a:cs typeface="+mn-cs"/>
                        </a:rPr>
                        <a:t>
 We want to thank our associates for giving generously to our Santa's Workshop donation drive for the families and children served by Kapiolani Medical Center for Women &amp; Children. Together, we filled two cars! Mahalo Kapiolani Medical Center for opening your doors to the community every holiday season. It's a joy to be a part of something that brings smiles to keiki's faces. 
Read less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https://quintly-image-storage.s3.amazonaws.com/17ae3836335657ff0a83f20c7d11e5e8/b34b5da14e5a89b5940e174b464f30ec.jpg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46676094"/>
                  </a:ext>
                </a:extLst>
              </a:tr>
            </a:tbl>
          </a:graphicData>
        </a:graphic>
      </p:graphicFrame>
      <p:sp>
        <p:nvSpPr>
          <p:cNvPr id="4" name="Text Placeholder 3">
            <a:extLst>
              <a:ext uri="{FF2B5EF4-FFF2-40B4-BE49-F238E27FC236}">
                <a16:creationId xmlns:a16="http://schemas.microsoft.com/office/drawing/2014/main" id="{883865E4-13C8-4443-A602-940C34E10E05}"/>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5085381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406F1-90C4-49CB-9E0A-08A2C6358155}"/>
              </a:ext>
            </a:extLst>
          </p:cNvPr>
          <p:cNvSpPr>
            <a:spLocks noGrp="1"/>
          </p:cNvSpPr>
          <p:nvPr>
            <p:ph type="title"/>
          </p:nvPr>
        </p:nvSpPr>
        <p:spPr/>
        <p:txBody>
          <a:bodyPr/>
          <a:lstStyle/>
          <a:p>
            <a:r>
              <a:rPr lang="en-US"/>
              <a:t>Facebook Original Own Posts Table | All profiles - 17 of 26</a:t>
            </a:r>
          </a:p>
        </p:txBody>
      </p:sp>
      <p:graphicFrame>
        <p:nvGraphicFramePr>
          <p:cNvPr id="5" name="Table Placeholder 4">
            <a:extLst>
              <a:ext uri="{FF2B5EF4-FFF2-40B4-BE49-F238E27FC236}">
                <a16:creationId xmlns:a16="http://schemas.microsoft.com/office/drawing/2014/main" id="{05A11CFC-50E4-4C6A-A6A2-282553012D7D}"/>
              </a:ext>
            </a:extLst>
          </p:cNvPr>
          <p:cNvGraphicFramePr>
            <a:graphicFrameLocks noGrp="1"/>
          </p:cNvGraphicFramePr>
          <p:nvPr>
            <p:ph type="tbl" sz="quarter" idx="13"/>
            <p:extLst>
              <p:ext uri="{D42A27DB-BD31-4B8C-83A1-F6EECF244321}">
                <p14:modId xmlns:p14="http://schemas.microsoft.com/office/powerpoint/2010/main" val="3198426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14581311"/>
                    </a:ext>
                  </a:extLst>
                </a:gridCol>
                <a:gridCol w="1152144">
                  <a:extLst>
                    <a:ext uri="{9D8B030D-6E8A-4147-A177-3AD203B41FA5}">
                      <a16:colId xmlns:a16="http://schemas.microsoft.com/office/drawing/2014/main" val="394086910"/>
                    </a:ext>
                  </a:extLst>
                </a:gridCol>
                <a:gridCol w="822960">
                  <a:extLst>
                    <a:ext uri="{9D8B030D-6E8A-4147-A177-3AD203B41FA5}">
                      <a16:colId xmlns:a16="http://schemas.microsoft.com/office/drawing/2014/main" val="4231674833"/>
                    </a:ext>
                  </a:extLst>
                </a:gridCol>
                <a:gridCol w="246888">
                  <a:extLst>
                    <a:ext uri="{9D8B030D-6E8A-4147-A177-3AD203B41FA5}">
                      <a16:colId xmlns:a16="http://schemas.microsoft.com/office/drawing/2014/main" val="3398424308"/>
                    </a:ext>
                  </a:extLst>
                </a:gridCol>
                <a:gridCol w="246888">
                  <a:extLst>
                    <a:ext uri="{9D8B030D-6E8A-4147-A177-3AD203B41FA5}">
                      <a16:colId xmlns:a16="http://schemas.microsoft.com/office/drawing/2014/main" val="3292472089"/>
                    </a:ext>
                  </a:extLst>
                </a:gridCol>
                <a:gridCol w="246888">
                  <a:extLst>
                    <a:ext uri="{9D8B030D-6E8A-4147-A177-3AD203B41FA5}">
                      <a16:colId xmlns:a16="http://schemas.microsoft.com/office/drawing/2014/main" val="2728422940"/>
                    </a:ext>
                  </a:extLst>
                </a:gridCol>
                <a:gridCol w="246888">
                  <a:extLst>
                    <a:ext uri="{9D8B030D-6E8A-4147-A177-3AD203B41FA5}">
                      <a16:colId xmlns:a16="http://schemas.microsoft.com/office/drawing/2014/main" val="3461380384"/>
                    </a:ext>
                  </a:extLst>
                </a:gridCol>
                <a:gridCol w="246888">
                  <a:extLst>
                    <a:ext uri="{9D8B030D-6E8A-4147-A177-3AD203B41FA5}">
                      <a16:colId xmlns:a16="http://schemas.microsoft.com/office/drawing/2014/main" val="735419753"/>
                    </a:ext>
                  </a:extLst>
                </a:gridCol>
                <a:gridCol w="246888">
                  <a:extLst>
                    <a:ext uri="{9D8B030D-6E8A-4147-A177-3AD203B41FA5}">
                      <a16:colId xmlns:a16="http://schemas.microsoft.com/office/drawing/2014/main" val="2085104619"/>
                    </a:ext>
                  </a:extLst>
                </a:gridCol>
                <a:gridCol w="246888">
                  <a:extLst>
                    <a:ext uri="{9D8B030D-6E8A-4147-A177-3AD203B41FA5}">
                      <a16:colId xmlns:a16="http://schemas.microsoft.com/office/drawing/2014/main" val="743386969"/>
                    </a:ext>
                  </a:extLst>
                </a:gridCol>
                <a:gridCol w="246888">
                  <a:extLst>
                    <a:ext uri="{9D8B030D-6E8A-4147-A177-3AD203B41FA5}">
                      <a16:colId xmlns:a16="http://schemas.microsoft.com/office/drawing/2014/main" val="2189576841"/>
                    </a:ext>
                  </a:extLst>
                </a:gridCol>
                <a:gridCol w="246888">
                  <a:extLst>
                    <a:ext uri="{9D8B030D-6E8A-4147-A177-3AD203B41FA5}">
                      <a16:colId xmlns:a16="http://schemas.microsoft.com/office/drawing/2014/main" val="3007336667"/>
                    </a:ext>
                  </a:extLst>
                </a:gridCol>
                <a:gridCol w="246888">
                  <a:extLst>
                    <a:ext uri="{9D8B030D-6E8A-4147-A177-3AD203B41FA5}">
                      <a16:colId xmlns:a16="http://schemas.microsoft.com/office/drawing/2014/main" val="163745235"/>
                    </a:ext>
                  </a:extLst>
                </a:gridCol>
                <a:gridCol w="246888">
                  <a:extLst>
                    <a:ext uri="{9D8B030D-6E8A-4147-A177-3AD203B41FA5}">
                      <a16:colId xmlns:a16="http://schemas.microsoft.com/office/drawing/2014/main" val="1762999025"/>
                    </a:ext>
                  </a:extLst>
                </a:gridCol>
                <a:gridCol w="246888">
                  <a:extLst>
                    <a:ext uri="{9D8B030D-6E8A-4147-A177-3AD203B41FA5}">
                      <a16:colId xmlns:a16="http://schemas.microsoft.com/office/drawing/2014/main" val="2394322061"/>
                    </a:ext>
                  </a:extLst>
                </a:gridCol>
                <a:gridCol w="246888">
                  <a:extLst>
                    <a:ext uri="{9D8B030D-6E8A-4147-A177-3AD203B41FA5}">
                      <a16:colId xmlns:a16="http://schemas.microsoft.com/office/drawing/2014/main" val="3727127432"/>
                    </a:ext>
                  </a:extLst>
                </a:gridCol>
                <a:gridCol w="246888">
                  <a:extLst>
                    <a:ext uri="{9D8B030D-6E8A-4147-A177-3AD203B41FA5}">
                      <a16:colId xmlns:a16="http://schemas.microsoft.com/office/drawing/2014/main" val="3252269537"/>
                    </a:ext>
                  </a:extLst>
                </a:gridCol>
                <a:gridCol w="246888">
                  <a:extLst>
                    <a:ext uri="{9D8B030D-6E8A-4147-A177-3AD203B41FA5}">
                      <a16:colId xmlns:a16="http://schemas.microsoft.com/office/drawing/2014/main" val="1745219406"/>
                    </a:ext>
                  </a:extLst>
                </a:gridCol>
                <a:gridCol w="246888">
                  <a:extLst>
                    <a:ext uri="{9D8B030D-6E8A-4147-A177-3AD203B41FA5}">
                      <a16:colId xmlns:a16="http://schemas.microsoft.com/office/drawing/2014/main" val="1397081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895507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- 2021-12-21 12:13:35</a:t>
                      </a:r>
                      <a:r>
                        <a:rPr kumimoji="0" lang="en-US" sz="1000" b="0" i="0" u="none" strike="noStrike" kern="1200" cap="none" spc="0" normalizeH="0" baseline="0" noProof="0">
                          <a:ln>
                            <a:noFill/>
                          </a:ln>
                          <a:solidFill>
                            <a:prstClr val="black"/>
                          </a:solidFill>
                          <a:effectLst/>
                          <a:uLnTx/>
                          <a:uFillTx/>
                          <a:latin typeface="+mn-lt"/>
                          <a:ea typeface="+mn-ea"/>
                          <a:cs typeface="+mn-cs"/>
                        </a:rPr>
                        <a:t>
 It's well known that improving #fitness is one of the most common New Year's resolutions. Fitness instructors and trainers can get prepared for the New Year's rush with our easy-to-apply, easy-to-renew fitness insurance: https://bit.ly/3yUx6aD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https://quintly-image-storage.s3.amazonaws.com/d123f9c23f3abec6e562a564c92f236a/ce84e38a0c8144e1d72b447906a85867.jpg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5328779"/>
                  </a:ext>
                </a:extLst>
              </a:tr>
            </a:tbl>
          </a:graphicData>
        </a:graphic>
      </p:graphicFrame>
      <p:sp>
        <p:nvSpPr>
          <p:cNvPr id="4" name="Text Placeholder 3">
            <a:extLst>
              <a:ext uri="{FF2B5EF4-FFF2-40B4-BE49-F238E27FC236}">
                <a16:creationId xmlns:a16="http://schemas.microsoft.com/office/drawing/2014/main" id="{8C4A12C0-2920-45CD-A0F6-14013B489F9F}"/>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4740188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E10B3-66D0-4F26-97D2-9D418E194B3C}"/>
              </a:ext>
            </a:extLst>
          </p:cNvPr>
          <p:cNvSpPr>
            <a:spLocks noGrp="1"/>
          </p:cNvSpPr>
          <p:nvPr>
            <p:ph type="title"/>
          </p:nvPr>
        </p:nvSpPr>
        <p:spPr/>
        <p:txBody>
          <a:bodyPr/>
          <a:lstStyle/>
          <a:p>
            <a:r>
              <a:rPr lang="en-US"/>
              <a:t>Facebook Original Own Posts Table | All profiles - 18 of 26</a:t>
            </a:r>
          </a:p>
        </p:txBody>
      </p:sp>
      <p:graphicFrame>
        <p:nvGraphicFramePr>
          <p:cNvPr id="5" name="Table Placeholder 4">
            <a:extLst>
              <a:ext uri="{FF2B5EF4-FFF2-40B4-BE49-F238E27FC236}">
                <a16:creationId xmlns:a16="http://schemas.microsoft.com/office/drawing/2014/main" id="{C89AE3CD-FF98-4F81-A5CA-9B201AA36C99}"/>
              </a:ext>
            </a:extLst>
          </p:cNvPr>
          <p:cNvGraphicFramePr>
            <a:graphicFrameLocks noGrp="1"/>
          </p:cNvGraphicFramePr>
          <p:nvPr>
            <p:ph type="tbl" sz="quarter" idx="13"/>
            <p:extLst>
              <p:ext uri="{D42A27DB-BD31-4B8C-83A1-F6EECF244321}">
                <p14:modId xmlns:p14="http://schemas.microsoft.com/office/powerpoint/2010/main" val="2260666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94849883"/>
                    </a:ext>
                  </a:extLst>
                </a:gridCol>
                <a:gridCol w="1152144">
                  <a:extLst>
                    <a:ext uri="{9D8B030D-6E8A-4147-A177-3AD203B41FA5}">
                      <a16:colId xmlns:a16="http://schemas.microsoft.com/office/drawing/2014/main" val="3447585303"/>
                    </a:ext>
                  </a:extLst>
                </a:gridCol>
                <a:gridCol w="822960">
                  <a:extLst>
                    <a:ext uri="{9D8B030D-6E8A-4147-A177-3AD203B41FA5}">
                      <a16:colId xmlns:a16="http://schemas.microsoft.com/office/drawing/2014/main" val="242614713"/>
                    </a:ext>
                  </a:extLst>
                </a:gridCol>
                <a:gridCol w="246888">
                  <a:extLst>
                    <a:ext uri="{9D8B030D-6E8A-4147-A177-3AD203B41FA5}">
                      <a16:colId xmlns:a16="http://schemas.microsoft.com/office/drawing/2014/main" val="4122102004"/>
                    </a:ext>
                  </a:extLst>
                </a:gridCol>
                <a:gridCol w="246888">
                  <a:extLst>
                    <a:ext uri="{9D8B030D-6E8A-4147-A177-3AD203B41FA5}">
                      <a16:colId xmlns:a16="http://schemas.microsoft.com/office/drawing/2014/main" val="2208227764"/>
                    </a:ext>
                  </a:extLst>
                </a:gridCol>
                <a:gridCol w="246888">
                  <a:extLst>
                    <a:ext uri="{9D8B030D-6E8A-4147-A177-3AD203B41FA5}">
                      <a16:colId xmlns:a16="http://schemas.microsoft.com/office/drawing/2014/main" val="2548592853"/>
                    </a:ext>
                  </a:extLst>
                </a:gridCol>
                <a:gridCol w="246888">
                  <a:extLst>
                    <a:ext uri="{9D8B030D-6E8A-4147-A177-3AD203B41FA5}">
                      <a16:colId xmlns:a16="http://schemas.microsoft.com/office/drawing/2014/main" val="2822836618"/>
                    </a:ext>
                  </a:extLst>
                </a:gridCol>
                <a:gridCol w="246888">
                  <a:extLst>
                    <a:ext uri="{9D8B030D-6E8A-4147-A177-3AD203B41FA5}">
                      <a16:colId xmlns:a16="http://schemas.microsoft.com/office/drawing/2014/main" val="1118251569"/>
                    </a:ext>
                  </a:extLst>
                </a:gridCol>
                <a:gridCol w="246888">
                  <a:extLst>
                    <a:ext uri="{9D8B030D-6E8A-4147-A177-3AD203B41FA5}">
                      <a16:colId xmlns:a16="http://schemas.microsoft.com/office/drawing/2014/main" val="1138309519"/>
                    </a:ext>
                  </a:extLst>
                </a:gridCol>
                <a:gridCol w="246888">
                  <a:extLst>
                    <a:ext uri="{9D8B030D-6E8A-4147-A177-3AD203B41FA5}">
                      <a16:colId xmlns:a16="http://schemas.microsoft.com/office/drawing/2014/main" val="927640072"/>
                    </a:ext>
                  </a:extLst>
                </a:gridCol>
                <a:gridCol w="246888">
                  <a:extLst>
                    <a:ext uri="{9D8B030D-6E8A-4147-A177-3AD203B41FA5}">
                      <a16:colId xmlns:a16="http://schemas.microsoft.com/office/drawing/2014/main" val="1496653852"/>
                    </a:ext>
                  </a:extLst>
                </a:gridCol>
                <a:gridCol w="246888">
                  <a:extLst>
                    <a:ext uri="{9D8B030D-6E8A-4147-A177-3AD203B41FA5}">
                      <a16:colId xmlns:a16="http://schemas.microsoft.com/office/drawing/2014/main" val="141807719"/>
                    </a:ext>
                  </a:extLst>
                </a:gridCol>
                <a:gridCol w="246888">
                  <a:extLst>
                    <a:ext uri="{9D8B030D-6E8A-4147-A177-3AD203B41FA5}">
                      <a16:colId xmlns:a16="http://schemas.microsoft.com/office/drawing/2014/main" val="2035796265"/>
                    </a:ext>
                  </a:extLst>
                </a:gridCol>
                <a:gridCol w="246888">
                  <a:extLst>
                    <a:ext uri="{9D8B030D-6E8A-4147-A177-3AD203B41FA5}">
                      <a16:colId xmlns:a16="http://schemas.microsoft.com/office/drawing/2014/main" val="1644361276"/>
                    </a:ext>
                  </a:extLst>
                </a:gridCol>
                <a:gridCol w="246888">
                  <a:extLst>
                    <a:ext uri="{9D8B030D-6E8A-4147-A177-3AD203B41FA5}">
                      <a16:colId xmlns:a16="http://schemas.microsoft.com/office/drawing/2014/main" val="3184198198"/>
                    </a:ext>
                  </a:extLst>
                </a:gridCol>
                <a:gridCol w="246888">
                  <a:extLst>
                    <a:ext uri="{9D8B030D-6E8A-4147-A177-3AD203B41FA5}">
                      <a16:colId xmlns:a16="http://schemas.microsoft.com/office/drawing/2014/main" val="326715641"/>
                    </a:ext>
                  </a:extLst>
                </a:gridCol>
                <a:gridCol w="246888">
                  <a:extLst>
                    <a:ext uri="{9D8B030D-6E8A-4147-A177-3AD203B41FA5}">
                      <a16:colId xmlns:a16="http://schemas.microsoft.com/office/drawing/2014/main" val="659534553"/>
                    </a:ext>
                  </a:extLst>
                </a:gridCol>
                <a:gridCol w="246888">
                  <a:extLst>
                    <a:ext uri="{9D8B030D-6E8A-4147-A177-3AD203B41FA5}">
                      <a16:colId xmlns:a16="http://schemas.microsoft.com/office/drawing/2014/main" val="2822506283"/>
                    </a:ext>
                  </a:extLst>
                </a:gridCol>
                <a:gridCol w="246888">
                  <a:extLst>
                    <a:ext uri="{9D8B030D-6E8A-4147-A177-3AD203B41FA5}">
                      <a16:colId xmlns:a16="http://schemas.microsoft.com/office/drawing/2014/main" val="1122942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989121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- 2021-12-20 17:24:40</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that AM Best has reaffirmed our superior A+ Financial Strength Rating (FSR). FICOH has maintained a FSR rating of A (excellent) or higher since 1997. Learn more at https://bit.ly/3FhoJZc.
#teamficoh #financialstability #insurance #insurancebusiness #propertyandcasualty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https://quintly-image-storage.s3.amazonaws.com/17ae3836335657ff0a83f20c7d11e5e8/4bb6f391b0ddb777d92b54e502089814.png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52530567"/>
                  </a:ext>
                </a:extLst>
              </a:tr>
            </a:tbl>
          </a:graphicData>
        </a:graphic>
      </p:graphicFrame>
      <p:sp>
        <p:nvSpPr>
          <p:cNvPr id="4" name="Text Placeholder 3">
            <a:extLst>
              <a:ext uri="{FF2B5EF4-FFF2-40B4-BE49-F238E27FC236}">
                <a16:creationId xmlns:a16="http://schemas.microsoft.com/office/drawing/2014/main" id="{242AE4BC-E55E-4A1E-ABBA-8A4D9F8E3E8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80508543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4EDE1-DFAF-4669-9737-7B7493416E58}"/>
              </a:ext>
            </a:extLst>
          </p:cNvPr>
          <p:cNvSpPr>
            <a:spLocks noGrp="1"/>
          </p:cNvSpPr>
          <p:nvPr>
            <p:ph type="title"/>
          </p:nvPr>
        </p:nvSpPr>
        <p:spPr/>
        <p:txBody>
          <a:bodyPr/>
          <a:lstStyle/>
          <a:p>
            <a:r>
              <a:rPr lang="en-US"/>
              <a:t>Facebook Original Own Posts Table | All profiles - 19 of 26</a:t>
            </a:r>
          </a:p>
        </p:txBody>
      </p:sp>
      <p:graphicFrame>
        <p:nvGraphicFramePr>
          <p:cNvPr id="5" name="Table Placeholder 4">
            <a:extLst>
              <a:ext uri="{FF2B5EF4-FFF2-40B4-BE49-F238E27FC236}">
                <a16:creationId xmlns:a16="http://schemas.microsoft.com/office/drawing/2014/main" id="{1DFE1A40-0A0F-4A7F-B517-1AA4B6CCCFE1}"/>
              </a:ext>
            </a:extLst>
          </p:cNvPr>
          <p:cNvGraphicFramePr>
            <a:graphicFrameLocks noGrp="1"/>
          </p:cNvGraphicFramePr>
          <p:nvPr>
            <p:ph type="tbl" sz="quarter" idx="13"/>
            <p:extLst>
              <p:ext uri="{D42A27DB-BD31-4B8C-83A1-F6EECF244321}">
                <p14:modId xmlns:p14="http://schemas.microsoft.com/office/powerpoint/2010/main" val="1063627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345851873"/>
                    </a:ext>
                  </a:extLst>
                </a:gridCol>
                <a:gridCol w="1152144">
                  <a:extLst>
                    <a:ext uri="{9D8B030D-6E8A-4147-A177-3AD203B41FA5}">
                      <a16:colId xmlns:a16="http://schemas.microsoft.com/office/drawing/2014/main" val="2618711457"/>
                    </a:ext>
                  </a:extLst>
                </a:gridCol>
                <a:gridCol w="822960">
                  <a:extLst>
                    <a:ext uri="{9D8B030D-6E8A-4147-A177-3AD203B41FA5}">
                      <a16:colId xmlns:a16="http://schemas.microsoft.com/office/drawing/2014/main" val="44773580"/>
                    </a:ext>
                  </a:extLst>
                </a:gridCol>
                <a:gridCol w="246888">
                  <a:extLst>
                    <a:ext uri="{9D8B030D-6E8A-4147-A177-3AD203B41FA5}">
                      <a16:colId xmlns:a16="http://schemas.microsoft.com/office/drawing/2014/main" val="2163959563"/>
                    </a:ext>
                  </a:extLst>
                </a:gridCol>
                <a:gridCol w="246888">
                  <a:extLst>
                    <a:ext uri="{9D8B030D-6E8A-4147-A177-3AD203B41FA5}">
                      <a16:colId xmlns:a16="http://schemas.microsoft.com/office/drawing/2014/main" val="3125445210"/>
                    </a:ext>
                  </a:extLst>
                </a:gridCol>
                <a:gridCol w="246888">
                  <a:extLst>
                    <a:ext uri="{9D8B030D-6E8A-4147-A177-3AD203B41FA5}">
                      <a16:colId xmlns:a16="http://schemas.microsoft.com/office/drawing/2014/main" val="1115750782"/>
                    </a:ext>
                  </a:extLst>
                </a:gridCol>
                <a:gridCol w="246888">
                  <a:extLst>
                    <a:ext uri="{9D8B030D-6E8A-4147-A177-3AD203B41FA5}">
                      <a16:colId xmlns:a16="http://schemas.microsoft.com/office/drawing/2014/main" val="588719024"/>
                    </a:ext>
                  </a:extLst>
                </a:gridCol>
                <a:gridCol w="246888">
                  <a:extLst>
                    <a:ext uri="{9D8B030D-6E8A-4147-A177-3AD203B41FA5}">
                      <a16:colId xmlns:a16="http://schemas.microsoft.com/office/drawing/2014/main" val="2184886168"/>
                    </a:ext>
                  </a:extLst>
                </a:gridCol>
                <a:gridCol w="246888">
                  <a:extLst>
                    <a:ext uri="{9D8B030D-6E8A-4147-A177-3AD203B41FA5}">
                      <a16:colId xmlns:a16="http://schemas.microsoft.com/office/drawing/2014/main" val="382132088"/>
                    </a:ext>
                  </a:extLst>
                </a:gridCol>
                <a:gridCol w="246888">
                  <a:extLst>
                    <a:ext uri="{9D8B030D-6E8A-4147-A177-3AD203B41FA5}">
                      <a16:colId xmlns:a16="http://schemas.microsoft.com/office/drawing/2014/main" val="2234472165"/>
                    </a:ext>
                  </a:extLst>
                </a:gridCol>
                <a:gridCol w="246888">
                  <a:extLst>
                    <a:ext uri="{9D8B030D-6E8A-4147-A177-3AD203B41FA5}">
                      <a16:colId xmlns:a16="http://schemas.microsoft.com/office/drawing/2014/main" val="3205718304"/>
                    </a:ext>
                  </a:extLst>
                </a:gridCol>
                <a:gridCol w="246888">
                  <a:extLst>
                    <a:ext uri="{9D8B030D-6E8A-4147-A177-3AD203B41FA5}">
                      <a16:colId xmlns:a16="http://schemas.microsoft.com/office/drawing/2014/main" val="2112754673"/>
                    </a:ext>
                  </a:extLst>
                </a:gridCol>
                <a:gridCol w="246888">
                  <a:extLst>
                    <a:ext uri="{9D8B030D-6E8A-4147-A177-3AD203B41FA5}">
                      <a16:colId xmlns:a16="http://schemas.microsoft.com/office/drawing/2014/main" val="602462023"/>
                    </a:ext>
                  </a:extLst>
                </a:gridCol>
                <a:gridCol w="246888">
                  <a:extLst>
                    <a:ext uri="{9D8B030D-6E8A-4147-A177-3AD203B41FA5}">
                      <a16:colId xmlns:a16="http://schemas.microsoft.com/office/drawing/2014/main" val="2404181591"/>
                    </a:ext>
                  </a:extLst>
                </a:gridCol>
                <a:gridCol w="246888">
                  <a:extLst>
                    <a:ext uri="{9D8B030D-6E8A-4147-A177-3AD203B41FA5}">
                      <a16:colId xmlns:a16="http://schemas.microsoft.com/office/drawing/2014/main" val="2358723029"/>
                    </a:ext>
                  </a:extLst>
                </a:gridCol>
                <a:gridCol w="246888">
                  <a:extLst>
                    <a:ext uri="{9D8B030D-6E8A-4147-A177-3AD203B41FA5}">
                      <a16:colId xmlns:a16="http://schemas.microsoft.com/office/drawing/2014/main" val="369166274"/>
                    </a:ext>
                  </a:extLst>
                </a:gridCol>
                <a:gridCol w="246888">
                  <a:extLst>
                    <a:ext uri="{9D8B030D-6E8A-4147-A177-3AD203B41FA5}">
                      <a16:colId xmlns:a16="http://schemas.microsoft.com/office/drawing/2014/main" val="3861371101"/>
                    </a:ext>
                  </a:extLst>
                </a:gridCol>
                <a:gridCol w="246888">
                  <a:extLst>
                    <a:ext uri="{9D8B030D-6E8A-4147-A177-3AD203B41FA5}">
                      <a16:colId xmlns:a16="http://schemas.microsoft.com/office/drawing/2014/main" val="339560780"/>
                    </a:ext>
                  </a:extLst>
                </a:gridCol>
                <a:gridCol w="246888">
                  <a:extLst>
                    <a:ext uri="{9D8B030D-6E8A-4147-A177-3AD203B41FA5}">
                      <a16:colId xmlns:a16="http://schemas.microsoft.com/office/drawing/2014/main" val="3805277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485112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- 2021-12-20 17:11:03</a:t>
                      </a:r>
                      <a:r>
                        <a:rPr kumimoji="0" lang="en-US" sz="1000" b="0" i="0" u="none" strike="noStrike" kern="1200" cap="none" spc="0" normalizeH="0" baseline="0" noProof="0">
                          <a:ln>
                            <a:noFill/>
                          </a:ln>
                          <a:solidFill>
                            <a:prstClr val="black"/>
                          </a:solidFill>
                          <a:effectLst/>
                          <a:uLnTx/>
                          <a:uFillTx/>
                          <a:latin typeface="+mn-lt"/>
                          <a:ea typeface="+mn-ea"/>
                          <a:cs typeface="+mn-cs"/>
                        </a:rPr>
                        <a:t>
 What’s trending in Environmental Liability claims? PHLY's Jon Peeples spoke with AM Best to give an update on the Environmental Insurance market: https://bit.ly/3pet361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https://quintly-image-storage.s3.amazonaws.com/d123f9c23f3abec6e562a564c92f236a/2d43eed59d492965f36c09f8e533d32b.jpg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86760847"/>
                  </a:ext>
                </a:extLst>
              </a:tr>
            </a:tbl>
          </a:graphicData>
        </a:graphic>
      </p:graphicFrame>
      <p:sp>
        <p:nvSpPr>
          <p:cNvPr id="4" name="Text Placeholder 3">
            <a:extLst>
              <a:ext uri="{FF2B5EF4-FFF2-40B4-BE49-F238E27FC236}">
                <a16:creationId xmlns:a16="http://schemas.microsoft.com/office/drawing/2014/main" id="{5193FC56-ED28-4DAC-ACF7-997CB54EE00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139605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399C7-F26C-441B-8A1E-822D596E5BBE}"/>
              </a:ext>
            </a:extLst>
          </p:cNvPr>
          <p:cNvSpPr>
            <a:spLocks noGrp="1"/>
          </p:cNvSpPr>
          <p:nvPr>
            <p:ph type="title"/>
          </p:nvPr>
        </p:nvSpPr>
        <p:spPr/>
        <p:txBody>
          <a:bodyPr/>
          <a:lstStyle/>
          <a:p>
            <a:r>
              <a:rPr lang="en-US"/>
              <a:t>Facebook Original Own Posts Table | All profiles - 20 of 26</a:t>
            </a:r>
          </a:p>
        </p:txBody>
      </p:sp>
      <p:graphicFrame>
        <p:nvGraphicFramePr>
          <p:cNvPr id="5" name="Table Placeholder 4">
            <a:extLst>
              <a:ext uri="{FF2B5EF4-FFF2-40B4-BE49-F238E27FC236}">
                <a16:creationId xmlns:a16="http://schemas.microsoft.com/office/drawing/2014/main" id="{ADBF15A8-A3B2-4CEA-B4A0-10BE1334D19C}"/>
              </a:ext>
            </a:extLst>
          </p:cNvPr>
          <p:cNvGraphicFramePr>
            <a:graphicFrameLocks noGrp="1"/>
          </p:cNvGraphicFramePr>
          <p:nvPr>
            <p:ph type="tbl" sz="quarter" idx="13"/>
            <p:extLst>
              <p:ext uri="{D42A27DB-BD31-4B8C-83A1-F6EECF244321}">
                <p14:modId xmlns:p14="http://schemas.microsoft.com/office/powerpoint/2010/main" val="984691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22207841"/>
                    </a:ext>
                  </a:extLst>
                </a:gridCol>
                <a:gridCol w="1152144">
                  <a:extLst>
                    <a:ext uri="{9D8B030D-6E8A-4147-A177-3AD203B41FA5}">
                      <a16:colId xmlns:a16="http://schemas.microsoft.com/office/drawing/2014/main" val="3065067579"/>
                    </a:ext>
                  </a:extLst>
                </a:gridCol>
                <a:gridCol w="822960">
                  <a:extLst>
                    <a:ext uri="{9D8B030D-6E8A-4147-A177-3AD203B41FA5}">
                      <a16:colId xmlns:a16="http://schemas.microsoft.com/office/drawing/2014/main" val="3850684933"/>
                    </a:ext>
                  </a:extLst>
                </a:gridCol>
                <a:gridCol w="246888">
                  <a:extLst>
                    <a:ext uri="{9D8B030D-6E8A-4147-A177-3AD203B41FA5}">
                      <a16:colId xmlns:a16="http://schemas.microsoft.com/office/drawing/2014/main" val="1059874823"/>
                    </a:ext>
                  </a:extLst>
                </a:gridCol>
                <a:gridCol w="246888">
                  <a:extLst>
                    <a:ext uri="{9D8B030D-6E8A-4147-A177-3AD203B41FA5}">
                      <a16:colId xmlns:a16="http://schemas.microsoft.com/office/drawing/2014/main" val="1921940416"/>
                    </a:ext>
                  </a:extLst>
                </a:gridCol>
                <a:gridCol w="246888">
                  <a:extLst>
                    <a:ext uri="{9D8B030D-6E8A-4147-A177-3AD203B41FA5}">
                      <a16:colId xmlns:a16="http://schemas.microsoft.com/office/drawing/2014/main" val="1274748008"/>
                    </a:ext>
                  </a:extLst>
                </a:gridCol>
                <a:gridCol w="246888">
                  <a:extLst>
                    <a:ext uri="{9D8B030D-6E8A-4147-A177-3AD203B41FA5}">
                      <a16:colId xmlns:a16="http://schemas.microsoft.com/office/drawing/2014/main" val="1396291121"/>
                    </a:ext>
                  </a:extLst>
                </a:gridCol>
                <a:gridCol w="246888">
                  <a:extLst>
                    <a:ext uri="{9D8B030D-6E8A-4147-A177-3AD203B41FA5}">
                      <a16:colId xmlns:a16="http://schemas.microsoft.com/office/drawing/2014/main" val="2435789514"/>
                    </a:ext>
                  </a:extLst>
                </a:gridCol>
                <a:gridCol w="246888">
                  <a:extLst>
                    <a:ext uri="{9D8B030D-6E8A-4147-A177-3AD203B41FA5}">
                      <a16:colId xmlns:a16="http://schemas.microsoft.com/office/drawing/2014/main" val="654280258"/>
                    </a:ext>
                  </a:extLst>
                </a:gridCol>
                <a:gridCol w="246888">
                  <a:extLst>
                    <a:ext uri="{9D8B030D-6E8A-4147-A177-3AD203B41FA5}">
                      <a16:colId xmlns:a16="http://schemas.microsoft.com/office/drawing/2014/main" val="395147002"/>
                    </a:ext>
                  </a:extLst>
                </a:gridCol>
                <a:gridCol w="246888">
                  <a:extLst>
                    <a:ext uri="{9D8B030D-6E8A-4147-A177-3AD203B41FA5}">
                      <a16:colId xmlns:a16="http://schemas.microsoft.com/office/drawing/2014/main" val="3889883457"/>
                    </a:ext>
                  </a:extLst>
                </a:gridCol>
                <a:gridCol w="246888">
                  <a:extLst>
                    <a:ext uri="{9D8B030D-6E8A-4147-A177-3AD203B41FA5}">
                      <a16:colId xmlns:a16="http://schemas.microsoft.com/office/drawing/2014/main" val="2344276090"/>
                    </a:ext>
                  </a:extLst>
                </a:gridCol>
                <a:gridCol w="246888">
                  <a:extLst>
                    <a:ext uri="{9D8B030D-6E8A-4147-A177-3AD203B41FA5}">
                      <a16:colId xmlns:a16="http://schemas.microsoft.com/office/drawing/2014/main" val="2275755073"/>
                    </a:ext>
                  </a:extLst>
                </a:gridCol>
                <a:gridCol w="246888">
                  <a:extLst>
                    <a:ext uri="{9D8B030D-6E8A-4147-A177-3AD203B41FA5}">
                      <a16:colId xmlns:a16="http://schemas.microsoft.com/office/drawing/2014/main" val="3886149829"/>
                    </a:ext>
                  </a:extLst>
                </a:gridCol>
                <a:gridCol w="246888">
                  <a:extLst>
                    <a:ext uri="{9D8B030D-6E8A-4147-A177-3AD203B41FA5}">
                      <a16:colId xmlns:a16="http://schemas.microsoft.com/office/drawing/2014/main" val="2994216181"/>
                    </a:ext>
                  </a:extLst>
                </a:gridCol>
                <a:gridCol w="246888">
                  <a:extLst>
                    <a:ext uri="{9D8B030D-6E8A-4147-A177-3AD203B41FA5}">
                      <a16:colId xmlns:a16="http://schemas.microsoft.com/office/drawing/2014/main" val="1242371565"/>
                    </a:ext>
                  </a:extLst>
                </a:gridCol>
                <a:gridCol w="246888">
                  <a:extLst>
                    <a:ext uri="{9D8B030D-6E8A-4147-A177-3AD203B41FA5}">
                      <a16:colId xmlns:a16="http://schemas.microsoft.com/office/drawing/2014/main" val="181335833"/>
                    </a:ext>
                  </a:extLst>
                </a:gridCol>
                <a:gridCol w="246888">
                  <a:extLst>
                    <a:ext uri="{9D8B030D-6E8A-4147-A177-3AD203B41FA5}">
                      <a16:colId xmlns:a16="http://schemas.microsoft.com/office/drawing/2014/main" val="2628778043"/>
                    </a:ext>
                  </a:extLst>
                </a:gridCol>
                <a:gridCol w="246888">
                  <a:extLst>
                    <a:ext uri="{9D8B030D-6E8A-4147-A177-3AD203B41FA5}">
                      <a16:colId xmlns:a16="http://schemas.microsoft.com/office/drawing/2014/main" val="2445530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698953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- 2021-12-20 16:43:09</a:t>
                      </a:r>
                      <a:r>
                        <a:rPr kumimoji="0" lang="en-US" sz="1000" b="0" i="0" u="none" strike="noStrike" kern="1200" cap="none" spc="0" normalizeH="0" baseline="0" noProof="0">
                          <a:ln>
                            <a:noFill/>
                          </a:ln>
                          <a:solidFill>
                            <a:prstClr val="black"/>
                          </a:solidFill>
                          <a:effectLst/>
                          <a:uLnTx/>
                          <a:uFillTx/>
                          <a:latin typeface="+mn-lt"/>
                          <a:ea typeface="+mn-ea"/>
                          <a:cs typeface="+mn-cs"/>
                        </a:rPr>
                        <a:t>
 We've reached our goal! The Tokio Marine National Team has raised a total of ,162 for the #Walk2EndAlz. Thank you to all of the participating companies that made it possible: First Insurance Company of Hawaii, LTD, Philadelphia Insurance Companies, Safety National, TM Claims Claims Service, Tokio Marine HCC Marine HCC, Tokio Marine Highland, TMNAS, and of course, the Alzheimer's Association!
#alzheimersawareness #alzheimersdisease #alzheimers #ENDALZ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https://quintly-image-storage.s3.amazonaws.com/e33bbb9956bb05844e7317a82c09a400/0e0ab0d9c28649cd50e8e80b57ffd5ed.jpg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72674092"/>
                  </a:ext>
                </a:extLst>
              </a:tr>
            </a:tbl>
          </a:graphicData>
        </a:graphic>
      </p:graphicFrame>
      <p:sp>
        <p:nvSpPr>
          <p:cNvPr id="4" name="Text Placeholder 3">
            <a:extLst>
              <a:ext uri="{FF2B5EF4-FFF2-40B4-BE49-F238E27FC236}">
                <a16:creationId xmlns:a16="http://schemas.microsoft.com/office/drawing/2014/main" id="{28613864-0969-49BA-B2EF-ADD55608A72C}"/>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1165955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27F9F-83A2-496E-A5FB-A09A65EE7060}"/>
              </a:ext>
            </a:extLst>
          </p:cNvPr>
          <p:cNvSpPr>
            <a:spLocks noGrp="1"/>
          </p:cNvSpPr>
          <p:nvPr>
            <p:ph type="title"/>
          </p:nvPr>
        </p:nvSpPr>
        <p:spPr/>
        <p:txBody>
          <a:bodyPr/>
          <a:lstStyle/>
          <a:p>
            <a:r>
              <a:rPr lang="en-US"/>
              <a:t>Facebook Original Own Posts Table | All profiles - 21 of 26</a:t>
            </a:r>
          </a:p>
        </p:txBody>
      </p:sp>
      <p:graphicFrame>
        <p:nvGraphicFramePr>
          <p:cNvPr id="5" name="Table Placeholder 4">
            <a:extLst>
              <a:ext uri="{FF2B5EF4-FFF2-40B4-BE49-F238E27FC236}">
                <a16:creationId xmlns:a16="http://schemas.microsoft.com/office/drawing/2014/main" id="{D5933F6B-5971-4614-8504-6D0DC8983A25}"/>
              </a:ext>
            </a:extLst>
          </p:cNvPr>
          <p:cNvGraphicFramePr>
            <a:graphicFrameLocks noGrp="1"/>
          </p:cNvGraphicFramePr>
          <p:nvPr>
            <p:ph type="tbl" sz="quarter" idx="13"/>
            <p:extLst>
              <p:ext uri="{D42A27DB-BD31-4B8C-83A1-F6EECF244321}">
                <p14:modId xmlns:p14="http://schemas.microsoft.com/office/powerpoint/2010/main" val="1333185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11264108"/>
                    </a:ext>
                  </a:extLst>
                </a:gridCol>
                <a:gridCol w="1152144">
                  <a:extLst>
                    <a:ext uri="{9D8B030D-6E8A-4147-A177-3AD203B41FA5}">
                      <a16:colId xmlns:a16="http://schemas.microsoft.com/office/drawing/2014/main" val="1818646277"/>
                    </a:ext>
                  </a:extLst>
                </a:gridCol>
                <a:gridCol w="822960">
                  <a:extLst>
                    <a:ext uri="{9D8B030D-6E8A-4147-A177-3AD203B41FA5}">
                      <a16:colId xmlns:a16="http://schemas.microsoft.com/office/drawing/2014/main" val="2492517434"/>
                    </a:ext>
                  </a:extLst>
                </a:gridCol>
                <a:gridCol w="246888">
                  <a:extLst>
                    <a:ext uri="{9D8B030D-6E8A-4147-A177-3AD203B41FA5}">
                      <a16:colId xmlns:a16="http://schemas.microsoft.com/office/drawing/2014/main" val="3957064831"/>
                    </a:ext>
                  </a:extLst>
                </a:gridCol>
                <a:gridCol w="246888">
                  <a:extLst>
                    <a:ext uri="{9D8B030D-6E8A-4147-A177-3AD203B41FA5}">
                      <a16:colId xmlns:a16="http://schemas.microsoft.com/office/drawing/2014/main" val="1769103627"/>
                    </a:ext>
                  </a:extLst>
                </a:gridCol>
                <a:gridCol w="246888">
                  <a:extLst>
                    <a:ext uri="{9D8B030D-6E8A-4147-A177-3AD203B41FA5}">
                      <a16:colId xmlns:a16="http://schemas.microsoft.com/office/drawing/2014/main" val="2710832650"/>
                    </a:ext>
                  </a:extLst>
                </a:gridCol>
                <a:gridCol w="246888">
                  <a:extLst>
                    <a:ext uri="{9D8B030D-6E8A-4147-A177-3AD203B41FA5}">
                      <a16:colId xmlns:a16="http://schemas.microsoft.com/office/drawing/2014/main" val="2887265023"/>
                    </a:ext>
                  </a:extLst>
                </a:gridCol>
                <a:gridCol w="246888">
                  <a:extLst>
                    <a:ext uri="{9D8B030D-6E8A-4147-A177-3AD203B41FA5}">
                      <a16:colId xmlns:a16="http://schemas.microsoft.com/office/drawing/2014/main" val="2686120977"/>
                    </a:ext>
                  </a:extLst>
                </a:gridCol>
                <a:gridCol w="246888">
                  <a:extLst>
                    <a:ext uri="{9D8B030D-6E8A-4147-A177-3AD203B41FA5}">
                      <a16:colId xmlns:a16="http://schemas.microsoft.com/office/drawing/2014/main" val="3708102632"/>
                    </a:ext>
                  </a:extLst>
                </a:gridCol>
                <a:gridCol w="246888">
                  <a:extLst>
                    <a:ext uri="{9D8B030D-6E8A-4147-A177-3AD203B41FA5}">
                      <a16:colId xmlns:a16="http://schemas.microsoft.com/office/drawing/2014/main" val="672232752"/>
                    </a:ext>
                  </a:extLst>
                </a:gridCol>
                <a:gridCol w="246888">
                  <a:extLst>
                    <a:ext uri="{9D8B030D-6E8A-4147-A177-3AD203B41FA5}">
                      <a16:colId xmlns:a16="http://schemas.microsoft.com/office/drawing/2014/main" val="2291266135"/>
                    </a:ext>
                  </a:extLst>
                </a:gridCol>
                <a:gridCol w="246888">
                  <a:extLst>
                    <a:ext uri="{9D8B030D-6E8A-4147-A177-3AD203B41FA5}">
                      <a16:colId xmlns:a16="http://schemas.microsoft.com/office/drawing/2014/main" val="1483563167"/>
                    </a:ext>
                  </a:extLst>
                </a:gridCol>
                <a:gridCol w="246888">
                  <a:extLst>
                    <a:ext uri="{9D8B030D-6E8A-4147-A177-3AD203B41FA5}">
                      <a16:colId xmlns:a16="http://schemas.microsoft.com/office/drawing/2014/main" val="4123080160"/>
                    </a:ext>
                  </a:extLst>
                </a:gridCol>
                <a:gridCol w="246888">
                  <a:extLst>
                    <a:ext uri="{9D8B030D-6E8A-4147-A177-3AD203B41FA5}">
                      <a16:colId xmlns:a16="http://schemas.microsoft.com/office/drawing/2014/main" val="1912667948"/>
                    </a:ext>
                  </a:extLst>
                </a:gridCol>
                <a:gridCol w="246888">
                  <a:extLst>
                    <a:ext uri="{9D8B030D-6E8A-4147-A177-3AD203B41FA5}">
                      <a16:colId xmlns:a16="http://schemas.microsoft.com/office/drawing/2014/main" val="350142073"/>
                    </a:ext>
                  </a:extLst>
                </a:gridCol>
                <a:gridCol w="246888">
                  <a:extLst>
                    <a:ext uri="{9D8B030D-6E8A-4147-A177-3AD203B41FA5}">
                      <a16:colId xmlns:a16="http://schemas.microsoft.com/office/drawing/2014/main" val="291704977"/>
                    </a:ext>
                  </a:extLst>
                </a:gridCol>
                <a:gridCol w="246888">
                  <a:extLst>
                    <a:ext uri="{9D8B030D-6E8A-4147-A177-3AD203B41FA5}">
                      <a16:colId xmlns:a16="http://schemas.microsoft.com/office/drawing/2014/main" val="2881895158"/>
                    </a:ext>
                  </a:extLst>
                </a:gridCol>
                <a:gridCol w="246888">
                  <a:extLst>
                    <a:ext uri="{9D8B030D-6E8A-4147-A177-3AD203B41FA5}">
                      <a16:colId xmlns:a16="http://schemas.microsoft.com/office/drawing/2014/main" val="3964417076"/>
                    </a:ext>
                  </a:extLst>
                </a:gridCol>
                <a:gridCol w="246888">
                  <a:extLst>
                    <a:ext uri="{9D8B030D-6E8A-4147-A177-3AD203B41FA5}">
                      <a16:colId xmlns:a16="http://schemas.microsoft.com/office/drawing/2014/main" val="701307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979878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- 2021-12-20 09:52:27</a:t>
                      </a:r>
                      <a:r>
                        <a:rPr kumimoji="0" lang="en-US" sz="1000" b="0" i="0" u="none" strike="noStrike" kern="1200" cap="none" spc="0" normalizeH="0" baseline="0" noProof="0">
                          <a:ln>
                            <a:noFill/>
                          </a:ln>
                          <a:solidFill>
                            <a:prstClr val="black"/>
                          </a:solidFill>
                          <a:effectLst/>
                          <a:uLnTx/>
                          <a:uFillTx/>
                          <a:latin typeface="+mn-lt"/>
                          <a:ea typeface="+mn-ea"/>
                          <a:cs typeface="+mn-cs"/>
                        </a:rPr>
                        <a:t>
 New Year ✅
New You ✅
New Job ✅
If your New Year's goal is to find a new job, stop scrolling and visit bit.ly/PHLYCareers to land your next great opportunity on #TEAMPHLY! #insurancecareers #newjobalert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https://quintly-image-storage.s3.amazonaws.com/d123f9c23f3abec6e562a564c92f236a/79333fc4df9597b0bf88271177df4dd9.jpg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96402955"/>
                  </a:ext>
                </a:extLst>
              </a:tr>
            </a:tbl>
          </a:graphicData>
        </a:graphic>
      </p:graphicFrame>
      <p:sp>
        <p:nvSpPr>
          <p:cNvPr id="4" name="Text Placeholder 3">
            <a:extLst>
              <a:ext uri="{FF2B5EF4-FFF2-40B4-BE49-F238E27FC236}">
                <a16:creationId xmlns:a16="http://schemas.microsoft.com/office/drawing/2014/main" id="{236E74DB-3812-4D55-800E-64A18CBE903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7289088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E54CD-73E3-4DB8-B912-019F8757AFA2}"/>
              </a:ext>
            </a:extLst>
          </p:cNvPr>
          <p:cNvSpPr>
            <a:spLocks noGrp="1"/>
          </p:cNvSpPr>
          <p:nvPr>
            <p:ph type="title"/>
          </p:nvPr>
        </p:nvSpPr>
        <p:spPr/>
        <p:txBody>
          <a:bodyPr/>
          <a:lstStyle/>
          <a:p>
            <a:r>
              <a:rPr lang="en-US"/>
              <a:t>Facebook Original Own Posts Table | All profiles - 22 of 26</a:t>
            </a:r>
          </a:p>
        </p:txBody>
      </p:sp>
      <p:graphicFrame>
        <p:nvGraphicFramePr>
          <p:cNvPr id="5" name="Table Placeholder 4">
            <a:extLst>
              <a:ext uri="{FF2B5EF4-FFF2-40B4-BE49-F238E27FC236}">
                <a16:creationId xmlns:a16="http://schemas.microsoft.com/office/drawing/2014/main" id="{B7C6BA9A-7DB7-44AE-AF9D-5D2F02293F3C}"/>
              </a:ext>
            </a:extLst>
          </p:cNvPr>
          <p:cNvGraphicFramePr>
            <a:graphicFrameLocks noGrp="1"/>
          </p:cNvGraphicFramePr>
          <p:nvPr>
            <p:ph type="tbl" sz="quarter" idx="13"/>
            <p:extLst>
              <p:ext uri="{D42A27DB-BD31-4B8C-83A1-F6EECF244321}">
                <p14:modId xmlns:p14="http://schemas.microsoft.com/office/powerpoint/2010/main" val="369164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087436453"/>
                    </a:ext>
                  </a:extLst>
                </a:gridCol>
                <a:gridCol w="1152144">
                  <a:extLst>
                    <a:ext uri="{9D8B030D-6E8A-4147-A177-3AD203B41FA5}">
                      <a16:colId xmlns:a16="http://schemas.microsoft.com/office/drawing/2014/main" val="415646105"/>
                    </a:ext>
                  </a:extLst>
                </a:gridCol>
                <a:gridCol w="822960">
                  <a:extLst>
                    <a:ext uri="{9D8B030D-6E8A-4147-A177-3AD203B41FA5}">
                      <a16:colId xmlns:a16="http://schemas.microsoft.com/office/drawing/2014/main" val="1162684905"/>
                    </a:ext>
                  </a:extLst>
                </a:gridCol>
                <a:gridCol w="246888">
                  <a:extLst>
                    <a:ext uri="{9D8B030D-6E8A-4147-A177-3AD203B41FA5}">
                      <a16:colId xmlns:a16="http://schemas.microsoft.com/office/drawing/2014/main" val="467515486"/>
                    </a:ext>
                  </a:extLst>
                </a:gridCol>
                <a:gridCol w="246888">
                  <a:extLst>
                    <a:ext uri="{9D8B030D-6E8A-4147-A177-3AD203B41FA5}">
                      <a16:colId xmlns:a16="http://schemas.microsoft.com/office/drawing/2014/main" val="2951035821"/>
                    </a:ext>
                  </a:extLst>
                </a:gridCol>
                <a:gridCol w="246888">
                  <a:extLst>
                    <a:ext uri="{9D8B030D-6E8A-4147-A177-3AD203B41FA5}">
                      <a16:colId xmlns:a16="http://schemas.microsoft.com/office/drawing/2014/main" val="893866401"/>
                    </a:ext>
                  </a:extLst>
                </a:gridCol>
                <a:gridCol w="246888">
                  <a:extLst>
                    <a:ext uri="{9D8B030D-6E8A-4147-A177-3AD203B41FA5}">
                      <a16:colId xmlns:a16="http://schemas.microsoft.com/office/drawing/2014/main" val="2520378699"/>
                    </a:ext>
                  </a:extLst>
                </a:gridCol>
                <a:gridCol w="246888">
                  <a:extLst>
                    <a:ext uri="{9D8B030D-6E8A-4147-A177-3AD203B41FA5}">
                      <a16:colId xmlns:a16="http://schemas.microsoft.com/office/drawing/2014/main" val="3848195299"/>
                    </a:ext>
                  </a:extLst>
                </a:gridCol>
                <a:gridCol w="246888">
                  <a:extLst>
                    <a:ext uri="{9D8B030D-6E8A-4147-A177-3AD203B41FA5}">
                      <a16:colId xmlns:a16="http://schemas.microsoft.com/office/drawing/2014/main" val="1911257106"/>
                    </a:ext>
                  </a:extLst>
                </a:gridCol>
                <a:gridCol w="246888">
                  <a:extLst>
                    <a:ext uri="{9D8B030D-6E8A-4147-A177-3AD203B41FA5}">
                      <a16:colId xmlns:a16="http://schemas.microsoft.com/office/drawing/2014/main" val="3336672592"/>
                    </a:ext>
                  </a:extLst>
                </a:gridCol>
                <a:gridCol w="246888">
                  <a:extLst>
                    <a:ext uri="{9D8B030D-6E8A-4147-A177-3AD203B41FA5}">
                      <a16:colId xmlns:a16="http://schemas.microsoft.com/office/drawing/2014/main" val="2362517650"/>
                    </a:ext>
                  </a:extLst>
                </a:gridCol>
                <a:gridCol w="246888">
                  <a:extLst>
                    <a:ext uri="{9D8B030D-6E8A-4147-A177-3AD203B41FA5}">
                      <a16:colId xmlns:a16="http://schemas.microsoft.com/office/drawing/2014/main" val="1127531393"/>
                    </a:ext>
                  </a:extLst>
                </a:gridCol>
                <a:gridCol w="246888">
                  <a:extLst>
                    <a:ext uri="{9D8B030D-6E8A-4147-A177-3AD203B41FA5}">
                      <a16:colId xmlns:a16="http://schemas.microsoft.com/office/drawing/2014/main" val="2394073207"/>
                    </a:ext>
                  </a:extLst>
                </a:gridCol>
                <a:gridCol w="246888">
                  <a:extLst>
                    <a:ext uri="{9D8B030D-6E8A-4147-A177-3AD203B41FA5}">
                      <a16:colId xmlns:a16="http://schemas.microsoft.com/office/drawing/2014/main" val="3654222325"/>
                    </a:ext>
                  </a:extLst>
                </a:gridCol>
                <a:gridCol w="246888">
                  <a:extLst>
                    <a:ext uri="{9D8B030D-6E8A-4147-A177-3AD203B41FA5}">
                      <a16:colId xmlns:a16="http://schemas.microsoft.com/office/drawing/2014/main" val="233857520"/>
                    </a:ext>
                  </a:extLst>
                </a:gridCol>
                <a:gridCol w="246888">
                  <a:extLst>
                    <a:ext uri="{9D8B030D-6E8A-4147-A177-3AD203B41FA5}">
                      <a16:colId xmlns:a16="http://schemas.microsoft.com/office/drawing/2014/main" val="3498419602"/>
                    </a:ext>
                  </a:extLst>
                </a:gridCol>
                <a:gridCol w="246888">
                  <a:extLst>
                    <a:ext uri="{9D8B030D-6E8A-4147-A177-3AD203B41FA5}">
                      <a16:colId xmlns:a16="http://schemas.microsoft.com/office/drawing/2014/main" val="2076049897"/>
                    </a:ext>
                  </a:extLst>
                </a:gridCol>
                <a:gridCol w="246888">
                  <a:extLst>
                    <a:ext uri="{9D8B030D-6E8A-4147-A177-3AD203B41FA5}">
                      <a16:colId xmlns:a16="http://schemas.microsoft.com/office/drawing/2014/main" val="580478452"/>
                    </a:ext>
                  </a:extLst>
                </a:gridCol>
                <a:gridCol w="246888">
                  <a:extLst>
                    <a:ext uri="{9D8B030D-6E8A-4147-A177-3AD203B41FA5}">
                      <a16:colId xmlns:a16="http://schemas.microsoft.com/office/drawing/2014/main" val="1789332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530849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- 2021-12-17 16:04:27</a:t>
                      </a:r>
                      <a:r>
                        <a:rPr kumimoji="0" lang="en-US" sz="1000" b="0" i="0" u="none" strike="noStrike" kern="1200" cap="none" spc="0" normalizeH="0" baseline="0" noProof="0">
                          <a:ln>
                            <a:noFill/>
                          </a:ln>
                          <a:solidFill>
                            <a:prstClr val="black"/>
                          </a:solidFill>
                          <a:effectLst/>
                          <a:uLnTx/>
                          <a:uFillTx/>
                          <a:latin typeface="+mn-lt"/>
                          <a:ea typeface="+mn-ea"/>
                          <a:cs typeface="+mn-cs"/>
                        </a:rPr>
                        <a:t>
 What does backlog in the global supply chain mean for your risk management? VP of Ocean Marine, Ralph Salce, talks about accumulating risks due to congested ports in the latest article from AM Best: bit.ly/CloggedPorts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https://quintly-image-storage.s3.amazonaws.com/e33bbb9956bb05844e7317a82c09a400/3ffb10dfebda25027e9a923d34bb557a.jpg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10587077"/>
                  </a:ext>
                </a:extLst>
              </a:tr>
            </a:tbl>
          </a:graphicData>
        </a:graphic>
      </p:graphicFrame>
      <p:sp>
        <p:nvSpPr>
          <p:cNvPr id="4" name="Text Placeholder 3">
            <a:extLst>
              <a:ext uri="{FF2B5EF4-FFF2-40B4-BE49-F238E27FC236}">
                <a16:creationId xmlns:a16="http://schemas.microsoft.com/office/drawing/2014/main" id="{5372FDE1-5FEB-48AC-B89B-FD77334FB7DD}"/>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2843007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1A1E0-767B-4AFB-B338-B7404809842E}"/>
              </a:ext>
            </a:extLst>
          </p:cNvPr>
          <p:cNvSpPr>
            <a:spLocks noGrp="1"/>
          </p:cNvSpPr>
          <p:nvPr>
            <p:ph type="title"/>
          </p:nvPr>
        </p:nvSpPr>
        <p:spPr/>
        <p:txBody>
          <a:bodyPr/>
          <a:lstStyle/>
          <a:p>
            <a:r>
              <a:rPr lang="en-US"/>
              <a:t>Facebook Original Own Posts Table | All profiles - 23 of 26</a:t>
            </a:r>
          </a:p>
        </p:txBody>
      </p:sp>
      <p:graphicFrame>
        <p:nvGraphicFramePr>
          <p:cNvPr id="5" name="Table Placeholder 4">
            <a:extLst>
              <a:ext uri="{FF2B5EF4-FFF2-40B4-BE49-F238E27FC236}">
                <a16:creationId xmlns:a16="http://schemas.microsoft.com/office/drawing/2014/main" id="{EAAC145A-B259-4CD5-8289-8F266FDDA116}"/>
              </a:ext>
            </a:extLst>
          </p:cNvPr>
          <p:cNvGraphicFramePr>
            <a:graphicFrameLocks noGrp="1"/>
          </p:cNvGraphicFramePr>
          <p:nvPr>
            <p:ph type="tbl" sz="quarter" idx="13"/>
            <p:extLst>
              <p:ext uri="{D42A27DB-BD31-4B8C-83A1-F6EECF244321}">
                <p14:modId xmlns:p14="http://schemas.microsoft.com/office/powerpoint/2010/main" val="3607652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253884192"/>
                    </a:ext>
                  </a:extLst>
                </a:gridCol>
                <a:gridCol w="1152144">
                  <a:extLst>
                    <a:ext uri="{9D8B030D-6E8A-4147-A177-3AD203B41FA5}">
                      <a16:colId xmlns:a16="http://schemas.microsoft.com/office/drawing/2014/main" val="368893168"/>
                    </a:ext>
                  </a:extLst>
                </a:gridCol>
                <a:gridCol w="822960">
                  <a:extLst>
                    <a:ext uri="{9D8B030D-6E8A-4147-A177-3AD203B41FA5}">
                      <a16:colId xmlns:a16="http://schemas.microsoft.com/office/drawing/2014/main" val="3936622198"/>
                    </a:ext>
                  </a:extLst>
                </a:gridCol>
                <a:gridCol w="246888">
                  <a:extLst>
                    <a:ext uri="{9D8B030D-6E8A-4147-A177-3AD203B41FA5}">
                      <a16:colId xmlns:a16="http://schemas.microsoft.com/office/drawing/2014/main" val="1378147367"/>
                    </a:ext>
                  </a:extLst>
                </a:gridCol>
                <a:gridCol w="246888">
                  <a:extLst>
                    <a:ext uri="{9D8B030D-6E8A-4147-A177-3AD203B41FA5}">
                      <a16:colId xmlns:a16="http://schemas.microsoft.com/office/drawing/2014/main" val="1172156261"/>
                    </a:ext>
                  </a:extLst>
                </a:gridCol>
                <a:gridCol w="246888">
                  <a:extLst>
                    <a:ext uri="{9D8B030D-6E8A-4147-A177-3AD203B41FA5}">
                      <a16:colId xmlns:a16="http://schemas.microsoft.com/office/drawing/2014/main" val="2482116864"/>
                    </a:ext>
                  </a:extLst>
                </a:gridCol>
                <a:gridCol w="246888">
                  <a:extLst>
                    <a:ext uri="{9D8B030D-6E8A-4147-A177-3AD203B41FA5}">
                      <a16:colId xmlns:a16="http://schemas.microsoft.com/office/drawing/2014/main" val="3036134625"/>
                    </a:ext>
                  </a:extLst>
                </a:gridCol>
                <a:gridCol w="246888">
                  <a:extLst>
                    <a:ext uri="{9D8B030D-6E8A-4147-A177-3AD203B41FA5}">
                      <a16:colId xmlns:a16="http://schemas.microsoft.com/office/drawing/2014/main" val="1247192208"/>
                    </a:ext>
                  </a:extLst>
                </a:gridCol>
                <a:gridCol w="246888">
                  <a:extLst>
                    <a:ext uri="{9D8B030D-6E8A-4147-A177-3AD203B41FA5}">
                      <a16:colId xmlns:a16="http://schemas.microsoft.com/office/drawing/2014/main" val="1169364848"/>
                    </a:ext>
                  </a:extLst>
                </a:gridCol>
                <a:gridCol w="246888">
                  <a:extLst>
                    <a:ext uri="{9D8B030D-6E8A-4147-A177-3AD203B41FA5}">
                      <a16:colId xmlns:a16="http://schemas.microsoft.com/office/drawing/2014/main" val="1371861016"/>
                    </a:ext>
                  </a:extLst>
                </a:gridCol>
                <a:gridCol w="246888">
                  <a:extLst>
                    <a:ext uri="{9D8B030D-6E8A-4147-A177-3AD203B41FA5}">
                      <a16:colId xmlns:a16="http://schemas.microsoft.com/office/drawing/2014/main" val="3026285574"/>
                    </a:ext>
                  </a:extLst>
                </a:gridCol>
                <a:gridCol w="246888">
                  <a:extLst>
                    <a:ext uri="{9D8B030D-6E8A-4147-A177-3AD203B41FA5}">
                      <a16:colId xmlns:a16="http://schemas.microsoft.com/office/drawing/2014/main" val="2841130007"/>
                    </a:ext>
                  </a:extLst>
                </a:gridCol>
                <a:gridCol w="246888">
                  <a:extLst>
                    <a:ext uri="{9D8B030D-6E8A-4147-A177-3AD203B41FA5}">
                      <a16:colId xmlns:a16="http://schemas.microsoft.com/office/drawing/2014/main" val="901017212"/>
                    </a:ext>
                  </a:extLst>
                </a:gridCol>
                <a:gridCol w="246888">
                  <a:extLst>
                    <a:ext uri="{9D8B030D-6E8A-4147-A177-3AD203B41FA5}">
                      <a16:colId xmlns:a16="http://schemas.microsoft.com/office/drawing/2014/main" val="97253691"/>
                    </a:ext>
                  </a:extLst>
                </a:gridCol>
                <a:gridCol w="246888">
                  <a:extLst>
                    <a:ext uri="{9D8B030D-6E8A-4147-A177-3AD203B41FA5}">
                      <a16:colId xmlns:a16="http://schemas.microsoft.com/office/drawing/2014/main" val="3842312088"/>
                    </a:ext>
                  </a:extLst>
                </a:gridCol>
                <a:gridCol w="246888">
                  <a:extLst>
                    <a:ext uri="{9D8B030D-6E8A-4147-A177-3AD203B41FA5}">
                      <a16:colId xmlns:a16="http://schemas.microsoft.com/office/drawing/2014/main" val="2281913890"/>
                    </a:ext>
                  </a:extLst>
                </a:gridCol>
                <a:gridCol w="246888">
                  <a:extLst>
                    <a:ext uri="{9D8B030D-6E8A-4147-A177-3AD203B41FA5}">
                      <a16:colId xmlns:a16="http://schemas.microsoft.com/office/drawing/2014/main" val="1840947339"/>
                    </a:ext>
                  </a:extLst>
                </a:gridCol>
                <a:gridCol w="246888">
                  <a:extLst>
                    <a:ext uri="{9D8B030D-6E8A-4147-A177-3AD203B41FA5}">
                      <a16:colId xmlns:a16="http://schemas.microsoft.com/office/drawing/2014/main" val="2524246880"/>
                    </a:ext>
                  </a:extLst>
                </a:gridCol>
                <a:gridCol w="246888">
                  <a:extLst>
                    <a:ext uri="{9D8B030D-6E8A-4147-A177-3AD203B41FA5}">
                      <a16:colId xmlns:a16="http://schemas.microsoft.com/office/drawing/2014/main" val="3931275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158565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- 2021-12-17 11:27:18</a:t>
                      </a:r>
                      <a:r>
                        <a:rPr kumimoji="0" lang="en-US" sz="1000" b="0" i="0" u="none" strike="noStrike" kern="1200" cap="none" spc="0" normalizeH="0" baseline="0" noProof="0">
                          <a:ln>
                            <a:noFill/>
                          </a:ln>
                          <a:solidFill>
                            <a:prstClr val="black"/>
                          </a:solidFill>
                          <a:effectLst/>
                          <a:uLnTx/>
                          <a:uFillTx/>
                          <a:latin typeface="+mn-lt"/>
                          <a:ea typeface="+mn-ea"/>
                          <a:cs typeface="+mn-cs"/>
                        </a:rPr>
                        <a:t>
 We’re proud to support Children's Scholarship Fund Philadelphia during their 20th anniversary year! Last night, #TEAMPHLY joined CSFP volunteers to deliver exciting news to unsuspecting families on Lottery Day. Volunteers called lucky lottery winners to inform them their children were awarded a K-8th grade scholarship. CSFP is a privately-funded program whose mission is to provide children from low-income Philadelphia families with financial access to quality, safe, tuition-based schools. #EducationalAccess #PhillyKids #insurancecompany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https://quintly-image-storage.s3.amazonaws.com/d123f9c23f3abec6e562a564c92f236a/284cdd9bdb4feb7274efdc81dc30eef2.jpg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66699513"/>
                  </a:ext>
                </a:extLst>
              </a:tr>
            </a:tbl>
          </a:graphicData>
        </a:graphic>
      </p:graphicFrame>
      <p:sp>
        <p:nvSpPr>
          <p:cNvPr id="4" name="Text Placeholder 3">
            <a:extLst>
              <a:ext uri="{FF2B5EF4-FFF2-40B4-BE49-F238E27FC236}">
                <a16:creationId xmlns:a16="http://schemas.microsoft.com/office/drawing/2014/main" id="{00722548-5916-4BE0-A6AB-EA1122C69CB4}"/>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2855567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8D28F-41E6-47F9-B0D6-014EC11F83CB}"/>
              </a:ext>
            </a:extLst>
          </p:cNvPr>
          <p:cNvSpPr>
            <a:spLocks noGrp="1"/>
          </p:cNvSpPr>
          <p:nvPr>
            <p:ph type="title"/>
          </p:nvPr>
        </p:nvSpPr>
        <p:spPr/>
        <p:txBody>
          <a:bodyPr/>
          <a:lstStyle/>
          <a:p>
            <a:r>
              <a:rPr lang="en-US"/>
              <a:t>Facebook Original Own Posts Table | All profiles - 24 of 26</a:t>
            </a:r>
          </a:p>
        </p:txBody>
      </p:sp>
      <p:graphicFrame>
        <p:nvGraphicFramePr>
          <p:cNvPr id="5" name="Table Placeholder 4">
            <a:extLst>
              <a:ext uri="{FF2B5EF4-FFF2-40B4-BE49-F238E27FC236}">
                <a16:creationId xmlns:a16="http://schemas.microsoft.com/office/drawing/2014/main" id="{96845D95-0EB9-4766-B249-703BFB694C90}"/>
              </a:ext>
            </a:extLst>
          </p:cNvPr>
          <p:cNvGraphicFramePr>
            <a:graphicFrameLocks noGrp="1"/>
          </p:cNvGraphicFramePr>
          <p:nvPr>
            <p:ph type="tbl" sz="quarter" idx="13"/>
            <p:extLst>
              <p:ext uri="{D42A27DB-BD31-4B8C-83A1-F6EECF244321}">
                <p14:modId xmlns:p14="http://schemas.microsoft.com/office/powerpoint/2010/main" val="1449085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745977408"/>
                    </a:ext>
                  </a:extLst>
                </a:gridCol>
                <a:gridCol w="1152144">
                  <a:extLst>
                    <a:ext uri="{9D8B030D-6E8A-4147-A177-3AD203B41FA5}">
                      <a16:colId xmlns:a16="http://schemas.microsoft.com/office/drawing/2014/main" val="3878663780"/>
                    </a:ext>
                  </a:extLst>
                </a:gridCol>
                <a:gridCol w="822960">
                  <a:extLst>
                    <a:ext uri="{9D8B030D-6E8A-4147-A177-3AD203B41FA5}">
                      <a16:colId xmlns:a16="http://schemas.microsoft.com/office/drawing/2014/main" val="3266489082"/>
                    </a:ext>
                  </a:extLst>
                </a:gridCol>
                <a:gridCol w="246888">
                  <a:extLst>
                    <a:ext uri="{9D8B030D-6E8A-4147-A177-3AD203B41FA5}">
                      <a16:colId xmlns:a16="http://schemas.microsoft.com/office/drawing/2014/main" val="1177077146"/>
                    </a:ext>
                  </a:extLst>
                </a:gridCol>
                <a:gridCol w="246888">
                  <a:extLst>
                    <a:ext uri="{9D8B030D-6E8A-4147-A177-3AD203B41FA5}">
                      <a16:colId xmlns:a16="http://schemas.microsoft.com/office/drawing/2014/main" val="2559384837"/>
                    </a:ext>
                  </a:extLst>
                </a:gridCol>
                <a:gridCol w="246888">
                  <a:extLst>
                    <a:ext uri="{9D8B030D-6E8A-4147-A177-3AD203B41FA5}">
                      <a16:colId xmlns:a16="http://schemas.microsoft.com/office/drawing/2014/main" val="3224655945"/>
                    </a:ext>
                  </a:extLst>
                </a:gridCol>
                <a:gridCol w="246888">
                  <a:extLst>
                    <a:ext uri="{9D8B030D-6E8A-4147-A177-3AD203B41FA5}">
                      <a16:colId xmlns:a16="http://schemas.microsoft.com/office/drawing/2014/main" val="2560957526"/>
                    </a:ext>
                  </a:extLst>
                </a:gridCol>
                <a:gridCol w="246888">
                  <a:extLst>
                    <a:ext uri="{9D8B030D-6E8A-4147-A177-3AD203B41FA5}">
                      <a16:colId xmlns:a16="http://schemas.microsoft.com/office/drawing/2014/main" val="3550642142"/>
                    </a:ext>
                  </a:extLst>
                </a:gridCol>
                <a:gridCol w="246888">
                  <a:extLst>
                    <a:ext uri="{9D8B030D-6E8A-4147-A177-3AD203B41FA5}">
                      <a16:colId xmlns:a16="http://schemas.microsoft.com/office/drawing/2014/main" val="1129686937"/>
                    </a:ext>
                  </a:extLst>
                </a:gridCol>
                <a:gridCol w="246888">
                  <a:extLst>
                    <a:ext uri="{9D8B030D-6E8A-4147-A177-3AD203B41FA5}">
                      <a16:colId xmlns:a16="http://schemas.microsoft.com/office/drawing/2014/main" val="3663630013"/>
                    </a:ext>
                  </a:extLst>
                </a:gridCol>
                <a:gridCol w="246888">
                  <a:extLst>
                    <a:ext uri="{9D8B030D-6E8A-4147-A177-3AD203B41FA5}">
                      <a16:colId xmlns:a16="http://schemas.microsoft.com/office/drawing/2014/main" val="2462218507"/>
                    </a:ext>
                  </a:extLst>
                </a:gridCol>
                <a:gridCol w="246888">
                  <a:extLst>
                    <a:ext uri="{9D8B030D-6E8A-4147-A177-3AD203B41FA5}">
                      <a16:colId xmlns:a16="http://schemas.microsoft.com/office/drawing/2014/main" val="2487361697"/>
                    </a:ext>
                  </a:extLst>
                </a:gridCol>
                <a:gridCol w="246888">
                  <a:extLst>
                    <a:ext uri="{9D8B030D-6E8A-4147-A177-3AD203B41FA5}">
                      <a16:colId xmlns:a16="http://schemas.microsoft.com/office/drawing/2014/main" val="908714002"/>
                    </a:ext>
                  </a:extLst>
                </a:gridCol>
                <a:gridCol w="246888">
                  <a:extLst>
                    <a:ext uri="{9D8B030D-6E8A-4147-A177-3AD203B41FA5}">
                      <a16:colId xmlns:a16="http://schemas.microsoft.com/office/drawing/2014/main" val="1264807241"/>
                    </a:ext>
                  </a:extLst>
                </a:gridCol>
                <a:gridCol w="246888">
                  <a:extLst>
                    <a:ext uri="{9D8B030D-6E8A-4147-A177-3AD203B41FA5}">
                      <a16:colId xmlns:a16="http://schemas.microsoft.com/office/drawing/2014/main" val="3743569354"/>
                    </a:ext>
                  </a:extLst>
                </a:gridCol>
                <a:gridCol w="246888">
                  <a:extLst>
                    <a:ext uri="{9D8B030D-6E8A-4147-A177-3AD203B41FA5}">
                      <a16:colId xmlns:a16="http://schemas.microsoft.com/office/drawing/2014/main" val="4080545073"/>
                    </a:ext>
                  </a:extLst>
                </a:gridCol>
                <a:gridCol w="246888">
                  <a:extLst>
                    <a:ext uri="{9D8B030D-6E8A-4147-A177-3AD203B41FA5}">
                      <a16:colId xmlns:a16="http://schemas.microsoft.com/office/drawing/2014/main" val="369616950"/>
                    </a:ext>
                  </a:extLst>
                </a:gridCol>
                <a:gridCol w="246888">
                  <a:extLst>
                    <a:ext uri="{9D8B030D-6E8A-4147-A177-3AD203B41FA5}">
                      <a16:colId xmlns:a16="http://schemas.microsoft.com/office/drawing/2014/main" val="2256558826"/>
                    </a:ext>
                  </a:extLst>
                </a:gridCol>
                <a:gridCol w="246888">
                  <a:extLst>
                    <a:ext uri="{9D8B030D-6E8A-4147-A177-3AD203B41FA5}">
                      <a16:colId xmlns:a16="http://schemas.microsoft.com/office/drawing/2014/main" val="3868712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784448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- 2021-12-16 20:56:26</a:t>
                      </a:r>
                      <a:r>
                        <a:rPr kumimoji="0" lang="en-US" sz="1000" b="0" i="0" u="none" strike="noStrike" kern="1200" cap="none" spc="0" normalizeH="0" baseline="0" noProof="0">
                          <a:ln>
                            <a:noFill/>
                          </a:ln>
                          <a:solidFill>
                            <a:prstClr val="black"/>
                          </a:solidFill>
                          <a:effectLst/>
                          <a:uLnTx/>
                          <a:uFillTx/>
                          <a:latin typeface="+mn-lt"/>
                          <a:ea typeface="+mn-ea"/>
                          <a:cs typeface="+mn-cs"/>
                        </a:rPr>
                        <a:t>
 Mahalo to all the community partners who came together to make today's donations possible. Two deserving women and their families now have newly refurbished cars to call their own and the increased independence and capabilities that come with having reliable transportation. We wish these mothers all the best as they pursue their hopes and dreams for themselves and their children. News release: https://bit.ly/324iVnp
Helping Hands Hawaii Unibody Autotech Collision Repair Center Windward Hyundai New City Nissan NAPA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https://quintly-image-storage.s3.amazonaws.com/17ae3836335657ff0a83f20c7d11e5e8/7377a9e52d65790a68e0ea4112e64b4d.jpg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46197058"/>
                  </a:ext>
                </a:extLst>
              </a:tr>
            </a:tbl>
          </a:graphicData>
        </a:graphic>
      </p:graphicFrame>
      <p:sp>
        <p:nvSpPr>
          <p:cNvPr id="4" name="Text Placeholder 3">
            <a:extLst>
              <a:ext uri="{FF2B5EF4-FFF2-40B4-BE49-F238E27FC236}">
                <a16:creationId xmlns:a16="http://schemas.microsoft.com/office/drawing/2014/main" id="{965D5DD7-48E2-405A-8603-32EEB33F8640}"/>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17516779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316C5-0027-4700-9A5A-3B3514EA2EAB}"/>
              </a:ext>
            </a:extLst>
          </p:cNvPr>
          <p:cNvSpPr>
            <a:spLocks noGrp="1"/>
          </p:cNvSpPr>
          <p:nvPr>
            <p:ph type="title"/>
          </p:nvPr>
        </p:nvSpPr>
        <p:spPr/>
        <p:txBody>
          <a:bodyPr/>
          <a:lstStyle/>
          <a:p>
            <a:r>
              <a:rPr lang="en-US"/>
              <a:t>Facebook Original Own Posts Table | All profiles - 25 of 26</a:t>
            </a:r>
          </a:p>
        </p:txBody>
      </p:sp>
      <p:graphicFrame>
        <p:nvGraphicFramePr>
          <p:cNvPr id="5" name="Table Placeholder 4">
            <a:extLst>
              <a:ext uri="{FF2B5EF4-FFF2-40B4-BE49-F238E27FC236}">
                <a16:creationId xmlns:a16="http://schemas.microsoft.com/office/drawing/2014/main" id="{0EF300AC-CC6D-43A1-8ABC-7FC859161C02}"/>
              </a:ext>
            </a:extLst>
          </p:cNvPr>
          <p:cNvGraphicFramePr>
            <a:graphicFrameLocks noGrp="1"/>
          </p:cNvGraphicFramePr>
          <p:nvPr>
            <p:ph type="tbl" sz="quarter" idx="13"/>
            <p:extLst>
              <p:ext uri="{D42A27DB-BD31-4B8C-83A1-F6EECF244321}">
                <p14:modId xmlns:p14="http://schemas.microsoft.com/office/powerpoint/2010/main" val="2457279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7428780"/>
                    </a:ext>
                  </a:extLst>
                </a:gridCol>
                <a:gridCol w="1152144">
                  <a:extLst>
                    <a:ext uri="{9D8B030D-6E8A-4147-A177-3AD203B41FA5}">
                      <a16:colId xmlns:a16="http://schemas.microsoft.com/office/drawing/2014/main" val="1749509206"/>
                    </a:ext>
                  </a:extLst>
                </a:gridCol>
                <a:gridCol w="822960">
                  <a:extLst>
                    <a:ext uri="{9D8B030D-6E8A-4147-A177-3AD203B41FA5}">
                      <a16:colId xmlns:a16="http://schemas.microsoft.com/office/drawing/2014/main" val="2220723611"/>
                    </a:ext>
                  </a:extLst>
                </a:gridCol>
                <a:gridCol w="246888">
                  <a:extLst>
                    <a:ext uri="{9D8B030D-6E8A-4147-A177-3AD203B41FA5}">
                      <a16:colId xmlns:a16="http://schemas.microsoft.com/office/drawing/2014/main" val="206185227"/>
                    </a:ext>
                  </a:extLst>
                </a:gridCol>
                <a:gridCol w="246888">
                  <a:extLst>
                    <a:ext uri="{9D8B030D-6E8A-4147-A177-3AD203B41FA5}">
                      <a16:colId xmlns:a16="http://schemas.microsoft.com/office/drawing/2014/main" val="1376690908"/>
                    </a:ext>
                  </a:extLst>
                </a:gridCol>
                <a:gridCol w="246888">
                  <a:extLst>
                    <a:ext uri="{9D8B030D-6E8A-4147-A177-3AD203B41FA5}">
                      <a16:colId xmlns:a16="http://schemas.microsoft.com/office/drawing/2014/main" val="3871691315"/>
                    </a:ext>
                  </a:extLst>
                </a:gridCol>
                <a:gridCol w="246888">
                  <a:extLst>
                    <a:ext uri="{9D8B030D-6E8A-4147-A177-3AD203B41FA5}">
                      <a16:colId xmlns:a16="http://schemas.microsoft.com/office/drawing/2014/main" val="510845021"/>
                    </a:ext>
                  </a:extLst>
                </a:gridCol>
                <a:gridCol w="246888">
                  <a:extLst>
                    <a:ext uri="{9D8B030D-6E8A-4147-A177-3AD203B41FA5}">
                      <a16:colId xmlns:a16="http://schemas.microsoft.com/office/drawing/2014/main" val="1086381980"/>
                    </a:ext>
                  </a:extLst>
                </a:gridCol>
                <a:gridCol w="246888">
                  <a:extLst>
                    <a:ext uri="{9D8B030D-6E8A-4147-A177-3AD203B41FA5}">
                      <a16:colId xmlns:a16="http://schemas.microsoft.com/office/drawing/2014/main" val="1560090670"/>
                    </a:ext>
                  </a:extLst>
                </a:gridCol>
                <a:gridCol w="246888">
                  <a:extLst>
                    <a:ext uri="{9D8B030D-6E8A-4147-A177-3AD203B41FA5}">
                      <a16:colId xmlns:a16="http://schemas.microsoft.com/office/drawing/2014/main" val="2784699887"/>
                    </a:ext>
                  </a:extLst>
                </a:gridCol>
                <a:gridCol w="246888">
                  <a:extLst>
                    <a:ext uri="{9D8B030D-6E8A-4147-A177-3AD203B41FA5}">
                      <a16:colId xmlns:a16="http://schemas.microsoft.com/office/drawing/2014/main" val="3169686695"/>
                    </a:ext>
                  </a:extLst>
                </a:gridCol>
                <a:gridCol w="246888">
                  <a:extLst>
                    <a:ext uri="{9D8B030D-6E8A-4147-A177-3AD203B41FA5}">
                      <a16:colId xmlns:a16="http://schemas.microsoft.com/office/drawing/2014/main" val="4103509883"/>
                    </a:ext>
                  </a:extLst>
                </a:gridCol>
                <a:gridCol w="246888">
                  <a:extLst>
                    <a:ext uri="{9D8B030D-6E8A-4147-A177-3AD203B41FA5}">
                      <a16:colId xmlns:a16="http://schemas.microsoft.com/office/drawing/2014/main" val="2778151694"/>
                    </a:ext>
                  </a:extLst>
                </a:gridCol>
                <a:gridCol w="246888">
                  <a:extLst>
                    <a:ext uri="{9D8B030D-6E8A-4147-A177-3AD203B41FA5}">
                      <a16:colId xmlns:a16="http://schemas.microsoft.com/office/drawing/2014/main" val="3065930212"/>
                    </a:ext>
                  </a:extLst>
                </a:gridCol>
                <a:gridCol w="246888">
                  <a:extLst>
                    <a:ext uri="{9D8B030D-6E8A-4147-A177-3AD203B41FA5}">
                      <a16:colId xmlns:a16="http://schemas.microsoft.com/office/drawing/2014/main" val="577774367"/>
                    </a:ext>
                  </a:extLst>
                </a:gridCol>
                <a:gridCol w="246888">
                  <a:extLst>
                    <a:ext uri="{9D8B030D-6E8A-4147-A177-3AD203B41FA5}">
                      <a16:colId xmlns:a16="http://schemas.microsoft.com/office/drawing/2014/main" val="326354468"/>
                    </a:ext>
                  </a:extLst>
                </a:gridCol>
                <a:gridCol w="246888">
                  <a:extLst>
                    <a:ext uri="{9D8B030D-6E8A-4147-A177-3AD203B41FA5}">
                      <a16:colId xmlns:a16="http://schemas.microsoft.com/office/drawing/2014/main" val="2018530583"/>
                    </a:ext>
                  </a:extLst>
                </a:gridCol>
                <a:gridCol w="246888">
                  <a:extLst>
                    <a:ext uri="{9D8B030D-6E8A-4147-A177-3AD203B41FA5}">
                      <a16:colId xmlns:a16="http://schemas.microsoft.com/office/drawing/2014/main" val="2045799329"/>
                    </a:ext>
                  </a:extLst>
                </a:gridCol>
                <a:gridCol w="246888">
                  <a:extLst>
                    <a:ext uri="{9D8B030D-6E8A-4147-A177-3AD203B41FA5}">
                      <a16:colId xmlns:a16="http://schemas.microsoft.com/office/drawing/2014/main" val="3862116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580362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- 2021-12-16 13:36:59</a:t>
                      </a:r>
                      <a:r>
                        <a:rPr kumimoji="0" lang="en-US" sz="1000" b="0" i="0" u="none" strike="noStrike" kern="1200" cap="none" spc="0" normalizeH="0" baseline="0" noProof="0">
                          <a:ln>
                            <a:noFill/>
                          </a:ln>
                          <a:solidFill>
                            <a:prstClr val="black"/>
                          </a:solidFill>
                          <a:effectLst/>
                          <a:uLnTx/>
                          <a:uFillTx/>
                          <a:latin typeface="+mn-lt"/>
                          <a:ea typeface="+mn-ea"/>
                          <a:cs typeface="+mn-cs"/>
                        </a:rPr>
                        <a:t>
 This past year has been a challenging one for our community. Yet when we look back on 2021 we also find much to celebrate and be grateful for. Here are some of our community giving highlights from the year. Happy holidays, everyone. #community #grateful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https://quintly-image-storage.s3.amazonaws.com/17ae3836335657ff0a83f20c7d11e5e8/4b6bf4817f5de7947c3a0470d1c9e7d3.jpg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06216308"/>
                  </a:ext>
                </a:extLst>
              </a:tr>
            </a:tbl>
          </a:graphicData>
        </a:graphic>
      </p:graphicFrame>
      <p:sp>
        <p:nvSpPr>
          <p:cNvPr id="4" name="Text Placeholder 3">
            <a:extLst>
              <a:ext uri="{FF2B5EF4-FFF2-40B4-BE49-F238E27FC236}">
                <a16:creationId xmlns:a16="http://schemas.microsoft.com/office/drawing/2014/main" id="{A577271A-8369-4022-BC12-4386FD51AB18}"/>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4417643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0603C-D639-4562-B734-BDF16D2BC192}"/>
              </a:ext>
            </a:extLst>
          </p:cNvPr>
          <p:cNvSpPr>
            <a:spLocks noGrp="1"/>
          </p:cNvSpPr>
          <p:nvPr>
            <p:ph type="title"/>
          </p:nvPr>
        </p:nvSpPr>
        <p:spPr/>
        <p:txBody>
          <a:bodyPr/>
          <a:lstStyle/>
          <a:p>
            <a:r>
              <a:rPr lang="en-US"/>
              <a:t>Facebook Original Own Posts Table | All profiles - 26 of 26</a:t>
            </a:r>
          </a:p>
        </p:txBody>
      </p:sp>
      <p:graphicFrame>
        <p:nvGraphicFramePr>
          <p:cNvPr id="5" name="Table Placeholder 4">
            <a:extLst>
              <a:ext uri="{FF2B5EF4-FFF2-40B4-BE49-F238E27FC236}">
                <a16:creationId xmlns:a16="http://schemas.microsoft.com/office/drawing/2014/main" id="{36E102C5-98F5-4169-A339-E613DB88E708}"/>
              </a:ext>
            </a:extLst>
          </p:cNvPr>
          <p:cNvGraphicFramePr>
            <a:graphicFrameLocks noGrp="1"/>
          </p:cNvGraphicFramePr>
          <p:nvPr>
            <p:ph type="tbl" sz="quarter" idx="13"/>
            <p:extLst>
              <p:ext uri="{D42A27DB-BD31-4B8C-83A1-F6EECF244321}">
                <p14:modId xmlns:p14="http://schemas.microsoft.com/office/powerpoint/2010/main" val="3618768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770732894"/>
                    </a:ext>
                  </a:extLst>
                </a:gridCol>
                <a:gridCol w="1152144">
                  <a:extLst>
                    <a:ext uri="{9D8B030D-6E8A-4147-A177-3AD203B41FA5}">
                      <a16:colId xmlns:a16="http://schemas.microsoft.com/office/drawing/2014/main" val="3615340473"/>
                    </a:ext>
                  </a:extLst>
                </a:gridCol>
                <a:gridCol w="822960">
                  <a:extLst>
                    <a:ext uri="{9D8B030D-6E8A-4147-A177-3AD203B41FA5}">
                      <a16:colId xmlns:a16="http://schemas.microsoft.com/office/drawing/2014/main" val="461351256"/>
                    </a:ext>
                  </a:extLst>
                </a:gridCol>
                <a:gridCol w="246888">
                  <a:extLst>
                    <a:ext uri="{9D8B030D-6E8A-4147-A177-3AD203B41FA5}">
                      <a16:colId xmlns:a16="http://schemas.microsoft.com/office/drawing/2014/main" val="2743372683"/>
                    </a:ext>
                  </a:extLst>
                </a:gridCol>
                <a:gridCol w="246888">
                  <a:extLst>
                    <a:ext uri="{9D8B030D-6E8A-4147-A177-3AD203B41FA5}">
                      <a16:colId xmlns:a16="http://schemas.microsoft.com/office/drawing/2014/main" val="1332864885"/>
                    </a:ext>
                  </a:extLst>
                </a:gridCol>
                <a:gridCol w="246888">
                  <a:extLst>
                    <a:ext uri="{9D8B030D-6E8A-4147-A177-3AD203B41FA5}">
                      <a16:colId xmlns:a16="http://schemas.microsoft.com/office/drawing/2014/main" val="2893195135"/>
                    </a:ext>
                  </a:extLst>
                </a:gridCol>
                <a:gridCol w="246888">
                  <a:extLst>
                    <a:ext uri="{9D8B030D-6E8A-4147-A177-3AD203B41FA5}">
                      <a16:colId xmlns:a16="http://schemas.microsoft.com/office/drawing/2014/main" val="1649607998"/>
                    </a:ext>
                  </a:extLst>
                </a:gridCol>
                <a:gridCol w="246888">
                  <a:extLst>
                    <a:ext uri="{9D8B030D-6E8A-4147-A177-3AD203B41FA5}">
                      <a16:colId xmlns:a16="http://schemas.microsoft.com/office/drawing/2014/main" val="3389661849"/>
                    </a:ext>
                  </a:extLst>
                </a:gridCol>
                <a:gridCol w="246888">
                  <a:extLst>
                    <a:ext uri="{9D8B030D-6E8A-4147-A177-3AD203B41FA5}">
                      <a16:colId xmlns:a16="http://schemas.microsoft.com/office/drawing/2014/main" val="1999184617"/>
                    </a:ext>
                  </a:extLst>
                </a:gridCol>
                <a:gridCol w="246888">
                  <a:extLst>
                    <a:ext uri="{9D8B030D-6E8A-4147-A177-3AD203B41FA5}">
                      <a16:colId xmlns:a16="http://schemas.microsoft.com/office/drawing/2014/main" val="4134540758"/>
                    </a:ext>
                  </a:extLst>
                </a:gridCol>
                <a:gridCol w="246888">
                  <a:extLst>
                    <a:ext uri="{9D8B030D-6E8A-4147-A177-3AD203B41FA5}">
                      <a16:colId xmlns:a16="http://schemas.microsoft.com/office/drawing/2014/main" val="1346857893"/>
                    </a:ext>
                  </a:extLst>
                </a:gridCol>
                <a:gridCol w="246888">
                  <a:extLst>
                    <a:ext uri="{9D8B030D-6E8A-4147-A177-3AD203B41FA5}">
                      <a16:colId xmlns:a16="http://schemas.microsoft.com/office/drawing/2014/main" val="2443308689"/>
                    </a:ext>
                  </a:extLst>
                </a:gridCol>
                <a:gridCol w="246888">
                  <a:extLst>
                    <a:ext uri="{9D8B030D-6E8A-4147-A177-3AD203B41FA5}">
                      <a16:colId xmlns:a16="http://schemas.microsoft.com/office/drawing/2014/main" val="3897109820"/>
                    </a:ext>
                  </a:extLst>
                </a:gridCol>
                <a:gridCol w="246888">
                  <a:extLst>
                    <a:ext uri="{9D8B030D-6E8A-4147-A177-3AD203B41FA5}">
                      <a16:colId xmlns:a16="http://schemas.microsoft.com/office/drawing/2014/main" val="2041844586"/>
                    </a:ext>
                  </a:extLst>
                </a:gridCol>
                <a:gridCol w="246888">
                  <a:extLst>
                    <a:ext uri="{9D8B030D-6E8A-4147-A177-3AD203B41FA5}">
                      <a16:colId xmlns:a16="http://schemas.microsoft.com/office/drawing/2014/main" val="794841587"/>
                    </a:ext>
                  </a:extLst>
                </a:gridCol>
                <a:gridCol w="246888">
                  <a:extLst>
                    <a:ext uri="{9D8B030D-6E8A-4147-A177-3AD203B41FA5}">
                      <a16:colId xmlns:a16="http://schemas.microsoft.com/office/drawing/2014/main" val="1907590584"/>
                    </a:ext>
                  </a:extLst>
                </a:gridCol>
                <a:gridCol w="246888">
                  <a:extLst>
                    <a:ext uri="{9D8B030D-6E8A-4147-A177-3AD203B41FA5}">
                      <a16:colId xmlns:a16="http://schemas.microsoft.com/office/drawing/2014/main" val="476144946"/>
                    </a:ext>
                  </a:extLst>
                </a:gridCol>
                <a:gridCol w="246888">
                  <a:extLst>
                    <a:ext uri="{9D8B030D-6E8A-4147-A177-3AD203B41FA5}">
                      <a16:colId xmlns:a16="http://schemas.microsoft.com/office/drawing/2014/main" val="3531215009"/>
                    </a:ext>
                  </a:extLst>
                </a:gridCol>
                <a:gridCol w="246888">
                  <a:extLst>
                    <a:ext uri="{9D8B030D-6E8A-4147-A177-3AD203B41FA5}">
                      <a16:colId xmlns:a16="http://schemas.microsoft.com/office/drawing/2014/main" val="1249322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799353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- 2021-12-16 10:03:00</a:t>
                      </a:r>
                      <a:r>
                        <a:rPr kumimoji="0" lang="en-US" sz="1000" b="0" i="0" u="none" strike="noStrike" kern="1200" cap="none" spc="0" normalizeH="0" baseline="0" noProof="0">
                          <a:ln>
                            <a:noFill/>
                          </a:ln>
                          <a:solidFill>
                            <a:prstClr val="black"/>
                          </a:solidFill>
                          <a:effectLst/>
                          <a:uLnTx/>
                          <a:uFillTx/>
                          <a:latin typeface="+mn-lt"/>
                          <a:ea typeface="+mn-ea"/>
                          <a:cs typeface="+mn-cs"/>
                        </a:rPr>
                        <a:t>
 It’s been said that great leaders are made, not born. We just wrapped up another successful week of the PHLY Leadership Academy - a six-month program that focuses on the development of #TEAMPHLY leaders at various levels. This is one of the many ways we support the continuous development of our employees. Learn more about what it's like to work at PHLY: bit.ly/PHLYCareers #insurancecareers #insurancejobs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https://quintly-image-storage.s3.amazonaws.com/d123f9c23f3abec6e562a564c92f236a/45cddccea9109da60cc7d4267d249c30.jpg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62068568"/>
                  </a:ext>
                </a:extLst>
              </a:tr>
            </a:tbl>
          </a:graphicData>
        </a:graphic>
      </p:graphicFrame>
      <p:sp>
        <p:nvSpPr>
          <p:cNvPr id="4" name="Text Placeholder 3">
            <a:extLst>
              <a:ext uri="{FF2B5EF4-FFF2-40B4-BE49-F238E27FC236}">
                <a16:creationId xmlns:a16="http://schemas.microsoft.com/office/drawing/2014/main" id="{543466B5-3111-45EB-AB7C-E96A57E76651}"/>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22860186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5811</Words>
  <Application>Microsoft Office PowerPoint</Application>
  <PresentationFormat>On-screen Show (4:3)</PresentationFormat>
  <Paragraphs>1947</Paragraphs>
  <Slides>78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78</vt:i4>
      </vt:variant>
    </vt:vector>
  </HeadingPairs>
  <TitlesOfParts>
    <vt:vector size="81"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2</vt:lpstr>
      <vt:lpstr>Instagram Stories Table  | FICOH - 2 of 2</vt:lpstr>
      <vt:lpstr>Facebook Own Posts Table | All profiles - 1 of 25</vt:lpstr>
      <vt:lpstr>Facebook Own Posts Table | All profiles - 2 of 25</vt:lpstr>
      <vt:lpstr>Facebook Own Posts Table | All profiles - 3 of 25</vt:lpstr>
      <vt:lpstr>Facebook Own Posts Table | All profiles - 4 of 25</vt:lpstr>
      <vt:lpstr>Facebook Own Posts Table | All profiles - 5 of 25</vt:lpstr>
      <vt:lpstr>Facebook Own Posts Table | All profiles - 6 of 25</vt:lpstr>
      <vt:lpstr>Facebook Own Posts Table | All profiles - 7 of 25</vt:lpstr>
      <vt:lpstr>Facebook Own Posts Table | All profiles - 8 of 25</vt:lpstr>
      <vt:lpstr>Facebook Own Posts Table | All profiles - 9 of 25</vt:lpstr>
      <vt:lpstr>Facebook Own Posts Table | All profiles - 10 of 25</vt:lpstr>
      <vt:lpstr>Facebook Own Posts Table | All profiles - 11 of 25</vt:lpstr>
      <vt:lpstr>Facebook Own Posts Table | All profiles - 12 of 25</vt:lpstr>
      <vt:lpstr>Facebook Own Posts Table | All profiles - 13 of 25</vt:lpstr>
      <vt:lpstr>Facebook Own Posts Table | All profiles - 14 of 25</vt:lpstr>
      <vt:lpstr>Facebook Own Posts Table | All profiles - 15 of 25</vt:lpstr>
      <vt:lpstr>Facebook Own Posts Table | All profiles - 16 of 25</vt:lpstr>
      <vt:lpstr>Facebook Own Posts Table | All profiles - 17 of 25</vt:lpstr>
      <vt:lpstr>Facebook Own Posts Table | All profiles - 18 of 25</vt:lpstr>
      <vt:lpstr>Facebook Own Posts Table | All profiles - 19 of 25</vt:lpstr>
      <vt:lpstr>Facebook Own Posts Table | All profiles - 20 of 25</vt:lpstr>
      <vt:lpstr>Facebook Own Posts Table | All profiles - 21 of 25</vt:lpstr>
      <vt:lpstr>Facebook Own Posts Table | All profiles - 22 of 25</vt:lpstr>
      <vt:lpstr>Facebook Own Posts Table | All profiles - 23 of 25</vt:lpstr>
      <vt:lpstr>Facebook Own Posts Table | All profiles - 24 of 25</vt:lpstr>
      <vt:lpstr>Facebook Own Posts Table | All profiles - 25 of 25</vt:lpstr>
      <vt:lpstr>Facebook Original Own Posts Table | All profiles - 1 of 26</vt:lpstr>
      <vt:lpstr>Facebook Original Own Posts Table | All profiles - 2 of 26</vt:lpstr>
      <vt:lpstr>Facebook Original Own Posts Table | All profiles - 3 of 26</vt:lpstr>
      <vt:lpstr>Facebook Original Own Posts Table | All profiles - 4 of 26</vt:lpstr>
      <vt:lpstr>Facebook Original Own Posts Table | All profiles - 5 of 26</vt:lpstr>
      <vt:lpstr>Facebook Original Own Posts Table | All profiles - 6 of 26</vt:lpstr>
      <vt:lpstr>Facebook Original Own Posts Table | All profiles - 7 of 26</vt:lpstr>
      <vt:lpstr>Facebook Original Own Posts Table | All profiles - 8 of 26</vt:lpstr>
      <vt:lpstr>Facebook Original Own Posts Table | All profiles - 9 of 26</vt:lpstr>
      <vt:lpstr>Facebook Original Own Posts Table | All profiles - 10 of 26</vt:lpstr>
      <vt:lpstr>Facebook Original Own Posts Table | All profiles - 11 of 26</vt:lpstr>
      <vt:lpstr>Facebook Original Own Posts Table | All profiles - 12 of 26</vt:lpstr>
      <vt:lpstr>Facebook Original Own Posts Table | All profiles - 13 of 26</vt:lpstr>
      <vt:lpstr>Facebook Original Own Posts Table | All profiles - 14 of 26</vt:lpstr>
      <vt:lpstr>Facebook Original Own Posts Table | All profiles - 15 of 26</vt:lpstr>
      <vt:lpstr>Facebook Original Own Posts Table | All profiles - 16 of 26</vt:lpstr>
      <vt:lpstr>Facebook Original Own Posts Table | All profiles - 17 of 26</vt:lpstr>
      <vt:lpstr>Facebook Original Own Posts Table | All profiles - 18 of 26</vt:lpstr>
      <vt:lpstr>Facebook Original Own Posts Table | All profiles - 19 of 26</vt:lpstr>
      <vt:lpstr>Facebook Original Own Posts Table | All profiles - 20 of 26</vt:lpstr>
      <vt:lpstr>Facebook Original Own Posts Table | All profiles - 21 of 26</vt:lpstr>
      <vt:lpstr>Facebook Original Own Posts Table | All profiles - 22 of 26</vt:lpstr>
      <vt:lpstr>Facebook Original Own Posts Table | All profiles - 23 of 26</vt:lpstr>
      <vt:lpstr>Facebook Original Own Posts Table | All profiles - 24 of 26</vt:lpstr>
      <vt:lpstr>Facebook Original Own Posts Table | All profiles - 25 of 26</vt:lpstr>
      <vt:lpstr>Facebook Original Own Posts Table | All profiles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2022-01-04T17:00:50Z</dcterms:created>
  <dcterms:modified xsi:type="dcterms:W3CDTF">2022-01-04T17:05:13Z</dcterms:modified>
</cp:coreProperties>
</file>