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2" r:id="rId27"/>
    <p:sldId id="283"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Lst>
  <p:sldSz cx="9144000" cy="6858000" type="screen4x3"/>
  <p:notesSz cx="6858000" cy="9144000"/>
  <p:embeddedFontLst>
    <p:embeddedFont>
      <p:font typeface="Calibri" panose="020F0502020204030204" pitchFamily="34" charset="0"/>
      <p:regular r:id="rId80"/>
      <p:bold r:id="rId81"/>
      <p:italic r:id="rId82"/>
      <p:boldItalic r:id="rId8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3.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1.fntdata"/><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2.fntdata"/><Relationship Id="rId86"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44531</c:v>
                </c:pt>
              </c:numCache>
            </c:numRef>
          </c:cat>
          <c:val>
            <c:numRef>
              <c:f>Sheet1!$B$2</c:f>
              <c:numCache>
                <c:formatCode>General</c:formatCode>
                <c:ptCount val="1"/>
                <c:pt idx="0">
                  <c:v>1746</c:v>
                </c:pt>
              </c:numCache>
            </c:numRef>
          </c:val>
          <c:extLst>
            <c:ext xmlns:c16="http://schemas.microsoft.com/office/drawing/2014/chart" uri="{C3380CC4-5D6E-409C-BE32-E72D297353CC}">
              <c16:uniqueId val="{00000000-3662-4C20-B641-4207DFCEE90A}"/>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44531</c:v>
                </c:pt>
              </c:numCache>
            </c:numRef>
          </c:cat>
          <c:val>
            <c:numRef>
              <c:f>Sheet1!$C$2</c:f>
              <c:numCache>
                <c:formatCode>General</c:formatCode>
                <c:ptCount val="1"/>
                <c:pt idx="0">
                  <c:v>2665</c:v>
                </c:pt>
              </c:numCache>
            </c:numRef>
          </c:val>
          <c:extLst>
            <c:ext xmlns:c16="http://schemas.microsoft.com/office/drawing/2014/chart" uri="{C3380CC4-5D6E-409C-BE32-E72D297353CC}">
              <c16:uniqueId val="{00000001-3662-4C20-B641-4207DFCEE90A}"/>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44531</c:v>
                </c:pt>
              </c:numCache>
            </c:numRef>
          </c:cat>
          <c:val>
            <c:numRef>
              <c:f>Sheet1!$D$2</c:f>
              <c:numCache>
                <c:formatCode>General</c:formatCode>
                <c:ptCount val="1"/>
                <c:pt idx="0">
                  <c:v>3457</c:v>
                </c:pt>
              </c:numCache>
            </c:numRef>
          </c:val>
          <c:extLst>
            <c:ext xmlns:c16="http://schemas.microsoft.com/office/drawing/2014/chart" uri="{C3380CC4-5D6E-409C-BE32-E72D297353CC}">
              <c16:uniqueId val="{00000002-3662-4C20-B641-4207DFCEE90A}"/>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44531</c:v>
                </c:pt>
              </c:numCache>
            </c:numRef>
          </c:cat>
          <c:val>
            <c:numRef>
              <c:f>Sheet1!$E$2</c:f>
              <c:numCache>
                <c:formatCode>General</c:formatCode>
                <c:ptCount val="1"/>
                <c:pt idx="0">
                  <c:v>1205</c:v>
                </c:pt>
              </c:numCache>
            </c:numRef>
          </c:val>
          <c:extLst>
            <c:ext xmlns:c16="http://schemas.microsoft.com/office/drawing/2014/chart" uri="{C3380CC4-5D6E-409C-BE32-E72D297353CC}">
              <c16:uniqueId val="{00000003-3662-4C20-B641-4207DFCEE90A}"/>
            </c:ext>
          </c:extLst>
        </c:ser>
        <c:dLbls>
          <c:showLegendKey val="0"/>
          <c:showVal val="0"/>
          <c:showCatName val="0"/>
          <c:showSerName val="0"/>
          <c:showPercent val="0"/>
          <c:showBubbleSize val="0"/>
        </c:dLbls>
        <c:gapWidth val="219"/>
        <c:overlap val="-27"/>
        <c:axId val="326047608"/>
        <c:axId val="326049904"/>
      </c:barChart>
      <c:dateAx>
        <c:axId val="326047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49904"/>
        <c:crosses val="autoZero"/>
        <c:auto val="1"/>
        <c:lblOffset val="100"/>
        <c:baseTimeUnit val="days"/>
      </c:dateAx>
      <c:valAx>
        <c:axId val="326049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47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12</c:v>
                </c:pt>
                <c:pt idx="4">
                  <c:v>-1</c:v>
                </c:pt>
                <c:pt idx="5">
                  <c:v>-1</c:v>
                </c:pt>
                <c:pt idx="6">
                  <c:v>-1</c:v>
                </c:pt>
                <c:pt idx="7">
                  <c:v>-1</c:v>
                </c:pt>
                <c:pt idx="8">
                  <c:v>4</c:v>
                </c:pt>
                <c:pt idx="9">
                  <c:v>0</c:v>
                </c:pt>
                <c:pt idx="10">
                  <c:v>-3</c:v>
                </c:pt>
                <c:pt idx="11">
                  <c:v>-6</c:v>
                </c:pt>
              </c:numCache>
            </c:numRef>
          </c:val>
          <c:extLst>
            <c:ext xmlns:c16="http://schemas.microsoft.com/office/drawing/2014/chart" uri="{C3380CC4-5D6E-409C-BE32-E72D297353CC}">
              <c16:uniqueId val="{00000000-F127-4D94-B10E-2F666AC071D9}"/>
            </c:ext>
          </c:extLst>
        </c:ser>
        <c:dLbls>
          <c:showLegendKey val="0"/>
          <c:showVal val="0"/>
          <c:showCatName val="0"/>
          <c:showSerName val="0"/>
          <c:showPercent val="0"/>
          <c:showBubbleSize val="0"/>
        </c:dLbls>
        <c:gapWidth val="219"/>
        <c:overlap val="-27"/>
        <c:axId val="383299992"/>
        <c:axId val="383297368"/>
      </c:barChart>
      <c:dateAx>
        <c:axId val="383299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97368"/>
        <c:crosses val="autoZero"/>
        <c:auto val="1"/>
        <c:lblOffset val="100"/>
        <c:baseTimeUnit val="months"/>
      </c:dateAx>
      <c:valAx>
        <c:axId val="383297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9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10</c:v>
                </c:pt>
                <c:pt idx="1">
                  <c:v>11</c:v>
                </c:pt>
                <c:pt idx="2">
                  <c:v>10</c:v>
                </c:pt>
                <c:pt idx="3">
                  <c:v>18</c:v>
                </c:pt>
                <c:pt idx="4">
                  <c:v>7</c:v>
                </c:pt>
                <c:pt idx="5">
                  <c:v>8</c:v>
                </c:pt>
                <c:pt idx="6">
                  <c:v>13</c:v>
                </c:pt>
                <c:pt idx="7">
                  <c:v>13</c:v>
                </c:pt>
                <c:pt idx="8">
                  <c:v>14</c:v>
                </c:pt>
                <c:pt idx="9">
                  <c:v>5</c:v>
                </c:pt>
                <c:pt idx="10">
                  <c:v>16</c:v>
                </c:pt>
                <c:pt idx="11">
                  <c:v>11</c:v>
                </c:pt>
              </c:numCache>
            </c:numRef>
          </c:val>
          <c:extLst>
            <c:ext xmlns:c16="http://schemas.microsoft.com/office/drawing/2014/chart" uri="{C3380CC4-5D6E-409C-BE32-E72D297353CC}">
              <c16:uniqueId val="{00000000-CFDE-4A02-964D-5C39D194433C}"/>
            </c:ext>
          </c:extLst>
        </c:ser>
        <c:dLbls>
          <c:showLegendKey val="0"/>
          <c:showVal val="0"/>
          <c:showCatName val="0"/>
          <c:showSerName val="0"/>
          <c:showPercent val="0"/>
          <c:showBubbleSize val="0"/>
        </c:dLbls>
        <c:gapWidth val="219"/>
        <c:overlap val="-27"/>
        <c:axId val="423883448"/>
        <c:axId val="423875576"/>
      </c:barChart>
      <c:dateAx>
        <c:axId val="423883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75576"/>
        <c:crosses val="autoZero"/>
        <c:auto val="1"/>
        <c:lblOffset val="100"/>
        <c:baseTimeUnit val="months"/>
      </c:dateAx>
      <c:valAx>
        <c:axId val="42387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83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178</c:v>
                </c:pt>
                <c:pt idx="1">
                  <c:v>137</c:v>
                </c:pt>
                <c:pt idx="2">
                  <c:v>119</c:v>
                </c:pt>
                <c:pt idx="3">
                  <c:v>377</c:v>
                </c:pt>
                <c:pt idx="4">
                  <c:v>66</c:v>
                </c:pt>
                <c:pt idx="5">
                  <c:v>105</c:v>
                </c:pt>
                <c:pt idx="6">
                  <c:v>193</c:v>
                </c:pt>
                <c:pt idx="7">
                  <c:v>206</c:v>
                </c:pt>
                <c:pt idx="8">
                  <c:v>160</c:v>
                </c:pt>
                <c:pt idx="9">
                  <c:v>91</c:v>
                </c:pt>
                <c:pt idx="10">
                  <c:v>223</c:v>
                </c:pt>
                <c:pt idx="11">
                  <c:v>247</c:v>
                </c:pt>
              </c:numCache>
            </c:numRef>
          </c:val>
          <c:extLst>
            <c:ext xmlns:c16="http://schemas.microsoft.com/office/drawing/2014/chart" uri="{C3380CC4-5D6E-409C-BE32-E72D297353CC}">
              <c16:uniqueId val="{00000000-1115-4D7C-8C2C-EE45D1001F93}"/>
            </c:ext>
          </c:extLst>
        </c:ser>
        <c:dLbls>
          <c:showLegendKey val="0"/>
          <c:showVal val="0"/>
          <c:showCatName val="0"/>
          <c:showSerName val="0"/>
          <c:showPercent val="0"/>
          <c:showBubbleSize val="0"/>
        </c:dLbls>
        <c:gapWidth val="219"/>
        <c:overlap val="-27"/>
        <c:axId val="423876888"/>
        <c:axId val="423877216"/>
      </c:barChart>
      <c:catAx>
        <c:axId val="423876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77216"/>
        <c:crosses val="autoZero"/>
        <c:auto val="1"/>
        <c:lblAlgn val="ctr"/>
        <c:lblOffset val="100"/>
        <c:noMultiLvlLbl val="0"/>
      </c:catAx>
      <c:valAx>
        <c:axId val="42387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7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4783</c:v>
                </c:pt>
                <c:pt idx="1">
                  <c:v>4958</c:v>
                </c:pt>
                <c:pt idx="2">
                  <c:v>3541</c:v>
                </c:pt>
                <c:pt idx="3">
                  <c:v>9522</c:v>
                </c:pt>
                <c:pt idx="4">
                  <c:v>4793</c:v>
                </c:pt>
                <c:pt idx="5">
                  <c:v>6254</c:v>
                </c:pt>
                <c:pt idx="6">
                  <c:v>5378</c:v>
                </c:pt>
                <c:pt idx="7">
                  <c:v>8388</c:v>
                </c:pt>
                <c:pt idx="8">
                  <c:v>4655</c:v>
                </c:pt>
                <c:pt idx="9">
                  <c:v>6086</c:v>
                </c:pt>
                <c:pt idx="10">
                  <c:v>5138</c:v>
                </c:pt>
                <c:pt idx="11">
                  <c:v>5464</c:v>
                </c:pt>
              </c:numCache>
            </c:numRef>
          </c:val>
          <c:extLst>
            <c:ext xmlns:c16="http://schemas.microsoft.com/office/drawing/2014/chart" uri="{C3380CC4-5D6E-409C-BE32-E72D297353CC}">
              <c16:uniqueId val="{00000000-256E-4A53-B360-12CB99ACA989}"/>
            </c:ext>
          </c:extLst>
        </c:ser>
        <c:dLbls>
          <c:showLegendKey val="0"/>
          <c:showVal val="0"/>
          <c:showCatName val="0"/>
          <c:showSerName val="0"/>
          <c:showPercent val="0"/>
          <c:showBubbleSize val="0"/>
        </c:dLbls>
        <c:gapWidth val="219"/>
        <c:overlap val="-27"/>
        <c:axId val="423857536"/>
        <c:axId val="423857864"/>
      </c:barChart>
      <c:dateAx>
        <c:axId val="423857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57864"/>
        <c:crosses val="autoZero"/>
        <c:auto val="1"/>
        <c:lblOffset val="100"/>
        <c:baseTimeUnit val="months"/>
      </c:dateAx>
      <c:valAx>
        <c:axId val="42385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5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0</c:v>
                </c:pt>
                <c:pt idx="2">
                  <c:v>0</c:v>
                </c:pt>
                <c:pt idx="3">
                  <c:v>-4</c:v>
                </c:pt>
                <c:pt idx="4">
                  <c:v>13</c:v>
                </c:pt>
                <c:pt idx="5">
                  <c:v>-4</c:v>
                </c:pt>
                <c:pt idx="6">
                  <c:v>-3</c:v>
                </c:pt>
                <c:pt idx="7">
                  <c:v>1</c:v>
                </c:pt>
                <c:pt idx="8">
                  <c:v>1</c:v>
                </c:pt>
                <c:pt idx="9">
                  <c:v>1</c:v>
                </c:pt>
                <c:pt idx="10">
                  <c:v>-2</c:v>
                </c:pt>
                <c:pt idx="11">
                  <c:v>1</c:v>
                </c:pt>
              </c:numCache>
            </c:numRef>
          </c:val>
          <c:extLst>
            <c:ext xmlns:c16="http://schemas.microsoft.com/office/drawing/2014/chart" uri="{C3380CC4-5D6E-409C-BE32-E72D297353CC}">
              <c16:uniqueId val="{00000000-5481-4BB5-AC39-CB839CDE0731}"/>
            </c:ext>
          </c:extLst>
        </c:ser>
        <c:dLbls>
          <c:showLegendKey val="0"/>
          <c:showVal val="0"/>
          <c:showCatName val="0"/>
          <c:showSerName val="0"/>
          <c:showPercent val="0"/>
          <c:showBubbleSize val="0"/>
        </c:dLbls>
        <c:gapWidth val="219"/>
        <c:overlap val="-27"/>
        <c:axId val="383299664"/>
        <c:axId val="383296712"/>
      </c:barChart>
      <c:dateAx>
        <c:axId val="383299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96712"/>
        <c:crosses val="autoZero"/>
        <c:auto val="1"/>
        <c:lblOffset val="100"/>
        <c:baseTimeUnit val="months"/>
      </c:dateAx>
      <c:valAx>
        <c:axId val="38329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99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1</c:v>
                </c:pt>
                <c:pt idx="2">
                  <c:v>1</c:v>
                </c:pt>
                <c:pt idx="3">
                  <c:v>1</c:v>
                </c:pt>
                <c:pt idx="4">
                  <c:v>57</c:v>
                </c:pt>
                <c:pt idx="5">
                  <c:v>0</c:v>
                </c:pt>
                <c:pt idx="6">
                  <c:v>1</c:v>
                </c:pt>
                <c:pt idx="7">
                  <c:v>1</c:v>
                </c:pt>
                <c:pt idx="8">
                  <c:v>0</c:v>
                </c:pt>
                <c:pt idx="9">
                  <c:v>1</c:v>
                </c:pt>
                <c:pt idx="10">
                  <c:v>1</c:v>
                </c:pt>
                <c:pt idx="11">
                  <c:v>1</c:v>
                </c:pt>
              </c:numCache>
            </c:numRef>
          </c:val>
          <c:extLst>
            <c:ext xmlns:c16="http://schemas.microsoft.com/office/drawing/2014/chart" uri="{C3380CC4-5D6E-409C-BE32-E72D297353CC}">
              <c16:uniqueId val="{00000000-58E4-462F-87FF-31FCF6C5B21B}"/>
            </c:ext>
          </c:extLst>
        </c:ser>
        <c:dLbls>
          <c:showLegendKey val="0"/>
          <c:showVal val="0"/>
          <c:showCatName val="0"/>
          <c:showSerName val="0"/>
          <c:showPercent val="0"/>
          <c:showBubbleSize val="0"/>
        </c:dLbls>
        <c:gapWidth val="219"/>
        <c:overlap val="-27"/>
        <c:axId val="416300360"/>
        <c:axId val="416292160"/>
      </c:barChart>
      <c:dateAx>
        <c:axId val="416300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292160"/>
        <c:crosses val="autoZero"/>
        <c:auto val="1"/>
        <c:lblOffset val="100"/>
        <c:baseTimeUnit val="months"/>
      </c:dateAx>
      <c:valAx>
        <c:axId val="41629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0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19</c:v>
                </c:pt>
                <c:pt idx="1">
                  <c:v>38</c:v>
                </c:pt>
                <c:pt idx="2">
                  <c:v>19</c:v>
                </c:pt>
                <c:pt idx="3">
                  <c:v>33</c:v>
                </c:pt>
                <c:pt idx="4">
                  <c:v>1093</c:v>
                </c:pt>
                <c:pt idx="5">
                  <c:v>16</c:v>
                </c:pt>
                <c:pt idx="6">
                  <c:v>22</c:v>
                </c:pt>
                <c:pt idx="7">
                  <c:v>30</c:v>
                </c:pt>
                <c:pt idx="8">
                  <c:v>11</c:v>
                </c:pt>
                <c:pt idx="9">
                  <c:v>32</c:v>
                </c:pt>
                <c:pt idx="10">
                  <c:v>20</c:v>
                </c:pt>
                <c:pt idx="11">
                  <c:v>16</c:v>
                </c:pt>
              </c:numCache>
            </c:numRef>
          </c:val>
          <c:extLst>
            <c:ext xmlns:c16="http://schemas.microsoft.com/office/drawing/2014/chart" uri="{C3380CC4-5D6E-409C-BE32-E72D297353CC}">
              <c16:uniqueId val="{00000000-AD8B-40C6-BD14-EA3533CEE673}"/>
            </c:ext>
          </c:extLst>
        </c:ser>
        <c:dLbls>
          <c:showLegendKey val="0"/>
          <c:showVal val="0"/>
          <c:showCatName val="0"/>
          <c:showSerName val="0"/>
          <c:showPercent val="0"/>
          <c:showBubbleSize val="0"/>
        </c:dLbls>
        <c:gapWidth val="219"/>
        <c:overlap val="-27"/>
        <c:axId val="417627208"/>
        <c:axId val="417628848"/>
      </c:barChart>
      <c:catAx>
        <c:axId val="417627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28848"/>
        <c:crosses val="autoZero"/>
        <c:auto val="1"/>
        <c:lblAlgn val="ctr"/>
        <c:lblOffset val="100"/>
        <c:noMultiLvlLbl val="0"/>
      </c:catAx>
      <c:valAx>
        <c:axId val="41762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2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20</c:v>
                </c:pt>
                <c:pt idx="1">
                  <c:v>9</c:v>
                </c:pt>
                <c:pt idx="2">
                  <c:v>34</c:v>
                </c:pt>
                <c:pt idx="3">
                  <c:v>33</c:v>
                </c:pt>
                <c:pt idx="4">
                  <c:v>10</c:v>
                </c:pt>
                <c:pt idx="5">
                  <c:v>46</c:v>
                </c:pt>
                <c:pt idx="6">
                  <c:v>37</c:v>
                </c:pt>
                <c:pt idx="7">
                  <c:v>27</c:v>
                </c:pt>
                <c:pt idx="8">
                  <c:v>33</c:v>
                </c:pt>
                <c:pt idx="9">
                  <c:v>13</c:v>
                </c:pt>
                <c:pt idx="10">
                  <c:v>14</c:v>
                </c:pt>
                <c:pt idx="11">
                  <c:v>22</c:v>
                </c:pt>
              </c:numCache>
            </c:numRef>
          </c:val>
          <c:extLst>
            <c:ext xmlns:c16="http://schemas.microsoft.com/office/drawing/2014/chart" uri="{C3380CC4-5D6E-409C-BE32-E72D297353CC}">
              <c16:uniqueId val="{00000000-7D87-4358-9C88-2F3557AA4B69}"/>
            </c:ext>
          </c:extLst>
        </c:ser>
        <c:dLbls>
          <c:showLegendKey val="0"/>
          <c:showVal val="0"/>
          <c:showCatName val="0"/>
          <c:showSerName val="0"/>
          <c:showPercent val="0"/>
          <c:showBubbleSize val="0"/>
        </c:dLbls>
        <c:gapWidth val="219"/>
        <c:overlap val="-27"/>
        <c:axId val="417617040"/>
        <c:axId val="417625896"/>
      </c:barChart>
      <c:dateAx>
        <c:axId val="417617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25896"/>
        <c:crosses val="autoZero"/>
        <c:auto val="1"/>
        <c:lblOffset val="100"/>
        <c:baseTimeUnit val="months"/>
      </c:dateAx>
      <c:valAx>
        <c:axId val="417625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1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31</c:v>
                </c:pt>
                <c:pt idx="1">
                  <c:v>29</c:v>
                </c:pt>
                <c:pt idx="2">
                  <c:v>37</c:v>
                </c:pt>
                <c:pt idx="3">
                  <c:v>54</c:v>
                </c:pt>
                <c:pt idx="4">
                  <c:v>21</c:v>
                </c:pt>
                <c:pt idx="5">
                  <c:v>36</c:v>
                </c:pt>
                <c:pt idx="6">
                  <c:v>42</c:v>
                </c:pt>
                <c:pt idx="7">
                  <c:v>35</c:v>
                </c:pt>
                <c:pt idx="8">
                  <c:v>86</c:v>
                </c:pt>
                <c:pt idx="9">
                  <c:v>28</c:v>
                </c:pt>
                <c:pt idx="10">
                  <c:v>52</c:v>
                </c:pt>
                <c:pt idx="11">
                  <c:v>43</c:v>
                </c:pt>
              </c:numCache>
            </c:numRef>
          </c:val>
          <c:extLst>
            <c:ext xmlns:c16="http://schemas.microsoft.com/office/drawing/2014/chart" uri="{C3380CC4-5D6E-409C-BE32-E72D297353CC}">
              <c16:uniqueId val="{00000000-8CA8-49A5-B822-350EEA307CFA}"/>
            </c:ext>
          </c:extLst>
        </c:ser>
        <c:dLbls>
          <c:showLegendKey val="0"/>
          <c:showVal val="0"/>
          <c:showCatName val="0"/>
          <c:showSerName val="0"/>
          <c:showPercent val="0"/>
          <c:showBubbleSize val="0"/>
        </c:dLbls>
        <c:gapWidth val="219"/>
        <c:overlap val="-27"/>
        <c:axId val="417618352"/>
        <c:axId val="417622616"/>
      </c:barChart>
      <c:catAx>
        <c:axId val="417618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22616"/>
        <c:crosses val="autoZero"/>
        <c:auto val="1"/>
        <c:lblAlgn val="ctr"/>
        <c:lblOffset val="100"/>
        <c:noMultiLvlLbl val="0"/>
      </c:catAx>
      <c:valAx>
        <c:axId val="41762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18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279</c:v>
                </c:pt>
                <c:pt idx="1">
                  <c:v>208</c:v>
                </c:pt>
                <c:pt idx="2">
                  <c:v>333</c:v>
                </c:pt>
                <c:pt idx="3">
                  <c:v>382</c:v>
                </c:pt>
                <c:pt idx="4">
                  <c:v>169</c:v>
                </c:pt>
                <c:pt idx="5">
                  <c:v>292</c:v>
                </c:pt>
                <c:pt idx="6">
                  <c:v>343</c:v>
                </c:pt>
                <c:pt idx="7">
                  <c:v>355</c:v>
                </c:pt>
                <c:pt idx="8">
                  <c:v>430</c:v>
                </c:pt>
                <c:pt idx="9">
                  <c:v>226</c:v>
                </c:pt>
                <c:pt idx="10">
                  <c:v>317</c:v>
                </c:pt>
                <c:pt idx="11">
                  <c:v>564</c:v>
                </c:pt>
              </c:numCache>
            </c:numRef>
          </c:val>
          <c:extLst>
            <c:ext xmlns:c16="http://schemas.microsoft.com/office/drawing/2014/chart" uri="{C3380CC4-5D6E-409C-BE32-E72D297353CC}">
              <c16:uniqueId val="{00000000-23CF-462B-BEDF-49C6775AF2A0}"/>
            </c:ext>
          </c:extLst>
        </c:ser>
        <c:dLbls>
          <c:showLegendKey val="0"/>
          <c:showVal val="0"/>
          <c:showCatName val="0"/>
          <c:showSerName val="0"/>
          <c:showPercent val="0"/>
          <c:showBubbleSize val="0"/>
        </c:dLbls>
        <c:gapWidth val="219"/>
        <c:overlap val="-27"/>
        <c:axId val="383290480"/>
        <c:axId val="383291792"/>
      </c:barChart>
      <c:catAx>
        <c:axId val="38329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91792"/>
        <c:crosses val="autoZero"/>
        <c:auto val="1"/>
        <c:lblAlgn val="ctr"/>
        <c:lblOffset val="100"/>
        <c:noMultiLvlLbl val="0"/>
      </c:catAx>
      <c:valAx>
        <c:axId val="38329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9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254</c:v>
                </c:pt>
                <c:pt idx="1">
                  <c:v>10835</c:v>
                </c:pt>
                <c:pt idx="2">
                  <c:v>9168</c:v>
                </c:pt>
                <c:pt idx="3">
                  <c:v>11532</c:v>
                </c:pt>
                <c:pt idx="4">
                  <c:v>14160</c:v>
                </c:pt>
                <c:pt idx="5">
                  <c:v>8414</c:v>
                </c:pt>
                <c:pt idx="6">
                  <c:v>13986</c:v>
                </c:pt>
                <c:pt idx="7">
                  <c:v>14555</c:v>
                </c:pt>
                <c:pt idx="8">
                  <c:v>16135</c:v>
                </c:pt>
                <c:pt idx="9">
                  <c:v>18669</c:v>
                </c:pt>
                <c:pt idx="10">
                  <c:v>9138</c:v>
                </c:pt>
                <c:pt idx="11">
                  <c:v>15080</c:v>
                </c:pt>
                <c:pt idx="12">
                  <c:v>22572</c:v>
                </c:pt>
              </c:numCache>
            </c:numRef>
          </c:val>
          <c:extLst>
            <c:ext xmlns:c16="http://schemas.microsoft.com/office/drawing/2014/chart" uri="{C3380CC4-5D6E-409C-BE32-E72D297353CC}">
              <c16:uniqueId val="{00000000-4312-4BA5-A2BC-9A864915F70D}"/>
            </c:ext>
          </c:extLst>
        </c:ser>
        <c:dLbls>
          <c:showLegendKey val="0"/>
          <c:showVal val="0"/>
          <c:showCatName val="0"/>
          <c:showSerName val="0"/>
          <c:showPercent val="0"/>
          <c:showBubbleSize val="0"/>
        </c:dLbls>
        <c:gapWidth val="219"/>
        <c:overlap val="-27"/>
        <c:axId val="235116096"/>
        <c:axId val="235119376"/>
      </c:barChart>
      <c:catAx>
        <c:axId val="235116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119376"/>
        <c:crosses val="autoZero"/>
        <c:auto val="1"/>
        <c:lblAlgn val="ctr"/>
        <c:lblOffset val="100"/>
        <c:noMultiLvlLbl val="0"/>
      </c:catAx>
      <c:valAx>
        <c:axId val="23511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11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28</c:v>
                </c:pt>
                <c:pt idx="2">
                  <c:v>2</c:v>
                </c:pt>
                <c:pt idx="3">
                  <c:v>2</c:v>
                </c:pt>
                <c:pt idx="4">
                  <c:v>32</c:v>
                </c:pt>
                <c:pt idx="5">
                  <c:v>-1</c:v>
                </c:pt>
                <c:pt idx="6">
                  <c:v>34</c:v>
                </c:pt>
                <c:pt idx="7">
                  <c:v>-7</c:v>
                </c:pt>
                <c:pt idx="8">
                  <c:v>2</c:v>
                </c:pt>
                <c:pt idx="9">
                  <c:v>30</c:v>
                </c:pt>
                <c:pt idx="10">
                  <c:v>2</c:v>
                </c:pt>
                <c:pt idx="11">
                  <c:v>-1</c:v>
                </c:pt>
              </c:numCache>
            </c:numRef>
          </c:val>
          <c:extLst>
            <c:ext xmlns:c16="http://schemas.microsoft.com/office/drawing/2014/chart" uri="{C3380CC4-5D6E-409C-BE32-E72D297353CC}">
              <c16:uniqueId val="{00000000-FF1E-4EB0-B6F7-E88B96D3E803}"/>
            </c:ext>
          </c:extLst>
        </c:ser>
        <c:dLbls>
          <c:showLegendKey val="0"/>
          <c:showVal val="0"/>
          <c:showCatName val="0"/>
          <c:showSerName val="0"/>
          <c:showPercent val="0"/>
          <c:showBubbleSize val="0"/>
        </c:dLbls>
        <c:gapWidth val="219"/>
        <c:overlap val="-27"/>
        <c:axId val="235106584"/>
        <c:axId val="235107568"/>
      </c:barChart>
      <c:dateAx>
        <c:axId val="235106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107568"/>
        <c:crosses val="autoZero"/>
        <c:auto val="1"/>
        <c:lblOffset val="100"/>
        <c:baseTimeUnit val="months"/>
      </c:dateAx>
      <c:valAx>
        <c:axId val="23510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10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28</c:v>
                </c:pt>
                <c:pt idx="1">
                  <c:v>99</c:v>
                </c:pt>
                <c:pt idx="2">
                  <c:v>35</c:v>
                </c:pt>
                <c:pt idx="3">
                  <c:v>25</c:v>
                </c:pt>
                <c:pt idx="4">
                  <c:v>62</c:v>
                </c:pt>
                <c:pt idx="5">
                  <c:v>28</c:v>
                </c:pt>
                <c:pt idx="6">
                  <c:v>61</c:v>
                </c:pt>
                <c:pt idx="7">
                  <c:v>35</c:v>
                </c:pt>
                <c:pt idx="8">
                  <c:v>43</c:v>
                </c:pt>
                <c:pt idx="9">
                  <c:v>103</c:v>
                </c:pt>
                <c:pt idx="10">
                  <c:v>34</c:v>
                </c:pt>
                <c:pt idx="11">
                  <c:v>30</c:v>
                </c:pt>
              </c:numCache>
            </c:numRef>
          </c:val>
          <c:extLst>
            <c:ext xmlns:c16="http://schemas.microsoft.com/office/drawing/2014/chart" uri="{C3380CC4-5D6E-409C-BE32-E72D297353CC}">
              <c16:uniqueId val="{00000000-5605-4D61-8255-C19A3BF27E39}"/>
            </c:ext>
          </c:extLst>
        </c:ser>
        <c:dLbls>
          <c:showLegendKey val="0"/>
          <c:showVal val="0"/>
          <c:showCatName val="0"/>
          <c:showSerName val="0"/>
          <c:showPercent val="0"/>
          <c:showBubbleSize val="0"/>
        </c:dLbls>
        <c:gapWidth val="219"/>
        <c:overlap val="-27"/>
        <c:axId val="235101992"/>
        <c:axId val="423862784"/>
      </c:barChart>
      <c:dateAx>
        <c:axId val="235101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62784"/>
        <c:crosses val="autoZero"/>
        <c:auto val="1"/>
        <c:lblOffset val="100"/>
        <c:baseTimeUnit val="months"/>
      </c:dateAx>
      <c:valAx>
        <c:axId val="423862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10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257</c:v>
                </c:pt>
                <c:pt idx="1">
                  <c:v>794</c:v>
                </c:pt>
                <c:pt idx="2">
                  <c:v>213</c:v>
                </c:pt>
                <c:pt idx="3">
                  <c:v>437</c:v>
                </c:pt>
                <c:pt idx="4">
                  <c:v>436</c:v>
                </c:pt>
                <c:pt idx="5">
                  <c:v>285</c:v>
                </c:pt>
                <c:pt idx="6">
                  <c:v>680</c:v>
                </c:pt>
                <c:pt idx="7">
                  <c:v>287</c:v>
                </c:pt>
                <c:pt idx="8">
                  <c:v>215</c:v>
                </c:pt>
                <c:pt idx="9">
                  <c:v>1032</c:v>
                </c:pt>
                <c:pt idx="10">
                  <c:v>416</c:v>
                </c:pt>
                <c:pt idx="11">
                  <c:v>553</c:v>
                </c:pt>
              </c:numCache>
            </c:numRef>
          </c:val>
          <c:extLst>
            <c:ext xmlns:c16="http://schemas.microsoft.com/office/drawing/2014/chart" uri="{C3380CC4-5D6E-409C-BE32-E72D297353CC}">
              <c16:uniqueId val="{00000000-EF28-48DD-8233-8DE740133004}"/>
            </c:ext>
          </c:extLst>
        </c:ser>
        <c:dLbls>
          <c:showLegendKey val="0"/>
          <c:showVal val="0"/>
          <c:showCatName val="0"/>
          <c:showSerName val="0"/>
          <c:showPercent val="0"/>
          <c:showBubbleSize val="0"/>
        </c:dLbls>
        <c:gapWidth val="219"/>
        <c:overlap val="-27"/>
        <c:axId val="239562664"/>
        <c:axId val="239569880"/>
      </c:barChart>
      <c:catAx>
        <c:axId val="239562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569880"/>
        <c:crosses val="autoZero"/>
        <c:auto val="1"/>
        <c:lblAlgn val="ctr"/>
        <c:lblOffset val="100"/>
        <c:noMultiLvlLbl val="0"/>
      </c:catAx>
      <c:valAx>
        <c:axId val="239569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562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080DF-1A63-4928-AA8D-FB16B09F10F7}"/>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8038BD09-523E-43D5-AB8B-EEAFA789FAC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457441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A305D-2BDB-4709-8ADC-354B4C6B77D9}"/>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3BB097B9-5E3F-4DAB-8611-EDF386D3E619}"/>
              </a:ext>
            </a:extLst>
          </p:cNvPr>
          <p:cNvGraphicFramePr>
            <a:graphicFrameLocks noGrp="1"/>
          </p:cNvGraphicFramePr>
          <p:nvPr>
            <p:ph type="chart" sz="quarter" idx="13"/>
            <p:extLst>
              <p:ext uri="{D42A27DB-BD31-4B8C-83A1-F6EECF244321}">
                <p14:modId xmlns:p14="http://schemas.microsoft.com/office/powerpoint/2010/main" val="2916606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E2B56C-CA1B-4B33-A356-EAE28DF3ABDF}"/>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0CD6ADE1-6EE2-4EE7-9B51-D8CEA76CE2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0142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5E3E-4553-42E0-A041-CFDA39522DDB}"/>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281AA251-D874-44E2-9D7C-45B466F844DB}"/>
              </a:ext>
            </a:extLst>
          </p:cNvPr>
          <p:cNvGraphicFramePr>
            <a:graphicFrameLocks noGrp="1"/>
          </p:cNvGraphicFramePr>
          <p:nvPr>
            <p:ph type="tbl" sz="quarter" idx="13"/>
            <p:extLst>
              <p:ext uri="{D42A27DB-BD31-4B8C-83A1-F6EECF244321}">
                <p14:modId xmlns:p14="http://schemas.microsoft.com/office/powerpoint/2010/main" val="1303326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745837944"/>
                    </a:ext>
                  </a:extLst>
                </a:gridCol>
                <a:gridCol w="905256">
                  <a:extLst>
                    <a:ext uri="{9D8B030D-6E8A-4147-A177-3AD203B41FA5}">
                      <a16:colId xmlns:a16="http://schemas.microsoft.com/office/drawing/2014/main" val="670290008"/>
                    </a:ext>
                  </a:extLst>
                </a:gridCol>
                <a:gridCol w="905256">
                  <a:extLst>
                    <a:ext uri="{9D8B030D-6E8A-4147-A177-3AD203B41FA5}">
                      <a16:colId xmlns:a16="http://schemas.microsoft.com/office/drawing/2014/main" val="4270119997"/>
                    </a:ext>
                  </a:extLst>
                </a:gridCol>
                <a:gridCol w="905256">
                  <a:extLst>
                    <a:ext uri="{9D8B030D-6E8A-4147-A177-3AD203B41FA5}">
                      <a16:colId xmlns:a16="http://schemas.microsoft.com/office/drawing/2014/main" val="1899305412"/>
                    </a:ext>
                  </a:extLst>
                </a:gridCol>
                <a:gridCol w="905256">
                  <a:extLst>
                    <a:ext uri="{9D8B030D-6E8A-4147-A177-3AD203B41FA5}">
                      <a16:colId xmlns:a16="http://schemas.microsoft.com/office/drawing/2014/main" val="3245827900"/>
                    </a:ext>
                  </a:extLst>
                </a:gridCol>
                <a:gridCol w="905256">
                  <a:extLst>
                    <a:ext uri="{9D8B030D-6E8A-4147-A177-3AD203B41FA5}">
                      <a16:colId xmlns:a16="http://schemas.microsoft.com/office/drawing/2014/main" val="53519111"/>
                    </a:ext>
                  </a:extLst>
                </a:gridCol>
                <a:gridCol w="905256">
                  <a:extLst>
                    <a:ext uri="{9D8B030D-6E8A-4147-A177-3AD203B41FA5}">
                      <a16:colId xmlns:a16="http://schemas.microsoft.com/office/drawing/2014/main" val="1711614641"/>
                    </a:ext>
                  </a:extLst>
                </a:gridCol>
                <a:gridCol w="905256">
                  <a:extLst>
                    <a:ext uri="{9D8B030D-6E8A-4147-A177-3AD203B41FA5}">
                      <a16:colId xmlns:a16="http://schemas.microsoft.com/office/drawing/2014/main" val="1675721619"/>
                    </a:ext>
                  </a:extLst>
                </a:gridCol>
                <a:gridCol w="905256">
                  <a:extLst>
                    <a:ext uri="{9D8B030D-6E8A-4147-A177-3AD203B41FA5}">
                      <a16:colId xmlns:a16="http://schemas.microsoft.com/office/drawing/2014/main" val="380729927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5449768"/>
                  </a:ext>
                </a:extLst>
              </a:tr>
              <a:tr h="370840">
                <a:tc>
                  <a:txBody>
                    <a:bodyPr/>
                    <a:lstStyle/>
                    <a:p>
                      <a:r>
                        <a:rPr lang="en-US" sz="1000"/>
                        <a:t>1746</a:t>
                      </a:r>
                    </a:p>
                  </a:txBody>
                  <a:tcPr/>
                </a:tc>
                <a:tc>
                  <a:txBody>
                    <a:bodyPr/>
                    <a:lstStyle/>
                    <a:p>
                      <a:r>
                        <a:rPr lang="en-US" sz="1000"/>
                        <a:t>-6</a:t>
                      </a:r>
                    </a:p>
                  </a:txBody>
                  <a:tcPr/>
                </a:tc>
                <a:tc>
                  <a:txBody>
                    <a:bodyPr/>
                    <a:lstStyle/>
                    <a:p>
                      <a:r>
                        <a:rPr lang="en-US" sz="1000"/>
                        <a:t>18</a:t>
                      </a:r>
                    </a:p>
                  </a:txBody>
                  <a:tcPr/>
                </a:tc>
                <a:tc>
                  <a:txBody>
                    <a:bodyPr/>
                    <a:lstStyle/>
                    <a:p>
                      <a:r>
                        <a:rPr lang="en-US" sz="1000"/>
                        <a:t>229</a:t>
                      </a:r>
                    </a:p>
                  </a:txBody>
                  <a:tcPr/>
                </a:tc>
                <a:tc>
                  <a:txBody>
                    <a:bodyPr/>
                    <a:lstStyle/>
                    <a:p>
                      <a:r>
                        <a:rPr lang="en-US" sz="1000"/>
                        <a:t>13</a:t>
                      </a:r>
                    </a:p>
                  </a:txBody>
                  <a:tcPr/>
                </a:tc>
                <a:tc>
                  <a:txBody>
                    <a:bodyPr/>
                    <a:lstStyle/>
                    <a:p>
                      <a:r>
                        <a:rPr lang="en-US" sz="1000"/>
                        <a:t>5</a:t>
                      </a:r>
                    </a:p>
                  </a:txBody>
                  <a:tcPr/>
                </a:tc>
                <a:tc>
                  <a:txBody>
                    <a:bodyPr/>
                    <a:lstStyle/>
                    <a:p>
                      <a:r>
                        <a:rPr lang="en-US" sz="1000"/>
                        <a:t>4</a:t>
                      </a:r>
                    </a:p>
                  </a:txBody>
                  <a:tcPr/>
                </a:tc>
                <a:tc>
                  <a:txBody>
                    <a:bodyPr/>
                    <a:lstStyle/>
                    <a:p>
                      <a:r>
                        <a:rPr lang="en-US" sz="1000"/>
                        <a:t>0.7846 %</a:t>
                      </a:r>
                    </a:p>
                  </a:txBody>
                  <a:tcPr/>
                </a:tc>
                <a:tc>
                  <a:txBody>
                    <a:bodyPr/>
                    <a:lstStyle/>
                    <a:p>
                      <a:r>
                        <a:rPr lang="en-US" sz="1000"/>
                        <a:t>0.0 %</a:t>
                      </a:r>
                    </a:p>
                  </a:txBody>
                  <a:tcPr/>
                </a:tc>
                <a:extLst>
                  <a:ext uri="{0D108BD9-81ED-4DB2-BD59-A6C34878D82A}">
                    <a16:rowId xmlns:a16="http://schemas.microsoft.com/office/drawing/2014/main" val="200605855"/>
                  </a:ext>
                </a:extLst>
              </a:tr>
            </a:tbl>
          </a:graphicData>
        </a:graphic>
      </p:graphicFrame>
      <p:sp>
        <p:nvSpPr>
          <p:cNvPr id="4" name="Text Placeholder 3">
            <a:extLst>
              <a:ext uri="{FF2B5EF4-FFF2-40B4-BE49-F238E27FC236}">
                <a16:creationId xmlns:a16="http://schemas.microsoft.com/office/drawing/2014/main" id="{C5712374-3707-4F09-9F9B-25074376CAB0}"/>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550314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1616A-5CA8-4EB3-9605-9302788E9C7F}"/>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3DAD4D18-48AD-4B0B-806B-792FEAB950AA}"/>
              </a:ext>
            </a:extLst>
          </p:cNvPr>
          <p:cNvGraphicFramePr>
            <a:graphicFrameLocks noGrp="1"/>
          </p:cNvGraphicFramePr>
          <p:nvPr>
            <p:ph type="chart" sz="quarter" idx="13"/>
            <p:extLst>
              <p:ext uri="{D42A27DB-BD31-4B8C-83A1-F6EECF244321}">
                <p14:modId xmlns:p14="http://schemas.microsoft.com/office/powerpoint/2010/main" val="18329177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9DFB3D-EE5C-4336-9F17-7EBF2331BD7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69A2F6A-8547-4A16-9368-90C47758DD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4045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C5745-525F-4FA6-939C-6E76AB22CC45}"/>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F0C32313-0FD0-4C4B-88AF-0CE276E75FD7}"/>
              </a:ext>
            </a:extLst>
          </p:cNvPr>
          <p:cNvGraphicFramePr>
            <a:graphicFrameLocks noGrp="1"/>
          </p:cNvGraphicFramePr>
          <p:nvPr>
            <p:ph type="chart" sz="quarter" idx="13"/>
            <p:extLst>
              <p:ext uri="{D42A27DB-BD31-4B8C-83A1-F6EECF244321}">
                <p14:modId xmlns:p14="http://schemas.microsoft.com/office/powerpoint/2010/main" val="81350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8215F4-045C-4151-8061-4429AE39819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0C9A682-B0EE-4737-A8FD-0140F1A3B6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0829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3E36-0408-4136-9A78-F5DE4DCC11B9}"/>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215882B1-26BF-475E-8A76-1A279E9EA500}"/>
              </a:ext>
            </a:extLst>
          </p:cNvPr>
          <p:cNvGraphicFramePr>
            <a:graphicFrameLocks noGrp="1"/>
          </p:cNvGraphicFramePr>
          <p:nvPr>
            <p:ph type="chart" sz="quarter" idx="13"/>
            <p:extLst>
              <p:ext uri="{D42A27DB-BD31-4B8C-83A1-F6EECF244321}">
                <p14:modId xmlns:p14="http://schemas.microsoft.com/office/powerpoint/2010/main" val="2083022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A496B8-F7A9-40AE-9E24-AEB9E8121DD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4A40E2F-D755-4A85-BECB-58CF2E6441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3862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FC728-607B-4523-AB9A-C3E93081CD9B}"/>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4801855E-4469-4605-97EA-105473B36CF8}"/>
              </a:ext>
            </a:extLst>
          </p:cNvPr>
          <p:cNvGraphicFramePr>
            <a:graphicFrameLocks noGrp="1"/>
          </p:cNvGraphicFramePr>
          <p:nvPr>
            <p:ph type="chart" sz="quarter" idx="13"/>
            <p:extLst>
              <p:ext uri="{D42A27DB-BD31-4B8C-83A1-F6EECF244321}">
                <p14:modId xmlns:p14="http://schemas.microsoft.com/office/powerpoint/2010/main" val="434509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78C728-7815-4809-9F78-C2D8D412769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F7B8E3F-3E77-4292-93FA-38C94385F0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2965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6B3E6-159F-4467-8013-7528EBAE9893}"/>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D62F936B-B4EA-421A-B061-18660F48BAAA}"/>
              </a:ext>
            </a:extLst>
          </p:cNvPr>
          <p:cNvGraphicFramePr>
            <a:graphicFrameLocks noGrp="1"/>
          </p:cNvGraphicFramePr>
          <p:nvPr>
            <p:ph type="tbl" sz="quarter" idx="13"/>
            <p:extLst>
              <p:ext uri="{D42A27DB-BD31-4B8C-83A1-F6EECF244321}">
                <p14:modId xmlns:p14="http://schemas.microsoft.com/office/powerpoint/2010/main" val="3856499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22510097"/>
                    </a:ext>
                  </a:extLst>
                </a:gridCol>
                <a:gridCol w="822960">
                  <a:extLst>
                    <a:ext uri="{9D8B030D-6E8A-4147-A177-3AD203B41FA5}">
                      <a16:colId xmlns:a16="http://schemas.microsoft.com/office/drawing/2014/main" val="3183306840"/>
                    </a:ext>
                  </a:extLst>
                </a:gridCol>
                <a:gridCol w="822960">
                  <a:extLst>
                    <a:ext uri="{9D8B030D-6E8A-4147-A177-3AD203B41FA5}">
                      <a16:colId xmlns:a16="http://schemas.microsoft.com/office/drawing/2014/main" val="68716420"/>
                    </a:ext>
                  </a:extLst>
                </a:gridCol>
                <a:gridCol w="822960">
                  <a:extLst>
                    <a:ext uri="{9D8B030D-6E8A-4147-A177-3AD203B41FA5}">
                      <a16:colId xmlns:a16="http://schemas.microsoft.com/office/drawing/2014/main" val="1327604426"/>
                    </a:ext>
                  </a:extLst>
                </a:gridCol>
                <a:gridCol w="822960">
                  <a:extLst>
                    <a:ext uri="{9D8B030D-6E8A-4147-A177-3AD203B41FA5}">
                      <a16:colId xmlns:a16="http://schemas.microsoft.com/office/drawing/2014/main" val="1529681894"/>
                    </a:ext>
                  </a:extLst>
                </a:gridCol>
                <a:gridCol w="822960">
                  <a:extLst>
                    <a:ext uri="{9D8B030D-6E8A-4147-A177-3AD203B41FA5}">
                      <a16:colId xmlns:a16="http://schemas.microsoft.com/office/drawing/2014/main" val="2124988872"/>
                    </a:ext>
                  </a:extLst>
                </a:gridCol>
                <a:gridCol w="822960">
                  <a:extLst>
                    <a:ext uri="{9D8B030D-6E8A-4147-A177-3AD203B41FA5}">
                      <a16:colId xmlns:a16="http://schemas.microsoft.com/office/drawing/2014/main" val="3211703299"/>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905267043"/>
                  </a:ext>
                </a:extLst>
              </a:tr>
              <a:tr h="370840">
                <a:tc>
                  <a:txBody>
                    <a:bodyPr/>
                    <a:lstStyle/>
                    <a:p>
                      <a:r>
                        <a:rPr lang="en-US" sz="1000" b="1"/>
                        <a:t>First Insurance Company of Hawaii, LTD - 2021-12-27 21:40:34</a:t>
                      </a:r>
                      <a:r>
                        <a:rPr lang="en-US" sz="1000"/>
                        <a:t>
 Congratulations to all the 2021 Honolulu Marathon finishers, including our president &amp; CEO Mark Yoda!
Comment with a thumbs up if you did the Honolulu Marathon this year.
#2021honolulumarathon #teamficoh #wellness #goals #honolulumarathon</a:t>
                      </a:r>
                    </a:p>
                  </a:txBody>
                  <a:tcPr/>
                </a:tc>
                <a:tc>
                  <a:txBody>
                    <a:bodyPr/>
                    <a:lstStyle/>
                    <a:p>
                      <a:r>
                        <a:rPr lang="en-US" sz="1000"/>
                        <a:t>27</a:t>
                      </a:r>
                    </a:p>
                  </a:txBody>
                  <a:tcPr/>
                </a:tc>
                <a:tc>
                  <a:txBody>
                    <a:bodyPr/>
                    <a:lstStyle/>
                    <a:p>
                      <a:r>
                        <a:rPr lang="en-US" sz="1000"/>
                        <a:t>26</a:t>
                      </a:r>
                    </a:p>
                  </a:txBody>
                  <a:tcPr/>
                </a:tc>
                <a:tc>
                  <a:txBody>
                    <a:bodyPr/>
                    <a:lstStyle/>
                    <a:p>
                      <a:r>
                        <a:rPr lang="en-US" sz="1000"/>
                        <a:t>1</a:t>
                      </a:r>
                    </a:p>
                  </a:txBody>
                  <a:tcPr/>
                </a:tc>
                <a:tc>
                  <a:txBody>
                    <a:bodyPr/>
                    <a:lstStyle/>
                    <a:p>
                      <a:r>
                        <a:rPr lang="en-US" sz="1000"/>
                        <a:t>0</a:t>
                      </a:r>
                    </a:p>
                  </a:txBody>
                  <a:tcPr/>
                </a:tc>
                <a:tc>
                  <a:txBody>
                    <a:bodyPr/>
                    <a:lstStyle/>
                    <a:p>
                      <a:r>
                        <a:rPr lang="en-US" sz="1000"/>
                        <a:t>1.5446 %</a:t>
                      </a:r>
                    </a:p>
                  </a:txBody>
                  <a:tcPr/>
                </a:tc>
                <a:tc>
                  <a:txBody>
                    <a:bodyPr/>
                    <a:lstStyle/>
                    <a:p>
                      <a:r>
                        <a:rPr lang="en-US" sz="1000"/>
                        <a:t>Photo</a:t>
                      </a:r>
                    </a:p>
                  </a:txBody>
                  <a:tcPr/>
                </a:tc>
                <a:extLst>
                  <a:ext uri="{0D108BD9-81ED-4DB2-BD59-A6C34878D82A}">
                    <a16:rowId xmlns:a16="http://schemas.microsoft.com/office/drawing/2014/main" val="1514741545"/>
                  </a:ext>
                </a:extLst>
              </a:tr>
              <a:tr h="370840">
                <a:tc>
                  <a:txBody>
                    <a:bodyPr/>
                    <a:lstStyle/>
                    <a:p>
                      <a:r>
                        <a:rPr lang="en-US" sz="1000" b="1"/>
                        <a:t>First Insurance Company of Hawaii, LTD - 2021-12-16 20:56:26</a:t>
                      </a:r>
                      <a:r>
                        <a:rPr lang="en-US" sz="1000"/>
                        <a:t>
 Mahalo to all the community partners who came together to make today's donations possible. Two deserving women and their families now have newly refurbished cars to call their own and the increased independence and capabilities that come with having reliable transportation. We wish these mothers all the best as they pursue their hopes and dreams for themselves and their children. News release: https://bit.ly/324iVnp
Helping Hands Hawaii Unibody Autotech Collision Repair Center Windward Hyundai New City Nissan NAPA Hawaii</a:t>
                      </a:r>
                    </a:p>
                  </a:txBody>
                  <a:tcPr/>
                </a:tc>
                <a:tc>
                  <a:txBody>
                    <a:bodyPr/>
                    <a:lstStyle/>
                    <a:p>
                      <a:r>
                        <a:rPr lang="en-US" sz="1000"/>
                        <a:t>27</a:t>
                      </a:r>
                    </a:p>
                  </a:txBody>
                  <a:tcPr/>
                </a:tc>
                <a:tc>
                  <a:txBody>
                    <a:bodyPr/>
                    <a:lstStyle/>
                    <a:p>
                      <a:r>
                        <a:rPr lang="en-US" sz="1000"/>
                        <a:t>19</a:t>
                      </a:r>
                    </a:p>
                  </a:txBody>
                  <a:tcPr/>
                </a:tc>
                <a:tc>
                  <a:txBody>
                    <a:bodyPr/>
                    <a:lstStyle/>
                    <a:p>
                      <a:r>
                        <a:rPr lang="en-US" sz="1000"/>
                        <a:t>5</a:t>
                      </a:r>
                    </a:p>
                  </a:txBody>
                  <a:tcPr/>
                </a:tc>
                <a:tc>
                  <a:txBody>
                    <a:bodyPr/>
                    <a:lstStyle/>
                    <a:p>
                      <a:r>
                        <a:rPr lang="en-US" sz="1000"/>
                        <a:t>3</a:t>
                      </a:r>
                    </a:p>
                  </a:txBody>
                  <a:tcPr/>
                </a:tc>
                <a:tc>
                  <a:txBody>
                    <a:bodyPr/>
                    <a:lstStyle/>
                    <a:p>
                      <a:r>
                        <a:rPr lang="en-US" sz="1000"/>
                        <a:t>1.5429 %</a:t>
                      </a:r>
                    </a:p>
                  </a:txBody>
                  <a:tcPr/>
                </a:tc>
                <a:tc>
                  <a:txBody>
                    <a:bodyPr/>
                    <a:lstStyle/>
                    <a:p>
                      <a:r>
                        <a:rPr lang="en-US" sz="1000"/>
                        <a:t>Album</a:t>
                      </a:r>
                    </a:p>
                  </a:txBody>
                  <a:tcPr/>
                </a:tc>
                <a:extLst>
                  <a:ext uri="{0D108BD9-81ED-4DB2-BD59-A6C34878D82A}">
                    <a16:rowId xmlns:a16="http://schemas.microsoft.com/office/drawing/2014/main" val="4035872329"/>
                  </a:ext>
                </a:extLst>
              </a:tr>
              <a:tr h="370840">
                <a:tc>
                  <a:txBody>
                    <a:bodyPr/>
                    <a:lstStyle/>
                    <a:p>
                      <a:r>
                        <a:rPr lang="en-US" sz="1000" b="1"/>
                        <a:t>First Insurance Company of Hawaii, LTD - 2021-12-13 21:20:31</a:t>
                      </a:r>
                      <a:r>
                        <a:rPr lang="en-US" sz="1000"/>
                        <a:t>
 FICOH kept its longstanding Brunch with Santa tradition alive by going virtual for the second year in a row. Our associates picked up gifts to take home to their keiki, including Santa hats filled with goodies, age appropriate toys, and family-friendly games and craft activities. Mahalo to our hardworking elves for spreading joy to more than 50 keiki this holiday season!</a:t>
                      </a:r>
                    </a:p>
                  </a:txBody>
                  <a:tcPr/>
                </a:tc>
                <a:tc>
                  <a:txBody>
                    <a:bodyPr/>
                    <a:lstStyle/>
                    <a:p>
                      <a:r>
                        <a:rPr lang="en-US" sz="1000"/>
                        <a:t>26</a:t>
                      </a:r>
                    </a:p>
                  </a:txBody>
                  <a:tcPr/>
                </a:tc>
                <a:tc>
                  <a:txBody>
                    <a:bodyPr/>
                    <a:lstStyle/>
                    <a:p>
                      <a:r>
                        <a:rPr lang="en-US" sz="1000"/>
                        <a:t>25</a:t>
                      </a:r>
                    </a:p>
                  </a:txBody>
                  <a:tcPr/>
                </a:tc>
                <a:tc>
                  <a:txBody>
                    <a:bodyPr/>
                    <a:lstStyle/>
                    <a:p>
                      <a:r>
                        <a:rPr lang="en-US" sz="1000"/>
                        <a:t>1</a:t>
                      </a:r>
                    </a:p>
                  </a:txBody>
                  <a:tcPr/>
                </a:tc>
                <a:tc>
                  <a:txBody>
                    <a:bodyPr/>
                    <a:lstStyle/>
                    <a:p>
                      <a:r>
                        <a:rPr lang="en-US" sz="1000"/>
                        <a:t>0</a:t>
                      </a:r>
                    </a:p>
                  </a:txBody>
                  <a:tcPr/>
                </a:tc>
                <a:tc>
                  <a:txBody>
                    <a:bodyPr/>
                    <a:lstStyle/>
                    <a:p>
                      <a:r>
                        <a:rPr lang="en-US" sz="1000"/>
                        <a:t>1.4866 %</a:t>
                      </a:r>
                    </a:p>
                  </a:txBody>
                  <a:tcPr/>
                </a:tc>
                <a:tc>
                  <a:txBody>
                    <a:bodyPr/>
                    <a:lstStyle/>
                    <a:p>
                      <a:r>
                        <a:rPr lang="en-US" sz="1000"/>
                        <a:t>Photo</a:t>
                      </a:r>
                    </a:p>
                  </a:txBody>
                  <a:tcPr/>
                </a:tc>
                <a:extLst>
                  <a:ext uri="{0D108BD9-81ED-4DB2-BD59-A6C34878D82A}">
                    <a16:rowId xmlns:a16="http://schemas.microsoft.com/office/drawing/2014/main" val="4136895225"/>
                  </a:ext>
                </a:extLst>
              </a:tr>
            </a:tbl>
          </a:graphicData>
        </a:graphic>
      </p:graphicFrame>
      <p:sp>
        <p:nvSpPr>
          <p:cNvPr id="4" name="Text Placeholder 3">
            <a:extLst>
              <a:ext uri="{FF2B5EF4-FFF2-40B4-BE49-F238E27FC236}">
                <a16:creationId xmlns:a16="http://schemas.microsoft.com/office/drawing/2014/main" id="{6B899873-EE0A-4759-980D-6D7027D53EC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507179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C66D0-90AD-40DC-8FD2-109A47DA845F}"/>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D8CB1BAD-5FF6-44D9-88ED-E96767DF508F}"/>
              </a:ext>
            </a:extLst>
          </p:cNvPr>
          <p:cNvGraphicFramePr>
            <a:graphicFrameLocks noGrp="1"/>
          </p:cNvGraphicFramePr>
          <p:nvPr>
            <p:ph type="tbl" sz="quarter" idx="13"/>
            <p:extLst>
              <p:ext uri="{D42A27DB-BD31-4B8C-83A1-F6EECF244321}">
                <p14:modId xmlns:p14="http://schemas.microsoft.com/office/powerpoint/2010/main" val="2207706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199830370"/>
                    </a:ext>
                  </a:extLst>
                </a:gridCol>
                <a:gridCol w="576072">
                  <a:extLst>
                    <a:ext uri="{9D8B030D-6E8A-4147-A177-3AD203B41FA5}">
                      <a16:colId xmlns:a16="http://schemas.microsoft.com/office/drawing/2014/main" val="2779981463"/>
                    </a:ext>
                  </a:extLst>
                </a:gridCol>
                <a:gridCol w="576072">
                  <a:extLst>
                    <a:ext uri="{9D8B030D-6E8A-4147-A177-3AD203B41FA5}">
                      <a16:colId xmlns:a16="http://schemas.microsoft.com/office/drawing/2014/main" val="1820128911"/>
                    </a:ext>
                  </a:extLst>
                </a:gridCol>
                <a:gridCol w="576072">
                  <a:extLst>
                    <a:ext uri="{9D8B030D-6E8A-4147-A177-3AD203B41FA5}">
                      <a16:colId xmlns:a16="http://schemas.microsoft.com/office/drawing/2014/main" val="911949822"/>
                    </a:ext>
                  </a:extLst>
                </a:gridCol>
                <a:gridCol w="576072">
                  <a:extLst>
                    <a:ext uri="{9D8B030D-6E8A-4147-A177-3AD203B41FA5}">
                      <a16:colId xmlns:a16="http://schemas.microsoft.com/office/drawing/2014/main" val="1537907549"/>
                    </a:ext>
                  </a:extLst>
                </a:gridCol>
                <a:gridCol w="576072">
                  <a:extLst>
                    <a:ext uri="{9D8B030D-6E8A-4147-A177-3AD203B41FA5}">
                      <a16:colId xmlns:a16="http://schemas.microsoft.com/office/drawing/2014/main" val="2411055072"/>
                    </a:ext>
                  </a:extLst>
                </a:gridCol>
                <a:gridCol w="576072">
                  <a:extLst>
                    <a:ext uri="{9D8B030D-6E8A-4147-A177-3AD203B41FA5}">
                      <a16:colId xmlns:a16="http://schemas.microsoft.com/office/drawing/2014/main" val="2000993360"/>
                    </a:ext>
                  </a:extLst>
                </a:gridCol>
                <a:gridCol w="576072">
                  <a:extLst>
                    <a:ext uri="{9D8B030D-6E8A-4147-A177-3AD203B41FA5}">
                      <a16:colId xmlns:a16="http://schemas.microsoft.com/office/drawing/2014/main" val="1128302824"/>
                    </a:ext>
                  </a:extLst>
                </a:gridCol>
                <a:gridCol w="576072">
                  <a:extLst>
                    <a:ext uri="{9D8B030D-6E8A-4147-A177-3AD203B41FA5}">
                      <a16:colId xmlns:a16="http://schemas.microsoft.com/office/drawing/2014/main" val="3803944309"/>
                    </a:ext>
                  </a:extLst>
                </a:gridCol>
                <a:gridCol w="576072">
                  <a:extLst>
                    <a:ext uri="{9D8B030D-6E8A-4147-A177-3AD203B41FA5}">
                      <a16:colId xmlns:a16="http://schemas.microsoft.com/office/drawing/2014/main" val="4063430123"/>
                    </a:ext>
                  </a:extLst>
                </a:gridCol>
                <a:gridCol w="576072">
                  <a:extLst>
                    <a:ext uri="{9D8B030D-6E8A-4147-A177-3AD203B41FA5}">
                      <a16:colId xmlns:a16="http://schemas.microsoft.com/office/drawing/2014/main" val="1003148580"/>
                    </a:ext>
                  </a:extLst>
                </a:gridCol>
                <a:gridCol w="576072">
                  <a:extLst>
                    <a:ext uri="{9D8B030D-6E8A-4147-A177-3AD203B41FA5}">
                      <a16:colId xmlns:a16="http://schemas.microsoft.com/office/drawing/2014/main" val="2589461161"/>
                    </a:ext>
                  </a:extLst>
                </a:gridCol>
                <a:gridCol w="576072">
                  <a:extLst>
                    <a:ext uri="{9D8B030D-6E8A-4147-A177-3AD203B41FA5}">
                      <a16:colId xmlns:a16="http://schemas.microsoft.com/office/drawing/2014/main" val="61533839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41807251"/>
                  </a:ext>
                </a:extLst>
              </a:tr>
              <a:tr h="370840">
                <a:tc>
                  <a:txBody>
                    <a:bodyPr/>
                    <a:lstStyle/>
                    <a:p>
                      <a:r>
                        <a:rPr lang="en-US" sz="1000"/>
                        <a:t>1205</a:t>
                      </a:r>
                    </a:p>
                  </a:txBody>
                  <a:tcPr/>
                </a:tc>
                <a:tc>
                  <a:txBody>
                    <a:bodyPr/>
                    <a:lstStyle/>
                    <a:p>
                      <a:r>
                        <a:rPr lang="en-US" sz="1000"/>
                        <a:t>1</a:t>
                      </a:r>
                    </a:p>
                  </a:txBody>
                  <a:tcPr/>
                </a:tc>
                <a:tc>
                  <a:txBody>
                    <a:bodyPr/>
                    <a:lstStyle/>
                    <a:p>
                      <a:r>
                        <a:rPr lang="en-US" sz="1000"/>
                        <a:t>17</a:t>
                      </a:r>
                    </a:p>
                  </a:txBody>
                  <a:tcPr/>
                </a:tc>
                <a:tc>
                  <a:txBody>
                    <a:bodyPr/>
                    <a:lstStyle/>
                    <a:p>
                      <a:r>
                        <a:rPr lang="en-US" sz="1000"/>
                        <a:t>15</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15</a:t>
                      </a:r>
                    </a:p>
                  </a:txBody>
                  <a:tcPr/>
                </a:tc>
                <a:tc>
                  <a:txBody>
                    <a:bodyPr/>
                    <a:lstStyle/>
                    <a:p>
                      <a:r>
                        <a:rPr lang="en-US" sz="1000"/>
                        <a:t>0</a:t>
                      </a:r>
                    </a:p>
                  </a:txBody>
                  <a:tcPr/>
                </a:tc>
                <a:tc>
                  <a:txBody>
                    <a:bodyPr/>
                    <a:lstStyle/>
                    <a:p>
                      <a:r>
                        <a:rPr lang="en-US" sz="1000"/>
                        <a:t>5</a:t>
                      </a:r>
                    </a:p>
                  </a:txBody>
                  <a:tcPr/>
                </a:tc>
                <a:tc>
                  <a:txBody>
                    <a:bodyPr/>
                    <a:lstStyle/>
                    <a:p>
                      <a:r>
                        <a:rPr lang="en-US" sz="1000"/>
                        <a:t>0.0886 %</a:t>
                      </a:r>
                    </a:p>
                  </a:txBody>
                  <a:tcPr/>
                </a:tc>
                <a:tc>
                  <a:txBody>
                    <a:bodyPr/>
                    <a:lstStyle/>
                    <a:p>
                      <a:r>
                        <a:rPr lang="en-US" sz="1000"/>
                        <a:t>0.0 %</a:t>
                      </a:r>
                    </a:p>
                  </a:txBody>
                  <a:tcPr/>
                </a:tc>
                <a:extLst>
                  <a:ext uri="{0D108BD9-81ED-4DB2-BD59-A6C34878D82A}">
                    <a16:rowId xmlns:a16="http://schemas.microsoft.com/office/drawing/2014/main" val="3283721921"/>
                  </a:ext>
                </a:extLst>
              </a:tr>
            </a:tbl>
          </a:graphicData>
        </a:graphic>
      </p:graphicFrame>
      <p:sp>
        <p:nvSpPr>
          <p:cNvPr id="4" name="Text Placeholder 3">
            <a:extLst>
              <a:ext uri="{FF2B5EF4-FFF2-40B4-BE49-F238E27FC236}">
                <a16:creationId xmlns:a16="http://schemas.microsoft.com/office/drawing/2014/main" id="{87A44445-5F5A-4C56-8995-C911C7C2606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884765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3F9FF-3913-48B7-A21D-F49C3F99E69F}"/>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5E11ED04-99BE-4FF4-BCC8-6C9521126155}"/>
              </a:ext>
            </a:extLst>
          </p:cNvPr>
          <p:cNvGraphicFramePr>
            <a:graphicFrameLocks noGrp="1"/>
          </p:cNvGraphicFramePr>
          <p:nvPr>
            <p:ph type="chart" sz="quarter" idx="13"/>
            <p:extLst>
              <p:ext uri="{D42A27DB-BD31-4B8C-83A1-F6EECF244321}">
                <p14:modId xmlns:p14="http://schemas.microsoft.com/office/powerpoint/2010/main" val="3315649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76E03B-F3DB-4E01-880C-55EFD5DED35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AD421AE-85BD-4A00-8878-690D87E655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1599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4A3F0-F950-48E4-98D1-2B67E231085F}"/>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5F77491D-2540-4984-A861-CBE22371F8CB}"/>
              </a:ext>
            </a:extLst>
          </p:cNvPr>
          <p:cNvGraphicFramePr>
            <a:graphicFrameLocks noGrp="1"/>
          </p:cNvGraphicFramePr>
          <p:nvPr>
            <p:ph type="chart" sz="quarter" idx="13"/>
            <p:extLst>
              <p:ext uri="{D42A27DB-BD31-4B8C-83A1-F6EECF244321}">
                <p14:modId xmlns:p14="http://schemas.microsoft.com/office/powerpoint/2010/main" val="26753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629623-DC0A-482C-8A0C-2B7795CEDD9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9D0FC71-EA5C-471C-BB73-3BBFD1A4BE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5171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3E7A2-702C-48BB-9200-4AA51C8B59CD}"/>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76A734A4-AC3F-4188-AC5A-F9571715515E}"/>
              </a:ext>
            </a:extLst>
          </p:cNvPr>
          <p:cNvGraphicFramePr>
            <a:graphicFrameLocks noGrp="1"/>
          </p:cNvGraphicFramePr>
          <p:nvPr>
            <p:ph type="chart" sz="quarter" idx="13"/>
            <p:extLst>
              <p:ext uri="{D42A27DB-BD31-4B8C-83A1-F6EECF244321}">
                <p14:modId xmlns:p14="http://schemas.microsoft.com/office/powerpoint/2010/main" val="91530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A4B575-A18A-439A-9F49-0EF1140FA92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8ED74AA-4E53-419D-8236-52A82B64D9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16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DD8A9-4A6C-4DAE-9BFF-86A947691603}"/>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261817D3-33E8-4045-A02D-0FFEDF8D26D1}"/>
              </a:ext>
            </a:extLst>
          </p:cNvPr>
          <p:cNvGraphicFramePr>
            <a:graphicFrameLocks noGrp="1"/>
          </p:cNvGraphicFramePr>
          <p:nvPr>
            <p:ph type="tbl" sz="quarter" idx="13"/>
            <p:extLst>
              <p:ext uri="{D42A27DB-BD31-4B8C-83A1-F6EECF244321}">
                <p14:modId xmlns:p14="http://schemas.microsoft.com/office/powerpoint/2010/main" val="2742777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51588721"/>
                    </a:ext>
                  </a:extLst>
                </a:gridCol>
                <a:gridCol w="493776">
                  <a:extLst>
                    <a:ext uri="{9D8B030D-6E8A-4147-A177-3AD203B41FA5}">
                      <a16:colId xmlns:a16="http://schemas.microsoft.com/office/drawing/2014/main" val="3068690786"/>
                    </a:ext>
                  </a:extLst>
                </a:gridCol>
                <a:gridCol w="1069848">
                  <a:extLst>
                    <a:ext uri="{9D8B030D-6E8A-4147-A177-3AD203B41FA5}">
                      <a16:colId xmlns:a16="http://schemas.microsoft.com/office/drawing/2014/main" val="4191569191"/>
                    </a:ext>
                  </a:extLst>
                </a:gridCol>
                <a:gridCol w="1069848">
                  <a:extLst>
                    <a:ext uri="{9D8B030D-6E8A-4147-A177-3AD203B41FA5}">
                      <a16:colId xmlns:a16="http://schemas.microsoft.com/office/drawing/2014/main" val="2980558601"/>
                    </a:ext>
                  </a:extLst>
                </a:gridCol>
                <a:gridCol w="1069848">
                  <a:extLst>
                    <a:ext uri="{9D8B030D-6E8A-4147-A177-3AD203B41FA5}">
                      <a16:colId xmlns:a16="http://schemas.microsoft.com/office/drawing/2014/main" val="2222112674"/>
                    </a:ext>
                  </a:extLst>
                </a:gridCol>
                <a:gridCol w="1069848">
                  <a:extLst>
                    <a:ext uri="{9D8B030D-6E8A-4147-A177-3AD203B41FA5}">
                      <a16:colId xmlns:a16="http://schemas.microsoft.com/office/drawing/2014/main" val="3770608446"/>
                    </a:ext>
                  </a:extLst>
                </a:gridCol>
                <a:gridCol w="1069848">
                  <a:extLst>
                    <a:ext uri="{9D8B030D-6E8A-4147-A177-3AD203B41FA5}">
                      <a16:colId xmlns:a16="http://schemas.microsoft.com/office/drawing/2014/main" val="1627923266"/>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721910655"/>
                  </a:ext>
                </a:extLst>
              </a:tr>
              <a:tr h="370840">
                <a:tc>
                  <a:txBody>
                    <a:bodyPr/>
                    <a:lstStyle/>
                    <a:p>
                      <a:r>
                        <a:rPr lang="en-US" sz="1000" b="1"/>
                        <a:t>@FirstInsHI - 2021-12-22 13:01:22</a:t>
                      </a:r>
                      <a:r>
                        <a:rPr lang="en-US" sz="1000"/>
                        <a:t>
 Thanks to our associates for giving generously to our Santa's Workshop donation drive for the families and children served by @KapiolaniMedCtr Together, we filled two cars!  #giving #mahalo #community #teamficoh https://t.co/axzvwyYZy5</a:t>
                      </a:r>
                    </a:p>
                  </a:txBody>
                  <a:tcPr/>
                </a:tc>
                <a:tc>
                  <a:txBody>
                    <a:bodyPr/>
                    <a:lstStyle/>
                    <a:p>
                      <a:r>
                        <a:rPr lang="en-US" sz="1000"/>
                        <a:t>12/22/2021 19:40:11</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7</a:t>
                      </a:r>
                    </a:p>
                  </a:txBody>
                  <a:tcPr/>
                </a:tc>
                <a:tc>
                  <a:txBody>
                    <a:bodyPr/>
                    <a:lstStyle/>
                    <a:p>
                      <a:r>
                        <a:rPr lang="en-US" sz="1000"/>
                        <a:t>0.5814 %</a:t>
                      </a:r>
                    </a:p>
                  </a:txBody>
                  <a:tcPr/>
                </a:tc>
                <a:extLst>
                  <a:ext uri="{0D108BD9-81ED-4DB2-BD59-A6C34878D82A}">
                    <a16:rowId xmlns:a16="http://schemas.microsoft.com/office/drawing/2014/main" val="3791423531"/>
                  </a:ext>
                </a:extLst>
              </a:tr>
              <a:tr h="370840">
                <a:tc>
                  <a:txBody>
                    <a:bodyPr/>
                    <a:lstStyle/>
                    <a:p>
                      <a:r>
                        <a:rPr lang="en-US" sz="1000" b="1"/>
                        <a:t>@FirstInsHI - 2021-12-14 21:05:31</a:t>
                      </a:r>
                      <a:r>
                        <a:rPr lang="en-US" sz="1000"/>
                        <a:t>
 We kept our longstanding Brunch with Santa tradition alive by going virtual for the second year in a row. #Mahalo to our hardworking elves for spreading joy this #holidayseason. In total, they reached the keiki of more than 30 of our associates' families. #happyholidays https://t.co/PLHePFFJxI</a:t>
                      </a:r>
                    </a:p>
                  </a:txBody>
                  <a:tcPr/>
                </a:tc>
                <a:tc>
                  <a:txBody>
                    <a:bodyPr/>
                    <a:lstStyle/>
                    <a:p>
                      <a:r>
                        <a:rPr lang="en-US" sz="1000"/>
                        <a:t>12/22/2021 19:40:11</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0.3325 %</a:t>
                      </a:r>
                    </a:p>
                  </a:txBody>
                  <a:tcPr/>
                </a:tc>
                <a:extLst>
                  <a:ext uri="{0D108BD9-81ED-4DB2-BD59-A6C34878D82A}">
                    <a16:rowId xmlns:a16="http://schemas.microsoft.com/office/drawing/2014/main" val="713086655"/>
                  </a:ext>
                </a:extLst>
              </a:tr>
              <a:tr h="370840">
                <a:tc>
                  <a:txBody>
                    <a:bodyPr/>
                    <a:lstStyle/>
                    <a:p>
                      <a:r>
                        <a:rPr lang="en-US" sz="1000" b="1"/>
                        <a:t>@FirstInsHI - 2021-12-01 20:01:35</a:t>
                      </a:r>
                      <a:r>
                        <a:rPr lang="en-US" sz="1000"/>
                        <a:t>
 A big mahalo to our partners at Business Insurance Services for hosting an ice cream social for our associates today! The sorbets from YOAS and tarts from UBAE were such a nice treat. Thank you BIS - we appreciate you and your longstanding support and partnership! https://t.co/8Nm52JAaas</a:t>
                      </a:r>
                    </a:p>
                  </a:txBody>
                  <a:tcPr/>
                </a:tc>
                <a:tc>
                  <a:txBody>
                    <a:bodyPr/>
                    <a:lstStyle/>
                    <a:p>
                      <a:r>
                        <a:rPr lang="en-US" sz="1000"/>
                        <a:t>12/02/2021 07:40:42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0.1661 %</a:t>
                      </a:r>
                    </a:p>
                  </a:txBody>
                  <a:tcPr/>
                </a:tc>
                <a:extLst>
                  <a:ext uri="{0D108BD9-81ED-4DB2-BD59-A6C34878D82A}">
                    <a16:rowId xmlns:a16="http://schemas.microsoft.com/office/drawing/2014/main" val="918500324"/>
                  </a:ext>
                </a:extLst>
              </a:tr>
            </a:tbl>
          </a:graphicData>
        </a:graphic>
      </p:graphicFrame>
      <p:sp>
        <p:nvSpPr>
          <p:cNvPr id="4" name="Text Placeholder 3">
            <a:extLst>
              <a:ext uri="{FF2B5EF4-FFF2-40B4-BE49-F238E27FC236}">
                <a16:creationId xmlns:a16="http://schemas.microsoft.com/office/drawing/2014/main" id="{C041AFF7-209E-4F47-933B-FC9C241F068F}"/>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604690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54870-C161-4395-A7FC-AF0344CF1BD5}"/>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E8DAD1AF-31E0-4099-B27C-828506BF07D1}"/>
              </a:ext>
            </a:extLst>
          </p:cNvPr>
          <p:cNvGraphicFramePr>
            <a:graphicFrameLocks noGrp="1"/>
          </p:cNvGraphicFramePr>
          <p:nvPr>
            <p:ph type="tbl" sz="quarter" idx="13"/>
            <p:extLst>
              <p:ext uri="{D42A27DB-BD31-4B8C-83A1-F6EECF244321}">
                <p14:modId xmlns:p14="http://schemas.microsoft.com/office/powerpoint/2010/main" val="2940369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879677426"/>
                    </a:ext>
                  </a:extLst>
                </a:gridCol>
                <a:gridCol w="576072">
                  <a:extLst>
                    <a:ext uri="{9D8B030D-6E8A-4147-A177-3AD203B41FA5}">
                      <a16:colId xmlns:a16="http://schemas.microsoft.com/office/drawing/2014/main" val="2030278998"/>
                    </a:ext>
                  </a:extLst>
                </a:gridCol>
                <a:gridCol w="576072">
                  <a:extLst>
                    <a:ext uri="{9D8B030D-6E8A-4147-A177-3AD203B41FA5}">
                      <a16:colId xmlns:a16="http://schemas.microsoft.com/office/drawing/2014/main" val="754173999"/>
                    </a:ext>
                  </a:extLst>
                </a:gridCol>
                <a:gridCol w="576072">
                  <a:extLst>
                    <a:ext uri="{9D8B030D-6E8A-4147-A177-3AD203B41FA5}">
                      <a16:colId xmlns:a16="http://schemas.microsoft.com/office/drawing/2014/main" val="2700398741"/>
                    </a:ext>
                  </a:extLst>
                </a:gridCol>
                <a:gridCol w="576072">
                  <a:extLst>
                    <a:ext uri="{9D8B030D-6E8A-4147-A177-3AD203B41FA5}">
                      <a16:colId xmlns:a16="http://schemas.microsoft.com/office/drawing/2014/main" val="301546474"/>
                    </a:ext>
                  </a:extLst>
                </a:gridCol>
                <a:gridCol w="576072">
                  <a:extLst>
                    <a:ext uri="{9D8B030D-6E8A-4147-A177-3AD203B41FA5}">
                      <a16:colId xmlns:a16="http://schemas.microsoft.com/office/drawing/2014/main" val="1389362377"/>
                    </a:ext>
                  </a:extLst>
                </a:gridCol>
                <a:gridCol w="576072">
                  <a:extLst>
                    <a:ext uri="{9D8B030D-6E8A-4147-A177-3AD203B41FA5}">
                      <a16:colId xmlns:a16="http://schemas.microsoft.com/office/drawing/2014/main" val="4202792720"/>
                    </a:ext>
                  </a:extLst>
                </a:gridCol>
                <a:gridCol w="576072">
                  <a:extLst>
                    <a:ext uri="{9D8B030D-6E8A-4147-A177-3AD203B41FA5}">
                      <a16:colId xmlns:a16="http://schemas.microsoft.com/office/drawing/2014/main" val="230625747"/>
                    </a:ext>
                  </a:extLst>
                </a:gridCol>
                <a:gridCol w="576072">
                  <a:extLst>
                    <a:ext uri="{9D8B030D-6E8A-4147-A177-3AD203B41FA5}">
                      <a16:colId xmlns:a16="http://schemas.microsoft.com/office/drawing/2014/main" val="610579472"/>
                    </a:ext>
                  </a:extLst>
                </a:gridCol>
                <a:gridCol w="576072">
                  <a:extLst>
                    <a:ext uri="{9D8B030D-6E8A-4147-A177-3AD203B41FA5}">
                      <a16:colId xmlns:a16="http://schemas.microsoft.com/office/drawing/2014/main" val="2755856573"/>
                    </a:ext>
                  </a:extLst>
                </a:gridCol>
                <a:gridCol w="576072">
                  <a:extLst>
                    <a:ext uri="{9D8B030D-6E8A-4147-A177-3AD203B41FA5}">
                      <a16:colId xmlns:a16="http://schemas.microsoft.com/office/drawing/2014/main" val="1468241889"/>
                    </a:ext>
                  </a:extLst>
                </a:gridCol>
                <a:gridCol w="576072">
                  <a:extLst>
                    <a:ext uri="{9D8B030D-6E8A-4147-A177-3AD203B41FA5}">
                      <a16:colId xmlns:a16="http://schemas.microsoft.com/office/drawing/2014/main" val="2908409660"/>
                    </a:ext>
                  </a:extLst>
                </a:gridCol>
                <a:gridCol w="576072">
                  <a:extLst>
                    <a:ext uri="{9D8B030D-6E8A-4147-A177-3AD203B41FA5}">
                      <a16:colId xmlns:a16="http://schemas.microsoft.com/office/drawing/2014/main" val="615047904"/>
                    </a:ext>
                  </a:extLst>
                </a:gridCol>
                <a:gridCol w="576072">
                  <a:extLst>
                    <a:ext uri="{9D8B030D-6E8A-4147-A177-3AD203B41FA5}">
                      <a16:colId xmlns:a16="http://schemas.microsoft.com/office/drawing/2014/main" val="106907553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671870666"/>
                  </a:ext>
                </a:extLst>
              </a:tr>
              <a:tr h="370840">
                <a:tc>
                  <a:txBody>
                    <a:bodyPr/>
                    <a:lstStyle/>
                    <a:p>
                      <a:r>
                        <a:rPr lang="en-US" sz="1000"/>
                        <a:t>3457</a:t>
                      </a:r>
                    </a:p>
                  </a:txBody>
                  <a:tcPr/>
                </a:tc>
                <a:tc>
                  <a:txBody>
                    <a:bodyPr/>
                    <a:lstStyle/>
                    <a:p>
                      <a:r>
                        <a:rPr lang="en-US" sz="1000"/>
                        <a:t>22</a:t>
                      </a:r>
                    </a:p>
                  </a:txBody>
                  <a:tcPr/>
                </a:tc>
                <a:tc>
                  <a:txBody>
                    <a:bodyPr/>
                    <a:lstStyle/>
                    <a:p>
                      <a:r>
                        <a:rPr lang="en-US" sz="1000"/>
                        <a:t>13</a:t>
                      </a:r>
                    </a:p>
                  </a:txBody>
                  <a:tcPr/>
                </a:tc>
                <a:tc>
                  <a:txBody>
                    <a:bodyPr/>
                    <a:lstStyle/>
                    <a:p>
                      <a:r>
                        <a:rPr lang="en-US" sz="1000"/>
                        <a:t>539</a:t>
                      </a:r>
                    </a:p>
                  </a:txBody>
                  <a:tcPr/>
                </a:tc>
                <a:tc>
                  <a:txBody>
                    <a:bodyPr/>
                    <a:lstStyle/>
                    <a:p>
                      <a:r>
                        <a:rPr lang="en-US" sz="1000"/>
                        <a:t>41.461538461538</a:t>
                      </a:r>
                    </a:p>
                  </a:txBody>
                  <a:tcPr/>
                </a:tc>
                <a:tc>
                  <a:txBody>
                    <a:bodyPr/>
                    <a:lstStyle/>
                    <a:p>
                      <a:r>
                        <a:rPr lang="en-US" sz="1000"/>
                        <a:t>23</a:t>
                      </a:r>
                    </a:p>
                  </a:txBody>
                  <a:tcPr/>
                </a:tc>
                <a:tc>
                  <a:txBody>
                    <a:bodyPr/>
                    <a:lstStyle/>
                    <a:p>
                      <a:r>
                        <a:rPr lang="en-US" sz="1000"/>
                        <a:t>2</a:t>
                      </a:r>
                    </a:p>
                  </a:txBody>
                  <a:tcPr/>
                </a:tc>
                <a:tc>
                  <a:txBody>
                    <a:bodyPr/>
                    <a:lstStyle/>
                    <a:p>
                      <a:r>
                        <a:rPr lang="en-US" sz="1000"/>
                        <a:t>0.15384615384615</a:t>
                      </a:r>
                    </a:p>
                  </a:txBody>
                  <a:tcPr/>
                </a:tc>
                <a:tc>
                  <a:txBody>
                    <a:bodyPr/>
                    <a:lstStyle/>
                    <a:p>
                      <a:r>
                        <a:rPr lang="en-US" sz="1000"/>
                        <a:t>2117</a:t>
                      </a:r>
                    </a:p>
                  </a:txBody>
                  <a:tcPr/>
                </a:tc>
                <a:tc>
                  <a:txBody>
                    <a:bodyPr/>
                    <a:lstStyle/>
                    <a:p>
                      <a:r>
                        <a:rPr lang="en-US" sz="1000"/>
                        <a:t>162.84615384615</a:t>
                      </a:r>
                    </a:p>
                  </a:txBody>
                  <a:tcPr/>
                </a:tc>
                <a:tc>
                  <a:txBody>
                    <a:bodyPr/>
                    <a:lstStyle/>
                    <a:p>
                      <a:r>
                        <a:rPr lang="en-US" sz="1000"/>
                        <a:t>23083</a:t>
                      </a:r>
                    </a:p>
                  </a:txBody>
                  <a:tcPr/>
                </a:tc>
                <a:tc>
                  <a:txBody>
                    <a:bodyPr/>
                    <a:lstStyle/>
                    <a:p>
                      <a:r>
                        <a:rPr lang="en-US" sz="1000"/>
                        <a:t>1775.6153846154</a:t>
                      </a:r>
                    </a:p>
                  </a:txBody>
                  <a:tcPr/>
                </a:tc>
                <a:tc>
                  <a:txBody>
                    <a:bodyPr/>
                    <a:lstStyle/>
                    <a:p>
                      <a:r>
                        <a:rPr lang="en-US" sz="1000"/>
                        <a:t>11.486401831275 %</a:t>
                      </a:r>
                    </a:p>
                  </a:txBody>
                  <a:tcPr/>
                </a:tc>
                <a:tc>
                  <a:txBody>
                    <a:bodyPr/>
                    <a:lstStyle/>
                    <a:p>
                      <a:r>
                        <a:rPr lang="en-US" sz="1000"/>
                        <a:t>179</a:t>
                      </a:r>
                    </a:p>
                  </a:txBody>
                  <a:tcPr/>
                </a:tc>
                <a:extLst>
                  <a:ext uri="{0D108BD9-81ED-4DB2-BD59-A6C34878D82A}">
                    <a16:rowId xmlns:a16="http://schemas.microsoft.com/office/drawing/2014/main" val="435194473"/>
                  </a:ext>
                </a:extLst>
              </a:tr>
            </a:tbl>
          </a:graphicData>
        </a:graphic>
      </p:graphicFrame>
      <p:sp>
        <p:nvSpPr>
          <p:cNvPr id="4" name="Text Placeholder 3">
            <a:extLst>
              <a:ext uri="{FF2B5EF4-FFF2-40B4-BE49-F238E27FC236}">
                <a16:creationId xmlns:a16="http://schemas.microsoft.com/office/drawing/2014/main" id="{BEC526CB-B109-4E29-943C-AF270A44EA7F}"/>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255890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970C4-D041-46D4-8793-A8BB4AE9E851}"/>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E3DE5A4D-07BE-42EF-A83A-7B7D5705D435}"/>
              </a:ext>
            </a:extLst>
          </p:cNvPr>
          <p:cNvGraphicFramePr>
            <a:graphicFrameLocks noGrp="1"/>
          </p:cNvGraphicFramePr>
          <p:nvPr>
            <p:ph type="chart" sz="quarter" idx="13"/>
            <p:extLst>
              <p:ext uri="{D42A27DB-BD31-4B8C-83A1-F6EECF244321}">
                <p14:modId xmlns:p14="http://schemas.microsoft.com/office/powerpoint/2010/main" val="358233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10FCFC-78E1-42FD-8DC0-4EDA0F22F28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727F83F-1302-449B-BE53-34B491D03F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5937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06A05-2EBA-4EE0-9FEF-68E0824DE15B}"/>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F9BC21E6-2251-4209-9E23-A87A0EA889AA}"/>
              </a:ext>
            </a:extLst>
          </p:cNvPr>
          <p:cNvGraphicFramePr>
            <a:graphicFrameLocks noGrp="1"/>
          </p:cNvGraphicFramePr>
          <p:nvPr>
            <p:ph type="chart" sz="quarter" idx="13"/>
            <p:extLst>
              <p:ext uri="{D42A27DB-BD31-4B8C-83A1-F6EECF244321}">
                <p14:modId xmlns:p14="http://schemas.microsoft.com/office/powerpoint/2010/main" val="1510606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8E01CA-4EC6-42F0-A2CA-B2B035DB35C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16E80E9-3AD4-4CC0-87EA-D38EF5B39C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9006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DA946-1B2A-4438-870A-ECBBE85200E8}"/>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F695542A-DF75-4DA4-81A8-ED571F9A39E7}"/>
              </a:ext>
            </a:extLst>
          </p:cNvPr>
          <p:cNvGraphicFramePr>
            <a:graphicFrameLocks noGrp="1"/>
          </p:cNvGraphicFramePr>
          <p:nvPr>
            <p:ph type="chart" sz="quarter" idx="13"/>
            <p:extLst>
              <p:ext uri="{D42A27DB-BD31-4B8C-83A1-F6EECF244321}">
                <p14:modId xmlns:p14="http://schemas.microsoft.com/office/powerpoint/2010/main" val="3090431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02CCA8-EA69-4033-B061-A597F8B80DB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F8DEFFE-F152-4D44-9F56-36734538DB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08763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95ADE-924F-4C18-B8FB-5BA1282E87BE}"/>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742943AA-CE4F-4EA6-8361-FD83A29C261D}"/>
              </a:ext>
            </a:extLst>
          </p:cNvPr>
          <p:cNvGraphicFramePr>
            <a:graphicFrameLocks noGrp="1"/>
          </p:cNvGraphicFramePr>
          <p:nvPr>
            <p:ph type="chart" sz="quarter" idx="13"/>
            <p:extLst>
              <p:ext uri="{D42A27DB-BD31-4B8C-83A1-F6EECF244321}">
                <p14:modId xmlns:p14="http://schemas.microsoft.com/office/powerpoint/2010/main" val="294037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7FCD2D-2E8E-4022-A124-FDD58F57BD6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662CE50-B409-4F27-AC70-4E5AC33324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19219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558AA-AEEC-403C-87BF-18B488DCF916}"/>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E9A23659-C1F3-4F3C-AEB1-C0C8BBD6AF83}"/>
              </a:ext>
            </a:extLst>
          </p:cNvPr>
          <p:cNvGraphicFramePr>
            <a:graphicFrameLocks noGrp="1"/>
          </p:cNvGraphicFramePr>
          <p:nvPr>
            <p:ph type="tbl" sz="quarter" idx="13"/>
            <p:extLst>
              <p:ext uri="{D42A27DB-BD31-4B8C-83A1-F6EECF244321}">
                <p14:modId xmlns:p14="http://schemas.microsoft.com/office/powerpoint/2010/main" val="397232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85551684"/>
                    </a:ext>
                  </a:extLst>
                </a:gridCol>
                <a:gridCol w="740664">
                  <a:extLst>
                    <a:ext uri="{9D8B030D-6E8A-4147-A177-3AD203B41FA5}">
                      <a16:colId xmlns:a16="http://schemas.microsoft.com/office/drawing/2014/main" val="2229355326"/>
                    </a:ext>
                  </a:extLst>
                </a:gridCol>
                <a:gridCol w="740664">
                  <a:extLst>
                    <a:ext uri="{9D8B030D-6E8A-4147-A177-3AD203B41FA5}">
                      <a16:colId xmlns:a16="http://schemas.microsoft.com/office/drawing/2014/main" val="333783627"/>
                    </a:ext>
                  </a:extLst>
                </a:gridCol>
                <a:gridCol w="740664">
                  <a:extLst>
                    <a:ext uri="{9D8B030D-6E8A-4147-A177-3AD203B41FA5}">
                      <a16:colId xmlns:a16="http://schemas.microsoft.com/office/drawing/2014/main" val="3162538806"/>
                    </a:ext>
                  </a:extLst>
                </a:gridCol>
                <a:gridCol w="740664">
                  <a:extLst>
                    <a:ext uri="{9D8B030D-6E8A-4147-A177-3AD203B41FA5}">
                      <a16:colId xmlns:a16="http://schemas.microsoft.com/office/drawing/2014/main" val="4160450267"/>
                    </a:ext>
                  </a:extLst>
                </a:gridCol>
                <a:gridCol w="740664">
                  <a:extLst>
                    <a:ext uri="{9D8B030D-6E8A-4147-A177-3AD203B41FA5}">
                      <a16:colId xmlns:a16="http://schemas.microsoft.com/office/drawing/2014/main" val="3899131337"/>
                    </a:ext>
                  </a:extLst>
                </a:gridCol>
                <a:gridCol w="740664">
                  <a:extLst>
                    <a:ext uri="{9D8B030D-6E8A-4147-A177-3AD203B41FA5}">
                      <a16:colId xmlns:a16="http://schemas.microsoft.com/office/drawing/2014/main" val="1491618889"/>
                    </a:ext>
                  </a:extLst>
                </a:gridCol>
                <a:gridCol w="740664">
                  <a:extLst>
                    <a:ext uri="{9D8B030D-6E8A-4147-A177-3AD203B41FA5}">
                      <a16:colId xmlns:a16="http://schemas.microsoft.com/office/drawing/2014/main" val="3947019185"/>
                    </a:ext>
                  </a:extLst>
                </a:gridCol>
                <a:gridCol w="740664">
                  <a:extLst>
                    <a:ext uri="{9D8B030D-6E8A-4147-A177-3AD203B41FA5}">
                      <a16:colId xmlns:a16="http://schemas.microsoft.com/office/drawing/2014/main" val="3171847187"/>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2313691878"/>
                  </a:ext>
                </a:extLst>
              </a:tr>
              <a:tr h="370840">
                <a:tc>
                  <a:txBody>
                    <a:bodyPr/>
                    <a:lstStyle/>
                    <a:p>
                      <a:r>
                        <a:rPr lang="en-US" sz="1000" b="1"/>
                        <a:t>First Insurance Company of Hawaii - 2021-12-21 15:01:05</a:t>
                      </a:r>
                      <a:r>
                        <a:rPr lang="en-US" sz="1000"/>
                        <a:t>
 We'd like to congratulate all of this year's Honolulu Marathon finishers, including our president and CEO Mark Yoda. Great job Mark!</a:t>
                      </a:r>
                    </a:p>
                  </a:txBody>
                  <a:tcPr/>
                </a:tc>
                <a:tc>
                  <a:txBody>
                    <a:bodyPr/>
                    <a:lstStyle/>
                    <a:p>
                      <a:r>
                        <a:rPr lang="en-US" sz="1000"/>
                        <a:t>Image</a:t>
                      </a:r>
                    </a:p>
                  </a:txBody>
                  <a:tcPr/>
                </a:tc>
                <a:tc>
                  <a:txBody>
                    <a:bodyPr/>
                    <a:lstStyle/>
                    <a:p>
                      <a:r>
                        <a:rPr lang="en-US" sz="1000"/>
                        <a:t>155</a:t>
                      </a:r>
                    </a:p>
                  </a:txBody>
                  <a:tcPr/>
                </a:tc>
                <a:tc>
                  <a:txBody>
                    <a:bodyPr/>
                    <a:lstStyle/>
                    <a:p>
                      <a:r>
                        <a:rPr lang="en-US" sz="1000"/>
                        <a:t>13</a:t>
                      </a:r>
                    </a:p>
                  </a:txBody>
                  <a:tcPr/>
                </a:tc>
                <a:tc>
                  <a:txBody>
                    <a:bodyPr/>
                    <a:lstStyle/>
                    <a:p>
                      <a:r>
                        <a:rPr lang="en-US" sz="1000"/>
                        <a:t>1</a:t>
                      </a:r>
                    </a:p>
                  </a:txBody>
                  <a:tcPr/>
                </a:tc>
                <a:tc>
                  <a:txBody>
                    <a:bodyPr/>
                    <a:lstStyle/>
                    <a:p>
                      <a:r>
                        <a:rPr lang="en-US" sz="1000"/>
                        <a:t>281</a:t>
                      </a:r>
                    </a:p>
                  </a:txBody>
                  <a:tcPr/>
                </a:tc>
                <a:tc>
                  <a:txBody>
                    <a:bodyPr/>
                    <a:lstStyle/>
                    <a:p>
                      <a:r>
                        <a:rPr lang="en-US" sz="1000"/>
                        <a:t>7.3806790224701</a:t>
                      </a:r>
                    </a:p>
                  </a:txBody>
                  <a:tcPr/>
                </a:tc>
                <a:tc>
                  <a:txBody>
                    <a:bodyPr/>
                    <a:lstStyle/>
                    <a:p>
                      <a:r>
                        <a:rPr lang="en-US" sz="1000"/>
                        <a:t>6097</a:t>
                      </a:r>
                    </a:p>
                  </a:txBody>
                  <a:tcPr/>
                </a:tc>
                <a:tc>
                  <a:txBody>
                    <a:bodyPr/>
                    <a:lstStyle/>
                    <a:p>
                      <a:r>
                        <a:rPr lang="en-US" sz="1000"/>
                        <a:t>n/a</a:t>
                      </a:r>
                    </a:p>
                  </a:txBody>
                  <a:tcPr/>
                </a:tc>
                <a:extLst>
                  <a:ext uri="{0D108BD9-81ED-4DB2-BD59-A6C34878D82A}">
                    <a16:rowId xmlns:a16="http://schemas.microsoft.com/office/drawing/2014/main" val="1717717197"/>
                  </a:ext>
                </a:extLst>
              </a:tr>
              <a:tr h="370840">
                <a:tc>
                  <a:txBody>
                    <a:bodyPr/>
                    <a:lstStyle/>
                    <a:p>
                      <a:r>
                        <a:rPr lang="en-US" sz="1000" b="1"/>
                        <a:t>First Insurance Company of Hawaii - 2021-12-13 21:24:17</a:t>
                      </a:r>
                      <a:r>
                        <a:rPr lang="en-US" sz="1000"/>
                        <a:t>
 FICOH kept its longstanding Brunch with Santa tradition alive by going virtual for the second year in a row. Our associates picked up gifts to take home to their keiki, including Santa hats filled with goodies, age appropriate toys, and family-friendly games and craft activities. Mahalo to our hardworking "elves" for spreading joy to more than 50 keiki this holiday season. #happyholidays2021</a:t>
                      </a:r>
                    </a:p>
                  </a:txBody>
                  <a:tcPr/>
                </a:tc>
                <a:tc>
                  <a:txBody>
                    <a:bodyPr/>
                    <a:lstStyle/>
                    <a:p>
                      <a:r>
                        <a:rPr lang="en-US" sz="1000"/>
                        <a:t>Image</a:t>
                      </a:r>
                    </a:p>
                  </a:txBody>
                  <a:tcPr/>
                </a:tc>
                <a:tc>
                  <a:txBody>
                    <a:bodyPr/>
                    <a:lstStyle/>
                    <a:p>
                      <a:r>
                        <a:rPr lang="en-US" sz="1000"/>
                        <a:t>77</a:t>
                      </a:r>
                    </a:p>
                  </a:txBody>
                  <a:tcPr/>
                </a:tc>
                <a:tc>
                  <a:txBody>
                    <a:bodyPr/>
                    <a:lstStyle/>
                    <a:p>
                      <a:r>
                        <a:rPr lang="en-US" sz="1000"/>
                        <a:t>1</a:t>
                      </a:r>
                    </a:p>
                  </a:txBody>
                  <a:tcPr/>
                </a:tc>
                <a:tc>
                  <a:txBody>
                    <a:bodyPr/>
                    <a:lstStyle/>
                    <a:p>
                      <a:r>
                        <a:rPr lang="en-US" sz="1000"/>
                        <a:t>1</a:t>
                      </a:r>
                    </a:p>
                  </a:txBody>
                  <a:tcPr/>
                </a:tc>
                <a:tc>
                  <a:txBody>
                    <a:bodyPr/>
                    <a:lstStyle/>
                    <a:p>
                      <a:r>
                        <a:rPr lang="en-US" sz="1000"/>
                        <a:t>96</a:t>
                      </a:r>
                    </a:p>
                  </a:txBody>
                  <a:tcPr/>
                </a:tc>
                <a:tc>
                  <a:txBody>
                    <a:bodyPr/>
                    <a:lstStyle/>
                    <a:p>
                      <a:r>
                        <a:rPr lang="en-US" sz="1000"/>
                        <a:t>6.452802359882</a:t>
                      </a:r>
                    </a:p>
                  </a:txBody>
                  <a:tcPr/>
                </a:tc>
                <a:tc>
                  <a:txBody>
                    <a:bodyPr/>
                    <a:lstStyle/>
                    <a:p>
                      <a:r>
                        <a:rPr lang="en-US" sz="1000"/>
                        <a:t>2712</a:t>
                      </a:r>
                    </a:p>
                  </a:txBody>
                  <a:tcPr/>
                </a:tc>
                <a:tc>
                  <a:txBody>
                    <a:bodyPr/>
                    <a:lstStyle/>
                    <a:p>
                      <a:r>
                        <a:rPr lang="en-US" sz="1000"/>
                        <a:t>n/a</a:t>
                      </a:r>
                    </a:p>
                  </a:txBody>
                  <a:tcPr/>
                </a:tc>
                <a:extLst>
                  <a:ext uri="{0D108BD9-81ED-4DB2-BD59-A6C34878D82A}">
                    <a16:rowId xmlns:a16="http://schemas.microsoft.com/office/drawing/2014/main" val="1089403926"/>
                  </a:ext>
                </a:extLst>
              </a:tr>
              <a:tr h="370840">
                <a:tc>
                  <a:txBody>
                    <a:bodyPr/>
                    <a:lstStyle/>
                    <a:p>
                      <a:r>
                        <a:rPr lang="en-US" sz="1000" b="1"/>
                        <a:t>First Insurance Company of Hawaii - 2021-12-20 12:10:27</a:t>
                      </a:r>
                      <a:r>
                        <a:rPr lang="en-US" sz="1000"/>
                        <a:t>
 We're pleased to announce that AM Best has reaffirmed our superior A+ Financial Strength Rating (FSR). FICOH has maintained a FSR rating of A (excellent) or higher since 1997. News release: https://bit.ly/3ecTVgh</a:t>
                      </a:r>
                    </a:p>
                  </a:txBody>
                  <a:tcPr/>
                </a:tc>
                <a:tc>
                  <a:txBody>
                    <a:bodyPr/>
                    <a:lstStyle/>
                    <a:p>
                      <a:r>
                        <a:rPr lang="en-US" sz="1000"/>
                        <a:t>Image</a:t>
                      </a:r>
                    </a:p>
                  </a:txBody>
                  <a:tcPr/>
                </a:tc>
                <a:tc>
                  <a:txBody>
                    <a:bodyPr/>
                    <a:lstStyle/>
                    <a:p>
                      <a:r>
                        <a:rPr lang="en-US" sz="1000"/>
                        <a:t>47</a:t>
                      </a:r>
                    </a:p>
                  </a:txBody>
                  <a:tcPr/>
                </a:tc>
                <a:tc>
                  <a:txBody>
                    <a:bodyPr/>
                    <a:lstStyle/>
                    <a:p>
                      <a:r>
                        <a:rPr lang="en-US" sz="1000"/>
                        <a:t>0</a:t>
                      </a:r>
                    </a:p>
                  </a:txBody>
                  <a:tcPr/>
                </a:tc>
                <a:tc>
                  <a:txBody>
                    <a:bodyPr/>
                    <a:lstStyle/>
                    <a:p>
                      <a:r>
                        <a:rPr lang="en-US" sz="1000"/>
                        <a:t>0</a:t>
                      </a:r>
                    </a:p>
                  </a:txBody>
                  <a:tcPr/>
                </a:tc>
                <a:tc>
                  <a:txBody>
                    <a:bodyPr/>
                    <a:lstStyle/>
                    <a:p>
                      <a:r>
                        <a:rPr lang="en-US" sz="1000"/>
                        <a:t>39</a:t>
                      </a:r>
                    </a:p>
                  </a:txBody>
                  <a:tcPr/>
                </a:tc>
                <a:tc>
                  <a:txBody>
                    <a:bodyPr/>
                    <a:lstStyle/>
                    <a:p>
                      <a:r>
                        <a:rPr lang="en-US" sz="1000"/>
                        <a:t>3.8019451812555</a:t>
                      </a:r>
                    </a:p>
                  </a:txBody>
                  <a:tcPr/>
                </a:tc>
                <a:tc>
                  <a:txBody>
                    <a:bodyPr/>
                    <a:lstStyle/>
                    <a:p>
                      <a:r>
                        <a:rPr lang="en-US" sz="1000"/>
                        <a:t>2262</a:t>
                      </a:r>
                    </a:p>
                  </a:txBody>
                  <a:tcPr/>
                </a:tc>
                <a:tc>
                  <a:txBody>
                    <a:bodyPr/>
                    <a:lstStyle/>
                    <a:p>
                      <a:r>
                        <a:rPr lang="en-US" sz="1000"/>
                        <a:t>n/a</a:t>
                      </a:r>
                    </a:p>
                  </a:txBody>
                  <a:tcPr/>
                </a:tc>
                <a:extLst>
                  <a:ext uri="{0D108BD9-81ED-4DB2-BD59-A6C34878D82A}">
                    <a16:rowId xmlns:a16="http://schemas.microsoft.com/office/drawing/2014/main" val="2548875491"/>
                  </a:ext>
                </a:extLst>
              </a:tr>
            </a:tbl>
          </a:graphicData>
        </a:graphic>
      </p:graphicFrame>
      <p:sp>
        <p:nvSpPr>
          <p:cNvPr id="4" name="Text Placeholder 3">
            <a:extLst>
              <a:ext uri="{FF2B5EF4-FFF2-40B4-BE49-F238E27FC236}">
                <a16:creationId xmlns:a16="http://schemas.microsoft.com/office/drawing/2014/main" id="{FF4EFE59-B67F-415E-8F38-ADAE7227E53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023423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D38B9-B811-42E3-870E-B387079AC92B}"/>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758F1A4F-255F-4796-832B-9C261A543372}"/>
              </a:ext>
            </a:extLst>
          </p:cNvPr>
          <p:cNvGraphicFramePr>
            <a:graphicFrameLocks noGrp="1"/>
          </p:cNvGraphicFramePr>
          <p:nvPr>
            <p:ph type="tbl" sz="quarter" idx="13"/>
            <p:extLst>
              <p:ext uri="{D42A27DB-BD31-4B8C-83A1-F6EECF244321}">
                <p14:modId xmlns:p14="http://schemas.microsoft.com/office/powerpoint/2010/main" val="1184370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38670396"/>
                    </a:ext>
                  </a:extLst>
                </a:gridCol>
                <a:gridCol w="740664">
                  <a:extLst>
                    <a:ext uri="{9D8B030D-6E8A-4147-A177-3AD203B41FA5}">
                      <a16:colId xmlns:a16="http://schemas.microsoft.com/office/drawing/2014/main" val="2981288057"/>
                    </a:ext>
                  </a:extLst>
                </a:gridCol>
                <a:gridCol w="740664">
                  <a:extLst>
                    <a:ext uri="{9D8B030D-6E8A-4147-A177-3AD203B41FA5}">
                      <a16:colId xmlns:a16="http://schemas.microsoft.com/office/drawing/2014/main" val="1227447744"/>
                    </a:ext>
                  </a:extLst>
                </a:gridCol>
                <a:gridCol w="740664">
                  <a:extLst>
                    <a:ext uri="{9D8B030D-6E8A-4147-A177-3AD203B41FA5}">
                      <a16:colId xmlns:a16="http://schemas.microsoft.com/office/drawing/2014/main" val="1067187184"/>
                    </a:ext>
                  </a:extLst>
                </a:gridCol>
                <a:gridCol w="740664">
                  <a:extLst>
                    <a:ext uri="{9D8B030D-6E8A-4147-A177-3AD203B41FA5}">
                      <a16:colId xmlns:a16="http://schemas.microsoft.com/office/drawing/2014/main" val="1603528810"/>
                    </a:ext>
                  </a:extLst>
                </a:gridCol>
                <a:gridCol w="740664">
                  <a:extLst>
                    <a:ext uri="{9D8B030D-6E8A-4147-A177-3AD203B41FA5}">
                      <a16:colId xmlns:a16="http://schemas.microsoft.com/office/drawing/2014/main" val="1123451831"/>
                    </a:ext>
                  </a:extLst>
                </a:gridCol>
                <a:gridCol w="740664">
                  <a:extLst>
                    <a:ext uri="{9D8B030D-6E8A-4147-A177-3AD203B41FA5}">
                      <a16:colId xmlns:a16="http://schemas.microsoft.com/office/drawing/2014/main" val="364546614"/>
                    </a:ext>
                  </a:extLst>
                </a:gridCol>
                <a:gridCol w="740664">
                  <a:extLst>
                    <a:ext uri="{9D8B030D-6E8A-4147-A177-3AD203B41FA5}">
                      <a16:colId xmlns:a16="http://schemas.microsoft.com/office/drawing/2014/main" val="3238118861"/>
                    </a:ext>
                  </a:extLst>
                </a:gridCol>
                <a:gridCol w="740664">
                  <a:extLst>
                    <a:ext uri="{9D8B030D-6E8A-4147-A177-3AD203B41FA5}">
                      <a16:colId xmlns:a16="http://schemas.microsoft.com/office/drawing/2014/main" val="348842852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2785526557"/>
                  </a:ext>
                </a:extLst>
              </a:tr>
              <a:tr h="370840">
                <a:tc>
                  <a:txBody>
                    <a:bodyPr/>
                    <a:lstStyle/>
                    <a:p>
                      <a:r>
                        <a:rPr lang="en-US" sz="1000"/>
                        <a:t>firstinshi</a:t>
                      </a:r>
                    </a:p>
                  </a:txBody>
                  <a:tcPr/>
                </a:tc>
                <a:tc>
                  <a:txBody>
                    <a:bodyPr/>
                    <a:lstStyle/>
                    <a:p>
                      <a:r>
                        <a:rPr lang="en-US" sz="1000"/>
                        <a:t>2665</a:t>
                      </a:r>
                    </a:p>
                  </a:txBody>
                  <a:tcPr/>
                </a:tc>
                <a:tc>
                  <a:txBody>
                    <a:bodyPr/>
                    <a:lstStyle/>
                    <a:p>
                      <a:r>
                        <a:rPr lang="en-US" sz="1000"/>
                        <a:t>-1</a:t>
                      </a:r>
                    </a:p>
                  </a:txBody>
                  <a:tcPr/>
                </a:tc>
                <a:tc>
                  <a:txBody>
                    <a:bodyPr/>
                    <a:lstStyle/>
                    <a:p>
                      <a:r>
                        <a:rPr lang="en-US" sz="1000"/>
                        <a:t>8</a:t>
                      </a:r>
                    </a:p>
                  </a:txBody>
                  <a:tcPr/>
                </a:tc>
                <a:tc>
                  <a:txBody>
                    <a:bodyPr/>
                    <a:lstStyle/>
                    <a:p>
                      <a:r>
                        <a:rPr lang="en-US" sz="1000"/>
                        <a:t>6</a:t>
                      </a:r>
                    </a:p>
                  </a:txBody>
                  <a:tcPr/>
                </a:tc>
                <a:tc>
                  <a:txBody>
                    <a:bodyPr/>
                    <a:lstStyle/>
                    <a:p>
                      <a:r>
                        <a:rPr lang="en-US" sz="1000"/>
                        <a:t>4</a:t>
                      </a:r>
                    </a:p>
                  </a:txBody>
                  <a:tcPr/>
                </a:tc>
                <a:tc>
                  <a:txBody>
                    <a:bodyPr/>
                    <a:lstStyle/>
                    <a:p>
                      <a:r>
                        <a:rPr lang="en-US" sz="1000"/>
                        <a:t>18</a:t>
                      </a:r>
                    </a:p>
                  </a:txBody>
                  <a:tcPr/>
                </a:tc>
                <a:tc>
                  <a:txBody>
                    <a:bodyPr/>
                    <a:lstStyle/>
                    <a:p>
                      <a:r>
                        <a:rPr lang="en-US" sz="1000"/>
                        <a:t>541</a:t>
                      </a:r>
                    </a:p>
                  </a:txBody>
                  <a:tcPr/>
                </a:tc>
                <a:tc>
                  <a:txBody>
                    <a:bodyPr/>
                    <a:lstStyle/>
                    <a:p>
                      <a:r>
                        <a:rPr lang="en-US" sz="1000"/>
                        <a:t>12</a:t>
                      </a:r>
                    </a:p>
                  </a:txBody>
                  <a:tcPr/>
                </a:tc>
                <a:extLst>
                  <a:ext uri="{0D108BD9-81ED-4DB2-BD59-A6C34878D82A}">
                    <a16:rowId xmlns:a16="http://schemas.microsoft.com/office/drawing/2014/main" val="2241724334"/>
                  </a:ext>
                </a:extLst>
              </a:tr>
            </a:tbl>
          </a:graphicData>
        </a:graphic>
      </p:graphicFrame>
      <p:sp>
        <p:nvSpPr>
          <p:cNvPr id="4" name="Text Placeholder 3">
            <a:extLst>
              <a:ext uri="{FF2B5EF4-FFF2-40B4-BE49-F238E27FC236}">
                <a16:creationId xmlns:a16="http://schemas.microsoft.com/office/drawing/2014/main" id="{DB270AC4-A7EF-4CD8-8017-442CDD78028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624308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807B1-3710-44F5-870B-8F0BA6EBB3A5}"/>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C18F2BF5-67F2-4439-A9F0-3955A1DF227D}"/>
              </a:ext>
            </a:extLst>
          </p:cNvPr>
          <p:cNvGraphicFramePr>
            <a:graphicFrameLocks noGrp="1"/>
          </p:cNvGraphicFramePr>
          <p:nvPr>
            <p:ph type="chart" sz="quarter" idx="13"/>
            <p:extLst>
              <p:ext uri="{D42A27DB-BD31-4B8C-83A1-F6EECF244321}">
                <p14:modId xmlns:p14="http://schemas.microsoft.com/office/powerpoint/2010/main" val="4140200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D3F544-3EA8-4055-B759-668B9FAEEB3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E1F632D-16C0-4423-A080-C050A3756E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07965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86C66-2200-4589-A818-08EF751ACE5A}"/>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B3F2CEF5-E36C-4E9F-93C3-033AF4B935A6}"/>
              </a:ext>
            </a:extLst>
          </p:cNvPr>
          <p:cNvGraphicFramePr>
            <a:graphicFrameLocks noGrp="1"/>
          </p:cNvGraphicFramePr>
          <p:nvPr>
            <p:ph type="chart" sz="quarter" idx="13"/>
            <p:extLst>
              <p:ext uri="{D42A27DB-BD31-4B8C-83A1-F6EECF244321}">
                <p14:modId xmlns:p14="http://schemas.microsoft.com/office/powerpoint/2010/main" val="3371035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BC9A8F-028D-4D0F-9FC7-0ECADD1ECC3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95C2403-ED2D-4D83-8C81-F8DDB3DAC6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04917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11A73-660D-4FD8-8E34-24C4DD08C85B}"/>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2A59E4D6-9BC1-4049-9485-DB8602CBFBF8}"/>
              </a:ext>
            </a:extLst>
          </p:cNvPr>
          <p:cNvGraphicFramePr>
            <a:graphicFrameLocks noGrp="1"/>
          </p:cNvGraphicFramePr>
          <p:nvPr>
            <p:ph type="chart" sz="quarter" idx="13"/>
            <p:extLst>
              <p:ext uri="{D42A27DB-BD31-4B8C-83A1-F6EECF244321}">
                <p14:modId xmlns:p14="http://schemas.microsoft.com/office/powerpoint/2010/main" val="3024336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DEE307-9D9F-47C7-8737-94332BBD588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D85F52C-AD56-4977-98E7-A0998925C1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37380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B67A2-141F-466F-BCBF-A58B44F45351}"/>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0F97AABA-3457-44A8-95A2-00A394F24799}"/>
              </a:ext>
            </a:extLst>
          </p:cNvPr>
          <p:cNvGraphicFramePr>
            <a:graphicFrameLocks noGrp="1"/>
          </p:cNvGraphicFramePr>
          <p:nvPr>
            <p:ph type="tbl" sz="quarter" idx="13"/>
            <p:extLst>
              <p:ext uri="{D42A27DB-BD31-4B8C-83A1-F6EECF244321}">
                <p14:modId xmlns:p14="http://schemas.microsoft.com/office/powerpoint/2010/main" val="1512382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41085264"/>
                    </a:ext>
                  </a:extLst>
                </a:gridCol>
                <a:gridCol w="987552">
                  <a:extLst>
                    <a:ext uri="{9D8B030D-6E8A-4147-A177-3AD203B41FA5}">
                      <a16:colId xmlns:a16="http://schemas.microsoft.com/office/drawing/2014/main" val="706689567"/>
                    </a:ext>
                  </a:extLst>
                </a:gridCol>
                <a:gridCol w="987552">
                  <a:extLst>
                    <a:ext uri="{9D8B030D-6E8A-4147-A177-3AD203B41FA5}">
                      <a16:colId xmlns:a16="http://schemas.microsoft.com/office/drawing/2014/main" val="2120057439"/>
                    </a:ext>
                  </a:extLst>
                </a:gridCol>
                <a:gridCol w="987552">
                  <a:extLst>
                    <a:ext uri="{9D8B030D-6E8A-4147-A177-3AD203B41FA5}">
                      <a16:colId xmlns:a16="http://schemas.microsoft.com/office/drawing/2014/main" val="2578133596"/>
                    </a:ext>
                  </a:extLst>
                </a:gridCol>
                <a:gridCol w="987552">
                  <a:extLst>
                    <a:ext uri="{9D8B030D-6E8A-4147-A177-3AD203B41FA5}">
                      <a16:colId xmlns:a16="http://schemas.microsoft.com/office/drawing/2014/main" val="50275547"/>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721777614"/>
                  </a:ext>
                </a:extLst>
              </a:tr>
              <a:tr h="370840">
                <a:tc>
                  <a:txBody>
                    <a:bodyPr/>
                    <a:lstStyle/>
                    <a:p>
                      <a:r>
                        <a:rPr lang="en-US" sz="1000" b="1"/>
                        <a:t>firstinshi - 2021-12-01 19:59:25</a:t>
                      </a:r>
                      <a:r>
                        <a:rPr lang="en-US" sz="1000"/>
                        <a:t>
 A big mahalo to our partners at Business Insurance Services for hosting an ice cream social for our associates today! The sorbets from yoas_hawaii (pickled mango sorbet, anyone?) and tarts from ubae_hawaii were such a nice treat. Thank you BIS - we appreciate you and your longstanding support and partnership!</a:t>
                      </a:r>
                    </a:p>
                  </a:txBody>
                  <a:tcPr/>
                </a:tc>
                <a:tc>
                  <a:txBody>
                    <a:bodyPr/>
                    <a:lstStyle/>
                    <a:p>
                      <a:r>
                        <a:rPr lang="en-US" sz="1000"/>
                        <a:t>61</a:t>
                      </a:r>
                    </a:p>
                  </a:txBody>
                  <a:tcPr/>
                </a:tc>
                <a:tc>
                  <a:txBody>
                    <a:bodyPr/>
                    <a:lstStyle/>
                    <a:p>
                      <a:r>
                        <a:rPr lang="en-US" sz="1000"/>
                        <a:t>3</a:t>
                      </a:r>
                    </a:p>
                  </a:txBody>
                  <a:tcPr/>
                </a:tc>
                <a:tc>
                  <a:txBody>
                    <a:bodyPr/>
                    <a:lstStyle/>
                    <a:p>
                      <a:r>
                        <a:rPr lang="en-US" sz="1000"/>
                        <a:t>2.4015 %</a:t>
                      </a:r>
                    </a:p>
                  </a:txBody>
                  <a:tcPr/>
                </a:tc>
                <a:tc>
                  <a:txBody>
                    <a:bodyPr/>
                    <a:lstStyle/>
                    <a:p>
                      <a:r>
                        <a:rPr lang="en-US" sz="1000"/>
                        <a:t>Carousel</a:t>
                      </a:r>
                    </a:p>
                  </a:txBody>
                  <a:tcPr/>
                </a:tc>
                <a:extLst>
                  <a:ext uri="{0D108BD9-81ED-4DB2-BD59-A6C34878D82A}">
                    <a16:rowId xmlns:a16="http://schemas.microsoft.com/office/drawing/2014/main" val="465226943"/>
                  </a:ext>
                </a:extLst>
              </a:tr>
              <a:tr h="370840">
                <a:tc>
                  <a:txBody>
                    <a:bodyPr/>
                    <a:lstStyle/>
                    <a:p>
                      <a:r>
                        <a:rPr lang="en-US" sz="1000" b="1"/>
                        <a:t>firstinshi - 2021-12-03 21:34:29</a:t>
                      </a:r>
                      <a:r>
                        <a:rPr lang="en-US" sz="1000"/>
                        <a:t>
 Part 1 (Ala Moana): Today 200 of our associates fanned out across Oahu to clean three beaches including Ala Moana Beach Park, Hau Bush and Kailua Beach. The morning collaboration with sustainablecoastlineshawaii took the place of our annual holiday party and offered us a chance to learn from the amazing folks at Sustainable Coastlines, make a difference and connect with coworkers we hadn't seen in many moons. Grateful the weather held out for us! More pictures from our other cleanup locations coming soon. #teamficoh #hawaii #sustainablecoastlines #community</a:t>
                      </a:r>
                    </a:p>
                  </a:txBody>
                  <a:tcPr/>
                </a:tc>
                <a:tc>
                  <a:txBody>
                    <a:bodyPr/>
                    <a:lstStyle/>
                    <a:p>
                      <a:r>
                        <a:rPr lang="en-US" sz="1000"/>
                        <a:t>53</a:t>
                      </a:r>
                    </a:p>
                  </a:txBody>
                  <a:tcPr/>
                </a:tc>
                <a:tc>
                  <a:txBody>
                    <a:bodyPr/>
                    <a:lstStyle/>
                    <a:p>
                      <a:r>
                        <a:rPr lang="en-US" sz="1000"/>
                        <a:t>3</a:t>
                      </a:r>
                    </a:p>
                  </a:txBody>
                  <a:tcPr/>
                </a:tc>
                <a:tc>
                  <a:txBody>
                    <a:bodyPr/>
                    <a:lstStyle/>
                    <a:p>
                      <a:r>
                        <a:rPr lang="en-US" sz="1000"/>
                        <a:t>2.1013 %</a:t>
                      </a:r>
                    </a:p>
                  </a:txBody>
                  <a:tcPr/>
                </a:tc>
                <a:tc>
                  <a:txBody>
                    <a:bodyPr/>
                    <a:lstStyle/>
                    <a:p>
                      <a:r>
                        <a:rPr lang="en-US" sz="1000"/>
                        <a:t>Carousel</a:t>
                      </a:r>
                    </a:p>
                  </a:txBody>
                  <a:tcPr/>
                </a:tc>
                <a:extLst>
                  <a:ext uri="{0D108BD9-81ED-4DB2-BD59-A6C34878D82A}">
                    <a16:rowId xmlns:a16="http://schemas.microsoft.com/office/drawing/2014/main" val="2617385725"/>
                  </a:ext>
                </a:extLst>
              </a:tr>
              <a:tr h="370840">
                <a:tc>
                  <a:txBody>
                    <a:bodyPr/>
                    <a:lstStyle/>
                    <a:p>
                      <a:r>
                        <a:rPr lang="en-US" sz="1000" b="1"/>
                        <a:t>firstinshi - 2021-12-27 20:05:39</a:t>
                      </a:r>
                      <a:r>
                        <a:rPr lang="en-US" sz="1000"/>
                        <a:t>
 Congratulations to all the 2021 Honolulu Marathon finishers, including our president &amp; CEO Mark Yoda!
Comment with a thumbs up if you did the honolulumarathon this year.
#2021honolulumarathon #teamficoh #wellness #goals #honolulumarathon</a:t>
                      </a:r>
                    </a:p>
                  </a:txBody>
                  <a:tcPr/>
                </a:tc>
                <a:tc>
                  <a:txBody>
                    <a:bodyPr/>
                    <a:lstStyle/>
                    <a:p>
                      <a:r>
                        <a:rPr lang="en-US" sz="1000"/>
                        <a:t>52</a:t>
                      </a:r>
                    </a:p>
                  </a:txBody>
                  <a:tcPr/>
                </a:tc>
                <a:tc>
                  <a:txBody>
                    <a:bodyPr/>
                    <a:lstStyle/>
                    <a:p>
                      <a:r>
                        <a:rPr lang="en-US" sz="1000"/>
                        <a:t>0</a:t>
                      </a:r>
                    </a:p>
                  </a:txBody>
                  <a:tcPr/>
                </a:tc>
                <a:tc>
                  <a:txBody>
                    <a:bodyPr/>
                    <a:lstStyle/>
                    <a:p>
                      <a:r>
                        <a:rPr lang="en-US" sz="1000"/>
                        <a:t>1.9498 %</a:t>
                      </a:r>
                    </a:p>
                  </a:txBody>
                  <a:tcPr/>
                </a:tc>
                <a:tc>
                  <a:txBody>
                    <a:bodyPr/>
                    <a:lstStyle/>
                    <a:p>
                      <a:r>
                        <a:rPr lang="en-US" sz="1000"/>
                        <a:t>Image</a:t>
                      </a:r>
                    </a:p>
                  </a:txBody>
                  <a:tcPr/>
                </a:tc>
                <a:extLst>
                  <a:ext uri="{0D108BD9-81ED-4DB2-BD59-A6C34878D82A}">
                    <a16:rowId xmlns:a16="http://schemas.microsoft.com/office/drawing/2014/main" val="2813335556"/>
                  </a:ext>
                </a:extLst>
              </a:tr>
            </a:tbl>
          </a:graphicData>
        </a:graphic>
      </p:graphicFrame>
      <p:sp>
        <p:nvSpPr>
          <p:cNvPr id="4" name="Text Placeholder 3">
            <a:extLst>
              <a:ext uri="{FF2B5EF4-FFF2-40B4-BE49-F238E27FC236}">
                <a16:creationId xmlns:a16="http://schemas.microsoft.com/office/drawing/2014/main" id="{B6AA25D6-97DF-45CA-BBF8-71828DF73CB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287760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3A0F4-4E85-4A5C-B8BB-0BF8F8FD0C55}"/>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9106D04A-67CC-4139-94C7-DFFE5AFFA3D2}"/>
              </a:ext>
            </a:extLst>
          </p:cNvPr>
          <p:cNvGraphicFramePr>
            <a:graphicFrameLocks noGrp="1"/>
          </p:cNvGraphicFramePr>
          <p:nvPr>
            <p:ph type="tbl" sz="quarter" idx="13"/>
            <p:extLst>
              <p:ext uri="{D42A27DB-BD31-4B8C-83A1-F6EECF244321}">
                <p14:modId xmlns:p14="http://schemas.microsoft.com/office/powerpoint/2010/main" val="4084087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757225693"/>
                    </a:ext>
                  </a:extLst>
                </a:gridCol>
                <a:gridCol w="658368">
                  <a:extLst>
                    <a:ext uri="{9D8B030D-6E8A-4147-A177-3AD203B41FA5}">
                      <a16:colId xmlns:a16="http://schemas.microsoft.com/office/drawing/2014/main" val="2701650939"/>
                    </a:ext>
                  </a:extLst>
                </a:gridCol>
                <a:gridCol w="658368">
                  <a:extLst>
                    <a:ext uri="{9D8B030D-6E8A-4147-A177-3AD203B41FA5}">
                      <a16:colId xmlns:a16="http://schemas.microsoft.com/office/drawing/2014/main" val="4256699524"/>
                    </a:ext>
                  </a:extLst>
                </a:gridCol>
                <a:gridCol w="329184">
                  <a:extLst>
                    <a:ext uri="{9D8B030D-6E8A-4147-A177-3AD203B41FA5}">
                      <a16:colId xmlns:a16="http://schemas.microsoft.com/office/drawing/2014/main" val="1170139376"/>
                    </a:ext>
                  </a:extLst>
                </a:gridCol>
                <a:gridCol w="329184">
                  <a:extLst>
                    <a:ext uri="{9D8B030D-6E8A-4147-A177-3AD203B41FA5}">
                      <a16:colId xmlns:a16="http://schemas.microsoft.com/office/drawing/2014/main" val="1183240101"/>
                    </a:ext>
                  </a:extLst>
                </a:gridCol>
                <a:gridCol w="658368">
                  <a:extLst>
                    <a:ext uri="{9D8B030D-6E8A-4147-A177-3AD203B41FA5}">
                      <a16:colId xmlns:a16="http://schemas.microsoft.com/office/drawing/2014/main" val="758934749"/>
                    </a:ext>
                  </a:extLst>
                </a:gridCol>
                <a:gridCol w="658368">
                  <a:extLst>
                    <a:ext uri="{9D8B030D-6E8A-4147-A177-3AD203B41FA5}">
                      <a16:colId xmlns:a16="http://schemas.microsoft.com/office/drawing/2014/main" val="1624222429"/>
                    </a:ext>
                  </a:extLst>
                </a:gridCol>
                <a:gridCol w="658368">
                  <a:extLst>
                    <a:ext uri="{9D8B030D-6E8A-4147-A177-3AD203B41FA5}">
                      <a16:colId xmlns:a16="http://schemas.microsoft.com/office/drawing/2014/main" val="2600273595"/>
                    </a:ext>
                  </a:extLst>
                </a:gridCol>
                <a:gridCol w="658368">
                  <a:extLst>
                    <a:ext uri="{9D8B030D-6E8A-4147-A177-3AD203B41FA5}">
                      <a16:colId xmlns:a16="http://schemas.microsoft.com/office/drawing/2014/main" val="3790911955"/>
                    </a:ext>
                  </a:extLst>
                </a:gridCol>
                <a:gridCol w="658368">
                  <a:extLst>
                    <a:ext uri="{9D8B030D-6E8A-4147-A177-3AD203B41FA5}">
                      <a16:colId xmlns:a16="http://schemas.microsoft.com/office/drawing/2014/main" val="73140071"/>
                    </a:ext>
                  </a:extLst>
                </a:gridCol>
                <a:gridCol w="658368">
                  <a:extLst>
                    <a:ext uri="{9D8B030D-6E8A-4147-A177-3AD203B41FA5}">
                      <a16:colId xmlns:a16="http://schemas.microsoft.com/office/drawing/2014/main" val="2467463842"/>
                    </a:ext>
                  </a:extLst>
                </a:gridCol>
                <a:gridCol w="658368">
                  <a:extLst>
                    <a:ext uri="{9D8B030D-6E8A-4147-A177-3AD203B41FA5}">
                      <a16:colId xmlns:a16="http://schemas.microsoft.com/office/drawing/2014/main" val="2969250596"/>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619654803"/>
                  </a:ext>
                </a:extLst>
              </a:tr>
              <a:tr h="370840">
                <a:tc>
                  <a:txBody>
                    <a:bodyPr/>
                    <a:lstStyle/>
                    <a:p>
                      <a:r>
                        <a:rPr lang="en-US" sz="1000"/>
                        <a:t>firstinshi</a:t>
                      </a:r>
                    </a:p>
                  </a:txBody>
                  <a:tcPr/>
                </a:tc>
                <a:tc>
                  <a:txBody>
                    <a:bodyPr/>
                    <a:lstStyle/>
                    <a:p>
                      <a:r>
                        <a:rPr lang="en-US" sz="1000"/>
                        <a:t>9</a:t>
                      </a:r>
                    </a:p>
                  </a:txBody>
                  <a:tcPr/>
                </a:tc>
                <a:tc>
                  <a:txBody>
                    <a:bodyPr/>
                    <a:lstStyle/>
                    <a:p>
                      <a:r>
                        <a:rPr lang="en-US" sz="1000"/>
                        <a:t>0.6554 %</a:t>
                      </a:r>
                    </a:p>
                  </a:txBody>
                  <a:tcPr/>
                </a:tc>
                <a:tc>
                  <a:txBody>
                    <a:bodyPr/>
                    <a:lstStyle/>
                    <a:p>
                      <a:r>
                        <a:rPr lang="en-US" sz="1000"/>
                        <a:t>12.56</a:t>
                      </a:r>
                    </a:p>
                  </a:txBody>
                  <a:tcPr/>
                </a:tc>
                <a:tc>
                  <a:txBody>
                    <a:bodyPr/>
                    <a:lstStyle/>
                    <a:p>
                      <a:r>
                        <a:rPr lang="en-US" sz="1000"/>
                        <a:t>0.78</a:t>
                      </a:r>
                    </a:p>
                  </a:txBody>
                  <a:tcPr/>
                </a:tc>
                <a:tc>
                  <a:txBody>
                    <a:bodyPr/>
                    <a:lstStyle/>
                    <a:p>
                      <a:r>
                        <a:rPr lang="en-US" sz="1000"/>
                        <a:t>86.11</a:t>
                      </a:r>
                    </a:p>
                  </a:txBody>
                  <a:tcPr/>
                </a:tc>
                <a:tc>
                  <a:txBody>
                    <a:bodyPr/>
                    <a:lstStyle/>
                    <a:p>
                      <a:r>
                        <a:rPr lang="en-US" sz="1000"/>
                        <a:t>85.22</a:t>
                      </a:r>
                    </a:p>
                  </a:txBody>
                  <a:tcPr/>
                </a:tc>
                <a:tc>
                  <a:txBody>
                    <a:bodyPr/>
                    <a:lstStyle/>
                    <a:p>
                      <a:r>
                        <a:rPr lang="en-US" sz="1000"/>
                        <a:t>56.22</a:t>
                      </a:r>
                    </a:p>
                  </a:txBody>
                  <a:tcPr/>
                </a:tc>
                <a:tc>
                  <a:txBody>
                    <a:bodyPr/>
                    <a:lstStyle/>
                    <a:p>
                      <a:r>
                        <a:rPr lang="en-US" sz="1000"/>
                        <a:t>55.44</a:t>
                      </a:r>
                    </a:p>
                  </a:txBody>
                  <a:tcPr/>
                </a:tc>
                <a:tc>
                  <a:txBody>
                    <a:bodyPr/>
                    <a:lstStyle/>
                    <a:p>
                      <a:r>
                        <a:rPr lang="en-US" sz="1000"/>
                        <a:t>775</a:t>
                      </a:r>
                    </a:p>
                  </a:txBody>
                  <a:tcPr/>
                </a:tc>
                <a:tc>
                  <a:txBody>
                    <a:bodyPr/>
                    <a:lstStyle/>
                    <a:p>
                      <a:r>
                        <a:rPr lang="en-US" sz="1000"/>
                        <a:t>113</a:t>
                      </a:r>
                    </a:p>
                  </a:txBody>
                  <a:tcPr/>
                </a:tc>
                <a:tc>
                  <a:txBody>
                    <a:bodyPr/>
                    <a:lstStyle/>
                    <a:p>
                      <a:r>
                        <a:rPr lang="en-US" sz="1000"/>
                        <a:t>506</a:t>
                      </a:r>
                    </a:p>
                  </a:txBody>
                  <a:tcPr/>
                </a:tc>
                <a:extLst>
                  <a:ext uri="{0D108BD9-81ED-4DB2-BD59-A6C34878D82A}">
                    <a16:rowId xmlns:a16="http://schemas.microsoft.com/office/drawing/2014/main" val="843538717"/>
                  </a:ext>
                </a:extLst>
              </a:tr>
            </a:tbl>
          </a:graphicData>
        </a:graphic>
      </p:graphicFrame>
      <p:sp>
        <p:nvSpPr>
          <p:cNvPr id="4" name="Text Placeholder 3">
            <a:extLst>
              <a:ext uri="{FF2B5EF4-FFF2-40B4-BE49-F238E27FC236}">
                <a16:creationId xmlns:a16="http://schemas.microsoft.com/office/drawing/2014/main" id="{7469C3DA-97D2-44BC-A070-8037940FB31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8201910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EF414-E3F2-461E-A7D4-AEAAB2D5775C}"/>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3439B5DB-02D9-45F8-866C-DADAE8ECFA30}"/>
              </a:ext>
            </a:extLst>
          </p:cNvPr>
          <p:cNvGraphicFramePr>
            <a:graphicFrameLocks noGrp="1"/>
          </p:cNvGraphicFramePr>
          <p:nvPr>
            <p:ph type="tbl" sz="quarter" idx="13"/>
            <p:extLst>
              <p:ext uri="{D42A27DB-BD31-4B8C-83A1-F6EECF244321}">
                <p14:modId xmlns:p14="http://schemas.microsoft.com/office/powerpoint/2010/main" val="3626786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8081922"/>
                    </a:ext>
                  </a:extLst>
                </a:gridCol>
                <a:gridCol w="1316736">
                  <a:extLst>
                    <a:ext uri="{9D8B030D-6E8A-4147-A177-3AD203B41FA5}">
                      <a16:colId xmlns:a16="http://schemas.microsoft.com/office/drawing/2014/main" val="1624315725"/>
                    </a:ext>
                  </a:extLst>
                </a:gridCol>
                <a:gridCol w="658368">
                  <a:extLst>
                    <a:ext uri="{9D8B030D-6E8A-4147-A177-3AD203B41FA5}">
                      <a16:colId xmlns:a16="http://schemas.microsoft.com/office/drawing/2014/main" val="2550225588"/>
                    </a:ext>
                  </a:extLst>
                </a:gridCol>
                <a:gridCol w="658368">
                  <a:extLst>
                    <a:ext uri="{9D8B030D-6E8A-4147-A177-3AD203B41FA5}">
                      <a16:colId xmlns:a16="http://schemas.microsoft.com/office/drawing/2014/main" val="848498250"/>
                    </a:ext>
                  </a:extLst>
                </a:gridCol>
                <a:gridCol w="658368">
                  <a:extLst>
                    <a:ext uri="{9D8B030D-6E8A-4147-A177-3AD203B41FA5}">
                      <a16:colId xmlns:a16="http://schemas.microsoft.com/office/drawing/2014/main" val="4029188263"/>
                    </a:ext>
                  </a:extLst>
                </a:gridCol>
                <a:gridCol w="658368">
                  <a:extLst>
                    <a:ext uri="{9D8B030D-6E8A-4147-A177-3AD203B41FA5}">
                      <a16:colId xmlns:a16="http://schemas.microsoft.com/office/drawing/2014/main" val="4146223330"/>
                    </a:ext>
                  </a:extLst>
                </a:gridCol>
                <a:gridCol w="658368">
                  <a:extLst>
                    <a:ext uri="{9D8B030D-6E8A-4147-A177-3AD203B41FA5}">
                      <a16:colId xmlns:a16="http://schemas.microsoft.com/office/drawing/2014/main" val="1295268331"/>
                    </a:ext>
                  </a:extLst>
                </a:gridCol>
                <a:gridCol w="658368">
                  <a:extLst>
                    <a:ext uri="{9D8B030D-6E8A-4147-A177-3AD203B41FA5}">
                      <a16:colId xmlns:a16="http://schemas.microsoft.com/office/drawing/2014/main" val="3286966905"/>
                    </a:ext>
                  </a:extLst>
                </a:gridCol>
                <a:gridCol w="658368">
                  <a:extLst>
                    <a:ext uri="{9D8B030D-6E8A-4147-A177-3AD203B41FA5}">
                      <a16:colId xmlns:a16="http://schemas.microsoft.com/office/drawing/2014/main" val="4128181973"/>
                    </a:ext>
                  </a:extLst>
                </a:gridCol>
                <a:gridCol w="658368">
                  <a:extLst>
                    <a:ext uri="{9D8B030D-6E8A-4147-A177-3AD203B41FA5}">
                      <a16:colId xmlns:a16="http://schemas.microsoft.com/office/drawing/2014/main" val="4288899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65784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- 2021-12-30 19:10:24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https://quintly-image-storage.s3.amazonaws.com/42a5b893a9726451877e4ab7634db126/afa905b5023a04a549e859e211887416.jpg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12/31/2021 19:00:50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803977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- 2021-12-29 16:34:12</a:t>
                      </a:r>
                      <a:r>
                        <a:rPr kumimoji="0" lang="en-US" sz="1000" b="0" i="0" u="none" strike="noStrike" kern="1200" cap="none" spc="0" normalizeH="0" baseline="0" noProof="0">
                          <a:ln>
                            <a:noFill/>
                          </a:ln>
                          <a:solidFill>
                            <a:prstClr val="black"/>
                          </a:solidFill>
                          <a:effectLst/>
                          <a:uLnTx/>
                          <a:uFillTx/>
                          <a:latin typeface="+mn-lt"/>
                          <a:ea typeface="+mn-ea"/>
                          <a:cs typeface="+mn-cs"/>
                        </a:rPr>
                        <a:t>
 New video: 2021 Holiday 🚗  Donations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https://quintly-image-storage.s3.amazonaws.com/42a5b893a9726451877e4ab7634db126/959ecd53ef489520f74844f9eb67a884.jpg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12/30/2021 16:01:00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27541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- 2021-12-28 23:42:53</a:t>
                      </a:r>
                      <a:r>
                        <a:rPr kumimoji="0" lang="en-US" sz="1000" b="0" i="0" u="none" strike="noStrike" kern="1200" cap="none" spc="0" normalizeH="0" baseline="0" noProof="0">
                          <a:ln>
                            <a:noFill/>
                          </a:ln>
                          <a:solidFill>
                            <a:prstClr val="black"/>
                          </a:solidFill>
                          <a:effectLst/>
                          <a:uLnTx/>
                          <a:uFillTx/>
                          <a:latin typeface="+mn-lt"/>
                          <a:ea typeface="+mn-ea"/>
                          <a:cs typeface="+mn-cs"/>
                        </a:rPr>
                        <a:t>
 FICOH's West Oahu Office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https://quintly-image-storage.s3.amazonaws.com/42a5b893a9726451877e4ab7634db126/e9e818fbd165dc860741d9eeeccf7523.jpg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12/29/2021 23:30:28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639642013"/>
                  </a:ext>
                </a:extLst>
              </a:tr>
            </a:tbl>
          </a:graphicData>
        </a:graphic>
      </p:graphicFrame>
      <p:sp>
        <p:nvSpPr>
          <p:cNvPr id="4" name="Text Placeholder 3">
            <a:extLst>
              <a:ext uri="{FF2B5EF4-FFF2-40B4-BE49-F238E27FC236}">
                <a16:creationId xmlns:a16="http://schemas.microsoft.com/office/drawing/2014/main" id="{EB56F46E-B205-4E4F-8119-37B7B6C84CB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0888329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0B6C6-02C9-4214-878C-A464B3BCAF70}"/>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FD0F075B-7734-4995-86EE-950FABC23EDA}"/>
              </a:ext>
            </a:extLst>
          </p:cNvPr>
          <p:cNvGraphicFramePr>
            <a:graphicFrameLocks noGrp="1"/>
          </p:cNvGraphicFramePr>
          <p:nvPr>
            <p:ph type="tbl" sz="quarter" idx="13"/>
            <p:extLst>
              <p:ext uri="{D42A27DB-BD31-4B8C-83A1-F6EECF244321}">
                <p14:modId xmlns:p14="http://schemas.microsoft.com/office/powerpoint/2010/main" val="159417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67998256"/>
                    </a:ext>
                  </a:extLst>
                </a:gridCol>
                <a:gridCol w="1316736">
                  <a:extLst>
                    <a:ext uri="{9D8B030D-6E8A-4147-A177-3AD203B41FA5}">
                      <a16:colId xmlns:a16="http://schemas.microsoft.com/office/drawing/2014/main" val="2776518665"/>
                    </a:ext>
                  </a:extLst>
                </a:gridCol>
                <a:gridCol w="658368">
                  <a:extLst>
                    <a:ext uri="{9D8B030D-6E8A-4147-A177-3AD203B41FA5}">
                      <a16:colId xmlns:a16="http://schemas.microsoft.com/office/drawing/2014/main" val="202121226"/>
                    </a:ext>
                  </a:extLst>
                </a:gridCol>
                <a:gridCol w="658368">
                  <a:extLst>
                    <a:ext uri="{9D8B030D-6E8A-4147-A177-3AD203B41FA5}">
                      <a16:colId xmlns:a16="http://schemas.microsoft.com/office/drawing/2014/main" val="167560552"/>
                    </a:ext>
                  </a:extLst>
                </a:gridCol>
                <a:gridCol w="658368">
                  <a:extLst>
                    <a:ext uri="{9D8B030D-6E8A-4147-A177-3AD203B41FA5}">
                      <a16:colId xmlns:a16="http://schemas.microsoft.com/office/drawing/2014/main" val="1183192766"/>
                    </a:ext>
                  </a:extLst>
                </a:gridCol>
                <a:gridCol w="658368">
                  <a:extLst>
                    <a:ext uri="{9D8B030D-6E8A-4147-A177-3AD203B41FA5}">
                      <a16:colId xmlns:a16="http://schemas.microsoft.com/office/drawing/2014/main" val="1382832657"/>
                    </a:ext>
                  </a:extLst>
                </a:gridCol>
                <a:gridCol w="658368">
                  <a:extLst>
                    <a:ext uri="{9D8B030D-6E8A-4147-A177-3AD203B41FA5}">
                      <a16:colId xmlns:a16="http://schemas.microsoft.com/office/drawing/2014/main" val="686374955"/>
                    </a:ext>
                  </a:extLst>
                </a:gridCol>
                <a:gridCol w="658368">
                  <a:extLst>
                    <a:ext uri="{9D8B030D-6E8A-4147-A177-3AD203B41FA5}">
                      <a16:colId xmlns:a16="http://schemas.microsoft.com/office/drawing/2014/main" val="2414496288"/>
                    </a:ext>
                  </a:extLst>
                </a:gridCol>
                <a:gridCol w="658368">
                  <a:extLst>
                    <a:ext uri="{9D8B030D-6E8A-4147-A177-3AD203B41FA5}">
                      <a16:colId xmlns:a16="http://schemas.microsoft.com/office/drawing/2014/main" val="2021255799"/>
                    </a:ext>
                  </a:extLst>
                </a:gridCol>
                <a:gridCol w="658368">
                  <a:extLst>
                    <a:ext uri="{9D8B030D-6E8A-4147-A177-3AD203B41FA5}">
                      <a16:colId xmlns:a16="http://schemas.microsoft.com/office/drawing/2014/main" val="1838715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99854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- 2021-12-27 20:57:59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https://quintly-image-storage.s3.amazonaws.com/42a5b893a9726451877e4ab7634db126/89b7fcd42fd1ce0ea557dabfad07aaac.jpg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12/28/2021 20:41:11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4133447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- 2021-12-27 19:28:05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https://quintly-image-storage.s3.amazonaws.com/42a5b893a9726451877e4ab7634db126/2417bff369c0153105b563c78e887f29.jpg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12/28/2021 19:00:45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66897166"/>
                  </a:ext>
                </a:extLst>
              </a:tr>
            </a:tbl>
          </a:graphicData>
        </a:graphic>
      </p:graphicFrame>
      <p:sp>
        <p:nvSpPr>
          <p:cNvPr id="4" name="Text Placeholder 3">
            <a:extLst>
              <a:ext uri="{FF2B5EF4-FFF2-40B4-BE49-F238E27FC236}">
                <a16:creationId xmlns:a16="http://schemas.microsoft.com/office/drawing/2014/main" id="{E7FD4650-4B1B-4C68-BA50-176A1B60A26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2145061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7D324-4D50-4340-96F2-B26A8C81B066}"/>
              </a:ext>
            </a:extLst>
          </p:cNvPr>
          <p:cNvSpPr>
            <a:spLocks noGrp="1"/>
          </p:cNvSpPr>
          <p:nvPr>
            <p:ph type="title"/>
          </p:nvPr>
        </p:nvSpPr>
        <p:spPr/>
        <p:txBody>
          <a:bodyPr/>
          <a:lstStyle/>
          <a:p>
            <a:r>
              <a:rPr lang="en-US"/>
              <a:t>Facebook Own Posts Table | All profiles - 1 of 25</a:t>
            </a:r>
          </a:p>
        </p:txBody>
      </p:sp>
      <p:graphicFrame>
        <p:nvGraphicFramePr>
          <p:cNvPr id="5" name="Table Placeholder 4">
            <a:extLst>
              <a:ext uri="{FF2B5EF4-FFF2-40B4-BE49-F238E27FC236}">
                <a16:creationId xmlns:a16="http://schemas.microsoft.com/office/drawing/2014/main" id="{01FF0B03-D352-47D0-8378-A8CDA4021F5D}"/>
              </a:ext>
            </a:extLst>
          </p:cNvPr>
          <p:cNvGraphicFramePr>
            <a:graphicFrameLocks noGrp="1"/>
          </p:cNvGraphicFramePr>
          <p:nvPr>
            <p:ph type="tbl" sz="quarter" idx="13"/>
            <p:extLst>
              <p:ext uri="{D42A27DB-BD31-4B8C-83A1-F6EECF244321}">
                <p14:modId xmlns:p14="http://schemas.microsoft.com/office/powerpoint/2010/main" val="4022849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798308246"/>
                    </a:ext>
                  </a:extLst>
                </a:gridCol>
                <a:gridCol w="1234439">
                  <a:extLst>
                    <a:ext uri="{9D8B030D-6E8A-4147-A177-3AD203B41FA5}">
                      <a16:colId xmlns:a16="http://schemas.microsoft.com/office/drawing/2014/main" val="1464686323"/>
                    </a:ext>
                  </a:extLst>
                </a:gridCol>
                <a:gridCol w="1234439">
                  <a:extLst>
                    <a:ext uri="{9D8B030D-6E8A-4147-A177-3AD203B41FA5}">
                      <a16:colId xmlns:a16="http://schemas.microsoft.com/office/drawing/2014/main" val="1297068944"/>
                    </a:ext>
                  </a:extLst>
                </a:gridCol>
                <a:gridCol w="411480">
                  <a:extLst>
                    <a:ext uri="{9D8B030D-6E8A-4147-A177-3AD203B41FA5}">
                      <a16:colId xmlns:a16="http://schemas.microsoft.com/office/drawing/2014/main" val="2228303216"/>
                    </a:ext>
                  </a:extLst>
                </a:gridCol>
                <a:gridCol w="411480">
                  <a:extLst>
                    <a:ext uri="{9D8B030D-6E8A-4147-A177-3AD203B41FA5}">
                      <a16:colId xmlns:a16="http://schemas.microsoft.com/office/drawing/2014/main" val="3741929995"/>
                    </a:ext>
                  </a:extLst>
                </a:gridCol>
                <a:gridCol w="411480">
                  <a:extLst>
                    <a:ext uri="{9D8B030D-6E8A-4147-A177-3AD203B41FA5}">
                      <a16:colId xmlns:a16="http://schemas.microsoft.com/office/drawing/2014/main" val="2687212945"/>
                    </a:ext>
                  </a:extLst>
                </a:gridCol>
                <a:gridCol w="411480">
                  <a:extLst>
                    <a:ext uri="{9D8B030D-6E8A-4147-A177-3AD203B41FA5}">
                      <a16:colId xmlns:a16="http://schemas.microsoft.com/office/drawing/2014/main" val="760540945"/>
                    </a:ext>
                  </a:extLst>
                </a:gridCol>
                <a:gridCol w="411480">
                  <a:extLst>
                    <a:ext uri="{9D8B030D-6E8A-4147-A177-3AD203B41FA5}">
                      <a16:colId xmlns:a16="http://schemas.microsoft.com/office/drawing/2014/main" val="2867871943"/>
                    </a:ext>
                  </a:extLst>
                </a:gridCol>
                <a:gridCol w="411480">
                  <a:extLst>
                    <a:ext uri="{9D8B030D-6E8A-4147-A177-3AD203B41FA5}">
                      <a16:colId xmlns:a16="http://schemas.microsoft.com/office/drawing/2014/main" val="222744516"/>
                    </a:ext>
                  </a:extLst>
                </a:gridCol>
                <a:gridCol w="411480">
                  <a:extLst>
                    <a:ext uri="{9D8B030D-6E8A-4147-A177-3AD203B41FA5}">
                      <a16:colId xmlns:a16="http://schemas.microsoft.com/office/drawing/2014/main" val="4245439032"/>
                    </a:ext>
                  </a:extLst>
                </a:gridCol>
                <a:gridCol w="411480">
                  <a:extLst>
                    <a:ext uri="{9D8B030D-6E8A-4147-A177-3AD203B41FA5}">
                      <a16:colId xmlns:a16="http://schemas.microsoft.com/office/drawing/2014/main" val="67975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69149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- 2021-12-31 10:30:16</a:t>
                      </a:r>
                      <a:r>
                        <a:rPr kumimoji="0" lang="en-US" sz="1000" b="0" i="0" u="none" strike="noStrike" kern="1200" cap="none" spc="0" normalizeH="0" baseline="0" noProof="0">
                          <a:ln>
                            <a:noFill/>
                          </a:ln>
                          <a:solidFill>
                            <a:prstClr val="black"/>
                          </a:solidFill>
                          <a:effectLst/>
                          <a:uLnTx/>
                          <a:uFillTx/>
                          <a:latin typeface="+mn-lt"/>
                          <a:ea typeface="+mn-ea"/>
                          <a:cs typeface="+mn-cs"/>
                        </a:rPr>
                        <a:t>
 #HappyNewYear from all of us at Selective! Now is the time to reflect on how far you’ve come and to make plans for the year ahead—after you safely celebrate with friends and family, of course.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39.30808-6/s720x720/271117908_10159075598309495_1764391835922376907_n.jpg?_nc_cat=107&amp;ccb=1-5&amp;_nc_sid=da1649&amp;_nc_ohc=35rvvr_Ow4oAX9AlPrG&amp;_nc_ht=scontent-lga3-2.xx&amp;edm=AKIiGfEEAAAA&amp;oh=00_AT9x387LDiGcySfqiSQ-0n3tYZbVYL040SUNcXgSQV9v6Q&amp;oe=61D8A8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16499595"/>
                  </a:ext>
                </a:extLst>
              </a:tr>
            </a:tbl>
          </a:graphicData>
        </a:graphic>
      </p:graphicFrame>
      <p:sp>
        <p:nvSpPr>
          <p:cNvPr id="4" name="Text Placeholder 3">
            <a:extLst>
              <a:ext uri="{FF2B5EF4-FFF2-40B4-BE49-F238E27FC236}">
                <a16:creationId xmlns:a16="http://schemas.microsoft.com/office/drawing/2014/main" id="{80E2E60B-C2EE-4652-8AE8-F4275242040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6592926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6492D-89AA-4BFD-97FD-D4ED2E274B2A}"/>
              </a:ext>
            </a:extLst>
          </p:cNvPr>
          <p:cNvSpPr>
            <a:spLocks noGrp="1"/>
          </p:cNvSpPr>
          <p:nvPr>
            <p:ph type="title"/>
          </p:nvPr>
        </p:nvSpPr>
        <p:spPr/>
        <p:txBody>
          <a:bodyPr/>
          <a:lstStyle/>
          <a:p>
            <a:r>
              <a:rPr lang="en-US"/>
              <a:t>Facebook Own Posts Table | All profiles - 2 of 25</a:t>
            </a:r>
          </a:p>
        </p:txBody>
      </p:sp>
      <p:graphicFrame>
        <p:nvGraphicFramePr>
          <p:cNvPr id="5" name="Table Placeholder 4">
            <a:extLst>
              <a:ext uri="{FF2B5EF4-FFF2-40B4-BE49-F238E27FC236}">
                <a16:creationId xmlns:a16="http://schemas.microsoft.com/office/drawing/2014/main" id="{29776E1D-3B05-4204-BD38-D325F4B27E3E}"/>
              </a:ext>
            </a:extLst>
          </p:cNvPr>
          <p:cNvGraphicFramePr>
            <a:graphicFrameLocks noGrp="1"/>
          </p:cNvGraphicFramePr>
          <p:nvPr>
            <p:ph type="tbl" sz="quarter" idx="13"/>
            <p:extLst>
              <p:ext uri="{D42A27DB-BD31-4B8C-83A1-F6EECF244321}">
                <p14:modId xmlns:p14="http://schemas.microsoft.com/office/powerpoint/2010/main" val="2069034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786139669"/>
                    </a:ext>
                  </a:extLst>
                </a:gridCol>
                <a:gridCol w="1234439">
                  <a:extLst>
                    <a:ext uri="{9D8B030D-6E8A-4147-A177-3AD203B41FA5}">
                      <a16:colId xmlns:a16="http://schemas.microsoft.com/office/drawing/2014/main" val="177969252"/>
                    </a:ext>
                  </a:extLst>
                </a:gridCol>
                <a:gridCol w="1234439">
                  <a:extLst>
                    <a:ext uri="{9D8B030D-6E8A-4147-A177-3AD203B41FA5}">
                      <a16:colId xmlns:a16="http://schemas.microsoft.com/office/drawing/2014/main" val="1122042761"/>
                    </a:ext>
                  </a:extLst>
                </a:gridCol>
                <a:gridCol w="411480">
                  <a:extLst>
                    <a:ext uri="{9D8B030D-6E8A-4147-A177-3AD203B41FA5}">
                      <a16:colId xmlns:a16="http://schemas.microsoft.com/office/drawing/2014/main" val="870192536"/>
                    </a:ext>
                  </a:extLst>
                </a:gridCol>
                <a:gridCol w="411480">
                  <a:extLst>
                    <a:ext uri="{9D8B030D-6E8A-4147-A177-3AD203B41FA5}">
                      <a16:colId xmlns:a16="http://schemas.microsoft.com/office/drawing/2014/main" val="834972331"/>
                    </a:ext>
                  </a:extLst>
                </a:gridCol>
                <a:gridCol w="411480">
                  <a:extLst>
                    <a:ext uri="{9D8B030D-6E8A-4147-A177-3AD203B41FA5}">
                      <a16:colId xmlns:a16="http://schemas.microsoft.com/office/drawing/2014/main" val="1842062579"/>
                    </a:ext>
                  </a:extLst>
                </a:gridCol>
                <a:gridCol w="411480">
                  <a:extLst>
                    <a:ext uri="{9D8B030D-6E8A-4147-A177-3AD203B41FA5}">
                      <a16:colId xmlns:a16="http://schemas.microsoft.com/office/drawing/2014/main" val="1112085731"/>
                    </a:ext>
                  </a:extLst>
                </a:gridCol>
                <a:gridCol w="411480">
                  <a:extLst>
                    <a:ext uri="{9D8B030D-6E8A-4147-A177-3AD203B41FA5}">
                      <a16:colId xmlns:a16="http://schemas.microsoft.com/office/drawing/2014/main" val="909576244"/>
                    </a:ext>
                  </a:extLst>
                </a:gridCol>
                <a:gridCol w="411480">
                  <a:extLst>
                    <a:ext uri="{9D8B030D-6E8A-4147-A177-3AD203B41FA5}">
                      <a16:colId xmlns:a16="http://schemas.microsoft.com/office/drawing/2014/main" val="700351031"/>
                    </a:ext>
                  </a:extLst>
                </a:gridCol>
                <a:gridCol w="411480">
                  <a:extLst>
                    <a:ext uri="{9D8B030D-6E8A-4147-A177-3AD203B41FA5}">
                      <a16:colId xmlns:a16="http://schemas.microsoft.com/office/drawing/2014/main" val="1758662766"/>
                    </a:ext>
                  </a:extLst>
                </a:gridCol>
                <a:gridCol w="411480">
                  <a:extLst>
                    <a:ext uri="{9D8B030D-6E8A-4147-A177-3AD203B41FA5}">
                      <a16:colId xmlns:a16="http://schemas.microsoft.com/office/drawing/2014/main" val="468276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16469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- 2021-12-30 15:41:10</a:t>
                      </a:r>
                      <a:r>
                        <a:rPr kumimoji="0" lang="en-US" sz="1000" b="0" i="0" u="none" strike="noStrike" kern="1200" cap="none" spc="0" normalizeH="0" baseline="0" noProof="0">
                          <a:ln>
                            <a:noFill/>
                          </a:ln>
                          <a:solidFill>
                            <a:prstClr val="black"/>
                          </a:solidFill>
                          <a:effectLst/>
                          <a:uLnTx/>
                          <a:uFillTx/>
                          <a:latin typeface="+mn-lt"/>
                          <a:ea typeface="+mn-ea"/>
                          <a:cs typeface="+mn-cs"/>
                        </a:rPr>
                        <a:t>
 TMNA Services will be off tomorrow in observance of the holiday. Have a safe and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p720x720/269912273_1929744853896607_1601436413277882826_n.jpg?_nc_cat=106&amp;ccb=1-5&amp;_nc_sid=2d5d41&amp;_nc_ohc=B76pny1Um8QAX-EPaXJ&amp;_nc_ht=scontent-iad3-2.xx&amp;edm=AKIiGfEEAAAA&amp;oh=00_AT-KJ8a0bMqCljzrHs_V00AchixFKEoczuNnbjyXtcaCzQ&amp;oe=61DA102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57435736"/>
                  </a:ext>
                </a:extLst>
              </a:tr>
            </a:tbl>
          </a:graphicData>
        </a:graphic>
      </p:graphicFrame>
      <p:sp>
        <p:nvSpPr>
          <p:cNvPr id="4" name="Text Placeholder 3">
            <a:extLst>
              <a:ext uri="{FF2B5EF4-FFF2-40B4-BE49-F238E27FC236}">
                <a16:creationId xmlns:a16="http://schemas.microsoft.com/office/drawing/2014/main" id="{D75AFE10-82D1-4504-B24A-29638A178BE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5468297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DDBFE-86AB-4E5F-90FA-43806EE2A74D}"/>
              </a:ext>
            </a:extLst>
          </p:cNvPr>
          <p:cNvSpPr>
            <a:spLocks noGrp="1"/>
          </p:cNvSpPr>
          <p:nvPr>
            <p:ph type="title"/>
          </p:nvPr>
        </p:nvSpPr>
        <p:spPr/>
        <p:txBody>
          <a:bodyPr/>
          <a:lstStyle/>
          <a:p>
            <a:r>
              <a:rPr lang="en-US"/>
              <a:t>Facebook Own Posts Table | All profiles - 3 of 25</a:t>
            </a:r>
          </a:p>
        </p:txBody>
      </p:sp>
      <p:graphicFrame>
        <p:nvGraphicFramePr>
          <p:cNvPr id="5" name="Table Placeholder 4">
            <a:extLst>
              <a:ext uri="{FF2B5EF4-FFF2-40B4-BE49-F238E27FC236}">
                <a16:creationId xmlns:a16="http://schemas.microsoft.com/office/drawing/2014/main" id="{AFA1F95E-CD20-482A-9888-72CC67D8ABFF}"/>
              </a:ext>
            </a:extLst>
          </p:cNvPr>
          <p:cNvGraphicFramePr>
            <a:graphicFrameLocks noGrp="1"/>
          </p:cNvGraphicFramePr>
          <p:nvPr>
            <p:ph type="tbl" sz="quarter" idx="13"/>
            <p:extLst>
              <p:ext uri="{D42A27DB-BD31-4B8C-83A1-F6EECF244321}">
                <p14:modId xmlns:p14="http://schemas.microsoft.com/office/powerpoint/2010/main" val="1097367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887364403"/>
                    </a:ext>
                  </a:extLst>
                </a:gridCol>
                <a:gridCol w="1234439">
                  <a:extLst>
                    <a:ext uri="{9D8B030D-6E8A-4147-A177-3AD203B41FA5}">
                      <a16:colId xmlns:a16="http://schemas.microsoft.com/office/drawing/2014/main" val="2494968941"/>
                    </a:ext>
                  </a:extLst>
                </a:gridCol>
                <a:gridCol w="1234439">
                  <a:extLst>
                    <a:ext uri="{9D8B030D-6E8A-4147-A177-3AD203B41FA5}">
                      <a16:colId xmlns:a16="http://schemas.microsoft.com/office/drawing/2014/main" val="3873129528"/>
                    </a:ext>
                  </a:extLst>
                </a:gridCol>
                <a:gridCol w="411480">
                  <a:extLst>
                    <a:ext uri="{9D8B030D-6E8A-4147-A177-3AD203B41FA5}">
                      <a16:colId xmlns:a16="http://schemas.microsoft.com/office/drawing/2014/main" val="1670911401"/>
                    </a:ext>
                  </a:extLst>
                </a:gridCol>
                <a:gridCol w="411480">
                  <a:extLst>
                    <a:ext uri="{9D8B030D-6E8A-4147-A177-3AD203B41FA5}">
                      <a16:colId xmlns:a16="http://schemas.microsoft.com/office/drawing/2014/main" val="3258571261"/>
                    </a:ext>
                  </a:extLst>
                </a:gridCol>
                <a:gridCol w="411480">
                  <a:extLst>
                    <a:ext uri="{9D8B030D-6E8A-4147-A177-3AD203B41FA5}">
                      <a16:colId xmlns:a16="http://schemas.microsoft.com/office/drawing/2014/main" val="2648913417"/>
                    </a:ext>
                  </a:extLst>
                </a:gridCol>
                <a:gridCol w="411480">
                  <a:extLst>
                    <a:ext uri="{9D8B030D-6E8A-4147-A177-3AD203B41FA5}">
                      <a16:colId xmlns:a16="http://schemas.microsoft.com/office/drawing/2014/main" val="1446569779"/>
                    </a:ext>
                  </a:extLst>
                </a:gridCol>
                <a:gridCol w="411480">
                  <a:extLst>
                    <a:ext uri="{9D8B030D-6E8A-4147-A177-3AD203B41FA5}">
                      <a16:colId xmlns:a16="http://schemas.microsoft.com/office/drawing/2014/main" val="4229731549"/>
                    </a:ext>
                  </a:extLst>
                </a:gridCol>
                <a:gridCol w="411480">
                  <a:extLst>
                    <a:ext uri="{9D8B030D-6E8A-4147-A177-3AD203B41FA5}">
                      <a16:colId xmlns:a16="http://schemas.microsoft.com/office/drawing/2014/main" val="4126583656"/>
                    </a:ext>
                  </a:extLst>
                </a:gridCol>
                <a:gridCol w="411480">
                  <a:extLst>
                    <a:ext uri="{9D8B030D-6E8A-4147-A177-3AD203B41FA5}">
                      <a16:colId xmlns:a16="http://schemas.microsoft.com/office/drawing/2014/main" val="389716774"/>
                    </a:ext>
                  </a:extLst>
                </a:gridCol>
                <a:gridCol w="411480">
                  <a:extLst>
                    <a:ext uri="{9D8B030D-6E8A-4147-A177-3AD203B41FA5}">
                      <a16:colId xmlns:a16="http://schemas.microsoft.com/office/drawing/2014/main" val="3295586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70016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- 2021-12-30 14:08:46</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our associates, their families, and partners, FICOH was able to support our community during a challenging year. As 2021 comes to a close, we’d like to thank the amazing schools, hospitals, organizations and #nonprofits that work to make Hawaii a better place. On behalf of all of us at First Insurance, have a safe and happy new year.
Ronald McDonald House Hawaii Alzheimer's Association - Hawaii Sustainable Coastlines Hawaii HMoW - Hawaiʻi Meals on Wheels Central Middle School (Honolulu, Hawaii) Maunawili Elementary School Helping Hands Hawaii Kapiolani Medical Center for Women &amp;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39.30808-6/s720x720/269911573_4992777280783513_3588262278432167075_n.jpg?_nc_cat=110&amp;ccb=1-5&amp;_nc_sid=8024bb&amp;_nc_ohc=0-Nv1qoHAcMAX8b0-C1&amp;_nc_ht=scontent-atl3-1.xx&amp;edm=AKIiGfEEAAAA&amp;oh=00_AT-mVzn8v-P534MiKZQEI4WV2OXA4iSP0HTHcwTScSz6Zw&amp;oe=61D8B5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06657168"/>
                  </a:ext>
                </a:extLst>
              </a:tr>
            </a:tbl>
          </a:graphicData>
        </a:graphic>
      </p:graphicFrame>
      <p:sp>
        <p:nvSpPr>
          <p:cNvPr id="4" name="Text Placeholder 3">
            <a:extLst>
              <a:ext uri="{FF2B5EF4-FFF2-40B4-BE49-F238E27FC236}">
                <a16:creationId xmlns:a16="http://schemas.microsoft.com/office/drawing/2014/main" id="{B13FAFF4-B5F1-4CCE-8D1A-4ACCE00BDFE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987031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A77F5-90F5-4853-A8B5-076370C874C5}"/>
              </a:ext>
            </a:extLst>
          </p:cNvPr>
          <p:cNvSpPr>
            <a:spLocks noGrp="1"/>
          </p:cNvSpPr>
          <p:nvPr>
            <p:ph type="title"/>
          </p:nvPr>
        </p:nvSpPr>
        <p:spPr/>
        <p:txBody>
          <a:bodyPr/>
          <a:lstStyle/>
          <a:p>
            <a:r>
              <a:rPr lang="en-US"/>
              <a:t>Facebook Own Posts Table | All profiles - 4 of 25</a:t>
            </a:r>
          </a:p>
        </p:txBody>
      </p:sp>
      <p:graphicFrame>
        <p:nvGraphicFramePr>
          <p:cNvPr id="5" name="Table Placeholder 4">
            <a:extLst>
              <a:ext uri="{FF2B5EF4-FFF2-40B4-BE49-F238E27FC236}">
                <a16:creationId xmlns:a16="http://schemas.microsoft.com/office/drawing/2014/main" id="{8B35C6D6-9799-4C01-88C2-90B3093E5D3C}"/>
              </a:ext>
            </a:extLst>
          </p:cNvPr>
          <p:cNvGraphicFramePr>
            <a:graphicFrameLocks noGrp="1"/>
          </p:cNvGraphicFramePr>
          <p:nvPr>
            <p:ph type="tbl" sz="quarter" idx="13"/>
            <p:extLst>
              <p:ext uri="{D42A27DB-BD31-4B8C-83A1-F6EECF244321}">
                <p14:modId xmlns:p14="http://schemas.microsoft.com/office/powerpoint/2010/main" val="262365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805997918"/>
                    </a:ext>
                  </a:extLst>
                </a:gridCol>
                <a:gridCol w="1234439">
                  <a:extLst>
                    <a:ext uri="{9D8B030D-6E8A-4147-A177-3AD203B41FA5}">
                      <a16:colId xmlns:a16="http://schemas.microsoft.com/office/drawing/2014/main" val="954428523"/>
                    </a:ext>
                  </a:extLst>
                </a:gridCol>
                <a:gridCol w="1234439">
                  <a:extLst>
                    <a:ext uri="{9D8B030D-6E8A-4147-A177-3AD203B41FA5}">
                      <a16:colId xmlns:a16="http://schemas.microsoft.com/office/drawing/2014/main" val="3252585308"/>
                    </a:ext>
                  </a:extLst>
                </a:gridCol>
                <a:gridCol w="411480">
                  <a:extLst>
                    <a:ext uri="{9D8B030D-6E8A-4147-A177-3AD203B41FA5}">
                      <a16:colId xmlns:a16="http://schemas.microsoft.com/office/drawing/2014/main" val="2247627171"/>
                    </a:ext>
                  </a:extLst>
                </a:gridCol>
                <a:gridCol w="411480">
                  <a:extLst>
                    <a:ext uri="{9D8B030D-6E8A-4147-A177-3AD203B41FA5}">
                      <a16:colId xmlns:a16="http://schemas.microsoft.com/office/drawing/2014/main" val="3436032424"/>
                    </a:ext>
                  </a:extLst>
                </a:gridCol>
                <a:gridCol w="411480">
                  <a:extLst>
                    <a:ext uri="{9D8B030D-6E8A-4147-A177-3AD203B41FA5}">
                      <a16:colId xmlns:a16="http://schemas.microsoft.com/office/drawing/2014/main" val="1117738920"/>
                    </a:ext>
                  </a:extLst>
                </a:gridCol>
                <a:gridCol w="411480">
                  <a:extLst>
                    <a:ext uri="{9D8B030D-6E8A-4147-A177-3AD203B41FA5}">
                      <a16:colId xmlns:a16="http://schemas.microsoft.com/office/drawing/2014/main" val="2750443244"/>
                    </a:ext>
                  </a:extLst>
                </a:gridCol>
                <a:gridCol w="411480">
                  <a:extLst>
                    <a:ext uri="{9D8B030D-6E8A-4147-A177-3AD203B41FA5}">
                      <a16:colId xmlns:a16="http://schemas.microsoft.com/office/drawing/2014/main" val="354318381"/>
                    </a:ext>
                  </a:extLst>
                </a:gridCol>
                <a:gridCol w="411480">
                  <a:extLst>
                    <a:ext uri="{9D8B030D-6E8A-4147-A177-3AD203B41FA5}">
                      <a16:colId xmlns:a16="http://schemas.microsoft.com/office/drawing/2014/main" val="2517565274"/>
                    </a:ext>
                  </a:extLst>
                </a:gridCol>
                <a:gridCol w="411480">
                  <a:extLst>
                    <a:ext uri="{9D8B030D-6E8A-4147-A177-3AD203B41FA5}">
                      <a16:colId xmlns:a16="http://schemas.microsoft.com/office/drawing/2014/main" val="2620993564"/>
                    </a:ext>
                  </a:extLst>
                </a:gridCol>
                <a:gridCol w="411480">
                  <a:extLst>
                    <a:ext uri="{9D8B030D-6E8A-4147-A177-3AD203B41FA5}">
                      <a16:colId xmlns:a16="http://schemas.microsoft.com/office/drawing/2014/main" val="1362967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94771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- 2021-12-30 12:12:36</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p480x480/271117147_1929651777239248_5231481325457770814_n.jpg?_nc_cat=106&amp;ccb=1-5&amp;_nc_sid=110474&amp;_nc_ohc=Rkuox7alj7oAX9hoGB8&amp;_nc_ht=scontent-iad3-2.xx&amp;edm=AKIiGfEEAAAA&amp;oh=00_AT_EXJvhu3My1noFVueI7MJoJOgX3SVxURuFPqROHnPuiQ&amp;oe=61D846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38504866"/>
                  </a:ext>
                </a:extLst>
              </a:tr>
            </a:tbl>
          </a:graphicData>
        </a:graphic>
      </p:graphicFrame>
      <p:sp>
        <p:nvSpPr>
          <p:cNvPr id="4" name="Text Placeholder 3">
            <a:extLst>
              <a:ext uri="{FF2B5EF4-FFF2-40B4-BE49-F238E27FC236}">
                <a16:creationId xmlns:a16="http://schemas.microsoft.com/office/drawing/2014/main" id="{41D826B6-10F4-4FFB-B951-334C05A174E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3420806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A6EE0-33B4-452E-93CE-CF6B883ECCFE}"/>
              </a:ext>
            </a:extLst>
          </p:cNvPr>
          <p:cNvSpPr>
            <a:spLocks noGrp="1"/>
          </p:cNvSpPr>
          <p:nvPr>
            <p:ph type="title"/>
          </p:nvPr>
        </p:nvSpPr>
        <p:spPr/>
        <p:txBody>
          <a:bodyPr/>
          <a:lstStyle/>
          <a:p>
            <a:r>
              <a:rPr lang="en-US"/>
              <a:t>Facebook Own Posts Table | All profiles - 5 of 25</a:t>
            </a:r>
          </a:p>
        </p:txBody>
      </p:sp>
      <p:graphicFrame>
        <p:nvGraphicFramePr>
          <p:cNvPr id="5" name="Table Placeholder 4">
            <a:extLst>
              <a:ext uri="{FF2B5EF4-FFF2-40B4-BE49-F238E27FC236}">
                <a16:creationId xmlns:a16="http://schemas.microsoft.com/office/drawing/2014/main" id="{C2706EE9-AA09-4FFB-9B82-0AEB995B6537}"/>
              </a:ext>
            </a:extLst>
          </p:cNvPr>
          <p:cNvGraphicFramePr>
            <a:graphicFrameLocks noGrp="1"/>
          </p:cNvGraphicFramePr>
          <p:nvPr>
            <p:ph type="tbl" sz="quarter" idx="13"/>
            <p:extLst>
              <p:ext uri="{D42A27DB-BD31-4B8C-83A1-F6EECF244321}">
                <p14:modId xmlns:p14="http://schemas.microsoft.com/office/powerpoint/2010/main" val="742315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974748605"/>
                    </a:ext>
                  </a:extLst>
                </a:gridCol>
                <a:gridCol w="1234439">
                  <a:extLst>
                    <a:ext uri="{9D8B030D-6E8A-4147-A177-3AD203B41FA5}">
                      <a16:colId xmlns:a16="http://schemas.microsoft.com/office/drawing/2014/main" val="4182448558"/>
                    </a:ext>
                  </a:extLst>
                </a:gridCol>
                <a:gridCol w="1234439">
                  <a:extLst>
                    <a:ext uri="{9D8B030D-6E8A-4147-A177-3AD203B41FA5}">
                      <a16:colId xmlns:a16="http://schemas.microsoft.com/office/drawing/2014/main" val="2409194164"/>
                    </a:ext>
                  </a:extLst>
                </a:gridCol>
                <a:gridCol w="411480">
                  <a:extLst>
                    <a:ext uri="{9D8B030D-6E8A-4147-A177-3AD203B41FA5}">
                      <a16:colId xmlns:a16="http://schemas.microsoft.com/office/drawing/2014/main" val="844851278"/>
                    </a:ext>
                  </a:extLst>
                </a:gridCol>
                <a:gridCol w="411480">
                  <a:extLst>
                    <a:ext uri="{9D8B030D-6E8A-4147-A177-3AD203B41FA5}">
                      <a16:colId xmlns:a16="http://schemas.microsoft.com/office/drawing/2014/main" val="3703696198"/>
                    </a:ext>
                  </a:extLst>
                </a:gridCol>
                <a:gridCol w="411480">
                  <a:extLst>
                    <a:ext uri="{9D8B030D-6E8A-4147-A177-3AD203B41FA5}">
                      <a16:colId xmlns:a16="http://schemas.microsoft.com/office/drawing/2014/main" val="2965959385"/>
                    </a:ext>
                  </a:extLst>
                </a:gridCol>
                <a:gridCol w="411480">
                  <a:extLst>
                    <a:ext uri="{9D8B030D-6E8A-4147-A177-3AD203B41FA5}">
                      <a16:colId xmlns:a16="http://schemas.microsoft.com/office/drawing/2014/main" val="2619171957"/>
                    </a:ext>
                  </a:extLst>
                </a:gridCol>
                <a:gridCol w="411480">
                  <a:extLst>
                    <a:ext uri="{9D8B030D-6E8A-4147-A177-3AD203B41FA5}">
                      <a16:colId xmlns:a16="http://schemas.microsoft.com/office/drawing/2014/main" val="3386235405"/>
                    </a:ext>
                  </a:extLst>
                </a:gridCol>
                <a:gridCol w="411480">
                  <a:extLst>
                    <a:ext uri="{9D8B030D-6E8A-4147-A177-3AD203B41FA5}">
                      <a16:colId xmlns:a16="http://schemas.microsoft.com/office/drawing/2014/main" val="3974833204"/>
                    </a:ext>
                  </a:extLst>
                </a:gridCol>
                <a:gridCol w="411480">
                  <a:extLst>
                    <a:ext uri="{9D8B030D-6E8A-4147-A177-3AD203B41FA5}">
                      <a16:colId xmlns:a16="http://schemas.microsoft.com/office/drawing/2014/main" val="1110605700"/>
                    </a:ext>
                  </a:extLst>
                </a:gridCol>
                <a:gridCol w="411480">
                  <a:extLst>
                    <a:ext uri="{9D8B030D-6E8A-4147-A177-3AD203B41FA5}">
                      <a16:colId xmlns:a16="http://schemas.microsoft.com/office/drawing/2014/main" val="799412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04469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- 2021-12-30 11:35:36</a:t>
                      </a:r>
                      <a:r>
                        <a:rPr kumimoji="0" lang="en-US" sz="1000" b="0" i="0" u="none" strike="noStrike" kern="1200" cap="none" spc="0" normalizeH="0" baseline="0" noProof="0">
                          <a:ln>
                            <a:noFill/>
                          </a:ln>
                          <a:solidFill>
                            <a:prstClr val="black"/>
                          </a:solidFill>
                          <a:effectLst/>
                          <a:uLnTx/>
                          <a:uFillTx/>
                          <a:latin typeface="+mn-lt"/>
                          <a:ea typeface="+mn-ea"/>
                          <a:cs typeface="+mn-cs"/>
                        </a:rPr>
                        <a:t>
 #Reversesocialengineering is a con that cybercriminals use to trick employees into providing access to sensitive #business information. It’s not as common as other forms of #cybercrime, but the risks are real. Learn how to spot the warning signs in this clip from our recent #cybersecurity webinar: http://ow.ly/qFVp50HgPAS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s720x720/270310827_944530559833755_1185963071524541252_n.jpg?_nc_cat=106&amp;ccb=1-5&amp;_nc_sid=ad6a45&amp;_nc_ohc=mrhSXslq7J8AX9M6oil&amp;_nc_ht=scontent-lga3-2.xx&amp;edm=AKIiGfEEAAAA&amp;oh=00_AT-ZDdykAh_LK7xY5PLl3a7rJ-Dvf37RTd3hj7xYsZZ6dg&amp;oe=61DA2249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75815151"/>
                  </a:ext>
                </a:extLst>
              </a:tr>
            </a:tbl>
          </a:graphicData>
        </a:graphic>
      </p:graphicFrame>
      <p:sp>
        <p:nvSpPr>
          <p:cNvPr id="4" name="Text Placeholder 3">
            <a:extLst>
              <a:ext uri="{FF2B5EF4-FFF2-40B4-BE49-F238E27FC236}">
                <a16:creationId xmlns:a16="http://schemas.microsoft.com/office/drawing/2014/main" id="{28A92F3C-3263-4B46-A4AD-B5BDDE1F525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0796412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E4326-56EB-4F07-9705-18D6EFAED772}"/>
              </a:ext>
            </a:extLst>
          </p:cNvPr>
          <p:cNvSpPr>
            <a:spLocks noGrp="1"/>
          </p:cNvSpPr>
          <p:nvPr>
            <p:ph type="title"/>
          </p:nvPr>
        </p:nvSpPr>
        <p:spPr/>
        <p:txBody>
          <a:bodyPr/>
          <a:lstStyle/>
          <a:p>
            <a:r>
              <a:rPr lang="en-US"/>
              <a:t>Facebook Own Posts Table | All profiles - 6 of 25</a:t>
            </a:r>
          </a:p>
        </p:txBody>
      </p:sp>
      <p:graphicFrame>
        <p:nvGraphicFramePr>
          <p:cNvPr id="5" name="Table Placeholder 4">
            <a:extLst>
              <a:ext uri="{FF2B5EF4-FFF2-40B4-BE49-F238E27FC236}">
                <a16:creationId xmlns:a16="http://schemas.microsoft.com/office/drawing/2014/main" id="{63F6FFB7-3A41-4C76-A52A-D05FDDBC1E89}"/>
              </a:ext>
            </a:extLst>
          </p:cNvPr>
          <p:cNvGraphicFramePr>
            <a:graphicFrameLocks noGrp="1"/>
          </p:cNvGraphicFramePr>
          <p:nvPr>
            <p:ph type="tbl" sz="quarter" idx="13"/>
            <p:extLst>
              <p:ext uri="{D42A27DB-BD31-4B8C-83A1-F6EECF244321}">
                <p14:modId xmlns:p14="http://schemas.microsoft.com/office/powerpoint/2010/main" val="2632637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633011835"/>
                    </a:ext>
                  </a:extLst>
                </a:gridCol>
                <a:gridCol w="1234439">
                  <a:extLst>
                    <a:ext uri="{9D8B030D-6E8A-4147-A177-3AD203B41FA5}">
                      <a16:colId xmlns:a16="http://schemas.microsoft.com/office/drawing/2014/main" val="2598763062"/>
                    </a:ext>
                  </a:extLst>
                </a:gridCol>
                <a:gridCol w="1234439">
                  <a:extLst>
                    <a:ext uri="{9D8B030D-6E8A-4147-A177-3AD203B41FA5}">
                      <a16:colId xmlns:a16="http://schemas.microsoft.com/office/drawing/2014/main" val="1128793804"/>
                    </a:ext>
                  </a:extLst>
                </a:gridCol>
                <a:gridCol w="411480">
                  <a:extLst>
                    <a:ext uri="{9D8B030D-6E8A-4147-A177-3AD203B41FA5}">
                      <a16:colId xmlns:a16="http://schemas.microsoft.com/office/drawing/2014/main" val="3381290713"/>
                    </a:ext>
                  </a:extLst>
                </a:gridCol>
                <a:gridCol w="411480">
                  <a:extLst>
                    <a:ext uri="{9D8B030D-6E8A-4147-A177-3AD203B41FA5}">
                      <a16:colId xmlns:a16="http://schemas.microsoft.com/office/drawing/2014/main" val="2339278890"/>
                    </a:ext>
                  </a:extLst>
                </a:gridCol>
                <a:gridCol w="411480">
                  <a:extLst>
                    <a:ext uri="{9D8B030D-6E8A-4147-A177-3AD203B41FA5}">
                      <a16:colId xmlns:a16="http://schemas.microsoft.com/office/drawing/2014/main" val="504924927"/>
                    </a:ext>
                  </a:extLst>
                </a:gridCol>
                <a:gridCol w="411480">
                  <a:extLst>
                    <a:ext uri="{9D8B030D-6E8A-4147-A177-3AD203B41FA5}">
                      <a16:colId xmlns:a16="http://schemas.microsoft.com/office/drawing/2014/main" val="2842724423"/>
                    </a:ext>
                  </a:extLst>
                </a:gridCol>
                <a:gridCol w="411480">
                  <a:extLst>
                    <a:ext uri="{9D8B030D-6E8A-4147-A177-3AD203B41FA5}">
                      <a16:colId xmlns:a16="http://schemas.microsoft.com/office/drawing/2014/main" val="1584290876"/>
                    </a:ext>
                  </a:extLst>
                </a:gridCol>
                <a:gridCol w="411480">
                  <a:extLst>
                    <a:ext uri="{9D8B030D-6E8A-4147-A177-3AD203B41FA5}">
                      <a16:colId xmlns:a16="http://schemas.microsoft.com/office/drawing/2014/main" val="3506471956"/>
                    </a:ext>
                  </a:extLst>
                </a:gridCol>
                <a:gridCol w="411480">
                  <a:extLst>
                    <a:ext uri="{9D8B030D-6E8A-4147-A177-3AD203B41FA5}">
                      <a16:colId xmlns:a16="http://schemas.microsoft.com/office/drawing/2014/main" val="504741420"/>
                    </a:ext>
                  </a:extLst>
                </a:gridCol>
                <a:gridCol w="411480">
                  <a:extLst>
                    <a:ext uri="{9D8B030D-6E8A-4147-A177-3AD203B41FA5}">
                      <a16:colId xmlns:a16="http://schemas.microsoft.com/office/drawing/2014/main" val="4090827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71003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- 2021-12-30 09:37:01</a:t>
                      </a:r>
                      <a:r>
                        <a:rPr kumimoji="0" lang="en-US" sz="1000" b="0" i="0" u="none" strike="noStrike" kern="1200" cap="none" spc="0" normalizeH="0" baseline="0" noProof="0">
                          <a:ln>
                            <a:noFill/>
                          </a:ln>
                          <a:solidFill>
                            <a:prstClr val="black"/>
                          </a:solidFill>
                          <a:effectLst/>
                          <a:uLnTx/>
                          <a:uFillTx/>
                          <a:latin typeface="+mn-lt"/>
                          <a:ea typeface="+mn-ea"/>
                          <a:cs typeface="+mn-cs"/>
                        </a:rPr>
                        <a:t>
 As we prepare for the new year, PHLY offices will be closed on Friday, December 31st. Regular business hours resume on Monday, January 3rd. Everyone on #TEAMPHLY wishes you a safe and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39.30808-6/s720x720/269837479_5059657970731757_5615512116011651480_n.jpg?_nc_cat=104&amp;ccb=1-5&amp;_nc_sid=8024bb&amp;_nc_ohc=rsZoJ8rCE0EAX9EoRtW&amp;_nc_ht=scontent-bos3-1.xx&amp;edm=AKIiGfEEAAAA&amp;oh=00_AT8EH8_VGz8jmAK9otLaKKh-XQ1Mwy-Hv1a8I_oPq2EdXg&amp;oe=61D97D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60511833"/>
                  </a:ext>
                </a:extLst>
              </a:tr>
            </a:tbl>
          </a:graphicData>
        </a:graphic>
      </p:graphicFrame>
      <p:sp>
        <p:nvSpPr>
          <p:cNvPr id="4" name="Text Placeholder 3">
            <a:extLst>
              <a:ext uri="{FF2B5EF4-FFF2-40B4-BE49-F238E27FC236}">
                <a16:creationId xmlns:a16="http://schemas.microsoft.com/office/drawing/2014/main" id="{1F523FB7-1DA1-45EF-BA2D-AC2A99A2FDB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7561692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BF2CC-1A4E-4473-BE4E-F0D74932F184}"/>
              </a:ext>
            </a:extLst>
          </p:cNvPr>
          <p:cNvSpPr>
            <a:spLocks noGrp="1"/>
          </p:cNvSpPr>
          <p:nvPr>
            <p:ph type="title"/>
          </p:nvPr>
        </p:nvSpPr>
        <p:spPr/>
        <p:txBody>
          <a:bodyPr/>
          <a:lstStyle/>
          <a:p>
            <a:r>
              <a:rPr lang="en-US"/>
              <a:t>Facebook Own Posts Table | All profiles - 7 of 25</a:t>
            </a:r>
          </a:p>
        </p:txBody>
      </p:sp>
      <p:graphicFrame>
        <p:nvGraphicFramePr>
          <p:cNvPr id="5" name="Table Placeholder 4">
            <a:extLst>
              <a:ext uri="{FF2B5EF4-FFF2-40B4-BE49-F238E27FC236}">
                <a16:creationId xmlns:a16="http://schemas.microsoft.com/office/drawing/2014/main" id="{F059476C-584C-4DF1-948B-ACB3FFF8406D}"/>
              </a:ext>
            </a:extLst>
          </p:cNvPr>
          <p:cNvGraphicFramePr>
            <a:graphicFrameLocks noGrp="1"/>
          </p:cNvGraphicFramePr>
          <p:nvPr>
            <p:ph type="tbl" sz="quarter" idx="13"/>
            <p:extLst>
              <p:ext uri="{D42A27DB-BD31-4B8C-83A1-F6EECF244321}">
                <p14:modId xmlns:p14="http://schemas.microsoft.com/office/powerpoint/2010/main" val="3735796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005775033"/>
                    </a:ext>
                  </a:extLst>
                </a:gridCol>
                <a:gridCol w="1234439">
                  <a:extLst>
                    <a:ext uri="{9D8B030D-6E8A-4147-A177-3AD203B41FA5}">
                      <a16:colId xmlns:a16="http://schemas.microsoft.com/office/drawing/2014/main" val="2391748870"/>
                    </a:ext>
                  </a:extLst>
                </a:gridCol>
                <a:gridCol w="1234439">
                  <a:extLst>
                    <a:ext uri="{9D8B030D-6E8A-4147-A177-3AD203B41FA5}">
                      <a16:colId xmlns:a16="http://schemas.microsoft.com/office/drawing/2014/main" val="2998035136"/>
                    </a:ext>
                  </a:extLst>
                </a:gridCol>
                <a:gridCol w="411480">
                  <a:extLst>
                    <a:ext uri="{9D8B030D-6E8A-4147-A177-3AD203B41FA5}">
                      <a16:colId xmlns:a16="http://schemas.microsoft.com/office/drawing/2014/main" val="4181927081"/>
                    </a:ext>
                  </a:extLst>
                </a:gridCol>
                <a:gridCol w="411480">
                  <a:extLst>
                    <a:ext uri="{9D8B030D-6E8A-4147-A177-3AD203B41FA5}">
                      <a16:colId xmlns:a16="http://schemas.microsoft.com/office/drawing/2014/main" val="167513646"/>
                    </a:ext>
                  </a:extLst>
                </a:gridCol>
                <a:gridCol w="411480">
                  <a:extLst>
                    <a:ext uri="{9D8B030D-6E8A-4147-A177-3AD203B41FA5}">
                      <a16:colId xmlns:a16="http://schemas.microsoft.com/office/drawing/2014/main" val="3271497020"/>
                    </a:ext>
                  </a:extLst>
                </a:gridCol>
                <a:gridCol w="411480">
                  <a:extLst>
                    <a:ext uri="{9D8B030D-6E8A-4147-A177-3AD203B41FA5}">
                      <a16:colId xmlns:a16="http://schemas.microsoft.com/office/drawing/2014/main" val="2743017631"/>
                    </a:ext>
                  </a:extLst>
                </a:gridCol>
                <a:gridCol w="411480">
                  <a:extLst>
                    <a:ext uri="{9D8B030D-6E8A-4147-A177-3AD203B41FA5}">
                      <a16:colId xmlns:a16="http://schemas.microsoft.com/office/drawing/2014/main" val="3692597823"/>
                    </a:ext>
                  </a:extLst>
                </a:gridCol>
                <a:gridCol w="411480">
                  <a:extLst>
                    <a:ext uri="{9D8B030D-6E8A-4147-A177-3AD203B41FA5}">
                      <a16:colId xmlns:a16="http://schemas.microsoft.com/office/drawing/2014/main" val="90651925"/>
                    </a:ext>
                  </a:extLst>
                </a:gridCol>
                <a:gridCol w="411480">
                  <a:extLst>
                    <a:ext uri="{9D8B030D-6E8A-4147-A177-3AD203B41FA5}">
                      <a16:colId xmlns:a16="http://schemas.microsoft.com/office/drawing/2014/main" val="831344308"/>
                    </a:ext>
                  </a:extLst>
                </a:gridCol>
                <a:gridCol w="411480">
                  <a:extLst>
                    <a:ext uri="{9D8B030D-6E8A-4147-A177-3AD203B41FA5}">
                      <a16:colId xmlns:a16="http://schemas.microsoft.com/office/drawing/2014/main" val="2991319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72724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- 2021-12-29 15:40:17</a:t>
                      </a:r>
                      <a:r>
                        <a:rPr kumimoji="0" lang="en-US" sz="1000" b="0" i="0" u="none" strike="noStrike" kern="1200" cap="none" spc="0" normalizeH="0" baseline="0" noProof="0">
                          <a:ln>
                            <a:noFill/>
                          </a:ln>
                          <a:solidFill>
                            <a:prstClr val="black"/>
                          </a:solidFill>
                          <a:effectLst/>
                          <a:uLnTx/>
                          <a:uFillTx/>
                          <a:latin typeface="+mn-lt"/>
                          <a:ea typeface="+mn-ea"/>
                          <a:cs typeface="+mn-cs"/>
                        </a:rPr>
                        <a:t>
 Every holiday season, we look forward to working with our community partners to donate refurbished cars to deserving families as part of Helping Hands Hawaii's Adopt-A-Family program. This year we donated cars to two single mothers on Oahu. Watch the video recap &amp; read our news release to learn more: https://bit.ly/3pDdEfJ
Helping Hands Hawaii Unibody Autotech Collision Repair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15.5256-10/s720x720/270305532_279333787409891_722954924302028143_n.jpg?_nc_cat=108&amp;ccb=1-5&amp;_nc_sid=ad6a45&amp;_nc_ohc=63NbDH2oVFcAX-N3MfC&amp;_nc_ht=scontent-atl3-1.xx&amp;edm=AKIiGfEEAAAA&amp;oh=00_AT9QUa0PzZ_n2lo2X5CcoqypSauEb7P6tJWeK08Ehf-7VQ&amp;oe=61D8643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23132372"/>
                  </a:ext>
                </a:extLst>
              </a:tr>
            </a:tbl>
          </a:graphicData>
        </a:graphic>
      </p:graphicFrame>
      <p:sp>
        <p:nvSpPr>
          <p:cNvPr id="4" name="Text Placeholder 3">
            <a:extLst>
              <a:ext uri="{FF2B5EF4-FFF2-40B4-BE49-F238E27FC236}">
                <a16:creationId xmlns:a16="http://schemas.microsoft.com/office/drawing/2014/main" id="{309DC8F1-4406-46BC-8736-FB19FBA1A8C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8650879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12A22-4D8B-47C7-8091-EFD1C6CA603F}"/>
              </a:ext>
            </a:extLst>
          </p:cNvPr>
          <p:cNvSpPr>
            <a:spLocks noGrp="1"/>
          </p:cNvSpPr>
          <p:nvPr>
            <p:ph type="title"/>
          </p:nvPr>
        </p:nvSpPr>
        <p:spPr/>
        <p:txBody>
          <a:bodyPr/>
          <a:lstStyle/>
          <a:p>
            <a:r>
              <a:rPr lang="en-US"/>
              <a:t>Facebook Own Posts Table | All profiles - 8 of 25</a:t>
            </a:r>
          </a:p>
        </p:txBody>
      </p:sp>
      <p:graphicFrame>
        <p:nvGraphicFramePr>
          <p:cNvPr id="5" name="Table Placeholder 4">
            <a:extLst>
              <a:ext uri="{FF2B5EF4-FFF2-40B4-BE49-F238E27FC236}">
                <a16:creationId xmlns:a16="http://schemas.microsoft.com/office/drawing/2014/main" id="{12B262BF-FB19-48E0-90C9-AC42AD99786B}"/>
              </a:ext>
            </a:extLst>
          </p:cNvPr>
          <p:cNvGraphicFramePr>
            <a:graphicFrameLocks noGrp="1"/>
          </p:cNvGraphicFramePr>
          <p:nvPr>
            <p:ph type="tbl" sz="quarter" idx="13"/>
            <p:extLst>
              <p:ext uri="{D42A27DB-BD31-4B8C-83A1-F6EECF244321}">
                <p14:modId xmlns:p14="http://schemas.microsoft.com/office/powerpoint/2010/main" val="766033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076540816"/>
                    </a:ext>
                  </a:extLst>
                </a:gridCol>
                <a:gridCol w="1234439">
                  <a:extLst>
                    <a:ext uri="{9D8B030D-6E8A-4147-A177-3AD203B41FA5}">
                      <a16:colId xmlns:a16="http://schemas.microsoft.com/office/drawing/2014/main" val="3512735781"/>
                    </a:ext>
                  </a:extLst>
                </a:gridCol>
                <a:gridCol w="1234439">
                  <a:extLst>
                    <a:ext uri="{9D8B030D-6E8A-4147-A177-3AD203B41FA5}">
                      <a16:colId xmlns:a16="http://schemas.microsoft.com/office/drawing/2014/main" val="2099308482"/>
                    </a:ext>
                  </a:extLst>
                </a:gridCol>
                <a:gridCol w="411480">
                  <a:extLst>
                    <a:ext uri="{9D8B030D-6E8A-4147-A177-3AD203B41FA5}">
                      <a16:colId xmlns:a16="http://schemas.microsoft.com/office/drawing/2014/main" val="249999670"/>
                    </a:ext>
                  </a:extLst>
                </a:gridCol>
                <a:gridCol w="411480">
                  <a:extLst>
                    <a:ext uri="{9D8B030D-6E8A-4147-A177-3AD203B41FA5}">
                      <a16:colId xmlns:a16="http://schemas.microsoft.com/office/drawing/2014/main" val="2595222446"/>
                    </a:ext>
                  </a:extLst>
                </a:gridCol>
                <a:gridCol w="411480">
                  <a:extLst>
                    <a:ext uri="{9D8B030D-6E8A-4147-A177-3AD203B41FA5}">
                      <a16:colId xmlns:a16="http://schemas.microsoft.com/office/drawing/2014/main" val="1163018895"/>
                    </a:ext>
                  </a:extLst>
                </a:gridCol>
                <a:gridCol w="411480">
                  <a:extLst>
                    <a:ext uri="{9D8B030D-6E8A-4147-A177-3AD203B41FA5}">
                      <a16:colId xmlns:a16="http://schemas.microsoft.com/office/drawing/2014/main" val="2479499956"/>
                    </a:ext>
                  </a:extLst>
                </a:gridCol>
                <a:gridCol w="411480">
                  <a:extLst>
                    <a:ext uri="{9D8B030D-6E8A-4147-A177-3AD203B41FA5}">
                      <a16:colId xmlns:a16="http://schemas.microsoft.com/office/drawing/2014/main" val="298922174"/>
                    </a:ext>
                  </a:extLst>
                </a:gridCol>
                <a:gridCol w="411480">
                  <a:extLst>
                    <a:ext uri="{9D8B030D-6E8A-4147-A177-3AD203B41FA5}">
                      <a16:colId xmlns:a16="http://schemas.microsoft.com/office/drawing/2014/main" val="1348905351"/>
                    </a:ext>
                  </a:extLst>
                </a:gridCol>
                <a:gridCol w="411480">
                  <a:extLst>
                    <a:ext uri="{9D8B030D-6E8A-4147-A177-3AD203B41FA5}">
                      <a16:colId xmlns:a16="http://schemas.microsoft.com/office/drawing/2014/main" val="4046717817"/>
                    </a:ext>
                  </a:extLst>
                </a:gridCol>
                <a:gridCol w="411480">
                  <a:extLst>
                    <a:ext uri="{9D8B030D-6E8A-4147-A177-3AD203B41FA5}">
                      <a16:colId xmlns:a16="http://schemas.microsoft.com/office/drawing/2014/main" val="58750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68684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- 2021-12-29 12:07:00</a:t>
                      </a:r>
                      <a:r>
                        <a:rPr kumimoji="0" lang="en-US" sz="1000" b="0" i="0" u="none" strike="noStrike" kern="1200" cap="none" spc="0" normalizeH="0" baseline="0" noProof="0">
                          <a:ln>
                            <a:noFill/>
                          </a:ln>
                          <a:solidFill>
                            <a:prstClr val="black"/>
                          </a:solidFill>
                          <a:effectLst/>
                          <a:uLnTx/>
                          <a:uFillTx/>
                          <a:latin typeface="+mn-lt"/>
                          <a:ea typeface="+mn-ea"/>
                          <a:cs typeface="+mn-cs"/>
                        </a:rPr>
                        <a:t>
 We appreciate all of our employees for their contributions to #PHLY and we are incredibly proud of our team. Their efforts not only during this year, but over the last 20 months, have proven to be invaluable. As we approach the end of 2021, we’re shining our final spotlight of the year on Eboni Walker as she shares why she loves being on #TEAMPHLY. #employeespotlight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39.30808-6/p180x540/269701119_5059635100734044_186280966759990357_n.jpg?_nc_cat=107&amp;ccb=1-5&amp;_nc_sid=8024bb&amp;_nc_ohc=9x5pw5aNVVUAX9dlZRS&amp;_nc_ht=scontent-bos3-1.xx&amp;edm=AKIiGfEEAAAA&amp;oh=00_AT8r3KydrcrPdS_-0Q5fEhKkBswdWOlM5m_nb6CJ_QcGwg&amp;oe=61D8E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06670598"/>
                  </a:ext>
                </a:extLst>
              </a:tr>
            </a:tbl>
          </a:graphicData>
        </a:graphic>
      </p:graphicFrame>
      <p:sp>
        <p:nvSpPr>
          <p:cNvPr id="4" name="Text Placeholder 3">
            <a:extLst>
              <a:ext uri="{FF2B5EF4-FFF2-40B4-BE49-F238E27FC236}">
                <a16:creationId xmlns:a16="http://schemas.microsoft.com/office/drawing/2014/main" id="{CE85F7BB-840A-45B7-A762-B41AA229C63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8385282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C53EF-60CB-44FE-8A05-BB914AD8836B}"/>
              </a:ext>
            </a:extLst>
          </p:cNvPr>
          <p:cNvSpPr>
            <a:spLocks noGrp="1"/>
          </p:cNvSpPr>
          <p:nvPr>
            <p:ph type="title"/>
          </p:nvPr>
        </p:nvSpPr>
        <p:spPr/>
        <p:txBody>
          <a:bodyPr/>
          <a:lstStyle/>
          <a:p>
            <a:r>
              <a:rPr lang="en-US"/>
              <a:t>Facebook Own Posts Table | All profiles - 9 of 25</a:t>
            </a:r>
          </a:p>
        </p:txBody>
      </p:sp>
      <p:graphicFrame>
        <p:nvGraphicFramePr>
          <p:cNvPr id="5" name="Table Placeholder 4">
            <a:extLst>
              <a:ext uri="{FF2B5EF4-FFF2-40B4-BE49-F238E27FC236}">
                <a16:creationId xmlns:a16="http://schemas.microsoft.com/office/drawing/2014/main" id="{A4CDB705-5F00-4E1C-A8E7-96F3074E4110}"/>
              </a:ext>
            </a:extLst>
          </p:cNvPr>
          <p:cNvGraphicFramePr>
            <a:graphicFrameLocks noGrp="1"/>
          </p:cNvGraphicFramePr>
          <p:nvPr>
            <p:ph type="tbl" sz="quarter" idx="13"/>
            <p:extLst>
              <p:ext uri="{D42A27DB-BD31-4B8C-83A1-F6EECF244321}">
                <p14:modId xmlns:p14="http://schemas.microsoft.com/office/powerpoint/2010/main" val="2759267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280051579"/>
                    </a:ext>
                  </a:extLst>
                </a:gridCol>
                <a:gridCol w="1234439">
                  <a:extLst>
                    <a:ext uri="{9D8B030D-6E8A-4147-A177-3AD203B41FA5}">
                      <a16:colId xmlns:a16="http://schemas.microsoft.com/office/drawing/2014/main" val="3044662966"/>
                    </a:ext>
                  </a:extLst>
                </a:gridCol>
                <a:gridCol w="1234439">
                  <a:extLst>
                    <a:ext uri="{9D8B030D-6E8A-4147-A177-3AD203B41FA5}">
                      <a16:colId xmlns:a16="http://schemas.microsoft.com/office/drawing/2014/main" val="3082162096"/>
                    </a:ext>
                  </a:extLst>
                </a:gridCol>
                <a:gridCol w="411480">
                  <a:extLst>
                    <a:ext uri="{9D8B030D-6E8A-4147-A177-3AD203B41FA5}">
                      <a16:colId xmlns:a16="http://schemas.microsoft.com/office/drawing/2014/main" val="2461115220"/>
                    </a:ext>
                  </a:extLst>
                </a:gridCol>
                <a:gridCol w="411480">
                  <a:extLst>
                    <a:ext uri="{9D8B030D-6E8A-4147-A177-3AD203B41FA5}">
                      <a16:colId xmlns:a16="http://schemas.microsoft.com/office/drawing/2014/main" val="802972304"/>
                    </a:ext>
                  </a:extLst>
                </a:gridCol>
                <a:gridCol w="411480">
                  <a:extLst>
                    <a:ext uri="{9D8B030D-6E8A-4147-A177-3AD203B41FA5}">
                      <a16:colId xmlns:a16="http://schemas.microsoft.com/office/drawing/2014/main" val="668044362"/>
                    </a:ext>
                  </a:extLst>
                </a:gridCol>
                <a:gridCol w="411480">
                  <a:extLst>
                    <a:ext uri="{9D8B030D-6E8A-4147-A177-3AD203B41FA5}">
                      <a16:colId xmlns:a16="http://schemas.microsoft.com/office/drawing/2014/main" val="3512682775"/>
                    </a:ext>
                  </a:extLst>
                </a:gridCol>
                <a:gridCol w="411480">
                  <a:extLst>
                    <a:ext uri="{9D8B030D-6E8A-4147-A177-3AD203B41FA5}">
                      <a16:colId xmlns:a16="http://schemas.microsoft.com/office/drawing/2014/main" val="3882320714"/>
                    </a:ext>
                  </a:extLst>
                </a:gridCol>
                <a:gridCol w="411480">
                  <a:extLst>
                    <a:ext uri="{9D8B030D-6E8A-4147-A177-3AD203B41FA5}">
                      <a16:colId xmlns:a16="http://schemas.microsoft.com/office/drawing/2014/main" val="3047023564"/>
                    </a:ext>
                  </a:extLst>
                </a:gridCol>
                <a:gridCol w="411480">
                  <a:extLst>
                    <a:ext uri="{9D8B030D-6E8A-4147-A177-3AD203B41FA5}">
                      <a16:colId xmlns:a16="http://schemas.microsoft.com/office/drawing/2014/main" val="956908232"/>
                    </a:ext>
                  </a:extLst>
                </a:gridCol>
                <a:gridCol w="411480">
                  <a:extLst>
                    <a:ext uri="{9D8B030D-6E8A-4147-A177-3AD203B41FA5}">
                      <a16:colId xmlns:a16="http://schemas.microsoft.com/office/drawing/2014/main" val="1673930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62550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- 2021-12-29 11:25:02</a:t>
                      </a:r>
                      <a:r>
                        <a:rPr kumimoji="0" lang="en-US" sz="1000" b="0" i="0" u="none" strike="noStrike" kern="1200" cap="none" spc="0" normalizeH="0" baseline="0" noProof="0">
                          <a:ln>
                            <a:noFill/>
                          </a:ln>
                          <a:solidFill>
                            <a:prstClr val="black"/>
                          </a:solidFill>
                          <a:effectLst/>
                          <a:uLnTx/>
                          <a:uFillTx/>
                          <a:latin typeface="+mn-lt"/>
                          <a:ea typeface="+mn-ea"/>
                          <a:cs typeface="+mn-cs"/>
                        </a:rPr>
                        <a:t>
 Though pretty, #winterwonderlands are rough on cars and tough on drivers. Before you hit the road, review this handy checklist to make sure that your vehicle is ready for cold-weather driving. http://ow.ly/Cb1f50HeeIM #winterprep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https://external-lga3-2.xx.fbcdn.net/safe_image.php?d=AQEtBlEc9WHKv6l-&amp;w=360&amp;h=360&amp;url=https%3A%2F%2Fi.ytimg.com%2Fvi%2FYQeF2ZtreHg%2Fhqdefault.jpg&amp;cfs=1&amp;ext=emg0&amp;_nc_oe=6f559&amp;_nc_sid=06c271&amp;ccb=3-5&amp;_nc_hash=AQEcSV6neChpfGsM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67345936"/>
                  </a:ext>
                </a:extLst>
              </a:tr>
            </a:tbl>
          </a:graphicData>
        </a:graphic>
      </p:graphicFrame>
      <p:sp>
        <p:nvSpPr>
          <p:cNvPr id="4" name="Text Placeholder 3">
            <a:extLst>
              <a:ext uri="{FF2B5EF4-FFF2-40B4-BE49-F238E27FC236}">
                <a16:creationId xmlns:a16="http://schemas.microsoft.com/office/drawing/2014/main" id="{EDD10460-77D0-44D3-9A1B-C317019C83D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1509407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578CE-50EE-409F-AA33-048B0B705B8E}"/>
              </a:ext>
            </a:extLst>
          </p:cNvPr>
          <p:cNvSpPr>
            <a:spLocks noGrp="1"/>
          </p:cNvSpPr>
          <p:nvPr>
            <p:ph type="title"/>
          </p:nvPr>
        </p:nvSpPr>
        <p:spPr/>
        <p:txBody>
          <a:bodyPr/>
          <a:lstStyle/>
          <a:p>
            <a:r>
              <a:rPr lang="en-US"/>
              <a:t>Facebook Own Posts Table | All profiles - 10 of 25</a:t>
            </a:r>
          </a:p>
        </p:txBody>
      </p:sp>
      <p:graphicFrame>
        <p:nvGraphicFramePr>
          <p:cNvPr id="5" name="Table Placeholder 4">
            <a:extLst>
              <a:ext uri="{FF2B5EF4-FFF2-40B4-BE49-F238E27FC236}">
                <a16:creationId xmlns:a16="http://schemas.microsoft.com/office/drawing/2014/main" id="{08BC0A87-90DC-4FF9-BB1F-2E8E7D91E352}"/>
              </a:ext>
            </a:extLst>
          </p:cNvPr>
          <p:cNvGraphicFramePr>
            <a:graphicFrameLocks noGrp="1"/>
          </p:cNvGraphicFramePr>
          <p:nvPr>
            <p:ph type="tbl" sz="quarter" idx="13"/>
            <p:extLst>
              <p:ext uri="{D42A27DB-BD31-4B8C-83A1-F6EECF244321}">
                <p14:modId xmlns:p14="http://schemas.microsoft.com/office/powerpoint/2010/main" val="2108615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17779524"/>
                    </a:ext>
                  </a:extLst>
                </a:gridCol>
                <a:gridCol w="1234439">
                  <a:extLst>
                    <a:ext uri="{9D8B030D-6E8A-4147-A177-3AD203B41FA5}">
                      <a16:colId xmlns:a16="http://schemas.microsoft.com/office/drawing/2014/main" val="3825371484"/>
                    </a:ext>
                  </a:extLst>
                </a:gridCol>
                <a:gridCol w="1234439">
                  <a:extLst>
                    <a:ext uri="{9D8B030D-6E8A-4147-A177-3AD203B41FA5}">
                      <a16:colId xmlns:a16="http://schemas.microsoft.com/office/drawing/2014/main" val="1561618577"/>
                    </a:ext>
                  </a:extLst>
                </a:gridCol>
                <a:gridCol w="411480">
                  <a:extLst>
                    <a:ext uri="{9D8B030D-6E8A-4147-A177-3AD203B41FA5}">
                      <a16:colId xmlns:a16="http://schemas.microsoft.com/office/drawing/2014/main" val="3131906557"/>
                    </a:ext>
                  </a:extLst>
                </a:gridCol>
                <a:gridCol w="411480">
                  <a:extLst>
                    <a:ext uri="{9D8B030D-6E8A-4147-A177-3AD203B41FA5}">
                      <a16:colId xmlns:a16="http://schemas.microsoft.com/office/drawing/2014/main" val="1818549164"/>
                    </a:ext>
                  </a:extLst>
                </a:gridCol>
                <a:gridCol w="411480">
                  <a:extLst>
                    <a:ext uri="{9D8B030D-6E8A-4147-A177-3AD203B41FA5}">
                      <a16:colId xmlns:a16="http://schemas.microsoft.com/office/drawing/2014/main" val="2043805692"/>
                    </a:ext>
                  </a:extLst>
                </a:gridCol>
                <a:gridCol w="411480">
                  <a:extLst>
                    <a:ext uri="{9D8B030D-6E8A-4147-A177-3AD203B41FA5}">
                      <a16:colId xmlns:a16="http://schemas.microsoft.com/office/drawing/2014/main" val="970697062"/>
                    </a:ext>
                  </a:extLst>
                </a:gridCol>
                <a:gridCol w="411480">
                  <a:extLst>
                    <a:ext uri="{9D8B030D-6E8A-4147-A177-3AD203B41FA5}">
                      <a16:colId xmlns:a16="http://schemas.microsoft.com/office/drawing/2014/main" val="167629444"/>
                    </a:ext>
                  </a:extLst>
                </a:gridCol>
                <a:gridCol w="411480">
                  <a:extLst>
                    <a:ext uri="{9D8B030D-6E8A-4147-A177-3AD203B41FA5}">
                      <a16:colId xmlns:a16="http://schemas.microsoft.com/office/drawing/2014/main" val="487195498"/>
                    </a:ext>
                  </a:extLst>
                </a:gridCol>
                <a:gridCol w="411480">
                  <a:extLst>
                    <a:ext uri="{9D8B030D-6E8A-4147-A177-3AD203B41FA5}">
                      <a16:colId xmlns:a16="http://schemas.microsoft.com/office/drawing/2014/main" val="1458971072"/>
                    </a:ext>
                  </a:extLst>
                </a:gridCol>
                <a:gridCol w="411480">
                  <a:extLst>
                    <a:ext uri="{9D8B030D-6E8A-4147-A177-3AD203B41FA5}">
                      <a16:colId xmlns:a16="http://schemas.microsoft.com/office/drawing/2014/main" val="2205596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02641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- 2021-12-28 21:19:40</a:t>
                      </a:r>
                      <a:r>
                        <a:rPr kumimoji="0" lang="en-US" sz="1000" b="0" i="0" u="none" strike="noStrike" kern="1200" cap="none" spc="0" normalizeH="0" baseline="0" noProof="0">
                          <a:ln>
                            <a:noFill/>
                          </a:ln>
                          <a:solidFill>
                            <a:prstClr val="black"/>
                          </a:solidFill>
                          <a:effectLst/>
                          <a:uLnTx/>
                          <a:uFillTx/>
                          <a:latin typeface="+mn-lt"/>
                          <a:ea typeface="+mn-ea"/>
                          <a:cs typeface="+mn-cs"/>
                        </a:rPr>
                        <a:t>
 Did you know First Insurance has a satellite office in Kapolei? It opened September 12, 2019 to the joy and appreciation of many of our associates who live on the west side. During the pandemic, the number of associates in our West Oahu Office (WOO) has waxed and waned. It's been nice to see the number increasing again with social distancing and other safety protocol still in place. Here's a holiday picture of our WOO crew. To learn more about our satellite office, check out our opening day news release from September 2019: https://bit.ly/3etk8aB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39.30808-6/s720x720/269871482_4987627587965149_7564691684256934772_n.jpg?_nc_cat=108&amp;ccb=1-5&amp;_nc_sid=8024bb&amp;_nc_ohc=Nwn275GcZekAX_4dCh1&amp;_nc_ht=scontent-atl3-1.xx&amp;edm=AKIiGfEEAAAA&amp;oh=00_AT8zYDcNZur0-Ill5Y9e_JbFDNsliykC1SP560qILGVWKA&amp;oe=61D9E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06783844"/>
                  </a:ext>
                </a:extLst>
              </a:tr>
            </a:tbl>
          </a:graphicData>
        </a:graphic>
      </p:graphicFrame>
      <p:sp>
        <p:nvSpPr>
          <p:cNvPr id="4" name="Text Placeholder 3">
            <a:extLst>
              <a:ext uri="{FF2B5EF4-FFF2-40B4-BE49-F238E27FC236}">
                <a16:creationId xmlns:a16="http://schemas.microsoft.com/office/drawing/2014/main" id="{10D3871B-8D88-4AAD-AD7E-6D8D95A401F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9683336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8E7E5-1FA2-42CD-B835-195111FA7A87}"/>
              </a:ext>
            </a:extLst>
          </p:cNvPr>
          <p:cNvSpPr>
            <a:spLocks noGrp="1"/>
          </p:cNvSpPr>
          <p:nvPr>
            <p:ph type="title"/>
          </p:nvPr>
        </p:nvSpPr>
        <p:spPr/>
        <p:txBody>
          <a:bodyPr/>
          <a:lstStyle/>
          <a:p>
            <a:r>
              <a:rPr lang="en-US"/>
              <a:t>Facebook Own Posts Table | All profiles - 11 of 25</a:t>
            </a:r>
          </a:p>
        </p:txBody>
      </p:sp>
      <p:graphicFrame>
        <p:nvGraphicFramePr>
          <p:cNvPr id="5" name="Table Placeholder 4">
            <a:extLst>
              <a:ext uri="{FF2B5EF4-FFF2-40B4-BE49-F238E27FC236}">
                <a16:creationId xmlns:a16="http://schemas.microsoft.com/office/drawing/2014/main" id="{0835643C-064D-4AEE-BF98-1D12E763368D}"/>
              </a:ext>
            </a:extLst>
          </p:cNvPr>
          <p:cNvGraphicFramePr>
            <a:graphicFrameLocks noGrp="1"/>
          </p:cNvGraphicFramePr>
          <p:nvPr>
            <p:ph type="tbl" sz="quarter" idx="13"/>
            <p:extLst>
              <p:ext uri="{D42A27DB-BD31-4B8C-83A1-F6EECF244321}">
                <p14:modId xmlns:p14="http://schemas.microsoft.com/office/powerpoint/2010/main" val="2611449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905837069"/>
                    </a:ext>
                  </a:extLst>
                </a:gridCol>
                <a:gridCol w="1234439">
                  <a:extLst>
                    <a:ext uri="{9D8B030D-6E8A-4147-A177-3AD203B41FA5}">
                      <a16:colId xmlns:a16="http://schemas.microsoft.com/office/drawing/2014/main" val="3165337453"/>
                    </a:ext>
                  </a:extLst>
                </a:gridCol>
                <a:gridCol w="1234439">
                  <a:extLst>
                    <a:ext uri="{9D8B030D-6E8A-4147-A177-3AD203B41FA5}">
                      <a16:colId xmlns:a16="http://schemas.microsoft.com/office/drawing/2014/main" val="1890812420"/>
                    </a:ext>
                  </a:extLst>
                </a:gridCol>
                <a:gridCol w="411480">
                  <a:extLst>
                    <a:ext uri="{9D8B030D-6E8A-4147-A177-3AD203B41FA5}">
                      <a16:colId xmlns:a16="http://schemas.microsoft.com/office/drawing/2014/main" val="2498365030"/>
                    </a:ext>
                  </a:extLst>
                </a:gridCol>
                <a:gridCol w="411480">
                  <a:extLst>
                    <a:ext uri="{9D8B030D-6E8A-4147-A177-3AD203B41FA5}">
                      <a16:colId xmlns:a16="http://schemas.microsoft.com/office/drawing/2014/main" val="2949050824"/>
                    </a:ext>
                  </a:extLst>
                </a:gridCol>
                <a:gridCol w="411480">
                  <a:extLst>
                    <a:ext uri="{9D8B030D-6E8A-4147-A177-3AD203B41FA5}">
                      <a16:colId xmlns:a16="http://schemas.microsoft.com/office/drawing/2014/main" val="257605679"/>
                    </a:ext>
                  </a:extLst>
                </a:gridCol>
                <a:gridCol w="411480">
                  <a:extLst>
                    <a:ext uri="{9D8B030D-6E8A-4147-A177-3AD203B41FA5}">
                      <a16:colId xmlns:a16="http://schemas.microsoft.com/office/drawing/2014/main" val="1623578274"/>
                    </a:ext>
                  </a:extLst>
                </a:gridCol>
                <a:gridCol w="411480">
                  <a:extLst>
                    <a:ext uri="{9D8B030D-6E8A-4147-A177-3AD203B41FA5}">
                      <a16:colId xmlns:a16="http://schemas.microsoft.com/office/drawing/2014/main" val="1166316037"/>
                    </a:ext>
                  </a:extLst>
                </a:gridCol>
                <a:gridCol w="411480">
                  <a:extLst>
                    <a:ext uri="{9D8B030D-6E8A-4147-A177-3AD203B41FA5}">
                      <a16:colId xmlns:a16="http://schemas.microsoft.com/office/drawing/2014/main" val="98161191"/>
                    </a:ext>
                  </a:extLst>
                </a:gridCol>
                <a:gridCol w="411480">
                  <a:extLst>
                    <a:ext uri="{9D8B030D-6E8A-4147-A177-3AD203B41FA5}">
                      <a16:colId xmlns:a16="http://schemas.microsoft.com/office/drawing/2014/main" val="526282918"/>
                    </a:ext>
                  </a:extLst>
                </a:gridCol>
                <a:gridCol w="411480">
                  <a:extLst>
                    <a:ext uri="{9D8B030D-6E8A-4147-A177-3AD203B41FA5}">
                      <a16:colId xmlns:a16="http://schemas.microsoft.com/office/drawing/2014/main" val="3945975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879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- 2021-12-28 16:11:17</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Throughout the season, PHLY is partnering with the Eagles to highlight #nonprofits doing great work in the community before each home game. Congratulations to Starfinder Foundation, SERV Behavioral Health System, Inc., and Families for Safe Streets Greater Philadelphia for being highlighted at this week's game! #FlyEaglesFly
Learn more about our partnership with the Eagles: bit.ly/2YNTRy4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39.30808-6/p480x480/270071490_5095298740501013_685329787273238119_n.jpg?_nc_cat=103&amp;ccb=1-5&amp;_nc_sid=8024bb&amp;_nc_ohc=1SmJRh6yDskAX8rpViG&amp;_nc_ht=scontent-bos3-1.xx&amp;edm=AKIiGfEEAAAA&amp;oh=00_AT9hN9J7GcBN0pI6LzMoPAwknExD86sZ5NOWXVUTErvsfQ&amp;oe=61D9CA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03321870"/>
                  </a:ext>
                </a:extLst>
              </a:tr>
            </a:tbl>
          </a:graphicData>
        </a:graphic>
      </p:graphicFrame>
      <p:sp>
        <p:nvSpPr>
          <p:cNvPr id="4" name="Text Placeholder 3">
            <a:extLst>
              <a:ext uri="{FF2B5EF4-FFF2-40B4-BE49-F238E27FC236}">
                <a16:creationId xmlns:a16="http://schemas.microsoft.com/office/drawing/2014/main" id="{85F916DB-4C34-4B99-B1E9-C45B90AD084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5680104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09F93-D836-43BD-86F8-E443E0EEDF73}"/>
              </a:ext>
            </a:extLst>
          </p:cNvPr>
          <p:cNvSpPr>
            <a:spLocks noGrp="1"/>
          </p:cNvSpPr>
          <p:nvPr>
            <p:ph type="title"/>
          </p:nvPr>
        </p:nvSpPr>
        <p:spPr/>
        <p:txBody>
          <a:bodyPr/>
          <a:lstStyle/>
          <a:p>
            <a:r>
              <a:rPr lang="en-US"/>
              <a:t>Facebook Own Posts Table | All profiles - 12 of 25</a:t>
            </a:r>
          </a:p>
        </p:txBody>
      </p:sp>
      <p:graphicFrame>
        <p:nvGraphicFramePr>
          <p:cNvPr id="5" name="Table Placeholder 4">
            <a:extLst>
              <a:ext uri="{FF2B5EF4-FFF2-40B4-BE49-F238E27FC236}">
                <a16:creationId xmlns:a16="http://schemas.microsoft.com/office/drawing/2014/main" id="{85D367A9-D36F-4C84-A5D5-F537B660C0A4}"/>
              </a:ext>
            </a:extLst>
          </p:cNvPr>
          <p:cNvGraphicFramePr>
            <a:graphicFrameLocks noGrp="1"/>
          </p:cNvGraphicFramePr>
          <p:nvPr>
            <p:ph type="tbl" sz="quarter" idx="13"/>
            <p:extLst>
              <p:ext uri="{D42A27DB-BD31-4B8C-83A1-F6EECF244321}">
                <p14:modId xmlns:p14="http://schemas.microsoft.com/office/powerpoint/2010/main" val="3065514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664686216"/>
                    </a:ext>
                  </a:extLst>
                </a:gridCol>
                <a:gridCol w="1234439">
                  <a:extLst>
                    <a:ext uri="{9D8B030D-6E8A-4147-A177-3AD203B41FA5}">
                      <a16:colId xmlns:a16="http://schemas.microsoft.com/office/drawing/2014/main" val="2944331587"/>
                    </a:ext>
                  </a:extLst>
                </a:gridCol>
                <a:gridCol w="1234439">
                  <a:extLst>
                    <a:ext uri="{9D8B030D-6E8A-4147-A177-3AD203B41FA5}">
                      <a16:colId xmlns:a16="http://schemas.microsoft.com/office/drawing/2014/main" val="2891821455"/>
                    </a:ext>
                  </a:extLst>
                </a:gridCol>
                <a:gridCol w="411480">
                  <a:extLst>
                    <a:ext uri="{9D8B030D-6E8A-4147-A177-3AD203B41FA5}">
                      <a16:colId xmlns:a16="http://schemas.microsoft.com/office/drawing/2014/main" val="2558148098"/>
                    </a:ext>
                  </a:extLst>
                </a:gridCol>
                <a:gridCol w="411480">
                  <a:extLst>
                    <a:ext uri="{9D8B030D-6E8A-4147-A177-3AD203B41FA5}">
                      <a16:colId xmlns:a16="http://schemas.microsoft.com/office/drawing/2014/main" val="1150953132"/>
                    </a:ext>
                  </a:extLst>
                </a:gridCol>
                <a:gridCol w="411480">
                  <a:extLst>
                    <a:ext uri="{9D8B030D-6E8A-4147-A177-3AD203B41FA5}">
                      <a16:colId xmlns:a16="http://schemas.microsoft.com/office/drawing/2014/main" val="907588663"/>
                    </a:ext>
                  </a:extLst>
                </a:gridCol>
                <a:gridCol w="411480">
                  <a:extLst>
                    <a:ext uri="{9D8B030D-6E8A-4147-A177-3AD203B41FA5}">
                      <a16:colId xmlns:a16="http://schemas.microsoft.com/office/drawing/2014/main" val="50256986"/>
                    </a:ext>
                  </a:extLst>
                </a:gridCol>
                <a:gridCol w="411480">
                  <a:extLst>
                    <a:ext uri="{9D8B030D-6E8A-4147-A177-3AD203B41FA5}">
                      <a16:colId xmlns:a16="http://schemas.microsoft.com/office/drawing/2014/main" val="4220383298"/>
                    </a:ext>
                  </a:extLst>
                </a:gridCol>
                <a:gridCol w="411480">
                  <a:extLst>
                    <a:ext uri="{9D8B030D-6E8A-4147-A177-3AD203B41FA5}">
                      <a16:colId xmlns:a16="http://schemas.microsoft.com/office/drawing/2014/main" val="3849095279"/>
                    </a:ext>
                  </a:extLst>
                </a:gridCol>
                <a:gridCol w="411480">
                  <a:extLst>
                    <a:ext uri="{9D8B030D-6E8A-4147-A177-3AD203B41FA5}">
                      <a16:colId xmlns:a16="http://schemas.microsoft.com/office/drawing/2014/main" val="4270135626"/>
                    </a:ext>
                  </a:extLst>
                </a:gridCol>
                <a:gridCol w="411480">
                  <a:extLst>
                    <a:ext uri="{9D8B030D-6E8A-4147-A177-3AD203B41FA5}">
                      <a16:colId xmlns:a16="http://schemas.microsoft.com/office/drawing/2014/main" val="929073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49633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- 2021-12-28 14:59:03</a:t>
                      </a:r>
                      <a:r>
                        <a:rPr kumimoji="0" lang="en-US" sz="1000" b="0" i="0" u="none" strike="noStrike" kern="1200" cap="none" spc="0" normalizeH="0" baseline="0" noProof="0">
                          <a:ln>
                            <a:noFill/>
                          </a:ln>
                          <a:solidFill>
                            <a:prstClr val="black"/>
                          </a:solidFill>
                          <a:effectLst/>
                          <a:uLnTx/>
                          <a:uFillTx/>
                          <a:latin typeface="+mn-lt"/>
                          <a:ea typeface="+mn-ea"/>
                          <a:cs typeface="+mn-cs"/>
                        </a:rPr>
                        <a:t>
 Sending warm wishes this holiday season, from our families to yours! 
Thanks to TMA employees Sandy G., Kristy C., and Diana B. for sharing these photos of their families.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s720x720/270082422_2983172471937675_2332455445336054938_n.jpg?_nc_cat=107&amp;ccb=1-5&amp;_nc_sid=8024bb&amp;_nc_ohc=0krToJeT_P8AX_eAnWK&amp;_nc_ht=scontent-iad3-2.xx&amp;edm=AKIiGfEEAAAA&amp;oh=00_AT9I3cjffjj3JploIWd7_fWBU2W_7B_0I0pyVYuiGxVIrQ&amp;oe=61D981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82656141"/>
                  </a:ext>
                </a:extLst>
              </a:tr>
            </a:tbl>
          </a:graphicData>
        </a:graphic>
      </p:graphicFrame>
      <p:sp>
        <p:nvSpPr>
          <p:cNvPr id="4" name="Text Placeholder 3">
            <a:extLst>
              <a:ext uri="{FF2B5EF4-FFF2-40B4-BE49-F238E27FC236}">
                <a16:creationId xmlns:a16="http://schemas.microsoft.com/office/drawing/2014/main" id="{7D9E14F6-10AC-4911-ADDA-DEFE004C7D0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3892535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52DA7-542F-484A-8727-C260D9C360E3}"/>
              </a:ext>
            </a:extLst>
          </p:cNvPr>
          <p:cNvSpPr>
            <a:spLocks noGrp="1"/>
          </p:cNvSpPr>
          <p:nvPr>
            <p:ph type="title"/>
          </p:nvPr>
        </p:nvSpPr>
        <p:spPr/>
        <p:txBody>
          <a:bodyPr/>
          <a:lstStyle/>
          <a:p>
            <a:r>
              <a:rPr lang="en-US"/>
              <a:t>Facebook Own Posts Table | All profiles - 13 of 25</a:t>
            </a:r>
          </a:p>
        </p:txBody>
      </p:sp>
      <p:graphicFrame>
        <p:nvGraphicFramePr>
          <p:cNvPr id="5" name="Table Placeholder 4">
            <a:extLst>
              <a:ext uri="{FF2B5EF4-FFF2-40B4-BE49-F238E27FC236}">
                <a16:creationId xmlns:a16="http://schemas.microsoft.com/office/drawing/2014/main" id="{5AF4AA56-6A5E-4658-8316-DCE4A126AC07}"/>
              </a:ext>
            </a:extLst>
          </p:cNvPr>
          <p:cNvGraphicFramePr>
            <a:graphicFrameLocks noGrp="1"/>
          </p:cNvGraphicFramePr>
          <p:nvPr>
            <p:ph type="tbl" sz="quarter" idx="13"/>
            <p:extLst>
              <p:ext uri="{D42A27DB-BD31-4B8C-83A1-F6EECF244321}">
                <p14:modId xmlns:p14="http://schemas.microsoft.com/office/powerpoint/2010/main" val="4101599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413563729"/>
                    </a:ext>
                  </a:extLst>
                </a:gridCol>
                <a:gridCol w="1234439">
                  <a:extLst>
                    <a:ext uri="{9D8B030D-6E8A-4147-A177-3AD203B41FA5}">
                      <a16:colId xmlns:a16="http://schemas.microsoft.com/office/drawing/2014/main" val="472037473"/>
                    </a:ext>
                  </a:extLst>
                </a:gridCol>
                <a:gridCol w="1234439">
                  <a:extLst>
                    <a:ext uri="{9D8B030D-6E8A-4147-A177-3AD203B41FA5}">
                      <a16:colId xmlns:a16="http://schemas.microsoft.com/office/drawing/2014/main" val="1588496225"/>
                    </a:ext>
                  </a:extLst>
                </a:gridCol>
                <a:gridCol w="411480">
                  <a:extLst>
                    <a:ext uri="{9D8B030D-6E8A-4147-A177-3AD203B41FA5}">
                      <a16:colId xmlns:a16="http://schemas.microsoft.com/office/drawing/2014/main" val="3585067708"/>
                    </a:ext>
                  </a:extLst>
                </a:gridCol>
                <a:gridCol w="411480">
                  <a:extLst>
                    <a:ext uri="{9D8B030D-6E8A-4147-A177-3AD203B41FA5}">
                      <a16:colId xmlns:a16="http://schemas.microsoft.com/office/drawing/2014/main" val="2200024404"/>
                    </a:ext>
                  </a:extLst>
                </a:gridCol>
                <a:gridCol w="411480">
                  <a:extLst>
                    <a:ext uri="{9D8B030D-6E8A-4147-A177-3AD203B41FA5}">
                      <a16:colId xmlns:a16="http://schemas.microsoft.com/office/drawing/2014/main" val="2816556840"/>
                    </a:ext>
                  </a:extLst>
                </a:gridCol>
                <a:gridCol w="411480">
                  <a:extLst>
                    <a:ext uri="{9D8B030D-6E8A-4147-A177-3AD203B41FA5}">
                      <a16:colId xmlns:a16="http://schemas.microsoft.com/office/drawing/2014/main" val="1898109295"/>
                    </a:ext>
                  </a:extLst>
                </a:gridCol>
                <a:gridCol w="411480">
                  <a:extLst>
                    <a:ext uri="{9D8B030D-6E8A-4147-A177-3AD203B41FA5}">
                      <a16:colId xmlns:a16="http://schemas.microsoft.com/office/drawing/2014/main" val="3739120549"/>
                    </a:ext>
                  </a:extLst>
                </a:gridCol>
                <a:gridCol w="411480">
                  <a:extLst>
                    <a:ext uri="{9D8B030D-6E8A-4147-A177-3AD203B41FA5}">
                      <a16:colId xmlns:a16="http://schemas.microsoft.com/office/drawing/2014/main" val="1820483458"/>
                    </a:ext>
                  </a:extLst>
                </a:gridCol>
                <a:gridCol w="411480">
                  <a:extLst>
                    <a:ext uri="{9D8B030D-6E8A-4147-A177-3AD203B41FA5}">
                      <a16:colId xmlns:a16="http://schemas.microsoft.com/office/drawing/2014/main" val="3600053888"/>
                    </a:ext>
                  </a:extLst>
                </a:gridCol>
                <a:gridCol w="411480">
                  <a:extLst>
                    <a:ext uri="{9D8B030D-6E8A-4147-A177-3AD203B41FA5}">
                      <a16:colId xmlns:a16="http://schemas.microsoft.com/office/drawing/2014/main" val="3618318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6929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- 2021-12-27 21:40:34</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2021 Honolulu Marathon finishers, including our president &amp; CEO Mark Yoda!
Comment with a thumbs up if you did the Honolulu Marathon this year.
#2021honolulumarathon #teamficoh #wellness #goals #honolulumarathon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39.30808-6/p720x720/269971459_4984739708253937_1244423828493060911_n.jpg?_nc_cat=108&amp;ccb=1-5&amp;_nc_sid=9e2e56&amp;_nc_ohc=zu33_nT-v7wAX8D82VA&amp;_nc_ht=scontent-atl3-1.xx&amp;edm=AKIiGfEEAAAA&amp;oh=00_AT_MVuCqmkvNSVUCQv6ccHKE74YqixTlEpe4eGWnMW3uyQ&amp;oe=61D964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33754751"/>
                  </a:ext>
                </a:extLst>
              </a:tr>
            </a:tbl>
          </a:graphicData>
        </a:graphic>
      </p:graphicFrame>
      <p:sp>
        <p:nvSpPr>
          <p:cNvPr id="4" name="Text Placeholder 3">
            <a:extLst>
              <a:ext uri="{FF2B5EF4-FFF2-40B4-BE49-F238E27FC236}">
                <a16:creationId xmlns:a16="http://schemas.microsoft.com/office/drawing/2014/main" id="{BD85C447-6A46-4772-8DD4-456D53E3119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2216354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2AFD3-6BDE-47D7-BEA9-6B5DE2626665}"/>
              </a:ext>
            </a:extLst>
          </p:cNvPr>
          <p:cNvSpPr>
            <a:spLocks noGrp="1"/>
          </p:cNvSpPr>
          <p:nvPr>
            <p:ph type="title"/>
          </p:nvPr>
        </p:nvSpPr>
        <p:spPr/>
        <p:txBody>
          <a:bodyPr/>
          <a:lstStyle/>
          <a:p>
            <a:r>
              <a:rPr lang="en-US"/>
              <a:t>Facebook Own Posts Table | All profiles - 14 of 25</a:t>
            </a:r>
          </a:p>
        </p:txBody>
      </p:sp>
      <p:graphicFrame>
        <p:nvGraphicFramePr>
          <p:cNvPr id="5" name="Table Placeholder 4">
            <a:extLst>
              <a:ext uri="{FF2B5EF4-FFF2-40B4-BE49-F238E27FC236}">
                <a16:creationId xmlns:a16="http://schemas.microsoft.com/office/drawing/2014/main" id="{1EC95786-6D6A-4112-8CB9-37266386FFC6}"/>
              </a:ext>
            </a:extLst>
          </p:cNvPr>
          <p:cNvGraphicFramePr>
            <a:graphicFrameLocks noGrp="1"/>
          </p:cNvGraphicFramePr>
          <p:nvPr>
            <p:ph type="tbl" sz="quarter" idx="13"/>
            <p:extLst>
              <p:ext uri="{D42A27DB-BD31-4B8C-83A1-F6EECF244321}">
                <p14:modId xmlns:p14="http://schemas.microsoft.com/office/powerpoint/2010/main" val="514026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67319002"/>
                    </a:ext>
                  </a:extLst>
                </a:gridCol>
                <a:gridCol w="1234439">
                  <a:extLst>
                    <a:ext uri="{9D8B030D-6E8A-4147-A177-3AD203B41FA5}">
                      <a16:colId xmlns:a16="http://schemas.microsoft.com/office/drawing/2014/main" val="550853442"/>
                    </a:ext>
                  </a:extLst>
                </a:gridCol>
                <a:gridCol w="1234439">
                  <a:extLst>
                    <a:ext uri="{9D8B030D-6E8A-4147-A177-3AD203B41FA5}">
                      <a16:colId xmlns:a16="http://schemas.microsoft.com/office/drawing/2014/main" val="2653358696"/>
                    </a:ext>
                  </a:extLst>
                </a:gridCol>
                <a:gridCol w="411480">
                  <a:extLst>
                    <a:ext uri="{9D8B030D-6E8A-4147-A177-3AD203B41FA5}">
                      <a16:colId xmlns:a16="http://schemas.microsoft.com/office/drawing/2014/main" val="2643962782"/>
                    </a:ext>
                  </a:extLst>
                </a:gridCol>
                <a:gridCol w="411480">
                  <a:extLst>
                    <a:ext uri="{9D8B030D-6E8A-4147-A177-3AD203B41FA5}">
                      <a16:colId xmlns:a16="http://schemas.microsoft.com/office/drawing/2014/main" val="2928983216"/>
                    </a:ext>
                  </a:extLst>
                </a:gridCol>
                <a:gridCol w="411480">
                  <a:extLst>
                    <a:ext uri="{9D8B030D-6E8A-4147-A177-3AD203B41FA5}">
                      <a16:colId xmlns:a16="http://schemas.microsoft.com/office/drawing/2014/main" val="2448576795"/>
                    </a:ext>
                  </a:extLst>
                </a:gridCol>
                <a:gridCol w="411480">
                  <a:extLst>
                    <a:ext uri="{9D8B030D-6E8A-4147-A177-3AD203B41FA5}">
                      <a16:colId xmlns:a16="http://schemas.microsoft.com/office/drawing/2014/main" val="977205955"/>
                    </a:ext>
                  </a:extLst>
                </a:gridCol>
                <a:gridCol w="411480">
                  <a:extLst>
                    <a:ext uri="{9D8B030D-6E8A-4147-A177-3AD203B41FA5}">
                      <a16:colId xmlns:a16="http://schemas.microsoft.com/office/drawing/2014/main" val="2987954731"/>
                    </a:ext>
                  </a:extLst>
                </a:gridCol>
                <a:gridCol w="411480">
                  <a:extLst>
                    <a:ext uri="{9D8B030D-6E8A-4147-A177-3AD203B41FA5}">
                      <a16:colId xmlns:a16="http://schemas.microsoft.com/office/drawing/2014/main" val="761200932"/>
                    </a:ext>
                  </a:extLst>
                </a:gridCol>
                <a:gridCol w="411480">
                  <a:extLst>
                    <a:ext uri="{9D8B030D-6E8A-4147-A177-3AD203B41FA5}">
                      <a16:colId xmlns:a16="http://schemas.microsoft.com/office/drawing/2014/main" val="1144292204"/>
                    </a:ext>
                  </a:extLst>
                </a:gridCol>
                <a:gridCol w="411480">
                  <a:extLst>
                    <a:ext uri="{9D8B030D-6E8A-4147-A177-3AD203B41FA5}">
                      <a16:colId xmlns:a16="http://schemas.microsoft.com/office/drawing/2014/main" val="1979866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87151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- 2021-12-27 11:20:03</a:t>
                      </a:r>
                      <a:r>
                        <a:rPr kumimoji="0" lang="en-US" sz="1000" b="0" i="0" u="none" strike="noStrike" kern="1200" cap="none" spc="0" normalizeH="0" baseline="0" noProof="0">
                          <a:ln>
                            <a:noFill/>
                          </a:ln>
                          <a:solidFill>
                            <a:prstClr val="black"/>
                          </a:solidFill>
                          <a:effectLst/>
                          <a:uLnTx/>
                          <a:uFillTx/>
                          <a:latin typeface="+mn-lt"/>
                          <a:ea typeface="+mn-ea"/>
                          <a:cs typeface="+mn-cs"/>
                        </a:rPr>
                        <a:t>
 Don’t let #winter weather sideline your #business. If a storm makes travel too risky, a contingency plan for remote work can help keep your employees safe and productive. For more ways to manage risk, visit: http://ow.ly/flfL50HecVb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39.30808-6/s720x720/270204087_10159069407254495_5888085314858314213_n.jpg?_nc_cat=102&amp;ccb=1-5&amp;_nc_sid=da1649&amp;_nc_ohc=HiSxougFOewAX8izDNj&amp;_nc_ht=scontent-lga3-2.xx&amp;edm=AKIiGfEEAAAA&amp;oh=00_AT9FpalwerQnP31b7FCm9DAKgsCBW6cspndeYTOkHp6MqQ&amp;oe=61D8CE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9998279"/>
                  </a:ext>
                </a:extLst>
              </a:tr>
            </a:tbl>
          </a:graphicData>
        </a:graphic>
      </p:graphicFrame>
      <p:sp>
        <p:nvSpPr>
          <p:cNvPr id="4" name="Text Placeholder 3">
            <a:extLst>
              <a:ext uri="{FF2B5EF4-FFF2-40B4-BE49-F238E27FC236}">
                <a16:creationId xmlns:a16="http://schemas.microsoft.com/office/drawing/2014/main" id="{BD1CC55F-9A8B-406F-868F-CDF82DB29DE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5024662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BAC1C-5D32-4F74-BB4C-8F1329ED4684}"/>
              </a:ext>
            </a:extLst>
          </p:cNvPr>
          <p:cNvSpPr>
            <a:spLocks noGrp="1"/>
          </p:cNvSpPr>
          <p:nvPr>
            <p:ph type="title"/>
          </p:nvPr>
        </p:nvSpPr>
        <p:spPr/>
        <p:txBody>
          <a:bodyPr/>
          <a:lstStyle/>
          <a:p>
            <a:r>
              <a:rPr lang="en-US"/>
              <a:t>Facebook Own Posts Table | All profiles - 15 of 25</a:t>
            </a:r>
          </a:p>
        </p:txBody>
      </p:sp>
      <p:graphicFrame>
        <p:nvGraphicFramePr>
          <p:cNvPr id="5" name="Table Placeholder 4">
            <a:extLst>
              <a:ext uri="{FF2B5EF4-FFF2-40B4-BE49-F238E27FC236}">
                <a16:creationId xmlns:a16="http://schemas.microsoft.com/office/drawing/2014/main" id="{0102AEBA-B1C8-413D-908B-8607453650A5}"/>
              </a:ext>
            </a:extLst>
          </p:cNvPr>
          <p:cNvGraphicFramePr>
            <a:graphicFrameLocks noGrp="1"/>
          </p:cNvGraphicFramePr>
          <p:nvPr>
            <p:ph type="tbl" sz="quarter" idx="13"/>
            <p:extLst>
              <p:ext uri="{D42A27DB-BD31-4B8C-83A1-F6EECF244321}">
                <p14:modId xmlns:p14="http://schemas.microsoft.com/office/powerpoint/2010/main" val="3919764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695225741"/>
                    </a:ext>
                  </a:extLst>
                </a:gridCol>
                <a:gridCol w="1234439">
                  <a:extLst>
                    <a:ext uri="{9D8B030D-6E8A-4147-A177-3AD203B41FA5}">
                      <a16:colId xmlns:a16="http://schemas.microsoft.com/office/drawing/2014/main" val="117602075"/>
                    </a:ext>
                  </a:extLst>
                </a:gridCol>
                <a:gridCol w="1234439">
                  <a:extLst>
                    <a:ext uri="{9D8B030D-6E8A-4147-A177-3AD203B41FA5}">
                      <a16:colId xmlns:a16="http://schemas.microsoft.com/office/drawing/2014/main" val="3773270508"/>
                    </a:ext>
                  </a:extLst>
                </a:gridCol>
                <a:gridCol w="411480">
                  <a:extLst>
                    <a:ext uri="{9D8B030D-6E8A-4147-A177-3AD203B41FA5}">
                      <a16:colId xmlns:a16="http://schemas.microsoft.com/office/drawing/2014/main" val="1403998045"/>
                    </a:ext>
                  </a:extLst>
                </a:gridCol>
                <a:gridCol w="411480">
                  <a:extLst>
                    <a:ext uri="{9D8B030D-6E8A-4147-A177-3AD203B41FA5}">
                      <a16:colId xmlns:a16="http://schemas.microsoft.com/office/drawing/2014/main" val="2319255179"/>
                    </a:ext>
                  </a:extLst>
                </a:gridCol>
                <a:gridCol w="411480">
                  <a:extLst>
                    <a:ext uri="{9D8B030D-6E8A-4147-A177-3AD203B41FA5}">
                      <a16:colId xmlns:a16="http://schemas.microsoft.com/office/drawing/2014/main" val="3004054176"/>
                    </a:ext>
                  </a:extLst>
                </a:gridCol>
                <a:gridCol w="411480">
                  <a:extLst>
                    <a:ext uri="{9D8B030D-6E8A-4147-A177-3AD203B41FA5}">
                      <a16:colId xmlns:a16="http://schemas.microsoft.com/office/drawing/2014/main" val="3707633185"/>
                    </a:ext>
                  </a:extLst>
                </a:gridCol>
                <a:gridCol w="411480">
                  <a:extLst>
                    <a:ext uri="{9D8B030D-6E8A-4147-A177-3AD203B41FA5}">
                      <a16:colId xmlns:a16="http://schemas.microsoft.com/office/drawing/2014/main" val="2771827436"/>
                    </a:ext>
                  </a:extLst>
                </a:gridCol>
                <a:gridCol w="411480">
                  <a:extLst>
                    <a:ext uri="{9D8B030D-6E8A-4147-A177-3AD203B41FA5}">
                      <a16:colId xmlns:a16="http://schemas.microsoft.com/office/drawing/2014/main" val="4072035793"/>
                    </a:ext>
                  </a:extLst>
                </a:gridCol>
                <a:gridCol w="411480">
                  <a:extLst>
                    <a:ext uri="{9D8B030D-6E8A-4147-A177-3AD203B41FA5}">
                      <a16:colId xmlns:a16="http://schemas.microsoft.com/office/drawing/2014/main" val="2470180473"/>
                    </a:ext>
                  </a:extLst>
                </a:gridCol>
                <a:gridCol w="411480">
                  <a:extLst>
                    <a:ext uri="{9D8B030D-6E8A-4147-A177-3AD203B41FA5}">
                      <a16:colId xmlns:a16="http://schemas.microsoft.com/office/drawing/2014/main" val="924977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28274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- 2021-12-27 10:04:00</a:t>
                      </a:r>
                      <a:r>
                        <a:rPr kumimoji="0" lang="en-US" sz="1000" b="0" i="0" u="none" strike="noStrike" kern="1200" cap="none" spc="0" normalizeH="0" baseline="0" noProof="0">
                          <a:ln>
                            <a:noFill/>
                          </a:ln>
                          <a:solidFill>
                            <a:prstClr val="black"/>
                          </a:solidFill>
                          <a:effectLst/>
                          <a:uLnTx/>
                          <a:uFillTx/>
                          <a:latin typeface="+mn-lt"/>
                          <a:ea typeface="+mn-ea"/>
                          <a:cs typeface="+mn-cs"/>
                        </a:rPr>
                        <a:t>
 Want a fresh start in the new year? Now is the time to land your next #job. Visit bit.ly/PHLYCareers to check out our open roles and submit an application! #TEAMPHLY #insurancecareers #jobsearchers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39.30808-6/s720x720/266722256_5059623607401860_360806418982148642_n.jpg?_nc_cat=102&amp;ccb=1-5&amp;_nc_sid=8024bb&amp;_nc_ohc=d-vcHtmxA_4AX_hoCFF&amp;_nc_ht=scontent-bos3-1.xx&amp;edm=AKIiGfEEAAAA&amp;oh=00_AT_oUeuiGFZq80H8lQsWMB1O_a7Mq63E7OPEza6cHSNWxw&amp;oe=61D9F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92270238"/>
                  </a:ext>
                </a:extLst>
              </a:tr>
            </a:tbl>
          </a:graphicData>
        </a:graphic>
      </p:graphicFrame>
      <p:sp>
        <p:nvSpPr>
          <p:cNvPr id="4" name="Text Placeholder 3">
            <a:extLst>
              <a:ext uri="{FF2B5EF4-FFF2-40B4-BE49-F238E27FC236}">
                <a16:creationId xmlns:a16="http://schemas.microsoft.com/office/drawing/2014/main" id="{2FB903FC-3F9C-4D1F-BF24-1CBE27A9B60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1187618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C1886-0783-4851-951A-4373C0D82CB3}"/>
              </a:ext>
            </a:extLst>
          </p:cNvPr>
          <p:cNvSpPr>
            <a:spLocks noGrp="1"/>
          </p:cNvSpPr>
          <p:nvPr>
            <p:ph type="title"/>
          </p:nvPr>
        </p:nvSpPr>
        <p:spPr/>
        <p:txBody>
          <a:bodyPr/>
          <a:lstStyle/>
          <a:p>
            <a:r>
              <a:rPr lang="en-US"/>
              <a:t>Facebook Own Posts Table | All profiles - 16 of 25</a:t>
            </a:r>
          </a:p>
        </p:txBody>
      </p:sp>
      <p:graphicFrame>
        <p:nvGraphicFramePr>
          <p:cNvPr id="5" name="Table Placeholder 4">
            <a:extLst>
              <a:ext uri="{FF2B5EF4-FFF2-40B4-BE49-F238E27FC236}">
                <a16:creationId xmlns:a16="http://schemas.microsoft.com/office/drawing/2014/main" id="{B7155EA9-CF4B-464B-A6A4-ABE47EC2E651}"/>
              </a:ext>
            </a:extLst>
          </p:cNvPr>
          <p:cNvGraphicFramePr>
            <a:graphicFrameLocks noGrp="1"/>
          </p:cNvGraphicFramePr>
          <p:nvPr>
            <p:ph type="tbl" sz="quarter" idx="13"/>
            <p:extLst>
              <p:ext uri="{D42A27DB-BD31-4B8C-83A1-F6EECF244321}">
                <p14:modId xmlns:p14="http://schemas.microsoft.com/office/powerpoint/2010/main" val="1736077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983673232"/>
                    </a:ext>
                  </a:extLst>
                </a:gridCol>
                <a:gridCol w="1234439">
                  <a:extLst>
                    <a:ext uri="{9D8B030D-6E8A-4147-A177-3AD203B41FA5}">
                      <a16:colId xmlns:a16="http://schemas.microsoft.com/office/drawing/2014/main" val="1152227428"/>
                    </a:ext>
                  </a:extLst>
                </a:gridCol>
                <a:gridCol w="1234439">
                  <a:extLst>
                    <a:ext uri="{9D8B030D-6E8A-4147-A177-3AD203B41FA5}">
                      <a16:colId xmlns:a16="http://schemas.microsoft.com/office/drawing/2014/main" val="1238930042"/>
                    </a:ext>
                  </a:extLst>
                </a:gridCol>
                <a:gridCol w="411480">
                  <a:extLst>
                    <a:ext uri="{9D8B030D-6E8A-4147-A177-3AD203B41FA5}">
                      <a16:colId xmlns:a16="http://schemas.microsoft.com/office/drawing/2014/main" val="3333082644"/>
                    </a:ext>
                  </a:extLst>
                </a:gridCol>
                <a:gridCol w="411480">
                  <a:extLst>
                    <a:ext uri="{9D8B030D-6E8A-4147-A177-3AD203B41FA5}">
                      <a16:colId xmlns:a16="http://schemas.microsoft.com/office/drawing/2014/main" val="3153622700"/>
                    </a:ext>
                  </a:extLst>
                </a:gridCol>
                <a:gridCol w="411480">
                  <a:extLst>
                    <a:ext uri="{9D8B030D-6E8A-4147-A177-3AD203B41FA5}">
                      <a16:colId xmlns:a16="http://schemas.microsoft.com/office/drawing/2014/main" val="2943313465"/>
                    </a:ext>
                  </a:extLst>
                </a:gridCol>
                <a:gridCol w="411480">
                  <a:extLst>
                    <a:ext uri="{9D8B030D-6E8A-4147-A177-3AD203B41FA5}">
                      <a16:colId xmlns:a16="http://schemas.microsoft.com/office/drawing/2014/main" val="2029054725"/>
                    </a:ext>
                  </a:extLst>
                </a:gridCol>
                <a:gridCol w="411480">
                  <a:extLst>
                    <a:ext uri="{9D8B030D-6E8A-4147-A177-3AD203B41FA5}">
                      <a16:colId xmlns:a16="http://schemas.microsoft.com/office/drawing/2014/main" val="3993704232"/>
                    </a:ext>
                  </a:extLst>
                </a:gridCol>
                <a:gridCol w="411480">
                  <a:extLst>
                    <a:ext uri="{9D8B030D-6E8A-4147-A177-3AD203B41FA5}">
                      <a16:colId xmlns:a16="http://schemas.microsoft.com/office/drawing/2014/main" val="3422513870"/>
                    </a:ext>
                  </a:extLst>
                </a:gridCol>
                <a:gridCol w="411480">
                  <a:extLst>
                    <a:ext uri="{9D8B030D-6E8A-4147-A177-3AD203B41FA5}">
                      <a16:colId xmlns:a16="http://schemas.microsoft.com/office/drawing/2014/main" val="1004908138"/>
                    </a:ext>
                  </a:extLst>
                </a:gridCol>
                <a:gridCol w="411480">
                  <a:extLst>
                    <a:ext uri="{9D8B030D-6E8A-4147-A177-3AD203B41FA5}">
                      <a16:colId xmlns:a16="http://schemas.microsoft.com/office/drawing/2014/main" val="3350168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66283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- 2021-12-26 10:35:02</a:t>
                      </a:r>
                      <a:r>
                        <a:rPr kumimoji="0" lang="en-US" sz="1000" b="0" i="0" u="none" strike="noStrike" kern="1200" cap="none" spc="0" normalizeH="0" baseline="0" noProof="0">
                          <a:ln>
                            <a:noFill/>
                          </a:ln>
                          <a:solidFill>
                            <a:prstClr val="black"/>
                          </a:solidFill>
                          <a:effectLst/>
                          <a:uLnTx/>
                          <a:uFillTx/>
                          <a:latin typeface="+mn-lt"/>
                          <a:ea typeface="+mn-ea"/>
                          <a:cs typeface="+mn-cs"/>
                        </a:rPr>
                        <a:t>
 All of us at Selective would like to wish your family warmth and togetherness during #Kwanzaa and the years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39.30808-6/s720x720/270039563_10159067766424495_4893544035883844711_n.png?_nc_cat=103&amp;ccb=1-5&amp;_nc_sid=da1649&amp;_nc_ohc=vXDfhEvLHawAX-b9DIj&amp;_nc_ht=scontent-lga3-2.xx&amp;edm=AKIiGfEEAAAA&amp;oh=00_AT8h-9l8nW0rxmRtcGS3cH8DKa0eLzV3px3bxYUaIcjoLw&amp;oe=61DA3876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76188294"/>
                  </a:ext>
                </a:extLst>
              </a:tr>
            </a:tbl>
          </a:graphicData>
        </a:graphic>
      </p:graphicFrame>
      <p:sp>
        <p:nvSpPr>
          <p:cNvPr id="4" name="Text Placeholder 3">
            <a:extLst>
              <a:ext uri="{FF2B5EF4-FFF2-40B4-BE49-F238E27FC236}">
                <a16:creationId xmlns:a16="http://schemas.microsoft.com/office/drawing/2014/main" id="{C2064A71-A2D5-4B61-B813-7892C8A2AF9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3366612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39781-05FE-4FDD-B8D5-FD5D96E64D53}"/>
              </a:ext>
            </a:extLst>
          </p:cNvPr>
          <p:cNvSpPr>
            <a:spLocks noGrp="1"/>
          </p:cNvSpPr>
          <p:nvPr>
            <p:ph type="title"/>
          </p:nvPr>
        </p:nvSpPr>
        <p:spPr/>
        <p:txBody>
          <a:bodyPr/>
          <a:lstStyle/>
          <a:p>
            <a:r>
              <a:rPr lang="en-US"/>
              <a:t>Facebook Own Posts Table | All profiles - 17 of 25</a:t>
            </a:r>
          </a:p>
        </p:txBody>
      </p:sp>
      <p:graphicFrame>
        <p:nvGraphicFramePr>
          <p:cNvPr id="5" name="Table Placeholder 4">
            <a:extLst>
              <a:ext uri="{FF2B5EF4-FFF2-40B4-BE49-F238E27FC236}">
                <a16:creationId xmlns:a16="http://schemas.microsoft.com/office/drawing/2014/main" id="{96C1F71A-4884-4524-A045-A3D567D42A8B}"/>
              </a:ext>
            </a:extLst>
          </p:cNvPr>
          <p:cNvGraphicFramePr>
            <a:graphicFrameLocks noGrp="1"/>
          </p:cNvGraphicFramePr>
          <p:nvPr>
            <p:ph type="tbl" sz="quarter" idx="13"/>
            <p:extLst>
              <p:ext uri="{D42A27DB-BD31-4B8C-83A1-F6EECF244321}">
                <p14:modId xmlns:p14="http://schemas.microsoft.com/office/powerpoint/2010/main" val="3032586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672777630"/>
                    </a:ext>
                  </a:extLst>
                </a:gridCol>
                <a:gridCol w="1234439">
                  <a:extLst>
                    <a:ext uri="{9D8B030D-6E8A-4147-A177-3AD203B41FA5}">
                      <a16:colId xmlns:a16="http://schemas.microsoft.com/office/drawing/2014/main" val="149387342"/>
                    </a:ext>
                  </a:extLst>
                </a:gridCol>
                <a:gridCol w="1234439">
                  <a:extLst>
                    <a:ext uri="{9D8B030D-6E8A-4147-A177-3AD203B41FA5}">
                      <a16:colId xmlns:a16="http://schemas.microsoft.com/office/drawing/2014/main" val="1857521486"/>
                    </a:ext>
                  </a:extLst>
                </a:gridCol>
                <a:gridCol w="411480">
                  <a:extLst>
                    <a:ext uri="{9D8B030D-6E8A-4147-A177-3AD203B41FA5}">
                      <a16:colId xmlns:a16="http://schemas.microsoft.com/office/drawing/2014/main" val="3904702056"/>
                    </a:ext>
                  </a:extLst>
                </a:gridCol>
                <a:gridCol w="411480">
                  <a:extLst>
                    <a:ext uri="{9D8B030D-6E8A-4147-A177-3AD203B41FA5}">
                      <a16:colId xmlns:a16="http://schemas.microsoft.com/office/drawing/2014/main" val="1689470732"/>
                    </a:ext>
                  </a:extLst>
                </a:gridCol>
                <a:gridCol w="411480">
                  <a:extLst>
                    <a:ext uri="{9D8B030D-6E8A-4147-A177-3AD203B41FA5}">
                      <a16:colId xmlns:a16="http://schemas.microsoft.com/office/drawing/2014/main" val="858476357"/>
                    </a:ext>
                  </a:extLst>
                </a:gridCol>
                <a:gridCol w="411480">
                  <a:extLst>
                    <a:ext uri="{9D8B030D-6E8A-4147-A177-3AD203B41FA5}">
                      <a16:colId xmlns:a16="http://schemas.microsoft.com/office/drawing/2014/main" val="3554414663"/>
                    </a:ext>
                  </a:extLst>
                </a:gridCol>
                <a:gridCol w="411480">
                  <a:extLst>
                    <a:ext uri="{9D8B030D-6E8A-4147-A177-3AD203B41FA5}">
                      <a16:colId xmlns:a16="http://schemas.microsoft.com/office/drawing/2014/main" val="3884903781"/>
                    </a:ext>
                  </a:extLst>
                </a:gridCol>
                <a:gridCol w="411480">
                  <a:extLst>
                    <a:ext uri="{9D8B030D-6E8A-4147-A177-3AD203B41FA5}">
                      <a16:colId xmlns:a16="http://schemas.microsoft.com/office/drawing/2014/main" val="285222293"/>
                    </a:ext>
                  </a:extLst>
                </a:gridCol>
                <a:gridCol w="411480">
                  <a:extLst>
                    <a:ext uri="{9D8B030D-6E8A-4147-A177-3AD203B41FA5}">
                      <a16:colId xmlns:a16="http://schemas.microsoft.com/office/drawing/2014/main" val="422022534"/>
                    </a:ext>
                  </a:extLst>
                </a:gridCol>
                <a:gridCol w="411480">
                  <a:extLst>
                    <a:ext uri="{9D8B030D-6E8A-4147-A177-3AD203B41FA5}">
                      <a16:colId xmlns:a16="http://schemas.microsoft.com/office/drawing/2014/main" val="4087970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02813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- 2021-12-25 09:45:03</a:t>
                      </a:r>
                      <a:r>
                        <a:rPr kumimoji="0" lang="en-US" sz="1000" b="0" i="0" u="none" strike="noStrike" kern="1200" cap="none" spc="0" normalizeH="0" baseline="0" noProof="0">
                          <a:ln>
                            <a:noFill/>
                          </a:ln>
                          <a:solidFill>
                            <a:prstClr val="black"/>
                          </a:solidFill>
                          <a:effectLst/>
                          <a:uLnTx/>
                          <a:uFillTx/>
                          <a:latin typeface="+mn-lt"/>
                          <a:ea typeface="+mn-ea"/>
                          <a:cs typeface="+mn-cs"/>
                        </a:rPr>
                        <a:t>
 #MerryChristmas from all of us at Selective! We wish you and yours a safe, happy, and healthy holiday 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39.30808-6/s720x720/269953147_10159065963749495_5269145885274849514_n.png?_nc_cat=110&amp;ccb=1-5&amp;_nc_sid=da1649&amp;_nc_ohc=KAjgXtyRgQ8AX-2SB-s&amp;_nc_ht=scontent-lga3-2.xx&amp;edm=AKIiGfEEAAAA&amp;oh=00_AT9drt0TOy0CWOQZ2paDDNYua_KiGjC-JmmlO8z-vZqEvg&amp;oe=61D8DE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13648747"/>
                  </a:ext>
                </a:extLst>
              </a:tr>
            </a:tbl>
          </a:graphicData>
        </a:graphic>
      </p:graphicFrame>
      <p:sp>
        <p:nvSpPr>
          <p:cNvPr id="4" name="Text Placeholder 3">
            <a:extLst>
              <a:ext uri="{FF2B5EF4-FFF2-40B4-BE49-F238E27FC236}">
                <a16:creationId xmlns:a16="http://schemas.microsoft.com/office/drawing/2014/main" id="{551A6CF8-937B-4C0E-B6CB-1F6AC1C6B88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2211006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9F168-EC46-4620-8CB3-1064551636E4}"/>
              </a:ext>
            </a:extLst>
          </p:cNvPr>
          <p:cNvSpPr>
            <a:spLocks noGrp="1"/>
          </p:cNvSpPr>
          <p:nvPr>
            <p:ph type="title"/>
          </p:nvPr>
        </p:nvSpPr>
        <p:spPr/>
        <p:txBody>
          <a:bodyPr/>
          <a:lstStyle/>
          <a:p>
            <a:r>
              <a:rPr lang="en-US"/>
              <a:t>Facebook Own Posts Table | All profiles - 18 of 25</a:t>
            </a:r>
          </a:p>
        </p:txBody>
      </p:sp>
      <p:graphicFrame>
        <p:nvGraphicFramePr>
          <p:cNvPr id="5" name="Table Placeholder 4">
            <a:extLst>
              <a:ext uri="{FF2B5EF4-FFF2-40B4-BE49-F238E27FC236}">
                <a16:creationId xmlns:a16="http://schemas.microsoft.com/office/drawing/2014/main" id="{AC6F8A31-DE36-4527-B031-2738E9F3DD2F}"/>
              </a:ext>
            </a:extLst>
          </p:cNvPr>
          <p:cNvGraphicFramePr>
            <a:graphicFrameLocks noGrp="1"/>
          </p:cNvGraphicFramePr>
          <p:nvPr>
            <p:ph type="tbl" sz="quarter" idx="13"/>
            <p:extLst>
              <p:ext uri="{D42A27DB-BD31-4B8C-83A1-F6EECF244321}">
                <p14:modId xmlns:p14="http://schemas.microsoft.com/office/powerpoint/2010/main" val="4207389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089507433"/>
                    </a:ext>
                  </a:extLst>
                </a:gridCol>
                <a:gridCol w="1234439">
                  <a:extLst>
                    <a:ext uri="{9D8B030D-6E8A-4147-A177-3AD203B41FA5}">
                      <a16:colId xmlns:a16="http://schemas.microsoft.com/office/drawing/2014/main" val="1484801714"/>
                    </a:ext>
                  </a:extLst>
                </a:gridCol>
                <a:gridCol w="1234439">
                  <a:extLst>
                    <a:ext uri="{9D8B030D-6E8A-4147-A177-3AD203B41FA5}">
                      <a16:colId xmlns:a16="http://schemas.microsoft.com/office/drawing/2014/main" val="423232243"/>
                    </a:ext>
                  </a:extLst>
                </a:gridCol>
                <a:gridCol w="411480">
                  <a:extLst>
                    <a:ext uri="{9D8B030D-6E8A-4147-A177-3AD203B41FA5}">
                      <a16:colId xmlns:a16="http://schemas.microsoft.com/office/drawing/2014/main" val="3943703529"/>
                    </a:ext>
                  </a:extLst>
                </a:gridCol>
                <a:gridCol w="411480">
                  <a:extLst>
                    <a:ext uri="{9D8B030D-6E8A-4147-A177-3AD203B41FA5}">
                      <a16:colId xmlns:a16="http://schemas.microsoft.com/office/drawing/2014/main" val="4094003277"/>
                    </a:ext>
                  </a:extLst>
                </a:gridCol>
                <a:gridCol w="411480">
                  <a:extLst>
                    <a:ext uri="{9D8B030D-6E8A-4147-A177-3AD203B41FA5}">
                      <a16:colId xmlns:a16="http://schemas.microsoft.com/office/drawing/2014/main" val="2247168538"/>
                    </a:ext>
                  </a:extLst>
                </a:gridCol>
                <a:gridCol w="411480">
                  <a:extLst>
                    <a:ext uri="{9D8B030D-6E8A-4147-A177-3AD203B41FA5}">
                      <a16:colId xmlns:a16="http://schemas.microsoft.com/office/drawing/2014/main" val="2702409076"/>
                    </a:ext>
                  </a:extLst>
                </a:gridCol>
                <a:gridCol w="411480">
                  <a:extLst>
                    <a:ext uri="{9D8B030D-6E8A-4147-A177-3AD203B41FA5}">
                      <a16:colId xmlns:a16="http://schemas.microsoft.com/office/drawing/2014/main" val="4158476623"/>
                    </a:ext>
                  </a:extLst>
                </a:gridCol>
                <a:gridCol w="411480">
                  <a:extLst>
                    <a:ext uri="{9D8B030D-6E8A-4147-A177-3AD203B41FA5}">
                      <a16:colId xmlns:a16="http://schemas.microsoft.com/office/drawing/2014/main" val="2844477745"/>
                    </a:ext>
                  </a:extLst>
                </a:gridCol>
                <a:gridCol w="411480">
                  <a:extLst>
                    <a:ext uri="{9D8B030D-6E8A-4147-A177-3AD203B41FA5}">
                      <a16:colId xmlns:a16="http://schemas.microsoft.com/office/drawing/2014/main" val="2382290824"/>
                    </a:ext>
                  </a:extLst>
                </a:gridCol>
                <a:gridCol w="411480">
                  <a:extLst>
                    <a:ext uri="{9D8B030D-6E8A-4147-A177-3AD203B41FA5}">
                      <a16:colId xmlns:a16="http://schemas.microsoft.com/office/drawing/2014/main" val="3667898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78481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- 2021-12-24 12:10:38</a:t>
                      </a:r>
                      <a:r>
                        <a:rPr kumimoji="0" lang="en-US" sz="1000" b="0" i="0" u="none" strike="noStrike" kern="1200" cap="none" spc="0" normalizeH="0" baseline="0" noProof="0">
                          <a:ln>
                            <a:noFill/>
                          </a:ln>
                          <a:solidFill>
                            <a:prstClr val="black"/>
                          </a:solidFill>
                          <a:effectLst/>
                          <a:uLnTx/>
                          <a:uFillTx/>
                          <a:latin typeface="+mn-lt"/>
                          <a:ea typeface="+mn-ea"/>
                          <a:cs typeface="+mn-cs"/>
                        </a:rPr>
                        <a:t>
 #Socialengineering is an email scam where #cyber criminals impersonate a business owner to trick employees into sending them sensitive data or money: http://ow.ly/qRtO50HbuZE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s720x720/269913946_237638201842679_4018375297761895165_n.jpg?_nc_cat=102&amp;ccb=1-5&amp;_nc_sid=ad6a45&amp;_nc_ohc=jsIc308cBSAAX-D7Rgc&amp;_nc_ht=scontent-lga3-2.xx&amp;edm=AKIiGfEEAAAA&amp;oh=00_AT-O51f37CVggddf9xDywYzcsMR3JTRR7jOrEgiqqQCQWw&amp;oe=61D8E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29043904"/>
                  </a:ext>
                </a:extLst>
              </a:tr>
            </a:tbl>
          </a:graphicData>
        </a:graphic>
      </p:graphicFrame>
      <p:sp>
        <p:nvSpPr>
          <p:cNvPr id="4" name="Text Placeholder 3">
            <a:extLst>
              <a:ext uri="{FF2B5EF4-FFF2-40B4-BE49-F238E27FC236}">
                <a16:creationId xmlns:a16="http://schemas.microsoft.com/office/drawing/2014/main" id="{A0F27919-C4EC-4631-8B9A-9235FCFC903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0255498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6A8BD-7223-4458-9A8B-0DDCB6D72E8E}"/>
              </a:ext>
            </a:extLst>
          </p:cNvPr>
          <p:cNvSpPr>
            <a:spLocks noGrp="1"/>
          </p:cNvSpPr>
          <p:nvPr>
            <p:ph type="title"/>
          </p:nvPr>
        </p:nvSpPr>
        <p:spPr/>
        <p:txBody>
          <a:bodyPr/>
          <a:lstStyle/>
          <a:p>
            <a:r>
              <a:rPr lang="en-US"/>
              <a:t>Facebook Own Posts Table | All profiles - 19 of 25</a:t>
            </a:r>
          </a:p>
        </p:txBody>
      </p:sp>
      <p:graphicFrame>
        <p:nvGraphicFramePr>
          <p:cNvPr id="5" name="Table Placeholder 4">
            <a:extLst>
              <a:ext uri="{FF2B5EF4-FFF2-40B4-BE49-F238E27FC236}">
                <a16:creationId xmlns:a16="http://schemas.microsoft.com/office/drawing/2014/main" id="{CCB8AF58-5A9E-4AD4-A794-FD6EF4970C1C}"/>
              </a:ext>
            </a:extLst>
          </p:cNvPr>
          <p:cNvGraphicFramePr>
            <a:graphicFrameLocks noGrp="1"/>
          </p:cNvGraphicFramePr>
          <p:nvPr>
            <p:ph type="tbl" sz="quarter" idx="13"/>
            <p:extLst>
              <p:ext uri="{D42A27DB-BD31-4B8C-83A1-F6EECF244321}">
                <p14:modId xmlns:p14="http://schemas.microsoft.com/office/powerpoint/2010/main" val="1128911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332935203"/>
                    </a:ext>
                  </a:extLst>
                </a:gridCol>
                <a:gridCol w="1234439">
                  <a:extLst>
                    <a:ext uri="{9D8B030D-6E8A-4147-A177-3AD203B41FA5}">
                      <a16:colId xmlns:a16="http://schemas.microsoft.com/office/drawing/2014/main" val="208675412"/>
                    </a:ext>
                  </a:extLst>
                </a:gridCol>
                <a:gridCol w="1234439">
                  <a:extLst>
                    <a:ext uri="{9D8B030D-6E8A-4147-A177-3AD203B41FA5}">
                      <a16:colId xmlns:a16="http://schemas.microsoft.com/office/drawing/2014/main" val="2621152049"/>
                    </a:ext>
                  </a:extLst>
                </a:gridCol>
                <a:gridCol w="411480">
                  <a:extLst>
                    <a:ext uri="{9D8B030D-6E8A-4147-A177-3AD203B41FA5}">
                      <a16:colId xmlns:a16="http://schemas.microsoft.com/office/drawing/2014/main" val="1890909760"/>
                    </a:ext>
                  </a:extLst>
                </a:gridCol>
                <a:gridCol w="411480">
                  <a:extLst>
                    <a:ext uri="{9D8B030D-6E8A-4147-A177-3AD203B41FA5}">
                      <a16:colId xmlns:a16="http://schemas.microsoft.com/office/drawing/2014/main" val="882266547"/>
                    </a:ext>
                  </a:extLst>
                </a:gridCol>
                <a:gridCol w="411480">
                  <a:extLst>
                    <a:ext uri="{9D8B030D-6E8A-4147-A177-3AD203B41FA5}">
                      <a16:colId xmlns:a16="http://schemas.microsoft.com/office/drawing/2014/main" val="292426737"/>
                    </a:ext>
                  </a:extLst>
                </a:gridCol>
                <a:gridCol w="411480">
                  <a:extLst>
                    <a:ext uri="{9D8B030D-6E8A-4147-A177-3AD203B41FA5}">
                      <a16:colId xmlns:a16="http://schemas.microsoft.com/office/drawing/2014/main" val="2412919307"/>
                    </a:ext>
                  </a:extLst>
                </a:gridCol>
                <a:gridCol w="411480">
                  <a:extLst>
                    <a:ext uri="{9D8B030D-6E8A-4147-A177-3AD203B41FA5}">
                      <a16:colId xmlns:a16="http://schemas.microsoft.com/office/drawing/2014/main" val="3899462882"/>
                    </a:ext>
                  </a:extLst>
                </a:gridCol>
                <a:gridCol w="411480">
                  <a:extLst>
                    <a:ext uri="{9D8B030D-6E8A-4147-A177-3AD203B41FA5}">
                      <a16:colId xmlns:a16="http://schemas.microsoft.com/office/drawing/2014/main" val="1642591918"/>
                    </a:ext>
                  </a:extLst>
                </a:gridCol>
                <a:gridCol w="411480">
                  <a:extLst>
                    <a:ext uri="{9D8B030D-6E8A-4147-A177-3AD203B41FA5}">
                      <a16:colId xmlns:a16="http://schemas.microsoft.com/office/drawing/2014/main" val="1634663021"/>
                    </a:ext>
                  </a:extLst>
                </a:gridCol>
                <a:gridCol w="411480">
                  <a:extLst>
                    <a:ext uri="{9D8B030D-6E8A-4147-A177-3AD203B41FA5}">
                      <a16:colId xmlns:a16="http://schemas.microsoft.com/office/drawing/2014/main" val="2857539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8092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- 2021-12-23 12:46:33</a:t>
                      </a:r>
                      <a:r>
                        <a:rPr kumimoji="0" lang="en-US" sz="1000" b="0" i="0" u="none" strike="noStrike" kern="1200" cap="none" spc="0" normalizeH="0" baseline="0" noProof="0">
                          <a:ln>
                            <a:noFill/>
                          </a:ln>
                          <a:solidFill>
                            <a:prstClr val="black"/>
                          </a:solidFill>
                          <a:effectLst/>
                          <a:uLnTx/>
                          <a:uFillTx/>
                          <a:latin typeface="+mn-lt"/>
                          <a:ea typeface="+mn-ea"/>
                          <a:cs typeface="+mn-cs"/>
                        </a:rPr>
                        <a:t>
 First Insurance offices are closing at 12noon today and will remain closed through the weekend. Normal business hours will resume on Monday. Our after hours call center will remain open over the holiday weekend should you need to report a claim. From all of us at #teamficoh, have a safe and happy holiday!
#happyholidays2021 #safeholidays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15.5256-10/s720x720/269925538_660660878444462_7497384309306974686_n.jpg?_nc_cat=103&amp;ccb=1-5&amp;_nc_sid=ad6a45&amp;_nc_ohc=n0c49fCyMGgAX8QLtTR&amp;_nc_ht=scontent-atl3-1.xx&amp;edm=AKIiGfEEAAAA&amp;oh=00_AT9EJcS6AqGW3kkCSMsnBDi10HpPkKC5_NuTebfmiglgIw&amp;oe=61DA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19466197"/>
                  </a:ext>
                </a:extLst>
              </a:tr>
            </a:tbl>
          </a:graphicData>
        </a:graphic>
      </p:graphicFrame>
      <p:sp>
        <p:nvSpPr>
          <p:cNvPr id="4" name="Text Placeholder 3">
            <a:extLst>
              <a:ext uri="{FF2B5EF4-FFF2-40B4-BE49-F238E27FC236}">
                <a16:creationId xmlns:a16="http://schemas.microsoft.com/office/drawing/2014/main" id="{A877A32F-FA02-4822-B7B3-C108538446C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0833997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471D6-C6A9-41FA-A2E8-03770E25C48F}"/>
              </a:ext>
            </a:extLst>
          </p:cNvPr>
          <p:cNvSpPr>
            <a:spLocks noGrp="1"/>
          </p:cNvSpPr>
          <p:nvPr>
            <p:ph type="title"/>
          </p:nvPr>
        </p:nvSpPr>
        <p:spPr/>
        <p:txBody>
          <a:bodyPr/>
          <a:lstStyle/>
          <a:p>
            <a:r>
              <a:rPr lang="en-US"/>
              <a:t>Facebook Own Posts Table | All profiles - 20 of 25</a:t>
            </a:r>
          </a:p>
        </p:txBody>
      </p:sp>
      <p:graphicFrame>
        <p:nvGraphicFramePr>
          <p:cNvPr id="5" name="Table Placeholder 4">
            <a:extLst>
              <a:ext uri="{FF2B5EF4-FFF2-40B4-BE49-F238E27FC236}">
                <a16:creationId xmlns:a16="http://schemas.microsoft.com/office/drawing/2014/main" id="{3AF1ADE5-031C-479E-B670-93AE1F4AADF2}"/>
              </a:ext>
            </a:extLst>
          </p:cNvPr>
          <p:cNvGraphicFramePr>
            <a:graphicFrameLocks noGrp="1"/>
          </p:cNvGraphicFramePr>
          <p:nvPr>
            <p:ph type="tbl" sz="quarter" idx="13"/>
            <p:extLst>
              <p:ext uri="{D42A27DB-BD31-4B8C-83A1-F6EECF244321}">
                <p14:modId xmlns:p14="http://schemas.microsoft.com/office/powerpoint/2010/main" val="1668973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49879928"/>
                    </a:ext>
                  </a:extLst>
                </a:gridCol>
                <a:gridCol w="1234439">
                  <a:extLst>
                    <a:ext uri="{9D8B030D-6E8A-4147-A177-3AD203B41FA5}">
                      <a16:colId xmlns:a16="http://schemas.microsoft.com/office/drawing/2014/main" val="3482037574"/>
                    </a:ext>
                  </a:extLst>
                </a:gridCol>
                <a:gridCol w="1234439">
                  <a:extLst>
                    <a:ext uri="{9D8B030D-6E8A-4147-A177-3AD203B41FA5}">
                      <a16:colId xmlns:a16="http://schemas.microsoft.com/office/drawing/2014/main" val="3648316045"/>
                    </a:ext>
                  </a:extLst>
                </a:gridCol>
                <a:gridCol w="411480">
                  <a:extLst>
                    <a:ext uri="{9D8B030D-6E8A-4147-A177-3AD203B41FA5}">
                      <a16:colId xmlns:a16="http://schemas.microsoft.com/office/drawing/2014/main" val="2540013748"/>
                    </a:ext>
                  </a:extLst>
                </a:gridCol>
                <a:gridCol w="411480">
                  <a:extLst>
                    <a:ext uri="{9D8B030D-6E8A-4147-A177-3AD203B41FA5}">
                      <a16:colId xmlns:a16="http://schemas.microsoft.com/office/drawing/2014/main" val="4106186530"/>
                    </a:ext>
                  </a:extLst>
                </a:gridCol>
                <a:gridCol w="411480">
                  <a:extLst>
                    <a:ext uri="{9D8B030D-6E8A-4147-A177-3AD203B41FA5}">
                      <a16:colId xmlns:a16="http://schemas.microsoft.com/office/drawing/2014/main" val="1707659335"/>
                    </a:ext>
                  </a:extLst>
                </a:gridCol>
                <a:gridCol w="411480">
                  <a:extLst>
                    <a:ext uri="{9D8B030D-6E8A-4147-A177-3AD203B41FA5}">
                      <a16:colId xmlns:a16="http://schemas.microsoft.com/office/drawing/2014/main" val="2305543638"/>
                    </a:ext>
                  </a:extLst>
                </a:gridCol>
                <a:gridCol w="411480">
                  <a:extLst>
                    <a:ext uri="{9D8B030D-6E8A-4147-A177-3AD203B41FA5}">
                      <a16:colId xmlns:a16="http://schemas.microsoft.com/office/drawing/2014/main" val="2506143138"/>
                    </a:ext>
                  </a:extLst>
                </a:gridCol>
                <a:gridCol w="411480">
                  <a:extLst>
                    <a:ext uri="{9D8B030D-6E8A-4147-A177-3AD203B41FA5}">
                      <a16:colId xmlns:a16="http://schemas.microsoft.com/office/drawing/2014/main" val="571126190"/>
                    </a:ext>
                  </a:extLst>
                </a:gridCol>
                <a:gridCol w="411480">
                  <a:extLst>
                    <a:ext uri="{9D8B030D-6E8A-4147-A177-3AD203B41FA5}">
                      <a16:colId xmlns:a16="http://schemas.microsoft.com/office/drawing/2014/main" val="1430148212"/>
                    </a:ext>
                  </a:extLst>
                </a:gridCol>
                <a:gridCol w="411480">
                  <a:extLst>
                    <a:ext uri="{9D8B030D-6E8A-4147-A177-3AD203B41FA5}">
                      <a16:colId xmlns:a16="http://schemas.microsoft.com/office/drawing/2014/main" val="3403489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04928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- 2021-12-23 11:10:04</a:t>
                      </a:r>
                      <a:r>
                        <a:rPr kumimoji="0" lang="en-US" sz="1000" b="0" i="0" u="none" strike="noStrike" kern="1200" cap="none" spc="0" normalizeH="0" baseline="0" noProof="0">
                          <a:ln>
                            <a:noFill/>
                          </a:ln>
                          <a:solidFill>
                            <a:prstClr val="black"/>
                          </a:solidFill>
                          <a:effectLst/>
                          <a:uLnTx/>
                          <a:uFillTx/>
                          <a:latin typeface="+mn-lt"/>
                          <a:ea typeface="+mn-ea"/>
                          <a:cs typeface="+mn-cs"/>
                        </a:rPr>
                        <a:t>
 Creating a home inventory can help you select the right insurance coverage for your belongings and file accurate claims in the event of damage or theft. For more ways to protect your property, visit: http://ow.ly/HuPP50Hfzbg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39.30808-6/s720x720/269949909_10159062689844495_2623823493638425286_n.png?_nc_cat=103&amp;ccb=1-5&amp;_nc_sid=da1649&amp;_nc_ohc=OpG0G3ECcYAAX_Za0xF&amp;_nc_ht=scontent-lga3-2.xx&amp;edm=AKIiGfEEAAAA&amp;oh=00_AT-NRWIiJ1qwVL-GCxzAob8Q2DzYDEAeifpoKi8wRaaV4Q&amp;oe=61D9B4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85776407"/>
                  </a:ext>
                </a:extLst>
              </a:tr>
            </a:tbl>
          </a:graphicData>
        </a:graphic>
      </p:graphicFrame>
      <p:sp>
        <p:nvSpPr>
          <p:cNvPr id="4" name="Text Placeholder 3">
            <a:extLst>
              <a:ext uri="{FF2B5EF4-FFF2-40B4-BE49-F238E27FC236}">
                <a16:creationId xmlns:a16="http://schemas.microsoft.com/office/drawing/2014/main" id="{9380BD13-4CC1-4BD4-A5BD-0EC211B3104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0658190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6850F-4976-46B0-839B-9F5ACD24E174}"/>
              </a:ext>
            </a:extLst>
          </p:cNvPr>
          <p:cNvSpPr>
            <a:spLocks noGrp="1"/>
          </p:cNvSpPr>
          <p:nvPr>
            <p:ph type="title"/>
          </p:nvPr>
        </p:nvSpPr>
        <p:spPr/>
        <p:txBody>
          <a:bodyPr/>
          <a:lstStyle/>
          <a:p>
            <a:r>
              <a:rPr lang="en-US"/>
              <a:t>Facebook Own Posts Table | All profiles - 21 of 25</a:t>
            </a:r>
          </a:p>
        </p:txBody>
      </p:sp>
      <p:graphicFrame>
        <p:nvGraphicFramePr>
          <p:cNvPr id="5" name="Table Placeholder 4">
            <a:extLst>
              <a:ext uri="{FF2B5EF4-FFF2-40B4-BE49-F238E27FC236}">
                <a16:creationId xmlns:a16="http://schemas.microsoft.com/office/drawing/2014/main" id="{29DB5F6D-C9E0-4C87-A69C-D89316ECCDE7}"/>
              </a:ext>
            </a:extLst>
          </p:cNvPr>
          <p:cNvGraphicFramePr>
            <a:graphicFrameLocks noGrp="1"/>
          </p:cNvGraphicFramePr>
          <p:nvPr>
            <p:ph type="tbl" sz="quarter" idx="13"/>
            <p:extLst>
              <p:ext uri="{D42A27DB-BD31-4B8C-83A1-F6EECF244321}">
                <p14:modId xmlns:p14="http://schemas.microsoft.com/office/powerpoint/2010/main" val="3094058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055873966"/>
                    </a:ext>
                  </a:extLst>
                </a:gridCol>
                <a:gridCol w="1234439">
                  <a:extLst>
                    <a:ext uri="{9D8B030D-6E8A-4147-A177-3AD203B41FA5}">
                      <a16:colId xmlns:a16="http://schemas.microsoft.com/office/drawing/2014/main" val="977892968"/>
                    </a:ext>
                  </a:extLst>
                </a:gridCol>
                <a:gridCol w="1234439">
                  <a:extLst>
                    <a:ext uri="{9D8B030D-6E8A-4147-A177-3AD203B41FA5}">
                      <a16:colId xmlns:a16="http://schemas.microsoft.com/office/drawing/2014/main" val="2574431677"/>
                    </a:ext>
                  </a:extLst>
                </a:gridCol>
                <a:gridCol w="411480">
                  <a:extLst>
                    <a:ext uri="{9D8B030D-6E8A-4147-A177-3AD203B41FA5}">
                      <a16:colId xmlns:a16="http://schemas.microsoft.com/office/drawing/2014/main" val="3020468216"/>
                    </a:ext>
                  </a:extLst>
                </a:gridCol>
                <a:gridCol w="411480">
                  <a:extLst>
                    <a:ext uri="{9D8B030D-6E8A-4147-A177-3AD203B41FA5}">
                      <a16:colId xmlns:a16="http://schemas.microsoft.com/office/drawing/2014/main" val="2974976849"/>
                    </a:ext>
                  </a:extLst>
                </a:gridCol>
                <a:gridCol w="411480">
                  <a:extLst>
                    <a:ext uri="{9D8B030D-6E8A-4147-A177-3AD203B41FA5}">
                      <a16:colId xmlns:a16="http://schemas.microsoft.com/office/drawing/2014/main" val="3270561628"/>
                    </a:ext>
                  </a:extLst>
                </a:gridCol>
                <a:gridCol w="411480">
                  <a:extLst>
                    <a:ext uri="{9D8B030D-6E8A-4147-A177-3AD203B41FA5}">
                      <a16:colId xmlns:a16="http://schemas.microsoft.com/office/drawing/2014/main" val="3941387373"/>
                    </a:ext>
                  </a:extLst>
                </a:gridCol>
                <a:gridCol w="411480">
                  <a:extLst>
                    <a:ext uri="{9D8B030D-6E8A-4147-A177-3AD203B41FA5}">
                      <a16:colId xmlns:a16="http://schemas.microsoft.com/office/drawing/2014/main" val="3538612813"/>
                    </a:ext>
                  </a:extLst>
                </a:gridCol>
                <a:gridCol w="411480">
                  <a:extLst>
                    <a:ext uri="{9D8B030D-6E8A-4147-A177-3AD203B41FA5}">
                      <a16:colId xmlns:a16="http://schemas.microsoft.com/office/drawing/2014/main" val="3906132222"/>
                    </a:ext>
                  </a:extLst>
                </a:gridCol>
                <a:gridCol w="411480">
                  <a:extLst>
                    <a:ext uri="{9D8B030D-6E8A-4147-A177-3AD203B41FA5}">
                      <a16:colId xmlns:a16="http://schemas.microsoft.com/office/drawing/2014/main" val="1688596037"/>
                    </a:ext>
                  </a:extLst>
                </a:gridCol>
                <a:gridCol w="411480">
                  <a:extLst>
                    <a:ext uri="{9D8B030D-6E8A-4147-A177-3AD203B41FA5}">
                      <a16:colId xmlns:a16="http://schemas.microsoft.com/office/drawing/2014/main" val="49621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90670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- 2021-12-23 11:09:01</a:t>
                      </a:r>
                      <a:r>
                        <a:rPr kumimoji="0" lang="en-US" sz="1000" b="0" i="0" u="none" strike="noStrike" kern="1200" cap="none" spc="0" normalizeH="0" baseline="0" noProof="0">
                          <a:ln>
                            <a:noFill/>
                          </a:ln>
                          <a:solidFill>
                            <a:prstClr val="black"/>
                          </a:solidFill>
                          <a:effectLst/>
                          <a:uLnTx/>
                          <a:uFillTx/>
                          <a:latin typeface="+mn-lt"/>
                          <a:ea typeface="+mn-ea"/>
                          <a:cs typeface="+mn-cs"/>
                        </a:rPr>
                        <a:t>
 Happy holidays! TMA will close at noon today for the holiday season. We will resume normal business hours on Monday, December 27th.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p720x720/269713034_2977679112487011_1726974633987398467_n.jpg?_nc_cat=106&amp;ccb=1-5&amp;_nc_sid=8024bb&amp;_nc_ohc=e7zCYsOBzugAX_Y-lgw&amp;_nc_ht=scontent-iad3-2.xx&amp;edm=AKIiGfEEAAAA&amp;oh=00_AT8hD0zEkI4EHFXuGpBce8uPtMjLrhUNSEQDgjFG21q0Yg&amp;oe=61D8739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37493293"/>
                  </a:ext>
                </a:extLst>
              </a:tr>
            </a:tbl>
          </a:graphicData>
        </a:graphic>
      </p:graphicFrame>
      <p:sp>
        <p:nvSpPr>
          <p:cNvPr id="4" name="Text Placeholder 3">
            <a:extLst>
              <a:ext uri="{FF2B5EF4-FFF2-40B4-BE49-F238E27FC236}">
                <a16:creationId xmlns:a16="http://schemas.microsoft.com/office/drawing/2014/main" id="{3952AFDA-9999-4D0F-B782-078DC27C43E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4302846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A7588-F384-4CA5-A7B7-E6865552D139}"/>
              </a:ext>
            </a:extLst>
          </p:cNvPr>
          <p:cNvSpPr>
            <a:spLocks noGrp="1"/>
          </p:cNvSpPr>
          <p:nvPr>
            <p:ph type="title"/>
          </p:nvPr>
        </p:nvSpPr>
        <p:spPr/>
        <p:txBody>
          <a:bodyPr/>
          <a:lstStyle/>
          <a:p>
            <a:r>
              <a:rPr lang="en-US"/>
              <a:t>Facebook Own Posts Table | All profiles - 22 of 25</a:t>
            </a:r>
          </a:p>
        </p:txBody>
      </p:sp>
      <p:graphicFrame>
        <p:nvGraphicFramePr>
          <p:cNvPr id="5" name="Table Placeholder 4">
            <a:extLst>
              <a:ext uri="{FF2B5EF4-FFF2-40B4-BE49-F238E27FC236}">
                <a16:creationId xmlns:a16="http://schemas.microsoft.com/office/drawing/2014/main" id="{BECA7A3F-7CC1-4058-927C-673B18D7CB21}"/>
              </a:ext>
            </a:extLst>
          </p:cNvPr>
          <p:cNvGraphicFramePr>
            <a:graphicFrameLocks noGrp="1"/>
          </p:cNvGraphicFramePr>
          <p:nvPr>
            <p:ph type="tbl" sz="quarter" idx="13"/>
            <p:extLst>
              <p:ext uri="{D42A27DB-BD31-4B8C-83A1-F6EECF244321}">
                <p14:modId xmlns:p14="http://schemas.microsoft.com/office/powerpoint/2010/main" val="2611313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651188391"/>
                    </a:ext>
                  </a:extLst>
                </a:gridCol>
                <a:gridCol w="1234439">
                  <a:extLst>
                    <a:ext uri="{9D8B030D-6E8A-4147-A177-3AD203B41FA5}">
                      <a16:colId xmlns:a16="http://schemas.microsoft.com/office/drawing/2014/main" val="2309489546"/>
                    </a:ext>
                  </a:extLst>
                </a:gridCol>
                <a:gridCol w="1234439">
                  <a:extLst>
                    <a:ext uri="{9D8B030D-6E8A-4147-A177-3AD203B41FA5}">
                      <a16:colId xmlns:a16="http://schemas.microsoft.com/office/drawing/2014/main" val="13962852"/>
                    </a:ext>
                  </a:extLst>
                </a:gridCol>
                <a:gridCol w="411480">
                  <a:extLst>
                    <a:ext uri="{9D8B030D-6E8A-4147-A177-3AD203B41FA5}">
                      <a16:colId xmlns:a16="http://schemas.microsoft.com/office/drawing/2014/main" val="1349396894"/>
                    </a:ext>
                  </a:extLst>
                </a:gridCol>
                <a:gridCol w="411480">
                  <a:extLst>
                    <a:ext uri="{9D8B030D-6E8A-4147-A177-3AD203B41FA5}">
                      <a16:colId xmlns:a16="http://schemas.microsoft.com/office/drawing/2014/main" val="2738863801"/>
                    </a:ext>
                  </a:extLst>
                </a:gridCol>
                <a:gridCol w="411480">
                  <a:extLst>
                    <a:ext uri="{9D8B030D-6E8A-4147-A177-3AD203B41FA5}">
                      <a16:colId xmlns:a16="http://schemas.microsoft.com/office/drawing/2014/main" val="3189652303"/>
                    </a:ext>
                  </a:extLst>
                </a:gridCol>
                <a:gridCol w="411480">
                  <a:extLst>
                    <a:ext uri="{9D8B030D-6E8A-4147-A177-3AD203B41FA5}">
                      <a16:colId xmlns:a16="http://schemas.microsoft.com/office/drawing/2014/main" val="3362927610"/>
                    </a:ext>
                  </a:extLst>
                </a:gridCol>
                <a:gridCol w="411480">
                  <a:extLst>
                    <a:ext uri="{9D8B030D-6E8A-4147-A177-3AD203B41FA5}">
                      <a16:colId xmlns:a16="http://schemas.microsoft.com/office/drawing/2014/main" val="1854931944"/>
                    </a:ext>
                  </a:extLst>
                </a:gridCol>
                <a:gridCol w="411480">
                  <a:extLst>
                    <a:ext uri="{9D8B030D-6E8A-4147-A177-3AD203B41FA5}">
                      <a16:colId xmlns:a16="http://schemas.microsoft.com/office/drawing/2014/main" val="2131779045"/>
                    </a:ext>
                  </a:extLst>
                </a:gridCol>
                <a:gridCol w="411480">
                  <a:extLst>
                    <a:ext uri="{9D8B030D-6E8A-4147-A177-3AD203B41FA5}">
                      <a16:colId xmlns:a16="http://schemas.microsoft.com/office/drawing/2014/main" val="3980025433"/>
                    </a:ext>
                  </a:extLst>
                </a:gridCol>
                <a:gridCol w="411480">
                  <a:extLst>
                    <a:ext uri="{9D8B030D-6E8A-4147-A177-3AD203B41FA5}">
                      <a16:colId xmlns:a16="http://schemas.microsoft.com/office/drawing/2014/main" val="1935815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2783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- 2021-12-23 10:20:32</a:t>
                      </a:r>
                      <a:r>
                        <a:rPr kumimoji="0" lang="en-US" sz="1000" b="0" i="0" u="none" strike="noStrike" kern="1200" cap="none" spc="0" normalizeH="0" baseline="0" noProof="0">
                          <a:ln>
                            <a:noFill/>
                          </a:ln>
                          <a:solidFill>
                            <a:prstClr val="black"/>
                          </a:solidFill>
                          <a:effectLst/>
                          <a:uLnTx/>
                          <a:uFillTx/>
                          <a:latin typeface="+mn-lt"/>
                          <a:ea typeface="+mn-ea"/>
                          <a:cs typeface="+mn-cs"/>
                        </a:rPr>
                        <a:t>
 ☃️TMNAS will be closing today at noon and remain closed until Monday in observance of the holiday weekend. We wish you and your family a safe and enjoyable holiday season!
#holidayseason #holidaycheer #safeholidays #safetravels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p720x720/269816264_1924632194407873_8569888132437742864_n.jpg?_nc_cat=103&amp;ccb=1-5&amp;_nc_sid=8024bb&amp;_nc_ohc=thXP5VIhTQEAX92hcKT&amp;_nc_ht=scontent-iad3-2.xx&amp;edm=AKIiGfEEAAAA&amp;oh=00_AT9cjDQiiJlR9A4jBK8eUbkZMf_jUG-VrsyZpPXPtOQ3ZA&amp;oe=61D8FD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07062593"/>
                  </a:ext>
                </a:extLst>
              </a:tr>
            </a:tbl>
          </a:graphicData>
        </a:graphic>
      </p:graphicFrame>
      <p:sp>
        <p:nvSpPr>
          <p:cNvPr id="4" name="Text Placeholder 3">
            <a:extLst>
              <a:ext uri="{FF2B5EF4-FFF2-40B4-BE49-F238E27FC236}">
                <a16:creationId xmlns:a16="http://schemas.microsoft.com/office/drawing/2014/main" id="{2EAECDF5-F876-4C8C-9869-0B4E18E7276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7235355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8A3B3-9182-4EC0-9296-E193DE3860E5}"/>
              </a:ext>
            </a:extLst>
          </p:cNvPr>
          <p:cNvSpPr>
            <a:spLocks noGrp="1"/>
          </p:cNvSpPr>
          <p:nvPr>
            <p:ph type="title"/>
          </p:nvPr>
        </p:nvSpPr>
        <p:spPr/>
        <p:txBody>
          <a:bodyPr/>
          <a:lstStyle/>
          <a:p>
            <a:r>
              <a:rPr lang="en-US"/>
              <a:t>Facebook Own Posts Table | All profiles - 23 of 25</a:t>
            </a:r>
          </a:p>
        </p:txBody>
      </p:sp>
      <p:graphicFrame>
        <p:nvGraphicFramePr>
          <p:cNvPr id="5" name="Table Placeholder 4">
            <a:extLst>
              <a:ext uri="{FF2B5EF4-FFF2-40B4-BE49-F238E27FC236}">
                <a16:creationId xmlns:a16="http://schemas.microsoft.com/office/drawing/2014/main" id="{6E22E2A3-5C63-427D-A826-F00FAF811909}"/>
              </a:ext>
            </a:extLst>
          </p:cNvPr>
          <p:cNvGraphicFramePr>
            <a:graphicFrameLocks noGrp="1"/>
          </p:cNvGraphicFramePr>
          <p:nvPr>
            <p:ph type="tbl" sz="quarter" idx="13"/>
            <p:extLst>
              <p:ext uri="{D42A27DB-BD31-4B8C-83A1-F6EECF244321}">
                <p14:modId xmlns:p14="http://schemas.microsoft.com/office/powerpoint/2010/main" val="3908766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574635214"/>
                    </a:ext>
                  </a:extLst>
                </a:gridCol>
                <a:gridCol w="1234439">
                  <a:extLst>
                    <a:ext uri="{9D8B030D-6E8A-4147-A177-3AD203B41FA5}">
                      <a16:colId xmlns:a16="http://schemas.microsoft.com/office/drawing/2014/main" val="4106487425"/>
                    </a:ext>
                  </a:extLst>
                </a:gridCol>
                <a:gridCol w="1234439">
                  <a:extLst>
                    <a:ext uri="{9D8B030D-6E8A-4147-A177-3AD203B41FA5}">
                      <a16:colId xmlns:a16="http://schemas.microsoft.com/office/drawing/2014/main" val="1123536668"/>
                    </a:ext>
                  </a:extLst>
                </a:gridCol>
                <a:gridCol w="411480">
                  <a:extLst>
                    <a:ext uri="{9D8B030D-6E8A-4147-A177-3AD203B41FA5}">
                      <a16:colId xmlns:a16="http://schemas.microsoft.com/office/drawing/2014/main" val="2144251166"/>
                    </a:ext>
                  </a:extLst>
                </a:gridCol>
                <a:gridCol w="411480">
                  <a:extLst>
                    <a:ext uri="{9D8B030D-6E8A-4147-A177-3AD203B41FA5}">
                      <a16:colId xmlns:a16="http://schemas.microsoft.com/office/drawing/2014/main" val="3148999425"/>
                    </a:ext>
                  </a:extLst>
                </a:gridCol>
                <a:gridCol w="411480">
                  <a:extLst>
                    <a:ext uri="{9D8B030D-6E8A-4147-A177-3AD203B41FA5}">
                      <a16:colId xmlns:a16="http://schemas.microsoft.com/office/drawing/2014/main" val="2530862215"/>
                    </a:ext>
                  </a:extLst>
                </a:gridCol>
                <a:gridCol w="411480">
                  <a:extLst>
                    <a:ext uri="{9D8B030D-6E8A-4147-A177-3AD203B41FA5}">
                      <a16:colId xmlns:a16="http://schemas.microsoft.com/office/drawing/2014/main" val="1431714300"/>
                    </a:ext>
                  </a:extLst>
                </a:gridCol>
                <a:gridCol w="411480">
                  <a:extLst>
                    <a:ext uri="{9D8B030D-6E8A-4147-A177-3AD203B41FA5}">
                      <a16:colId xmlns:a16="http://schemas.microsoft.com/office/drawing/2014/main" val="2445912553"/>
                    </a:ext>
                  </a:extLst>
                </a:gridCol>
                <a:gridCol w="411480">
                  <a:extLst>
                    <a:ext uri="{9D8B030D-6E8A-4147-A177-3AD203B41FA5}">
                      <a16:colId xmlns:a16="http://schemas.microsoft.com/office/drawing/2014/main" val="2453700910"/>
                    </a:ext>
                  </a:extLst>
                </a:gridCol>
                <a:gridCol w="411480">
                  <a:extLst>
                    <a:ext uri="{9D8B030D-6E8A-4147-A177-3AD203B41FA5}">
                      <a16:colId xmlns:a16="http://schemas.microsoft.com/office/drawing/2014/main" val="2512619945"/>
                    </a:ext>
                  </a:extLst>
                </a:gridCol>
                <a:gridCol w="411480">
                  <a:extLst>
                    <a:ext uri="{9D8B030D-6E8A-4147-A177-3AD203B41FA5}">
                      <a16:colId xmlns:a16="http://schemas.microsoft.com/office/drawing/2014/main" val="4163517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74931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- 2021-12-23 09:33:01</a:t>
                      </a:r>
                      <a:r>
                        <a:rPr kumimoji="0" lang="en-US" sz="1000" b="0" i="0" u="none" strike="noStrike" kern="1200" cap="none" spc="0" normalizeH="0" baseline="0" noProof="0">
                          <a:ln>
                            <a:noFill/>
                          </a:ln>
                          <a:solidFill>
                            <a:prstClr val="black"/>
                          </a:solidFill>
                          <a:effectLst/>
                          <a:uLnTx/>
                          <a:uFillTx/>
                          <a:latin typeface="+mn-lt"/>
                          <a:ea typeface="+mn-ea"/>
                          <a:cs typeface="+mn-cs"/>
                        </a:rPr>
                        <a:t>
 In preparation for the #Christmas holiday, PHLY offices are closing at 12 p.m. today and will be closed on Friday, December 24th. Regular business hours resume on Monday, December 27th. Everyone on #TEAMPHLY wishes you a safe and happy 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39.30808-6/s720x720/268978989_5059646327399588_9152406910922206853_n.jpg?_nc_cat=101&amp;ccb=1-5&amp;_nc_sid=8024bb&amp;_nc_ohc=LqT7czdV4j0AX_FD6bH&amp;_nc_ht=scontent-bos3-1.xx&amp;edm=AKIiGfEEAAAA&amp;oh=00_AT-9ldjFmFwQ49b6FO1ORJAyW5J7fo1AvsaYeX0ru-M3uA&amp;oe=61D8B1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30112790"/>
                  </a:ext>
                </a:extLst>
              </a:tr>
            </a:tbl>
          </a:graphicData>
        </a:graphic>
      </p:graphicFrame>
      <p:sp>
        <p:nvSpPr>
          <p:cNvPr id="4" name="Text Placeholder 3">
            <a:extLst>
              <a:ext uri="{FF2B5EF4-FFF2-40B4-BE49-F238E27FC236}">
                <a16:creationId xmlns:a16="http://schemas.microsoft.com/office/drawing/2014/main" id="{9A0FE9EB-4EF6-488B-8F47-1FAF6D36DB6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8844955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F8754-22A5-4D68-97DD-58DD031EA671}"/>
              </a:ext>
            </a:extLst>
          </p:cNvPr>
          <p:cNvSpPr>
            <a:spLocks noGrp="1"/>
          </p:cNvSpPr>
          <p:nvPr>
            <p:ph type="title"/>
          </p:nvPr>
        </p:nvSpPr>
        <p:spPr/>
        <p:txBody>
          <a:bodyPr/>
          <a:lstStyle/>
          <a:p>
            <a:r>
              <a:rPr lang="en-US"/>
              <a:t>Facebook Own Posts Table | All profiles - 24 of 25</a:t>
            </a:r>
          </a:p>
        </p:txBody>
      </p:sp>
      <p:graphicFrame>
        <p:nvGraphicFramePr>
          <p:cNvPr id="5" name="Table Placeholder 4">
            <a:extLst>
              <a:ext uri="{FF2B5EF4-FFF2-40B4-BE49-F238E27FC236}">
                <a16:creationId xmlns:a16="http://schemas.microsoft.com/office/drawing/2014/main" id="{93496756-CE33-4359-9464-342BF5F30D80}"/>
              </a:ext>
            </a:extLst>
          </p:cNvPr>
          <p:cNvGraphicFramePr>
            <a:graphicFrameLocks noGrp="1"/>
          </p:cNvGraphicFramePr>
          <p:nvPr>
            <p:ph type="tbl" sz="quarter" idx="13"/>
            <p:extLst>
              <p:ext uri="{D42A27DB-BD31-4B8C-83A1-F6EECF244321}">
                <p14:modId xmlns:p14="http://schemas.microsoft.com/office/powerpoint/2010/main" val="1276431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647231388"/>
                    </a:ext>
                  </a:extLst>
                </a:gridCol>
                <a:gridCol w="1234439">
                  <a:extLst>
                    <a:ext uri="{9D8B030D-6E8A-4147-A177-3AD203B41FA5}">
                      <a16:colId xmlns:a16="http://schemas.microsoft.com/office/drawing/2014/main" val="654199468"/>
                    </a:ext>
                  </a:extLst>
                </a:gridCol>
                <a:gridCol w="1234439">
                  <a:extLst>
                    <a:ext uri="{9D8B030D-6E8A-4147-A177-3AD203B41FA5}">
                      <a16:colId xmlns:a16="http://schemas.microsoft.com/office/drawing/2014/main" val="2000359781"/>
                    </a:ext>
                  </a:extLst>
                </a:gridCol>
                <a:gridCol w="411480">
                  <a:extLst>
                    <a:ext uri="{9D8B030D-6E8A-4147-A177-3AD203B41FA5}">
                      <a16:colId xmlns:a16="http://schemas.microsoft.com/office/drawing/2014/main" val="754076384"/>
                    </a:ext>
                  </a:extLst>
                </a:gridCol>
                <a:gridCol w="411480">
                  <a:extLst>
                    <a:ext uri="{9D8B030D-6E8A-4147-A177-3AD203B41FA5}">
                      <a16:colId xmlns:a16="http://schemas.microsoft.com/office/drawing/2014/main" val="4001851902"/>
                    </a:ext>
                  </a:extLst>
                </a:gridCol>
                <a:gridCol w="411480">
                  <a:extLst>
                    <a:ext uri="{9D8B030D-6E8A-4147-A177-3AD203B41FA5}">
                      <a16:colId xmlns:a16="http://schemas.microsoft.com/office/drawing/2014/main" val="2812570723"/>
                    </a:ext>
                  </a:extLst>
                </a:gridCol>
                <a:gridCol w="411480">
                  <a:extLst>
                    <a:ext uri="{9D8B030D-6E8A-4147-A177-3AD203B41FA5}">
                      <a16:colId xmlns:a16="http://schemas.microsoft.com/office/drawing/2014/main" val="677508759"/>
                    </a:ext>
                  </a:extLst>
                </a:gridCol>
                <a:gridCol w="411480">
                  <a:extLst>
                    <a:ext uri="{9D8B030D-6E8A-4147-A177-3AD203B41FA5}">
                      <a16:colId xmlns:a16="http://schemas.microsoft.com/office/drawing/2014/main" val="1048797226"/>
                    </a:ext>
                  </a:extLst>
                </a:gridCol>
                <a:gridCol w="411480">
                  <a:extLst>
                    <a:ext uri="{9D8B030D-6E8A-4147-A177-3AD203B41FA5}">
                      <a16:colId xmlns:a16="http://schemas.microsoft.com/office/drawing/2014/main" val="690690158"/>
                    </a:ext>
                  </a:extLst>
                </a:gridCol>
                <a:gridCol w="411480">
                  <a:extLst>
                    <a:ext uri="{9D8B030D-6E8A-4147-A177-3AD203B41FA5}">
                      <a16:colId xmlns:a16="http://schemas.microsoft.com/office/drawing/2014/main" val="929718684"/>
                    </a:ext>
                  </a:extLst>
                </a:gridCol>
                <a:gridCol w="411480">
                  <a:extLst>
                    <a:ext uri="{9D8B030D-6E8A-4147-A177-3AD203B41FA5}">
                      <a16:colId xmlns:a16="http://schemas.microsoft.com/office/drawing/2014/main" val="1013692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07111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- 2021-12-22 17:04:46</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Throughout the season, PHLY is partnering with the Eagles to highlight #nonprofits doing great work in the community before each home game. Congratulations to South Philly Food Co-op, The Superhero Project- Non Profit Foundation, and Valley Forge Educational Services for being highlighted at this week's game! #FlyEaglesFly
Learn more about our partnership with the Eagles: bit.ly/2YNTRy4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39.30808-6/p480x480/269895052_5070048646359356_138540264422323070_n.jpg?_nc_cat=102&amp;ccb=1-5&amp;_nc_sid=8024bb&amp;_nc_ohc=24oOQe853h0AX8v-HW-&amp;_nc_ht=scontent-bos3-1.xx&amp;edm=AKIiGfEEAAAA&amp;oh=00_AT-H_VF_fL4bzzQXoynCF6itJqsvIlu9Nodnh4ybaxFkSw&amp;oe=61DA35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22423534"/>
                  </a:ext>
                </a:extLst>
              </a:tr>
            </a:tbl>
          </a:graphicData>
        </a:graphic>
      </p:graphicFrame>
      <p:sp>
        <p:nvSpPr>
          <p:cNvPr id="4" name="Text Placeholder 3">
            <a:extLst>
              <a:ext uri="{FF2B5EF4-FFF2-40B4-BE49-F238E27FC236}">
                <a16:creationId xmlns:a16="http://schemas.microsoft.com/office/drawing/2014/main" id="{1937F938-8157-4AE1-9D91-F47AB6E1CAB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3704559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F049D-5F04-45E7-9C4F-A3C3DE635D5B}"/>
              </a:ext>
            </a:extLst>
          </p:cNvPr>
          <p:cNvSpPr>
            <a:spLocks noGrp="1"/>
          </p:cNvSpPr>
          <p:nvPr>
            <p:ph type="title"/>
          </p:nvPr>
        </p:nvSpPr>
        <p:spPr/>
        <p:txBody>
          <a:bodyPr/>
          <a:lstStyle/>
          <a:p>
            <a:r>
              <a:rPr lang="en-US"/>
              <a:t>Facebook Own Posts Table | All profiles - 25 of 25</a:t>
            </a:r>
          </a:p>
        </p:txBody>
      </p:sp>
      <p:graphicFrame>
        <p:nvGraphicFramePr>
          <p:cNvPr id="5" name="Table Placeholder 4">
            <a:extLst>
              <a:ext uri="{FF2B5EF4-FFF2-40B4-BE49-F238E27FC236}">
                <a16:creationId xmlns:a16="http://schemas.microsoft.com/office/drawing/2014/main" id="{55707544-B948-43FF-8443-15A47E7EEA6F}"/>
              </a:ext>
            </a:extLst>
          </p:cNvPr>
          <p:cNvGraphicFramePr>
            <a:graphicFrameLocks noGrp="1"/>
          </p:cNvGraphicFramePr>
          <p:nvPr>
            <p:ph type="tbl" sz="quarter" idx="13"/>
            <p:extLst>
              <p:ext uri="{D42A27DB-BD31-4B8C-83A1-F6EECF244321}">
                <p14:modId xmlns:p14="http://schemas.microsoft.com/office/powerpoint/2010/main" val="1794699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191170747"/>
                    </a:ext>
                  </a:extLst>
                </a:gridCol>
                <a:gridCol w="1234439">
                  <a:extLst>
                    <a:ext uri="{9D8B030D-6E8A-4147-A177-3AD203B41FA5}">
                      <a16:colId xmlns:a16="http://schemas.microsoft.com/office/drawing/2014/main" val="4021663788"/>
                    </a:ext>
                  </a:extLst>
                </a:gridCol>
                <a:gridCol w="1234439">
                  <a:extLst>
                    <a:ext uri="{9D8B030D-6E8A-4147-A177-3AD203B41FA5}">
                      <a16:colId xmlns:a16="http://schemas.microsoft.com/office/drawing/2014/main" val="977748268"/>
                    </a:ext>
                  </a:extLst>
                </a:gridCol>
                <a:gridCol w="411480">
                  <a:extLst>
                    <a:ext uri="{9D8B030D-6E8A-4147-A177-3AD203B41FA5}">
                      <a16:colId xmlns:a16="http://schemas.microsoft.com/office/drawing/2014/main" val="3134448738"/>
                    </a:ext>
                  </a:extLst>
                </a:gridCol>
                <a:gridCol w="411480">
                  <a:extLst>
                    <a:ext uri="{9D8B030D-6E8A-4147-A177-3AD203B41FA5}">
                      <a16:colId xmlns:a16="http://schemas.microsoft.com/office/drawing/2014/main" val="336971983"/>
                    </a:ext>
                  </a:extLst>
                </a:gridCol>
                <a:gridCol w="411480">
                  <a:extLst>
                    <a:ext uri="{9D8B030D-6E8A-4147-A177-3AD203B41FA5}">
                      <a16:colId xmlns:a16="http://schemas.microsoft.com/office/drawing/2014/main" val="2798747163"/>
                    </a:ext>
                  </a:extLst>
                </a:gridCol>
                <a:gridCol w="411480">
                  <a:extLst>
                    <a:ext uri="{9D8B030D-6E8A-4147-A177-3AD203B41FA5}">
                      <a16:colId xmlns:a16="http://schemas.microsoft.com/office/drawing/2014/main" val="2761111870"/>
                    </a:ext>
                  </a:extLst>
                </a:gridCol>
                <a:gridCol w="411480">
                  <a:extLst>
                    <a:ext uri="{9D8B030D-6E8A-4147-A177-3AD203B41FA5}">
                      <a16:colId xmlns:a16="http://schemas.microsoft.com/office/drawing/2014/main" val="3624864003"/>
                    </a:ext>
                  </a:extLst>
                </a:gridCol>
                <a:gridCol w="411480">
                  <a:extLst>
                    <a:ext uri="{9D8B030D-6E8A-4147-A177-3AD203B41FA5}">
                      <a16:colId xmlns:a16="http://schemas.microsoft.com/office/drawing/2014/main" val="2312586324"/>
                    </a:ext>
                  </a:extLst>
                </a:gridCol>
                <a:gridCol w="411480">
                  <a:extLst>
                    <a:ext uri="{9D8B030D-6E8A-4147-A177-3AD203B41FA5}">
                      <a16:colId xmlns:a16="http://schemas.microsoft.com/office/drawing/2014/main" val="1900786860"/>
                    </a:ext>
                  </a:extLst>
                </a:gridCol>
                <a:gridCol w="411480">
                  <a:extLst>
                    <a:ext uri="{9D8B030D-6E8A-4147-A177-3AD203B41FA5}">
                      <a16:colId xmlns:a16="http://schemas.microsoft.com/office/drawing/2014/main" val="1198976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78770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- 2021-12-22 15:23:18</a:t>
                      </a:r>
                      <a:r>
                        <a:rPr kumimoji="0" lang="en-US" sz="1000" b="0" i="0" u="none" strike="noStrike" kern="1200" cap="none" spc="0" normalizeH="0" baseline="0" noProof="0">
                          <a:ln>
                            <a:noFill/>
                          </a:ln>
                          <a:solidFill>
                            <a:prstClr val="black"/>
                          </a:solidFill>
                          <a:effectLst/>
                          <a:uLnTx/>
                          <a:uFillTx/>
                          <a:latin typeface="+mn-lt"/>
                          <a:ea typeface="+mn-ea"/>
                          <a:cs typeface="+mn-cs"/>
                        </a:rPr>
                        <a:t>
 Need an idea for your holiday #staycation? Medalit has been using her time off this year to visit museums in her city! How do you maintain your #worklifebalance?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269876869_2979036642351258_8278725778989878697_n.jpg?_nc_cat=110&amp;ccb=1-5&amp;_nc_sid=8024bb&amp;_nc_ohc=RdOUb1jXmWAAX-8kLIe&amp;_nc_ht=scontent-iad3-2.xx&amp;edm=AKIiGfEEAAAA&amp;oh=00_AT8taxQ-89CUv2w9SGd2F_S1iX_fWpQOtLTEy0HzDzPcAg&amp;oe=61D8E6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28190024"/>
                  </a:ext>
                </a:extLst>
              </a:tr>
            </a:tbl>
          </a:graphicData>
        </a:graphic>
      </p:graphicFrame>
      <p:sp>
        <p:nvSpPr>
          <p:cNvPr id="4" name="Text Placeholder 3">
            <a:extLst>
              <a:ext uri="{FF2B5EF4-FFF2-40B4-BE49-F238E27FC236}">
                <a16:creationId xmlns:a16="http://schemas.microsoft.com/office/drawing/2014/main" id="{24C707CB-DB4B-491C-92A1-558CE7DB8D8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1980281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7640A-F719-4931-85DD-0C5B1A6E0297}"/>
              </a:ext>
            </a:extLst>
          </p:cNvPr>
          <p:cNvSpPr>
            <a:spLocks noGrp="1"/>
          </p:cNvSpPr>
          <p:nvPr>
            <p:ph type="title"/>
          </p:nvPr>
        </p:nvSpPr>
        <p:spPr/>
        <p:txBody>
          <a:bodyPr/>
          <a:lstStyle/>
          <a:p>
            <a:r>
              <a:rPr lang="en-US"/>
              <a:t>Facebook Original Own Posts Table | All profiles - 1 of 26</a:t>
            </a:r>
          </a:p>
        </p:txBody>
      </p:sp>
      <p:graphicFrame>
        <p:nvGraphicFramePr>
          <p:cNvPr id="5" name="Table Placeholder 4">
            <a:extLst>
              <a:ext uri="{FF2B5EF4-FFF2-40B4-BE49-F238E27FC236}">
                <a16:creationId xmlns:a16="http://schemas.microsoft.com/office/drawing/2014/main" id="{22C0006A-2176-4ADC-8D69-B085E1D759B5}"/>
              </a:ext>
            </a:extLst>
          </p:cNvPr>
          <p:cNvGraphicFramePr>
            <a:graphicFrameLocks noGrp="1"/>
          </p:cNvGraphicFramePr>
          <p:nvPr>
            <p:ph type="tbl" sz="quarter" idx="13"/>
            <p:extLst>
              <p:ext uri="{D42A27DB-BD31-4B8C-83A1-F6EECF244321}">
                <p14:modId xmlns:p14="http://schemas.microsoft.com/office/powerpoint/2010/main" val="2381666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22495180"/>
                    </a:ext>
                  </a:extLst>
                </a:gridCol>
                <a:gridCol w="1152144">
                  <a:extLst>
                    <a:ext uri="{9D8B030D-6E8A-4147-A177-3AD203B41FA5}">
                      <a16:colId xmlns:a16="http://schemas.microsoft.com/office/drawing/2014/main" val="2519493585"/>
                    </a:ext>
                  </a:extLst>
                </a:gridCol>
                <a:gridCol w="822960">
                  <a:extLst>
                    <a:ext uri="{9D8B030D-6E8A-4147-A177-3AD203B41FA5}">
                      <a16:colId xmlns:a16="http://schemas.microsoft.com/office/drawing/2014/main" val="4137673996"/>
                    </a:ext>
                  </a:extLst>
                </a:gridCol>
                <a:gridCol w="246888">
                  <a:extLst>
                    <a:ext uri="{9D8B030D-6E8A-4147-A177-3AD203B41FA5}">
                      <a16:colId xmlns:a16="http://schemas.microsoft.com/office/drawing/2014/main" val="641757254"/>
                    </a:ext>
                  </a:extLst>
                </a:gridCol>
                <a:gridCol w="246888">
                  <a:extLst>
                    <a:ext uri="{9D8B030D-6E8A-4147-A177-3AD203B41FA5}">
                      <a16:colId xmlns:a16="http://schemas.microsoft.com/office/drawing/2014/main" val="2027960193"/>
                    </a:ext>
                  </a:extLst>
                </a:gridCol>
                <a:gridCol w="246888">
                  <a:extLst>
                    <a:ext uri="{9D8B030D-6E8A-4147-A177-3AD203B41FA5}">
                      <a16:colId xmlns:a16="http://schemas.microsoft.com/office/drawing/2014/main" val="1080481145"/>
                    </a:ext>
                  </a:extLst>
                </a:gridCol>
                <a:gridCol w="246888">
                  <a:extLst>
                    <a:ext uri="{9D8B030D-6E8A-4147-A177-3AD203B41FA5}">
                      <a16:colId xmlns:a16="http://schemas.microsoft.com/office/drawing/2014/main" val="2283173847"/>
                    </a:ext>
                  </a:extLst>
                </a:gridCol>
                <a:gridCol w="246888">
                  <a:extLst>
                    <a:ext uri="{9D8B030D-6E8A-4147-A177-3AD203B41FA5}">
                      <a16:colId xmlns:a16="http://schemas.microsoft.com/office/drawing/2014/main" val="559054513"/>
                    </a:ext>
                  </a:extLst>
                </a:gridCol>
                <a:gridCol w="246888">
                  <a:extLst>
                    <a:ext uri="{9D8B030D-6E8A-4147-A177-3AD203B41FA5}">
                      <a16:colId xmlns:a16="http://schemas.microsoft.com/office/drawing/2014/main" val="3815434087"/>
                    </a:ext>
                  </a:extLst>
                </a:gridCol>
                <a:gridCol w="246888">
                  <a:extLst>
                    <a:ext uri="{9D8B030D-6E8A-4147-A177-3AD203B41FA5}">
                      <a16:colId xmlns:a16="http://schemas.microsoft.com/office/drawing/2014/main" val="1155146080"/>
                    </a:ext>
                  </a:extLst>
                </a:gridCol>
                <a:gridCol w="246888">
                  <a:extLst>
                    <a:ext uri="{9D8B030D-6E8A-4147-A177-3AD203B41FA5}">
                      <a16:colId xmlns:a16="http://schemas.microsoft.com/office/drawing/2014/main" val="90169337"/>
                    </a:ext>
                  </a:extLst>
                </a:gridCol>
                <a:gridCol w="246888">
                  <a:extLst>
                    <a:ext uri="{9D8B030D-6E8A-4147-A177-3AD203B41FA5}">
                      <a16:colId xmlns:a16="http://schemas.microsoft.com/office/drawing/2014/main" val="1625225229"/>
                    </a:ext>
                  </a:extLst>
                </a:gridCol>
                <a:gridCol w="246888">
                  <a:extLst>
                    <a:ext uri="{9D8B030D-6E8A-4147-A177-3AD203B41FA5}">
                      <a16:colId xmlns:a16="http://schemas.microsoft.com/office/drawing/2014/main" val="1487550969"/>
                    </a:ext>
                  </a:extLst>
                </a:gridCol>
                <a:gridCol w="246888">
                  <a:extLst>
                    <a:ext uri="{9D8B030D-6E8A-4147-A177-3AD203B41FA5}">
                      <a16:colId xmlns:a16="http://schemas.microsoft.com/office/drawing/2014/main" val="478138977"/>
                    </a:ext>
                  </a:extLst>
                </a:gridCol>
                <a:gridCol w="246888">
                  <a:extLst>
                    <a:ext uri="{9D8B030D-6E8A-4147-A177-3AD203B41FA5}">
                      <a16:colId xmlns:a16="http://schemas.microsoft.com/office/drawing/2014/main" val="3069917885"/>
                    </a:ext>
                  </a:extLst>
                </a:gridCol>
                <a:gridCol w="246888">
                  <a:extLst>
                    <a:ext uri="{9D8B030D-6E8A-4147-A177-3AD203B41FA5}">
                      <a16:colId xmlns:a16="http://schemas.microsoft.com/office/drawing/2014/main" val="2756514478"/>
                    </a:ext>
                  </a:extLst>
                </a:gridCol>
                <a:gridCol w="246888">
                  <a:extLst>
                    <a:ext uri="{9D8B030D-6E8A-4147-A177-3AD203B41FA5}">
                      <a16:colId xmlns:a16="http://schemas.microsoft.com/office/drawing/2014/main" val="3542576554"/>
                    </a:ext>
                  </a:extLst>
                </a:gridCol>
                <a:gridCol w="246888">
                  <a:extLst>
                    <a:ext uri="{9D8B030D-6E8A-4147-A177-3AD203B41FA5}">
                      <a16:colId xmlns:a16="http://schemas.microsoft.com/office/drawing/2014/main" val="3518536280"/>
                    </a:ext>
                  </a:extLst>
                </a:gridCol>
                <a:gridCol w="246888">
                  <a:extLst>
                    <a:ext uri="{9D8B030D-6E8A-4147-A177-3AD203B41FA5}">
                      <a16:colId xmlns:a16="http://schemas.microsoft.com/office/drawing/2014/main" val="3235487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207233021"/>
                  </a:ext>
                </a:extLst>
              </a:tr>
            </a:tbl>
          </a:graphicData>
        </a:graphic>
      </p:graphicFrame>
      <p:sp>
        <p:nvSpPr>
          <p:cNvPr id="4" name="Text Placeholder 3">
            <a:extLst>
              <a:ext uri="{FF2B5EF4-FFF2-40B4-BE49-F238E27FC236}">
                <a16:creationId xmlns:a16="http://schemas.microsoft.com/office/drawing/2014/main" id="{3083DB9A-DFA8-46FF-BEE7-CF8C159CDF7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2189886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9F1CE-D307-406D-AE35-9654A64D600C}"/>
              </a:ext>
            </a:extLst>
          </p:cNvPr>
          <p:cNvSpPr>
            <a:spLocks noGrp="1"/>
          </p:cNvSpPr>
          <p:nvPr>
            <p:ph type="title"/>
          </p:nvPr>
        </p:nvSpPr>
        <p:spPr/>
        <p:txBody>
          <a:bodyPr/>
          <a:lstStyle/>
          <a:p>
            <a:r>
              <a:rPr lang="en-US"/>
              <a:t>Facebook Original Own Posts Table | All profiles - 2 of 26</a:t>
            </a:r>
          </a:p>
        </p:txBody>
      </p:sp>
      <p:graphicFrame>
        <p:nvGraphicFramePr>
          <p:cNvPr id="5" name="Table Placeholder 4">
            <a:extLst>
              <a:ext uri="{FF2B5EF4-FFF2-40B4-BE49-F238E27FC236}">
                <a16:creationId xmlns:a16="http://schemas.microsoft.com/office/drawing/2014/main" id="{9C237C13-A1A5-4407-9B82-4223C09AE291}"/>
              </a:ext>
            </a:extLst>
          </p:cNvPr>
          <p:cNvGraphicFramePr>
            <a:graphicFrameLocks noGrp="1"/>
          </p:cNvGraphicFramePr>
          <p:nvPr>
            <p:ph type="tbl" sz="quarter" idx="13"/>
            <p:extLst>
              <p:ext uri="{D42A27DB-BD31-4B8C-83A1-F6EECF244321}">
                <p14:modId xmlns:p14="http://schemas.microsoft.com/office/powerpoint/2010/main" val="103411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03543378"/>
                    </a:ext>
                  </a:extLst>
                </a:gridCol>
                <a:gridCol w="1152144">
                  <a:extLst>
                    <a:ext uri="{9D8B030D-6E8A-4147-A177-3AD203B41FA5}">
                      <a16:colId xmlns:a16="http://schemas.microsoft.com/office/drawing/2014/main" val="2912330239"/>
                    </a:ext>
                  </a:extLst>
                </a:gridCol>
                <a:gridCol w="822960">
                  <a:extLst>
                    <a:ext uri="{9D8B030D-6E8A-4147-A177-3AD203B41FA5}">
                      <a16:colId xmlns:a16="http://schemas.microsoft.com/office/drawing/2014/main" val="260598223"/>
                    </a:ext>
                  </a:extLst>
                </a:gridCol>
                <a:gridCol w="246888">
                  <a:extLst>
                    <a:ext uri="{9D8B030D-6E8A-4147-A177-3AD203B41FA5}">
                      <a16:colId xmlns:a16="http://schemas.microsoft.com/office/drawing/2014/main" val="3381548322"/>
                    </a:ext>
                  </a:extLst>
                </a:gridCol>
                <a:gridCol w="246888">
                  <a:extLst>
                    <a:ext uri="{9D8B030D-6E8A-4147-A177-3AD203B41FA5}">
                      <a16:colId xmlns:a16="http://schemas.microsoft.com/office/drawing/2014/main" val="3035191199"/>
                    </a:ext>
                  </a:extLst>
                </a:gridCol>
                <a:gridCol w="246888">
                  <a:extLst>
                    <a:ext uri="{9D8B030D-6E8A-4147-A177-3AD203B41FA5}">
                      <a16:colId xmlns:a16="http://schemas.microsoft.com/office/drawing/2014/main" val="3050238977"/>
                    </a:ext>
                  </a:extLst>
                </a:gridCol>
                <a:gridCol w="246888">
                  <a:extLst>
                    <a:ext uri="{9D8B030D-6E8A-4147-A177-3AD203B41FA5}">
                      <a16:colId xmlns:a16="http://schemas.microsoft.com/office/drawing/2014/main" val="4122626081"/>
                    </a:ext>
                  </a:extLst>
                </a:gridCol>
                <a:gridCol w="246888">
                  <a:extLst>
                    <a:ext uri="{9D8B030D-6E8A-4147-A177-3AD203B41FA5}">
                      <a16:colId xmlns:a16="http://schemas.microsoft.com/office/drawing/2014/main" val="161318944"/>
                    </a:ext>
                  </a:extLst>
                </a:gridCol>
                <a:gridCol w="246888">
                  <a:extLst>
                    <a:ext uri="{9D8B030D-6E8A-4147-A177-3AD203B41FA5}">
                      <a16:colId xmlns:a16="http://schemas.microsoft.com/office/drawing/2014/main" val="616741133"/>
                    </a:ext>
                  </a:extLst>
                </a:gridCol>
                <a:gridCol w="246888">
                  <a:extLst>
                    <a:ext uri="{9D8B030D-6E8A-4147-A177-3AD203B41FA5}">
                      <a16:colId xmlns:a16="http://schemas.microsoft.com/office/drawing/2014/main" val="2044597435"/>
                    </a:ext>
                  </a:extLst>
                </a:gridCol>
                <a:gridCol w="246888">
                  <a:extLst>
                    <a:ext uri="{9D8B030D-6E8A-4147-A177-3AD203B41FA5}">
                      <a16:colId xmlns:a16="http://schemas.microsoft.com/office/drawing/2014/main" val="2108094183"/>
                    </a:ext>
                  </a:extLst>
                </a:gridCol>
                <a:gridCol w="246888">
                  <a:extLst>
                    <a:ext uri="{9D8B030D-6E8A-4147-A177-3AD203B41FA5}">
                      <a16:colId xmlns:a16="http://schemas.microsoft.com/office/drawing/2014/main" val="2641903016"/>
                    </a:ext>
                  </a:extLst>
                </a:gridCol>
                <a:gridCol w="246888">
                  <a:extLst>
                    <a:ext uri="{9D8B030D-6E8A-4147-A177-3AD203B41FA5}">
                      <a16:colId xmlns:a16="http://schemas.microsoft.com/office/drawing/2014/main" val="3100761889"/>
                    </a:ext>
                  </a:extLst>
                </a:gridCol>
                <a:gridCol w="246888">
                  <a:extLst>
                    <a:ext uri="{9D8B030D-6E8A-4147-A177-3AD203B41FA5}">
                      <a16:colId xmlns:a16="http://schemas.microsoft.com/office/drawing/2014/main" val="1683595068"/>
                    </a:ext>
                  </a:extLst>
                </a:gridCol>
                <a:gridCol w="246888">
                  <a:extLst>
                    <a:ext uri="{9D8B030D-6E8A-4147-A177-3AD203B41FA5}">
                      <a16:colId xmlns:a16="http://schemas.microsoft.com/office/drawing/2014/main" val="83525849"/>
                    </a:ext>
                  </a:extLst>
                </a:gridCol>
                <a:gridCol w="246888">
                  <a:extLst>
                    <a:ext uri="{9D8B030D-6E8A-4147-A177-3AD203B41FA5}">
                      <a16:colId xmlns:a16="http://schemas.microsoft.com/office/drawing/2014/main" val="1942332020"/>
                    </a:ext>
                  </a:extLst>
                </a:gridCol>
                <a:gridCol w="246888">
                  <a:extLst>
                    <a:ext uri="{9D8B030D-6E8A-4147-A177-3AD203B41FA5}">
                      <a16:colId xmlns:a16="http://schemas.microsoft.com/office/drawing/2014/main" val="144021674"/>
                    </a:ext>
                  </a:extLst>
                </a:gridCol>
                <a:gridCol w="246888">
                  <a:extLst>
                    <a:ext uri="{9D8B030D-6E8A-4147-A177-3AD203B41FA5}">
                      <a16:colId xmlns:a16="http://schemas.microsoft.com/office/drawing/2014/main" val="2875989696"/>
                    </a:ext>
                  </a:extLst>
                </a:gridCol>
                <a:gridCol w="246888">
                  <a:extLst>
                    <a:ext uri="{9D8B030D-6E8A-4147-A177-3AD203B41FA5}">
                      <a16:colId xmlns:a16="http://schemas.microsoft.com/office/drawing/2014/main" val="679842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515543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- 2021-12-30 14:08:46</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our associates, their families, and partners, FICOH was able to support our community during a challenging year. As 2021 comes to a close, we’d like to thank the amazing schools, hospitals, organizations and #nonprofits that work to make Hawaii a better place. On behalf of all of us at First Insurance, have a safe and happy new year.
Ronald McDonald House Hawaii Alzheimer's Association - Hawaii Sustainable Coastlines Hawaii HMoW - Hawaiʻi Meals on Wheels Central Middle School (Honolulu, Hawaii) Maunawili Elementary School Helping Hands Hawaii Kapiolani Medical Center for Women &amp;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https://quintly-image-storage.s3.amazonaws.com/17ae3836335657ff0a83f20c7d11e5e8/85bf9adf82f92dd241d2ab10dff59d88.jpg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13870241"/>
                  </a:ext>
                </a:extLst>
              </a:tr>
            </a:tbl>
          </a:graphicData>
        </a:graphic>
      </p:graphicFrame>
      <p:sp>
        <p:nvSpPr>
          <p:cNvPr id="4" name="Text Placeholder 3">
            <a:extLst>
              <a:ext uri="{FF2B5EF4-FFF2-40B4-BE49-F238E27FC236}">
                <a16:creationId xmlns:a16="http://schemas.microsoft.com/office/drawing/2014/main" id="{8097671C-6117-4443-8081-780D3E744F6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7157162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5DA6C-10CD-49C0-801F-64836A106DBC}"/>
              </a:ext>
            </a:extLst>
          </p:cNvPr>
          <p:cNvSpPr>
            <a:spLocks noGrp="1"/>
          </p:cNvSpPr>
          <p:nvPr>
            <p:ph type="title"/>
          </p:nvPr>
        </p:nvSpPr>
        <p:spPr/>
        <p:txBody>
          <a:bodyPr/>
          <a:lstStyle/>
          <a:p>
            <a:r>
              <a:rPr lang="en-US"/>
              <a:t>Facebook Original Own Posts Table | All profiles - 3 of 26</a:t>
            </a:r>
          </a:p>
        </p:txBody>
      </p:sp>
      <p:graphicFrame>
        <p:nvGraphicFramePr>
          <p:cNvPr id="5" name="Table Placeholder 4">
            <a:extLst>
              <a:ext uri="{FF2B5EF4-FFF2-40B4-BE49-F238E27FC236}">
                <a16:creationId xmlns:a16="http://schemas.microsoft.com/office/drawing/2014/main" id="{D0F5DB84-D2E5-4CF8-A184-5FC061510914}"/>
              </a:ext>
            </a:extLst>
          </p:cNvPr>
          <p:cNvGraphicFramePr>
            <a:graphicFrameLocks noGrp="1"/>
          </p:cNvGraphicFramePr>
          <p:nvPr>
            <p:ph type="tbl" sz="quarter" idx="13"/>
            <p:extLst>
              <p:ext uri="{D42A27DB-BD31-4B8C-83A1-F6EECF244321}">
                <p14:modId xmlns:p14="http://schemas.microsoft.com/office/powerpoint/2010/main" val="3147107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490962192"/>
                    </a:ext>
                  </a:extLst>
                </a:gridCol>
                <a:gridCol w="1152144">
                  <a:extLst>
                    <a:ext uri="{9D8B030D-6E8A-4147-A177-3AD203B41FA5}">
                      <a16:colId xmlns:a16="http://schemas.microsoft.com/office/drawing/2014/main" val="4035939836"/>
                    </a:ext>
                  </a:extLst>
                </a:gridCol>
                <a:gridCol w="822960">
                  <a:extLst>
                    <a:ext uri="{9D8B030D-6E8A-4147-A177-3AD203B41FA5}">
                      <a16:colId xmlns:a16="http://schemas.microsoft.com/office/drawing/2014/main" val="2254773686"/>
                    </a:ext>
                  </a:extLst>
                </a:gridCol>
                <a:gridCol w="246888">
                  <a:extLst>
                    <a:ext uri="{9D8B030D-6E8A-4147-A177-3AD203B41FA5}">
                      <a16:colId xmlns:a16="http://schemas.microsoft.com/office/drawing/2014/main" val="1462802786"/>
                    </a:ext>
                  </a:extLst>
                </a:gridCol>
                <a:gridCol w="246888">
                  <a:extLst>
                    <a:ext uri="{9D8B030D-6E8A-4147-A177-3AD203B41FA5}">
                      <a16:colId xmlns:a16="http://schemas.microsoft.com/office/drawing/2014/main" val="2372322463"/>
                    </a:ext>
                  </a:extLst>
                </a:gridCol>
                <a:gridCol w="246888">
                  <a:extLst>
                    <a:ext uri="{9D8B030D-6E8A-4147-A177-3AD203B41FA5}">
                      <a16:colId xmlns:a16="http://schemas.microsoft.com/office/drawing/2014/main" val="952891461"/>
                    </a:ext>
                  </a:extLst>
                </a:gridCol>
                <a:gridCol w="246888">
                  <a:extLst>
                    <a:ext uri="{9D8B030D-6E8A-4147-A177-3AD203B41FA5}">
                      <a16:colId xmlns:a16="http://schemas.microsoft.com/office/drawing/2014/main" val="1159576846"/>
                    </a:ext>
                  </a:extLst>
                </a:gridCol>
                <a:gridCol w="246888">
                  <a:extLst>
                    <a:ext uri="{9D8B030D-6E8A-4147-A177-3AD203B41FA5}">
                      <a16:colId xmlns:a16="http://schemas.microsoft.com/office/drawing/2014/main" val="1105628860"/>
                    </a:ext>
                  </a:extLst>
                </a:gridCol>
                <a:gridCol w="246888">
                  <a:extLst>
                    <a:ext uri="{9D8B030D-6E8A-4147-A177-3AD203B41FA5}">
                      <a16:colId xmlns:a16="http://schemas.microsoft.com/office/drawing/2014/main" val="166480248"/>
                    </a:ext>
                  </a:extLst>
                </a:gridCol>
                <a:gridCol w="246888">
                  <a:extLst>
                    <a:ext uri="{9D8B030D-6E8A-4147-A177-3AD203B41FA5}">
                      <a16:colId xmlns:a16="http://schemas.microsoft.com/office/drawing/2014/main" val="776792366"/>
                    </a:ext>
                  </a:extLst>
                </a:gridCol>
                <a:gridCol w="246888">
                  <a:extLst>
                    <a:ext uri="{9D8B030D-6E8A-4147-A177-3AD203B41FA5}">
                      <a16:colId xmlns:a16="http://schemas.microsoft.com/office/drawing/2014/main" val="1912827953"/>
                    </a:ext>
                  </a:extLst>
                </a:gridCol>
                <a:gridCol w="246888">
                  <a:extLst>
                    <a:ext uri="{9D8B030D-6E8A-4147-A177-3AD203B41FA5}">
                      <a16:colId xmlns:a16="http://schemas.microsoft.com/office/drawing/2014/main" val="2864725186"/>
                    </a:ext>
                  </a:extLst>
                </a:gridCol>
                <a:gridCol w="246888">
                  <a:extLst>
                    <a:ext uri="{9D8B030D-6E8A-4147-A177-3AD203B41FA5}">
                      <a16:colId xmlns:a16="http://schemas.microsoft.com/office/drawing/2014/main" val="17491142"/>
                    </a:ext>
                  </a:extLst>
                </a:gridCol>
                <a:gridCol w="246888">
                  <a:extLst>
                    <a:ext uri="{9D8B030D-6E8A-4147-A177-3AD203B41FA5}">
                      <a16:colId xmlns:a16="http://schemas.microsoft.com/office/drawing/2014/main" val="2329946886"/>
                    </a:ext>
                  </a:extLst>
                </a:gridCol>
                <a:gridCol w="246888">
                  <a:extLst>
                    <a:ext uri="{9D8B030D-6E8A-4147-A177-3AD203B41FA5}">
                      <a16:colId xmlns:a16="http://schemas.microsoft.com/office/drawing/2014/main" val="734555045"/>
                    </a:ext>
                  </a:extLst>
                </a:gridCol>
                <a:gridCol w="246888">
                  <a:extLst>
                    <a:ext uri="{9D8B030D-6E8A-4147-A177-3AD203B41FA5}">
                      <a16:colId xmlns:a16="http://schemas.microsoft.com/office/drawing/2014/main" val="2980827131"/>
                    </a:ext>
                  </a:extLst>
                </a:gridCol>
                <a:gridCol w="246888">
                  <a:extLst>
                    <a:ext uri="{9D8B030D-6E8A-4147-A177-3AD203B41FA5}">
                      <a16:colId xmlns:a16="http://schemas.microsoft.com/office/drawing/2014/main" val="686993341"/>
                    </a:ext>
                  </a:extLst>
                </a:gridCol>
                <a:gridCol w="246888">
                  <a:extLst>
                    <a:ext uri="{9D8B030D-6E8A-4147-A177-3AD203B41FA5}">
                      <a16:colId xmlns:a16="http://schemas.microsoft.com/office/drawing/2014/main" val="751680723"/>
                    </a:ext>
                  </a:extLst>
                </a:gridCol>
                <a:gridCol w="246888">
                  <a:extLst>
                    <a:ext uri="{9D8B030D-6E8A-4147-A177-3AD203B41FA5}">
                      <a16:colId xmlns:a16="http://schemas.microsoft.com/office/drawing/2014/main" val="278290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435149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- 2021-12-30 09:37:01</a:t>
                      </a:r>
                      <a:r>
                        <a:rPr kumimoji="0" lang="en-US" sz="1000" b="0" i="0" u="none" strike="noStrike" kern="1200" cap="none" spc="0" normalizeH="0" baseline="0" noProof="0">
                          <a:ln>
                            <a:noFill/>
                          </a:ln>
                          <a:solidFill>
                            <a:prstClr val="black"/>
                          </a:solidFill>
                          <a:effectLst/>
                          <a:uLnTx/>
                          <a:uFillTx/>
                          <a:latin typeface="+mn-lt"/>
                          <a:ea typeface="+mn-ea"/>
                          <a:cs typeface="+mn-cs"/>
                        </a:rPr>
                        <a:t>
 As we prepare for the new year, PHLY offices will be closed on Friday, December 31st. Regular business hours resume on Monday, January 3rd. Everyone on #TEAMPHLY wishes you a safe and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https://quintly-image-storage.s3.amazonaws.com/d123f9c23f3abec6e562a564c92f236a/6a775895ceafa991408e4ae3a966878d.jpg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71922833"/>
                  </a:ext>
                </a:extLst>
              </a:tr>
            </a:tbl>
          </a:graphicData>
        </a:graphic>
      </p:graphicFrame>
      <p:sp>
        <p:nvSpPr>
          <p:cNvPr id="4" name="Text Placeholder 3">
            <a:extLst>
              <a:ext uri="{FF2B5EF4-FFF2-40B4-BE49-F238E27FC236}">
                <a16:creationId xmlns:a16="http://schemas.microsoft.com/office/drawing/2014/main" id="{17979F19-3187-415A-8D21-EA6CD131EF2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6425200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B3FA5-C8AF-4C93-8F36-30A434B0E943}"/>
              </a:ext>
            </a:extLst>
          </p:cNvPr>
          <p:cNvSpPr>
            <a:spLocks noGrp="1"/>
          </p:cNvSpPr>
          <p:nvPr>
            <p:ph type="title"/>
          </p:nvPr>
        </p:nvSpPr>
        <p:spPr/>
        <p:txBody>
          <a:bodyPr/>
          <a:lstStyle/>
          <a:p>
            <a:r>
              <a:rPr lang="en-US"/>
              <a:t>Facebook Original Own Posts Table | All profiles - 4 of 26</a:t>
            </a:r>
          </a:p>
        </p:txBody>
      </p:sp>
      <p:graphicFrame>
        <p:nvGraphicFramePr>
          <p:cNvPr id="5" name="Table Placeholder 4">
            <a:extLst>
              <a:ext uri="{FF2B5EF4-FFF2-40B4-BE49-F238E27FC236}">
                <a16:creationId xmlns:a16="http://schemas.microsoft.com/office/drawing/2014/main" id="{AAF67320-8207-4E1B-AFE5-B0C065C4C1A6}"/>
              </a:ext>
            </a:extLst>
          </p:cNvPr>
          <p:cNvGraphicFramePr>
            <a:graphicFrameLocks noGrp="1"/>
          </p:cNvGraphicFramePr>
          <p:nvPr>
            <p:ph type="tbl" sz="quarter" idx="13"/>
            <p:extLst>
              <p:ext uri="{D42A27DB-BD31-4B8C-83A1-F6EECF244321}">
                <p14:modId xmlns:p14="http://schemas.microsoft.com/office/powerpoint/2010/main" val="3466472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5152783"/>
                    </a:ext>
                  </a:extLst>
                </a:gridCol>
                <a:gridCol w="1152144">
                  <a:extLst>
                    <a:ext uri="{9D8B030D-6E8A-4147-A177-3AD203B41FA5}">
                      <a16:colId xmlns:a16="http://schemas.microsoft.com/office/drawing/2014/main" val="2870944507"/>
                    </a:ext>
                  </a:extLst>
                </a:gridCol>
                <a:gridCol w="822960">
                  <a:extLst>
                    <a:ext uri="{9D8B030D-6E8A-4147-A177-3AD203B41FA5}">
                      <a16:colId xmlns:a16="http://schemas.microsoft.com/office/drawing/2014/main" val="413041310"/>
                    </a:ext>
                  </a:extLst>
                </a:gridCol>
                <a:gridCol w="246888">
                  <a:extLst>
                    <a:ext uri="{9D8B030D-6E8A-4147-A177-3AD203B41FA5}">
                      <a16:colId xmlns:a16="http://schemas.microsoft.com/office/drawing/2014/main" val="1267606960"/>
                    </a:ext>
                  </a:extLst>
                </a:gridCol>
                <a:gridCol w="246888">
                  <a:extLst>
                    <a:ext uri="{9D8B030D-6E8A-4147-A177-3AD203B41FA5}">
                      <a16:colId xmlns:a16="http://schemas.microsoft.com/office/drawing/2014/main" val="1786117260"/>
                    </a:ext>
                  </a:extLst>
                </a:gridCol>
                <a:gridCol w="246888">
                  <a:extLst>
                    <a:ext uri="{9D8B030D-6E8A-4147-A177-3AD203B41FA5}">
                      <a16:colId xmlns:a16="http://schemas.microsoft.com/office/drawing/2014/main" val="4271965440"/>
                    </a:ext>
                  </a:extLst>
                </a:gridCol>
                <a:gridCol w="246888">
                  <a:extLst>
                    <a:ext uri="{9D8B030D-6E8A-4147-A177-3AD203B41FA5}">
                      <a16:colId xmlns:a16="http://schemas.microsoft.com/office/drawing/2014/main" val="1409173963"/>
                    </a:ext>
                  </a:extLst>
                </a:gridCol>
                <a:gridCol w="246888">
                  <a:extLst>
                    <a:ext uri="{9D8B030D-6E8A-4147-A177-3AD203B41FA5}">
                      <a16:colId xmlns:a16="http://schemas.microsoft.com/office/drawing/2014/main" val="2363201028"/>
                    </a:ext>
                  </a:extLst>
                </a:gridCol>
                <a:gridCol w="246888">
                  <a:extLst>
                    <a:ext uri="{9D8B030D-6E8A-4147-A177-3AD203B41FA5}">
                      <a16:colId xmlns:a16="http://schemas.microsoft.com/office/drawing/2014/main" val="4051332963"/>
                    </a:ext>
                  </a:extLst>
                </a:gridCol>
                <a:gridCol w="246888">
                  <a:extLst>
                    <a:ext uri="{9D8B030D-6E8A-4147-A177-3AD203B41FA5}">
                      <a16:colId xmlns:a16="http://schemas.microsoft.com/office/drawing/2014/main" val="3378121290"/>
                    </a:ext>
                  </a:extLst>
                </a:gridCol>
                <a:gridCol w="246888">
                  <a:extLst>
                    <a:ext uri="{9D8B030D-6E8A-4147-A177-3AD203B41FA5}">
                      <a16:colId xmlns:a16="http://schemas.microsoft.com/office/drawing/2014/main" val="3992010414"/>
                    </a:ext>
                  </a:extLst>
                </a:gridCol>
                <a:gridCol w="246888">
                  <a:extLst>
                    <a:ext uri="{9D8B030D-6E8A-4147-A177-3AD203B41FA5}">
                      <a16:colId xmlns:a16="http://schemas.microsoft.com/office/drawing/2014/main" val="245511354"/>
                    </a:ext>
                  </a:extLst>
                </a:gridCol>
                <a:gridCol w="246888">
                  <a:extLst>
                    <a:ext uri="{9D8B030D-6E8A-4147-A177-3AD203B41FA5}">
                      <a16:colId xmlns:a16="http://schemas.microsoft.com/office/drawing/2014/main" val="1923382424"/>
                    </a:ext>
                  </a:extLst>
                </a:gridCol>
                <a:gridCol w="246888">
                  <a:extLst>
                    <a:ext uri="{9D8B030D-6E8A-4147-A177-3AD203B41FA5}">
                      <a16:colId xmlns:a16="http://schemas.microsoft.com/office/drawing/2014/main" val="1562399587"/>
                    </a:ext>
                  </a:extLst>
                </a:gridCol>
                <a:gridCol w="246888">
                  <a:extLst>
                    <a:ext uri="{9D8B030D-6E8A-4147-A177-3AD203B41FA5}">
                      <a16:colId xmlns:a16="http://schemas.microsoft.com/office/drawing/2014/main" val="3460504581"/>
                    </a:ext>
                  </a:extLst>
                </a:gridCol>
                <a:gridCol w="246888">
                  <a:extLst>
                    <a:ext uri="{9D8B030D-6E8A-4147-A177-3AD203B41FA5}">
                      <a16:colId xmlns:a16="http://schemas.microsoft.com/office/drawing/2014/main" val="1935117826"/>
                    </a:ext>
                  </a:extLst>
                </a:gridCol>
                <a:gridCol w="246888">
                  <a:extLst>
                    <a:ext uri="{9D8B030D-6E8A-4147-A177-3AD203B41FA5}">
                      <a16:colId xmlns:a16="http://schemas.microsoft.com/office/drawing/2014/main" val="1583866119"/>
                    </a:ext>
                  </a:extLst>
                </a:gridCol>
                <a:gridCol w="246888">
                  <a:extLst>
                    <a:ext uri="{9D8B030D-6E8A-4147-A177-3AD203B41FA5}">
                      <a16:colId xmlns:a16="http://schemas.microsoft.com/office/drawing/2014/main" val="1960781037"/>
                    </a:ext>
                  </a:extLst>
                </a:gridCol>
                <a:gridCol w="246888">
                  <a:extLst>
                    <a:ext uri="{9D8B030D-6E8A-4147-A177-3AD203B41FA5}">
                      <a16:colId xmlns:a16="http://schemas.microsoft.com/office/drawing/2014/main" val="4223838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744438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- 2021-12-29 15:40:17</a:t>
                      </a:r>
                      <a:r>
                        <a:rPr kumimoji="0" lang="en-US" sz="1000" b="0" i="0" u="none" strike="noStrike" kern="1200" cap="none" spc="0" normalizeH="0" baseline="0" noProof="0">
                          <a:ln>
                            <a:noFill/>
                          </a:ln>
                          <a:solidFill>
                            <a:prstClr val="black"/>
                          </a:solidFill>
                          <a:effectLst/>
                          <a:uLnTx/>
                          <a:uFillTx/>
                          <a:latin typeface="+mn-lt"/>
                          <a:ea typeface="+mn-ea"/>
                          <a:cs typeface="+mn-cs"/>
                        </a:rPr>
                        <a:t>
 Every holiday season, we look forward to working with our community partners to donate refurbished cars to deserving families as part of Helping Hands Hawaii's Adopt-A-Family program. This year we donated cars to two single mothers on Oahu. Watch the video recap &amp; read our news release to learn more: https://bit.ly/3pDdEfJ
Helping Hands Hawaii Unibody Autotech Collision Repair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https://quintly-image-storage.s3.amazonaws.com/17ae3836335657ff0a83f20c7d11e5e8/524fc396705263efec85b52ad989cece.jpg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60825680"/>
                  </a:ext>
                </a:extLst>
              </a:tr>
            </a:tbl>
          </a:graphicData>
        </a:graphic>
      </p:graphicFrame>
      <p:sp>
        <p:nvSpPr>
          <p:cNvPr id="4" name="Text Placeholder 3">
            <a:extLst>
              <a:ext uri="{FF2B5EF4-FFF2-40B4-BE49-F238E27FC236}">
                <a16:creationId xmlns:a16="http://schemas.microsoft.com/office/drawing/2014/main" id="{D3314D3F-9A54-4A17-B5B6-5FFFDCF5066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4464798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AAE92-45B1-440A-ACCB-DBB5FAD0ABC4}"/>
              </a:ext>
            </a:extLst>
          </p:cNvPr>
          <p:cNvSpPr>
            <a:spLocks noGrp="1"/>
          </p:cNvSpPr>
          <p:nvPr>
            <p:ph type="title"/>
          </p:nvPr>
        </p:nvSpPr>
        <p:spPr/>
        <p:txBody>
          <a:bodyPr/>
          <a:lstStyle/>
          <a:p>
            <a:r>
              <a:rPr lang="en-US"/>
              <a:t>Facebook Original Own Posts Table | All profiles - 5 of 26</a:t>
            </a:r>
          </a:p>
        </p:txBody>
      </p:sp>
      <p:graphicFrame>
        <p:nvGraphicFramePr>
          <p:cNvPr id="5" name="Table Placeholder 4">
            <a:extLst>
              <a:ext uri="{FF2B5EF4-FFF2-40B4-BE49-F238E27FC236}">
                <a16:creationId xmlns:a16="http://schemas.microsoft.com/office/drawing/2014/main" id="{10C3E40C-960C-4054-841E-275703F9C544}"/>
              </a:ext>
            </a:extLst>
          </p:cNvPr>
          <p:cNvGraphicFramePr>
            <a:graphicFrameLocks noGrp="1"/>
          </p:cNvGraphicFramePr>
          <p:nvPr>
            <p:ph type="tbl" sz="quarter" idx="13"/>
            <p:extLst>
              <p:ext uri="{D42A27DB-BD31-4B8C-83A1-F6EECF244321}">
                <p14:modId xmlns:p14="http://schemas.microsoft.com/office/powerpoint/2010/main" val="3508117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81144425"/>
                    </a:ext>
                  </a:extLst>
                </a:gridCol>
                <a:gridCol w="1152144">
                  <a:extLst>
                    <a:ext uri="{9D8B030D-6E8A-4147-A177-3AD203B41FA5}">
                      <a16:colId xmlns:a16="http://schemas.microsoft.com/office/drawing/2014/main" val="2740332274"/>
                    </a:ext>
                  </a:extLst>
                </a:gridCol>
                <a:gridCol w="822960">
                  <a:extLst>
                    <a:ext uri="{9D8B030D-6E8A-4147-A177-3AD203B41FA5}">
                      <a16:colId xmlns:a16="http://schemas.microsoft.com/office/drawing/2014/main" val="1153068668"/>
                    </a:ext>
                  </a:extLst>
                </a:gridCol>
                <a:gridCol w="246888">
                  <a:extLst>
                    <a:ext uri="{9D8B030D-6E8A-4147-A177-3AD203B41FA5}">
                      <a16:colId xmlns:a16="http://schemas.microsoft.com/office/drawing/2014/main" val="1447516085"/>
                    </a:ext>
                  </a:extLst>
                </a:gridCol>
                <a:gridCol w="246888">
                  <a:extLst>
                    <a:ext uri="{9D8B030D-6E8A-4147-A177-3AD203B41FA5}">
                      <a16:colId xmlns:a16="http://schemas.microsoft.com/office/drawing/2014/main" val="2766095270"/>
                    </a:ext>
                  </a:extLst>
                </a:gridCol>
                <a:gridCol w="246888">
                  <a:extLst>
                    <a:ext uri="{9D8B030D-6E8A-4147-A177-3AD203B41FA5}">
                      <a16:colId xmlns:a16="http://schemas.microsoft.com/office/drawing/2014/main" val="128521857"/>
                    </a:ext>
                  </a:extLst>
                </a:gridCol>
                <a:gridCol w="246888">
                  <a:extLst>
                    <a:ext uri="{9D8B030D-6E8A-4147-A177-3AD203B41FA5}">
                      <a16:colId xmlns:a16="http://schemas.microsoft.com/office/drawing/2014/main" val="2939370058"/>
                    </a:ext>
                  </a:extLst>
                </a:gridCol>
                <a:gridCol w="246888">
                  <a:extLst>
                    <a:ext uri="{9D8B030D-6E8A-4147-A177-3AD203B41FA5}">
                      <a16:colId xmlns:a16="http://schemas.microsoft.com/office/drawing/2014/main" val="2067315454"/>
                    </a:ext>
                  </a:extLst>
                </a:gridCol>
                <a:gridCol w="246888">
                  <a:extLst>
                    <a:ext uri="{9D8B030D-6E8A-4147-A177-3AD203B41FA5}">
                      <a16:colId xmlns:a16="http://schemas.microsoft.com/office/drawing/2014/main" val="3078650843"/>
                    </a:ext>
                  </a:extLst>
                </a:gridCol>
                <a:gridCol w="246888">
                  <a:extLst>
                    <a:ext uri="{9D8B030D-6E8A-4147-A177-3AD203B41FA5}">
                      <a16:colId xmlns:a16="http://schemas.microsoft.com/office/drawing/2014/main" val="1533112207"/>
                    </a:ext>
                  </a:extLst>
                </a:gridCol>
                <a:gridCol w="246888">
                  <a:extLst>
                    <a:ext uri="{9D8B030D-6E8A-4147-A177-3AD203B41FA5}">
                      <a16:colId xmlns:a16="http://schemas.microsoft.com/office/drawing/2014/main" val="2979530515"/>
                    </a:ext>
                  </a:extLst>
                </a:gridCol>
                <a:gridCol w="246888">
                  <a:extLst>
                    <a:ext uri="{9D8B030D-6E8A-4147-A177-3AD203B41FA5}">
                      <a16:colId xmlns:a16="http://schemas.microsoft.com/office/drawing/2014/main" val="1187849405"/>
                    </a:ext>
                  </a:extLst>
                </a:gridCol>
                <a:gridCol w="246888">
                  <a:extLst>
                    <a:ext uri="{9D8B030D-6E8A-4147-A177-3AD203B41FA5}">
                      <a16:colId xmlns:a16="http://schemas.microsoft.com/office/drawing/2014/main" val="248831759"/>
                    </a:ext>
                  </a:extLst>
                </a:gridCol>
                <a:gridCol w="246888">
                  <a:extLst>
                    <a:ext uri="{9D8B030D-6E8A-4147-A177-3AD203B41FA5}">
                      <a16:colId xmlns:a16="http://schemas.microsoft.com/office/drawing/2014/main" val="1604970465"/>
                    </a:ext>
                  </a:extLst>
                </a:gridCol>
                <a:gridCol w="246888">
                  <a:extLst>
                    <a:ext uri="{9D8B030D-6E8A-4147-A177-3AD203B41FA5}">
                      <a16:colId xmlns:a16="http://schemas.microsoft.com/office/drawing/2014/main" val="3320598623"/>
                    </a:ext>
                  </a:extLst>
                </a:gridCol>
                <a:gridCol w="246888">
                  <a:extLst>
                    <a:ext uri="{9D8B030D-6E8A-4147-A177-3AD203B41FA5}">
                      <a16:colId xmlns:a16="http://schemas.microsoft.com/office/drawing/2014/main" val="2691570800"/>
                    </a:ext>
                  </a:extLst>
                </a:gridCol>
                <a:gridCol w="246888">
                  <a:extLst>
                    <a:ext uri="{9D8B030D-6E8A-4147-A177-3AD203B41FA5}">
                      <a16:colId xmlns:a16="http://schemas.microsoft.com/office/drawing/2014/main" val="3372277273"/>
                    </a:ext>
                  </a:extLst>
                </a:gridCol>
                <a:gridCol w="246888">
                  <a:extLst>
                    <a:ext uri="{9D8B030D-6E8A-4147-A177-3AD203B41FA5}">
                      <a16:colId xmlns:a16="http://schemas.microsoft.com/office/drawing/2014/main" val="142770567"/>
                    </a:ext>
                  </a:extLst>
                </a:gridCol>
                <a:gridCol w="246888">
                  <a:extLst>
                    <a:ext uri="{9D8B030D-6E8A-4147-A177-3AD203B41FA5}">
                      <a16:colId xmlns:a16="http://schemas.microsoft.com/office/drawing/2014/main" val="224245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746572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- 2021-12-29 12:07:00</a:t>
                      </a:r>
                      <a:r>
                        <a:rPr kumimoji="0" lang="en-US" sz="1000" b="0" i="0" u="none" strike="noStrike" kern="1200" cap="none" spc="0" normalizeH="0" baseline="0" noProof="0">
                          <a:ln>
                            <a:noFill/>
                          </a:ln>
                          <a:solidFill>
                            <a:prstClr val="black"/>
                          </a:solidFill>
                          <a:effectLst/>
                          <a:uLnTx/>
                          <a:uFillTx/>
                          <a:latin typeface="+mn-lt"/>
                          <a:ea typeface="+mn-ea"/>
                          <a:cs typeface="+mn-cs"/>
                        </a:rPr>
                        <a:t>
 We appreciate all of our employees for their contributions to #PHLY and we are incredibly proud of our team. Their efforts not only during this year, but over the last 20 months, have proven to be invaluable. As we approach the end of 2021, we’re shining our final spotlight of the year on Eboni Walker as she shares why she loves being on #TEAMPHLY. #employeespotlight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https://quintly-image-storage.s3.amazonaws.com/d123f9c23f3abec6e562a564c92f236a/6373f7776bfc2a58e61126f1bacd264e.jpg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05170974"/>
                  </a:ext>
                </a:extLst>
              </a:tr>
            </a:tbl>
          </a:graphicData>
        </a:graphic>
      </p:graphicFrame>
      <p:sp>
        <p:nvSpPr>
          <p:cNvPr id="4" name="Text Placeholder 3">
            <a:extLst>
              <a:ext uri="{FF2B5EF4-FFF2-40B4-BE49-F238E27FC236}">
                <a16:creationId xmlns:a16="http://schemas.microsoft.com/office/drawing/2014/main" id="{767DCA6C-C4F5-4A52-BD23-38C54CDF1EC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8395017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D411E-4F08-49D2-87BC-BACCB2188440}"/>
              </a:ext>
            </a:extLst>
          </p:cNvPr>
          <p:cNvSpPr>
            <a:spLocks noGrp="1"/>
          </p:cNvSpPr>
          <p:nvPr>
            <p:ph type="title"/>
          </p:nvPr>
        </p:nvSpPr>
        <p:spPr/>
        <p:txBody>
          <a:bodyPr/>
          <a:lstStyle/>
          <a:p>
            <a:r>
              <a:rPr lang="en-US"/>
              <a:t>Facebook Original Own Posts Table | All profiles - 6 of 26</a:t>
            </a:r>
          </a:p>
        </p:txBody>
      </p:sp>
      <p:graphicFrame>
        <p:nvGraphicFramePr>
          <p:cNvPr id="5" name="Table Placeholder 4">
            <a:extLst>
              <a:ext uri="{FF2B5EF4-FFF2-40B4-BE49-F238E27FC236}">
                <a16:creationId xmlns:a16="http://schemas.microsoft.com/office/drawing/2014/main" id="{FCC6D4A9-4362-44BC-934B-1C2294631C7C}"/>
              </a:ext>
            </a:extLst>
          </p:cNvPr>
          <p:cNvGraphicFramePr>
            <a:graphicFrameLocks noGrp="1"/>
          </p:cNvGraphicFramePr>
          <p:nvPr>
            <p:ph type="tbl" sz="quarter" idx="13"/>
            <p:extLst>
              <p:ext uri="{D42A27DB-BD31-4B8C-83A1-F6EECF244321}">
                <p14:modId xmlns:p14="http://schemas.microsoft.com/office/powerpoint/2010/main" val="2697381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78606896"/>
                    </a:ext>
                  </a:extLst>
                </a:gridCol>
                <a:gridCol w="1152144">
                  <a:extLst>
                    <a:ext uri="{9D8B030D-6E8A-4147-A177-3AD203B41FA5}">
                      <a16:colId xmlns:a16="http://schemas.microsoft.com/office/drawing/2014/main" val="1269791058"/>
                    </a:ext>
                  </a:extLst>
                </a:gridCol>
                <a:gridCol w="822960">
                  <a:extLst>
                    <a:ext uri="{9D8B030D-6E8A-4147-A177-3AD203B41FA5}">
                      <a16:colId xmlns:a16="http://schemas.microsoft.com/office/drawing/2014/main" val="2197214955"/>
                    </a:ext>
                  </a:extLst>
                </a:gridCol>
                <a:gridCol w="246888">
                  <a:extLst>
                    <a:ext uri="{9D8B030D-6E8A-4147-A177-3AD203B41FA5}">
                      <a16:colId xmlns:a16="http://schemas.microsoft.com/office/drawing/2014/main" val="988519963"/>
                    </a:ext>
                  </a:extLst>
                </a:gridCol>
                <a:gridCol w="246888">
                  <a:extLst>
                    <a:ext uri="{9D8B030D-6E8A-4147-A177-3AD203B41FA5}">
                      <a16:colId xmlns:a16="http://schemas.microsoft.com/office/drawing/2014/main" val="3235105187"/>
                    </a:ext>
                  </a:extLst>
                </a:gridCol>
                <a:gridCol w="246888">
                  <a:extLst>
                    <a:ext uri="{9D8B030D-6E8A-4147-A177-3AD203B41FA5}">
                      <a16:colId xmlns:a16="http://schemas.microsoft.com/office/drawing/2014/main" val="2677926664"/>
                    </a:ext>
                  </a:extLst>
                </a:gridCol>
                <a:gridCol w="246888">
                  <a:extLst>
                    <a:ext uri="{9D8B030D-6E8A-4147-A177-3AD203B41FA5}">
                      <a16:colId xmlns:a16="http://schemas.microsoft.com/office/drawing/2014/main" val="406953864"/>
                    </a:ext>
                  </a:extLst>
                </a:gridCol>
                <a:gridCol w="246888">
                  <a:extLst>
                    <a:ext uri="{9D8B030D-6E8A-4147-A177-3AD203B41FA5}">
                      <a16:colId xmlns:a16="http://schemas.microsoft.com/office/drawing/2014/main" val="3673702519"/>
                    </a:ext>
                  </a:extLst>
                </a:gridCol>
                <a:gridCol w="246888">
                  <a:extLst>
                    <a:ext uri="{9D8B030D-6E8A-4147-A177-3AD203B41FA5}">
                      <a16:colId xmlns:a16="http://schemas.microsoft.com/office/drawing/2014/main" val="952715682"/>
                    </a:ext>
                  </a:extLst>
                </a:gridCol>
                <a:gridCol w="246888">
                  <a:extLst>
                    <a:ext uri="{9D8B030D-6E8A-4147-A177-3AD203B41FA5}">
                      <a16:colId xmlns:a16="http://schemas.microsoft.com/office/drawing/2014/main" val="687187012"/>
                    </a:ext>
                  </a:extLst>
                </a:gridCol>
                <a:gridCol w="246888">
                  <a:extLst>
                    <a:ext uri="{9D8B030D-6E8A-4147-A177-3AD203B41FA5}">
                      <a16:colId xmlns:a16="http://schemas.microsoft.com/office/drawing/2014/main" val="213258253"/>
                    </a:ext>
                  </a:extLst>
                </a:gridCol>
                <a:gridCol w="246888">
                  <a:extLst>
                    <a:ext uri="{9D8B030D-6E8A-4147-A177-3AD203B41FA5}">
                      <a16:colId xmlns:a16="http://schemas.microsoft.com/office/drawing/2014/main" val="136383297"/>
                    </a:ext>
                  </a:extLst>
                </a:gridCol>
                <a:gridCol w="246888">
                  <a:extLst>
                    <a:ext uri="{9D8B030D-6E8A-4147-A177-3AD203B41FA5}">
                      <a16:colId xmlns:a16="http://schemas.microsoft.com/office/drawing/2014/main" val="2461090633"/>
                    </a:ext>
                  </a:extLst>
                </a:gridCol>
                <a:gridCol w="246888">
                  <a:extLst>
                    <a:ext uri="{9D8B030D-6E8A-4147-A177-3AD203B41FA5}">
                      <a16:colId xmlns:a16="http://schemas.microsoft.com/office/drawing/2014/main" val="423600815"/>
                    </a:ext>
                  </a:extLst>
                </a:gridCol>
                <a:gridCol w="246888">
                  <a:extLst>
                    <a:ext uri="{9D8B030D-6E8A-4147-A177-3AD203B41FA5}">
                      <a16:colId xmlns:a16="http://schemas.microsoft.com/office/drawing/2014/main" val="385908373"/>
                    </a:ext>
                  </a:extLst>
                </a:gridCol>
                <a:gridCol w="246888">
                  <a:extLst>
                    <a:ext uri="{9D8B030D-6E8A-4147-A177-3AD203B41FA5}">
                      <a16:colId xmlns:a16="http://schemas.microsoft.com/office/drawing/2014/main" val="3829252149"/>
                    </a:ext>
                  </a:extLst>
                </a:gridCol>
                <a:gridCol w="246888">
                  <a:extLst>
                    <a:ext uri="{9D8B030D-6E8A-4147-A177-3AD203B41FA5}">
                      <a16:colId xmlns:a16="http://schemas.microsoft.com/office/drawing/2014/main" val="785514659"/>
                    </a:ext>
                  </a:extLst>
                </a:gridCol>
                <a:gridCol w="246888">
                  <a:extLst>
                    <a:ext uri="{9D8B030D-6E8A-4147-A177-3AD203B41FA5}">
                      <a16:colId xmlns:a16="http://schemas.microsoft.com/office/drawing/2014/main" val="1095856248"/>
                    </a:ext>
                  </a:extLst>
                </a:gridCol>
                <a:gridCol w="246888">
                  <a:extLst>
                    <a:ext uri="{9D8B030D-6E8A-4147-A177-3AD203B41FA5}">
                      <a16:colId xmlns:a16="http://schemas.microsoft.com/office/drawing/2014/main" val="2786005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886013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- 2021-12-28 21:19:40</a:t>
                      </a:r>
                      <a:r>
                        <a:rPr kumimoji="0" lang="en-US" sz="1000" b="0" i="0" u="none" strike="noStrike" kern="1200" cap="none" spc="0" normalizeH="0" baseline="0" noProof="0">
                          <a:ln>
                            <a:noFill/>
                          </a:ln>
                          <a:solidFill>
                            <a:prstClr val="black"/>
                          </a:solidFill>
                          <a:effectLst/>
                          <a:uLnTx/>
                          <a:uFillTx/>
                          <a:latin typeface="+mn-lt"/>
                          <a:ea typeface="+mn-ea"/>
                          <a:cs typeface="+mn-cs"/>
                        </a:rPr>
                        <a:t>
 Did you know First Insurance has a satellite office in Kapolei? It opened September 12, 2019 to the joy and appreciation of many of our associates who live on the west side. During the pandemic, the number of associates in our West Oahu Office (WOO) has waxed and waned. It's been nice to see the number increasing again with social distancing and other safety protocol still in place. Here's a holiday picture of our WOO crew. To learn more about our satellite office, check out our opening day news release from September 2019: https://bit.ly/3etk8aB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https://quintly-image-storage.s3.amazonaws.com/17ae3836335657ff0a83f20c7d11e5e8/db43b248cb153a2b497555d6dde0231d.jpg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65166311"/>
                  </a:ext>
                </a:extLst>
              </a:tr>
            </a:tbl>
          </a:graphicData>
        </a:graphic>
      </p:graphicFrame>
      <p:sp>
        <p:nvSpPr>
          <p:cNvPr id="4" name="Text Placeholder 3">
            <a:extLst>
              <a:ext uri="{FF2B5EF4-FFF2-40B4-BE49-F238E27FC236}">
                <a16:creationId xmlns:a16="http://schemas.microsoft.com/office/drawing/2014/main" id="{95015C9D-7AC0-4A4C-B63E-479E76D94E0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8531787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C38D3-7433-4704-807F-12D12C3FA0AF}"/>
              </a:ext>
            </a:extLst>
          </p:cNvPr>
          <p:cNvSpPr>
            <a:spLocks noGrp="1"/>
          </p:cNvSpPr>
          <p:nvPr>
            <p:ph type="title"/>
          </p:nvPr>
        </p:nvSpPr>
        <p:spPr/>
        <p:txBody>
          <a:bodyPr/>
          <a:lstStyle/>
          <a:p>
            <a:r>
              <a:rPr lang="en-US"/>
              <a:t>Facebook Original Own Posts Table | All profiles - 7 of 26</a:t>
            </a:r>
          </a:p>
        </p:txBody>
      </p:sp>
      <p:graphicFrame>
        <p:nvGraphicFramePr>
          <p:cNvPr id="5" name="Table Placeholder 4">
            <a:extLst>
              <a:ext uri="{FF2B5EF4-FFF2-40B4-BE49-F238E27FC236}">
                <a16:creationId xmlns:a16="http://schemas.microsoft.com/office/drawing/2014/main" id="{917B4404-6969-42D4-B64A-6CB2256A30FD}"/>
              </a:ext>
            </a:extLst>
          </p:cNvPr>
          <p:cNvGraphicFramePr>
            <a:graphicFrameLocks noGrp="1"/>
          </p:cNvGraphicFramePr>
          <p:nvPr>
            <p:ph type="tbl" sz="quarter" idx="13"/>
            <p:extLst>
              <p:ext uri="{D42A27DB-BD31-4B8C-83A1-F6EECF244321}">
                <p14:modId xmlns:p14="http://schemas.microsoft.com/office/powerpoint/2010/main" val="2657872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65338144"/>
                    </a:ext>
                  </a:extLst>
                </a:gridCol>
                <a:gridCol w="1152144">
                  <a:extLst>
                    <a:ext uri="{9D8B030D-6E8A-4147-A177-3AD203B41FA5}">
                      <a16:colId xmlns:a16="http://schemas.microsoft.com/office/drawing/2014/main" val="2041588433"/>
                    </a:ext>
                  </a:extLst>
                </a:gridCol>
                <a:gridCol w="822960">
                  <a:extLst>
                    <a:ext uri="{9D8B030D-6E8A-4147-A177-3AD203B41FA5}">
                      <a16:colId xmlns:a16="http://schemas.microsoft.com/office/drawing/2014/main" val="3357322142"/>
                    </a:ext>
                  </a:extLst>
                </a:gridCol>
                <a:gridCol w="246888">
                  <a:extLst>
                    <a:ext uri="{9D8B030D-6E8A-4147-A177-3AD203B41FA5}">
                      <a16:colId xmlns:a16="http://schemas.microsoft.com/office/drawing/2014/main" val="4020772793"/>
                    </a:ext>
                  </a:extLst>
                </a:gridCol>
                <a:gridCol w="246888">
                  <a:extLst>
                    <a:ext uri="{9D8B030D-6E8A-4147-A177-3AD203B41FA5}">
                      <a16:colId xmlns:a16="http://schemas.microsoft.com/office/drawing/2014/main" val="2074749886"/>
                    </a:ext>
                  </a:extLst>
                </a:gridCol>
                <a:gridCol w="246888">
                  <a:extLst>
                    <a:ext uri="{9D8B030D-6E8A-4147-A177-3AD203B41FA5}">
                      <a16:colId xmlns:a16="http://schemas.microsoft.com/office/drawing/2014/main" val="2513517786"/>
                    </a:ext>
                  </a:extLst>
                </a:gridCol>
                <a:gridCol w="246888">
                  <a:extLst>
                    <a:ext uri="{9D8B030D-6E8A-4147-A177-3AD203B41FA5}">
                      <a16:colId xmlns:a16="http://schemas.microsoft.com/office/drawing/2014/main" val="22806850"/>
                    </a:ext>
                  </a:extLst>
                </a:gridCol>
                <a:gridCol w="246888">
                  <a:extLst>
                    <a:ext uri="{9D8B030D-6E8A-4147-A177-3AD203B41FA5}">
                      <a16:colId xmlns:a16="http://schemas.microsoft.com/office/drawing/2014/main" val="664750704"/>
                    </a:ext>
                  </a:extLst>
                </a:gridCol>
                <a:gridCol w="246888">
                  <a:extLst>
                    <a:ext uri="{9D8B030D-6E8A-4147-A177-3AD203B41FA5}">
                      <a16:colId xmlns:a16="http://schemas.microsoft.com/office/drawing/2014/main" val="98291742"/>
                    </a:ext>
                  </a:extLst>
                </a:gridCol>
                <a:gridCol w="246888">
                  <a:extLst>
                    <a:ext uri="{9D8B030D-6E8A-4147-A177-3AD203B41FA5}">
                      <a16:colId xmlns:a16="http://schemas.microsoft.com/office/drawing/2014/main" val="1699107729"/>
                    </a:ext>
                  </a:extLst>
                </a:gridCol>
                <a:gridCol w="246888">
                  <a:extLst>
                    <a:ext uri="{9D8B030D-6E8A-4147-A177-3AD203B41FA5}">
                      <a16:colId xmlns:a16="http://schemas.microsoft.com/office/drawing/2014/main" val="2172772960"/>
                    </a:ext>
                  </a:extLst>
                </a:gridCol>
                <a:gridCol w="246888">
                  <a:extLst>
                    <a:ext uri="{9D8B030D-6E8A-4147-A177-3AD203B41FA5}">
                      <a16:colId xmlns:a16="http://schemas.microsoft.com/office/drawing/2014/main" val="757078972"/>
                    </a:ext>
                  </a:extLst>
                </a:gridCol>
                <a:gridCol w="246888">
                  <a:extLst>
                    <a:ext uri="{9D8B030D-6E8A-4147-A177-3AD203B41FA5}">
                      <a16:colId xmlns:a16="http://schemas.microsoft.com/office/drawing/2014/main" val="4290513036"/>
                    </a:ext>
                  </a:extLst>
                </a:gridCol>
                <a:gridCol w="246888">
                  <a:extLst>
                    <a:ext uri="{9D8B030D-6E8A-4147-A177-3AD203B41FA5}">
                      <a16:colId xmlns:a16="http://schemas.microsoft.com/office/drawing/2014/main" val="4244573950"/>
                    </a:ext>
                  </a:extLst>
                </a:gridCol>
                <a:gridCol w="246888">
                  <a:extLst>
                    <a:ext uri="{9D8B030D-6E8A-4147-A177-3AD203B41FA5}">
                      <a16:colId xmlns:a16="http://schemas.microsoft.com/office/drawing/2014/main" val="3424713064"/>
                    </a:ext>
                  </a:extLst>
                </a:gridCol>
                <a:gridCol w="246888">
                  <a:extLst>
                    <a:ext uri="{9D8B030D-6E8A-4147-A177-3AD203B41FA5}">
                      <a16:colId xmlns:a16="http://schemas.microsoft.com/office/drawing/2014/main" val="1497769226"/>
                    </a:ext>
                  </a:extLst>
                </a:gridCol>
                <a:gridCol w="246888">
                  <a:extLst>
                    <a:ext uri="{9D8B030D-6E8A-4147-A177-3AD203B41FA5}">
                      <a16:colId xmlns:a16="http://schemas.microsoft.com/office/drawing/2014/main" val="4222167280"/>
                    </a:ext>
                  </a:extLst>
                </a:gridCol>
                <a:gridCol w="246888">
                  <a:extLst>
                    <a:ext uri="{9D8B030D-6E8A-4147-A177-3AD203B41FA5}">
                      <a16:colId xmlns:a16="http://schemas.microsoft.com/office/drawing/2014/main" val="1054459168"/>
                    </a:ext>
                  </a:extLst>
                </a:gridCol>
                <a:gridCol w="246888">
                  <a:extLst>
                    <a:ext uri="{9D8B030D-6E8A-4147-A177-3AD203B41FA5}">
                      <a16:colId xmlns:a16="http://schemas.microsoft.com/office/drawing/2014/main" val="3075293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946249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- 2021-12-28 16:11:17</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Throughout the season, PHLY is partnering with the Eagles to highlight #nonprofits doing great work in the community before each home game. Congratulations to Starfinder Foundation, SERV Behavioral Health System, Inc., and Families for Safe Streets Greater Philadelphia for being highlighted at this week's game! #FlyEaglesFly
Learn more about our partnership with the Eagles: bit.ly/2YNTRy4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https://quintly-image-storage.s3.amazonaws.com/d123f9c23f3abec6e562a564c92f236a/6e7bce4201b79b2e5ef93cd4ce8a7ae2.jpg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02521061"/>
                  </a:ext>
                </a:extLst>
              </a:tr>
            </a:tbl>
          </a:graphicData>
        </a:graphic>
      </p:graphicFrame>
      <p:sp>
        <p:nvSpPr>
          <p:cNvPr id="4" name="Text Placeholder 3">
            <a:extLst>
              <a:ext uri="{FF2B5EF4-FFF2-40B4-BE49-F238E27FC236}">
                <a16:creationId xmlns:a16="http://schemas.microsoft.com/office/drawing/2014/main" id="{DFF36C53-C815-4226-B226-F7E5512AF0B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5405099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A8150-1689-408A-AA60-308698510973}"/>
              </a:ext>
            </a:extLst>
          </p:cNvPr>
          <p:cNvSpPr>
            <a:spLocks noGrp="1"/>
          </p:cNvSpPr>
          <p:nvPr>
            <p:ph type="title"/>
          </p:nvPr>
        </p:nvSpPr>
        <p:spPr/>
        <p:txBody>
          <a:bodyPr/>
          <a:lstStyle/>
          <a:p>
            <a:r>
              <a:rPr lang="en-US"/>
              <a:t>Facebook Original Own Posts Table | All profiles - 8 of 26</a:t>
            </a:r>
          </a:p>
        </p:txBody>
      </p:sp>
      <p:graphicFrame>
        <p:nvGraphicFramePr>
          <p:cNvPr id="5" name="Table Placeholder 4">
            <a:extLst>
              <a:ext uri="{FF2B5EF4-FFF2-40B4-BE49-F238E27FC236}">
                <a16:creationId xmlns:a16="http://schemas.microsoft.com/office/drawing/2014/main" id="{792F6C94-6FB0-4319-BFAA-B3E7E6B02369}"/>
              </a:ext>
            </a:extLst>
          </p:cNvPr>
          <p:cNvGraphicFramePr>
            <a:graphicFrameLocks noGrp="1"/>
          </p:cNvGraphicFramePr>
          <p:nvPr>
            <p:ph type="tbl" sz="quarter" idx="13"/>
            <p:extLst>
              <p:ext uri="{D42A27DB-BD31-4B8C-83A1-F6EECF244321}">
                <p14:modId xmlns:p14="http://schemas.microsoft.com/office/powerpoint/2010/main" val="2863434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662288825"/>
                    </a:ext>
                  </a:extLst>
                </a:gridCol>
                <a:gridCol w="1152144">
                  <a:extLst>
                    <a:ext uri="{9D8B030D-6E8A-4147-A177-3AD203B41FA5}">
                      <a16:colId xmlns:a16="http://schemas.microsoft.com/office/drawing/2014/main" val="4175832228"/>
                    </a:ext>
                  </a:extLst>
                </a:gridCol>
                <a:gridCol w="822960">
                  <a:extLst>
                    <a:ext uri="{9D8B030D-6E8A-4147-A177-3AD203B41FA5}">
                      <a16:colId xmlns:a16="http://schemas.microsoft.com/office/drawing/2014/main" val="2205639882"/>
                    </a:ext>
                  </a:extLst>
                </a:gridCol>
                <a:gridCol w="246888">
                  <a:extLst>
                    <a:ext uri="{9D8B030D-6E8A-4147-A177-3AD203B41FA5}">
                      <a16:colId xmlns:a16="http://schemas.microsoft.com/office/drawing/2014/main" val="1497059698"/>
                    </a:ext>
                  </a:extLst>
                </a:gridCol>
                <a:gridCol w="246888">
                  <a:extLst>
                    <a:ext uri="{9D8B030D-6E8A-4147-A177-3AD203B41FA5}">
                      <a16:colId xmlns:a16="http://schemas.microsoft.com/office/drawing/2014/main" val="2583731814"/>
                    </a:ext>
                  </a:extLst>
                </a:gridCol>
                <a:gridCol w="246888">
                  <a:extLst>
                    <a:ext uri="{9D8B030D-6E8A-4147-A177-3AD203B41FA5}">
                      <a16:colId xmlns:a16="http://schemas.microsoft.com/office/drawing/2014/main" val="2539486260"/>
                    </a:ext>
                  </a:extLst>
                </a:gridCol>
                <a:gridCol w="246888">
                  <a:extLst>
                    <a:ext uri="{9D8B030D-6E8A-4147-A177-3AD203B41FA5}">
                      <a16:colId xmlns:a16="http://schemas.microsoft.com/office/drawing/2014/main" val="567258138"/>
                    </a:ext>
                  </a:extLst>
                </a:gridCol>
                <a:gridCol w="246888">
                  <a:extLst>
                    <a:ext uri="{9D8B030D-6E8A-4147-A177-3AD203B41FA5}">
                      <a16:colId xmlns:a16="http://schemas.microsoft.com/office/drawing/2014/main" val="3688501102"/>
                    </a:ext>
                  </a:extLst>
                </a:gridCol>
                <a:gridCol w="246888">
                  <a:extLst>
                    <a:ext uri="{9D8B030D-6E8A-4147-A177-3AD203B41FA5}">
                      <a16:colId xmlns:a16="http://schemas.microsoft.com/office/drawing/2014/main" val="1130998293"/>
                    </a:ext>
                  </a:extLst>
                </a:gridCol>
                <a:gridCol w="246888">
                  <a:extLst>
                    <a:ext uri="{9D8B030D-6E8A-4147-A177-3AD203B41FA5}">
                      <a16:colId xmlns:a16="http://schemas.microsoft.com/office/drawing/2014/main" val="950081193"/>
                    </a:ext>
                  </a:extLst>
                </a:gridCol>
                <a:gridCol w="246888">
                  <a:extLst>
                    <a:ext uri="{9D8B030D-6E8A-4147-A177-3AD203B41FA5}">
                      <a16:colId xmlns:a16="http://schemas.microsoft.com/office/drawing/2014/main" val="1616608774"/>
                    </a:ext>
                  </a:extLst>
                </a:gridCol>
                <a:gridCol w="246888">
                  <a:extLst>
                    <a:ext uri="{9D8B030D-6E8A-4147-A177-3AD203B41FA5}">
                      <a16:colId xmlns:a16="http://schemas.microsoft.com/office/drawing/2014/main" val="2679434836"/>
                    </a:ext>
                  </a:extLst>
                </a:gridCol>
                <a:gridCol w="246888">
                  <a:extLst>
                    <a:ext uri="{9D8B030D-6E8A-4147-A177-3AD203B41FA5}">
                      <a16:colId xmlns:a16="http://schemas.microsoft.com/office/drawing/2014/main" val="2254659740"/>
                    </a:ext>
                  </a:extLst>
                </a:gridCol>
                <a:gridCol w="246888">
                  <a:extLst>
                    <a:ext uri="{9D8B030D-6E8A-4147-A177-3AD203B41FA5}">
                      <a16:colId xmlns:a16="http://schemas.microsoft.com/office/drawing/2014/main" val="3643301569"/>
                    </a:ext>
                  </a:extLst>
                </a:gridCol>
                <a:gridCol w="246888">
                  <a:extLst>
                    <a:ext uri="{9D8B030D-6E8A-4147-A177-3AD203B41FA5}">
                      <a16:colId xmlns:a16="http://schemas.microsoft.com/office/drawing/2014/main" val="2148629191"/>
                    </a:ext>
                  </a:extLst>
                </a:gridCol>
                <a:gridCol w="246888">
                  <a:extLst>
                    <a:ext uri="{9D8B030D-6E8A-4147-A177-3AD203B41FA5}">
                      <a16:colId xmlns:a16="http://schemas.microsoft.com/office/drawing/2014/main" val="2165613299"/>
                    </a:ext>
                  </a:extLst>
                </a:gridCol>
                <a:gridCol w="246888">
                  <a:extLst>
                    <a:ext uri="{9D8B030D-6E8A-4147-A177-3AD203B41FA5}">
                      <a16:colId xmlns:a16="http://schemas.microsoft.com/office/drawing/2014/main" val="4189668441"/>
                    </a:ext>
                  </a:extLst>
                </a:gridCol>
                <a:gridCol w="246888">
                  <a:extLst>
                    <a:ext uri="{9D8B030D-6E8A-4147-A177-3AD203B41FA5}">
                      <a16:colId xmlns:a16="http://schemas.microsoft.com/office/drawing/2014/main" val="3087905077"/>
                    </a:ext>
                  </a:extLst>
                </a:gridCol>
                <a:gridCol w="246888">
                  <a:extLst>
                    <a:ext uri="{9D8B030D-6E8A-4147-A177-3AD203B41FA5}">
                      <a16:colId xmlns:a16="http://schemas.microsoft.com/office/drawing/2014/main" val="2010131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229131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- 2021-12-28 14:59:03</a:t>
                      </a:r>
                      <a:r>
                        <a:rPr kumimoji="0" lang="en-US" sz="1000" b="0" i="0" u="none" strike="noStrike" kern="1200" cap="none" spc="0" normalizeH="0" baseline="0" noProof="0">
                          <a:ln>
                            <a:noFill/>
                          </a:ln>
                          <a:solidFill>
                            <a:prstClr val="black"/>
                          </a:solidFill>
                          <a:effectLst/>
                          <a:uLnTx/>
                          <a:uFillTx/>
                          <a:latin typeface="+mn-lt"/>
                          <a:ea typeface="+mn-ea"/>
                          <a:cs typeface="+mn-cs"/>
                        </a:rPr>
                        <a:t>
 Sending warm wishes this holiday season, from our families to yours! 
Thanks to TMA employees Sandy G., Kristy C., and Diana B. for sharing these photos of their families.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https://quintly-image-storage.s3.amazonaws.com/e33bbb9956bb05844e7317a82c09a400/973612ecaf5d9a2e15feabd39809b9f5.jpg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64567775"/>
                  </a:ext>
                </a:extLst>
              </a:tr>
            </a:tbl>
          </a:graphicData>
        </a:graphic>
      </p:graphicFrame>
      <p:sp>
        <p:nvSpPr>
          <p:cNvPr id="4" name="Text Placeholder 3">
            <a:extLst>
              <a:ext uri="{FF2B5EF4-FFF2-40B4-BE49-F238E27FC236}">
                <a16:creationId xmlns:a16="http://schemas.microsoft.com/office/drawing/2014/main" id="{309F4920-B200-48BC-8515-82327A8AABF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035497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AFFE1-E196-4A7E-AB42-03A1DFE36577}"/>
              </a:ext>
            </a:extLst>
          </p:cNvPr>
          <p:cNvSpPr>
            <a:spLocks noGrp="1"/>
          </p:cNvSpPr>
          <p:nvPr>
            <p:ph type="title"/>
          </p:nvPr>
        </p:nvSpPr>
        <p:spPr/>
        <p:txBody>
          <a:bodyPr/>
          <a:lstStyle/>
          <a:p>
            <a:r>
              <a:rPr lang="en-US"/>
              <a:t>Facebook Original Own Posts Table | All profiles - 9 of 26</a:t>
            </a:r>
          </a:p>
        </p:txBody>
      </p:sp>
      <p:graphicFrame>
        <p:nvGraphicFramePr>
          <p:cNvPr id="5" name="Table Placeholder 4">
            <a:extLst>
              <a:ext uri="{FF2B5EF4-FFF2-40B4-BE49-F238E27FC236}">
                <a16:creationId xmlns:a16="http://schemas.microsoft.com/office/drawing/2014/main" id="{C29D2A27-6EBA-4F9B-A0F4-50DF5BC604BC}"/>
              </a:ext>
            </a:extLst>
          </p:cNvPr>
          <p:cNvGraphicFramePr>
            <a:graphicFrameLocks noGrp="1"/>
          </p:cNvGraphicFramePr>
          <p:nvPr>
            <p:ph type="tbl" sz="quarter" idx="13"/>
            <p:extLst>
              <p:ext uri="{D42A27DB-BD31-4B8C-83A1-F6EECF244321}">
                <p14:modId xmlns:p14="http://schemas.microsoft.com/office/powerpoint/2010/main" val="1469122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944885980"/>
                    </a:ext>
                  </a:extLst>
                </a:gridCol>
                <a:gridCol w="1152144">
                  <a:extLst>
                    <a:ext uri="{9D8B030D-6E8A-4147-A177-3AD203B41FA5}">
                      <a16:colId xmlns:a16="http://schemas.microsoft.com/office/drawing/2014/main" val="2697078400"/>
                    </a:ext>
                  </a:extLst>
                </a:gridCol>
                <a:gridCol w="822960">
                  <a:extLst>
                    <a:ext uri="{9D8B030D-6E8A-4147-A177-3AD203B41FA5}">
                      <a16:colId xmlns:a16="http://schemas.microsoft.com/office/drawing/2014/main" val="876091909"/>
                    </a:ext>
                  </a:extLst>
                </a:gridCol>
                <a:gridCol w="246888">
                  <a:extLst>
                    <a:ext uri="{9D8B030D-6E8A-4147-A177-3AD203B41FA5}">
                      <a16:colId xmlns:a16="http://schemas.microsoft.com/office/drawing/2014/main" val="3527200732"/>
                    </a:ext>
                  </a:extLst>
                </a:gridCol>
                <a:gridCol w="246888">
                  <a:extLst>
                    <a:ext uri="{9D8B030D-6E8A-4147-A177-3AD203B41FA5}">
                      <a16:colId xmlns:a16="http://schemas.microsoft.com/office/drawing/2014/main" val="3428544701"/>
                    </a:ext>
                  </a:extLst>
                </a:gridCol>
                <a:gridCol w="246888">
                  <a:extLst>
                    <a:ext uri="{9D8B030D-6E8A-4147-A177-3AD203B41FA5}">
                      <a16:colId xmlns:a16="http://schemas.microsoft.com/office/drawing/2014/main" val="2393918440"/>
                    </a:ext>
                  </a:extLst>
                </a:gridCol>
                <a:gridCol w="246888">
                  <a:extLst>
                    <a:ext uri="{9D8B030D-6E8A-4147-A177-3AD203B41FA5}">
                      <a16:colId xmlns:a16="http://schemas.microsoft.com/office/drawing/2014/main" val="398205654"/>
                    </a:ext>
                  </a:extLst>
                </a:gridCol>
                <a:gridCol w="246888">
                  <a:extLst>
                    <a:ext uri="{9D8B030D-6E8A-4147-A177-3AD203B41FA5}">
                      <a16:colId xmlns:a16="http://schemas.microsoft.com/office/drawing/2014/main" val="618883991"/>
                    </a:ext>
                  </a:extLst>
                </a:gridCol>
                <a:gridCol w="246888">
                  <a:extLst>
                    <a:ext uri="{9D8B030D-6E8A-4147-A177-3AD203B41FA5}">
                      <a16:colId xmlns:a16="http://schemas.microsoft.com/office/drawing/2014/main" val="4250176175"/>
                    </a:ext>
                  </a:extLst>
                </a:gridCol>
                <a:gridCol w="246888">
                  <a:extLst>
                    <a:ext uri="{9D8B030D-6E8A-4147-A177-3AD203B41FA5}">
                      <a16:colId xmlns:a16="http://schemas.microsoft.com/office/drawing/2014/main" val="3342432252"/>
                    </a:ext>
                  </a:extLst>
                </a:gridCol>
                <a:gridCol w="246888">
                  <a:extLst>
                    <a:ext uri="{9D8B030D-6E8A-4147-A177-3AD203B41FA5}">
                      <a16:colId xmlns:a16="http://schemas.microsoft.com/office/drawing/2014/main" val="1800364530"/>
                    </a:ext>
                  </a:extLst>
                </a:gridCol>
                <a:gridCol w="246888">
                  <a:extLst>
                    <a:ext uri="{9D8B030D-6E8A-4147-A177-3AD203B41FA5}">
                      <a16:colId xmlns:a16="http://schemas.microsoft.com/office/drawing/2014/main" val="1949369772"/>
                    </a:ext>
                  </a:extLst>
                </a:gridCol>
                <a:gridCol w="246888">
                  <a:extLst>
                    <a:ext uri="{9D8B030D-6E8A-4147-A177-3AD203B41FA5}">
                      <a16:colId xmlns:a16="http://schemas.microsoft.com/office/drawing/2014/main" val="4235015851"/>
                    </a:ext>
                  </a:extLst>
                </a:gridCol>
                <a:gridCol w="246888">
                  <a:extLst>
                    <a:ext uri="{9D8B030D-6E8A-4147-A177-3AD203B41FA5}">
                      <a16:colId xmlns:a16="http://schemas.microsoft.com/office/drawing/2014/main" val="2128768557"/>
                    </a:ext>
                  </a:extLst>
                </a:gridCol>
                <a:gridCol w="246888">
                  <a:extLst>
                    <a:ext uri="{9D8B030D-6E8A-4147-A177-3AD203B41FA5}">
                      <a16:colId xmlns:a16="http://schemas.microsoft.com/office/drawing/2014/main" val="3867633647"/>
                    </a:ext>
                  </a:extLst>
                </a:gridCol>
                <a:gridCol w="246888">
                  <a:extLst>
                    <a:ext uri="{9D8B030D-6E8A-4147-A177-3AD203B41FA5}">
                      <a16:colId xmlns:a16="http://schemas.microsoft.com/office/drawing/2014/main" val="3328574764"/>
                    </a:ext>
                  </a:extLst>
                </a:gridCol>
                <a:gridCol w="246888">
                  <a:extLst>
                    <a:ext uri="{9D8B030D-6E8A-4147-A177-3AD203B41FA5}">
                      <a16:colId xmlns:a16="http://schemas.microsoft.com/office/drawing/2014/main" val="2965611103"/>
                    </a:ext>
                  </a:extLst>
                </a:gridCol>
                <a:gridCol w="246888">
                  <a:extLst>
                    <a:ext uri="{9D8B030D-6E8A-4147-A177-3AD203B41FA5}">
                      <a16:colId xmlns:a16="http://schemas.microsoft.com/office/drawing/2014/main" val="2822288544"/>
                    </a:ext>
                  </a:extLst>
                </a:gridCol>
                <a:gridCol w="246888">
                  <a:extLst>
                    <a:ext uri="{9D8B030D-6E8A-4147-A177-3AD203B41FA5}">
                      <a16:colId xmlns:a16="http://schemas.microsoft.com/office/drawing/2014/main" val="4070182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092199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- 2021-12-27 21:40:34</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2021 Honolulu Marathon finishers, including our president &amp; CEO Mark Yoda!
Comment with a thumbs up if you did the Honolulu Marathon this year.
#2021honolulumarathon #teamficoh #wellness #goals #honolulumarathon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https://quintly-image-storage.s3.amazonaws.com/17ae3836335657ff0a83f20c7d11e5e8/c747d2dd5b42a3179b59a250c84a424f.jpg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51390701"/>
                  </a:ext>
                </a:extLst>
              </a:tr>
            </a:tbl>
          </a:graphicData>
        </a:graphic>
      </p:graphicFrame>
      <p:sp>
        <p:nvSpPr>
          <p:cNvPr id="4" name="Text Placeholder 3">
            <a:extLst>
              <a:ext uri="{FF2B5EF4-FFF2-40B4-BE49-F238E27FC236}">
                <a16:creationId xmlns:a16="http://schemas.microsoft.com/office/drawing/2014/main" id="{5F7806F3-5AB5-43D1-96FA-4CB05379834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499932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25EC3-CB64-47C2-AE29-3DC1F003FEB4}"/>
              </a:ext>
            </a:extLst>
          </p:cNvPr>
          <p:cNvSpPr>
            <a:spLocks noGrp="1"/>
          </p:cNvSpPr>
          <p:nvPr>
            <p:ph type="title"/>
          </p:nvPr>
        </p:nvSpPr>
        <p:spPr/>
        <p:txBody>
          <a:bodyPr/>
          <a:lstStyle/>
          <a:p>
            <a:r>
              <a:rPr lang="en-US"/>
              <a:t>Facebook Original Own Posts Table | All profiles - 10 of 26</a:t>
            </a:r>
          </a:p>
        </p:txBody>
      </p:sp>
      <p:graphicFrame>
        <p:nvGraphicFramePr>
          <p:cNvPr id="5" name="Table Placeholder 4">
            <a:extLst>
              <a:ext uri="{FF2B5EF4-FFF2-40B4-BE49-F238E27FC236}">
                <a16:creationId xmlns:a16="http://schemas.microsoft.com/office/drawing/2014/main" id="{C876ADD3-1201-4EA6-B925-031365C10860}"/>
              </a:ext>
            </a:extLst>
          </p:cNvPr>
          <p:cNvGraphicFramePr>
            <a:graphicFrameLocks noGrp="1"/>
          </p:cNvGraphicFramePr>
          <p:nvPr>
            <p:ph type="tbl" sz="quarter" idx="13"/>
            <p:extLst>
              <p:ext uri="{D42A27DB-BD31-4B8C-83A1-F6EECF244321}">
                <p14:modId xmlns:p14="http://schemas.microsoft.com/office/powerpoint/2010/main" val="2485544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80645654"/>
                    </a:ext>
                  </a:extLst>
                </a:gridCol>
                <a:gridCol w="1152144">
                  <a:extLst>
                    <a:ext uri="{9D8B030D-6E8A-4147-A177-3AD203B41FA5}">
                      <a16:colId xmlns:a16="http://schemas.microsoft.com/office/drawing/2014/main" val="3919822092"/>
                    </a:ext>
                  </a:extLst>
                </a:gridCol>
                <a:gridCol w="822960">
                  <a:extLst>
                    <a:ext uri="{9D8B030D-6E8A-4147-A177-3AD203B41FA5}">
                      <a16:colId xmlns:a16="http://schemas.microsoft.com/office/drawing/2014/main" val="3638103157"/>
                    </a:ext>
                  </a:extLst>
                </a:gridCol>
                <a:gridCol w="246888">
                  <a:extLst>
                    <a:ext uri="{9D8B030D-6E8A-4147-A177-3AD203B41FA5}">
                      <a16:colId xmlns:a16="http://schemas.microsoft.com/office/drawing/2014/main" val="3036677965"/>
                    </a:ext>
                  </a:extLst>
                </a:gridCol>
                <a:gridCol w="246888">
                  <a:extLst>
                    <a:ext uri="{9D8B030D-6E8A-4147-A177-3AD203B41FA5}">
                      <a16:colId xmlns:a16="http://schemas.microsoft.com/office/drawing/2014/main" val="298063598"/>
                    </a:ext>
                  </a:extLst>
                </a:gridCol>
                <a:gridCol w="246888">
                  <a:extLst>
                    <a:ext uri="{9D8B030D-6E8A-4147-A177-3AD203B41FA5}">
                      <a16:colId xmlns:a16="http://schemas.microsoft.com/office/drawing/2014/main" val="404978303"/>
                    </a:ext>
                  </a:extLst>
                </a:gridCol>
                <a:gridCol w="246888">
                  <a:extLst>
                    <a:ext uri="{9D8B030D-6E8A-4147-A177-3AD203B41FA5}">
                      <a16:colId xmlns:a16="http://schemas.microsoft.com/office/drawing/2014/main" val="863260069"/>
                    </a:ext>
                  </a:extLst>
                </a:gridCol>
                <a:gridCol w="246888">
                  <a:extLst>
                    <a:ext uri="{9D8B030D-6E8A-4147-A177-3AD203B41FA5}">
                      <a16:colId xmlns:a16="http://schemas.microsoft.com/office/drawing/2014/main" val="481110832"/>
                    </a:ext>
                  </a:extLst>
                </a:gridCol>
                <a:gridCol w="246888">
                  <a:extLst>
                    <a:ext uri="{9D8B030D-6E8A-4147-A177-3AD203B41FA5}">
                      <a16:colId xmlns:a16="http://schemas.microsoft.com/office/drawing/2014/main" val="2507404477"/>
                    </a:ext>
                  </a:extLst>
                </a:gridCol>
                <a:gridCol w="246888">
                  <a:extLst>
                    <a:ext uri="{9D8B030D-6E8A-4147-A177-3AD203B41FA5}">
                      <a16:colId xmlns:a16="http://schemas.microsoft.com/office/drawing/2014/main" val="2226842412"/>
                    </a:ext>
                  </a:extLst>
                </a:gridCol>
                <a:gridCol w="246888">
                  <a:extLst>
                    <a:ext uri="{9D8B030D-6E8A-4147-A177-3AD203B41FA5}">
                      <a16:colId xmlns:a16="http://schemas.microsoft.com/office/drawing/2014/main" val="823624703"/>
                    </a:ext>
                  </a:extLst>
                </a:gridCol>
                <a:gridCol w="246888">
                  <a:extLst>
                    <a:ext uri="{9D8B030D-6E8A-4147-A177-3AD203B41FA5}">
                      <a16:colId xmlns:a16="http://schemas.microsoft.com/office/drawing/2014/main" val="1739862500"/>
                    </a:ext>
                  </a:extLst>
                </a:gridCol>
                <a:gridCol w="246888">
                  <a:extLst>
                    <a:ext uri="{9D8B030D-6E8A-4147-A177-3AD203B41FA5}">
                      <a16:colId xmlns:a16="http://schemas.microsoft.com/office/drawing/2014/main" val="3142574673"/>
                    </a:ext>
                  </a:extLst>
                </a:gridCol>
                <a:gridCol w="246888">
                  <a:extLst>
                    <a:ext uri="{9D8B030D-6E8A-4147-A177-3AD203B41FA5}">
                      <a16:colId xmlns:a16="http://schemas.microsoft.com/office/drawing/2014/main" val="432276313"/>
                    </a:ext>
                  </a:extLst>
                </a:gridCol>
                <a:gridCol w="246888">
                  <a:extLst>
                    <a:ext uri="{9D8B030D-6E8A-4147-A177-3AD203B41FA5}">
                      <a16:colId xmlns:a16="http://schemas.microsoft.com/office/drawing/2014/main" val="3102937515"/>
                    </a:ext>
                  </a:extLst>
                </a:gridCol>
                <a:gridCol w="246888">
                  <a:extLst>
                    <a:ext uri="{9D8B030D-6E8A-4147-A177-3AD203B41FA5}">
                      <a16:colId xmlns:a16="http://schemas.microsoft.com/office/drawing/2014/main" val="1295631814"/>
                    </a:ext>
                  </a:extLst>
                </a:gridCol>
                <a:gridCol w="246888">
                  <a:extLst>
                    <a:ext uri="{9D8B030D-6E8A-4147-A177-3AD203B41FA5}">
                      <a16:colId xmlns:a16="http://schemas.microsoft.com/office/drawing/2014/main" val="3786984777"/>
                    </a:ext>
                  </a:extLst>
                </a:gridCol>
                <a:gridCol w="246888">
                  <a:extLst>
                    <a:ext uri="{9D8B030D-6E8A-4147-A177-3AD203B41FA5}">
                      <a16:colId xmlns:a16="http://schemas.microsoft.com/office/drawing/2014/main" val="3822743773"/>
                    </a:ext>
                  </a:extLst>
                </a:gridCol>
                <a:gridCol w="246888">
                  <a:extLst>
                    <a:ext uri="{9D8B030D-6E8A-4147-A177-3AD203B41FA5}">
                      <a16:colId xmlns:a16="http://schemas.microsoft.com/office/drawing/2014/main" val="2871330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999034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- 2021-12-27 10:04:00</a:t>
                      </a:r>
                      <a:r>
                        <a:rPr kumimoji="0" lang="en-US" sz="1000" b="0" i="0" u="none" strike="noStrike" kern="1200" cap="none" spc="0" normalizeH="0" baseline="0" noProof="0">
                          <a:ln>
                            <a:noFill/>
                          </a:ln>
                          <a:solidFill>
                            <a:prstClr val="black"/>
                          </a:solidFill>
                          <a:effectLst/>
                          <a:uLnTx/>
                          <a:uFillTx/>
                          <a:latin typeface="+mn-lt"/>
                          <a:ea typeface="+mn-ea"/>
                          <a:cs typeface="+mn-cs"/>
                        </a:rPr>
                        <a:t>
 Want a fresh start in the new year? Now is the time to land your next #job. Visit bit.ly/PHLYCareers to check out our open roles and submit an application! #TEAMPHLY #insurancecareers #jobsearchers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https://quintly-image-storage.s3.amazonaws.com/d123f9c23f3abec6e562a564c92f236a/cd3f7968b54c0e1724b66dbdb01a2946.jpg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59466159"/>
                  </a:ext>
                </a:extLst>
              </a:tr>
            </a:tbl>
          </a:graphicData>
        </a:graphic>
      </p:graphicFrame>
      <p:sp>
        <p:nvSpPr>
          <p:cNvPr id="4" name="Text Placeholder 3">
            <a:extLst>
              <a:ext uri="{FF2B5EF4-FFF2-40B4-BE49-F238E27FC236}">
                <a16:creationId xmlns:a16="http://schemas.microsoft.com/office/drawing/2014/main" id="{B6C9DC47-7956-4AB8-8F2F-3C24809E800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4542617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9436C-6C06-49B3-9C1C-A0F5F75CCA70}"/>
              </a:ext>
            </a:extLst>
          </p:cNvPr>
          <p:cNvSpPr>
            <a:spLocks noGrp="1"/>
          </p:cNvSpPr>
          <p:nvPr>
            <p:ph type="title"/>
          </p:nvPr>
        </p:nvSpPr>
        <p:spPr/>
        <p:txBody>
          <a:bodyPr/>
          <a:lstStyle/>
          <a:p>
            <a:r>
              <a:rPr lang="en-US"/>
              <a:t>Facebook Original Own Posts Table | All profiles - 11 of 26</a:t>
            </a:r>
          </a:p>
        </p:txBody>
      </p:sp>
      <p:graphicFrame>
        <p:nvGraphicFramePr>
          <p:cNvPr id="5" name="Table Placeholder 4">
            <a:extLst>
              <a:ext uri="{FF2B5EF4-FFF2-40B4-BE49-F238E27FC236}">
                <a16:creationId xmlns:a16="http://schemas.microsoft.com/office/drawing/2014/main" id="{C3201A96-B29C-4D1F-87C6-94FBA3CDAB48}"/>
              </a:ext>
            </a:extLst>
          </p:cNvPr>
          <p:cNvGraphicFramePr>
            <a:graphicFrameLocks noGrp="1"/>
          </p:cNvGraphicFramePr>
          <p:nvPr>
            <p:ph type="tbl" sz="quarter" idx="13"/>
            <p:extLst>
              <p:ext uri="{D42A27DB-BD31-4B8C-83A1-F6EECF244321}">
                <p14:modId xmlns:p14="http://schemas.microsoft.com/office/powerpoint/2010/main" val="4206660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71139973"/>
                    </a:ext>
                  </a:extLst>
                </a:gridCol>
                <a:gridCol w="1152144">
                  <a:extLst>
                    <a:ext uri="{9D8B030D-6E8A-4147-A177-3AD203B41FA5}">
                      <a16:colId xmlns:a16="http://schemas.microsoft.com/office/drawing/2014/main" val="2241796715"/>
                    </a:ext>
                  </a:extLst>
                </a:gridCol>
                <a:gridCol w="822960">
                  <a:extLst>
                    <a:ext uri="{9D8B030D-6E8A-4147-A177-3AD203B41FA5}">
                      <a16:colId xmlns:a16="http://schemas.microsoft.com/office/drawing/2014/main" val="127561791"/>
                    </a:ext>
                  </a:extLst>
                </a:gridCol>
                <a:gridCol w="246888">
                  <a:extLst>
                    <a:ext uri="{9D8B030D-6E8A-4147-A177-3AD203B41FA5}">
                      <a16:colId xmlns:a16="http://schemas.microsoft.com/office/drawing/2014/main" val="1969013010"/>
                    </a:ext>
                  </a:extLst>
                </a:gridCol>
                <a:gridCol w="246888">
                  <a:extLst>
                    <a:ext uri="{9D8B030D-6E8A-4147-A177-3AD203B41FA5}">
                      <a16:colId xmlns:a16="http://schemas.microsoft.com/office/drawing/2014/main" val="3660822115"/>
                    </a:ext>
                  </a:extLst>
                </a:gridCol>
                <a:gridCol w="246888">
                  <a:extLst>
                    <a:ext uri="{9D8B030D-6E8A-4147-A177-3AD203B41FA5}">
                      <a16:colId xmlns:a16="http://schemas.microsoft.com/office/drawing/2014/main" val="2562670542"/>
                    </a:ext>
                  </a:extLst>
                </a:gridCol>
                <a:gridCol w="246888">
                  <a:extLst>
                    <a:ext uri="{9D8B030D-6E8A-4147-A177-3AD203B41FA5}">
                      <a16:colId xmlns:a16="http://schemas.microsoft.com/office/drawing/2014/main" val="216210304"/>
                    </a:ext>
                  </a:extLst>
                </a:gridCol>
                <a:gridCol w="246888">
                  <a:extLst>
                    <a:ext uri="{9D8B030D-6E8A-4147-A177-3AD203B41FA5}">
                      <a16:colId xmlns:a16="http://schemas.microsoft.com/office/drawing/2014/main" val="3344343379"/>
                    </a:ext>
                  </a:extLst>
                </a:gridCol>
                <a:gridCol w="246888">
                  <a:extLst>
                    <a:ext uri="{9D8B030D-6E8A-4147-A177-3AD203B41FA5}">
                      <a16:colId xmlns:a16="http://schemas.microsoft.com/office/drawing/2014/main" val="1475058236"/>
                    </a:ext>
                  </a:extLst>
                </a:gridCol>
                <a:gridCol w="246888">
                  <a:extLst>
                    <a:ext uri="{9D8B030D-6E8A-4147-A177-3AD203B41FA5}">
                      <a16:colId xmlns:a16="http://schemas.microsoft.com/office/drawing/2014/main" val="4031654688"/>
                    </a:ext>
                  </a:extLst>
                </a:gridCol>
                <a:gridCol w="246888">
                  <a:extLst>
                    <a:ext uri="{9D8B030D-6E8A-4147-A177-3AD203B41FA5}">
                      <a16:colId xmlns:a16="http://schemas.microsoft.com/office/drawing/2014/main" val="2706022556"/>
                    </a:ext>
                  </a:extLst>
                </a:gridCol>
                <a:gridCol w="246888">
                  <a:extLst>
                    <a:ext uri="{9D8B030D-6E8A-4147-A177-3AD203B41FA5}">
                      <a16:colId xmlns:a16="http://schemas.microsoft.com/office/drawing/2014/main" val="166544568"/>
                    </a:ext>
                  </a:extLst>
                </a:gridCol>
                <a:gridCol w="246888">
                  <a:extLst>
                    <a:ext uri="{9D8B030D-6E8A-4147-A177-3AD203B41FA5}">
                      <a16:colId xmlns:a16="http://schemas.microsoft.com/office/drawing/2014/main" val="495342218"/>
                    </a:ext>
                  </a:extLst>
                </a:gridCol>
                <a:gridCol w="246888">
                  <a:extLst>
                    <a:ext uri="{9D8B030D-6E8A-4147-A177-3AD203B41FA5}">
                      <a16:colId xmlns:a16="http://schemas.microsoft.com/office/drawing/2014/main" val="3466704861"/>
                    </a:ext>
                  </a:extLst>
                </a:gridCol>
                <a:gridCol w="246888">
                  <a:extLst>
                    <a:ext uri="{9D8B030D-6E8A-4147-A177-3AD203B41FA5}">
                      <a16:colId xmlns:a16="http://schemas.microsoft.com/office/drawing/2014/main" val="1502637909"/>
                    </a:ext>
                  </a:extLst>
                </a:gridCol>
                <a:gridCol w="246888">
                  <a:extLst>
                    <a:ext uri="{9D8B030D-6E8A-4147-A177-3AD203B41FA5}">
                      <a16:colId xmlns:a16="http://schemas.microsoft.com/office/drawing/2014/main" val="525627698"/>
                    </a:ext>
                  </a:extLst>
                </a:gridCol>
                <a:gridCol w="246888">
                  <a:extLst>
                    <a:ext uri="{9D8B030D-6E8A-4147-A177-3AD203B41FA5}">
                      <a16:colId xmlns:a16="http://schemas.microsoft.com/office/drawing/2014/main" val="883163860"/>
                    </a:ext>
                  </a:extLst>
                </a:gridCol>
                <a:gridCol w="246888">
                  <a:extLst>
                    <a:ext uri="{9D8B030D-6E8A-4147-A177-3AD203B41FA5}">
                      <a16:colId xmlns:a16="http://schemas.microsoft.com/office/drawing/2014/main" val="3352288591"/>
                    </a:ext>
                  </a:extLst>
                </a:gridCol>
                <a:gridCol w="246888">
                  <a:extLst>
                    <a:ext uri="{9D8B030D-6E8A-4147-A177-3AD203B41FA5}">
                      <a16:colId xmlns:a16="http://schemas.microsoft.com/office/drawing/2014/main" val="3199251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943267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- 2021-12-23 12:46:33</a:t>
                      </a:r>
                      <a:r>
                        <a:rPr kumimoji="0" lang="en-US" sz="1000" b="0" i="0" u="none" strike="noStrike" kern="1200" cap="none" spc="0" normalizeH="0" baseline="0" noProof="0">
                          <a:ln>
                            <a:noFill/>
                          </a:ln>
                          <a:solidFill>
                            <a:prstClr val="black"/>
                          </a:solidFill>
                          <a:effectLst/>
                          <a:uLnTx/>
                          <a:uFillTx/>
                          <a:latin typeface="+mn-lt"/>
                          <a:ea typeface="+mn-ea"/>
                          <a:cs typeface="+mn-cs"/>
                        </a:rPr>
                        <a:t>
 First Insurance offices are closing at 12noon today and will remain closed through the weekend. Normal business hours will resume on Monday. Our after hours call center will remain open over the holiday weekend should you need to report a claim. From all of us at #teamficoh, have a safe and happy holiday!
#happyholidays2021 #safeholidays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https://quintly-image-storage.s3.amazonaws.com/17ae3836335657ff0a83f20c7d11e5e8/7e219fd507811230abd456f3c2d9fabd.jpg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81799826"/>
                  </a:ext>
                </a:extLst>
              </a:tr>
            </a:tbl>
          </a:graphicData>
        </a:graphic>
      </p:graphicFrame>
      <p:sp>
        <p:nvSpPr>
          <p:cNvPr id="4" name="Text Placeholder 3">
            <a:extLst>
              <a:ext uri="{FF2B5EF4-FFF2-40B4-BE49-F238E27FC236}">
                <a16:creationId xmlns:a16="http://schemas.microsoft.com/office/drawing/2014/main" id="{924B89B6-30F8-47E7-B6A8-09818432FEA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240794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41452-C294-4DC8-A047-EEBF3C1CE01D}"/>
              </a:ext>
            </a:extLst>
          </p:cNvPr>
          <p:cNvSpPr>
            <a:spLocks noGrp="1"/>
          </p:cNvSpPr>
          <p:nvPr>
            <p:ph type="title"/>
          </p:nvPr>
        </p:nvSpPr>
        <p:spPr/>
        <p:txBody>
          <a:bodyPr/>
          <a:lstStyle/>
          <a:p>
            <a:r>
              <a:rPr lang="en-US"/>
              <a:t>Facebook Original Own Posts Table | All profiles - 12 of 26</a:t>
            </a:r>
          </a:p>
        </p:txBody>
      </p:sp>
      <p:graphicFrame>
        <p:nvGraphicFramePr>
          <p:cNvPr id="5" name="Table Placeholder 4">
            <a:extLst>
              <a:ext uri="{FF2B5EF4-FFF2-40B4-BE49-F238E27FC236}">
                <a16:creationId xmlns:a16="http://schemas.microsoft.com/office/drawing/2014/main" id="{10B834FB-F6AE-43A1-9FED-6C4FB856C3E4}"/>
              </a:ext>
            </a:extLst>
          </p:cNvPr>
          <p:cNvGraphicFramePr>
            <a:graphicFrameLocks noGrp="1"/>
          </p:cNvGraphicFramePr>
          <p:nvPr>
            <p:ph type="tbl" sz="quarter" idx="13"/>
            <p:extLst>
              <p:ext uri="{D42A27DB-BD31-4B8C-83A1-F6EECF244321}">
                <p14:modId xmlns:p14="http://schemas.microsoft.com/office/powerpoint/2010/main" val="2379968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55386168"/>
                    </a:ext>
                  </a:extLst>
                </a:gridCol>
                <a:gridCol w="1152144">
                  <a:extLst>
                    <a:ext uri="{9D8B030D-6E8A-4147-A177-3AD203B41FA5}">
                      <a16:colId xmlns:a16="http://schemas.microsoft.com/office/drawing/2014/main" val="4217849395"/>
                    </a:ext>
                  </a:extLst>
                </a:gridCol>
                <a:gridCol w="822960">
                  <a:extLst>
                    <a:ext uri="{9D8B030D-6E8A-4147-A177-3AD203B41FA5}">
                      <a16:colId xmlns:a16="http://schemas.microsoft.com/office/drawing/2014/main" val="815596494"/>
                    </a:ext>
                  </a:extLst>
                </a:gridCol>
                <a:gridCol w="246888">
                  <a:extLst>
                    <a:ext uri="{9D8B030D-6E8A-4147-A177-3AD203B41FA5}">
                      <a16:colId xmlns:a16="http://schemas.microsoft.com/office/drawing/2014/main" val="3635296649"/>
                    </a:ext>
                  </a:extLst>
                </a:gridCol>
                <a:gridCol w="246888">
                  <a:extLst>
                    <a:ext uri="{9D8B030D-6E8A-4147-A177-3AD203B41FA5}">
                      <a16:colId xmlns:a16="http://schemas.microsoft.com/office/drawing/2014/main" val="2382989452"/>
                    </a:ext>
                  </a:extLst>
                </a:gridCol>
                <a:gridCol w="246888">
                  <a:extLst>
                    <a:ext uri="{9D8B030D-6E8A-4147-A177-3AD203B41FA5}">
                      <a16:colId xmlns:a16="http://schemas.microsoft.com/office/drawing/2014/main" val="718694108"/>
                    </a:ext>
                  </a:extLst>
                </a:gridCol>
                <a:gridCol w="246888">
                  <a:extLst>
                    <a:ext uri="{9D8B030D-6E8A-4147-A177-3AD203B41FA5}">
                      <a16:colId xmlns:a16="http://schemas.microsoft.com/office/drawing/2014/main" val="1215986354"/>
                    </a:ext>
                  </a:extLst>
                </a:gridCol>
                <a:gridCol w="246888">
                  <a:extLst>
                    <a:ext uri="{9D8B030D-6E8A-4147-A177-3AD203B41FA5}">
                      <a16:colId xmlns:a16="http://schemas.microsoft.com/office/drawing/2014/main" val="1666951883"/>
                    </a:ext>
                  </a:extLst>
                </a:gridCol>
                <a:gridCol w="246888">
                  <a:extLst>
                    <a:ext uri="{9D8B030D-6E8A-4147-A177-3AD203B41FA5}">
                      <a16:colId xmlns:a16="http://schemas.microsoft.com/office/drawing/2014/main" val="2319471033"/>
                    </a:ext>
                  </a:extLst>
                </a:gridCol>
                <a:gridCol w="246888">
                  <a:extLst>
                    <a:ext uri="{9D8B030D-6E8A-4147-A177-3AD203B41FA5}">
                      <a16:colId xmlns:a16="http://schemas.microsoft.com/office/drawing/2014/main" val="3065389581"/>
                    </a:ext>
                  </a:extLst>
                </a:gridCol>
                <a:gridCol w="246888">
                  <a:extLst>
                    <a:ext uri="{9D8B030D-6E8A-4147-A177-3AD203B41FA5}">
                      <a16:colId xmlns:a16="http://schemas.microsoft.com/office/drawing/2014/main" val="120313311"/>
                    </a:ext>
                  </a:extLst>
                </a:gridCol>
                <a:gridCol w="246888">
                  <a:extLst>
                    <a:ext uri="{9D8B030D-6E8A-4147-A177-3AD203B41FA5}">
                      <a16:colId xmlns:a16="http://schemas.microsoft.com/office/drawing/2014/main" val="2918194857"/>
                    </a:ext>
                  </a:extLst>
                </a:gridCol>
                <a:gridCol w="246888">
                  <a:extLst>
                    <a:ext uri="{9D8B030D-6E8A-4147-A177-3AD203B41FA5}">
                      <a16:colId xmlns:a16="http://schemas.microsoft.com/office/drawing/2014/main" val="314714351"/>
                    </a:ext>
                  </a:extLst>
                </a:gridCol>
                <a:gridCol w="246888">
                  <a:extLst>
                    <a:ext uri="{9D8B030D-6E8A-4147-A177-3AD203B41FA5}">
                      <a16:colId xmlns:a16="http://schemas.microsoft.com/office/drawing/2014/main" val="605261370"/>
                    </a:ext>
                  </a:extLst>
                </a:gridCol>
                <a:gridCol w="246888">
                  <a:extLst>
                    <a:ext uri="{9D8B030D-6E8A-4147-A177-3AD203B41FA5}">
                      <a16:colId xmlns:a16="http://schemas.microsoft.com/office/drawing/2014/main" val="1367640873"/>
                    </a:ext>
                  </a:extLst>
                </a:gridCol>
                <a:gridCol w="246888">
                  <a:extLst>
                    <a:ext uri="{9D8B030D-6E8A-4147-A177-3AD203B41FA5}">
                      <a16:colId xmlns:a16="http://schemas.microsoft.com/office/drawing/2014/main" val="176334589"/>
                    </a:ext>
                  </a:extLst>
                </a:gridCol>
                <a:gridCol w="246888">
                  <a:extLst>
                    <a:ext uri="{9D8B030D-6E8A-4147-A177-3AD203B41FA5}">
                      <a16:colId xmlns:a16="http://schemas.microsoft.com/office/drawing/2014/main" val="3846825416"/>
                    </a:ext>
                  </a:extLst>
                </a:gridCol>
                <a:gridCol w="246888">
                  <a:extLst>
                    <a:ext uri="{9D8B030D-6E8A-4147-A177-3AD203B41FA5}">
                      <a16:colId xmlns:a16="http://schemas.microsoft.com/office/drawing/2014/main" val="3515921139"/>
                    </a:ext>
                  </a:extLst>
                </a:gridCol>
                <a:gridCol w="246888">
                  <a:extLst>
                    <a:ext uri="{9D8B030D-6E8A-4147-A177-3AD203B41FA5}">
                      <a16:colId xmlns:a16="http://schemas.microsoft.com/office/drawing/2014/main" val="3969389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4408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- 2021-12-23 11:09:01</a:t>
                      </a:r>
                      <a:r>
                        <a:rPr kumimoji="0" lang="en-US" sz="1000" b="0" i="0" u="none" strike="noStrike" kern="1200" cap="none" spc="0" normalizeH="0" baseline="0" noProof="0">
                          <a:ln>
                            <a:noFill/>
                          </a:ln>
                          <a:solidFill>
                            <a:prstClr val="black"/>
                          </a:solidFill>
                          <a:effectLst/>
                          <a:uLnTx/>
                          <a:uFillTx/>
                          <a:latin typeface="+mn-lt"/>
                          <a:ea typeface="+mn-ea"/>
                          <a:cs typeface="+mn-cs"/>
                        </a:rPr>
                        <a:t>
 Happy holidays! TMA will close at noon today for the holiday season. We will resume normal business hours on Monday, December 27th.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https://quintly-image-storage.s3.amazonaws.com/e33bbb9956bb05844e7317a82c09a400/a0a36bad869d2a9dd9a828de3118a348.jpg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06621769"/>
                  </a:ext>
                </a:extLst>
              </a:tr>
            </a:tbl>
          </a:graphicData>
        </a:graphic>
      </p:graphicFrame>
      <p:sp>
        <p:nvSpPr>
          <p:cNvPr id="4" name="Text Placeholder 3">
            <a:extLst>
              <a:ext uri="{FF2B5EF4-FFF2-40B4-BE49-F238E27FC236}">
                <a16:creationId xmlns:a16="http://schemas.microsoft.com/office/drawing/2014/main" id="{71C752C5-D5D5-460F-9A98-2245DFC3EAB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8809444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8E8AE-12ED-450B-9785-F18CDFE7DDD7}"/>
              </a:ext>
            </a:extLst>
          </p:cNvPr>
          <p:cNvSpPr>
            <a:spLocks noGrp="1"/>
          </p:cNvSpPr>
          <p:nvPr>
            <p:ph type="title"/>
          </p:nvPr>
        </p:nvSpPr>
        <p:spPr/>
        <p:txBody>
          <a:bodyPr/>
          <a:lstStyle/>
          <a:p>
            <a:r>
              <a:rPr lang="en-US"/>
              <a:t>Facebook Original Own Posts Table | All profiles - 13 of 26</a:t>
            </a:r>
          </a:p>
        </p:txBody>
      </p:sp>
      <p:graphicFrame>
        <p:nvGraphicFramePr>
          <p:cNvPr id="5" name="Table Placeholder 4">
            <a:extLst>
              <a:ext uri="{FF2B5EF4-FFF2-40B4-BE49-F238E27FC236}">
                <a16:creationId xmlns:a16="http://schemas.microsoft.com/office/drawing/2014/main" id="{1509382F-968B-4ABD-9110-2CB119328F00}"/>
              </a:ext>
            </a:extLst>
          </p:cNvPr>
          <p:cNvGraphicFramePr>
            <a:graphicFrameLocks noGrp="1"/>
          </p:cNvGraphicFramePr>
          <p:nvPr>
            <p:ph type="tbl" sz="quarter" idx="13"/>
            <p:extLst>
              <p:ext uri="{D42A27DB-BD31-4B8C-83A1-F6EECF244321}">
                <p14:modId xmlns:p14="http://schemas.microsoft.com/office/powerpoint/2010/main" val="2096396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28026280"/>
                    </a:ext>
                  </a:extLst>
                </a:gridCol>
                <a:gridCol w="1152144">
                  <a:extLst>
                    <a:ext uri="{9D8B030D-6E8A-4147-A177-3AD203B41FA5}">
                      <a16:colId xmlns:a16="http://schemas.microsoft.com/office/drawing/2014/main" val="1413133143"/>
                    </a:ext>
                  </a:extLst>
                </a:gridCol>
                <a:gridCol w="822960">
                  <a:extLst>
                    <a:ext uri="{9D8B030D-6E8A-4147-A177-3AD203B41FA5}">
                      <a16:colId xmlns:a16="http://schemas.microsoft.com/office/drawing/2014/main" val="2074947735"/>
                    </a:ext>
                  </a:extLst>
                </a:gridCol>
                <a:gridCol w="246888">
                  <a:extLst>
                    <a:ext uri="{9D8B030D-6E8A-4147-A177-3AD203B41FA5}">
                      <a16:colId xmlns:a16="http://schemas.microsoft.com/office/drawing/2014/main" val="1329139977"/>
                    </a:ext>
                  </a:extLst>
                </a:gridCol>
                <a:gridCol w="246888">
                  <a:extLst>
                    <a:ext uri="{9D8B030D-6E8A-4147-A177-3AD203B41FA5}">
                      <a16:colId xmlns:a16="http://schemas.microsoft.com/office/drawing/2014/main" val="3765426254"/>
                    </a:ext>
                  </a:extLst>
                </a:gridCol>
                <a:gridCol w="246888">
                  <a:extLst>
                    <a:ext uri="{9D8B030D-6E8A-4147-A177-3AD203B41FA5}">
                      <a16:colId xmlns:a16="http://schemas.microsoft.com/office/drawing/2014/main" val="661003763"/>
                    </a:ext>
                  </a:extLst>
                </a:gridCol>
                <a:gridCol w="246888">
                  <a:extLst>
                    <a:ext uri="{9D8B030D-6E8A-4147-A177-3AD203B41FA5}">
                      <a16:colId xmlns:a16="http://schemas.microsoft.com/office/drawing/2014/main" val="2720891532"/>
                    </a:ext>
                  </a:extLst>
                </a:gridCol>
                <a:gridCol w="246888">
                  <a:extLst>
                    <a:ext uri="{9D8B030D-6E8A-4147-A177-3AD203B41FA5}">
                      <a16:colId xmlns:a16="http://schemas.microsoft.com/office/drawing/2014/main" val="2234071066"/>
                    </a:ext>
                  </a:extLst>
                </a:gridCol>
                <a:gridCol w="246888">
                  <a:extLst>
                    <a:ext uri="{9D8B030D-6E8A-4147-A177-3AD203B41FA5}">
                      <a16:colId xmlns:a16="http://schemas.microsoft.com/office/drawing/2014/main" val="1951443690"/>
                    </a:ext>
                  </a:extLst>
                </a:gridCol>
                <a:gridCol w="246888">
                  <a:extLst>
                    <a:ext uri="{9D8B030D-6E8A-4147-A177-3AD203B41FA5}">
                      <a16:colId xmlns:a16="http://schemas.microsoft.com/office/drawing/2014/main" val="274512653"/>
                    </a:ext>
                  </a:extLst>
                </a:gridCol>
                <a:gridCol w="246888">
                  <a:extLst>
                    <a:ext uri="{9D8B030D-6E8A-4147-A177-3AD203B41FA5}">
                      <a16:colId xmlns:a16="http://schemas.microsoft.com/office/drawing/2014/main" val="1273530409"/>
                    </a:ext>
                  </a:extLst>
                </a:gridCol>
                <a:gridCol w="246888">
                  <a:extLst>
                    <a:ext uri="{9D8B030D-6E8A-4147-A177-3AD203B41FA5}">
                      <a16:colId xmlns:a16="http://schemas.microsoft.com/office/drawing/2014/main" val="329753871"/>
                    </a:ext>
                  </a:extLst>
                </a:gridCol>
                <a:gridCol w="246888">
                  <a:extLst>
                    <a:ext uri="{9D8B030D-6E8A-4147-A177-3AD203B41FA5}">
                      <a16:colId xmlns:a16="http://schemas.microsoft.com/office/drawing/2014/main" val="2020191673"/>
                    </a:ext>
                  </a:extLst>
                </a:gridCol>
                <a:gridCol w="246888">
                  <a:extLst>
                    <a:ext uri="{9D8B030D-6E8A-4147-A177-3AD203B41FA5}">
                      <a16:colId xmlns:a16="http://schemas.microsoft.com/office/drawing/2014/main" val="2088971264"/>
                    </a:ext>
                  </a:extLst>
                </a:gridCol>
                <a:gridCol w="246888">
                  <a:extLst>
                    <a:ext uri="{9D8B030D-6E8A-4147-A177-3AD203B41FA5}">
                      <a16:colId xmlns:a16="http://schemas.microsoft.com/office/drawing/2014/main" val="3979491796"/>
                    </a:ext>
                  </a:extLst>
                </a:gridCol>
                <a:gridCol w="246888">
                  <a:extLst>
                    <a:ext uri="{9D8B030D-6E8A-4147-A177-3AD203B41FA5}">
                      <a16:colId xmlns:a16="http://schemas.microsoft.com/office/drawing/2014/main" val="3700829377"/>
                    </a:ext>
                  </a:extLst>
                </a:gridCol>
                <a:gridCol w="246888">
                  <a:extLst>
                    <a:ext uri="{9D8B030D-6E8A-4147-A177-3AD203B41FA5}">
                      <a16:colId xmlns:a16="http://schemas.microsoft.com/office/drawing/2014/main" val="3176915362"/>
                    </a:ext>
                  </a:extLst>
                </a:gridCol>
                <a:gridCol w="246888">
                  <a:extLst>
                    <a:ext uri="{9D8B030D-6E8A-4147-A177-3AD203B41FA5}">
                      <a16:colId xmlns:a16="http://schemas.microsoft.com/office/drawing/2014/main" val="2221438194"/>
                    </a:ext>
                  </a:extLst>
                </a:gridCol>
                <a:gridCol w="246888">
                  <a:extLst>
                    <a:ext uri="{9D8B030D-6E8A-4147-A177-3AD203B41FA5}">
                      <a16:colId xmlns:a16="http://schemas.microsoft.com/office/drawing/2014/main" val="3376844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669752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- 2021-12-23 09:33:01</a:t>
                      </a:r>
                      <a:r>
                        <a:rPr kumimoji="0" lang="en-US" sz="1000" b="0" i="0" u="none" strike="noStrike" kern="1200" cap="none" spc="0" normalizeH="0" baseline="0" noProof="0">
                          <a:ln>
                            <a:noFill/>
                          </a:ln>
                          <a:solidFill>
                            <a:prstClr val="black"/>
                          </a:solidFill>
                          <a:effectLst/>
                          <a:uLnTx/>
                          <a:uFillTx/>
                          <a:latin typeface="+mn-lt"/>
                          <a:ea typeface="+mn-ea"/>
                          <a:cs typeface="+mn-cs"/>
                        </a:rPr>
                        <a:t>
 In preparation for the #Christmas holiday, PHLY offices are closing at 12 p.m. today and will be closed on Friday, December 24th. Regular business hours resume on Monday, December 27th. Everyone on #TEAMPHLY wishes you a safe and happy 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https://quintly-image-storage.s3.amazonaws.com/d123f9c23f3abec6e562a564c92f236a/2758782c93f5a019369a9e2c9298465a.jpg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6474239"/>
                  </a:ext>
                </a:extLst>
              </a:tr>
            </a:tbl>
          </a:graphicData>
        </a:graphic>
      </p:graphicFrame>
      <p:sp>
        <p:nvSpPr>
          <p:cNvPr id="4" name="Text Placeholder 3">
            <a:extLst>
              <a:ext uri="{FF2B5EF4-FFF2-40B4-BE49-F238E27FC236}">
                <a16:creationId xmlns:a16="http://schemas.microsoft.com/office/drawing/2014/main" id="{DCC3D4BC-128E-41EB-9B6D-9FC0D3D8911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838367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42220-186B-4254-98C3-227845A5B9C3}"/>
              </a:ext>
            </a:extLst>
          </p:cNvPr>
          <p:cNvSpPr>
            <a:spLocks noGrp="1"/>
          </p:cNvSpPr>
          <p:nvPr>
            <p:ph type="title"/>
          </p:nvPr>
        </p:nvSpPr>
        <p:spPr/>
        <p:txBody>
          <a:bodyPr/>
          <a:lstStyle/>
          <a:p>
            <a:r>
              <a:rPr lang="en-US"/>
              <a:t>Facebook Original Own Posts Table | All profiles - 14 of 26</a:t>
            </a:r>
          </a:p>
        </p:txBody>
      </p:sp>
      <p:graphicFrame>
        <p:nvGraphicFramePr>
          <p:cNvPr id="5" name="Table Placeholder 4">
            <a:extLst>
              <a:ext uri="{FF2B5EF4-FFF2-40B4-BE49-F238E27FC236}">
                <a16:creationId xmlns:a16="http://schemas.microsoft.com/office/drawing/2014/main" id="{E3805D41-9BB6-4245-91DB-8EFC0FFE3535}"/>
              </a:ext>
            </a:extLst>
          </p:cNvPr>
          <p:cNvGraphicFramePr>
            <a:graphicFrameLocks noGrp="1"/>
          </p:cNvGraphicFramePr>
          <p:nvPr>
            <p:ph type="tbl" sz="quarter" idx="13"/>
            <p:extLst>
              <p:ext uri="{D42A27DB-BD31-4B8C-83A1-F6EECF244321}">
                <p14:modId xmlns:p14="http://schemas.microsoft.com/office/powerpoint/2010/main" val="682452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48586442"/>
                    </a:ext>
                  </a:extLst>
                </a:gridCol>
                <a:gridCol w="1152144">
                  <a:extLst>
                    <a:ext uri="{9D8B030D-6E8A-4147-A177-3AD203B41FA5}">
                      <a16:colId xmlns:a16="http://schemas.microsoft.com/office/drawing/2014/main" val="2166370118"/>
                    </a:ext>
                  </a:extLst>
                </a:gridCol>
                <a:gridCol w="822960">
                  <a:extLst>
                    <a:ext uri="{9D8B030D-6E8A-4147-A177-3AD203B41FA5}">
                      <a16:colId xmlns:a16="http://schemas.microsoft.com/office/drawing/2014/main" val="1795864916"/>
                    </a:ext>
                  </a:extLst>
                </a:gridCol>
                <a:gridCol w="246888">
                  <a:extLst>
                    <a:ext uri="{9D8B030D-6E8A-4147-A177-3AD203B41FA5}">
                      <a16:colId xmlns:a16="http://schemas.microsoft.com/office/drawing/2014/main" val="3981137776"/>
                    </a:ext>
                  </a:extLst>
                </a:gridCol>
                <a:gridCol w="246888">
                  <a:extLst>
                    <a:ext uri="{9D8B030D-6E8A-4147-A177-3AD203B41FA5}">
                      <a16:colId xmlns:a16="http://schemas.microsoft.com/office/drawing/2014/main" val="2069246470"/>
                    </a:ext>
                  </a:extLst>
                </a:gridCol>
                <a:gridCol w="246888">
                  <a:extLst>
                    <a:ext uri="{9D8B030D-6E8A-4147-A177-3AD203B41FA5}">
                      <a16:colId xmlns:a16="http://schemas.microsoft.com/office/drawing/2014/main" val="680593219"/>
                    </a:ext>
                  </a:extLst>
                </a:gridCol>
                <a:gridCol w="246888">
                  <a:extLst>
                    <a:ext uri="{9D8B030D-6E8A-4147-A177-3AD203B41FA5}">
                      <a16:colId xmlns:a16="http://schemas.microsoft.com/office/drawing/2014/main" val="4056389424"/>
                    </a:ext>
                  </a:extLst>
                </a:gridCol>
                <a:gridCol w="246888">
                  <a:extLst>
                    <a:ext uri="{9D8B030D-6E8A-4147-A177-3AD203B41FA5}">
                      <a16:colId xmlns:a16="http://schemas.microsoft.com/office/drawing/2014/main" val="3819899320"/>
                    </a:ext>
                  </a:extLst>
                </a:gridCol>
                <a:gridCol w="246888">
                  <a:extLst>
                    <a:ext uri="{9D8B030D-6E8A-4147-A177-3AD203B41FA5}">
                      <a16:colId xmlns:a16="http://schemas.microsoft.com/office/drawing/2014/main" val="3224957134"/>
                    </a:ext>
                  </a:extLst>
                </a:gridCol>
                <a:gridCol w="246888">
                  <a:extLst>
                    <a:ext uri="{9D8B030D-6E8A-4147-A177-3AD203B41FA5}">
                      <a16:colId xmlns:a16="http://schemas.microsoft.com/office/drawing/2014/main" val="700750480"/>
                    </a:ext>
                  </a:extLst>
                </a:gridCol>
                <a:gridCol w="246888">
                  <a:extLst>
                    <a:ext uri="{9D8B030D-6E8A-4147-A177-3AD203B41FA5}">
                      <a16:colId xmlns:a16="http://schemas.microsoft.com/office/drawing/2014/main" val="890670480"/>
                    </a:ext>
                  </a:extLst>
                </a:gridCol>
                <a:gridCol w="246888">
                  <a:extLst>
                    <a:ext uri="{9D8B030D-6E8A-4147-A177-3AD203B41FA5}">
                      <a16:colId xmlns:a16="http://schemas.microsoft.com/office/drawing/2014/main" val="4073448485"/>
                    </a:ext>
                  </a:extLst>
                </a:gridCol>
                <a:gridCol w="246888">
                  <a:extLst>
                    <a:ext uri="{9D8B030D-6E8A-4147-A177-3AD203B41FA5}">
                      <a16:colId xmlns:a16="http://schemas.microsoft.com/office/drawing/2014/main" val="443919191"/>
                    </a:ext>
                  </a:extLst>
                </a:gridCol>
                <a:gridCol w="246888">
                  <a:extLst>
                    <a:ext uri="{9D8B030D-6E8A-4147-A177-3AD203B41FA5}">
                      <a16:colId xmlns:a16="http://schemas.microsoft.com/office/drawing/2014/main" val="3241547416"/>
                    </a:ext>
                  </a:extLst>
                </a:gridCol>
                <a:gridCol w="246888">
                  <a:extLst>
                    <a:ext uri="{9D8B030D-6E8A-4147-A177-3AD203B41FA5}">
                      <a16:colId xmlns:a16="http://schemas.microsoft.com/office/drawing/2014/main" val="217475855"/>
                    </a:ext>
                  </a:extLst>
                </a:gridCol>
                <a:gridCol w="246888">
                  <a:extLst>
                    <a:ext uri="{9D8B030D-6E8A-4147-A177-3AD203B41FA5}">
                      <a16:colId xmlns:a16="http://schemas.microsoft.com/office/drawing/2014/main" val="3880557"/>
                    </a:ext>
                  </a:extLst>
                </a:gridCol>
                <a:gridCol w="246888">
                  <a:extLst>
                    <a:ext uri="{9D8B030D-6E8A-4147-A177-3AD203B41FA5}">
                      <a16:colId xmlns:a16="http://schemas.microsoft.com/office/drawing/2014/main" val="3424318722"/>
                    </a:ext>
                  </a:extLst>
                </a:gridCol>
                <a:gridCol w="246888">
                  <a:extLst>
                    <a:ext uri="{9D8B030D-6E8A-4147-A177-3AD203B41FA5}">
                      <a16:colId xmlns:a16="http://schemas.microsoft.com/office/drawing/2014/main" val="3653421815"/>
                    </a:ext>
                  </a:extLst>
                </a:gridCol>
                <a:gridCol w="246888">
                  <a:extLst>
                    <a:ext uri="{9D8B030D-6E8A-4147-A177-3AD203B41FA5}">
                      <a16:colId xmlns:a16="http://schemas.microsoft.com/office/drawing/2014/main" val="523442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795243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- 2021-12-22 17:04:46</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Throughout the season, PHLY is partnering with the Eagles to highlight #nonprofits doing great work in the community before each home game. Congratulations to South Philly Food Co-op, The Superhero Project- Non Profit Foundation, and Valley Forge Educational Services for being highlighted at this week's game! #FlyEaglesFly
Learn more about our partnership with the Eagles: bit.ly/2YNTRy4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https://quintly-image-storage.s3.amazonaws.com/d123f9c23f3abec6e562a564c92f236a/c19251691f942dc3fc59c1c91581057f.jpg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13036448"/>
                  </a:ext>
                </a:extLst>
              </a:tr>
            </a:tbl>
          </a:graphicData>
        </a:graphic>
      </p:graphicFrame>
      <p:sp>
        <p:nvSpPr>
          <p:cNvPr id="4" name="Text Placeholder 3">
            <a:extLst>
              <a:ext uri="{FF2B5EF4-FFF2-40B4-BE49-F238E27FC236}">
                <a16:creationId xmlns:a16="http://schemas.microsoft.com/office/drawing/2014/main" id="{0BF0CE00-21E1-401E-82F1-9F32670ED4E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9087809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FE009-3DF0-414D-99D6-22C95F6C32F3}"/>
              </a:ext>
            </a:extLst>
          </p:cNvPr>
          <p:cNvSpPr>
            <a:spLocks noGrp="1"/>
          </p:cNvSpPr>
          <p:nvPr>
            <p:ph type="title"/>
          </p:nvPr>
        </p:nvSpPr>
        <p:spPr/>
        <p:txBody>
          <a:bodyPr/>
          <a:lstStyle/>
          <a:p>
            <a:r>
              <a:rPr lang="en-US"/>
              <a:t>Facebook Original Own Posts Table | All profiles - 15 of 26</a:t>
            </a:r>
          </a:p>
        </p:txBody>
      </p:sp>
      <p:graphicFrame>
        <p:nvGraphicFramePr>
          <p:cNvPr id="5" name="Table Placeholder 4">
            <a:extLst>
              <a:ext uri="{FF2B5EF4-FFF2-40B4-BE49-F238E27FC236}">
                <a16:creationId xmlns:a16="http://schemas.microsoft.com/office/drawing/2014/main" id="{5074955E-AA05-4A11-B2F7-3DFC779B86E3}"/>
              </a:ext>
            </a:extLst>
          </p:cNvPr>
          <p:cNvGraphicFramePr>
            <a:graphicFrameLocks noGrp="1"/>
          </p:cNvGraphicFramePr>
          <p:nvPr>
            <p:ph type="tbl" sz="quarter" idx="13"/>
            <p:extLst>
              <p:ext uri="{D42A27DB-BD31-4B8C-83A1-F6EECF244321}">
                <p14:modId xmlns:p14="http://schemas.microsoft.com/office/powerpoint/2010/main" val="2161199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08711431"/>
                    </a:ext>
                  </a:extLst>
                </a:gridCol>
                <a:gridCol w="1152144">
                  <a:extLst>
                    <a:ext uri="{9D8B030D-6E8A-4147-A177-3AD203B41FA5}">
                      <a16:colId xmlns:a16="http://schemas.microsoft.com/office/drawing/2014/main" val="3775877823"/>
                    </a:ext>
                  </a:extLst>
                </a:gridCol>
                <a:gridCol w="822960">
                  <a:extLst>
                    <a:ext uri="{9D8B030D-6E8A-4147-A177-3AD203B41FA5}">
                      <a16:colId xmlns:a16="http://schemas.microsoft.com/office/drawing/2014/main" val="767122452"/>
                    </a:ext>
                  </a:extLst>
                </a:gridCol>
                <a:gridCol w="246888">
                  <a:extLst>
                    <a:ext uri="{9D8B030D-6E8A-4147-A177-3AD203B41FA5}">
                      <a16:colId xmlns:a16="http://schemas.microsoft.com/office/drawing/2014/main" val="2886750601"/>
                    </a:ext>
                  </a:extLst>
                </a:gridCol>
                <a:gridCol w="246888">
                  <a:extLst>
                    <a:ext uri="{9D8B030D-6E8A-4147-A177-3AD203B41FA5}">
                      <a16:colId xmlns:a16="http://schemas.microsoft.com/office/drawing/2014/main" val="1655859010"/>
                    </a:ext>
                  </a:extLst>
                </a:gridCol>
                <a:gridCol w="246888">
                  <a:extLst>
                    <a:ext uri="{9D8B030D-6E8A-4147-A177-3AD203B41FA5}">
                      <a16:colId xmlns:a16="http://schemas.microsoft.com/office/drawing/2014/main" val="4004342035"/>
                    </a:ext>
                  </a:extLst>
                </a:gridCol>
                <a:gridCol w="246888">
                  <a:extLst>
                    <a:ext uri="{9D8B030D-6E8A-4147-A177-3AD203B41FA5}">
                      <a16:colId xmlns:a16="http://schemas.microsoft.com/office/drawing/2014/main" val="266415226"/>
                    </a:ext>
                  </a:extLst>
                </a:gridCol>
                <a:gridCol w="246888">
                  <a:extLst>
                    <a:ext uri="{9D8B030D-6E8A-4147-A177-3AD203B41FA5}">
                      <a16:colId xmlns:a16="http://schemas.microsoft.com/office/drawing/2014/main" val="1786723625"/>
                    </a:ext>
                  </a:extLst>
                </a:gridCol>
                <a:gridCol w="246888">
                  <a:extLst>
                    <a:ext uri="{9D8B030D-6E8A-4147-A177-3AD203B41FA5}">
                      <a16:colId xmlns:a16="http://schemas.microsoft.com/office/drawing/2014/main" val="2509934206"/>
                    </a:ext>
                  </a:extLst>
                </a:gridCol>
                <a:gridCol w="246888">
                  <a:extLst>
                    <a:ext uri="{9D8B030D-6E8A-4147-A177-3AD203B41FA5}">
                      <a16:colId xmlns:a16="http://schemas.microsoft.com/office/drawing/2014/main" val="4023867937"/>
                    </a:ext>
                  </a:extLst>
                </a:gridCol>
                <a:gridCol w="246888">
                  <a:extLst>
                    <a:ext uri="{9D8B030D-6E8A-4147-A177-3AD203B41FA5}">
                      <a16:colId xmlns:a16="http://schemas.microsoft.com/office/drawing/2014/main" val="640205399"/>
                    </a:ext>
                  </a:extLst>
                </a:gridCol>
                <a:gridCol w="246888">
                  <a:extLst>
                    <a:ext uri="{9D8B030D-6E8A-4147-A177-3AD203B41FA5}">
                      <a16:colId xmlns:a16="http://schemas.microsoft.com/office/drawing/2014/main" val="291586201"/>
                    </a:ext>
                  </a:extLst>
                </a:gridCol>
                <a:gridCol w="246888">
                  <a:extLst>
                    <a:ext uri="{9D8B030D-6E8A-4147-A177-3AD203B41FA5}">
                      <a16:colId xmlns:a16="http://schemas.microsoft.com/office/drawing/2014/main" val="1042873525"/>
                    </a:ext>
                  </a:extLst>
                </a:gridCol>
                <a:gridCol w="246888">
                  <a:extLst>
                    <a:ext uri="{9D8B030D-6E8A-4147-A177-3AD203B41FA5}">
                      <a16:colId xmlns:a16="http://schemas.microsoft.com/office/drawing/2014/main" val="3992160434"/>
                    </a:ext>
                  </a:extLst>
                </a:gridCol>
                <a:gridCol w="246888">
                  <a:extLst>
                    <a:ext uri="{9D8B030D-6E8A-4147-A177-3AD203B41FA5}">
                      <a16:colId xmlns:a16="http://schemas.microsoft.com/office/drawing/2014/main" val="2367107010"/>
                    </a:ext>
                  </a:extLst>
                </a:gridCol>
                <a:gridCol w="246888">
                  <a:extLst>
                    <a:ext uri="{9D8B030D-6E8A-4147-A177-3AD203B41FA5}">
                      <a16:colId xmlns:a16="http://schemas.microsoft.com/office/drawing/2014/main" val="2834734961"/>
                    </a:ext>
                  </a:extLst>
                </a:gridCol>
                <a:gridCol w="246888">
                  <a:extLst>
                    <a:ext uri="{9D8B030D-6E8A-4147-A177-3AD203B41FA5}">
                      <a16:colId xmlns:a16="http://schemas.microsoft.com/office/drawing/2014/main" val="387535919"/>
                    </a:ext>
                  </a:extLst>
                </a:gridCol>
                <a:gridCol w="246888">
                  <a:extLst>
                    <a:ext uri="{9D8B030D-6E8A-4147-A177-3AD203B41FA5}">
                      <a16:colId xmlns:a16="http://schemas.microsoft.com/office/drawing/2014/main" val="2692448892"/>
                    </a:ext>
                  </a:extLst>
                </a:gridCol>
                <a:gridCol w="246888">
                  <a:extLst>
                    <a:ext uri="{9D8B030D-6E8A-4147-A177-3AD203B41FA5}">
                      <a16:colId xmlns:a16="http://schemas.microsoft.com/office/drawing/2014/main" val="308291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108157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- 2021-12-22 15:23:18</a:t>
                      </a:r>
                      <a:r>
                        <a:rPr kumimoji="0" lang="en-US" sz="1000" b="0" i="0" u="none" strike="noStrike" kern="1200" cap="none" spc="0" normalizeH="0" baseline="0" noProof="0">
                          <a:ln>
                            <a:noFill/>
                          </a:ln>
                          <a:solidFill>
                            <a:prstClr val="black"/>
                          </a:solidFill>
                          <a:effectLst/>
                          <a:uLnTx/>
                          <a:uFillTx/>
                          <a:latin typeface="+mn-lt"/>
                          <a:ea typeface="+mn-ea"/>
                          <a:cs typeface="+mn-cs"/>
                        </a:rPr>
                        <a:t>
 Need an idea for your holiday #staycation? Medalit has been using her time off this year to visit museums in her city! How do you maintain your #worklifebalance?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https://quintly-image-storage.s3.amazonaws.com/e33bbb9956bb05844e7317a82c09a400/efae74c96b9c52aecb2a11fd065e7e7f.jpg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10029199"/>
                  </a:ext>
                </a:extLst>
              </a:tr>
            </a:tbl>
          </a:graphicData>
        </a:graphic>
      </p:graphicFrame>
      <p:sp>
        <p:nvSpPr>
          <p:cNvPr id="4" name="Text Placeholder 3">
            <a:extLst>
              <a:ext uri="{FF2B5EF4-FFF2-40B4-BE49-F238E27FC236}">
                <a16:creationId xmlns:a16="http://schemas.microsoft.com/office/drawing/2014/main" id="{7853D107-76E7-4604-858A-99F4901407C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8775562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EBF23-6E80-414D-A790-23C4A35DDE4A}"/>
              </a:ext>
            </a:extLst>
          </p:cNvPr>
          <p:cNvSpPr>
            <a:spLocks noGrp="1"/>
          </p:cNvSpPr>
          <p:nvPr>
            <p:ph type="title"/>
          </p:nvPr>
        </p:nvSpPr>
        <p:spPr/>
        <p:txBody>
          <a:bodyPr/>
          <a:lstStyle/>
          <a:p>
            <a:r>
              <a:rPr lang="en-US"/>
              <a:t>Facebook Original Own Posts Table | All profiles - 16 of 26</a:t>
            </a:r>
          </a:p>
        </p:txBody>
      </p:sp>
      <p:graphicFrame>
        <p:nvGraphicFramePr>
          <p:cNvPr id="5" name="Table Placeholder 4">
            <a:extLst>
              <a:ext uri="{FF2B5EF4-FFF2-40B4-BE49-F238E27FC236}">
                <a16:creationId xmlns:a16="http://schemas.microsoft.com/office/drawing/2014/main" id="{AA2F013D-658B-44D6-ADF3-33B30EF6E5B6}"/>
              </a:ext>
            </a:extLst>
          </p:cNvPr>
          <p:cNvGraphicFramePr>
            <a:graphicFrameLocks noGrp="1"/>
          </p:cNvGraphicFramePr>
          <p:nvPr>
            <p:ph type="tbl" sz="quarter" idx="13"/>
            <p:extLst>
              <p:ext uri="{D42A27DB-BD31-4B8C-83A1-F6EECF244321}">
                <p14:modId xmlns:p14="http://schemas.microsoft.com/office/powerpoint/2010/main" val="2966558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012083157"/>
                    </a:ext>
                  </a:extLst>
                </a:gridCol>
                <a:gridCol w="1152144">
                  <a:extLst>
                    <a:ext uri="{9D8B030D-6E8A-4147-A177-3AD203B41FA5}">
                      <a16:colId xmlns:a16="http://schemas.microsoft.com/office/drawing/2014/main" val="3320533756"/>
                    </a:ext>
                  </a:extLst>
                </a:gridCol>
                <a:gridCol w="822960">
                  <a:extLst>
                    <a:ext uri="{9D8B030D-6E8A-4147-A177-3AD203B41FA5}">
                      <a16:colId xmlns:a16="http://schemas.microsoft.com/office/drawing/2014/main" val="4115860724"/>
                    </a:ext>
                  </a:extLst>
                </a:gridCol>
                <a:gridCol w="246888">
                  <a:extLst>
                    <a:ext uri="{9D8B030D-6E8A-4147-A177-3AD203B41FA5}">
                      <a16:colId xmlns:a16="http://schemas.microsoft.com/office/drawing/2014/main" val="3613244189"/>
                    </a:ext>
                  </a:extLst>
                </a:gridCol>
                <a:gridCol w="246888">
                  <a:extLst>
                    <a:ext uri="{9D8B030D-6E8A-4147-A177-3AD203B41FA5}">
                      <a16:colId xmlns:a16="http://schemas.microsoft.com/office/drawing/2014/main" val="3250848977"/>
                    </a:ext>
                  </a:extLst>
                </a:gridCol>
                <a:gridCol w="246888">
                  <a:extLst>
                    <a:ext uri="{9D8B030D-6E8A-4147-A177-3AD203B41FA5}">
                      <a16:colId xmlns:a16="http://schemas.microsoft.com/office/drawing/2014/main" val="932556695"/>
                    </a:ext>
                  </a:extLst>
                </a:gridCol>
                <a:gridCol w="246888">
                  <a:extLst>
                    <a:ext uri="{9D8B030D-6E8A-4147-A177-3AD203B41FA5}">
                      <a16:colId xmlns:a16="http://schemas.microsoft.com/office/drawing/2014/main" val="3689721116"/>
                    </a:ext>
                  </a:extLst>
                </a:gridCol>
                <a:gridCol w="246888">
                  <a:extLst>
                    <a:ext uri="{9D8B030D-6E8A-4147-A177-3AD203B41FA5}">
                      <a16:colId xmlns:a16="http://schemas.microsoft.com/office/drawing/2014/main" val="2743185555"/>
                    </a:ext>
                  </a:extLst>
                </a:gridCol>
                <a:gridCol w="246888">
                  <a:extLst>
                    <a:ext uri="{9D8B030D-6E8A-4147-A177-3AD203B41FA5}">
                      <a16:colId xmlns:a16="http://schemas.microsoft.com/office/drawing/2014/main" val="1463496342"/>
                    </a:ext>
                  </a:extLst>
                </a:gridCol>
                <a:gridCol w="246888">
                  <a:extLst>
                    <a:ext uri="{9D8B030D-6E8A-4147-A177-3AD203B41FA5}">
                      <a16:colId xmlns:a16="http://schemas.microsoft.com/office/drawing/2014/main" val="3291568430"/>
                    </a:ext>
                  </a:extLst>
                </a:gridCol>
                <a:gridCol w="246888">
                  <a:extLst>
                    <a:ext uri="{9D8B030D-6E8A-4147-A177-3AD203B41FA5}">
                      <a16:colId xmlns:a16="http://schemas.microsoft.com/office/drawing/2014/main" val="3091159333"/>
                    </a:ext>
                  </a:extLst>
                </a:gridCol>
                <a:gridCol w="246888">
                  <a:extLst>
                    <a:ext uri="{9D8B030D-6E8A-4147-A177-3AD203B41FA5}">
                      <a16:colId xmlns:a16="http://schemas.microsoft.com/office/drawing/2014/main" val="675324580"/>
                    </a:ext>
                  </a:extLst>
                </a:gridCol>
                <a:gridCol w="246888">
                  <a:extLst>
                    <a:ext uri="{9D8B030D-6E8A-4147-A177-3AD203B41FA5}">
                      <a16:colId xmlns:a16="http://schemas.microsoft.com/office/drawing/2014/main" val="3379376510"/>
                    </a:ext>
                  </a:extLst>
                </a:gridCol>
                <a:gridCol w="246888">
                  <a:extLst>
                    <a:ext uri="{9D8B030D-6E8A-4147-A177-3AD203B41FA5}">
                      <a16:colId xmlns:a16="http://schemas.microsoft.com/office/drawing/2014/main" val="337463424"/>
                    </a:ext>
                  </a:extLst>
                </a:gridCol>
                <a:gridCol w="246888">
                  <a:extLst>
                    <a:ext uri="{9D8B030D-6E8A-4147-A177-3AD203B41FA5}">
                      <a16:colId xmlns:a16="http://schemas.microsoft.com/office/drawing/2014/main" val="2623616702"/>
                    </a:ext>
                  </a:extLst>
                </a:gridCol>
                <a:gridCol w="246888">
                  <a:extLst>
                    <a:ext uri="{9D8B030D-6E8A-4147-A177-3AD203B41FA5}">
                      <a16:colId xmlns:a16="http://schemas.microsoft.com/office/drawing/2014/main" val="35085991"/>
                    </a:ext>
                  </a:extLst>
                </a:gridCol>
                <a:gridCol w="246888">
                  <a:extLst>
                    <a:ext uri="{9D8B030D-6E8A-4147-A177-3AD203B41FA5}">
                      <a16:colId xmlns:a16="http://schemas.microsoft.com/office/drawing/2014/main" val="335540064"/>
                    </a:ext>
                  </a:extLst>
                </a:gridCol>
                <a:gridCol w="246888">
                  <a:extLst>
                    <a:ext uri="{9D8B030D-6E8A-4147-A177-3AD203B41FA5}">
                      <a16:colId xmlns:a16="http://schemas.microsoft.com/office/drawing/2014/main" val="1519330823"/>
                    </a:ext>
                  </a:extLst>
                </a:gridCol>
                <a:gridCol w="246888">
                  <a:extLst>
                    <a:ext uri="{9D8B030D-6E8A-4147-A177-3AD203B41FA5}">
                      <a16:colId xmlns:a16="http://schemas.microsoft.com/office/drawing/2014/main" val="1912913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723718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- 2021-12-21 21:28:12</a:t>
                      </a:r>
                      <a:r>
                        <a:rPr kumimoji="0" lang="en-US" sz="1000" b="0" i="0" u="none" strike="noStrike" kern="1200" cap="none" spc="0" normalizeH="0" baseline="0" noProof="0">
                          <a:ln>
                            <a:noFill/>
                          </a:ln>
                          <a:solidFill>
                            <a:prstClr val="black"/>
                          </a:solidFill>
                          <a:effectLst/>
                          <a:uLnTx/>
                          <a:uFillTx/>
                          <a:latin typeface="+mn-lt"/>
                          <a:ea typeface="+mn-ea"/>
                          <a:cs typeface="+mn-cs"/>
                        </a:rPr>
                        <a:t>
 We want to thank our associates for giving generously to our Santa's Workshop donation drive for the families and children served by Kapiolani Medical Center for Women &amp; Children. Together, we filled two cars! Mahalo Kapiolani Medical Center for opening your doors to the community every holiday season. It's a joy to be a part of something that brings smiles to keiki's faces. 
Read less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https://quintly-image-storage.s3.amazonaws.com/17ae3836335657ff0a83f20c7d11e5e8/b34b5da14e5a89b5940e174b464f30ec.jpg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34153523"/>
                  </a:ext>
                </a:extLst>
              </a:tr>
            </a:tbl>
          </a:graphicData>
        </a:graphic>
      </p:graphicFrame>
      <p:sp>
        <p:nvSpPr>
          <p:cNvPr id="4" name="Text Placeholder 3">
            <a:extLst>
              <a:ext uri="{FF2B5EF4-FFF2-40B4-BE49-F238E27FC236}">
                <a16:creationId xmlns:a16="http://schemas.microsoft.com/office/drawing/2014/main" id="{49967C0F-5955-412F-B623-E6A5C7DD1E1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6415559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04D8B-CD0E-4ACF-8880-15F5330772D5}"/>
              </a:ext>
            </a:extLst>
          </p:cNvPr>
          <p:cNvSpPr>
            <a:spLocks noGrp="1"/>
          </p:cNvSpPr>
          <p:nvPr>
            <p:ph type="title"/>
          </p:nvPr>
        </p:nvSpPr>
        <p:spPr/>
        <p:txBody>
          <a:bodyPr/>
          <a:lstStyle/>
          <a:p>
            <a:r>
              <a:rPr lang="en-US"/>
              <a:t>Facebook Original Own Posts Table | All profiles - 17 of 26</a:t>
            </a:r>
          </a:p>
        </p:txBody>
      </p:sp>
      <p:graphicFrame>
        <p:nvGraphicFramePr>
          <p:cNvPr id="5" name="Table Placeholder 4">
            <a:extLst>
              <a:ext uri="{FF2B5EF4-FFF2-40B4-BE49-F238E27FC236}">
                <a16:creationId xmlns:a16="http://schemas.microsoft.com/office/drawing/2014/main" id="{636E1499-C6A6-40FA-AA15-6E2329636886}"/>
              </a:ext>
            </a:extLst>
          </p:cNvPr>
          <p:cNvGraphicFramePr>
            <a:graphicFrameLocks noGrp="1"/>
          </p:cNvGraphicFramePr>
          <p:nvPr>
            <p:ph type="tbl" sz="quarter" idx="13"/>
            <p:extLst>
              <p:ext uri="{D42A27DB-BD31-4B8C-83A1-F6EECF244321}">
                <p14:modId xmlns:p14="http://schemas.microsoft.com/office/powerpoint/2010/main" val="3721991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07108391"/>
                    </a:ext>
                  </a:extLst>
                </a:gridCol>
                <a:gridCol w="1152144">
                  <a:extLst>
                    <a:ext uri="{9D8B030D-6E8A-4147-A177-3AD203B41FA5}">
                      <a16:colId xmlns:a16="http://schemas.microsoft.com/office/drawing/2014/main" val="3943954677"/>
                    </a:ext>
                  </a:extLst>
                </a:gridCol>
                <a:gridCol w="822960">
                  <a:extLst>
                    <a:ext uri="{9D8B030D-6E8A-4147-A177-3AD203B41FA5}">
                      <a16:colId xmlns:a16="http://schemas.microsoft.com/office/drawing/2014/main" val="3322031976"/>
                    </a:ext>
                  </a:extLst>
                </a:gridCol>
                <a:gridCol w="246888">
                  <a:extLst>
                    <a:ext uri="{9D8B030D-6E8A-4147-A177-3AD203B41FA5}">
                      <a16:colId xmlns:a16="http://schemas.microsoft.com/office/drawing/2014/main" val="3196289728"/>
                    </a:ext>
                  </a:extLst>
                </a:gridCol>
                <a:gridCol w="246888">
                  <a:extLst>
                    <a:ext uri="{9D8B030D-6E8A-4147-A177-3AD203B41FA5}">
                      <a16:colId xmlns:a16="http://schemas.microsoft.com/office/drawing/2014/main" val="2374343812"/>
                    </a:ext>
                  </a:extLst>
                </a:gridCol>
                <a:gridCol w="246888">
                  <a:extLst>
                    <a:ext uri="{9D8B030D-6E8A-4147-A177-3AD203B41FA5}">
                      <a16:colId xmlns:a16="http://schemas.microsoft.com/office/drawing/2014/main" val="2593007227"/>
                    </a:ext>
                  </a:extLst>
                </a:gridCol>
                <a:gridCol w="246888">
                  <a:extLst>
                    <a:ext uri="{9D8B030D-6E8A-4147-A177-3AD203B41FA5}">
                      <a16:colId xmlns:a16="http://schemas.microsoft.com/office/drawing/2014/main" val="1628991344"/>
                    </a:ext>
                  </a:extLst>
                </a:gridCol>
                <a:gridCol w="246888">
                  <a:extLst>
                    <a:ext uri="{9D8B030D-6E8A-4147-A177-3AD203B41FA5}">
                      <a16:colId xmlns:a16="http://schemas.microsoft.com/office/drawing/2014/main" val="3715500230"/>
                    </a:ext>
                  </a:extLst>
                </a:gridCol>
                <a:gridCol w="246888">
                  <a:extLst>
                    <a:ext uri="{9D8B030D-6E8A-4147-A177-3AD203B41FA5}">
                      <a16:colId xmlns:a16="http://schemas.microsoft.com/office/drawing/2014/main" val="3338108544"/>
                    </a:ext>
                  </a:extLst>
                </a:gridCol>
                <a:gridCol w="246888">
                  <a:extLst>
                    <a:ext uri="{9D8B030D-6E8A-4147-A177-3AD203B41FA5}">
                      <a16:colId xmlns:a16="http://schemas.microsoft.com/office/drawing/2014/main" val="4096485716"/>
                    </a:ext>
                  </a:extLst>
                </a:gridCol>
                <a:gridCol w="246888">
                  <a:extLst>
                    <a:ext uri="{9D8B030D-6E8A-4147-A177-3AD203B41FA5}">
                      <a16:colId xmlns:a16="http://schemas.microsoft.com/office/drawing/2014/main" val="3052715355"/>
                    </a:ext>
                  </a:extLst>
                </a:gridCol>
                <a:gridCol w="246888">
                  <a:extLst>
                    <a:ext uri="{9D8B030D-6E8A-4147-A177-3AD203B41FA5}">
                      <a16:colId xmlns:a16="http://schemas.microsoft.com/office/drawing/2014/main" val="1751316321"/>
                    </a:ext>
                  </a:extLst>
                </a:gridCol>
                <a:gridCol w="246888">
                  <a:extLst>
                    <a:ext uri="{9D8B030D-6E8A-4147-A177-3AD203B41FA5}">
                      <a16:colId xmlns:a16="http://schemas.microsoft.com/office/drawing/2014/main" val="3437267059"/>
                    </a:ext>
                  </a:extLst>
                </a:gridCol>
                <a:gridCol w="246888">
                  <a:extLst>
                    <a:ext uri="{9D8B030D-6E8A-4147-A177-3AD203B41FA5}">
                      <a16:colId xmlns:a16="http://schemas.microsoft.com/office/drawing/2014/main" val="109590814"/>
                    </a:ext>
                  </a:extLst>
                </a:gridCol>
                <a:gridCol w="246888">
                  <a:extLst>
                    <a:ext uri="{9D8B030D-6E8A-4147-A177-3AD203B41FA5}">
                      <a16:colId xmlns:a16="http://schemas.microsoft.com/office/drawing/2014/main" val="315813297"/>
                    </a:ext>
                  </a:extLst>
                </a:gridCol>
                <a:gridCol w="246888">
                  <a:extLst>
                    <a:ext uri="{9D8B030D-6E8A-4147-A177-3AD203B41FA5}">
                      <a16:colId xmlns:a16="http://schemas.microsoft.com/office/drawing/2014/main" val="1902057541"/>
                    </a:ext>
                  </a:extLst>
                </a:gridCol>
                <a:gridCol w="246888">
                  <a:extLst>
                    <a:ext uri="{9D8B030D-6E8A-4147-A177-3AD203B41FA5}">
                      <a16:colId xmlns:a16="http://schemas.microsoft.com/office/drawing/2014/main" val="2938838935"/>
                    </a:ext>
                  </a:extLst>
                </a:gridCol>
                <a:gridCol w="246888">
                  <a:extLst>
                    <a:ext uri="{9D8B030D-6E8A-4147-A177-3AD203B41FA5}">
                      <a16:colId xmlns:a16="http://schemas.microsoft.com/office/drawing/2014/main" val="128164985"/>
                    </a:ext>
                  </a:extLst>
                </a:gridCol>
                <a:gridCol w="246888">
                  <a:extLst>
                    <a:ext uri="{9D8B030D-6E8A-4147-A177-3AD203B41FA5}">
                      <a16:colId xmlns:a16="http://schemas.microsoft.com/office/drawing/2014/main" val="2719624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25155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- 2021-12-21 12:13:35</a:t>
                      </a:r>
                      <a:r>
                        <a:rPr kumimoji="0" lang="en-US" sz="1000" b="0" i="0" u="none" strike="noStrike" kern="1200" cap="none" spc="0" normalizeH="0" baseline="0" noProof="0">
                          <a:ln>
                            <a:noFill/>
                          </a:ln>
                          <a:solidFill>
                            <a:prstClr val="black"/>
                          </a:solidFill>
                          <a:effectLst/>
                          <a:uLnTx/>
                          <a:uFillTx/>
                          <a:latin typeface="+mn-lt"/>
                          <a:ea typeface="+mn-ea"/>
                          <a:cs typeface="+mn-cs"/>
                        </a:rPr>
                        <a:t>
 It's well known that improving #fitness is one of the most common New Year's resolutions. Fitness instructors and trainers can get prepared for the New Year's rush with our easy-to-apply, easy-to-renew fitness insurance: https://bit.ly/3yUx6aD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https://quintly-image-storage.s3.amazonaws.com/d123f9c23f3abec6e562a564c92f236a/ce84e38a0c8144e1d72b447906a85867.jpg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74883672"/>
                  </a:ext>
                </a:extLst>
              </a:tr>
            </a:tbl>
          </a:graphicData>
        </a:graphic>
      </p:graphicFrame>
      <p:sp>
        <p:nvSpPr>
          <p:cNvPr id="4" name="Text Placeholder 3">
            <a:extLst>
              <a:ext uri="{FF2B5EF4-FFF2-40B4-BE49-F238E27FC236}">
                <a16:creationId xmlns:a16="http://schemas.microsoft.com/office/drawing/2014/main" id="{341F8338-5FF3-43F1-BE00-68DA293E51D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9071831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C3653-18ED-4E89-807C-CE519EF89460}"/>
              </a:ext>
            </a:extLst>
          </p:cNvPr>
          <p:cNvSpPr>
            <a:spLocks noGrp="1"/>
          </p:cNvSpPr>
          <p:nvPr>
            <p:ph type="title"/>
          </p:nvPr>
        </p:nvSpPr>
        <p:spPr/>
        <p:txBody>
          <a:bodyPr/>
          <a:lstStyle/>
          <a:p>
            <a:r>
              <a:rPr lang="en-US"/>
              <a:t>Facebook Original Own Posts Table | All profiles - 18 of 26</a:t>
            </a:r>
          </a:p>
        </p:txBody>
      </p:sp>
      <p:graphicFrame>
        <p:nvGraphicFramePr>
          <p:cNvPr id="5" name="Table Placeholder 4">
            <a:extLst>
              <a:ext uri="{FF2B5EF4-FFF2-40B4-BE49-F238E27FC236}">
                <a16:creationId xmlns:a16="http://schemas.microsoft.com/office/drawing/2014/main" id="{837953B4-7383-4577-BB4C-D3D2DF770347}"/>
              </a:ext>
            </a:extLst>
          </p:cNvPr>
          <p:cNvGraphicFramePr>
            <a:graphicFrameLocks noGrp="1"/>
          </p:cNvGraphicFramePr>
          <p:nvPr>
            <p:ph type="tbl" sz="quarter" idx="13"/>
            <p:extLst>
              <p:ext uri="{D42A27DB-BD31-4B8C-83A1-F6EECF244321}">
                <p14:modId xmlns:p14="http://schemas.microsoft.com/office/powerpoint/2010/main" val="1250817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74055994"/>
                    </a:ext>
                  </a:extLst>
                </a:gridCol>
                <a:gridCol w="1152144">
                  <a:extLst>
                    <a:ext uri="{9D8B030D-6E8A-4147-A177-3AD203B41FA5}">
                      <a16:colId xmlns:a16="http://schemas.microsoft.com/office/drawing/2014/main" val="1829765664"/>
                    </a:ext>
                  </a:extLst>
                </a:gridCol>
                <a:gridCol w="822960">
                  <a:extLst>
                    <a:ext uri="{9D8B030D-6E8A-4147-A177-3AD203B41FA5}">
                      <a16:colId xmlns:a16="http://schemas.microsoft.com/office/drawing/2014/main" val="2110205977"/>
                    </a:ext>
                  </a:extLst>
                </a:gridCol>
                <a:gridCol w="246888">
                  <a:extLst>
                    <a:ext uri="{9D8B030D-6E8A-4147-A177-3AD203B41FA5}">
                      <a16:colId xmlns:a16="http://schemas.microsoft.com/office/drawing/2014/main" val="1034054097"/>
                    </a:ext>
                  </a:extLst>
                </a:gridCol>
                <a:gridCol w="246888">
                  <a:extLst>
                    <a:ext uri="{9D8B030D-6E8A-4147-A177-3AD203B41FA5}">
                      <a16:colId xmlns:a16="http://schemas.microsoft.com/office/drawing/2014/main" val="903893600"/>
                    </a:ext>
                  </a:extLst>
                </a:gridCol>
                <a:gridCol w="246888">
                  <a:extLst>
                    <a:ext uri="{9D8B030D-6E8A-4147-A177-3AD203B41FA5}">
                      <a16:colId xmlns:a16="http://schemas.microsoft.com/office/drawing/2014/main" val="3021539749"/>
                    </a:ext>
                  </a:extLst>
                </a:gridCol>
                <a:gridCol w="246888">
                  <a:extLst>
                    <a:ext uri="{9D8B030D-6E8A-4147-A177-3AD203B41FA5}">
                      <a16:colId xmlns:a16="http://schemas.microsoft.com/office/drawing/2014/main" val="2677159221"/>
                    </a:ext>
                  </a:extLst>
                </a:gridCol>
                <a:gridCol w="246888">
                  <a:extLst>
                    <a:ext uri="{9D8B030D-6E8A-4147-A177-3AD203B41FA5}">
                      <a16:colId xmlns:a16="http://schemas.microsoft.com/office/drawing/2014/main" val="2039613502"/>
                    </a:ext>
                  </a:extLst>
                </a:gridCol>
                <a:gridCol w="246888">
                  <a:extLst>
                    <a:ext uri="{9D8B030D-6E8A-4147-A177-3AD203B41FA5}">
                      <a16:colId xmlns:a16="http://schemas.microsoft.com/office/drawing/2014/main" val="3188442215"/>
                    </a:ext>
                  </a:extLst>
                </a:gridCol>
                <a:gridCol w="246888">
                  <a:extLst>
                    <a:ext uri="{9D8B030D-6E8A-4147-A177-3AD203B41FA5}">
                      <a16:colId xmlns:a16="http://schemas.microsoft.com/office/drawing/2014/main" val="3492482031"/>
                    </a:ext>
                  </a:extLst>
                </a:gridCol>
                <a:gridCol w="246888">
                  <a:extLst>
                    <a:ext uri="{9D8B030D-6E8A-4147-A177-3AD203B41FA5}">
                      <a16:colId xmlns:a16="http://schemas.microsoft.com/office/drawing/2014/main" val="1328107756"/>
                    </a:ext>
                  </a:extLst>
                </a:gridCol>
                <a:gridCol w="246888">
                  <a:extLst>
                    <a:ext uri="{9D8B030D-6E8A-4147-A177-3AD203B41FA5}">
                      <a16:colId xmlns:a16="http://schemas.microsoft.com/office/drawing/2014/main" val="1676686221"/>
                    </a:ext>
                  </a:extLst>
                </a:gridCol>
                <a:gridCol w="246888">
                  <a:extLst>
                    <a:ext uri="{9D8B030D-6E8A-4147-A177-3AD203B41FA5}">
                      <a16:colId xmlns:a16="http://schemas.microsoft.com/office/drawing/2014/main" val="3232595248"/>
                    </a:ext>
                  </a:extLst>
                </a:gridCol>
                <a:gridCol w="246888">
                  <a:extLst>
                    <a:ext uri="{9D8B030D-6E8A-4147-A177-3AD203B41FA5}">
                      <a16:colId xmlns:a16="http://schemas.microsoft.com/office/drawing/2014/main" val="1095212436"/>
                    </a:ext>
                  </a:extLst>
                </a:gridCol>
                <a:gridCol w="246888">
                  <a:extLst>
                    <a:ext uri="{9D8B030D-6E8A-4147-A177-3AD203B41FA5}">
                      <a16:colId xmlns:a16="http://schemas.microsoft.com/office/drawing/2014/main" val="2201278084"/>
                    </a:ext>
                  </a:extLst>
                </a:gridCol>
                <a:gridCol w="246888">
                  <a:extLst>
                    <a:ext uri="{9D8B030D-6E8A-4147-A177-3AD203B41FA5}">
                      <a16:colId xmlns:a16="http://schemas.microsoft.com/office/drawing/2014/main" val="3883851130"/>
                    </a:ext>
                  </a:extLst>
                </a:gridCol>
                <a:gridCol w="246888">
                  <a:extLst>
                    <a:ext uri="{9D8B030D-6E8A-4147-A177-3AD203B41FA5}">
                      <a16:colId xmlns:a16="http://schemas.microsoft.com/office/drawing/2014/main" val="1952252174"/>
                    </a:ext>
                  </a:extLst>
                </a:gridCol>
                <a:gridCol w="246888">
                  <a:extLst>
                    <a:ext uri="{9D8B030D-6E8A-4147-A177-3AD203B41FA5}">
                      <a16:colId xmlns:a16="http://schemas.microsoft.com/office/drawing/2014/main" val="3717838021"/>
                    </a:ext>
                  </a:extLst>
                </a:gridCol>
                <a:gridCol w="246888">
                  <a:extLst>
                    <a:ext uri="{9D8B030D-6E8A-4147-A177-3AD203B41FA5}">
                      <a16:colId xmlns:a16="http://schemas.microsoft.com/office/drawing/2014/main" val="1742846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180633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- 2021-12-20 17:24:40</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that AM Best has reaffirmed our superior A+ Financial Strength Rating (FSR). FICOH has maintained a FSR rating of A (excellent) or higher since 1997. Learn more at https://bit.ly/3FhoJZc.
#teamficoh #financialstability #insurance #insurancebusiness #propertyandcasualty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https://quintly-image-storage.s3.amazonaws.com/17ae3836335657ff0a83f20c7d11e5e8/4bb6f391b0ddb777d92b54e502089814.png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82105631"/>
                  </a:ext>
                </a:extLst>
              </a:tr>
            </a:tbl>
          </a:graphicData>
        </a:graphic>
      </p:graphicFrame>
      <p:sp>
        <p:nvSpPr>
          <p:cNvPr id="4" name="Text Placeholder 3">
            <a:extLst>
              <a:ext uri="{FF2B5EF4-FFF2-40B4-BE49-F238E27FC236}">
                <a16:creationId xmlns:a16="http://schemas.microsoft.com/office/drawing/2014/main" id="{F1992798-CF6A-4C3E-A8B8-4BE5D9F5980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2637668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B3DB9-072F-411F-9AEE-0954CC6AF126}"/>
              </a:ext>
            </a:extLst>
          </p:cNvPr>
          <p:cNvSpPr>
            <a:spLocks noGrp="1"/>
          </p:cNvSpPr>
          <p:nvPr>
            <p:ph type="title"/>
          </p:nvPr>
        </p:nvSpPr>
        <p:spPr/>
        <p:txBody>
          <a:bodyPr/>
          <a:lstStyle/>
          <a:p>
            <a:r>
              <a:rPr lang="en-US"/>
              <a:t>Facebook Original Own Posts Table | All profiles - 19 of 26</a:t>
            </a:r>
          </a:p>
        </p:txBody>
      </p:sp>
      <p:graphicFrame>
        <p:nvGraphicFramePr>
          <p:cNvPr id="5" name="Table Placeholder 4">
            <a:extLst>
              <a:ext uri="{FF2B5EF4-FFF2-40B4-BE49-F238E27FC236}">
                <a16:creationId xmlns:a16="http://schemas.microsoft.com/office/drawing/2014/main" id="{7E25468C-368A-474E-A120-6BA6935891E7}"/>
              </a:ext>
            </a:extLst>
          </p:cNvPr>
          <p:cNvGraphicFramePr>
            <a:graphicFrameLocks noGrp="1"/>
          </p:cNvGraphicFramePr>
          <p:nvPr>
            <p:ph type="tbl" sz="quarter" idx="13"/>
            <p:extLst>
              <p:ext uri="{D42A27DB-BD31-4B8C-83A1-F6EECF244321}">
                <p14:modId xmlns:p14="http://schemas.microsoft.com/office/powerpoint/2010/main" val="3486313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8839897"/>
                    </a:ext>
                  </a:extLst>
                </a:gridCol>
                <a:gridCol w="1152144">
                  <a:extLst>
                    <a:ext uri="{9D8B030D-6E8A-4147-A177-3AD203B41FA5}">
                      <a16:colId xmlns:a16="http://schemas.microsoft.com/office/drawing/2014/main" val="2510329752"/>
                    </a:ext>
                  </a:extLst>
                </a:gridCol>
                <a:gridCol w="822960">
                  <a:extLst>
                    <a:ext uri="{9D8B030D-6E8A-4147-A177-3AD203B41FA5}">
                      <a16:colId xmlns:a16="http://schemas.microsoft.com/office/drawing/2014/main" val="1701155302"/>
                    </a:ext>
                  </a:extLst>
                </a:gridCol>
                <a:gridCol w="246888">
                  <a:extLst>
                    <a:ext uri="{9D8B030D-6E8A-4147-A177-3AD203B41FA5}">
                      <a16:colId xmlns:a16="http://schemas.microsoft.com/office/drawing/2014/main" val="1507306230"/>
                    </a:ext>
                  </a:extLst>
                </a:gridCol>
                <a:gridCol w="246888">
                  <a:extLst>
                    <a:ext uri="{9D8B030D-6E8A-4147-A177-3AD203B41FA5}">
                      <a16:colId xmlns:a16="http://schemas.microsoft.com/office/drawing/2014/main" val="2844250920"/>
                    </a:ext>
                  </a:extLst>
                </a:gridCol>
                <a:gridCol w="246888">
                  <a:extLst>
                    <a:ext uri="{9D8B030D-6E8A-4147-A177-3AD203B41FA5}">
                      <a16:colId xmlns:a16="http://schemas.microsoft.com/office/drawing/2014/main" val="1720050538"/>
                    </a:ext>
                  </a:extLst>
                </a:gridCol>
                <a:gridCol w="246888">
                  <a:extLst>
                    <a:ext uri="{9D8B030D-6E8A-4147-A177-3AD203B41FA5}">
                      <a16:colId xmlns:a16="http://schemas.microsoft.com/office/drawing/2014/main" val="1158414239"/>
                    </a:ext>
                  </a:extLst>
                </a:gridCol>
                <a:gridCol w="246888">
                  <a:extLst>
                    <a:ext uri="{9D8B030D-6E8A-4147-A177-3AD203B41FA5}">
                      <a16:colId xmlns:a16="http://schemas.microsoft.com/office/drawing/2014/main" val="2831200807"/>
                    </a:ext>
                  </a:extLst>
                </a:gridCol>
                <a:gridCol w="246888">
                  <a:extLst>
                    <a:ext uri="{9D8B030D-6E8A-4147-A177-3AD203B41FA5}">
                      <a16:colId xmlns:a16="http://schemas.microsoft.com/office/drawing/2014/main" val="2735043695"/>
                    </a:ext>
                  </a:extLst>
                </a:gridCol>
                <a:gridCol w="246888">
                  <a:extLst>
                    <a:ext uri="{9D8B030D-6E8A-4147-A177-3AD203B41FA5}">
                      <a16:colId xmlns:a16="http://schemas.microsoft.com/office/drawing/2014/main" val="2426685880"/>
                    </a:ext>
                  </a:extLst>
                </a:gridCol>
                <a:gridCol w="246888">
                  <a:extLst>
                    <a:ext uri="{9D8B030D-6E8A-4147-A177-3AD203B41FA5}">
                      <a16:colId xmlns:a16="http://schemas.microsoft.com/office/drawing/2014/main" val="806080821"/>
                    </a:ext>
                  </a:extLst>
                </a:gridCol>
                <a:gridCol w="246888">
                  <a:extLst>
                    <a:ext uri="{9D8B030D-6E8A-4147-A177-3AD203B41FA5}">
                      <a16:colId xmlns:a16="http://schemas.microsoft.com/office/drawing/2014/main" val="54357899"/>
                    </a:ext>
                  </a:extLst>
                </a:gridCol>
                <a:gridCol w="246888">
                  <a:extLst>
                    <a:ext uri="{9D8B030D-6E8A-4147-A177-3AD203B41FA5}">
                      <a16:colId xmlns:a16="http://schemas.microsoft.com/office/drawing/2014/main" val="1975914479"/>
                    </a:ext>
                  </a:extLst>
                </a:gridCol>
                <a:gridCol w="246888">
                  <a:extLst>
                    <a:ext uri="{9D8B030D-6E8A-4147-A177-3AD203B41FA5}">
                      <a16:colId xmlns:a16="http://schemas.microsoft.com/office/drawing/2014/main" val="4092575970"/>
                    </a:ext>
                  </a:extLst>
                </a:gridCol>
                <a:gridCol w="246888">
                  <a:extLst>
                    <a:ext uri="{9D8B030D-6E8A-4147-A177-3AD203B41FA5}">
                      <a16:colId xmlns:a16="http://schemas.microsoft.com/office/drawing/2014/main" val="1180804983"/>
                    </a:ext>
                  </a:extLst>
                </a:gridCol>
                <a:gridCol w="246888">
                  <a:extLst>
                    <a:ext uri="{9D8B030D-6E8A-4147-A177-3AD203B41FA5}">
                      <a16:colId xmlns:a16="http://schemas.microsoft.com/office/drawing/2014/main" val="1100666407"/>
                    </a:ext>
                  </a:extLst>
                </a:gridCol>
                <a:gridCol w="246888">
                  <a:extLst>
                    <a:ext uri="{9D8B030D-6E8A-4147-A177-3AD203B41FA5}">
                      <a16:colId xmlns:a16="http://schemas.microsoft.com/office/drawing/2014/main" val="2551455040"/>
                    </a:ext>
                  </a:extLst>
                </a:gridCol>
                <a:gridCol w="246888">
                  <a:extLst>
                    <a:ext uri="{9D8B030D-6E8A-4147-A177-3AD203B41FA5}">
                      <a16:colId xmlns:a16="http://schemas.microsoft.com/office/drawing/2014/main" val="3308453214"/>
                    </a:ext>
                  </a:extLst>
                </a:gridCol>
                <a:gridCol w="246888">
                  <a:extLst>
                    <a:ext uri="{9D8B030D-6E8A-4147-A177-3AD203B41FA5}">
                      <a16:colId xmlns:a16="http://schemas.microsoft.com/office/drawing/2014/main" val="1556753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686002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- 2021-12-20 17:11:03</a:t>
                      </a:r>
                      <a:r>
                        <a:rPr kumimoji="0" lang="en-US" sz="1000" b="0" i="0" u="none" strike="noStrike" kern="1200" cap="none" spc="0" normalizeH="0" baseline="0" noProof="0">
                          <a:ln>
                            <a:noFill/>
                          </a:ln>
                          <a:solidFill>
                            <a:prstClr val="black"/>
                          </a:solidFill>
                          <a:effectLst/>
                          <a:uLnTx/>
                          <a:uFillTx/>
                          <a:latin typeface="+mn-lt"/>
                          <a:ea typeface="+mn-ea"/>
                          <a:cs typeface="+mn-cs"/>
                        </a:rPr>
                        <a:t>
 What’s trending in Environmental Liability claims? PHLY's Jon Peeples spoke with AM Best to give an update on the Environmental Insurance market: https://bit.ly/3pet361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https://quintly-image-storage.s3.amazonaws.com/d123f9c23f3abec6e562a564c92f236a/2d43eed59d492965f36c09f8e533d32b.jpg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88767377"/>
                  </a:ext>
                </a:extLst>
              </a:tr>
            </a:tbl>
          </a:graphicData>
        </a:graphic>
      </p:graphicFrame>
      <p:sp>
        <p:nvSpPr>
          <p:cNvPr id="4" name="Text Placeholder 3">
            <a:extLst>
              <a:ext uri="{FF2B5EF4-FFF2-40B4-BE49-F238E27FC236}">
                <a16:creationId xmlns:a16="http://schemas.microsoft.com/office/drawing/2014/main" id="{E98AD863-B401-4ADA-B929-6BAA2A83C0D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7712119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5DFD7-A698-4A16-B4C0-8A21AAEE130D}"/>
              </a:ext>
            </a:extLst>
          </p:cNvPr>
          <p:cNvSpPr>
            <a:spLocks noGrp="1"/>
          </p:cNvSpPr>
          <p:nvPr>
            <p:ph type="title"/>
          </p:nvPr>
        </p:nvSpPr>
        <p:spPr/>
        <p:txBody>
          <a:bodyPr/>
          <a:lstStyle/>
          <a:p>
            <a:r>
              <a:rPr lang="en-US"/>
              <a:t>Facebook Original Own Posts Table | All profiles - 20 of 26</a:t>
            </a:r>
          </a:p>
        </p:txBody>
      </p:sp>
      <p:graphicFrame>
        <p:nvGraphicFramePr>
          <p:cNvPr id="5" name="Table Placeholder 4">
            <a:extLst>
              <a:ext uri="{FF2B5EF4-FFF2-40B4-BE49-F238E27FC236}">
                <a16:creationId xmlns:a16="http://schemas.microsoft.com/office/drawing/2014/main" id="{76CC1008-F327-43FF-A4F0-7CBF85D33167}"/>
              </a:ext>
            </a:extLst>
          </p:cNvPr>
          <p:cNvGraphicFramePr>
            <a:graphicFrameLocks noGrp="1"/>
          </p:cNvGraphicFramePr>
          <p:nvPr>
            <p:ph type="tbl" sz="quarter" idx="13"/>
            <p:extLst>
              <p:ext uri="{D42A27DB-BD31-4B8C-83A1-F6EECF244321}">
                <p14:modId xmlns:p14="http://schemas.microsoft.com/office/powerpoint/2010/main" val="4159361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58333996"/>
                    </a:ext>
                  </a:extLst>
                </a:gridCol>
                <a:gridCol w="1152144">
                  <a:extLst>
                    <a:ext uri="{9D8B030D-6E8A-4147-A177-3AD203B41FA5}">
                      <a16:colId xmlns:a16="http://schemas.microsoft.com/office/drawing/2014/main" val="392515464"/>
                    </a:ext>
                  </a:extLst>
                </a:gridCol>
                <a:gridCol w="822960">
                  <a:extLst>
                    <a:ext uri="{9D8B030D-6E8A-4147-A177-3AD203B41FA5}">
                      <a16:colId xmlns:a16="http://schemas.microsoft.com/office/drawing/2014/main" val="2443665283"/>
                    </a:ext>
                  </a:extLst>
                </a:gridCol>
                <a:gridCol w="246888">
                  <a:extLst>
                    <a:ext uri="{9D8B030D-6E8A-4147-A177-3AD203B41FA5}">
                      <a16:colId xmlns:a16="http://schemas.microsoft.com/office/drawing/2014/main" val="401032272"/>
                    </a:ext>
                  </a:extLst>
                </a:gridCol>
                <a:gridCol w="246888">
                  <a:extLst>
                    <a:ext uri="{9D8B030D-6E8A-4147-A177-3AD203B41FA5}">
                      <a16:colId xmlns:a16="http://schemas.microsoft.com/office/drawing/2014/main" val="1993422890"/>
                    </a:ext>
                  </a:extLst>
                </a:gridCol>
                <a:gridCol w="246888">
                  <a:extLst>
                    <a:ext uri="{9D8B030D-6E8A-4147-A177-3AD203B41FA5}">
                      <a16:colId xmlns:a16="http://schemas.microsoft.com/office/drawing/2014/main" val="1283485421"/>
                    </a:ext>
                  </a:extLst>
                </a:gridCol>
                <a:gridCol w="246888">
                  <a:extLst>
                    <a:ext uri="{9D8B030D-6E8A-4147-A177-3AD203B41FA5}">
                      <a16:colId xmlns:a16="http://schemas.microsoft.com/office/drawing/2014/main" val="2608362096"/>
                    </a:ext>
                  </a:extLst>
                </a:gridCol>
                <a:gridCol w="246888">
                  <a:extLst>
                    <a:ext uri="{9D8B030D-6E8A-4147-A177-3AD203B41FA5}">
                      <a16:colId xmlns:a16="http://schemas.microsoft.com/office/drawing/2014/main" val="2301682004"/>
                    </a:ext>
                  </a:extLst>
                </a:gridCol>
                <a:gridCol w="246888">
                  <a:extLst>
                    <a:ext uri="{9D8B030D-6E8A-4147-A177-3AD203B41FA5}">
                      <a16:colId xmlns:a16="http://schemas.microsoft.com/office/drawing/2014/main" val="2115814362"/>
                    </a:ext>
                  </a:extLst>
                </a:gridCol>
                <a:gridCol w="246888">
                  <a:extLst>
                    <a:ext uri="{9D8B030D-6E8A-4147-A177-3AD203B41FA5}">
                      <a16:colId xmlns:a16="http://schemas.microsoft.com/office/drawing/2014/main" val="1824277412"/>
                    </a:ext>
                  </a:extLst>
                </a:gridCol>
                <a:gridCol w="246888">
                  <a:extLst>
                    <a:ext uri="{9D8B030D-6E8A-4147-A177-3AD203B41FA5}">
                      <a16:colId xmlns:a16="http://schemas.microsoft.com/office/drawing/2014/main" val="3293587010"/>
                    </a:ext>
                  </a:extLst>
                </a:gridCol>
                <a:gridCol w="246888">
                  <a:extLst>
                    <a:ext uri="{9D8B030D-6E8A-4147-A177-3AD203B41FA5}">
                      <a16:colId xmlns:a16="http://schemas.microsoft.com/office/drawing/2014/main" val="913532807"/>
                    </a:ext>
                  </a:extLst>
                </a:gridCol>
                <a:gridCol w="246888">
                  <a:extLst>
                    <a:ext uri="{9D8B030D-6E8A-4147-A177-3AD203B41FA5}">
                      <a16:colId xmlns:a16="http://schemas.microsoft.com/office/drawing/2014/main" val="624155121"/>
                    </a:ext>
                  </a:extLst>
                </a:gridCol>
                <a:gridCol w="246888">
                  <a:extLst>
                    <a:ext uri="{9D8B030D-6E8A-4147-A177-3AD203B41FA5}">
                      <a16:colId xmlns:a16="http://schemas.microsoft.com/office/drawing/2014/main" val="48730676"/>
                    </a:ext>
                  </a:extLst>
                </a:gridCol>
                <a:gridCol w="246888">
                  <a:extLst>
                    <a:ext uri="{9D8B030D-6E8A-4147-A177-3AD203B41FA5}">
                      <a16:colId xmlns:a16="http://schemas.microsoft.com/office/drawing/2014/main" val="3285925163"/>
                    </a:ext>
                  </a:extLst>
                </a:gridCol>
                <a:gridCol w="246888">
                  <a:extLst>
                    <a:ext uri="{9D8B030D-6E8A-4147-A177-3AD203B41FA5}">
                      <a16:colId xmlns:a16="http://schemas.microsoft.com/office/drawing/2014/main" val="1245875591"/>
                    </a:ext>
                  </a:extLst>
                </a:gridCol>
                <a:gridCol w="246888">
                  <a:extLst>
                    <a:ext uri="{9D8B030D-6E8A-4147-A177-3AD203B41FA5}">
                      <a16:colId xmlns:a16="http://schemas.microsoft.com/office/drawing/2014/main" val="2017453519"/>
                    </a:ext>
                  </a:extLst>
                </a:gridCol>
                <a:gridCol w="246888">
                  <a:extLst>
                    <a:ext uri="{9D8B030D-6E8A-4147-A177-3AD203B41FA5}">
                      <a16:colId xmlns:a16="http://schemas.microsoft.com/office/drawing/2014/main" val="3631777143"/>
                    </a:ext>
                  </a:extLst>
                </a:gridCol>
                <a:gridCol w="246888">
                  <a:extLst>
                    <a:ext uri="{9D8B030D-6E8A-4147-A177-3AD203B41FA5}">
                      <a16:colId xmlns:a16="http://schemas.microsoft.com/office/drawing/2014/main" val="1178955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571047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- 2021-12-20 16:43:09</a:t>
                      </a:r>
                      <a:r>
                        <a:rPr kumimoji="0" lang="en-US" sz="1000" b="0" i="0" u="none" strike="noStrike" kern="1200" cap="none" spc="0" normalizeH="0" baseline="0" noProof="0">
                          <a:ln>
                            <a:noFill/>
                          </a:ln>
                          <a:solidFill>
                            <a:prstClr val="black"/>
                          </a:solidFill>
                          <a:effectLst/>
                          <a:uLnTx/>
                          <a:uFillTx/>
                          <a:latin typeface="+mn-lt"/>
                          <a:ea typeface="+mn-ea"/>
                          <a:cs typeface="+mn-cs"/>
                        </a:rPr>
                        <a:t>
 We've reached our goal! The Tokio Marine National Team has raised a total of ,162 for the #Walk2EndAlz. Thank you to all of the participating companies that made it possible: First Insurance Company of Hawaii, LTD, Philadelphia Insurance Companies, Safety National, TM Claims Claims Service, Tokio Marine HCC Marine HCC, Tokio Marine Highland, TMNAS, and of course, the Alzheimer's Association!
#alzheimersawareness #alzheimersdisease #alzheimers #ENDALZ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https://quintly-image-storage.s3.amazonaws.com/e33bbb9956bb05844e7317a82c09a400/0e0ab0d9c28649cd50e8e80b57ffd5ed.jpg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50439490"/>
                  </a:ext>
                </a:extLst>
              </a:tr>
            </a:tbl>
          </a:graphicData>
        </a:graphic>
      </p:graphicFrame>
      <p:sp>
        <p:nvSpPr>
          <p:cNvPr id="4" name="Text Placeholder 3">
            <a:extLst>
              <a:ext uri="{FF2B5EF4-FFF2-40B4-BE49-F238E27FC236}">
                <a16:creationId xmlns:a16="http://schemas.microsoft.com/office/drawing/2014/main" id="{64C9C6FE-D4E4-4A80-B837-90C4B48AB60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4792082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1BD3E-75B1-45C7-A55B-83CFA9B5FD12}"/>
              </a:ext>
            </a:extLst>
          </p:cNvPr>
          <p:cNvSpPr>
            <a:spLocks noGrp="1"/>
          </p:cNvSpPr>
          <p:nvPr>
            <p:ph type="title"/>
          </p:nvPr>
        </p:nvSpPr>
        <p:spPr/>
        <p:txBody>
          <a:bodyPr/>
          <a:lstStyle/>
          <a:p>
            <a:r>
              <a:rPr lang="en-US"/>
              <a:t>Facebook Original Own Posts Table | All profiles - 21 of 26</a:t>
            </a:r>
          </a:p>
        </p:txBody>
      </p:sp>
      <p:graphicFrame>
        <p:nvGraphicFramePr>
          <p:cNvPr id="5" name="Table Placeholder 4">
            <a:extLst>
              <a:ext uri="{FF2B5EF4-FFF2-40B4-BE49-F238E27FC236}">
                <a16:creationId xmlns:a16="http://schemas.microsoft.com/office/drawing/2014/main" id="{A70376AA-06FF-44FF-A056-C740D738C012}"/>
              </a:ext>
            </a:extLst>
          </p:cNvPr>
          <p:cNvGraphicFramePr>
            <a:graphicFrameLocks noGrp="1"/>
          </p:cNvGraphicFramePr>
          <p:nvPr>
            <p:ph type="tbl" sz="quarter" idx="13"/>
            <p:extLst>
              <p:ext uri="{D42A27DB-BD31-4B8C-83A1-F6EECF244321}">
                <p14:modId xmlns:p14="http://schemas.microsoft.com/office/powerpoint/2010/main" val="1594802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743221128"/>
                    </a:ext>
                  </a:extLst>
                </a:gridCol>
                <a:gridCol w="1152144">
                  <a:extLst>
                    <a:ext uri="{9D8B030D-6E8A-4147-A177-3AD203B41FA5}">
                      <a16:colId xmlns:a16="http://schemas.microsoft.com/office/drawing/2014/main" val="3597750992"/>
                    </a:ext>
                  </a:extLst>
                </a:gridCol>
                <a:gridCol w="822960">
                  <a:extLst>
                    <a:ext uri="{9D8B030D-6E8A-4147-A177-3AD203B41FA5}">
                      <a16:colId xmlns:a16="http://schemas.microsoft.com/office/drawing/2014/main" val="4161283552"/>
                    </a:ext>
                  </a:extLst>
                </a:gridCol>
                <a:gridCol w="246888">
                  <a:extLst>
                    <a:ext uri="{9D8B030D-6E8A-4147-A177-3AD203B41FA5}">
                      <a16:colId xmlns:a16="http://schemas.microsoft.com/office/drawing/2014/main" val="763339686"/>
                    </a:ext>
                  </a:extLst>
                </a:gridCol>
                <a:gridCol w="246888">
                  <a:extLst>
                    <a:ext uri="{9D8B030D-6E8A-4147-A177-3AD203B41FA5}">
                      <a16:colId xmlns:a16="http://schemas.microsoft.com/office/drawing/2014/main" val="2164892920"/>
                    </a:ext>
                  </a:extLst>
                </a:gridCol>
                <a:gridCol w="246888">
                  <a:extLst>
                    <a:ext uri="{9D8B030D-6E8A-4147-A177-3AD203B41FA5}">
                      <a16:colId xmlns:a16="http://schemas.microsoft.com/office/drawing/2014/main" val="1114429650"/>
                    </a:ext>
                  </a:extLst>
                </a:gridCol>
                <a:gridCol w="246888">
                  <a:extLst>
                    <a:ext uri="{9D8B030D-6E8A-4147-A177-3AD203B41FA5}">
                      <a16:colId xmlns:a16="http://schemas.microsoft.com/office/drawing/2014/main" val="3868350277"/>
                    </a:ext>
                  </a:extLst>
                </a:gridCol>
                <a:gridCol w="246888">
                  <a:extLst>
                    <a:ext uri="{9D8B030D-6E8A-4147-A177-3AD203B41FA5}">
                      <a16:colId xmlns:a16="http://schemas.microsoft.com/office/drawing/2014/main" val="2737625292"/>
                    </a:ext>
                  </a:extLst>
                </a:gridCol>
                <a:gridCol w="246888">
                  <a:extLst>
                    <a:ext uri="{9D8B030D-6E8A-4147-A177-3AD203B41FA5}">
                      <a16:colId xmlns:a16="http://schemas.microsoft.com/office/drawing/2014/main" val="1757816978"/>
                    </a:ext>
                  </a:extLst>
                </a:gridCol>
                <a:gridCol w="246888">
                  <a:extLst>
                    <a:ext uri="{9D8B030D-6E8A-4147-A177-3AD203B41FA5}">
                      <a16:colId xmlns:a16="http://schemas.microsoft.com/office/drawing/2014/main" val="473109337"/>
                    </a:ext>
                  </a:extLst>
                </a:gridCol>
                <a:gridCol w="246888">
                  <a:extLst>
                    <a:ext uri="{9D8B030D-6E8A-4147-A177-3AD203B41FA5}">
                      <a16:colId xmlns:a16="http://schemas.microsoft.com/office/drawing/2014/main" val="3782577534"/>
                    </a:ext>
                  </a:extLst>
                </a:gridCol>
                <a:gridCol w="246888">
                  <a:extLst>
                    <a:ext uri="{9D8B030D-6E8A-4147-A177-3AD203B41FA5}">
                      <a16:colId xmlns:a16="http://schemas.microsoft.com/office/drawing/2014/main" val="3584415820"/>
                    </a:ext>
                  </a:extLst>
                </a:gridCol>
                <a:gridCol w="246888">
                  <a:extLst>
                    <a:ext uri="{9D8B030D-6E8A-4147-A177-3AD203B41FA5}">
                      <a16:colId xmlns:a16="http://schemas.microsoft.com/office/drawing/2014/main" val="1465184910"/>
                    </a:ext>
                  </a:extLst>
                </a:gridCol>
                <a:gridCol w="246888">
                  <a:extLst>
                    <a:ext uri="{9D8B030D-6E8A-4147-A177-3AD203B41FA5}">
                      <a16:colId xmlns:a16="http://schemas.microsoft.com/office/drawing/2014/main" val="2654063354"/>
                    </a:ext>
                  </a:extLst>
                </a:gridCol>
                <a:gridCol w="246888">
                  <a:extLst>
                    <a:ext uri="{9D8B030D-6E8A-4147-A177-3AD203B41FA5}">
                      <a16:colId xmlns:a16="http://schemas.microsoft.com/office/drawing/2014/main" val="196023971"/>
                    </a:ext>
                  </a:extLst>
                </a:gridCol>
                <a:gridCol w="246888">
                  <a:extLst>
                    <a:ext uri="{9D8B030D-6E8A-4147-A177-3AD203B41FA5}">
                      <a16:colId xmlns:a16="http://schemas.microsoft.com/office/drawing/2014/main" val="4100587868"/>
                    </a:ext>
                  </a:extLst>
                </a:gridCol>
                <a:gridCol w="246888">
                  <a:extLst>
                    <a:ext uri="{9D8B030D-6E8A-4147-A177-3AD203B41FA5}">
                      <a16:colId xmlns:a16="http://schemas.microsoft.com/office/drawing/2014/main" val="3385291062"/>
                    </a:ext>
                  </a:extLst>
                </a:gridCol>
                <a:gridCol w="246888">
                  <a:extLst>
                    <a:ext uri="{9D8B030D-6E8A-4147-A177-3AD203B41FA5}">
                      <a16:colId xmlns:a16="http://schemas.microsoft.com/office/drawing/2014/main" val="2271633497"/>
                    </a:ext>
                  </a:extLst>
                </a:gridCol>
                <a:gridCol w="246888">
                  <a:extLst>
                    <a:ext uri="{9D8B030D-6E8A-4147-A177-3AD203B41FA5}">
                      <a16:colId xmlns:a16="http://schemas.microsoft.com/office/drawing/2014/main" val="2095687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021136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- 2021-12-20 09:52:27</a:t>
                      </a:r>
                      <a:r>
                        <a:rPr kumimoji="0" lang="en-US" sz="1000" b="0" i="0" u="none" strike="noStrike" kern="1200" cap="none" spc="0" normalizeH="0" baseline="0" noProof="0">
                          <a:ln>
                            <a:noFill/>
                          </a:ln>
                          <a:solidFill>
                            <a:prstClr val="black"/>
                          </a:solidFill>
                          <a:effectLst/>
                          <a:uLnTx/>
                          <a:uFillTx/>
                          <a:latin typeface="+mn-lt"/>
                          <a:ea typeface="+mn-ea"/>
                          <a:cs typeface="+mn-cs"/>
                        </a:rPr>
                        <a:t>
 New Year ✅
New You ✅
New Job ✅
If your New Year's goal is to find a new job, stop scrolling and visit bit.ly/PHLYCareers to land your next great opportunity on #TEAMPHLY! #insurancecareers #newjobalert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https://quintly-image-storage.s3.amazonaws.com/d123f9c23f3abec6e562a564c92f236a/79333fc4df9597b0bf88271177df4dd9.jpg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79798026"/>
                  </a:ext>
                </a:extLst>
              </a:tr>
            </a:tbl>
          </a:graphicData>
        </a:graphic>
      </p:graphicFrame>
      <p:sp>
        <p:nvSpPr>
          <p:cNvPr id="4" name="Text Placeholder 3">
            <a:extLst>
              <a:ext uri="{FF2B5EF4-FFF2-40B4-BE49-F238E27FC236}">
                <a16:creationId xmlns:a16="http://schemas.microsoft.com/office/drawing/2014/main" id="{EFB679B9-5C0D-4EF0-8131-06B3626E6E7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6503072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4B42B-93D6-48DE-913A-2C13ABAD7B43}"/>
              </a:ext>
            </a:extLst>
          </p:cNvPr>
          <p:cNvSpPr>
            <a:spLocks noGrp="1"/>
          </p:cNvSpPr>
          <p:nvPr>
            <p:ph type="title"/>
          </p:nvPr>
        </p:nvSpPr>
        <p:spPr/>
        <p:txBody>
          <a:bodyPr/>
          <a:lstStyle/>
          <a:p>
            <a:r>
              <a:rPr lang="en-US"/>
              <a:t>Facebook Original Own Posts Table | All profiles - 22 of 26</a:t>
            </a:r>
          </a:p>
        </p:txBody>
      </p:sp>
      <p:graphicFrame>
        <p:nvGraphicFramePr>
          <p:cNvPr id="5" name="Table Placeholder 4">
            <a:extLst>
              <a:ext uri="{FF2B5EF4-FFF2-40B4-BE49-F238E27FC236}">
                <a16:creationId xmlns:a16="http://schemas.microsoft.com/office/drawing/2014/main" id="{63B5BC1D-1326-4C8B-BBF8-318120C28699}"/>
              </a:ext>
            </a:extLst>
          </p:cNvPr>
          <p:cNvGraphicFramePr>
            <a:graphicFrameLocks noGrp="1"/>
          </p:cNvGraphicFramePr>
          <p:nvPr>
            <p:ph type="tbl" sz="quarter" idx="13"/>
            <p:extLst>
              <p:ext uri="{D42A27DB-BD31-4B8C-83A1-F6EECF244321}">
                <p14:modId xmlns:p14="http://schemas.microsoft.com/office/powerpoint/2010/main" val="1719284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90561651"/>
                    </a:ext>
                  </a:extLst>
                </a:gridCol>
                <a:gridCol w="1152144">
                  <a:extLst>
                    <a:ext uri="{9D8B030D-6E8A-4147-A177-3AD203B41FA5}">
                      <a16:colId xmlns:a16="http://schemas.microsoft.com/office/drawing/2014/main" val="651963173"/>
                    </a:ext>
                  </a:extLst>
                </a:gridCol>
                <a:gridCol w="822960">
                  <a:extLst>
                    <a:ext uri="{9D8B030D-6E8A-4147-A177-3AD203B41FA5}">
                      <a16:colId xmlns:a16="http://schemas.microsoft.com/office/drawing/2014/main" val="359202315"/>
                    </a:ext>
                  </a:extLst>
                </a:gridCol>
                <a:gridCol w="246888">
                  <a:extLst>
                    <a:ext uri="{9D8B030D-6E8A-4147-A177-3AD203B41FA5}">
                      <a16:colId xmlns:a16="http://schemas.microsoft.com/office/drawing/2014/main" val="3533922200"/>
                    </a:ext>
                  </a:extLst>
                </a:gridCol>
                <a:gridCol w="246888">
                  <a:extLst>
                    <a:ext uri="{9D8B030D-6E8A-4147-A177-3AD203B41FA5}">
                      <a16:colId xmlns:a16="http://schemas.microsoft.com/office/drawing/2014/main" val="868453440"/>
                    </a:ext>
                  </a:extLst>
                </a:gridCol>
                <a:gridCol w="246888">
                  <a:extLst>
                    <a:ext uri="{9D8B030D-6E8A-4147-A177-3AD203B41FA5}">
                      <a16:colId xmlns:a16="http://schemas.microsoft.com/office/drawing/2014/main" val="3829499494"/>
                    </a:ext>
                  </a:extLst>
                </a:gridCol>
                <a:gridCol w="246888">
                  <a:extLst>
                    <a:ext uri="{9D8B030D-6E8A-4147-A177-3AD203B41FA5}">
                      <a16:colId xmlns:a16="http://schemas.microsoft.com/office/drawing/2014/main" val="2281550379"/>
                    </a:ext>
                  </a:extLst>
                </a:gridCol>
                <a:gridCol w="246888">
                  <a:extLst>
                    <a:ext uri="{9D8B030D-6E8A-4147-A177-3AD203B41FA5}">
                      <a16:colId xmlns:a16="http://schemas.microsoft.com/office/drawing/2014/main" val="2729049337"/>
                    </a:ext>
                  </a:extLst>
                </a:gridCol>
                <a:gridCol w="246888">
                  <a:extLst>
                    <a:ext uri="{9D8B030D-6E8A-4147-A177-3AD203B41FA5}">
                      <a16:colId xmlns:a16="http://schemas.microsoft.com/office/drawing/2014/main" val="2432222964"/>
                    </a:ext>
                  </a:extLst>
                </a:gridCol>
                <a:gridCol w="246888">
                  <a:extLst>
                    <a:ext uri="{9D8B030D-6E8A-4147-A177-3AD203B41FA5}">
                      <a16:colId xmlns:a16="http://schemas.microsoft.com/office/drawing/2014/main" val="2462862763"/>
                    </a:ext>
                  </a:extLst>
                </a:gridCol>
                <a:gridCol w="246888">
                  <a:extLst>
                    <a:ext uri="{9D8B030D-6E8A-4147-A177-3AD203B41FA5}">
                      <a16:colId xmlns:a16="http://schemas.microsoft.com/office/drawing/2014/main" val="3829246482"/>
                    </a:ext>
                  </a:extLst>
                </a:gridCol>
                <a:gridCol w="246888">
                  <a:extLst>
                    <a:ext uri="{9D8B030D-6E8A-4147-A177-3AD203B41FA5}">
                      <a16:colId xmlns:a16="http://schemas.microsoft.com/office/drawing/2014/main" val="981779784"/>
                    </a:ext>
                  </a:extLst>
                </a:gridCol>
                <a:gridCol w="246888">
                  <a:extLst>
                    <a:ext uri="{9D8B030D-6E8A-4147-A177-3AD203B41FA5}">
                      <a16:colId xmlns:a16="http://schemas.microsoft.com/office/drawing/2014/main" val="2303002781"/>
                    </a:ext>
                  </a:extLst>
                </a:gridCol>
                <a:gridCol w="246888">
                  <a:extLst>
                    <a:ext uri="{9D8B030D-6E8A-4147-A177-3AD203B41FA5}">
                      <a16:colId xmlns:a16="http://schemas.microsoft.com/office/drawing/2014/main" val="3968742568"/>
                    </a:ext>
                  </a:extLst>
                </a:gridCol>
                <a:gridCol w="246888">
                  <a:extLst>
                    <a:ext uri="{9D8B030D-6E8A-4147-A177-3AD203B41FA5}">
                      <a16:colId xmlns:a16="http://schemas.microsoft.com/office/drawing/2014/main" val="3551314761"/>
                    </a:ext>
                  </a:extLst>
                </a:gridCol>
                <a:gridCol w="246888">
                  <a:extLst>
                    <a:ext uri="{9D8B030D-6E8A-4147-A177-3AD203B41FA5}">
                      <a16:colId xmlns:a16="http://schemas.microsoft.com/office/drawing/2014/main" val="2296899370"/>
                    </a:ext>
                  </a:extLst>
                </a:gridCol>
                <a:gridCol w="246888">
                  <a:extLst>
                    <a:ext uri="{9D8B030D-6E8A-4147-A177-3AD203B41FA5}">
                      <a16:colId xmlns:a16="http://schemas.microsoft.com/office/drawing/2014/main" val="1939665173"/>
                    </a:ext>
                  </a:extLst>
                </a:gridCol>
                <a:gridCol w="246888">
                  <a:extLst>
                    <a:ext uri="{9D8B030D-6E8A-4147-A177-3AD203B41FA5}">
                      <a16:colId xmlns:a16="http://schemas.microsoft.com/office/drawing/2014/main" val="3400970233"/>
                    </a:ext>
                  </a:extLst>
                </a:gridCol>
                <a:gridCol w="246888">
                  <a:extLst>
                    <a:ext uri="{9D8B030D-6E8A-4147-A177-3AD203B41FA5}">
                      <a16:colId xmlns:a16="http://schemas.microsoft.com/office/drawing/2014/main" val="531852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510064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- 2021-12-17 16:04:27</a:t>
                      </a:r>
                      <a:r>
                        <a:rPr kumimoji="0" lang="en-US" sz="1000" b="0" i="0" u="none" strike="noStrike" kern="1200" cap="none" spc="0" normalizeH="0" baseline="0" noProof="0">
                          <a:ln>
                            <a:noFill/>
                          </a:ln>
                          <a:solidFill>
                            <a:prstClr val="black"/>
                          </a:solidFill>
                          <a:effectLst/>
                          <a:uLnTx/>
                          <a:uFillTx/>
                          <a:latin typeface="+mn-lt"/>
                          <a:ea typeface="+mn-ea"/>
                          <a:cs typeface="+mn-cs"/>
                        </a:rPr>
                        <a:t>
 What does backlog in the global supply chain mean for your risk management? VP of Ocean Marine, Ralph Salce, talks about accumulating risks due to congested ports in the latest article from AM Best: bit.ly/CloggedPorts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https://quintly-image-storage.s3.amazonaws.com/e33bbb9956bb05844e7317a82c09a400/3ffb10dfebda25027e9a923d34bb557a.jpg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2009452"/>
                  </a:ext>
                </a:extLst>
              </a:tr>
            </a:tbl>
          </a:graphicData>
        </a:graphic>
      </p:graphicFrame>
      <p:sp>
        <p:nvSpPr>
          <p:cNvPr id="4" name="Text Placeholder 3">
            <a:extLst>
              <a:ext uri="{FF2B5EF4-FFF2-40B4-BE49-F238E27FC236}">
                <a16:creationId xmlns:a16="http://schemas.microsoft.com/office/drawing/2014/main" id="{11277CA2-5F1E-4D69-A3E6-AEB81BCBC8E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0435360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08CB4-DAB5-44BF-BC27-C569DA58A29B}"/>
              </a:ext>
            </a:extLst>
          </p:cNvPr>
          <p:cNvSpPr>
            <a:spLocks noGrp="1"/>
          </p:cNvSpPr>
          <p:nvPr>
            <p:ph type="title"/>
          </p:nvPr>
        </p:nvSpPr>
        <p:spPr/>
        <p:txBody>
          <a:bodyPr/>
          <a:lstStyle/>
          <a:p>
            <a:r>
              <a:rPr lang="en-US"/>
              <a:t>Facebook Original Own Posts Table | All profiles - 23 of 26</a:t>
            </a:r>
          </a:p>
        </p:txBody>
      </p:sp>
      <p:graphicFrame>
        <p:nvGraphicFramePr>
          <p:cNvPr id="5" name="Table Placeholder 4">
            <a:extLst>
              <a:ext uri="{FF2B5EF4-FFF2-40B4-BE49-F238E27FC236}">
                <a16:creationId xmlns:a16="http://schemas.microsoft.com/office/drawing/2014/main" id="{E0423F1C-B104-463C-B5B4-FE49E59F8968}"/>
              </a:ext>
            </a:extLst>
          </p:cNvPr>
          <p:cNvGraphicFramePr>
            <a:graphicFrameLocks noGrp="1"/>
          </p:cNvGraphicFramePr>
          <p:nvPr>
            <p:ph type="tbl" sz="quarter" idx="13"/>
            <p:extLst>
              <p:ext uri="{D42A27DB-BD31-4B8C-83A1-F6EECF244321}">
                <p14:modId xmlns:p14="http://schemas.microsoft.com/office/powerpoint/2010/main" val="3301376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33868001"/>
                    </a:ext>
                  </a:extLst>
                </a:gridCol>
                <a:gridCol w="1152144">
                  <a:extLst>
                    <a:ext uri="{9D8B030D-6E8A-4147-A177-3AD203B41FA5}">
                      <a16:colId xmlns:a16="http://schemas.microsoft.com/office/drawing/2014/main" val="932652763"/>
                    </a:ext>
                  </a:extLst>
                </a:gridCol>
                <a:gridCol w="822960">
                  <a:extLst>
                    <a:ext uri="{9D8B030D-6E8A-4147-A177-3AD203B41FA5}">
                      <a16:colId xmlns:a16="http://schemas.microsoft.com/office/drawing/2014/main" val="3899092762"/>
                    </a:ext>
                  </a:extLst>
                </a:gridCol>
                <a:gridCol w="246888">
                  <a:extLst>
                    <a:ext uri="{9D8B030D-6E8A-4147-A177-3AD203B41FA5}">
                      <a16:colId xmlns:a16="http://schemas.microsoft.com/office/drawing/2014/main" val="3744371941"/>
                    </a:ext>
                  </a:extLst>
                </a:gridCol>
                <a:gridCol w="246888">
                  <a:extLst>
                    <a:ext uri="{9D8B030D-6E8A-4147-A177-3AD203B41FA5}">
                      <a16:colId xmlns:a16="http://schemas.microsoft.com/office/drawing/2014/main" val="2198064240"/>
                    </a:ext>
                  </a:extLst>
                </a:gridCol>
                <a:gridCol w="246888">
                  <a:extLst>
                    <a:ext uri="{9D8B030D-6E8A-4147-A177-3AD203B41FA5}">
                      <a16:colId xmlns:a16="http://schemas.microsoft.com/office/drawing/2014/main" val="4215357606"/>
                    </a:ext>
                  </a:extLst>
                </a:gridCol>
                <a:gridCol w="246888">
                  <a:extLst>
                    <a:ext uri="{9D8B030D-6E8A-4147-A177-3AD203B41FA5}">
                      <a16:colId xmlns:a16="http://schemas.microsoft.com/office/drawing/2014/main" val="3911012499"/>
                    </a:ext>
                  </a:extLst>
                </a:gridCol>
                <a:gridCol w="246888">
                  <a:extLst>
                    <a:ext uri="{9D8B030D-6E8A-4147-A177-3AD203B41FA5}">
                      <a16:colId xmlns:a16="http://schemas.microsoft.com/office/drawing/2014/main" val="609650615"/>
                    </a:ext>
                  </a:extLst>
                </a:gridCol>
                <a:gridCol w="246888">
                  <a:extLst>
                    <a:ext uri="{9D8B030D-6E8A-4147-A177-3AD203B41FA5}">
                      <a16:colId xmlns:a16="http://schemas.microsoft.com/office/drawing/2014/main" val="2250220093"/>
                    </a:ext>
                  </a:extLst>
                </a:gridCol>
                <a:gridCol w="246888">
                  <a:extLst>
                    <a:ext uri="{9D8B030D-6E8A-4147-A177-3AD203B41FA5}">
                      <a16:colId xmlns:a16="http://schemas.microsoft.com/office/drawing/2014/main" val="1949875091"/>
                    </a:ext>
                  </a:extLst>
                </a:gridCol>
                <a:gridCol w="246888">
                  <a:extLst>
                    <a:ext uri="{9D8B030D-6E8A-4147-A177-3AD203B41FA5}">
                      <a16:colId xmlns:a16="http://schemas.microsoft.com/office/drawing/2014/main" val="2903151143"/>
                    </a:ext>
                  </a:extLst>
                </a:gridCol>
                <a:gridCol w="246888">
                  <a:extLst>
                    <a:ext uri="{9D8B030D-6E8A-4147-A177-3AD203B41FA5}">
                      <a16:colId xmlns:a16="http://schemas.microsoft.com/office/drawing/2014/main" val="3859522429"/>
                    </a:ext>
                  </a:extLst>
                </a:gridCol>
                <a:gridCol w="246888">
                  <a:extLst>
                    <a:ext uri="{9D8B030D-6E8A-4147-A177-3AD203B41FA5}">
                      <a16:colId xmlns:a16="http://schemas.microsoft.com/office/drawing/2014/main" val="1764458760"/>
                    </a:ext>
                  </a:extLst>
                </a:gridCol>
                <a:gridCol w="246888">
                  <a:extLst>
                    <a:ext uri="{9D8B030D-6E8A-4147-A177-3AD203B41FA5}">
                      <a16:colId xmlns:a16="http://schemas.microsoft.com/office/drawing/2014/main" val="2360402921"/>
                    </a:ext>
                  </a:extLst>
                </a:gridCol>
                <a:gridCol w="246888">
                  <a:extLst>
                    <a:ext uri="{9D8B030D-6E8A-4147-A177-3AD203B41FA5}">
                      <a16:colId xmlns:a16="http://schemas.microsoft.com/office/drawing/2014/main" val="3858558052"/>
                    </a:ext>
                  </a:extLst>
                </a:gridCol>
                <a:gridCol w="246888">
                  <a:extLst>
                    <a:ext uri="{9D8B030D-6E8A-4147-A177-3AD203B41FA5}">
                      <a16:colId xmlns:a16="http://schemas.microsoft.com/office/drawing/2014/main" val="1375731635"/>
                    </a:ext>
                  </a:extLst>
                </a:gridCol>
                <a:gridCol w="246888">
                  <a:extLst>
                    <a:ext uri="{9D8B030D-6E8A-4147-A177-3AD203B41FA5}">
                      <a16:colId xmlns:a16="http://schemas.microsoft.com/office/drawing/2014/main" val="4242809876"/>
                    </a:ext>
                  </a:extLst>
                </a:gridCol>
                <a:gridCol w="246888">
                  <a:extLst>
                    <a:ext uri="{9D8B030D-6E8A-4147-A177-3AD203B41FA5}">
                      <a16:colId xmlns:a16="http://schemas.microsoft.com/office/drawing/2014/main" val="315053374"/>
                    </a:ext>
                  </a:extLst>
                </a:gridCol>
                <a:gridCol w="246888">
                  <a:extLst>
                    <a:ext uri="{9D8B030D-6E8A-4147-A177-3AD203B41FA5}">
                      <a16:colId xmlns:a16="http://schemas.microsoft.com/office/drawing/2014/main" val="1602751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925708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- 2021-12-17 11:27:18</a:t>
                      </a:r>
                      <a:r>
                        <a:rPr kumimoji="0" lang="en-US" sz="1000" b="0" i="0" u="none" strike="noStrike" kern="1200" cap="none" spc="0" normalizeH="0" baseline="0" noProof="0">
                          <a:ln>
                            <a:noFill/>
                          </a:ln>
                          <a:solidFill>
                            <a:prstClr val="black"/>
                          </a:solidFill>
                          <a:effectLst/>
                          <a:uLnTx/>
                          <a:uFillTx/>
                          <a:latin typeface="+mn-lt"/>
                          <a:ea typeface="+mn-ea"/>
                          <a:cs typeface="+mn-cs"/>
                        </a:rPr>
                        <a:t>
 We’re proud to support Children's Scholarship Fund Philadelphia during their 20th anniversary year! Last night, #TEAMPHLY joined CSFP volunteers to deliver exciting news to unsuspecting families on Lottery Day. Volunteers called lucky lottery winners to inform them their children were awarded a K-8th grade scholarship. CSFP is a privately-funded program whose mission is to provide children from low-income Philadelphia families with financial access to quality, safe, tuition-based schools. #EducationalAccess #PhillyKids #insurancecompany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https://quintly-image-storage.s3.amazonaws.com/d123f9c23f3abec6e562a564c92f236a/284cdd9bdb4feb7274efdc81dc30eef2.jpg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04817846"/>
                  </a:ext>
                </a:extLst>
              </a:tr>
            </a:tbl>
          </a:graphicData>
        </a:graphic>
      </p:graphicFrame>
      <p:sp>
        <p:nvSpPr>
          <p:cNvPr id="4" name="Text Placeholder 3">
            <a:extLst>
              <a:ext uri="{FF2B5EF4-FFF2-40B4-BE49-F238E27FC236}">
                <a16:creationId xmlns:a16="http://schemas.microsoft.com/office/drawing/2014/main" id="{1FC5F290-AF17-43AD-A6EC-71AFBC1CBFE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6624371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9962F-20B5-49A2-B25F-DE0126727FDF}"/>
              </a:ext>
            </a:extLst>
          </p:cNvPr>
          <p:cNvSpPr>
            <a:spLocks noGrp="1"/>
          </p:cNvSpPr>
          <p:nvPr>
            <p:ph type="title"/>
          </p:nvPr>
        </p:nvSpPr>
        <p:spPr/>
        <p:txBody>
          <a:bodyPr/>
          <a:lstStyle/>
          <a:p>
            <a:r>
              <a:rPr lang="en-US"/>
              <a:t>Facebook Original Own Posts Table | All profiles - 24 of 26</a:t>
            </a:r>
          </a:p>
        </p:txBody>
      </p:sp>
      <p:graphicFrame>
        <p:nvGraphicFramePr>
          <p:cNvPr id="5" name="Table Placeholder 4">
            <a:extLst>
              <a:ext uri="{FF2B5EF4-FFF2-40B4-BE49-F238E27FC236}">
                <a16:creationId xmlns:a16="http://schemas.microsoft.com/office/drawing/2014/main" id="{221869AF-3E07-4BA7-8724-1F9AD04BFF45}"/>
              </a:ext>
            </a:extLst>
          </p:cNvPr>
          <p:cNvGraphicFramePr>
            <a:graphicFrameLocks noGrp="1"/>
          </p:cNvGraphicFramePr>
          <p:nvPr>
            <p:ph type="tbl" sz="quarter" idx="13"/>
            <p:extLst>
              <p:ext uri="{D42A27DB-BD31-4B8C-83A1-F6EECF244321}">
                <p14:modId xmlns:p14="http://schemas.microsoft.com/office/powerpoint/2010/main" val="2217164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09631246"/>
                    </a:ext>
                  </a:extLst>
                </a:gridCol>
                <a:gridCol w="1152144">
                  <a:extLst>
                    <a:ext uri="{9D8B030D-6E8A-4147-A177-3AD203B41FA5}">
                      <a16:colId xmlns:a16="http://schemas.microsoft.com/office/drawing/2014/main" val="4193418855"/>
                    </a:ext>
                  </a:extLst>
                </a:gridCol>
                <a:gridCol w="822960">
                  <a:extLst>
                    <a:ext uri="{9D8B030D-6E8A-4147-A177-3AD203B41FA5}">
                      <a16:colId xmlns:a16="http://schemas.microsoft.com/office/drawing/2014/main" val="2431399586"/>
                    </a:ext>
                  </a:extLst>
                </a:gridCol>
                <a:gridCol w="246888">
                  <a:extLst>
                    <a:ext uri="{9D8B030D-6E8A-4147-A177-3AD203B41FA5}">
                      <a16:colId xmlns:a16="http://schemas.microsoft.com/office/drawing/2014/main" val="1826486297"/>
                    </a:ext>
                  </a:extLst>
                </a:gridCol>
                <a:gridCol w="246888">
                  <a:extLst>
                    <a:ext uri="{9D8B030D-6E8A-4147-A177-3AD203B41FA5}">
                      <a16:colId xmlns:a16="http://schemas.microsoft.com/office/drawing/2014/main" val="3037164106"/>
                    </a:ext>
                  </a:extLst>
                </a:gridCol>
                <a:gridCol w="246888">
                  <a:extLst>
                    <a:ext uri="{9D8B030D-6E8A-4147-A177-3AD203B41FA5}">
                      <a16:colId xmlns:a16="http://schemas.microsoft.com/office/drawing/2014/main" val="1834029593"/>
                    </a:ext>
                  </a:extLst>
                </a:gridCol>
                <a:gridCol w="246888">
                  <a:extLst>
                    <a:ext uri="{9D8B030D-6E8A-4147-A177-3AD203B41FA5}">
                      <a16:colId xmlns:a16="http://schemas.microsoft.com/office/drawing/2014/main" val="772222185"/>
                    </a:ext>
                  </a:extLst>
                </a:gridCol>
                <a:gridCol w="246888">
                  <a:extLst>
                    <a:ext uri="{9D8B030D-6E8A-4147-A177-3AD203B41FA5}">
                      <a16:colId xmlns:a16="http://schemas.microsoft.com/office/drawing/2014/main" val="481489701"/>
                    </a:ext>
                  </a:extLst>
                </a:gridCol>
                <a:gridCol w="246888">
                  <a:extLst>
                    <a:ext uri="{9D8B030D-6E8A-4147-A177-3AD203B41FA5}">
                      <a16:colId xmlns:a16="http://schemas.microsoft.com/office/drawing/2014/main" val="1415987250"/>
                    </a:ext>
                  </a:extLst>
                </a:gridCol>
                <a:gridCol w="246888">
                  <a:extLst>
                    <a:ext uri="{9D8B030D-6E8A-4147-A177-3AD203B41FA5}">
                      <a16:colId xmlns:a16="http://schemas.microsoft.com/office/drawing/2014/main" val="3618410266"/>
                    </a:ext>
                  </a:extLst>
                </a:gridCol>
                <a:gridCol w="246888">
                  <a:extLst>
                    <a:ext uri="{9D8B030D-6E8A-4147-A177-3AD203B41FA5}">
                      <a16:colId xmlns:a16="http://schemas.microsoft.com/office/drawing/2014/main" val="750022301"/>
                    </a:ext>
                  </a:extLst>
                </a:gridCol>
                <a:gridCol w="246888">
                  <a:extLst>
                    <a:ext uri="{9D8B030D-6E8A-4147-A177-3AD203B41FA5}">
                      <a16:colId xmlns:a16="http://schemas.microsoft.com/office/drawing/2014/main" val="1281911988"/>
                    </a:ext>
                  </a:extLst>
                </a:gridCol>
                <a:gridCol w="246888">
                  <a:extLst>
                    <a:ext uri="{9D8B030D-6E8A-4147-A177-3AD203B41FA5}">
                      <a16:colId xmlns:a16="http://schemas.microsoft.com/office/drawing/2014/main" val="896493912"/>
                    </a:ext>
                  </a:extLst>
                </a:gridCol>
                <a:gridCol w="246888">
                  <a:extLst>
                    <a:ext uri="{9D8B030D-6E8A-4147-A177-3AD203B41FA5}">
                      <a16:colId xmlns:a16="http://schemas.microsoft.com/office/drawing/2014/main" val="1336282485"/>
                    </a:ext>
                  </a:extLst>
                </a:gridCol>
                <a:gridCol w="246888">
                  <a:extLst>
                    <a:ext uri="{9D8B030D-6E8A-4147-A177-3AD203B41FA5}">
                      <a16:colId xmlns:a16="http://schemas.microsoft.com/office/drawing/2014/main" val="140309203"/>
                    </a:ext>
                  </a:extLst>
                </a:gridCol>
                <a:gridCol w="246888">
                  <a:extLst>
                    <a:ext uri="{9D8B030D-6E8A-4147-A177-3AD203B41FA5}">
                      <a16:colId xmlns:a16="http://schemas.microsoft.com/office/drawing/2014/main" val="37040015"/>
                    </a:ext>
                  </a:extLst>
                </a:gridCol>
                <a:gridCol w="246888">
                  <a:extLst>
                    <a:ext uri="{9D8B030D-6E8A-4147-A177-3AD203B41FA5}">
                      <a16:colId xmlns:a16="http://schemas.microsoft.com/office/drawing/2014/main" val="4110300495"/>
                    </a:ext>
                  </a:extLst>
                </a:gridCol>
                <a:gridCol w="246888">
                  <a:extLst>
                    <a:ext uri="{9D8B030D-6E8A-4147-A177-3AD203B41FA5}">
                      <a16:colId xmlns:a16="http://schemas.microsoft.com/office/drawing/2014/main" val="3320503623"/>
                    </a:ext>
                  </a:extLst>
                </a:gridCol>
                <a:gridCol w="246888">
                  <a:extLst>
                    <a:ext uri="{9D8B030D-6E8A-4147-A177-3AD203B41FA5}">
                      <a16:colId xmlns:a16="http://schemas.microsoft.com/office/drawing/2014/main" val="3803069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048286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- 2021-12-16 20:56:26</a:t>
                      </a:r>
                      <a:r>
                        <a:rPr kumimoji="0" lang="en-US" sz="1000" b="0" i="0" u="none" strike="noStrike" kern="1200" cap="none" spc="0" normalizeH="0" baseline="0" noProof="0">
                          <a:ln>
                            <a:noFill/>
                          </a:ln>
                          <a:solidFill>
                            <a:prstClr val="black"/>
                          </a:solidFill>
                          <a:effectLst/>
                          <a:uLnTx/>
                          <a:uFillTx/>
                          <a:latin typeface="+mn-lt"/>
                          <a:ea typeface="+mn-ea"/>
                          <a:cs typeface="+mn-cs"/>
                        </a:rPr>
                        <a:t>
 Mahalo to all the community partners who came together to make today's donations possible. Two deserving women and their families now have newly refurbished cars to call their own and the increased independence and capabilities that come with having reliable transportation. We wish these mothers all the best as they pursue their hopes and dreams for themselves and their children. News release: https://bit.ly/324iVnp
Helping Hands Hawaii Unibody Autotech Collision Repair Center Windward Hyundai New City Nissan NAPA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https://quintly-image-storage.s3.amazonaws.com/17ae3836335657ff0a83f20c7d11e5e8/7377a9e52d65790a68e0ea4112e64b4d.jpg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51064988"/>
                  </a:ext>
                </a:extLst>
              </a:tr>
            </a:tbl>
          </a:graphicData>
        </a:graphic>
      </p:graphicFrame>
      <p:sp>
        <p:nvSpPr>
          <p:cNvPr id="4" name="Text Placeholder 3">
            <a:extLst>
              <a:ext uri="{FF2B5EF4-FFF2-40B4-BE49-F238E27FC236}">
                <a16:creationId xmlns:a16="http://schemas.microsoft.com/office/drawing/2014/main" id="{DE808F9D-35F9-47BB-A350-186ED1F2CEA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2838482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21EDB-C80F-4567-90AC-8210B807F8ED}"/>
              </a:ext>
            </a:extLst>
          </p:cNvPr>
          <p:cNvSpPr>
            <a:spLocks noGrp="1"/>
          </p:cNvSpPr>
          <p:nvPr>
            <p:ph type="title"/>
          </p:nvPr>
        </p:nvSpPr>
        <p:spPr/>
        <p:txBody>
          <a:bodyPr/>
          <a:lstStyle/>
          <a:p>
            <a:r>
              <a:rPr lang="en-US"/>
              <a:t>Facebook Original Own Posts Table | All profiles - 25 of 26</a:t>
            </a:r>
          </a:p>
        </p:txBody>
      </p:sp>
      <p:graphicFrame>
        <p:nvGraphicFramePr>
          <p:cNvPr id="5" name="Table Placeholder 4">
            <a:extLst>
              <a:ext uri="{FF2B5EF4-FFF2-40B4-BE49-F238E27FC236}">
                <a16:creationId xmlns:a16="http://schemas.microsoft.com/office/drawing/2014/main" id="{544CDA4C-8679-41D4-A431-433D42D85459}"/>
              </a:ext>
            </a:extLst>
          </p:cNvPr>
          <p:cNvGraphicFramePr>
            <a:graphicFrameLocks noGrp="1"/>
          </p:cNvGraphicFramePr>
          <p:nvPr>
            <p:ph type="tbl" sz="quarter" idx="13"/>
            <p:extLst>
              <p:ext uri="{D42A27DB-BD31-4B8C-83A1-F6EECF244321}">
                <p14:modId xmlns:p14="http://schemas.microsoft.com/office/powerpoint/2010/main" val="3802168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96031022"/>
                    </a:ext>
                  </a:extLst>
                </a:gridCol>
                <a:gridCol w="1152144">
                  <a:extLst>
                    <a:ext uri="{9D8B030D-6E8A-4147-A177-3AD203B41FA5}">
                      <a16:colId xmlns:a16="http://schemas.microsoft.com/office/drawing/2014/main" val="1531899306"/>
                    </a:ext>
                  </a:extLst>
                </a:gridCol>
                <a:gridCol w="822960">
                  <a:extLst>
                    <a:ext uri="{9D8B030D-6E8A-4147-A177-3AD203B41FA5}">
                      <a16:colId xmlns:a16="http://schemas.microsoft.com/office/drawing/2014/main" val="1693561015"/>
                    </a:ext>
                  </a:extLst>
                </a:gridCol>
                <a:gridCol w="246888">
                  <a:extLst>
                    <a:ext uri="{9D8B030D-6E8A-4147-A177-3AD203B41FA5}">
                      <a16:colId xmlns:a16="http://schemas.microsoft.com/office/drawing/2014/main" val="3331903275"/>
                    </a:ext>
                  </a:extLst>
                </a:gridCol>
                <a:gridCol w="246888">
                  <a:extLst>
                    <a:ext uri="{9D8B030D-6E8A-4147-A177-3AD203B41FA5}">
                      <a16:colId xmlns:a16="http://schemas.microsoft.com/office/drawing/2014/main" val="2219989574"/>
                    </a:ext>
                  </a:extLst>
                </a:gridCol>
                <a:gridCol w="246888">
                  <a:extLst>
                    <a:ext uri="{9D8B030D-6E8A-4147-A177-3AD203B41FA5}">
                      <a16:colId xmlns:a16="http://schemas.microsoft.com/office/drawing/2014/main" val="2056052337"/>
                    </a:ext>
                  </a:extLst>
                </a:gridCol>
                <a:gridCol w="246888">
                  <a:extLst>
                    <a:ext uri="{9D8B030D-6E8A-4147-A177-3AD203B41FA5}">
                      <a16:colId xmlns:a16="http://schemas.microsoft.com/office/drawing/2014/main" val="2484082638"/>
                    </a:ext>
                  </a:extLst>
                </a:gridCol>
                <a:gridCol w="246888">
                  <a:extLst>
                    <a:ext uri="{9D8B030D-6E8A-4147-A177-3AD203B41FA5}">
                      <a16:colId xmlns:a16="http://schemas.microsoft.com/office/drawing/2014/main" val="794253331"/>
                    </a:ext>
                  </a:extLst>
                </a:gridCol>
                <a:gridCol w="246888">
                  <a:extLst>
                    <a:ext uri="{9D8B030D-6E8A-4147-A177-3AD203B41FA5}">
                      <a16:colId xmlns:a16="http://schemas.microsoft.com/office/drawing/2014/main" val="2616810932"/>
                    </a:ext>
                  </a:extLst>
                </a:gridCol>
                <a:gridCol w="246888">
                  <a:extLst>
                    <a:ext uri="{9D8B030D-6E8A-4147-A177-3AD203B41FA5}">
                      <a16:colId xmlns:a16="http://schemas.microsoft.com/office/drawing/2014/main" val="2906851804"/>
                    </a:ext>
                  </a:extLst>
                </a:gridCol>
                <a:gridCol w="246888">
                  <a:extLst>
                    <a:ext uri="{9D8B030D-6E8A-4147-A177-3AD203B41FA5}">
                      <a16:colId xmlns:a16="http://schemas.microsoft.com/office/drawing/2014/main" val="881108213"/>
                    </a:ext>
                  </a:extLst>
                </a:gridCol>
                <a:gridCol w="246888">
                  <a:extLst>
                    <a:ext uri="{9D8B030D-6E8A-4147-A177-3AD203B41FA5}">
                      <a16:colId xmlns:a16="http://schemas.microsoft.com/office/drawing/2014/main" val="2201923045"/>
                    </a:ext>
                  </a:extLst>
                </a:gridCol>
                <a:gridCol w="246888">
                  <a:extLst>
                    <a:ext uri="{9D8B030D-6E8A-4147-A177-3AD203B41FA5}">
                      <a16:colId xmlns:a16="http://schemas.microsoft.com/office/drawing/2014/main" val="3384631229"/>
                    </a:ext>
                  </a:extLst>
                </a:gridCol>
                <a:gridCol w="246888">
                  <a:extLst>
                    <a:ext uri="{9D8B030D-6E8A-4147-A177-3AD203B41FA5}">
                      <a16:colId xmlns:a16="http://schemas.microsoft.com/office/drawing/2014/main" val="704201472"/>
                    </a:ext>
                  </a:extLst>
                </a:gridCol>
                <a:gridCol w="246888">
                  <a:extLst>
                    <a:ext uri="{9D8B030D-6E8A-4147-A177-3AD203B41FA5}">
                      <a16:colId xmlns:a16="http://schemas.microsoft.com/office/drawing/2014/main" val="650972105"/>
                    </a:ext>
                  </a:extLst>
                </a:gridCol>
                <a:gridCol w="246888">
                  <a:extLst>
                    <a:ext uri="{9D8B030D-6E8A-4147-A177-3AD203B41FA5}">
                      <a16:colId xmlns:a16="http://schemas.microsoft.com/office/drawing/2014/main" val="2976084593"/>
                    </a:ext>
                  </a:extLst>
                </a:gridCol>
                <a:gridCol w="246888">
                  <a:extLst>
                    <a:ext uri="{9D8B030D-6E8A-4147-A177-3AD203B41FA5}">
                      <a16:colId xmlns:a16="http://schemas.microsoft.com/office/drawing/2014/main" val="390801201"/>
                    </a:ext>
                  </a:extLst>
                </a:gridCol>
                <a:gridCol w="246888">
                  <a:extLst>
                    <a:ext uri="{9D8B030D-6E8A-4147-A177-3AD203B41FA5}">
                      <a16:colId xmlns:a16="http://schemas.microsoft.com/office/drawing/2014/main" val="54345492"/>
                    </a:ext>
                  </a:extLst>
                </a:gridCol>
                <a:gridCol w="246888">
                  <a:extLst>
                    <a:ext uri="{9D8B030D-6E8A-4147-A177-3AD203B41FA5}">
                      <a16:colId xmlns:a16="http://schemas.microsoft.com/office/drawing/2014/main" val="350752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525236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- 2021-12-16 13:36:59</a:t>
                      </a:r>
                      <a:r>
                        <a:rPr kumimoji="0" lang="en-US" sz="1000" b="0" i="0" u="none" strike="noStrike" kern="1200" cap="none" spc="0" normalizeH="0" baseline="0" noProof="0">
                          <a:ln>
                            <a:noFill/>
                          </a:ln>
                          <a:solidFill>
                            <a:prstClr val="black"/>
                          </a:solidFill>
                          <a:effectLst/>
                          <a:uLnTx/>
                          <a:uFillTx/>
                          <a:latin typeface="+mn-lt"/>
                          <a:ea typeface="+mn-ea"/>
                          <a:cs typeface="+mn-cs"/>
                        </a:rPr>
                        <a:t>
 This past year has been a challenging one for our community. Yet when we look back on 2021 we also find much to celebrate and be grateful for. Here are some of our community giving highlights from the year. Happy holidays, everyone. #community #grateful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https://quintly-image-storage.s3.amazonaws.com/17ae3836335657ff0a83f20c7d11e5e8/4b6bf4817f5de7947c3a0470d1c9e7d3.jpg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62629199"/>
                  </a:ext>
                </a:extLst>
              </a:tr>
            </a:tbl>
          </a:graphicData>
        </a:graphic>
      </p:graphicFrame>
      <p:sp>
        <p:nvSpPr>
          <p:cNvPr id="4" name="Text Placeholder 3">
            <a:extLst>
              <a:ext uri="{FF2B5EF4-FFF2-40B4-BE49-F238E27FC236}">
                <a16:creationId xmlns:a16="http://schemas.microsoft.com/office/drawing/2014/main" id="{26C7DB92-82EE-4AA2-AEF9-7B6409B0F63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7787213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3D2EF-A4E0-401E-835C-90C5CC4697F0}"/>
              </a:ext>
            </a:extLst>
          </p:cNvPr>
          <p:cNvSpPr>
            <a:spLocks noGrp="1"/>
          </p:cNvSpPr>
          <p:nvPr>
            <p:ph type="title"/>
          </p:nvPr>
        </p:nvSpPr>
        <p:spPr/>
        <p:txBody>
          <a:bodyPr/>
          <a:lstStyle/>
          <a:p>
            <a:r>
              <a:rPr lang="en-US"/>
              <a:t>Facebook Original Own Posts Table | All profiles - 26 of 26</a:t>
            </a:r>
          </a:p>
        </p:txBody>
      </p:sp>
      <p:graphicFrame>
        <p:nvGraphicFramePr>
          <p:cNvPr id="5" name="Table Placeholder 4">
            <a:extLst>
              <a:ext uri="{FF2B5EF4-FFF2-40B4-BE49-F238E27FC236}">
                <a16:creationId xmlns:a16="http://schemas.microsoft.com/office/drawing/2014/main" id="{5F440680-2744-4032-A683-38C5A89101A3}"/>
              </a:ext>
            </a:extLst>
          </p:cNvPr>
          <p:cNvGraphicFramePr>
            <a:graphicFrameLocks noGrp="1"/>
          </p:cNvGraphicFramePr>
          <p:nvPr>
            <p:ph type="tbl" sz="quarter" idx="13"/>
            <p:extLst>
              <p:ext uri="{D42A27DB-BD31-4B8C-83A1-F6EECF244321}">
                <p14:modId xmlns:p14="http://schemas.microsoft.com/office/powerpoint/2010/main" val="526552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61864935"/>
                    </a:ext>
                  </a:extLst>
                </a:gridCol>
                <a:gridCol w="1152144">
                  <a:extLst>
                    <a:ext uri="{9D8B030D-6E8A-4147-A177-3AD203B41FA5}">
                      <a16:colId xmlns:a16="http://schemas.microsoft.com/office/drawing/2014/main" val="1985203416"/>
                    </a:ext>
                  </a:extLst>
                </a:gridCol>
                <a:gridCol w="822960">
                  <a:extLst>
                    <a:ext uri="{9D8B030D-6E8A-4147-A177-3AD203B41FA5}">
                      <a16:colId xmlns:a16="http://schemas.microsoft.com/office/drawing/2014/main" val="1131932270"/>
                    </a:ext>
                  </a:extLst>
                </a:gridCol>
                <a:gridCol w="246888">
                  <a:extLst>
                    <a:ext uri="{9D8B030D-6E8A-4147-A177-3AD203B41FA5}">
                      <a16:colId xmlns:a16="http://schemas.microsoft.com/office/drawing/2014/main" val="2618773554"/>
                    </a:ext>
                  </a:extLst>
                </a:gridCol>
                <a:gridCol w="246888">
                  <a:extLst>
                    <a:ext uri="{9D8B030D-6E8A-4147-A177-3AD203B41FA5}">
                      <a16:colId xmlns:a16="http://schemas.microsoft.com/office/drawing/2014/main" val="1007233108"/>
                    </a:ext>
                  </a:extLst>
                </a:gridCol>
                <a:gridCol w="246888">
                  <a:extLst>
                    <a:ext uri="{9D8B030D-6E8A-4147-A177-3AD203B41FA5}">
                      <a16:colId xmlns:a16="http://schemas.microsoft.com/office/drawing/2014/main" val="390238376"/>
                    </a:ext>
                  </a:extLst>
                </a:gridCol>
                <a:gridCol w="246888">
                  <a:extLst>
                    <a:ext uri="{9D8B030D-6E8A-4147-A177-3AD203B41FA5}">
                      <a16:colId xmlns:a16="http://schemas.microsoft.com/office/drawing/2014/main" val="95078578"/>
                    </a:ext>
                  </a:extLst>
                </a:gridCol>
                <a:gridCol w="246888">
                  <a:extLst>
                    <a:ext uri="{9D8B030D-6E8A-4147-A177-3AD203B41FA5}">
                      <a16:colId xmlns:a16="http://schemas.microsoft.com/office/drawing/2014/main" val="3948272292"/>
                    </a:ext>
                  </a:extLst>
                </a:gridCol>
                <a:gridCol w="246888">
                  <a:extLst>
                    <a:ext uri="{9D8B030D-6E8A-4147-A177-3AD203B41FA5}">
                      <a16:colId xmlns:a16="http://schemas.microsoft.com/office/drawing/2014/main" val="3636282014"/>
                    </a:ext>
                  </a:extLst>
                </a:gridCol>
                <a:gridCol w="246888">
                  <a:extLst>
                    <a:ext uri="{9D8B030D-6E8A-4147-A177-3AD203B41FA5}">
                      <a16:colId xmlns:a16="http://schemas.microsoft.com/office/drawing/2014/main" val="802404976"/>
                    </a:ext>
                  </a:extLst>
                </a:gridCol>
                <a:gridCol w="246888">
                  <a:extLst>
                    <a:ext uri="{9D8B030D-6E8A-4147-A177-3AD203B41FA5}">
                      <a16:colId xmlns:a16="http://schemas.microsoft.com/office/drawing/2014/main" val="2756081352"/>
                    </a:ext>
                  </a:extLst>
                </a:gridCol>
                <a:gridCol w="246888">
                  <a:extLst>
                    <a:ext uri="{9D8B030D-6E8A-4147-A177-3AD203B41FA5}">
                      <a16:colId xmlns:a16="http://schemas.microsoft.com/office/drawing/2014/main" val="3453513663"/>
                    </a:ext>
                  </a:extLst>
                </a:gridCol>
                <a:gridCol w="246888">
                  <a:extLst>
                    <a:ext uri="{9D8B030D-6E8A-4147-A177-3AD203B41FA5}">
                      <a16:colId xmlns:a16="http://schemas.microsoft.com/office/drawing/2014/main" val="2190289613"/>
                    </a:ext>
                  </a:extLst>
                </a:gridCol>
                <a:gridCol w="246888">
                  <a:extLst>
                    <a:ext uri="{9D8B030D-6E8A-4147-A177-3AD203B41FA5}">
                      <a16:colId xmlns:a16="http://schemas.microsoft.com/office/drawing/2014/main" val="1296156665"/>
                    </a:ext>
                  </a:extLst>
                </a:gridCol>
                <a:gridCol w="246888">
                  <a:extLst>
                    <a:ext uri="{9D8B030D-6E8A-4147-A177-3AD203B41FA5}">
                      <a16:colId xmlns:a16="http://schemas.microsoft.com/office/drawing/2014/main" val="3702357092"/>
                    </a:ext>
                  </a:extLst>
                </a:gridCol>
                <a:gridCol w="246888">
                  <a:extLst>
                    <a:ext uri="{9D8B030D-6E8A-4147-A177-3AD203B41FA5}">
                      <a16:colId xmlns:a16="http://schemas.microsoft.com/office/drawing/2014/main" val="2544147889"/>
                    </a:ext>
                  </a:extLst>
                </a:gridCol>
                <a:gridCol w="246888">
                  <a:extLst>
                    <a:ext uri="{9D8B030D-6E8A-4147-A177-3AD203B41FA5}">
                      <a16:colId xmlns:a16="http://schemas.microsoft.com/office/drawing/2014/main" val="2055678750"/>
                    </a:ext>
                  </a:extLst>
                </a:gridCol>
                <a:gridCol w="246888">
                  <a:extLst>
                    <a:ext uri="{9D8B030D-6E8A-4147-A177-3AD203B41FA5}">
                      <a16:colId xmlns:a16="http://schemas.microsoft.com/office/drawing/2014/main" val="3212960767"/>
                    </a:ext>
                  </a:extLst>
                </a:gridCol>
                <a:gridCol w="246888">
                  <a:extLst>
                    <a:ext uri="{9D8B030D-6E8A-4147-A177-3AD203B41FA5}">
                      <a16:colId xmlns:a16="http://schemas.microsoft.com/office/drawing/2014/main" val="1026716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712077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- 2021-12-16 10:03:00</a:t>
                      </a:r>
                      <a:r>
                        <a:rPr kumimoji="0" lang="en-US" sz="1000" b="0" i="0" u="none" strike="noStrike" kern="1200" cap="none" spc="0" normalizeH="0" baseline="0" noProof="0">
                          <a:ln>
                            <a:noFill/>
                          </a:ln>
                          <a:solidFill>
                            <a:prstClr val="black"/>
                          </a:solidFill>
                          <a:effectLst/>
                          <a:uLnTx/>
                          <a:uFillTx/>
                          <a:latin typeface="+mn-lt"/>
                          <a:ea typeface="+mn-ea"/>
                          <a:cs typeface="+mn-cs"/>
                        </a:rPr>
                        <a:t>
 It’s been said that great leaders are made, not born. We just wrapped up another successful week of the PHLY Leadership Academy - a six-month program that focuses on the development of #TEAMPHLY leaders at various levels. This is one of the many ways we support the continuous development of our employees. Learn more about what it's like to work at PHLY: bit.ly/PHLYCareers #insurancecareers #insurancejobs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https://quintly-image-storage.s3.amazonaws.com/d123f9c23f3abec6e562a564c92f236a/45cddccea9109da60cc7d4267d249c30.jpg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29431792"/>
                  </a:ext>
                </a:extLst>
              </a:tr>
            </a:tbl>
          </a:graphicData>
        </a:graphic>
      </p:graphicFrame>
      <p:sp>
        <p:nvSpPr>
          <p:cNvPr id="4" name="Text Placeholder 3">
            <a:extLst>
              <a:ext uri="{FF2B5EF4-FFF2-40B4-BE49-F238E27FC236}">
                <a16:creationId xmlns:a16="http://schemas.microsoft.com/office/drawing/2014/main" id="{5C3D8982-F9DE-49FA-8CF5-5CC6D6481CA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5226023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5811</Words>
  <Application>Microsoft Office PowerPoint</Application>
  <PresentationFormat>On-screen Show (4:3)</PresentationFormat>
  <Paragraphs>1947</Paragraphs>
  <Slides>78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78</vt:i4>
      </vt:variant>
    </vt:vector>
  </HeadingPairs>
  <TitlesOfParts>
    <vt:vector size="81"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2</vt:lpstr>
      <vt:lpstr>Instagram Stories Table  | FICOH - 2 of 2</vt:lpstr>
      <vt:lpstr>Facebook Own Posts Table | All profiles - 1 of 25</vt:lpstr>
      <vt:lpstr>Facebook Own Posts Table | All profiles - 2 of 25</vt:lpstr>
      <vt:lpstr>Facebook Own Posts Table | All profiles - 3 of 25</vt:lpstr>
      <vt:lpstr>Facebook Own Posts Table | All profiles - 4 of 25</vt:lpstr>
      <vt:lpstr>Facebook Own Posts Table | All profiles - 5 of 25</vt:lpstr>
      <vt:lpstr>Facebook Own Posts Table | All profiles - 6 of 25</vt:lpstr>
      <vt:lpstr>Facebook Own Posts Table | All profiles - 7 of 25</vt:lpstr>
      <vt:lpstr>Facebook Own Posts Table | All profiles - 8 of 25</vt:lpstr>
      <vt:lpstr>Facebook Own Posts Table | All profiles - 9 of 25</vt:lpstr>
      <vt:lpstr>Facebook Own Posts Table | All profiles - 10 of 25</vt:lpstr>
      <vt:lpstr>Facebook Own Posts Table | All profiles - 11 of 25</vt:lpstr>
      <vt:lpstr>Facebook Own Posts Table | All profiles - 12 of 25</vt:lpstr>
      <vt:lpstr>Facebook Own Posts Table | All profiles - 13 of 25</vt:lpstr>
      <vt:lpstr>Facebook Own Posts Table | All profiles - 14 of 25</vt:lpstr>
      <vt:lpstr>Facebook Own Posts Table | All profiles - 15 of 25</vt:lpstr>
      <vt:lpstr>Facebook Own Posts Table | All profiles - 16 of 25</vt:lpstr>
      <vt:lpstr>Facebook Own Posts Table | All profiles - 17 of 25</vt:lpstr>
      <vt:lpstr>Facebook Own Posts Table | All profiles - 18 of 25</vt:lpstr>
      <vt:lpstr>Facebook Own Posts Table | All profiles - 19 of 25</vt:lpstr>
      <vt:lpstr>Facebook Own Posts Table | All profiles - 20 of 25</vt:lpstr>
      <vt:lpstr>Facebook Own Posts Table | All profiles - 21 of 25</vt:lpstr>
      <vt:lpstr>Facebook Own Posts Table | All profiles - 22 of 25</vt:lpstr>
      <vt:lpstr>Facebook Own Posts Table | All profiles - 23 of 25</vt:lpstr>
      <vt:lpstr>Facebook Own Posts Table | All profiles - 24 of 25</vt:lpstr>
      <vt:lpstr>Facebook Own Posts Table | All profiles - 25 of 25</vt:lpstr>
      <vt:lpstr>Facebook Original Own Posts Table | All profiles - 1 of 26</vt:lpstr>
      <vt:lpstr>Facebook Original Own Posts Table | All profiles - 2 of 26</vt:lpstr>
      <vt:lpstr>Facebook Original Own Posts Table | All profiles - 3 of 26</vt:lpstr>
      <vt:lpstr>Facebook Original Own Posts Table | All profiles - 4 of 26</vt:lpstr>
      <vt:lpstr>Facebook Original Own Posts Table | All profiles - 5 of 26</vt:lpstr>
      <vt:lpstr>Facebook Original Own Posts Table | All profiles - 6 of 26</vt:lpstr>
      <vt:lpstr>Facebook Original Own Posts Table | All profiles - 7 of 26</vt:lpstr>
      <vt:lpstr>Facebook Original Own Posts Table | All profiles - 8 of 26</vt:lpstr>
      <vt:lpstr>Facebook Original Own Posts Table | All profiles - 9 of 26</vt:lpstr>
      <vt:lpstr>Facebook Original Own Posts Table | All profiles - 10 of 26</vt:lpstr>
      <vt:lpstr>Facebook Original Own Posts Table | All profiles - 11 of 26</vt:lpstr>
      <vt:lpstr>Facebook Original Own Posts Table | All profiles - 12 of 26</vt:lpstr>
      <vt:lpstr>Facebook Original Own Posts Table | All profiles - 13 of 26</vt:lpstr>
      <vt:lpstr>Facebook Original Own Posts Table | All profiles - 14 of 26</vt:lpstr>
      <vt:lpstr>Facebook Original Own Posts Table | All profiles - 15 of 26</vt:lpstr>
      <vt:lpstr>Facebook Original Own Posts Table | All profiles - 16 of 26</vt:lpstr>
      <vt:lpstr>Facebook Original Own Posts Table | All profiles - 17 of 26</vt:lpstr>
      <vt:lpstr>Facebook Original Own Posts Table | All profiles - 18 of 26</vt:lpstr>
      <vt:lpstr>Facebook Original Own Posts Table | All profiles - 19 of 26</vt:lpstr>
      <vt:lpstr>Facebook Original Own Posts Table | All profiles - 20 of 26</vt:lpstr>
      <vt:lpstr>Facebook Original Own Posts Table | All profiles - 21 of 26</vt:lpstr>
      <vt:lpstr>Facebook Original Own Posts Table | All profiles - 22 of 26</vt:lpstr>
      <vt:lpstr>Facebook Original Own Posts Table | All profiles - 23 of 26</vt:lpstr>
      <vt:lpstr>Facebook Original Own Posts Table | All profiles - 24 of 26</vt:lpstr>
      <vt:lpstr>Facebook Original Own Posts Table | All profiles - 25 of 26</vt:lpstr>
      <vt:lpstr>Facebook Original Own Posts Table | All profiles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2022-01-04T16:08:35Z</dcterms:created>
  <dcterms:modified xsi:type="dcterms:W3CDTF">2022-01-04T16:13:01Z</dcterms:modified>
</cp:coreProperties>
</file>