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7" r:id="rId39"/>
    <p:sldId id="299" r:id="rId40"/>
    <p:sldId id="300"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Sheet1!$B$2:$B$49</c:f>
              <c:numCache>
                <c:formatCode>General</c:formatCode>
                <c:ptCount val="48"/>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pt idx="44">
                  <c:v>4667</c:v>
                </c:pt>
                <c:pt idx="45">
                  <c:v>4681</c:v>
                </c:pt>
                <c:pt idx="46">
                  <c:v>4674</c:v>
                </c:pt>
                <c:pt idx="47">
                  <c:v>4675</c:v>
                </c:pt>
              </c:numCache>
            </c:numRef>
          </c:val>
          <c:smooth val="0"/>
          <c:extLst>
            <c:ext xmlns:c16="http://schemas.microsoft.com/office/drawing/2014/chart" uri="{C3380CC4-5D6E-409C-BE32-E72D297353CC}">
              <c16:uniqueId val="{00000000-9D1D-4E32-A07F-22AC346146C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Sheet1!$C$2:$C$49</c:f>
              <c:numCache>
                <c:formatCode>General</c:formatCode>
                <c:ptCount val="48"/>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pt idx="44">
                  <c:v>3707</c:v>
                </c:pt>
                <c:pt idx="45">
                  <c:v>3721</c:v>
                </c:pt>
                <c:pt idx="46">
                  <c:v>3730</c:v>
                </c:pt>
                <c:pt idx="47">
                  <c:v>3796</c:v>
                </c:pt>
              </c:numCache>
            </c:numRef>
          </c:val>
          <c:smooth val="0"/>
          <c:extLst>
            <c:ext xmlns:c16="http://schemas.microsoft.com/office/drawing/2014/chart" uri="{C3380CC4-5D6E-409C-BE32-E72D297353CC}">
              <c16:uniqueId val="{00000001-9D1D-4E32-A07F-22AC346146C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9D1D-4E32-A07F-22AC346146C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Sheet1!$E$2:$E$49</c:f>
              <c:numCache>
                <c:formatCode>General</c:formatCode>
                <c:ptCount val="48"/>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pt idx="44">
                  <c:v>29728</c:v>
                </c:pt>
                <c:pt idx="45">
                  <c:v>29943</c:v>
                </c:pt>
                <c:pt idx="46">
                  <c:v>30214</c:v>
                </c:pt>
                <c:pt idx="47">
                  <c:v>30416</c:v>
                </c:pt>
              </c:numCache>
            </c:numRef>
          </c:val>
          <c:smooth val="0"/>
          <c:extLst>
            <c:ext xmlns:c16="http://schemas.microsoft.com/office/drawing/2014/chart" uri="{C3380CC4-5D6E-409C-BE32-E72D297353CC}">
              <c16:uniqueId val="{00000003-9D1D-4E32-A07F-22AC346146C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Sheet1!$F$2:$F$49</c:f>
              <c:numCache>
                <c:formatCode>General</c:formatCode>
                <c:ptCount val="48"/>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pt idx="44">
                  <c:v>2482</c:v>
                </c:pt>
                <c:pt idx="45">
                  <c:v>2537</c:v>
                </c:pt>
                <c:pt idx="46">
                  <c:v>2561</c:v>
                </c:pt>
                <c:pt idx="47">
                  <c:v>2571</c:v>
                </c:pt>
              </c:numCache>
            </c:numRef>
          </c:val>
          <c:smooth val="0"/>
          <c:extLst>
            <c:ext xmlns:c16="http://schemas.microsoft.com/office/drawing/2014/chart" uri="{C3380CC4-5D6E-409C-BE32-E72D297353CC}">
              <c16:uniqueId val="{00000004-9D1D-4E32-A07F-22AC346146CE}"/>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Sheet1!$A$2:$A$49</c:f>
              <c:numCache>
                <c:formatCode>m/d/yyyy</c:formatCode>
                <c:ptCount val="48"/>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numCache>
            </c:numRef>
          </c:cat>
          <c:val>
            <c:numRef>
              <c:f>Sheet1!$G$2:$G$49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5-9D1D-4E32-A07F-22AC346146CE}"/>
            </c:ext>
          </c:extLst>
        </c:ser>
        <c:dLbls>
          <c:showLegendKey val="0"/>
          <c:showVal val="0"/>
          <c:showCatName val="0"/>
          <c:showSerName val="0"/>
          <c:showPercent val="0"/>
          <c:showBubbleSize val="0"/>
        </c:dLbls>
        <c:smooth val="0"/>
        <c:axId val="375810856"/>
        <c:axId val="375808888"/>
      </c:lineChart>
      <c:dateAx>
        <c:axId val="37581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08888"/>
        <c:crosses val="autoZero"/>
        <c:auto val="1"/>
        <c:lblOffset val="100"/>
        <c:baseTimeUnit val="months"/>
      </c:dateAx>
      <c:valAx>
        <c:axId val="37580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81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5</c:v>
                </c:pt>
                <c:pt idx="9">
                  <c:v>14</c:v>
                </c:pt>
                <c:pt idx="10">
                  <c:v>-7</c:v>
                </c:pt>
                <c:pt idx="11">
                  <c:v>1</c:v>
                </c:pt>
              </c:numCache>
            </c:numRef>
          </c:val>
          <c:extLst>
            <c:ext xmlns:c16="http://schemas.microsoft.com/office/drawing/2014/chart" uri="{C3380CC4-5D6E-409C-BE32-E72D297353CC}">
              <c16:uniqueId val="{00000000-907D-4EAE-B1A0-83EF74594C31}"/>
            </c:ext>
          </c:extLst>
        </c:ser>
        <c:dLbls>
          <c:showLegendKey val="0"/>
          <c:showVal val="0"/>
          <c:showCatName val="0"/>
          <c:showSerName val="0"/>
          <c:showPercent val="0"/>
          <c:showBubbleSize val="0"/>
        </c:dLbls>
        <c:gapWidth val="219"/>
        <c:overlap val="-27"/>
        <c:axId val="426613432"/>
        <c:axId val="426612448"/>
      </c:barChart>
      <c:dateAx>
        <c:axId val="426613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2448"/>
        <c:crosses val="autoZero"/>
        <c:auto val="1"/>
        <c:lblOffset val="100"/>
        <c:baseTimeUnit val="months"/>
      </c:dateAx>
      <c:valAx>
        <c:axId val="42661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1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16</c:v>
                </c:pt>
                <c:pt idx="9">
                  <c:v>20</c:v>
                </c:pt>
                <c:pt idx="10">
                  <c:v>23</c:v>
                </c:pt>
                <c:pt idx="11">
                  <c:v>19</c:v>
                </c:pt>
              </c:numCache>
            </c:numRef>
          </c:val>
          <c:extLst>
            <c:ext xmlns:c16="http://schemas.microsoft.com/office/drawing/2014/chart" uri="{C3380CC4-5D6E-409C-BE32-E72D297353CC}">
              <c16:uniqueId val="{00000000-BBA3-4CBF-935D-DFAF8870281D}"/>
            </c:ext>
          </c:extLst>
        </c:ser>
        <c:dLbls>
          <c:showLegendKey val="0"/>
          <c:showVal val="0"/>
          <c:showCatName val="0"/>
          <c:showSerName val="0"/>
          <c:showPercent val="0"/>
          <c:showBubbleSize val="0"/>
        </c:dLbls>
        <c:gapWidth val="219"/>
        <c:overlap val="-27"/>
        <c:axId val="436026272"/>
        <c:axId val="436024960"/>
      </c:barChart>
      <c:dateAx>
        <c:axId val="43602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024960"/>
        <c:crosses val="autoZero"/>
        <c:auto val="1"/>
        <c:lblOffset val="100"/>
        <c:baseTimeUnit val="months"/>
      </c:dateAx>
      <c:valAx>
        <c:axId val="43602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02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535</c:v>
                </c:pt>
                <c:pt idx="9">
                  <c:v>685</c:v>
                </c:pt>
                <c:pt idx="10">
                  <c:v>660</c:v>
                </c:pt>
                <c:pt idx="11">
                  <c:v>465</c:v>
                </c:pt>
              </c:numCache>
            </c:numRef>
          </c:val>
          <c:extLst>
            <c:ext xmlns:c16="http://schemas.microsoft.com/office/drawing/2014/chart" uri="{C3380CC4-5D6E-409C-BE32-E72D297353CC}">
              <c16:uniqueId val="{00000000-5C17-4C7B-A550-06A1BAFF7E0E}"/>
            </c:ext>
          </c:extLst>
        </c:ser>
        <c:dLbls>
          <c:showLegendKey val="0"/>
          <c:showVal val="0"/>
          <c:showCatName val="0"/>
          <c:showSerName val="0"/>
          <c:showPercent val="0"/>
          <c:showBubbleSize val="0"/>
        </c:dLbls>
        <c:gapWidth val="219"/>
        <c:overlap val="-27"/>
        <c:axId val="426603768"/>
        <c:axId val="426603440"/>
      </c:barChart>
      <c:catAx>
        <c:axId val="42660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03440"/>
        <c:crosses val="autoZero"/>
        <c:auto val="1"/>
        <c:lblAlgn val="ctr"/>
        <c:lblOffset val="100"/>
        <c:noMultiLvlLbl val="0"/>
      </c:catAx>
      <c:valAx>
        <c:axId val="42660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0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18408</c:v>
                </c:pt>
                <c:pt idx="9">
                  <c:v>34625</c:v>
                </c:pt>
                <c:pt idx="10">
                  <c:v>32704</c:v>
                </c:pt>
                <c:pt idx="11">
                  <c:v>63584</c:v>
                </c:pt>
              </c:numCache>
            </c:numRef>
          </c:val>
          <c:extLst>
            <c:ext xmlns:c16="http://schemas.microsoft.com/office/drawing/2014/chart" uri="{C3380CC4-5D6E-409C-BE32-E72D297353CC}">
              <c16:uniqueId val="{00000000-E6B1-43FC-B0B6-5CBD54AD822B}"/>
            </c:ext>
          </c:extLst>
        </c:ser>
        <c:dLbls>
          <c:showLegendKey val="0"/>
          <c:showVal val="0"/>
          <c:showCatName val="0"/>
          <c:showSerName val="0"/>
          <c:showPercent val="0"/>
          <c:showBubbleSize val="0"/>
        </c:dLbls>
        <c:gapWidth val="219"/>
        <c:overlap val="-27"/>
        <c:axId val="437183168"/>
        <c:axId val="437183496"/>
      </c:barChart>
      <c:dateAx>
        <c:axId val="43718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83496"/>
        <c:crosses val="autoZero"/>
        <c:auto val="1"/>
        <c:lblOffset val="100"/>
        <c:baseTimeUnit val="months"/>
      </c:dateAx>
      <c:valAx>
        <c:axId val="43718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18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28</c:v>
                </c:pt>
                <c:pt idx="1">
                  <c:v>331</c:v>
                </c:pt>
                <c:pt idx="2">
                  <c:v>449</c:v>
                </c:pt>
                <c:pt idx="3">
                  <c:v>386</c:v>
                </c:pt>
                <c:pt idx="4">
                  <c:v>373</c:v>
                </c:pt>
                <c:pt idx="5">
                  <c:v>272</c:v>
                </c:pt>
              </c:numCache>
            </c:numRef>
          </c:val>
          <c:extLst>
            <c:ext xmlns:c16="http://schemas.microsoft.com/office/drawing/2014/chart" uri="{C3380CC4-5D6E-409C-BE32-E72D297353CC}">
              <c16:uniqueId val="{00000000-1CCE-43F6-A5BF-3E1E9EF45FDA}"/>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29</c:v>
                </c:pt>
                <c:pt idx="1">
                  <c:v>372</c:v>
                </c:pt>
                <c:pt idx="2">
                  <c:v>617</c:v>
                </c:pt>
                <c:pt idx="3">
                  <c:v>675</c:v>
                </c:pt>
                <c:pt idx="4">
                  <c:v>624</c:v>
                </c:pt>
                <c:pt idx="5">
                  <c:v>383</c:v>
                </c:pt>
              </c:numCache>
            </c:numRef>
          </c:val>
          <c:extLst>
            <c:ext xmlns:c16="http://schemas.microsoft.com/office/drawing/2014/chart" uri="{C3380CC4-5D6E-409C-BE32-E72D297353CC}">
              <c16:uniqueId val="{00000001-1CCE-43F6-A5BF-3E1E9EF45FDA}"/>
            </c:ext>
          </c:extLst>
        </c:ser>
        <c:dLbls>
          <c:showLegendKey val="0"/>
          <c:showVal val="0"/>
          <c:showCatName val="0"/>
          <c:showSerName val="0"/>
          <c:showPercent val="0"/>
          <c:showBubbleSize val="0"/>
        </c:dLbls>
        <c:gapWidth val="219"/>
        <c:overlap val="-27"/>
        <c:axId val="428037200"/>
        <c:axId val="428036216"/>
      </c:barChart>
      <c:catAx>
        <c:axId val="42803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6216"/>
        <c:crosses val="autoZero"/>
        <c:auto val="1"/>
        <c:lblAlgn val="ctr"/>
        <c:lblOffset val="100"/>
        <c:noMultiLvlLbl val="0"/>
      </c:catAx>
      <c:valAx>
        <c:axId val="42803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3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8</c:v>
                </c:pt>
                <c:pt idx="9">
                  <c:v>14</c:v>
                </c:pt>
                <c:pt idx="10">
                  <c:v>9</c:v>
                </c:pt>
                <c:pt idx="11">
                  <c:v>66</c:v>
                </c:pt>
              </c:numCache>
            </c:numRef>
          </c:val>
          <c:extLst>
            <c:ext xmlns:c16="http://schemas.microsoft.com/office/drawing/2014/chart" uri="{C3380CC4-5D6E-409C-BE32-E72D297353CC}">
              <c16:uniqueId val="{00000000-5CFE-4F64-9482-ABF937AD57B0}"/>
            </c:ext>
          </c:extLst>
        </c:ser>
        <c:dLbls>
          <c:showLegendKey val="0"/>
          <c:showVal val="0"/>
          <c:showCatName val="0"/>
          <c:showSerName val="0"/>
          <c:showPercent val="0"/>
          <c:showBubbleSize val="0"/>
        </c:dLbls>
        <c:gapWidth val="219"/>
        <c:overlap val="-27"/>
        <c:axId val="445681656"/>
        <c:axId val="445682640"/>
      </c:barChart>
      <c:dateAx>
        <c:axId val="44568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82640"/>
        <c:crosses val="autoZero"/>
        <c:auto val="1"/>
        <c:lblOffset val="100"/>
        <c:baseTimeUnit val="months"/>
      </c:dateAx>
      <c:valAx>
        <c:axId val="44568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8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12</c:v>
                </c:pt>
                <c:pt idx="10">
                  <c:v>3</c:v>
                </c:pt>
                <c:pt idx="11">
                  <c:v>4</c:v>
                </c:pt>
              </c:numCache>
            </c:numRef>
          </c:val>
          <c:extLst>
            <c:ext xmlns:c16="http://schemas.microsoft.com/office/drawing/2014/chart" uri="{C3380CC4-5D6E-409C-BE32-E72D297353CC}">
              <c16:uniqueId val="{00000000-0D3E-4F09-850D-4EBE27BB8FB8}"/>
            </c:ext>
          </c:extLst>
        </c:ser>
        <c:dLbls>
          <c:showLegendKey val="0"/>
          <c:showVal val="0"/>
          <c:showCatName val="0"/>
          <c:showSerName val="0"/>
          <c:showPercent val="0"/>
          <c:showBubbleSize val="0"/>
        </c:dLbls>
        <c:gapWidth val="219"/>
        <c:overlap val="-27"/>
        <c:axId val="426603112"/>
        <c:axId val="423650968"/>
      </c:barChart>
      <c:dateAx>
        <c:axId val="42660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50968"/>
        <c:crosses val="autoZero"/>
        <c:auto val="1"/>
        <c:lblOffset val="100"/>
        <c:baseTimeUnit val="months"/>
      </c:dateAx>
      <c:valAx>
        <c:axId val="42365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0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110</c:v>
                </c:pt>
                <c:pt idx="9">
                  <c:v>400</c:v>
                </c:pt>
                <c:pt idx="10">
                  <c:v>93</c:v>
                </c:pt>
                <c:pt idx="11">
                  <c:v>98</c:v>
                </c:pt>
              </c:numCache>
            </c:numRef>
          </c:val>
          <c:extLst>
            <c:ext xmlns:c16="http://schemas.microsoft.com/office/drawing/2014/chart" uri="{C3380CC4-5D6E-409C-BE32-E72D297353CC}">
              <c16:uniqueId val="{00000000-F389-4347-AA1C-ED68C99E80FD}"/>
            </c:ext>
          </c:extLst>
        </c:ser>
        <c:dLbls>
          <c:showLegendKey val="0"/>
          <c:showVal val="0"/>
          <c:showCatName val="0"/>
          <c:showSerName val="0"/>
          <c:showPercent val="0"/>
          <c:showBubbleSize val="0"/>
        </c:dLbls>
        <c:gapWidth val="219"/>
        <c:overlap val="-27"/>
        <c:axId val="445589000"/>
        <c:axId val="445586376"/>
      </c:barChart>
      <c:catAx>
        <c:axId val="44558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6376"/>
        <c:crosses val="autoZero"/>
        <c:auto val="1"/>
        <c:lblAlgn val="ctr"/>
        <c:lblOffset val="100"/>
        <c:noMultiLvlLbl val="0"/>
      </c:catAx>
      <c:valAx>
        <c:axId val="44558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27</c:v>
                </c:pt>
                <c:pt idx="9">
                  <c:v>27</c:v>
                </c:pt>
                <c:pt idx="10">
                  <c:v>30</c:v>
                </c:pt>
                <c:pt idx="11">
                  <c:v>16</c:v>
                </c:pt>
              </c:numCache>
            </c:numRef>
          </c:val>
          <c:extLst>
            <c:ext xmlns:c16="http://schemas.microsoft.com/office/drawing/2014/chart" uri="{C3380CC4-5D6E-409C-BE32-E72D297353CC}">
              <c16:uniqueId val="{00000000-4F8B-4BF1-A0C7-FF2393C8FC36}"/>
            </c:ext>
          </c:extLst>
        </c:ser>
        <c:dLbls>
          <c:showLegendKey val="0"/>
          <c:showVal val="0"/>
          <c:showCatName val="0"/>
          <c:showSerName val="0"/>
          <c:showPercent val="0"/>
          <c:showBubbleSize val="0"/>
        </c:dLbls>
        <c:gapWidth val="219"/>
        <c:overlap val="-27"/>
        <c:axId val="447145664"/>
        <c:axId val="447145008"/>
      </c:barChart>
      <c:dateAx>
        <c:axId val="44714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145008"/>
        <c:crosses val="autoZero"/>
        <c:auto val="1"/>
        <c:lblOffset val="100"/>
        <c:baseTimeUnit val="months"/>
      </c:dateAx>
      <c:valAx>
        <c:axId val="44714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14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162</c:v>
                </c:pt>
                <c:pt idx="9">
                  <c:v>215</c:v>
                </c:pt>
                <c:pt idx="10">
                  <c:v>271</c:v>
                </c:pt>
                <c:pt idx="11">
                  <c:v>202</c:v>
                </c:pt>
              </c:numCache>
            </c:numRef>
          </c:val>
          <c:extLst>
            <c:ext xmlns:c16="http://schemas.microsoft.com/office/drawing/2014/chart" uri="{C3380CC4-5D6E-409C-BE32-E72D297353CC}">
              <c16:uniqueId val="{00000000-DD15-4721-9F90-14344F4BF888}"/>
            </c:ext>
          </c:extLst>
        </c:ser>
        <c:dLbls>
          <c:showLegendKey val="0"/>
          <c:showVal val="0"/>
          <c:showCatName val="0"/>
          <c:showSerName val="0"/>
          <c:showPercent val="0"/>
          <c:showBubbleSize val="0"/>
        </c:dLbls>
        <c:gapWidth val="219"/>
        <c:overlap val="-27"/>
        <c:axId val="456465976"/>
        <c:axId val="456466632"/>
      </c:barChart>
      <c:dateAx>
        <c:axId val="45646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66632"/>
        <c:crosses val="autoZero"/>
        <c:auto val="1"/>
        <c:lblOffset val="100"/>
        <c:baseTimeUnit val="months"/>
      </c:dateAx>
      <c:valAx>
        <c:axId val="45646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6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124</c:v>
                </c:pt>
                <c:pt idx="1">
                  <c:v>91</c:v>
                </c:pt>
                <c:pt idx="2">
                  <c:v>56</c:v>
                </c:pt>
                <c:pt idx="3">
                  <c:v>66</c:v>
                </c:pt>
                <c:pt idx="4">
                  <c:v>67</c:v>
                </c:pt>
                <c:pt idx="5">
                  <c:v>62</c:v>
                </c:pt>
                <c:pt idx="6">
                  <c:v>43</c:v>
                </c:pt>
                <c:pt idx="7">
                  <c:v>42</c:v>
                </c:pt>
                <c:pt idx="8">
                  <c:v>45</c:v>
                </c:pt>
                <c:pt idx="9">
                  <c:v>63</c:v>
                </c:pt>
                <c:pt idx="10">
                  <c:v>79</c:v>
                </c:pt>
                <c:pt idx="11">
                  <c:v>77</c:v>
                </c:pt>
              </c:numCache>
            </c:numRef>
          </c:val>
          <c:extLst>
            <c:ext xmlns:c16="http://schemas.microsoft.com/office/drawing/2014/chart" uri="{C3380CC4-5D6E-409C-BE32-E72D297353CC}">
              <c16:uniqueId val="{00000000-2ABC-48C4-B0F7-C2E6F7E5659F}"/>
            </c:ext>
          </c:extLst>
        </c:ser>
        <c:dLbls>
          <c:showLegendKey val="0"/>
          <c:showVal val="0"/>
          <c:showCatName val="0"/>
          <c:showSerName val="0"/>
          <c:showPercent val="0"/>
          <c:showBubbleSize val="0"/>
        </c:dLbls>
        <c:gapWidth val="219"/>
        <c:overlap val="-27"/>
        <c:axId val="232605192"/>
        <c:axId val="232603880"/>
      </c:barChart>
      <c:catAx>
        <c:axId val="23260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03880"/>
        <c:crosses val="autoZero"/>
        <c:auto val="1"/>
        <c:lblAlgn val="ctr"/>
        <c:lblOffset val="100"/>
        <c:noMultiLvlLbl val="0"/>
      </c:catAx>
      <c:valAx>
        <c:axId val="23260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0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1986</c:v>
                </c:pt>
                <c:pt idx="1">
                  <c:v>1833</c:v>
                </c:pt>
                <c:pt idx="2">
                  <c:v>1411</c:v>
                </c:pt>
                <c:pt idx="3">
                  <c:v>1802</c:v>
                </c:pt>
                <c:pt idx="4">
                  <c:v>1689</c:v>
                </c:pt>
                <c:pt idx="5">
                  <c:v>1502</c:v>
                </c:pt>
                <c:pt idx="6">
                  <c:v>1257</c:v>
                </c:pt>
                <c:pt idx="7">
                  <c:v>1541</c:v>
                </c:pt>
                <c:pt idx="8">
                  <c:v>1540</c:v>
                </c:pt>
                <c:pt idx="9">
                  <c:v>1899</c:v>
                </c:pt>
                <c:pt idx="10">
                  <c:v>2068</c:v>
                </c:pt>
                <c:pt idx="11">
                  <c:v>1703</c:v>
                </c:pt>
              </c:numCache>
            </c:numRef>
          </c:val>
          <c:extLst>
            <c:ext xmlns:c16="http://schemas.microsoft.com/office/drawing/2014/chart" uri="{C3380CC4-5D6E-409C-BE32-E72D297353CC}">
              <c16:uniqueId val="{00000000-05A9-49EE-A1DF-022B430A5091}"/>
            </c:ext>
          </c:extLst>
        </c:ser>
        <c:dLbls>
          <c:showLegendKey val="0"/>
          <c:showVal val="0"/>
          <c:showCatName val="0"/>
          <c:showSerName val="0"/>
          <c:showPercent val="0"/>
          <c:showBubbleSize val="0"/>
        </c:dLbls>
        <c:gapWidth val="219"/>
        <c:overlap val="-27"/>
        <c:axId val="232596992"/>
        <c:axId val="232595024"/>
      </c:barChart>
      <c:catAx>
        <c:axId val="23259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95024"/>
        <c:crosses val="autoZero"/>
        <c:auto val="1"/>
        <c:lblAlgn val="ctr"/>
        <c:lblOffset val="100"/>
        <c:noMultiLvlLbl val="0"/>
      </c:catAx>
      <c:valAx>
        <c:axId val="23259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9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91609</c:v>
                </c:pt>
                <c:pt idx="11">
                  <c:v>90741</c:v>
                </c:pt>
                <c:pt idx="12">
                  <c:v>75035</c:v>
                </c:pt>
              </c:numCache>
            </c:numRef>
          </c:val>
          <c:extLst>
            <c:ext xmlns:c16="http://schemas.microsoft.com/office/drawing/2014/chart" uri="{C3380CC4-5D6E-409C-BE32-E72D297353CC}">
              <c16:uniqueId val="{00000000-2CE9-456D-A1CA-A1C18A398AC8}"/>
            </c:ext>
          </c:extLst>
        </c:ser>
        <c:dLbls>
          <c:showLegendKey val="0"/>
          <c:showVal val="0"/>
          <c:showCatName val="0"/>
          <c:showSerName val="0"/>
          <c:showPercent val="0"/>
          <c:showBubbleSize val="0"/>
        </c:dLbls>
        <c:gapWidth val="219"/>
        <c:overlap val="-27"/>
        <c:axId val="448911488"/>
        <c:axId val="448913456"/>
      </c:barChart>
      <c:catAx>
        <c:axId val="44891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913456"/>
        <c:crosses val="autoZero"/>
        <c:auto val="1"/>
        <c:lblAlgn val="ctr"/>
        <c:lblOffset val="100"/>
        <c:noMultiLvlLbl val="0"/>
      </c:catAx>
      <c:valAx>
        <c:axId val="44891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91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4</c:v>
                </c:pt>
                <c:pt idx="9">
                  <c:v>55</c:v>
                </c:pt>
                <c:pt idx="10">
                  <c:v>24</c:v>
                </c:pt>
                <c:pt idx="11">
                  <c:v>10</c:v>
                </c:pt>
              </c:numCache>
            </c:numRef>
          </c:val>
          <c:extLst>
            <c:ext xmlns:c16="http://schemas.microsoft.com/office/drawing/2014/chart" uri="{C3380CC4-5D6E-409C-BE32-E72D297353CC}">
              <c16:uniqueId val="{00000000-D809-42A7-A2EC-E7988E848C4A}"/>
            </c:ext>
          </c:extLst>
        </c:ser>
        <c:dLbls>
          <c:showLegendKey val="0"/>
          <c:showVal val="0"/>
          <c:showCatName val="0"/>
          <c:showSerName val="0"/>
          <c:showPercent val="0"/>
          <c:showBubbleSize val="0"/>
        </c:dLbls>
        <c:gapWidth val="219"/>
        <c:overlap val="-27"/>
        <c:axId val="238927448"/>
        <c:axId val="238929088"/>
      </c:barChart>
      <c:dateAx>
        <c:axId val="23892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929088"/>
        <c:crosses val="autoZero"/>
        <c:auto val="1"/>
        <c:lblOffset val="100"/>
        <c:baseTimeUnit val="months"/>
      </c:dateAx>
      <c:valAx>
        <c:axId val="2389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92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38</c:v>
                </c:pt>
                <c:pt idx="8">
                  <c:v>36</c:v>
                </c:pt>
                <c:pt idx="9">
                  <c:v>59</c:v>
                </c:pt>
                <c:pt idx="10">
                  <c:v>42</c:v>
                </c:pt>
                <c:pt idx="11">
                  <c:v>31</c:v>
                </c:pt>
              </c:numCache>
            </c:numRef>
          </c:val>
          <c:extLst>
            <c:ext xmlns:c16="http://schemas.microsoft.com/office/drawing/2014/chart" uri="{C3380CC4-5D6E-409C-BE32-E72D297353CC}">
              <c16:uniqueId val="{00000000-F85D-425F-AF9F-35B29FE6190D}"/>
            </c:ext>
          </c:extLst>
        </c:ser>
        <c:dLbls>
          <c:showLegendKey val="0"/>
          <c:showVal val="0"/>
          <c:showCatName val="0"/>
          <c:showSerName val="0"/>
          <c:showPercent val="0"/>
          <c:showBubbleSize val="0"/>
        </c:dLbls>
        <c:gapWidth val="219"/>
        <c:overlap val="-27"/>
        <c:axId val="237373088"/>
        <c:axId val="237379976"/>
      </c:barChart>
      <c:dateAx>
        <c:axId val="23737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79976"/>
        <c:crosses val="autoZero"/>
        <c:auto val="1"/>
        <c:lblOffset val="100"/>
        <c:baseTimeUnit val="months"/>
      </c:dateAx>
      <c:valAx>
        <c:axId val="23737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7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844</c:v>
                </c:pt>
                <c:pt idx="8">
                  <c:v>811</c:v>
                </c:pt>
                <c:pt idx="9">
                  <c:v>1242</c:v>
                </c:pt>
                <c:pt idx="10">
                  <c:v>945</c:v>
                </c:pt>
                <c:pt idx="11">
                  <c:v>652</c:v>
                </c:pt>
              </c:numCache>
            </c:numRef>
          </c:val>
          <c:extLst>
            <c:ext xmlns:c16="http://schemas.microsoft.com/office/drawing/2014/chart" uri="{C3380CC4-5D6E-409C-BE32-E72D297353CC}">
              <c16:uniqueId val="{00000000-74DF-4543-9C72-4F5C3054FC3B}"/>
            </c:ext>
          </c:extLst>
        </c:ser>
        <c:dLbls>
          <c:showLegendKey val="0"/>
          <c:showVal val="0"/>
          <c:showCatName val="0"/>
          <c:showSerName val="0"/>
          <c:showPercent val="0"/>
          <c:showBubbleSize val="0"/>
        </c:dLbls>
        <c:gapWidth val="219"/>
        <c:overlap val="-27"/>
        <c:axId val="237378664"/>
        <c:axId val="237380304"/>
      </c:barChart>
      <c:catAx>
        <c:axId val="23737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80304"/>
        <c:crosses val="autoZero"/>
        <c:auto val="1"/>
        <c:lblAlgn val="ctr"/>
        <c:lblOffset val="100"/>
        <c:noMultiLvlLbl val="0"/>
      </c:catAx>
      <c:valAx>
        <c:axId val="23738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7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C2857-0BB6-4737-8816-AE884ED6B1D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8317D37-1FB4-4D1E-AB0D-F42FCDA01EE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37992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A6912-7ECB-4924-AE9F-BC391C6A25A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CB0BCF95-7AC0-45AC-8385-4FA52862C2A0}"/>
              </a:ext>
            </a:extLst>
          </p:cNvPr>
          <p:cNvGraphicFramePr>
            <a:graphicFrameLocks noGrp="1"/>
          </p:cNvGraphicFramePr>
          <p:nvPr>
            <p:ph type="chart" sz="quarter" idx="13"/>
            <p:extLst>
              <p:ext uri="{D42A27DB-BD31-4B8C-83A1-F6EECF244321}">
                <p14:modId xmlns:p14="http://schemas.microsoft.com/office/powerpoint/2010/main" val="3047796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3AC41E-76E9-43CC-91AB-E050BF2AF6D4}"/>
              </a:ext>
            </a:extLst>
          </p:cNvPr>
          <p:cNvSpPr>
            <a:spLocks noGrp="1"/>
          </p:cNvSpPr>
          <p:nvPr>
            <p:ph type="body" sz="quarter" idx="14"/>
          </p:nvPr>
        </p:nvSpPr>
        <p:spPr/>
        <p:txBody>
          <a:bodyPr/>
          <a:lstStyle/>
          <a:p>
            <a:r>
              <a:rPr lang="en-US"/>
              <a:t>01/01/2018 - 12/31/2021</a:t>
            </a:r>
          </a:p>
        </p:txBody>
      </p:sp>
      <p:sp>
        <p:nvSpPr>
          <p:cNvPr id="5" name="Footer Placeholder 4">
            <a:extLst>
              <a:ext uri="{FF2B5EF4-FFF2-40B4-BE49-F238E27FC236}">
                <a16:creationId xmlns:a16="http://schemas.microsoft.com/office/drawing/2014/main" id="{22D741ED-2897-4113-BD02-900DD2E55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055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FB69E-E561-4BC6-87D7-81C295EACF8E}"/>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4C98860-E871-49C0-8ACD-BDD7E1A17DF0}"/>
              </a:ext>
            </a:extLst>
          </p:cNvPr>
          <p:cNvGraphicFramePr>
            <a:graphicFrameLocks noGrp="1"/>
          </p:cNvGraphicFramePr>
          <p:nvPr>
            <p:ph type="tbl" sz="quarter" idx="13"/>
            <p:extLst>
              <p:ext uri="{D42A27DB-BD31-4B8C-83A1-F6EECF244321}">
                <p14:modId xmlns:p14="http://schemas.microsoft.com/office/powerpoint/2010/main" val="2465575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42539288"/>
                    </a:ext>
                  </a:extLst>
                </a:gridCol>
                <a:gridCol w="905256">
                  <a:extLst>
                    <a:ext uri="{9D8B030D-6E8A-4147-A177-3AD203B41FA5}">
                      <a16:colId xmlns:a16="http://schemas.microsoft.com/office/drawing/2014/main" val="2372465497"/>
                    </a:ext>
                  </a:extLst>
                </a:gridCol>
                <a:gridCol w="905256">
                  <a:extLst>
                    <a:ext uri="{9D8B030D-6E8A-4147-A177-3AD203B41FA5}">
                      <a16:colId xmlns:a16="http://schemas.microsoft.com/office/drawing/2014/main" val="4036017920"/>
                    </a:ext>
                  </a:extLst>
                </a:gridCol>
                <a:gridCol w="905256">
                  <a:extLst>
                    <a:ext uri="{9D8B030D-6E8A-4147-A177-3AD203B41FA5}">
                      <a16:colId xmlns:a16="http://schemas.microsoft.com/office/drawing/2014/main" val="3493516134"/>
                    </a:ext>
                  </a:extLst>
                </a:gridCol>
                <a:gridCol w="905256">
                  <a:extLst>
                    <a:ext uri="{9D8B030D-6E8A-4147-A177-3AD203B41FA5}">
                      <a16:colId xmlns:a16="http://schemas.microsoft.com/office/drawing/2014/main" val="1827633214"/>
                    </a:ext>
                  </a:extLst>
                </a:gridCol>
                <a:gridCol w="905256">
                  <a:extLst>
                    <a:ext uri="{9D8B030D-6E8A-4147-A177-3AD203B41FA5}">
                      <a16:colId xmlns:a16="http://schemas.microsoft.com/office/drawing/2014/main" val="2918448279"/>
                    </a:ext>
                  </a:extLst>
                </a:gridCol>
                <a:gridCol w="905256">
                  <a:extLst>
                    <a:ext uri="{9D8B030D-6E8A-4147-A177-3AD203B41FA5}">
                      <a16:colId xmlns:a16="http://schemas.microsoft.com/office/drawing/2014/main" val="1194764313"/>
                    </a:ext>
                  </a:extLst>
                </a:gridCol>
                <a:gridCol w="905256">
                  <a:extLst>
                    <a:ext uri="{9D8B030D-6E8A-4147-A177-3AD203B41FA5}">
                      <a16:colId xmlns:a16="http://schemas.microsoft.com/office/drawing/2014/main" val="2022633603"/>
                    </a:ext>
                  </a:extLst>
                </a:gridCol>
                <a:gridCol w="905256">
                  <a:extLst>
                    <a:ext uri="{9D8B030D-6E8A-4147-A177-3AD203B41FA5}">
                      <a16:colId xmlns:a16="http://schemas.microsoft.com/office/drawing/2014/main" val="64112836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4649142"/>
                  </a:ext>
                </a:extLst>
              </a:tr>
              <a:tr h="370840">
                <a:tc>
                  <a:txBody>
                    <a:bodyPr/>
                    <a:lstStyle/>
                    <a:p>
                      <a:r>
                        <a:rPr lang="en-US" sz="1000"/>
                        <a:t>4675</a:t>
                      </a:r>
                    </a:p>
                  </a:txBody>
                  <a:tcPr/>
                </a:tc>
                <a:tc>
                  <a:txBody>
                    <a:bodyPr/>
                    <a:lstStyle/>
                    <a:p>
                      <a:r>
                        <a:rPr lang="en-US" sz="1000"/>
                        <a:t>1</a:t>
                      </a:r>
                    </a:p>
                  </a:txBody>
                  <a:tcPr/>
                </a:tc>
                <a:tc>
                  <a:txBody>
                    <a:bodyPr/>
                    <a:lstStyle/>
                    <a:p>
                      <a:r>
                        <a:rPr lang="en-US" sz="1000"/>
                        <a:t>22</a:t>
                      </a:r>
                    </a:p>
                  </a:txBody>
                  <a:tcPr/>
                </a:tc>
                <a:tc>
                  <a:txBody>
                    <a:bodyPr/>
                    <a:lstStyle/>
                    <a:p>
                      <a:r>
                        <a:rPr lang="en-US" sz="1000"/>
                        <a:t>438</a:t>
                      </a:r>
                    </a:p>
                  </a:txBody>
                  <a:tcPr/>
                </a:tc>
                <a:tc>
                  <a:txBody>
                    <a:bodyPr/>
                    <a:lstStyle/>
                    <a:p>
                      <a:r>
                        <a:rPr lang="en-US" sz="1000"/>
                        <a:t>4</a:t>
                      </a:r>
                    </a:p>
                  </a:txBody>
                  <a:tcPr/>
                </a:tc>
                <a:tc>
                  <a:txBody>
                    <a:bodyPr/>
                    <a:lstStyle/>
                    <a:p>
                      <a:r>
                        <a:rPr lang="en-US" sz="1000"/>
                        <a:t>23</a:t>
                      </a:r>
                    </a:p>
                  </a:txBody>
                  <a:tcPr/>
                </a:tc>
                <a:tc>
                  <a:txBody>
                    <a:bodyPr/>
                    <a:lstStyle/>
                    <a:p>
                      <a:r>
                        <a:rPr lang="en-US" sz="1000"/>
                        <a:t>0</a:t>
                      </a:r>
                    </a:p>
                  </a:txBody>
                  <a:tcPr/>
                </a:tc>
                <a:tc>
                  <a:txBody>
                    <a:bodyPr/>
                    <a:lstStyle/>
                    <a:p>
                      <a:r>
                        <a:rPr lang="en-US" sz="1000"/>
                        <a:t>0.4522 %</a:t>
                      </a:r>
                    </a:p>
                  </a:txBody>
                  <a:tcPr/>
                </a:tc>
                <a:tc>
                  <a:txBody>
                    <a:bodyPr/>
                    <a:lstStyle/>
                    <a:p>
                      <a:r>
                        <a:rPr lang="en-US" sz="1000"/>
                        <a:t>0.0 %</a:t>
                      </a:r>
                    </a:p>
                  </a:txBody>
                  <a:tcPr/>
                </a:tc>
                <a:extLst>
                  <a:ext uri="{0D108BD9-81ED-4DB2-BD59-A6C34878D82A}">
                    <a16:rowId xmlns:a16="http://schemas.microsoft.com/office/drawing/2014/main" val="985168672"/>
                  </a:ext>
                </a:extLst>
              </a:tr>
            </a:tbl>
          </a:graphicData>
        </a:graphic>
      </p:graphicFrame>
      <p:sp>
        <p:nvSpPr>
          <p:cNvPr id="4" name="Text Placeholder 3">
            <a:extLst>
              <a:ext uri="{FF2B5EF4-FFF2-40B4-BE49-F238E27FC236}">
                <a16:creationId xmlns:a16="http://schemas.microsoft.com/office/drawing/2014/main" id="{1176E9EE-8089-4702-99AE-F9BAB2AAC13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75213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4EE76-EF60-45FE-8FF9-85A63F5B7C84}"/>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8C259807-4003-4350-B348-5FA640BA27AA}"/>
              </a:ext>
            </a:extLst>
          </p:cNvPr>
          <p:cNvGraphicFramePr>
            <a:graphicFrameLocks noGrp="1"/>
          </p:cNvGraphicFramePr>
          <p:nvPr>
            <p:ph type="chart" sz="quarter" idx="13"/>
            <p:extLst>
              <p:ext uri="{D42A27DB-BD31-4B8C-83A1-F6EECF244321}">
                <p14:modId xmlns:p14="http://schemas.microsoft.com/office/powerpoint/2010/main" val="45782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404C42-CCF9-411D-8159-2EFEF5031FB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BF80B51-0642-44D4-BE72-E858A0B2A8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9719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EC382-8D09-49F8-8ABA-9E89D39A4D2F}"/>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9964E87B-B31D-4A5F-B4FE-21B6F8F9A85E}"/>
              </a:ext>
            </a:extLst>
          </p:cNvPr>
          <p:cNvGraphicFramePr>
            <a:graphicFrameLocks noGrp="1"/>
          </p:cNvGraphicFramePr>
          <p:nvPr>
            <p:ph type="chart" sz="quarter" idx="13"/>
            <p:extLst>
              <p:ext uri="{D42A27DB-BD31-4B8C-83A1-F6EECF244321}">
                <p14:modId xmlns:p14="http://schemas.microsoft.com/office/powerpoint/2010/main" val="2420416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C2D969-B926-4CBD-BDCA-498AA1F76AA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795AC0A-D2D7-4D8E-84E5-CE364085D5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03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872E9-7FE6-4883-A3BF-E4F9502C445B}"/>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89E2BAB-29D0-49F2-92BA-B615EC902F9E}"/>
              </a:ext>
            </a:extLst>
          </p:cNvPr>
          <p:cNvGraphicFramePr>
            <a:graphicFrameLocks noGrp="1"/>
          </p:cNvGraphicFramePr>
          <p:nvPr>
            <p:ph type="chart" sz="quarter" idx="13"/>
            <p:extLst>
              <p:ext uri="{D42A27DB-BD31-4B8C-83A1-F6EECF244321}">
                <p14:modId xmlns:p14="http://schemas.microsoft.com/office/powerpoint/2010/main" val="2311225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AA6ECE-6E2E-416B-87CB-40529D4CE1C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8C49BE4-F9CF-4F0F-B88A-9964F3315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280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05BFA-9673-480D-842E-2304B34AA64C}"/>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EA20D2B9-D92B-4B60-A777-1C549D664956}"/>
              </a:ext>
            </a:extLst>
          </p:cNvPr>
          <p:cNvGraphicFramePr>
            <a:graphicFrameLocks noGrp="1"/>
          </p:cNvGraphicFramePr>
          <p:nvPr>
            <p:ph type="chart" sz="quarter" idx="13"/>
            <p:extLst>
              <p:ext uri="{D42A27DB-BD31-4B8C-83A1-F6EECF244321}">
                <p14:modId xmlns:p14="http://schemas.microsoft.com/office/powerpoint/2010/main" val="1577307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B37D8-19D8-4BC8-9A1F-49DE7D78B2D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6C6AC98-1ADC-45F7-A17E-05DF44810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27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EFFE-4A89-4466-ADAE-A6A348F64333}"/>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3A1F4E7A-740E-4C7C-BA1A-6E2428985D18}"/>
              </a:ext>
            </a:extLst>
          </p:cNvPr>
          <p:cNvGraphicFramePr>
            <a:graphicFrameLocks noGrp="1"/>
          </p:cNvGraphicFramePr>
          <p:nvPr>
            <p:ph type="tbl" sz="quarter" idx="13"/>
            <p:extLst>
              <p:ext uri="{D42A27DB-BD31-4B8C-83A1-F6EECF244321}">
                <p14:modId xmlns:p14="http://schemas.microsoft.com/office/powerpoint/2010/main" val="304202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6735736"/>
                    </a:ext>
                  </a:extLst>
                </a:gridCol>
                <a:gridCol w="822960">
                  <a:extLst>
                    <a:ext uri="{9D8B030D-6E8A-4147-A177-3AD203B41FA5}">
                      <a16:colId xmlns:a16="http://schemas.microsoft.com/office/drawing/2014/main" val="2237105414"/>
                    </a:ext>
                  </a:extLst>
                </a:gridCol>
                <a:gridCol w="822960">
                  <a:extLst>
                    <a:ext uri="{9D8B030D-6E8A-4147-A177-3AD203B41FA5}">
                      <a16:colId xmlns:a16="http://schemas.microsoft.com/office/drawing/2014/main" val="1727272512"/>
                    </a:ext>
                  </a:extLst>
                </a:gridCol>
                <a:gridCol w="822960">
                  <a:extLst>
                    <a:ext uri="{9D8B030D-6E8A-4147-A177-3AD203B41FA5}">
                      <a16:colId xmlns:a16="http://schemas.microsoft.com/office/drawing/2014/main" val="360068382"/>
                    </a:ext>
                  </a:extLst>
                </a:gridCol>
                <a:gridCol w="822960">
                  <a:extLst>
                    <a:ext uri="{9D8B030D-6E8A-4147-A177-3AD203B41FA5}">
                      <a16:colId xmlns:a16="http://schemas.microsoft.com/office/drawing/2014/main" val="568157854"/>
                    </a:ext>
                  </a:extLst>
                </a:gridCol>
                <a:gridCol w="822960">
                  <a:extLst>
                    <a:ext uri="{9D8B030D-6E8A-4147-A177-3AD203B41FA5}">
                      <a16:colId xmlns:a16="http://schemas.microsoft.com/office/drawing/2014/main" val="2252842202"/>
                    </a:ext>
                  </a:extLst>
                </a:gridCol>
                <a:gridCol w="822960">
                  <a:extLst>
                    <a:ext uri="{9D8B030D-6E8A-4147-A177-3AD203B41FA5}">
                      <a16:colId xmlns:a16="http://schemas.microsoft.com/office/drawing/2014/main" val="1036450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679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- 2021-12-13 09:22:26</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for the 10th straight year AM Best has awarded PHLY with an A++ (Superior) rating. This is the highest rating awarded by AM Best, which provides an independent opinion of an insurer's financial strength and ability to meet its ongoing insurance obligations. Learn more: https://bit.ly/3IC05V7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516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- 2021-12-03 11:37:26</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2021 Best Places to Work in PA! Last night, our HR team accepted our 12th award on behalf of #TEAMPHLY during the virtual awards ceremony. Thank you to our employees for making PHLY a great place to work! #BestPlacesPA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220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3719851"/>
                  </a:ext>
                </a:extLst>
              </a:tr>
            </a:tbl>
          </a:graphicData>
        </a:graphic>
      </p:graphicFrame>
      <p:sp>
        <p:nvSpPr>
          <p:cNvPr id="4" name="Text Placeholder 3">
            <a:extLst>
              <a:ext uri="{FF2B5EF4-FFF2-40B4-BE49-F238E27FC236}">
                <a16:creationId xmlns:a16="http://schemas.microsoft.com/office/drawing/2014/main" id="{C308C74C-27F0-4348-BD16-E94B8D272AE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71498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D23D-B115-4C0F-A09F-C45AE9E9CEF9}"/>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D5001130-B0AC-42DF-9DDE-3DC287D34637}"/>
              </a:ext>
            </a:extLst>
          </p:cNvPr>
          <p:cNvGraphicFramePr>
            <a:graphicFrameLocks noGrp="1"/>
          </p:cNvGraphicFramePr>
          <p:nvPr>
            <p:ph type="tbl" sz="quarter" idx="13"/>
            <p:extLst>
              <p:ext uri="{D42A27DB-BD31-4B8C-83A1-F6EECF244321}">
                <p14:modId xmlns:p14="http://schemas.microsoft.com/office/powerpoint/2010/main" val="164970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2382659"/>
                    </a:ext>
                  </a:extLst>
                </a:gridCol>
                <a:gridCol w="822960">
                  <a:extLst>
                    <a:ext uri="{9D8B030D-6E8A-4147-A177-3AD203B41FA5}">
                      <a16:colId xmlns:a16="http://schemas.microsoft.com/office/drawing/2014/main" val="3869883781"/>
                    </a:ext>
                  </a:extLst>
                </a:gridCol>
                <a:gridCol w="822960">
                  <a:extLst>
                    <a:ext uri="{9D8B030D-6E8A-4147-A177-3AD203B41FA5}">
                      <a16:colId xmlns:a16="http://schemas.microsoft.com/office/drawing/2014/main" val="2189677246"/>
                    </a:ext>
                  </a:extLst>
                </a:gridCol>
                <a:gridCol w="822960">
                  <a:extLst>
                    <a:ext uri="{9D8B030D-6E8A-4147-A177-3AD203B41FA5}">
                      <a16:colId xmlns:a16="http://schemas.microsoft.com/office/drawing/2014/main" val="759869933"/>
                    </a:ext>
                  </a:extLst>
                </a:gridCol>
                <a:gridCol w="822960">
                  <a:extLst>
                    <a:ext uri="{9D8B030D-6E8A-4147-A177-3AD203B41FA5}">
                      <a16:colId xmlns:a16="http://schemas.microsoft.com/office/drawing/2014/main" val="4046934988"/>
                    </a:ext>
                  </a:extLst>
                </a:gridCol>
                <a:gridCol w="822960">
                  <a:extLst>
                    <a:ext uri="{9D8B030D-6E8A-4147-A177-3AD203B41FA5}">
                      <a16:colId xmlns:a16="http://schemas.microsoft.com/office/drawing/2014/main" val="1321337364"/>
                    </a:ext>
                  </a:extLst>
                </a:gridCol>
                <a:gridCol w="822960">
                  <a:extLst>
                    <a:ext uri="{9D8B030D-6E8A-4147-A177-3AD203B41FA5}">
                      <a16:colId xmlns:a16="http://schemas.microsoft.com/office/drawing/2014/main" val="84556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485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617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3686959"/>
                  </a:ext>
                </a:extLst>
              </a:tr>
            </a:tbl>
          </a:graphicData>
        </a:graphic>
      </p:graphicFrame>
      <p:sp>
        <p:nvSpPr>
          <p:cNvPr id="4" name="Text Placeholder 3">
            <a:extLst>
              <a:ext uri="{FF2B5EF4-FFF2-40B4-BE49-F238E27FC236}">
                <a16:creationId xmlns:a16="http://schemas.microsoft.com/office/drawing/2014/main" id="{30A6E378-2B3B-4D8A-960B-AF6F426E45E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39933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61B3E-2563-4A34-94EE-07770C18204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06BA083-BE54-4346-8617-9D9D4C599DFB}"/>
              </a:ext>
            </a:extLst>
          </p:cNvPr>
          <p:cNvGraphicFramePr>
            <a:graphicFrameLocks noGrp="1"/>
          </p:cNvGraphicFramePr>
          <p:nvPr>
            <p:ph type="chart" sz="quarter" idx="13"/>
            <p:extLst>
              <p:ext uri="{D42A27DB-BD31-4B8C-83A1-F6EECF244321}">
                <p14:modId xmlns:p14="http://schemas.microsoft.com/office/powerpoint/2010/main" val="3418489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3B604A-4D72-40D2-8579-F9C28AF8701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BFC9E9F-4811-424F-B515-2577CC07D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4357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D7C16-3292-4F57-BA30-3A3A0B4F9F4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EFE2C93-F030-4295-8A00-CAA15A097F48}"/>
              </a:ext>
            </a:extLst>
          </p:cNvPr>
          <p:cNvGraphicFramePr>
            <a:graphicFrameLocks noGrp="1"/>
          </p:cNvGraphicFramePr>
          <p:nvPr>
            <p:ph type="tbl" sz="quarter" idx="13"/>
            <p:extLst>
              <p:ext uri="{D42A27DB-BD31-4B8C-83A1-F6EECF244321}">
                <p14:modId xmlns:p14="http://schemas.microsoft.com/office/powerpoint/2010/main" val="706529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0458575"/>
                    </a:ext>
                  </a:extLst>
                </a:gridCol>
                <a:gridCol w="576072">
                  <a:extLst>
                    <a:ext uri="{9D8B030D-6E8A-4147-A177-3AD203B41FA5}">
                      <a16:colId xmlns:a16="http://schemas.microsoft.com/office/drawing/2014/main" val="2326980576"/>
                    </a:ext>
                  </a:extLst>
                </a:gridCol>
                <a:gridCol w="576072">
                  <a:extLst>
                    <a:ext uri="{9D8B030D-6E8A-4147-A177-3AD203B41FA5}">
                      <a16:colId xmlns:a16="http://schemas.microsoft.com/office/drawing/2014/main" val="2942023006"/>
                    </a:ext>
                  </a:extLst>
                </a:gridCol>
                <a:gridCol w="576072">
                  <a:extLst>
                    <a:ext uri="{9D8B030D-6E8A-4147-A177-3AD203B41FA5}">
                      <a16:colId xmlns:a16="http://schemas.microsoft.com/office/drawing/2014/main" val="2723181246"/>
                    </a:ext>
                  </a:extLst>
                </a:gridCol>
                <a:gridCol w="576072">
                  <a:extLst>
                    <a:ext uri="{9D8B030D-6E8A-4147-A177-3AD203B41FA5}">
                      <a16:colId xmlns:a16="http://schemas.microsoft.com/office/drawing/2014/main" val="3591056017"/>
                    </a:ext>
                  </a:extLst>
                </a:gridCol>
                <a:gridCol w="576072">
                  <a:extLst>
                    <a:ext uri="{9D8B030D-6E8A-4147-A177-3AD203B41FA5}">
                      <a16:colId xmlns:a16="http://schemas.microsoft.com/office/drawing/2014/main" val="2467255533"/>
                    </a:ext>
                  </a:extLst>
                </a:gridCol>
                <a:gridCol w="576072">
                  <a:extLst>
                    <a:ext uri="{9D8B030D-6E8A-4147-A177-3AD203B41FA5}">
                      <a16:colId xmlns:a16="http://schemas.microsoft.com/office/drawing/2014/main" val="2047651812"/>
                    </a:ext>
                  </a:extLst>
                </a:gridCol>
                <a:gridCol w="576072">
                  <a:extLst>
                    <a:ext uri="{9D8B030D-6E8A-4147-A177-3AD203B41FA5}">
                      <a16:colId xmlns:a16="http://schemas.microsoft.com/office/drawing/2014/main" val="1309611853"/>
                    </a:ext>
                  </a:extLst>
                </a:gridCol>
                <a:gridCol w="576072">
                  <a:extLst>
                    <a:ext uri="{9D8B030D-6E8A-4147-A177-3AD203B41FA5}">
                      <a16:colId xmlns:a16="http://schemas.microsoft.com/office/drawing/2014/main" val="3864111543"/>
                    </a:ext>
                  </a:extLst>
                </a:gridCol>
                <a:gridCol w="576072">
                  <a:extLst>
                    <a:ext uri="{9D8B030D-6E8A-4147-A177-3AD203B41FA5}">
                      <a16:colId xmlns:a16="http://schemas.microsoft.com/office/drawing/2014/main" val="3898612843"/>
                    </a:ext>
                  </a:extLst>
                </a:gridCol>
                <a:gridCol w="576072">
                  <a:extLst>
                    <a:ext uri="{9D8B030D-6E8A-4147-A177-3AD203B41FA5}">
                      <a16:colId xmlns:a16="http://schemas.microsoft.com/office/drawing/2014/main" val="1209124984"/>
                    </a:ext>
                  </a:extLst>
                </a:gridCol>
                <a:gridCol w="576072">
                  <a:extLst>
                    <a:ext uri="{9D8B030D-6E8A-4147-A177-3AD203B41FA5}">
                      <a16:colId xmlns:a16="http://schemas.microsoft.com/office/drawing/2014/main" val="2807479833"/>
                    </a:ext>
                  </a:extLst>
                </a:gridCol>
                <a:gridCol w="576072">
                  <a:extLst>
                    <a:ext uri="{9D8B030D-6E8A-4147-A177-3AD203B41FA5}">
                      <a16:colId xmlns:a16="http://schemas.microsoft.com/office/drawing/2014/main" val="150512368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9168649"/>
                  </a:ext>
                </a:extLst>
              </a:tr>
              <a:tr h="370840">
                <a:tc>
                  <a:txBody>
                    <a:bodyPr/>
                    <a:lstStyle/>
                    <a:p>
                      <a:r>
                        <a:rPr lang="en-US" sz="1000"/>
                        <a:t>3796</a:t>
                      </a:r>
                    </a:p>
                  </a:txBody>
                  <a:tcPr/>
                </a:tc>
                <a:tc>
                  <a:txBody>
                    <a:bodyPr/>
                    <a:lstStyle/>
                    <a:p>
                      <a:r>
                        <a:rPr lang="en-US" sz="1000"/>
                        <a:t>66</a:t>
                      </a:r>
                    </a:p>
                  </a:txBody>
                  <a:tcPr/>
                </a:tc>
                <a:tc>
                  <a:txBody>
                    <a:bodyPr/>
                    <a:lstStyle/>
                    <a:p>
                      <a:r>
                        <a:rPr lang="en-US" sz="1000"/>
                        <a:t>26</a:t>
                      </a:r>
                    </a:p>
                  </a:txBody>
                  <a:tcPr/>
                </a:tc>
                <a:tc>
                  <a:txBody>
                    <a:bodyPr/>
                    <a:lstStyle/>
                    <a:p>
                      <a:r>
                        <a:rPr lang="en-US" sz="1000"/>
                        <a:t>22</a:t>
                      </a:r>
                    </a:p>
                  </a:txBody>
                  <a:tcPr/>
                </a:tc>
                <a:tc>
                  <a:txBody>
                    <a:bodyPr/>
                    <a:lstStyle/>
                    <a:p>
                      <a:r>
                        <a:rPr lang="en-US" sz="1000"/>
                        <a:t>0</a:t>
                      </a:r>
                    </a:p>
                  </a:txBody>
                  <a:tcPr/>
                </a:tc>
                <a:tc>
                  <a:txBody>
                    <a:bodyPr/>
                    <a:lstStyle/>
                    <a:p>
                      <a:r>
                        <a:rPr lang="en-US" sz="1000"/>
                        <a:t>4</a:t>
                      </a:r>
                    </a:p>
                  </a:txBody>
                  <a:tcPr/>
                </a:tc>
                <a:tc>
                  <a:txBody>
                    <a:bodyPr/>
                    <a:lstStyle/>
                    <a:p>
                      <a:r>
                        <a:rPr lang="en-US" sz="1000"/>
                        <a:t>26</a:t>
                      </a:r>
                    </a:p>
                  </a:txBody>
                  <a:tcPr/>
                </a:tc>
                <a:tc>
                  <a:txBody>
                    <a:bodyPr/>
                    <a:lstStyle/>
                    <a:p>
                      <a:r>
                        <a:rPr lang="en-US" sz="1000"/>
                        <a:t>26</a:t>
                      </a:r>
                    </a:p>
                  </a:txBody>
                  <a:tcPr/>
                </a:tc>
                <a:tc>
                  <a:txBody>
                    <a:bodyPr/>
                    <a:lstStyle/>
                    <a:p>
                      <a:r>
                        <a:rPr lang="en-US" sz="1000"/>
                        <a:t>68</a:t>
                      </a:r>
                    </a:p>
                  </a:txBody>
                  <a:tcPr/>
                </a:tc>
                <a:tc>
                  <a:txBody>
                    <a:bodyPr/>
                    <a:lstStyle/>
                    <a:p>
                      <a:r>
                        <a:rPr lang="en-US" sz="1000"/>
                        <a:t>4</a:t>
                      </a:r>
                    </a:p>
                  </a:txBody>
                  <a:tcPr/>
                </a:tc>
                <a:tc>
                  <a:txBody>
                    <a:bodyPr/>
                    <a:lstStyle/>
                    <a:p>
                      <a:r>
                        <a:rPr lang="en-US" sz="1000"/>
                        <a:t>16</a:t>
                      </a:r>
                    </a:p>
                  </a:txBody>
                  <a:tcPr/>
                </a:tc>
                <a:tc>
                  <a:txBody>
                    <a:bodyPr/>
                    <a:lstStyle/>
                    <a:p>
                      <a:r>
                        <a:rPr lang="en-US" sz="1000"/>
                        <a:t>0.1184 %</a:t>
                      </a:r>
                    </a:p>
                  </a:txBody>
                  <a:tcPr/>
                </a:tc>
                <a:tc>
                  <a:txBody>
                    <a:bodyPr/>
                    <a:lstStyle/>
                    <a:p>
                      <a:r>
                        <a:rPr lang="en-US" sz="1000"/>
                        <a:t>0.0 %</a:t>
                      </a:r>
                    </a:p>
                  </a:txBody>
                  <a:tcPr/>
                </a:tc>
                <a:extLst>
                  <a:ext uri="{0D108BD9-81ED-4DB2-BD59-A6C34878D82A}">
                    <a16:rowId xmlns:a16="http://schemas.microsoft.com/office/drawing/2014/main" val="4010389205"/>
                  </a:ext>
                </a:extLst>
              </a:tr>
            </a:tbl>
          </a:graphicData>
        </a:graphic>
      </p:graphicFrame>
      <p:sp>
        <p:nvSpPr>
          <p:cNvPr id="4" name="Text Placeholder 3">
            <a:extLst>
              <a:ext uri="{FF2B5EF4-FFF2-40B4-BE49-F238E27FC236}">
                <a16:creationId xmlns:a16="http://schemas.microsoft.com/office/drawing/2014/main" id="{419D52A3-C447-43F4-B578-D6E5604EFA4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88241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5663C-E876-4524-9F1E-C2AD511A679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C3C63A52-5532-4A32-A241-52BFD7214913}"/>
              </a:ext>
            </a:extLst>
          </p:cNvPr>
          <p:cNvGraphicFramePr>
            <a:graphicFrameLocks noGrp="1"/>
          </p:cNvGraphicFramePr>
          <p:nvPr>
            <p:ph type="chart" sz="quarter" idx="13"/>
            <p:extLst>
              <p:ext uri="{D42A27DB-BD31-4B8C-83A1-F6EECF244321}">
                <p14:modId xmlns:p14="http://schemas.microsoft.com/office/powerpoint/2010/main" val="1709614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6B5297-FBF4-42C8-81C4-736B24A4259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3A0497C-B876-4B84-AF1C-C05DDDFD4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339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E8EF2-2E75-4904-BB9E-11299AD442A9}"/>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65B09E6-50E8-4B1B-AE6D-AF8476444D3A}"/>
              </a:ext>
            </a:extLst>
          </p:cNvPr>
          <p:cNvGraphicFramePr>
            <a:graphicFrameLocks noGrp="1"/>
          </p:cNvGraphicFramePr>
          <p:nvPr>
            <p:ph type="chart" sz="quarter" idx="13"/>
            <p:extLst>
              <p:ext uri="{D42A27DB-BD31-4B8C-83A1-F6EECF244321}">
                <p14:modId xmlns:p14="http://schemas.microsoft.com/office/powerpoint/2010/main" val="3765003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5693C7-6F49-4F2F-9ADB-1C65F1232AA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ECE106F-9BE5-407B-B92C-40D00E7CA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462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4B29-3811-4E0B-B259-94BBB8D0AAA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BF09DCC4-42AE-49FA-94C7-64077FEFCDAC}"/>
              </a:ext>
            </a:extLst>
          </p:cNvPr>
          <p:cNvGraphicFramePr>
            <a:graphicFrameLocks noGrp="1"/>
          </p:cNvGraphicFramePr>
          <p:nvPr>
            <p:ph type="chart" sz="quarter" idx="13"/>
            <p:extLst>
              <p:ext uri="{D42A27DB-BD31-4B8C-83A1-F6EECF244321}">
                <p14:modId xmlns:p14="http://schemas.microsoft.com/office/powerpoint/2010/main" val="4233868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EFB02-80F7-4C24-9308-6486A98C819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96CFF30-CD6F-4E42-BBEE-B8AA4D720D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0712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A1637-5E28-4D41-8950-F02B15631DF8}"/>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F4829265-E1EB-48B6-A8A1-DB6CB684F85A}"/>
              </a:ext>
            </a:extLst>
          </p:cNvPr>
          <p:cNvGraphicFramePr>
            <a:graphicFrameLocks noGrp="1"/>
          </p:cNvGraphicFramePr>
          <p:nvPr>
            <p:ph type="chart" sz="quarter" idx="13"/>
            <p:extLst>
              <p:ext uri="{D42A27DB-BD31-4B8C-83A1-F6EECF244321}">
                <p14:modId xmlns:p14="http://schemas.microsoft.com/office/powerpoint/2010/main" val="4046788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62982-B355-43D4-8B2B-01753B25049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D3B3611-77D8-4FB3-B54A-190B7F7045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10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6192-2991-426A-9D48-C6FF2EDA487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F862572-1BF5-4470-84FB-72FEC5625971}"/>
              </a:ext>
            </a:extLst>
          </p:cNvPr>
          <p:cNvGraphicFramePr>
            <a:graphicFrameLocks noGrp="1"/>
          </p:cNvGraphicFramePr>
          <p:nvPr>
            <p:ph type="tbl" sz="quarter" idx="13"/>
            <p:extLst>
              <p:ext uri="{D42A27DB-BD31-4B8C-83A1-F6EECF244321}">
                <p14:modId xmlns:p14="http://schemas.microsoft.com/office/powerpoint/2010/main" val="352768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370137349"/>
                    </a:ext>
                  </a:extLst>
                </a:gridCol>
                <a:gridCol w="2468880">
                  <a:extLst>
                    <a:ext uri="{9D8B030D-6E8A-4147-A177-3AD203B41FA5}">
                      <a16:colId xmlns:a16="http://schemas.microsoft.com/office/drawing/2014/main" val="3845161908"/>
                    </a:ext>
                  </a:extLst>
                </a:gridCol>
                <a:gridCol w="2468880">
                  <a:extLst>
                    <a:ext uri="{9D8B030D-6E8A-4147-A177-3AD203B41FA5}">
                      <a16:colId xmlns:a16="http://schemas.microsoft.com/office/drawing/2014/main" val="320183450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002772373"/>
                  </a:ext>
                </a:extLst>
              </a:tr>
              <a:tr h="370840">
                <a:tc>
                  <a:txBody>
                    <a:bodyPr/>
                    <a:lstStyle/>
                    <a:p>
                      <a:r>
                        <a:rPr lang="en-US" sz="1000" b="1"/>
                        <a:t>@MargueriteTort</a:t>
                      </a:r>
                    </a:p>
                  </a:txBody>
                  <a:tcPr/>
                </a:tc>
                <a:tc>
                  <a:txBody>
                    <a:bodyPr/>
                    <a:lstStyle/>
                    <a:p>
                      <a:r>
                        <a:rPr lang="en-US" sz="1000"/>
                        <a:t>PHLY Insurance Co. (42)</a:t>
                      </a:r>
                    </a:p>
                  </a:txBody>
                  <a:tcPr/>
                </a:tc>
                <a:tc>
                  <a:txBody>
                    <a:bodyPr/>
                    <a:lstStyle/>
                    <a:p>
                      <a:r>
                        <a:rPr lang="en-US" sz="1000"/>
                        <a:t>42</a:t>
                      </a:r>
                    </a:p>
                  </a:txBody>
                  <a:tcPr/>
                </a:tc>
                <a:extLst>
                  <a:ext uri="{0D108BD9-81ED-4DB2-BD59-A6C34878D82A}">
                    <a16:rowId xmlns:a16="http://schemas.microsoft.com/office/drawing/2014/main" val="2449904093"/>
                  </a:ext>
                </a:extLst>
              </a:tr>
              <a:tr h="370840">
                <a:tc>
                  <a:txBody>
                    <a:bodyPr/>
                    <a:lstStyle/>
                    <a:p>
                      <a:r>
                        <a:rPr lang="en-US" sz="1000" b="1"/>
                        <a:t>@EaglesComms</a:t>
                      </a:r>
                    </a:p>
                  </a:txBody>
                  <a:tcPr/>
                </a:tc>
                <a:tc>
                  <a:txBody>
                    <a:bodyPr/>
                    <a:lstStyle/>
                    <a:p>
                      <a:r>
                        <a:rPr lang="en-US" sz="1000"/>
                        <a:t>PHLY Insurance Co. (33)</a:t>
                      </a:r>
                    </a:p>
                  </a:txBody>
                  <a:tcPr/>
                </a:tc>
                <a:tc>
                  <a:txBody>
                    <a:bodyPr/>
                    <a:lstStyle/>
                    <a:p>
                      <a:r>
                        <a:rPr lang="en-US" sz="1000"/>
                        <a:t>33</a:t>
                      </a:r>
                    </a:p>
                  </a:txBody>
                  <a:tcPr/>
                </a:tc>
                <a:extLst>
                  <a:ext uri="{0D108BD9-81ED-4DB2-BD59-A6C34878D82A}">
                    <a16:rowId xmlns:a16="http://schemas.microsoft.com/office/drawing/2014/main" val="3710953980"/>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3013336655"/>
                  </a:ext>
                </a:extLst>
              </a:tr>
              <a:tr h="370840">
                <a:tc>
                  <a:txBody>
                    <a:bodyPr/>
                    <a:lstStyle/>
                    <a:p>
                      <a:r>
                        <a:rPr lang="en-US" sz="1000" b="1"/>
                        <a:t>@BrianOReilly145</a:t>
                      </a:r>
                    </a:p>
                  </a:txBody>
                  <a:tcPr/>
                </a:tc>
                <a:tc>
                  <a:txBody>
                    <a:bodyPr/>
                    <a:lstStyle/>
                    <a:p>
                      <a:r>
                        <a:rPr lang="en-US" sz="1000"/>
                        <a:t>PHLY Insurance Co. (16)</a:t>
                      </a:r>
                    </a:p>
                  </a:txBody>
                  <a:tcPr/>
                </a:tc>
                <a:tc>
                  <a:txBody>
                    <a:bodyPr/>
                    <a:lstStyle/>
                    <a:p>
                      <a:r>
                        <a:rPr lang="en-US" sz="1000"/>
                        <a:t>16</a:t>
                      </a:r>
                    </a:p>
                  </a:txBody>
                  <a:tcPr/>
                </a:tc>
                <a:extLst>
                  <a:ext uri="{0D108BD9-81ED-4DB2-BD59-A6C34878D82A}">
                    <a16:rowId xmlns:a16="http://schemas.microsoft.com/office/drawing/2014/main" val="3485074775"/>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3041146944"/>
                  </a:ext>
                </a:extLst>
              </a:tr>
              <a:tr h="370840">
                <a:tc>
                  <a:txBody>
                    <a:bodyPr/>
                    <a:lstStyle/>
                    <a:p>
                      <a:r>
                        <a:rPr lang="en-US" sz="1000" b="1"/>
                        <a:t>@wadt</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83756090"/>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992360187"/>
                  </a:ext>
                </a:extLst>
              </a:tr>
              <a:tr h="370840">
                <a:tc>
                  <a:txBody>
                    <a:bodyPr/>
                    <a:lstStyle/>
                    <a:p>
                      <a:r>
                        <a:rPr lang="en-US" sz="1000" b="1"/>
                        <a:t>@mplousis64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184786517"/>
                  </a:ext>
                </a:extLst>
              </a:tr>
              <a:tr h="370840">
                <a:tc>
                  <a:txBody>
                    <a:bodyPr/>
                    <a:lstStyle/>
                    <a:p>
                      <a:r>
                        <a:rPr lang="en-US" sz="1000" b="1"/>
                        <a:t>@stoo1presidente</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3535865022"/>
                  </a:ext>
                </a:extLst>
              </a:tr>
              <a:tr h="370840">
                <a:tc>
                  <a:txBody>
                    <a:bodyPr/>
                    <a:lstStyle/>
                    <a:p>
                      <a:r>
                        <a:rPr lang="en-US" sz="1000" b="1"/>
                        <a:t>@Jayden31215665</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564717382"/>
                  </a:ext>
                </a:extLst>
              </a:tr>
            </a:tbl>
          </a:graphicData>
        </a:graphic>
      </p:graphicFrame>
      <p:sp>
        <p:nvSpPr>
          <p:cNvPr id="4" name="Text Placeholder 3">
            <a:extLst>
              <a:ext uri="{FF2B5EF4-FFF2-40B4-BE49-F238E27FC236}">
                <a16:creationId xmlns:a16="http://schemas.microsoft.com/office/drawing/2014/main" id="{3C03678F-9425-4483-AF07-FC023E8A706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68778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DCEA-00A3-4A74-9882-22E7DA39CD8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F54DC3B3-907B-4C74-B4E1-01C48E59BBC9}"/>
              </a:ext>
            </a:extLst>
          </p:cNvPr>
          <p:cNvGraphicFramePr>
            <a:graphicFrameLocks noGrp="1"/>
          </p:cNvGraphicFramePr>
          <p:nvPr>
            <p:ph type="tbl" sz="quarter" idx="13"/>
            <p:extLst>
              <p:ext uri="{D42A27DB-BD31-4B8C-83A1-F6EECF244321}">
                <p14:modId xmlns:p14="http://schemas.microsoft.com/office/powerpoint/2010/main" val="3972915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5784153"/>
                    </a:ext>
                  </a:extLst>
                </a:gridCol>
                <a:gridCol w="493776">
                  <a:extLst>
                    <a:ext uri="{9D8B030D-6E8A-4147-A177-3AD203B41FA5}">
                      <a16:colId xmlns:a16="http://schemas.microsoft.com/office/drawing/2014/main" val="1376764176"/>
                    </a:ext>
                  </a:extLst>
                </a:gridCol>
                <a:gridCol w="1069848">
                  <a:extLst>
                    <a:ext uri="{9D8B030D-6E8A-4147-A177-3AD203B41FA5}">
                      <a16:colId xmlns:a16="http://schemas.microsoft.com/office/drawing/2014/main" val="94189982"/>
                    </a:ext>
                  </a:extLst>
                </a:gridCol>
                <a:gridCol w="1069848">
                  <a:extLst>
                    <a:ext uri="{9D8B030D-6E8A-4147-A177-3AD203B41FA5}">
                      <a16:colId xmlns:a16="http://schemas.microsoft.com/office/drawing/2014/main" val="3611612745"/>
                    </a:ext>
                  </a:extLst>
                </a:gridCol>
                <a:gridCol w="1069848">
                  <a:extLst>
                    <a:ext uri="{9D8B030D-6E8A-4147-A177-3AD203B41FA5}">
                      <a16:colId xmlns:a16="http://schemas.microsoft.com/office/drawing/2014/main" val="1433374309"/>
                    </a:ext>
                  </a:extLst>
                </a:gridCol>
                <a:gridCol w="1069848">
                  <a:extLst>
                    <a:ext uri="{9D8B030D-6E8A-4147-A177-3AD203B41FA5}">
                      <a16:colId xmlns:a16="http://schemas.microsoft.com/office/drawing/2014/main" val="2945514254"/>
                    </a:ext>
                  </a:extLst>
                </a:gridCol>
                <a:gridCol w="1069848">
                  <a:extLst>
                    <a:ext uri="{9D8B030D-6E8A-4147-A177-3AD203B41FA5}">
                      <a16:colId xmlns:a16="http://schemas.microsoft.com/office/drawing/2014/main" val="239146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9880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- 2021-12-03 09:52:03</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2021 Best Places to Work in PA! Last night, our HR team accepted our 12th award on behalf of #TEAMPHLY during the virtual #awards ceremony. Thank you to our employees for making PHLY a great place to work! 🙌 #BestPlacesPA https://t.co/UlCoi4B4QK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01:40:12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0.7239 %</a:t>
                      </a:r>
                    </a:p>
                  </a:txBody>
                  <a:tcPr/>
                </a:tc>
                <a:extLst>
                  <a:ext uri="{0D108BD9-81ED-4DB2-BD59-A6C34878D82A}">
                    <a16:rowId xmlns:a16="http://schemas.microsoft.com/office/drawing/2014/main" val="379473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- 2021-12-14 15:10:05</a:t>
                      </a:r>
                      <a:r>
                        <a:rPr kumimoji="0" lang="en-US" sz="1000" b="0" i="0" u="none" strike="noStrike" kern="1200" cap="none" spc="0" normalizeH="0" baseline="0" noProof="0">
                          <a:ln>
                            <a:noFill/>
                          </a:ln>
                          <a:solidFill>
                            <a:prstClr val="black"/>
                          </a:solidFill>
                          <a:effectLst/>
                          <a:uLnTx/>
                          <a:uFillTx/>
                          <a:latin typeface="+mn-lt"/>
                          <a:ea typeface="+mn-ea"/>
                          <a:cs typeface="+mn-cs"/>
                        </a:rPr>
                        <a:t>
 Lights and decorations bring #holiday cheer to many at this time of year. To help lift the spirits of seniors this #holidayseason, #TEAMPHLY created handmade #ornaments to be donated to local nursing homes. https://t.co/lh4NEWieWv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12/15/2021 19:38:45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0.2113 %</a:t>
                      </a:r>
                    </a:p>
                  </a:txBody>
                  <a:tcPr/>
                </a:tc>
                <a:extLst>
                  <a:ext uri="{0D108BD9-81ED-4DB2-BD59-A6C34878D82A}">
                    <a16:rowId xmlns:a16="http://schemas.microsoft.com/office/drawing/2014/main" val="1864720524"/>
                  </a:ext>
                </a:extLst>
              </a:tr>
            </a:tbl>
          </a:graphicData>
        </a:graphic>
      </p:graphicFrame>
      <p:sp>
        <p:nvSpPr>
          <p:cNvPr id="4" name="Text Placeholder 3">
            <a:extLst>
              <a:ext uri="{FF2B5EF4-FFF2-40B4-BE49-F238E27FC236}">
                <a16:creationId xmlns:a16="http://schemas.microsoft.com/office/drawing/2014/main" id="{1794DF51-24A7-4669-AD60-7D58AD9BE84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91689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D1114-3CF3-46D6-9D0A-D4471FCB4D36}"/>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8A09B98-E19D-474C-8786-4985B9323C96}"/>
              </a:ext>
            </a:extLst>
          </p:cNvPr>
          <p:cNvGraphicFramePr>
            <a:graphicFrameLocks noGrp="1"/>
          </p:cNvGraphicFramePr>
          <p:nvPr>
            <p:ph type="tbl" sz="quarter" idx="13"/>
            <p:extLst>
              <p:ext uri="{D42A27DB-BD31-4B8C-83A1-F6EECF244321}">
                <p14:modId xmlns:p14="http://schemas.microsoft.com/office/powerpoint/2010/main" val="90732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61681193"/>
                    </a:ext>
                  </a:extLst>
                </a:gridCol>
                <a:gridCol w="493776">
                  <a:extLst>
                    <a:ext uri="{9D8B030D-6E8A-4147-A177-3AD203B41FA5}">
                      <a16:colId xmlns:a16="http://schemas.microsoft.com/office/drawing/2014/main" val="3606147506"/>
                    </a:ext>
                  </a:extLst>
                </a:gridCol>
                <a:gridCol w="1069848">
                  <a:extLst>
                    <a:ext uri="{9D8B030D-6E8A-4147-A177-3AD203B41FA5}">
                      <a16:colId xmlns:a16="http://schemas.microsoft.com/office/drawing/2014/main" val="915400909"/>
                    </a:ext>
                  </a:extLst>
                </a:gridCol>
                <a:gridCol w="1069848">
                  <a:extLst>
                    <a:ext uri="{9D8B030D-6E8A-4147-A177-3AD203B41FA5}">
                      <a16:colId xmlns:a16="http://schemas.microsoft.com/office/drawing/2014/main" val="844955328"/>
                    </a:ext>
                  </a:extLst>
                </a:gridCol>
                <a:gridCol w="1069848">
                  <a:extLst>
                    <a:ext uri="{9D8B030D-6E8A-4147-A177-3AD203B41FA5}">
                      <a16:colId xmlns:a16="http://schemas.microsoft.com/office/drawing/2014/main" val="1622520011"/>
                    </a:ext>
                  </a:extLst>
                </a:gridCol>
                <a:gridCol w="1069848">
                  <a:extLst>
                    <a:ext uri="{9D8B030D-6E8A-4147-A177-3AD203B41FA5}">
                      <a16:colId xmlns:a16="http://schemas.microsoft.com/office/drawing/2014/main" val="111614423"/>
                    </a:ext>
                  </a:extLst>
                </a:gridCol>
                <a:gridCol w="1069848">
                  <a:extLst>
                    <a:ext uri="{9D8B030D-6E8A-4147-A177-3AD203B41FA5}">
                      <a16:colId xmlns:a16="http://schemas.microsoft.com/office/drawing/2014/main" val="157817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2842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- 2021-12-22 17:01:18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@SPFoodCoop, @superheroproj, &amp;amp; @VFES for being highlighted at #WFTvsPHI! 
Learn more: https://t.co/cP4mS9bqYI https://t.co/qztHpai2io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12/27/2021 13:40:25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0.1845 %</a:t>
                      </a:r>
                    </a:p>
                  </a:txBody>
                  <a:tcPr/>
                </a:tc>
                <a:extLst>
                  <a:ext uri="{0D108BD9-81ED-4DB2-BD59-A6C34878D82A}">
                    <a16:rowId xmlns:a16="http://schemas.microsoft.com/office/drawing/2014/main" val="294856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- 2021-12-27 11:30:00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https://t.co/TAsZrjJMfi to check out our open roles and submit an application! #TEAMPHLY #insurancecareers #jobsearching https://t.co/z3Mbt1hiAa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01:37:59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0.1582 %</a:t>
                      </a:r>
                    </a:p>
                  </a:txBody>
                  <a:tcPr/>
                </a:tc>
                <a:extLst>
                  <a:ext uri="{0D108BD9-81ED-4DB2-BD59-A6C34878D82A}">
                    <a16:rowId xmlns:a16="http://schemas.microsoft.com/office/drawing/2014/main" val="3209311311"/>
                  </a:ext>
                </a:extLst>
              </a:tr>
            </a:tbl>
          </a:graphicData>
        </a:graphic>
      </p:graphicFrame>
      <p:sp>
        <p:nvSpPr>
          <p:cNvPr id="4" name="Text Placeholder 3">
            <a:extLst>
              <a:ext uri="{FF2B5EF4-FFF2-40B4-BE49-F238E27FC236}">
                <a16:creationId xmlns:a16="http://schemas.microsoft.com/office/drawing/2014/main" id="{CA6CF9DF-2D19-41DE-83C8-93768BB30D0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99247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069A-048A-4186-9EAB-E90A7FDF86CE}"/>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DC21E3D4-874E-4FC1-A655-4398E64FCA79}"/>
              </a:ext>
            </a:extLst>
          </p:cNvPr>
          <p:cNvGraphicFramePr>
            <a:graphicFrameLocks noGrp="1"/>
          </p:cNvGraphicFramePr>
          <p:nvPr>
            <p:ph type="tbl" sz="quarter" idx="13"/>
            <p:extLst>
              <p:ext uri="{D42A27DB-BD31-4B8C-83A1-F6EECF244321}">
                <p14:modId xmlns:p14="http://schemas.microsoft.com/office/powerpoint/2010/main" val="854489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3447000"/>
                    </a:ext>
                  </a:extLst>
                </a:gridCol>
                <a:gridCol w="493776">
                  <a:extLst>
                    <a:ext uri="{9D8B030D-6E8A-4147-A177-3AD203B41FA5}">
                      <a16:colId xmlns:a16="http://schemas.microsoft.com/office/drawing/2014/main" val="1643804549"/>
                    </a:ext>
                  </a:extLst>
                </a:gridCol>
                <a:gridCol w="1069848">
                  <a:extLst>
                    <a:ext uri="{9D8B030D-6E8A-4147-A177-3AD203B41FA5}">
                      <a16:colId xmlns:a16="http://schemas.microsoft.com/office/drawing/2014/main" val="1168629187"/>
                    </a:ext>
                  </a:extLst>
                </a:gridCol>
                <a:gridCol w="1069848">
                  <a:extLst>
                    <a:ext uri="{9D8B030D-6E8A-4147-A177-3AD203B41FA5}">
                      <a16:colId xmlns:a16="http://schemas.microsoft.com/office/drawing/2014/main" val="69643913"/>
                    </a:ext>
                  </a:extLst>
                </a:gridCol>
                <a:gridCol w="1069848">
                  <a:extLst>
                    <a:ext uri="{9D8B030D-6E8A-4147-A177-3AD203B41FA5}">
                      <a16:colId xmlns:a16="http://schemas.microsoft.com/office/drawing/2014/main" val="3608980475"/>
                    </a:ext>
                  </a:extLst>
                </a:gridCol>
                <a:gridCol w="1069848">
                  <a:extLst>
                    <a:ext uri="{9D8B030D-6E8A-4147-A177-3AD203B41FA5}">
                      <a16:colId xmlns:a16="http://schemas.microsoft.com/office/drawing/2014/main" val="3386305178"/>
                    </a:ext>
                  </a:extLst>
                </a:gridCol>
                <a:gridCol w="1069848">
                  <a:extLst>
                    <a:ext uri="{9D8B030D-6E8A-4147-A177-3AD203B41FA5}">
                      <a16:colId xmlns:a16="http://schemas.microsoft.com/office/drawing/2014/main" val="397186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8210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- 2021-12-28 15:57:50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@Eagles to honor #nonprofits doing great work before home games. Congrats to @StarfinderFound, Families for Safe Streets Greater Philadelphia, &amp;amp; SERV Behavioral Health for being highlighted at #NYGvsPHI! 
Learn more: https://t.co/cP4mS9bqYI https://t.co/AIV6S5s6RJ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12/30/2021 01:40:11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0.1582 %</a:t>
                      </a:r>
                    </a:p>
                  </a:txBody>
                  <a:tcPr/>
                </a:tc>
                <a:extLst>
                  <a:ext uri="{0D108BD9-81ED-4DB2-BD59-A6C34878D82A}">
                    <a16:rowId xmlns:a16="http://schemas.microsoft.com/office/drawing/2014/main" val="1009912252"/>
                  </a:ext>
                </a:extLst>
              </a:tr>
            </a:tbl>
          </a:graphicData>
        </a:graphic>
      </p:graphicFrame>
      <p:sp>
        <p:nvSpPr>
          <p:cNvPr id="4" name="Text Placeholder 3">
            <a:extLst>
              <a:ext uri="{FF2B5EF4-FFF2-40B4-BE49-F238E27FC236}">
                <a16:creationId xmlns:a16="http://schemas.microsoft.com/office/drawing/2014/main" id="{14388ED5-23AE-4101-AE67-6C80E11802F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21642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44016-0D2E-49F7-8F71-3727961DAD5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25C0180-76CD-49F6-BDF9-5CAF7741326B}"/>
              </a:ext>
            </a:extLst>
          </p:cNvPr>
          <p:cNvGraphicFramePr>
            <a:graphicFrameLocks noGrp="1"/>
          </p:cNvGraphicFramePr>
          <p:nvPr>
            <p:ph type="tbl" sz="quarter" idx="13"/>
            <p:extLst>
              <p:ext uri="{D42A27DB-BD31-4B8C-83A1-F6EECF244321}">
                <p14:modId xmlns:p14="http://schemas.microsoft.com/office/powerpoint/2010/main" val="412953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59079356"/>
                    </a:ext>
                  </a:extLst>
                </a:gridCol>
                <a:gridCol w="658368">
                  <a:extLst>
                    <a:ext uri="{9D8B030D-6E8A-4147-A177-3AD203B41FA5}">
                      <a16:colId xmlns:a16="http://schemas.microsoft.com/office/drawing/2014/main" val="995821749"/>
                    </a:ext>
                  </a:extLst>
                </a:gridCol>
                <a:gridCol w="658368">
                  <a:extLst>
                    <a:ext uri="{9D8B030D-6E8A-4147-A177-3AD203B41FA5}">
                      <a16:colId xmlns:a16="http://schemas.microsoft.com/office/drawing/2014/main" val="2038532405"/>
                    </a:ext>
                  </a:extLst>
                </a:gridCol>
                <a:gridCol w="658368">
                  <a:extLst>
                    <a:ext uri="{9D8B030D-6E8A-4147-A177-3AD203B41FA5}">
                      <a16:colId xmlns:a16="http://schemas.microsoft.com/office/drawing/2014/main" val="944542894"/>
                    </a:ext>
                  </a:extLst>
                </a:gridCol>
                <a:gridCol w="658368">
                  <a:extLst>
                    <a:ext uri="{9D8B030D-6E8A-4147-A177-3AD203B41FA5}">
                      <a16:colId xmlns:a16="http://schemas.microsoft.com/office/drawing/2014/main" val="776633508"/>
                    </a:ext>
                  </a:extLst>
                </a:gridCol>
                <a:gridCol w="658368">
                  <a:extLst>
                    <a:ext uri="{9D8B030D-6E8A-4147-A177-3AD203B41FA5}">
                      <a16:colId xmlns:a16="http://schemas.microsoft.com/office/drawing/2014/main" val="3918960495"/>
                    </a:ext>
                  </a:extLst>
                </a:gridCol>
                <a:gridCol w="658368">
                  <a:extLst>
                    <a:ext uri="{9D8B030D-6E8A-4147-A177-3AD203B41FA5}">
                      <a16:colId xmlns:a16="http://schemas.microsoft.com/office/drawing/2014/main" val="498419229"/>
                    </a:ext>
                  </a:extLst>
                </a:gridCol>
                <a:gridCol w="658368">
                  <a:extLst>
                    <a:ext uri="{9D8B030D-6E8A-4147-A177-3AD203B41FA5}">
                      <a16:colId xmlns:a16="http://schemas.microsoft.com/office/drawing/2014/main" val="2847985103"/>
                    </a:ext>
                  </a:extLst>
                </a:gridCol>
                <a:gridCol w="658368">
                  <a:extLst>
                    <a:ext uri="{9D8B030D-6E8A-4147-A177-3AD203B41FA5}">
                      <a16:colId xmlns:a16="http://schemas.microsoft.com/office/drawing/2014/main" val="1586538933"/>
                    </a:ext>
                  </a:extLst>
                </a:gridCol>
                <a:gridCol w="658368">
                  <a:extLst>
                    <a:ext uri="{9D8B030D-6E8A-4147-A177-3AD203B41FA5}">
                      <a16:colId xmlns:a16="http://schemas.microsoft.com/office/drawing/2014/main" val="2017495336"/>
                    </a:ext>
                  </a:extLst>
                </a:gridCol>
                <a:gridCol w="658368">
                  <a:extLst>
                    <a:ext uri="{9D8B030D-6E8A-4147-A177-3AD203B41FA5}">
                      <a16:colId xmlns:a16="http://schemas.microsoft.com/office/drawing/2014/main" val="968792096"/>
                    </a:ext>
                  </a:extLst>
                </a:gridCol>
                <a:gridCol w="658368">
                  <a:extLst>
                    <a:ext uri="{9D8B030D-6E8A-4147-A177-3AD203B41FA5}">
                      <a16:colId xmlns:a16="http://schemas.microsoft.com/office/drawing/2014/main" val="11386718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901976126"/>
                  </a:ext>
                </a:extLst>
              </a:tr>
              <a:tr h="370840">
                <a:tc>
                  <a:txBody>
                    <a:bodyPr/>
                    <a:lstStyle/>
                    <a:p>
                      <a:r>
                        <a:rPr lang="en-US" sz="1000"/>
                        <a:t>30416</a:t>
                      </a:r>
                    </a:p>
                  </a:txBody>
                  <a:tcPr/>
                </a:tc>
                <a:tc>
                  <a:txBody>
                    <a:bodyPr/>
                    <a:lstStyle/>
                    <a:p>
                      <a:r>
                        <a:rPr lang="en-US" sz="1000"/>
                        <a:t>202</a:t>
                      </a:r>
                    </a:p>
                  </a:txBody>
                  <a:tcPr/>
                </a:tc>
                <a:tc>
                  <a:txBody>
                    <a:bodyPr/>
                    <a:lstStyle/>
                    <a:p>
                      <a:r>
                        <a:rPr lang="en-US" sz="1000"/>
                        <a:t>22</a:t>
                      </a:r>
                    </a:p>
                  </a:txBody>
                  <a:tcPr/>
                </a:tc>
                <a:tc>
                  <a:txBody>
                    <a:bodyPr/>
                    <a:lstStyle/>
                    <a:p>
                      <a:r>
                        <a:rPr lang="en-US" sz="1000"/>
                        <a:t>1566</a:t>
                      </a:r>
                    </a:p>
                  </a:txBody>
                  <a:tcPr/>
                </a:tc>
                <a:tc>
                  <a:txBody>
                    <a:bodyPr/>
                    <a:lstStyle/>
                    <a:p>
                      <a:r>
                        <a:rPr lang="en-US" sz="1000"/>
                        <a:t>71.181818181818</a:t>
                      </a:r>
                    </a:p>
                  </a:txBody>
                  <a:tcPr/>
                </a:tc>
                <a:tc>
                  <a:txBody>
                    <a:bodyPr/>
                    <a:lstStyle/>
                    <a:p>
                      <a:r>
                        <a:rPr lang="en-US" sz="1000"/>
                        <a:t>27</a:t>
                      </a:r>
                    </a:p>
                  </a:txBody>
                  <a:tcPr/>
                </a:tc>
                <a:tc>
                  <a:txBody>
                    <a:bodyPr/>
                    <a:lstStyle/>
                    <a:p>
                      <a:r>
                        <a:rPr lang="en-US" sz="1000"/>
                        <a:t>110</a:t>
                      </a:r>
                    </a:p>
                  </a:txBody>
                  <a:tcPr/>
                </a:tc>
                <a:tc>
                  <a:txBody>
                    <a:bodyPr/>
                    <a:lstStyle/>
                    <a:p>
                      <a:r>
                        <a:rPr lang="en-US" sz="1000"/>
                        <a:t>1806</a:t>
                      </a:r>
                    </a:p>
                  </a:txBody>
                  <a:tcPr/>
                </a:tc>
                <a:tc>
                  <a:txBody>
                    <a:bodyPr/>
                    <a:lstStyle/>
                    <a:p>
                      <a:r>
                        <a:rPr lang="en-US" sz="1000"/>
                        <a:t>82.090909090909</a:t>
                      </a:r>
                    </a:p>
                  </a:txBody>
                  <a:tcPr/>
                </a:tc>
                <a:tc>
                  <a:txBody>
                    <a:bodyPr/>
                    <a:lstStyle/>
                    <a:p>
                      <a:r>
                        <a:rPr lang="en-US" sz="1000"/>
                        <a:t>74006</a:t>
                      </a:r>
                    </a:p>
                  </a:txBody>
                  <a:tcPr/>
                </a:tc>
                <a:tc>
                  <a:txBody>
                    <a:bodyPr/>
                    <a:lstStyle/>
                    <a:p>
                      <a:r>
                        <a:rPr lang="en-US" sz="1000"/>
                        <a:t>3363.9090909091</a:t>
                      </a:r>
                    </a:p>
                  </a:txBody>
                  <a:tcPr/>
                </a:tc>
                <a:tc>
                  <a:txBody>
                    <a:bodyPr/>
                    <a:lstStyle/>
                    <a:p>
                      <a:r>
                        <a:rPr lang="en-US" sz="1000"/>
                        <a:t>4.2680098608102 %</a:t>
                      </a:r>
                    </a:p>
                  </a:txBody>
                  <a:tcPr/>
                </a:tc>
                <a:extLst>
                  <a:ext uri="{0D108BD9-81ED-4DB2-BD59-A6C34878D82A}">
                    <a16:rowId xmlns:a16="http://schemas.microsoft.com/office/drawing/2014/main" val="1249269713"/>
                  </a:ext>
                </a:extLst>
              </a:tr>
            </a:tbl>
          </a:graphicData>
        </a:graphic>
      </p:graphicFrame>
      <p:sp>
        <p:nvSpPr>
          <p:cNvPr id="4" name="Text Placeholder 3">
            <a:extLst>
              <a:ext uri="{FF2B5EF4-FFF2-40B4-BE49-F238E27FC236}">
                <a16:creationId xmlns:a16="http://schemas.microsoft.com/office/drawing/2014/main" id="{F11709C1-1984-42D3-BB24-D977987140C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83052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092E4-0898-45A1-8B8E-280B41B375A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4698105-839A-4EAE-9961-81061CE790AB}"/>
              </a:ext>
            </a:extLst>
          </p:cNvPr>
          <p:cNvGraphicFramePr>
            <a:graphicFrameLocks noGrp="1"/>
          </p:cNvGraphicFramePr>
          <p:nvPr>
            <p:ph type="chart" sz="quarter" idx="13"/>
            <p:extLst>
              <p:ext uri="{D42A27DB-BD31-4B8C-83A1-F6EECF244321}">
                <p14:modId xmlns:p14="http://schemas.microsoft.com/office/powerpoint/2010/main" val="4262580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017524-1EC8-4FC5-9333-A08978C1BDB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200C0DA-5946-4D9A-876A-F2396AC071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3492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435B-B2FC-46AD-B721-872400C251ED}"/>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D5B1EAE-A2D4-4EC9-BE23-EB3FEAC07BC8}"/>
              </a:ext>
            </a:extLst>
          </p:cNvPr>
          <p:cNvGraphicFramePr>
            <a:graphicFrameLocks noGrp="1"/>
          </p:cNvGraphicFramePr>
          <p:nvPr>
            <p:ph type="chart" sz="quarter" idx="13"/>
            <p:extLst>
              <p:ext uri="{D42A27DB-BD31-4B8C-83A1-F6EECF244321}">
                <p14:modId xmlns:p14="http://schemas.microsoft.com/office/powerpoint/2010/main" val="1984979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5085DA-AE47-48F1-9CEB-EF552EEEF68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FDA614E-D7C3-42D4-9BA4-DFDE558EE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531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83B7-BC40-42D7-AE11-7D6AF8E32B37}"/>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C22BC912-0ADC-4273-A0DC-47761349E6F1}"/>
              </a:ext>
            </a:extLst>
          </p:cNvPr>
          <p:cNvGraphicFramePr>
            <a:graphicFrameLocks noGrp="1"/>
          </p:cNvGraphicFramePr>
          <p:nvPr>
            <p:ph type="chart" sz="quarter" idx="13"/>
            <p:extLst>
              <p:ext uri="{D42A27DB-BD31-4B8C-83A1-F6EECF244321}">
                <p14:modId xmlns:p14="http://schemas.microsoft.com/office/powerpoint/2010/main" val="1545851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8FEF0-718D-473E-B35C-A190052B2DB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03AA727-4AFF-4541-AD08-7BCACF01A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452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32012-78D1-4913-B8D1-A687129BA16D}"/>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BCA0F91F-7136-4682-9713-AD01ABB0F8B5}"/>
              </a:ext>
            </a:extLst>
          </p:cNvPr>
          <p:cNvGraphicFramePr>
            <a:graphicFrameLocks noGrp="1"/>
          </p:cNvGraphicFramePr>
          <p:nvPr>
            <p:ph type="chart" sz="quarter" idx="13"/>
            <p:extLst>
              <p:ext uri="{D42A27DB-BD31-4B8C-83A1-F6EECF244321}">
                <p14:modId xmlns:p14="http://schemas.microsoft.com/office/powerpoint/2010/main" val="284312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461B7D-71B5-4965-9613-7508C49714A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4E5830B-EE34-44ED-BA5A-163E69E1E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658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1110-3396-4812-A59A-25ABF9D6AD94}"/>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6756F370-26E4-4A58-87D7-67267D7F29B2}"/>
              </a:ext>
            </a:extLst>
          </p:cNvPr>
          <p:cNvGraphicFramePr>
            <a:graphicFrameLocks noGrp="1"/>
          </p:cNvGraphicFramePr>
          <p:nvPr>
            <p:ph type="tbl" sz="quarter" idx="13"/>
            <p:extLst>
              <p:ext uri="{D42A27DB-BD31-4B8C-83A1-F6EECF244321}">
                <p14:modId xmlns:p14="http://schemas.microsoft.com/office/powerpoint/2010/main" val="184164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7925308"/>
                    </a:ext>
                  </a:extLst>
                </a:gridCol>
                <a:gridCol w="740664">
                  <a:extLst>
                    <a:ext uri="{9D8B030D-6E8A-4147-A177-3AD203B41FA5}">
                      <a16:colId xmlns:a16="http://schemas.microsoft.com/office/drawing/2014/main" val="2369115895"/>
                    </a:ext>
                  </a:extLst>
                </a:gridCol>
                <a:gridCol w="740664">
                  <a:extLst>
                    <a:ext uri="{9D8B030D-6E8A-4147-A177-3AD203B41FA5}">
                      <a16:colId xmlns:a16="http://schemas.microsoft.com/office/drawing/2014/main" val="2831201868"/>
                    </a:ext>
                  </a:extLst>
                </a:gridCol>
                <a:gridCol w="740664">
                  <a:extLst>
                    <a:ext uri="{9D8B030D-6E8A-4147-A177-3AD203B41FA5}">
                      <a16:colId xmlns:a16="http://schemas.microsoft.com/office/drawing/2014/main" val="103024349"/>
                    </a:ext>
                  </a:extLst>
                </a:gridCol>
                <a:gridCol w="740664">
                  <a:extLst>
                    <a:ext uri="{9D8B030D-6E8A-4147-A177-3AD203B41FA5}">
                      <a16:colId xmlns:a16="http://schemas.microsoft.com/office/drawing/2014/main" val="219176742"/>
                    </a:ext>
                  </a:extLst>
                </a:gridCol>
                <a:gridCol w="740664">
                  <a:extLst>
                    <a:ext uri="{9D8B030D-6E8A-4147-A177-3AD203B41FA5}">
                      <a16:colId xmlns:a16="http://schemas.microsoft.com/office/drawing/2014/main" val="1566530084"/>
                    </a:ext>
                  </a:extLst>
                </a:gridCol>
                <a:gridCol w="740664">
                  <a:extLst>
                    <a:ext uri="{9D8B030D-6E8A-4147-A177-3AD203B41FA5}">
                      <a16:colId xmlns:a16="http://schemas.microsoft.com/office/drawing/2014/main" val="3747932255"/>
                    </a:ext>
                  </a:extLst>
                </a:gridCol>
                <a:gridCol w="740664">
                  <a:extLst>
                    <a:ext uri="{9D8B030D-6E8A-4147-A177-3AD203B41FA5}">
                      <a16:colId xmlns:a16="http://schemas.microsoft.com/office/drawing/2014/main" val="1003697267"/>
                    </a:ext>
                  </a:extLst>
                </a:gridCol>
                <a:gridCol w="740664">
                  <a:extLst>
                    <a:ext uri="{9D8B030D-6E8A-4147-A177-3AD203B41FA5}">
                      <a16:colId xmlns:a16="http://schemas.microsoft.com/office/drawing/2014/main" val="74368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6496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- 2021-12-13 09:15:19</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share that for the 10th straight year AM Best has awarded PHLY with an A++ (Superior) rating. This is the highest rating awarded by AM Best, which provides an independent opinion of an insurer's financial strength and ability to meet its ongoing insurance obligations. 
Along with our 96% customer satisfaction rating and outstanding claims handling, this AM Best Rating is an example of the PHLY Difference our customers depend on and trust.
Learn more: https://bit.ly/31TKX4r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3.5474366529169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8622947"/>
                  </a:ext>
                </a:extLst>
              </a:tr>
            </a:tbl>
          </a:graphicData>
        </a:graphic>
      </p:graphicFrame>
      <p:sp>
        <p:nvSpPr>
          <p:cNvPr id="4" name="Text Placeholder 3">
            <a:extLst>
              <a:ext uri="{FF2B5EF4-FFF2-40B4-BE49-F238E27FC236}">
                <a16:creationId xmlns:a16="http://schemas.microsoft.com/office/drawing/2014/main" id="{4970DF06-44A9-459C-A0BF-C11C6E3DB61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88996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C21C5-AA12-4C62-ADBD-5868F69D187F}"/>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3F1A551F-66FE-4928-A637-6232F8D42EFF}"/>
              </a:ext>
            </a:extLst>
          </p:cNvPr>
          <p:cNvGraphicFramePr>
            <a:graphicFrameLocks noGrp="1"/>
          </p:cNvGraphicFramePr>
          <p:nvPr>
            <p:ph type="tbl" sz="quarter" idx="13"/>
            <p:extLst>
              <p:ext uri="{D42A27DB-BD31-4B8C-83A1-F6EECF244321}">
                <p14:modId xmlns:p14="http://schemas.microsoft.com/office/powerpoint/2010/main" val="381149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2636373"/>
                    </a:ext>
                  </a:extLst>
                </a:gridCol>
                <a:gridCol w="740664">
                  <a:extLst>
                    <a:ext uri="{9D8B030D-6E8A-4147-A177-3AD203B41FA5}">
                      <a16:colId xmlns:a16="http://schemas.microsoft.com/office/drawing/2014/main" val="2459927441"/>
                    </a:ext>
                  </a:extLst>
                </a:gridCol>
                <a:gridCol w="740664">
                  <a:extLst>
                    <a:ext uri="{9D8B030D-6E8A-4147-A177-3AD203B41FA5}">
                      <a16:colId xmlns:a16="http://schemas.microsoft.com/office/drawing/2014/main" val="1839619914"/>
                    </a:ext>
                  </a:extLst>
                </a:gridCol>
                <a:gridCol w="740664">
                  <a:extLst>
                    <a:ext uri="{9D8B030D-6E8A-4147-A177-3AD203B41FA5}">
                      <a16:colId xmlns:a16="http://schemas.microsoft.com/office/drawing/2014/main" val="280222290"/>
                    </a:ext>
                  </a:extLst>
                </a:gridCol>
                <a:gridCol w="740664">
                  <a:extLst>
                    <a:ext uri="{9D8B030D-6E8A-4147-A177-3AD203B41FA5}">
                      <a16:colId xmlns:a16="http://schemas.microsoft.com/office/drawing/2014/main" val="1380409256"/>
                    </a:ext>
                  </a:extLst>
                </a:gridCol>
                <a:gridCol w="740664">
                  <a:extLst>
                    <a:ext uri="{9D8B030D-6E8A-4147-A177-3AD203B41FA5}">
                      <a16:colId xmlns:a16="http://schemas.microsoft.com/office/drawing/2014/main" val="630845366"/>
                    </a:ext>
                  </a:extLst>
                </a:gridCol>
                <a:gridCol w="740664">
                  <a:extLst>
                    <a:ext uri="{9D8B030D-6E8A-4147-A177-3AD203B41FA5}">
                      <a16:colId xmlns:a16="http://schemas.microsoft.com/office/drawing/2014/main" val="3494269543"/>
                    </a:ext>
                  </a:extLst>
                </a:gridCol>
                <a:gridCol w="740664">
                  <a:extLst>
                    <a:ext uri="{9D8B030D-6E8A-4147-A177-3AD203B41FA5}">
                      <a16:colId xmlns:a16="http://schemas.microsoft.com/office/drawing/2014/main" val="4106466654"/>
                    </a:ext>
                  </a:extLst>
                </a:gridCol>
                <a:gridCol w="740664">
                  <a:extLst>
                    <a:ext uri="{9D8B030D-6E8A-4147-A177-3AD203B41FA5}">
                      <a16:colId xmlns:a16="http://schemas.microsoft.com/office/drawing/2014/main" val="3911207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0325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10:30:11</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4.7626004382761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7068669"/>
                  </a:ext>
                </a:extLst>
              </a:tr>
            </a:tbl>
          </a:graphicData>
        </a:graphic>
      </p:graphicFrame>
      <p:sp>
        <p:nvSpPr>
          <p:cNvPr id="4" name="Text Placeholder 3">
            <a:extLst>
              <a:ext uri="{FF2B5EF4-FFF2-40B4-BE49-F238E27FC236}">
                <a16:creationId xmlns:a16="http://schemas.microsoft.com/office/drawing/2014/main" id="{F261A9CD-A2B6-41BD-83FF-B2CF63F1757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13340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AF657-EDFF-451C-9E1B-83849C950045}"/>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3BA42521-F68E-4586-A203-680E471FD3B3}"/>
              </a:ext>
            </a:extLst>
          </p:cNvPr>
          <p:cNvGraphicFramePr>
            <a:graphicFrameLocks noGrp="1"/>
          </p:cNvGraphicFramePr>
          <p:nvPr>
            <p:ph type="tbl" sz="quarter" idx="13"/>
            <p:extLst>
              <p:ext uri="{D42A27DB-BD31-4B8C-83A1-F6EECF244321}">
                <p14:modId xmlns:p14="http://schemas.microsoft.com/office/powerpoint/2010/main" val="987016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302980"/>
                    </a:ext>
                  </a:extLst>
                </a:gridCol>
                <a:gridCol w="740664">
                  <a:extLst>
                    <a:ext uri="{9D8B030D-6E8A-4147-A177-3AD203B41FA5}">
                      <a16:colId xmlns:a16="http://schemas.microsoft.com/office/drawing/2014/main" val="4129627479"/>
                    </a:ext>
                  </a:extLst>
                </a:gridCol>
                <a:gridCol w="740664">
                  <a:extLst>
                    <a:ext uri="{9D8B030D-6E8A-4147-A177-3AD203B41FA5}">
                      <a16:colId xmlns:a16="http://schemas.microsoft.com/office/drawing/2014/main" val="909742171"/>
                    </a:ext>
                  </a:extLst>
                </a:gridCol>
                <a:gridCol w="740664">
                  <a:extLst>
                    <a:ext uri="{9D8B030D-6E8A-4147-A177-3AD203B41FA5}">
                      <a16:colId xmlns:a16="http://schemas.microsoft.com/office/drawing/2014/main" val="2931009076"/>
                    </a:ext>
                  </a:extLst>
                </a:gridCol>
                <a:gridCol w="740664">
                  <a:extLst>
                    <a:ext uri="{9D8B030D-6E8A-4147-A177-3AD203B41FA5}">
                      <a16:colId xmlns:a16="http://schemas.microsoft.com/office/drawing/2014/main" val="2495763776"/>
                    </a:ext>
                  </a:extLst>
                </a:gridCol>
                <a:gridCol w="740664">
                  <a:extLst>
                    <a:ext uri="{9D8B030D-6E8A-4147-A177-3AD203B41FA5}">
                      <a16:colId xmlns:a16="http://schemas.microsoft.com/office/drawing/2014/main" val="644162172"/>
                    </a:ext>
                  </a:extLst>
                </a:gridCol>
                <a:gridCol w="740664">
                  <a:extLst>
                    <a:ext uri="{9D8B030D-6E8A-4147-A177-3AD203B41FA5}">
                      <a16:colId xmlns:a16="http://schemas.microsoft.com/office/drawing/2014/main" val="2549044243"/>
                    </a:ext>
                  </a:extLst>
                </a:gridCol>
                <a:gridCol w="740664">
                  <a:extLst>
                    <a:ext uri="{9D8B030D-6E8A-4147-A177-3AD203B41FA5}">
                      <a16:colId xmlns:a16="http://schemas.microsoft.com/office/drawing/2014/main" val="4215236895"/>
                    </a:ext>
                  </a:extLst>
                </a:gridCol>
                <a:gridCol w="740664">
                  <a:extLst>
                    <a:ext uri="{9D8B030D-6E8A-4147-A177-3AD203B41FA5}">
                      <a16:colId xmlns:a16="http://schemas.microsoft.com/office/drawing/2014/main" val="360208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9899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- 2021-12-02 11:39:12</a:t>
                      </a:r>
                      <a:r>
                        <a:rPr kumimoji="0" lang="en-US" sz="1000" b="0" i="0" u="none" strike="noStrike" kern="1200" cap="none" spc="0" normalizeH="0" baseline="0" noProof="0">
                          <a:ln>
                            <a:noFill/>
                          </a:ln>
                          <a:solidFill>
                            <a:prstClr val="black"/>
                          </a:solidFill>
                          <a:effectLst/>
                          <a:uLnTx/>
                          <a:uFillTx/>
                          <a:latin typeface="+mn-lt"/>
                          <a:ea typeface="+mn-ea"/>
                          <a:cs typeface="+mn-cs"/>
                        </a:rPr>
                        <a:t>
 Our Claims team volunteered during the Thanksgiving holiday with Caring for Friends to prepare meals for those in need. The non-profit is one of the largest #foodbanks in the Greater Philadelphia region and is dedicated to providing food and friendship to homebound seniors, kids, and families. #TEAMPHLY #insurancegivesback #volunteerwork #nonprofitsupport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5.7473162675475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390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- 2021-12-03 11:04:45</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2021 Best Places to Work in PA! Last night, our HR team accepted our 12th award on behalf of #TEAMPHLY during the virtual awards ceremony. Thank you to our employees for making PHLY a great place to work! #BestPlacesPA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3.3753835663144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extLst>
                  <a:ext uri="{0D108BD9-81ED-4DB2-BD59-A6C34878D82A}">
                    <a16:rowId xmlns:a16="http://schemas.microsoft.com/office/drawing/2014/main" val="181960149"/>
                  </a:ext>
                </a:extLst>
              </a:tr>
            </a:tbl>
          </a:graphicData>
        </a:graphic>
      </p:graphicFrame>
      <p:sp>
        <p:nvSpPr>
          <p:cNvPr id="4" name="Text Placeholder 3">
            <a:extLst>
              <a:ext uri="{FF2B5EF4-FFF2-40B4-BE49-F238E27FC236}">
                <a16:creationId xmlns:a16="http://schemas.microsoft.com/office/drawing/2014/main" id="{1B5AB3D9-C313-4387-A461-AC04582506A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856414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69C8-810B-44C8-A2BB-ED7068DB4957}"/>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2A63A566-6BC6-48B5-B071-CDAF7B87D15F}"/>
              </a:ext>
            </a:extLst>
          </p:cNvPr>
          <p:cNvGraphicFramePr>
            <a:graphicFrameLocks noGrp="1"/>
          </p:cNvGraphicFramePr>
          <p:nvPr>
            <p:ph type="tbl" sz="quarter" idx="13"/>
            <p:extLst>
              <p:ext uri="{D42A27DB-BD31-4B8C-83A1-F6EECF244321}">
                <p14:modId xmlns:p14="http://schemas.microsoft.com/office/powerpoint/2010/main" val="4149670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95185579"/>
                    </a:ext>
                  </a:extLst>
                </a:gridCol>
                <a:gridCol w="740664">
                  <a:extLst>
                    <a:ext uri="{9D8B030D-6E8A-4147-A177-3AD203B41FA5}">
                      <a16:colId xmlns:a16="http://schemas.microsoft.com/office/drawing/2014/main" val="3920977737"/>
                    </a:ext>
                  </a:extLst>
                </a:gridCol>
                <a:gridCol w="740664">
                  <a:extLst>
                    <a:ext uri="{9D8B030D-6E8A-4147-A177-3AD203B41FA5}">
                      <a16:colId xmlns:a16="http://schemas.microsoft.com/office/drawing/2014/main" val="1583366616"/>
                    </a:ext>
                  </a:extLst>
                </a:gridCol>
                <a:gridCol w="740664">
                  <a:extLst>
                    <a:ext uri="{9D8B030D-6E8A-4147-A177-3AD203B41FA5}">
                      <a16:colId xmlns:a16="http://schemas.microsoft.com/office/drawing/2014/main" val="3617125028"/>
                    </a:ext>
                  </a:extLst>
                </a:gridCol>
                <a:gridCol w="740664">
                  <a:extLst>
                    <a:ext uri="{9D8B030D-6E8A-4147-A177-3AD203B41FA5}">
                      <a16:colId xmlns:a16="http://schemas.microsoft.com/office/drawing/2014/main" val="776346006"/>
                    </a:ext>
                  </a:extLst>
                </a:gridCol>
                <a:gridCol w="740664">
                  <a:extLst>
                    <a:ext uri="{9D8B030D-6E8A-4147-A177-3AD203B41FA5}">
                      <a16:colId xmlns:a16="http://schemas.microsoft.com/office/drawing/2014/main" val="2495665734"/>
                    </a:ext>
                  </a:extLst>
                </a:gridCol>
                <a:gridCol w="740664">
                  <a:extLst>
                    <a:ext uri="{9D8B030D-6E8A-4147-A177-3AD203B41FA5}">
                      <a16:colId xmlns:a16="http://schemas.microsoft.com/office/drawing/2014/main" val="2616109458"/>
                    </a:ext>
                  </a:extLst>
                </a:gridCol>
                <a:gridCol w="740664">
                  <a:extLst>
                    <a:ext uri="{9D8B030D-6E8A-4147-A177-3AD203B41FA5}">
                      <a16:colId xmlns:a16="http://schemas.microsoft.com/office/drawing/2014/main" val="4089938138"/>
                    </a:ext>
                  </a:extLst>
                </a:gridCol>
                <a:gridCol w="740664">
                  <a:extLst>
                    <a:ext uri="{9D8B030D-6E8A-4147-A177-3AD203B41FA5}">
                      <a16:colId xmlns:a16="http://schemas.microsoft.com/office/drawing/2014/main" val="2224874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4146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09:40:03</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3.6834600760456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0535291"/>
                  </a:ext>
                </a:extLst>
              </a:tr>
            </a:tbl>
          </a:graphicData>
        </a:graphic>
      </p:graphicFrame>
      <p:sp>
        <p:nvSpPr>
          <p:cNvPr id="4" name="Text Placeholder 3">
            <a:extLst>
              <a:ext uri="{FF2B5EF4-FFF2-40B4-BE49-F238E27FC236}">
                <a16:creationId xmlns:a16="http://schemas.microsoft.com/office/drawing/2014/main" id="{984A223A-AAD0-4CF3-8F00-223A93B7FA2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83300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8CC61-6D0E-4E88-85D8-84F4554ED8FF}"/>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A4767E0-2AB6-48B6-8F51-B0389C5B51DE}"/>
              </a:ext>
            </a:extLst>
          </p:cNvPr>
          <p:cNvGraphicFramePr>
            <a:graphicFrameLocks noGrp="1"/>
          </p:cNvGraphicFramePr>
          <p:nvPr>
            <p:ph type="tbl" sz="quarter" idx="13"/>
            <p:extLst>
              <p:ext uri="{D42A27DB-BD31-4B8C-83A1-F6EECF244321}">
                <p14:modId xmlns:p14="http://schemas.microsoft.com/office/powerpoint/2010/main" val="23263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5109412"/>
                    </a:ext>
                  </a:extLst>
                </a:gridCol>
                <a:gridCol w="658368">
                  <a:extLst>
                    <a:ext uri="{9D8B030D-6E8A-4147-A177-3AD203B41FA5}">
                      <a16:colId xmlns:a16="http://schemas.microsoft.com/office/drawing/2014/main" val="2766512213"/>
                    </a:ext>
                  </a:extLst>
                </a:gridCol>
                <a:gridCol w="658368">
                  <a:extLst>
                    <a:ext uri="{9D8B030D-6E8A-4147-A177-3AD203B41FA5}">
                      <a16:colId xmlns:a16="http://schemas.microsoft.com/office/drawing/2014/main" val="2115654448"/>
                    </a:ext>
                  </a:extLst>
                </a:gridCol>
                <a:gridCol w="658368">
                  <a:extLst>
                    <a:ext uri="{9D8B030D-6E8A-4147-A177-3AD203B41FA5}">
                      <a16:colId xmlns:a16="http://schemas.microsoft.com/office/drawing/2014/main" val="4214662858"/>
                    </a:ext>
                  </a:extLst>
                </a:gridCol>
                <a:gridCol w="658368">
                  <a:extLst>
                    <a:ext uri="{9D8B030D-6E8A-4147-A177-3AD203B41FA5}">
                      <a16:colId xmlns:a16="http://schemas.microsoft.com/office/drawing/2014/main" val="3565199324"/>
                    </a:ext>
                  </a:extLst>
                </a:gridCol>
                <a:gridCol w="658368">
                  <a:extLst>
                    <a:ext uri="{9D8B030D-6E8A-4147-A177-3AD203B41FA5}">
                      <a16:colId xmlns:a16="http://schemas.microsoft.com/office/drawing/2014/main" val="2285758727"/>
                    </a:ext>
                  </a:extLst>
                </a:gridCol>
                <a:gridCol w="658368">
                  <a:extLst>
                    <a:ext uri="{9D8B030D-6E8A-4147-A177-3AD203B41FA5}">
                      <a16:colId xmlns:a16="http://schemas.microsoft.com/office/drawing/2014/main" val="362408193"/>
                    </a:ext>
                  </a:extLst>
                </a:gridCol>
                <a:gridCol w="658368">
                  <a:extLst>
                    <a:ext uri="{9D8B030D-6E8A-4147-A177-3AD203B41FA5}">
                      <a16:colId xmlns:a16="http://schemas.microsoft.com/office/drawing/2014/main" val="933144992"/>
                    </a:ext>
                  </a:extLst>
                </a:gridCol>
                <a:gridCol w="658368">
                  <a:extLst>
                    <a:ext uri="{9D8B030D-6E8A-4147-A177-3AD203B41FA5}">
                      <a16:colId xmlns:a16="http://schemas.microsoft.com/office/drawing/2014/main" val="1088377560"/>
                    </a:ext>
                  </a:extLst>
                </a:gridCol>
                <a:gridCol w="658368">
                  <a:extLst>
                    <a:ext uri="{9D8B030D-6E8A-4147-A177-3AD203B41FA5}">
                      <a16:colId xmlns:a16="http://schemas.microsoft.com/office/drawing/2014/main" val="5778680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4818754"/>
                  </a:ext>
                </a:extLst>
              </a:tr>
              <a:tr h="370840">
                <a:tc>
                  <a:txBody>
                    <a:bodyPr/>
                    <a:lstStyle/>
                    <a:p>
                      <a:r>
                        <a:rPr lang="en-US" sz="1000"/>
                        <a:t>phlyinsurance</a:t>
                      </a:r>
                    </a:p>
                  </a:txBody>
                  <a:tcPr/>
                </a:tc>
                <a:tc>
                  <a:txBody>
                    <a:bodyPr/>
                    <a:lstStyle/>
                    <a:p>
                      <a:r>
                        <a:rPr lang="en-US" sz="1000"/>
                        <a:t>2571</a:t>
                      </a:r>
                    </a:p>
                  </a:txBody>
                  <a:tcPr/>
                </a:tc>
                <a:tc>
                  <a:txBody>
                    <a:bodyPr/>
                    <a:lstStyle/>
                    <a:p>
                      <a:r>
                        <a:rPr lang="en-US" sz="1000"/>
                        <a:t>10</a:t>
                      </a:r>
                    </a:p>
                  </a:txBody>
                  <a:tcPr/>
                </a:tc>
                <a:tc>
                  <a:txBody>
                    <a:bodyPr/>
                    <a:lstStyle/>
                    <a:p>
                      <a:r>
                        <a:rPr lang="en-US" sz="1000"/>
                        <a:t>13</a:t>
                      </a:r>
                    </a:p>
                  </a:txBody>
                  <a:tcPr/>
                </a:tc>
                <a:tc>
                  <a:txBody>
                    <a:bodyPr/>
                    <a:lstStyle/>
                    <a:p>
                      <a:r>
                        <a:rPr lang="en-US" sz="1000"/>
                        <a:t>5</a:t>
                      </a:r>
                    </a:p>
                  </a:txBody>
                  <a:tcPr/>
                </a:tc>
                <a:tc>
                  <a:txBody>
                    <a:bodyPr/>
                    <a:lstStyle/>
                    <a:p>
                      <a:r>
                        <a:rPr lang="en-US" sz="1000"/>
                        <a:t>3</a:t>
                      </a:r>
                    </a:p>
                  </a:txBody>
                  <a:tcPr/>
                </a:tc>
                <a:tc>
                  <a:txBody>
                    <a:bodyPr/>
                    <a:lstStyle/>
                    <a:p>
                      <a:r>
                        <a:rPr lang="en-US" sz="1000"/>
                        <a:t>21</a:t>
                      </a:r>
                    </a:p>
                  </a:txBody>
                  <a:tcPr/>
                </a:tc>
                <a:tc>
                  <a:txBody>
                    <a:bodyPr/>
                    <a:lstStyle/>
                    <a:p>
                      <a:r>
                        <a:rPr lang="en-US" sz="1000"/>
                        <a:t>642</a:t>
                      </a:r>
                    </a:p>
                  </a:txBody>
                  <a:tcPr/>
                </a:tc>
                <a:tc>
                  <a:txBody>
                    <a:bodyPr/>
                    <a:lstStyle/>
                    <a:p>
                      <a:r>
                        <a:rPr lang="en-US" sz="1000"/>
                        <a:t>10</a:t>
                      </a:r>
                    </a:p>
                  </a:txBody>
                  <a:tcPr/>
                </a:tc>
                <a:tc>
                  <a:txBody>
                    <a:bodyPr/>
                    <a:lstStyle/>
                    <a:p>
                      <a:r>
                        <a:rPr lang="en-US" sz="1000"/>
                        <a:t>1.2100 %</a:t>
                      </a:r>
                    </a:p>
                  </a:txBody>
                  <a:tcPr/>
                </a:tc>
                <a:extLst>
                  <a:ext uri="{0D108BD9-81ED-4DB2-BD59-A6C34878D82A}">
                    <a16:rowId xmlns:a16="http://schemas.microsoft.com/office/drawing/2014/main" val="833284646"/>
                  </a:ext>
                </a:extLst>
              </a:tr>
            </a:tbl>
          </a:graphicData>
        </a:graphic>
      </p:graphicFrame>
      <p:sp>
        <p:nvSpPr>
          <p:cNvPr id="4" name="Text Placeholder 3">
            <a:extLst>
              <a:ext uri="{FF2B5EF4-FFF2-40B4-BE49-F238E27FC236}">
                <a16:creationId xmlns:a16="http://schemas.microsoft.com/office/drawing/2014/main" id="{827E248E-0C64-41E3-9183-AE7AC24F94F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895182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E7C7-1CF1-4104-BCF9-0EB5BEF712B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82250B3-6A73-4341-A89E-EAB1D2A5DF0E}"/>
              </a:ext>
            </a:extLst>
          </p:cNvPr>
          <p:cNvGraphicFramePr>
            <a:graphicFrameLocks noGrp="1"/>
          </p:cNvGraphicFramePr>
          <p:nvPr>
            <p:ph type="chart" sz="quarter" idx="13"/>
            <p:extLst>
              <p:ext uri="{D42A27DB-BD31-4B8C-83A1-F6EECF244321}">
                <p14:modId xmlns:p14="http://schemas.microsoft.com/office/powerpoint/2010/main" val="3880968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B189A-8BFA-4451-B6F8-A998CA3460F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89FC52-1B1D-4136-B871-9BEFCE8E7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660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ECCB9-06E1-49DD-B737-4A56D8AF68E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C7C8E5F-7D16-4B9A-BB66-C4F48A1BFE52}"/>
              </a:ext>
            </a:extLst>
          </p:cNvPr>
          <p:cNvGraphicFramePr>
            <a:graphicFrameLocks noGrp="1"/>
          </p:cNvGraphicFramePr>
          <p:nvPr>
            <p:ph type="chart" sz="quarter" idx="13"/>
            <p:extLst>
              <p:ext uri="{D42A27DB-BD31-4B8C-83A1-F6EECF244321}">
                <p14:modId xmlns:p14="http://schemas.microsoft.com/office/powerpoint/2010/main" val="667770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01C30-CC3A-4E72-A731-E0657988C75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B833B6B-87C9-4C18-AE6C-18811DEF9B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255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7449-0EA0-41C3-B61D-3FA620A118C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23D327D-FB7B-4A70-A895-E02DDA3D0CC2}"/>
              </a:ext>
            </a:extLst>
          </p:cNvPr>
          <p:cNvGraphicFramePr>
            <a:graphicFrameLocks noGrp="1"/>
          </p:cNvGraphicFramePr>
          <p:nvPr>
            <p:ph type="chart" sz="quarter" idx="13"/>
            <p:extLst>
              <p:ext uri="{D42A27DB-BD31-4B8C-83A1-F6EECF244321}">
                <p14:modId xmlns:p14="http://schemas.microsoft.com/office/powerpoint/2010/main" val="2481258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BA7C1-C398-48A9-A89E-EF77E32CB3A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0A9E88B-F342-4E8F-8E27-561250041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7058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1954-C9A3-4CD5-9AC6-E89BC843E6F0}"/>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94F02EAD-562F-4A5D-9221-6A9C87213266}"/>
              </a:ext>
            </a:extLst>
          </p:cNvPr>
          <p:cNvGraphicFramePr>
            <a:graphicFrameLocks noGrp="1"/>
          </p:cNvGraphicFramePr>
          <p:nvPr>
            <p:ph type="tbl" sz="quarter" idx="13"/>
            <p:extLst>
              <p:ext uri="{D42A27DB-BD31-4B8C-83A1-F6EECF244321}">
                <p14:modId xmlns:p14="http://schemas.microsoft.com/office/powerpoint/2010/main" val="934650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778933"/>
                    </a:ext>
                  </a:extLst>
                </a:gridCol>
                <a:gridCol w="987552">
                  <a:extLst>
                    <a:ext uri="{9D8B030D-6E8A-4147-A177-3AD203B41FA5}">
                      <a16:colId xmlns:a16="http://schemas.microsoft.com/office/drawing/2014/main" val="2298216501"/>
                    </a:ext>
                  </a:extLst>
                </a:gridCol>
                <a:gridCol w="987552">
                  <a:extLst>
                    <a:ext uri="{9D8B030D-6E8A-4147-A177-3AD203B41FA5}">
                      <a16:colId xmlns:a16="http://schemas.microsoft.com/office/drawing/2014/main" val="1117708321"/>
                    </a:ext>
                  </a:extLst>
                </a:gridCol>
                <a:gridCol w="987552">
                  <a:extLst>
                    <a:ext uri="{9D8B030D-6E8A-4147-A177-3AD203B41FA5}">
                      <a16:colId xmlns:a16="http://schemas.microsoft.com/office/drawing/2014/main" val="1648495037"/>
                    </a:ext>
                  </a:extLst>
                </a:gridCol>
                <a:gridCol w="987552">
                  <a:extLst>
                    <a:ext uri="{9D8B030D-6E8A-4147-A177-3AD203B41FA5}">
                      <a16:colId xmlns:a16="http://schemas.microsoft.com/office/drawing/2014/main" val="960428594"/>
                    </a:ext>
                  </a:extLst>
                </a:gridCol>
                <a:gridCol w="987552">
                  <a:extLst>
                    <a:ext uri="{9D8B030D-6E8A-4147-A177-3AD203B41FA5}">
                      <a16:colId xmlns:a16="http://schemas.microsoft.com/office/drawing/2014/main" val="298554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065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- 2021-12-22 17:13:00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Throughout the season, PHLY is partnering with the Eagles to highlight #nonprofits doing great work in the community before each home game. Congratulations to spfoodcoop, thesuperheroprojectinc, and vfes19355 for being highlighted at this week's game!
Learn more about our partnership with the Eagles: bit.ly/2YNTRy4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01:39:40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3862478"/>
                  </a:ext>
                </a:extLst>
              </a:tr>
            </a:tbl>
          </a:graphicData>
        </a:graphic>
      </p:graphicFrame>
      <p:sp>
        <p:nvSpPr>
          <p:cNvPr id="4" name="Text Placeholder 3">
            <a:extLst>
              <a:ext uri="{FF2B5EF4-FFF2-40B4-BE49-F238E27FC236}">
                <a16:creationId xmlns:a16="http://schemas.microsoft.com/office/drawing/2014/main" id="{5F57A248-68C2-4921-9A95-BEFC26B6F23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30840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A5E77-0D5A-4A54-8C11-6B8DFC652F27}"/>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A4D9694-4BB8-464E-971C-E034D1CAF2CA}"/>
              </a:ext>
            </a:extLst>
          </p:cNvPr>
          <p:cNvGraphicFramePr>
            <a:graphicFrameLocks noGrp="1"/>
          </p:cNvGraphicFramePr>
          <p:nvPr>
            <p:ph type="tbl" sz="quarter" idx="13"/>
            <p:extLst>
              <p:ext uri="{D42A27DB-BD31-4B8C-83A1-F6EECF244321}">
                <p14:modId xmlns:p14="http://schemas.microsoft.com/office/powerpoint/2010/main" val="137527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82573471"/>
                    </a:ext>
                  </a:extLst>
                </a:gridCol>
                <a:gridCol w="987552">
                  <a:extLst>
                    <a:ext uri="{9D8B030D-6E8A-4147-A177-3AD203B41FA5}">
                      <a16:colId xmlns:a16="http://schemas.microsoft.com/office/drawing/2014/main" val="1110122152"/>
                    </a:ext>
                  </a:extLst>
                </a:gridCol>
                <a:gridCol w="987552">
                  <a:extLst>
                    <a:ext uri="{9D8B030D-6E8A-4147-A177-3AD203B41FA5}">
                      <a16:colId xmlns:a16="http://schemas.microsoft.com/office/drawing/2014/main" val="1474831817"/>
                    </a:ext>
                  </a:extLst>
                </a:gridCol>
                <a:gridCol w="987552">
                  <a:extLst>
                    <a:ext uri="{9D8B030D-6E8A-4147-A177-3AD203B41FA5}">
                      <a16:colId xmlns:a16="http://schemas.microsoft.com/office/drawing/2014/main" val="3960995774"/>
                    </a:ext>
                  </a:extLst>
                </a:gridCol>
                <a:gridCol w="987552">
                  <a:extLst>
                    <a:ext uri="{9D8B030D-6E8A-4147-A177-3AD203B41FA5}">
                      <a16:colId xmlns:a16="http://schemas.microsoft.com/office/drawing/2014/main" val="4116231115"/>
                    </a:ext>
                  </a:extLst>
                </a:gridCol>
                <a:gridCol w="987552">
                  <a:extLst>
                    <a:ext uri="{9D8B030D-6E8A-4147-A177-3AD203B41FA5}">
                      <a16:colId xmlns:a16="http://schemas.microsoft.com/office/drawing/2014/main" val="417041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352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- 2021-12-09 18:12:08</a:t>
                      </a:r>
                      <a:r>
                        <a:rPr kumimoji="0" lang="en-US" sz="1000" b="0" i="0" u="none" strike="noStrike" kern="1200" cap="none" spc="0" normalizeH="0" baseline="0" noProof="0">
                          <a:ln>
                            <a:noFill/>
                          </a:ln>
                          <a:solidFill>
                            <a:prstClr val="black"/>
                          </a:solidFill>
                          <a:effectLst/>
                          <a:uLnTx/>
                          <a:uFillTx/>
                          <a:latin typeface="+mn-lt"/>
                          <a:ea typeface="+mn-ea"/>
                          <a:cs typeface="+mn-cs"/>
                        </a:rPr>
                        <a:t>
 As a #teambuildingevent, PHLY #Underwriting employees volunteered at placerfoodbank, a non-profit that collects and distributes food to #hungerrelief #charities in California's Plasser, El Dorado, and Nevada counties. #TEAMPHLY spent the morning sorting and packing donations to be distributed to communities in need.
#TEAMPHLY #insurancegivesback #givingbacktothecommunity #charitywork #volunteering #volunteerwork #foodbank #supportnonprofits #nonprofitsofinstagram #supportlocalcommunities #insurancelife #insurancecompany #propertyandcasualty #specialtyinsurance #insurancebusiness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01:39:41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7495108"/>
                  </a:ext>
                </a:extLst>
              </a:tr>
            </a:tbl>
          </a:graphicData>
        </a:graphic>
      </p:graphicFrame>
      <p:sp>
        <p:nvSpPr>
          <p:cNvPr id="4" name="Text Placeholder 3">
            <a:extLst>
              <a:ext uri="{FF2B5EF4-FFF2-40B4-BE49-F238E27FC236}">
                <a16:creationId xmlns:a16="http://schemas.microsoft.com/office/drawing/2014/main" id="{91C4DAC9-3797-4903-B3C7-AB8D57F8BC3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23666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6296C-9E17-4940-9387-059631ABC74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A4DEFD5-29F9-4645-BBE1-59E9871E3CFC}"/>
              </a:ext>
            </a:extLst>
          </p:cNvPr>
          <p:cNvGraphicFramePr>
            <a:graphicFrameLocks noGrp="1"/>
          </p:cNvGraphicFramePr>
          <p:nvPr>
            <p:ph type="tbl" sz="quarter" idx="13"/>
            <p:extLst>
              <p:ext uri="{D42A27DB-BD31-4B8C-83A1-F6EECF244321}">
                <p14:modId xmlns:p14="http://schemas.microsoft.com/office/powerpoint/2010/main" val="303835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67798582"/>
                    </a:ext>
                  </a:extLst>
                </a:gridCol>
                <a:gridCol w="987552">
                  <a:extLst>
                    <a:ext uri="{9D8B030D-6E8A-4147-A177-3AD203B41FA5}">
                      <a16:colId xmlns:a16="http://schemas.microsoft.com/office/drawing/2014/main" val="652449380"/>
                    </a:ext>
                  </a:extLst>
                </a:gridCol>
                <a:gridCol w="987552">
                  <a:extLst>
                    <a:ext uri="{9D8B030D-6E8A-4147-A177-3AD203B41FA5}">
                      <a16:colId xmlns:a16="http://schemas.microsoft.com/office/drawing/2014/main" val="75414256"/>
                    </a:ext>
                  </a:extLst>
                </a:gridCol>
                <a:gridCol w="987552">
                  <a:extLst>
                    <a:ext uri="{9D8B030D-6E8A-4147-A177-3AD203B41FA5}">
                      <a16:colId xmlns:a16="http://schemas.microsoft.com/office/drawing/2014/main" val="496721709"/>
                    </a:ext>
                  </a:extLst>
                </a:gridCol>
                <a:gridCol w="987552">
                  <a:extLst>
                    <a:ext uri="{9D8B030D-6E8A-4147-A177-3AD203B41FA5}">
                      <a16:colId xmlns:a16="http://schemas.microsoft.com/office/drawing/2014/main" val="1437475405"/>
                    </a:ext>
                  </a:extLst>
                </a:gridCol>
                <a:gridCol w="987552">
                  <a:extLst>
                    <a:ext uri="{9D8B030D-6E8A-4147-A177-3AD203B41FA5}">
                      <a16:colId xmlns:a16="http://schemas.microsoft.com/office/drawing/2014/main" val="274407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288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- 2021-12-29 12:03:38</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
#employeespotlight #employeeappreciation #careermotivation #businessgoals #supportive #instajobs #careers #insurancejobs #insurancecareers #companyculture #workenvironment #professionalgrowth #professionaldevelopment #insurancelife #insurancework #insurancecompany #workplaceculture #propertyandcasualty #specialtyinsurance #insurancebusiness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01:39:40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9269422"/>
                  </a:ext>
                </a:extLst>
              </a:tr>
            </a:tbl>
          </a:graphicData>
        </a:graphic>
      </p:graphicFrame>
      <p:sp>
        <p:nvSpPr>
          <p:cNvPr id="4" name="Text Placeholder 3">
            <a:extLst>
              <a:ext uri="{FF2B5EF4-FFF2-40B4-BE49-F238E27FC236}">
                <a16:creationId xmlns:a16="http://schemas.microsoft.com/office/drawing/2014/main" id="{63CC3D73-B73F-49BD-954E-6FE0A991C9D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99050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4B02C-768F-4945-A3CE-560BF2A14CBE}"/>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0980596-2086-448D-A5F3-C67F2FFB26BF}"/>
              </a:ext>
            </a:extLst>
          </p:cNvPr>
          <p:cNvGraphicFramePr>
            <a:graphicFrameLocks noGrp="1"/>
          </p:cNvGraphicFramePr>
          <p:nvPr>
            <p:ph type="tbl" sz="quarter" idx="13"/>
            <p:extLst>
              <p:ext uri="{D42A27DB-BD31-4B8C-83A1-F6EECF244321}">
                <p14:modId xmlns:p14="http://schemas.microsoft.com/office/powerpoint/2010/main" val="28591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54148636"/>
                    </a:ext>
                  </a:extLst>
                </a:gridCol>
                <a:gridCol w="987552">
                  <a:extLst>
                    <a:ext uri="{9D8B030D-6E8A-4147-A177-3AD203B41FA5}">
                      <a16:colId xmlns:a16="http://schemas.microsoft.com/office/drawing/2014/main" val="3417982350"/>
                    </a:ext>
                  </a:extLst>
                </a:gridCol>
                <a:gridCol w="987552">
                  <a:extLst>
                    <a:ext uri="{9D8B030D-6E8A-4147-A177-3AD203B41FA5}">
                      <a16:colId xmlns:a16="http://schemas.microsoft.com/office/drawing/2014/main" val="703302530"/>
                    </a:ext>
                  </a:extLst>
                </a:gridCol>
                <a:gridCol w="987552">
                  <a:extLst>
                    <a:ext uri="{9D8B030D-6E8A-4147-A177-3AD203B41FA5}">
                      <a16:colId xmlns:a16="http://schemas.microsoft.com/office/drawing/2014/main" val="2337849191"/>
                    </a:ext>
                  </a:extLst>
                </a:gridCol>
                <a:gridCol w="987552">
                  <a:extLst>
                    <a:ext uri="{9D8B030D-6E8A-4147-A177-3AD203B41FA5}">
                      <a16:colId xmlns:a16="http://schemas.microsoft.com/office/drawing/2014/main" val="3233946897"/>
                    </a:ext>
                  </a:extLst>
                </a:gridCol>
                <a:gridCol w="987552">
                  <a:extLst>
                    <a:ext uri="{9D8B030D-6E8A-4147-A177-3AD203B41FA5}">
                      <a16:colId xmlns:a16="http://schemas.microsoft.com/office/drawing/2014/main" val="50927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876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- 2021-12-03 12:04:27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2021 Best Places to Work in PA! Last night, our HR team accepted our 12th award on behalf of #TEAMPHLY during the virtual #awards ceremony. Thank you to our employees for making PHLY a #greatplacetowork! 🥳👏🏼
#BestPlacesPA #bestplacestowork #insurancecareers #workplaceculture #insurancelife #workenvironment #insurancework #insurancebusiness #insurancenews #specialtyinsurance #insuranceindustry #commercialinsurance #insurancecompany #insuranceservices #bestcompanies #businessgoals #employeeengagement #happyemployees #businessawards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01:39:41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9936702"/>
                  </a:ext>
                </a:extLst>
              </a:tr>
            </a:tbl>
          </a:graphicData>
        </a:graphic>
      </p:graphicFrame>
      <p:sp>
        <p:nvSpPr>
          <p:cNvPr id="4" name="Text Placeholder 3">
            <a:extLst>
              <a:ext uri="{FF2B5EF4-FFF2-40B4-BE49-F238E27FC236}">
                <a16:creationId xmlns:a16="http://schemas.microsoft.com/office/drawing/2014/main" id="{34106CED-487C-4F5D-AF26-BDF5BD62341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49220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B322D-10BA-4245-95C4-659F7E7A010F}"/>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8C85C81E-F571-48CF-A9F5-3BA97489A72F}"/>
              </a:ext>
            </a:extLst>
          </p:cNvPr>
          <p:cNvGraphicFramePr>
            <a:graphicFrameLocks noGrp="1"/>
          </p:cNvGraphicFramePr>
          <p:nvPr>
            <p:ph type="tbl" sz="quarter" idx="13"/>
            <p:extLst>
              <p:ext uri="{D42A27DB-BD31-4B8C-83A1-F6EECF244321}">
                <p14:modId xmlns:p14="http://schemas.microsoft.com/office/powerpoint/2010/main" val="4151659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5430608"/>
                    </a:ext>
                  </a:extLst>
                </a:gridCol>
                <a:gridCol w="987552">
                  <a:extLst>
                    <a:ext uri="{9D8B030D-6E8A-4147-A177-3AD203B41FA5}">
                      <a16:colId xmlns:a16="http://schemas.microsoft.com/office/drawing/2014/main" val="3622365181"/>
                    </a:ext>
                  </a:extLst>
                </a:gridCol>
                <a:gridCol w="987552">
                  <a:extLst>
                    <a:ext uri="{9D8B030D-6E8A-4147-A177-3AD203B41FA5}">
                      <a16:colId xmlns:a16="http://schemas.microsoft.com/office/drawing/2014/main" val="369240249"/>
                    </a:ext>
                  </a:extLst>
                </a:gridCol>
                <a:gridCol w="987552">
                  <a:extLst>
                    <a:ext uri="{9D8B030D-6E8A-4147-A177-3AD203B41FA5}">
                      <a16:colId xmlns:a16="http://schemas.microsoft.com/office/drawing/2014/main" val="3127618180"/>
                    </a:ext>
                  </a:extLst>
                </a:gridCol>
                <a:gridCol w="987552">
                  <a:extLst>
                    <a:ext uri="{9D8B030D-6E8A-4147-A177-3AD203B41FA5}">
                      <a16:colId xmlns:a16="http://schemas.microsoft.com/office/drawing/2014/main" val="3798127833"/>
                    </a:ext>
                  </a:extLst>
                </a:gridCol>
                <a:gridCol w="987552">
                  <a:extLst>
                    <a:ext uri="{9D8B030D-6E8A-4147-A177-3AD203B41FA5}">
                      <a16:colId xmlns:a16="http://schemas.microsoft.com/office/drawing/2014/main" val="1689466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068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- 2021-12-14 15:28:31</a:t>
                      </a:r>
                      <a:r>
                        <a:rPr kumimoji="0" lang="en-US" sz="1000" b="0" i="0" u="none" strike="noStrike" kern="1200" cap="none" spc="0" normalizeH="0" baseline="0" noProof="0">
                          <a:ln>
                            <a:noFill/>
                          </a:ln>
                          <a:solidFill>
                            <a:prstClr val="black"/>
                          </a:solidFill>
                          <a:effectLst/>
                          <a:uLnTx/>
                          <a:uFillTx/>
                          <a:latin typeface="+mn-lt"/>
                          <a:ea typeface="+mn-ea"/>
                          <a:cs typeface="+mn-cs"/>
                        </a:rPr>
                        <a:t>
 Lights and decorations bring holiday cheer to many at this time of year. To help lift the spirits of seniors this holiday season, #TEAMPHLY created #handmadeornaments to be donated to local #nursinghomes. 
#holidayseason2021 #diyornaments #personalizedornaments #holidaydecorations #holidaycheer #diyartsandcrafts #givingbackfeelsgood #volunteerism #volunteerwork #communitymatters #helpingourcommunity #socialimpact #givingseason #helpingothers  #insurancelife #insurancecompany #insurancecarrier #insurancejobs #insurancework #propertyandcasualty #specialtyinsurance #commercialinsurance #insurancebusiness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01:39:41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6250816"/>
                  </a:ext>
                </a:extLst>
              </a:tr>
            </a:tbl>
          </a:graphicData>
        </a:graphic>
      </p:graphicFrame>
      <p:sp>
        <p:nvSpPr>
          <p:cNvPr id="4" name="Text Placeholder 3">
            <a:extLst>
              <a:ext uri="{FF2B5EF4-FFF2-40B4-BE49-F238E27FC236}">
                <a16:creationId xmlns:a16="http://schemas.microsoft.com/office/drawing/2014/main" id="{DFA5D22F-1E0E-42EC-B271-2772FD45DC9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1315190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C93BF-B313-4CF5-970D-CB4144CE835F}"/>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D32410D0-9CE3-4DC3-BB05-65B60DE7AF01}"/>
              </a:ext>
            </a:extLst>
          </p:cNvPr>
          <p:cNvGraphicFramePr>
            <a:graphicFrameLocks noGrp="1"/>
          </p:cNvGraphicFramePr>
          <p:nvPr>
            <p:ph type="tbl" sz="quarter" idx="13"/>
            <p:extLst>
              <p:ext uri="{D42A27DB-BD31-4B8C-83A1-F6EECF244321}">
                <p14:modId xmlns:p14="http://schemas.microsoft.com/office/powerpoint/2010/main" val="658784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48837159"/>
                    </a:ext>
                  </a:extLst>
                </a:gridCol>
                <a:gridCol w="905256">
                  <a:extLst>
                    <a:ext uri="{9D8B030D-6E8A-4147-A177-3AD203B41FA5}">
                      <a16:colId xmlns:a16="http://schemas.microsoft.com/office/drawing/2014/main" val="3877953645"/>
                    </a:ext>
                  </a:extLst>
                </a:gridCol>
                <a:gridCol w="411480">
                  <a:extLst>
                    <a:ext uri="{9D8B030D-6E8A-4147-A177-3AD203B41FA5}">
                      <a16:colId xmlns:a16="http://schemas.microsoft.com/office/drawing/2014/main" val="2415859532"/>
                    </a:ext>
                  </a:extLst>
                </a:gridCol>
                <a:gridCol w="905256">
                  <a:extLst>
                    <a:ext uri="{9D8B030D-6E8A-4147-A177-3AD203B41FA5}">
                      <a16:colId xmlns:a16="http://schemas.microsoft.com/office/drawing/2014/main" val="3981952083"/>
                    </a:ext>
                  </a:extLst>
                </a:gridCol>
                <a:gridCol w="905256">
                  <a:extLst>
                    <a:ext uri="{9D8B030D-6E8A-4147-A177-3AD203B41FA5}">
                      <a16:colId xmlns:a16="http://schemas.microsoft.com/office/drawing/2014/main" val="1454648433"/>
                    </a:ext>
                  </a:extLst>
                </a:gridCol>
                <a:gridCol w="905256">
                  <a:extLst>
                    <a:ext uri="{9D8B030D-6E8A-4147-A177-3AD203B41FA5}">
                      <a16:colId xmlns:a16="http://schemas.microsoft.com/office/drawing/2014/main" val="1479871856"/>
                    </a:ext>
                  </a:extLst>
                </a:gridCol>
                <a:gridCol w="905256">
                  <a:extLst>
                    <a:ext uri="{9D8B030D-6E8A-4147-A177-3AD203B41FA5}">
                      <a16:colId xmlns:a16="http://schemas.microsoft.com/office/drawing/2014/main" val="688611888"/>
                    </a:ext>
                  </a:extLst>
                </a:gridCol>
                <a:gridCol w="905256">
                  <a:extLst>
                    <a:ext uri="{9D8B030D-6E8A-4147-A177-3AD203B41FA5}">
                      <a16:colId xmlns:a16="http://schemas.microsoft.com/office/drawing/2014/main" val="44162491"/>
                    </a:ext>
                  </a:extLst>
                </a:gridCol>
                <a:gridCol w="905256">
                  <a:extLst>
                    <a:ext uri="{9D8B030D-6E8A-4147-A177-3AD203B41FA5}">
                      <a16:colId xmlns:a16="http://schemas.microsoft.com/office/drawing/2014/main" val="27986838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45043064"/>
                  </a:ext>
                </a:extLst>
              </a:tr>
              <a:tr h="370840">
                <a:tc>
                  <a:txBody>
                    <a:bodyPr/>
                    <a:lstStyle/>
                    <a:p>
                      <a:r>
                        <a:rPr lang="en-US" sz="1000"/>
                        <a:t>7</a:t>
                      </a:r>
                    </a:p>
                  </a:txBody>
                  <a:tcPr/>
                </a:tc>
                <a:tc>
                  <a:txBody>
                    <a:bodyPr/>
                    <a:lstStyle/>
                    <a:p>
                      <a:r>
                        <a:rPr lang="en-US" sz="1000"/>
                        <a:t>0.5713 %</a:t>
                      </a:r>
                    </a:p>
                  </a:txBody>
                  <a:tcPr/>
                </a:tc>
                <a:tc>
                  <a:txBody>
                    <a:bodyPr/>
                    <a:lstStyle/>
                    <a:p>
                      <a:r>
                        <a:rPr lang="en-US" sz="1000"/>
                        <a:t>0.29</a:t>
                      </a:r>
                    </a:p>
                  </a:txBody>
                  <a:tcPr/>
                </a:tc>
                <a:tc>
                  <a:txBody>
                    <a:bodyPr/>
                    <a:lstStyle/>
                    <a:p>
                      <a:r>
                        <a:rPr lang="en-US" sz="1000"/>
                        <a:t>79.57</a:t>
                      </a:r>
                    </a:p>
                  </a:txBody>
                  <a:tcPr/>
                </a:tc>
                <a:tc>
                  <a:txBody>
                    <a:bodyPr/>
                    <a:lstStyle/>
                    <a:p>
                      <a:r>
                        <a:rPr lang="en-US" sz="1000"/>
                        <a:t>78.86</a:t>
                      </a:r>
                    </a:p>
                  </a:txBody>
                  <a:tcPr/>
                </a:tc>
                <a:tc>
                  <a:txBody>
                    <a:bodyPr/>
                    <a:lstStyle/>
                    <a:p>
                      <a:r>
                        <a:rPr lang="en-US" sz="1000"/>
                        <a:t>44.57</a:t>
                      </a:r>
                    </a:p>
                  </a:txBody>
                  <a:tcPr/>
                </a:tc>
                <a:tc>
                  <a:txBody>
                    <a:bodyPr/>
                    <a:lstStyle/>
                    <a:p>
                      <a:r>
                        <a:rPr lang="en-US" sz="1000"/>
                        <a:t>44.29</a:t>
                      </a:r>
                    </a:p>
                  </a:txBody>
                  <a:tcPr/>
                </a:tc>
                <a:tc>
                  <a:txBody>
                    <a:bodyPr/>
                    <a:lstStyle/>
                    <a:p>
                      <a:r>
                        <a:rPr lang="en-US" sz="1000"/>
                        <a:t>557</a:t>
                      </a:r>
                    </a:p>
                  </a:txBody>
                  <a:tcPr/>
                </a:tc>
                <a:tc>
                  <a:txBody>
                    <a:bodyPr/>
                    <a:lstStyle/>
                    <a:p>
                      <a:r>
                        <a:rPr lang="en-US" sz="1000"/>
                        <a:t>312</a:t>
                      </a:r>
                    </a:p>
                  </a:txBody>
                  <a:tcPr/>
                </a:tc>
                <a:extLst>
                  <a:ext uri="{0D108BD9-81ED-4DB2-BD59-A6C34878D82A}">
                    <a16:rowId xmlns:a16="http://schemas.microsoft.com/office/drawing/2014/main" val="3594898046"/>
                  </a:ext>
                </a:extLst>
              </a:tr>
            </a:tbl>
          </a:graphicData>
        </a:graphic>
      </p:graphicFrame>
      <p:sp>
        <p:nvSpPr>
          <p:cNvPr id="4" name="Text Placeholder 3">
            <a:extLst>
              <a:ext uri="{FF2B5EF4-FFF2-40B4-BE49-F238E27FC236}">
                <a16:creationId xmlns:a16="http://schemas.microsoft.com/office/drawing/2014/main" id="{640DC1D3-D12C-4378-8F44-BD06750253B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238564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C8F5A-57F3-479F-A317-30041EF11306}"/>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8638AA0-4335-4670-A56C-B722CFFFB705}"/>
              </a:ext>
            </a:extLst>
          </p:cNvPr>
          <p:cNvGraphicFramePr>
            <a:graphicFrameLocks noGrp="1"/>
          </p:cNvGraphicFramePr>
          <p:nvPr>
            <p:ph type="tbl" sz="quarter" idx="13"/>
            <p:extLst>
              <p:ext uri="{D42A27DB-BD31-4B8C-83A1-F6EECF244321}">
                <p14:modId xmlns:p14="http://schemas.microsoft.com/office/powerpoint/2010/main" val="2477394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92286026"/>
                    </a:ext>
                  </a:extLst>
                </a:gridCol>
                <a:gridCol w="1316736">
                  <a:extLst>
                    <a:ext uri="{9D8B030D-6E8A-4147-A177-3AD203B41FA5}">
                      <a16:colId xmlns:a16="http://schemas.microsoft.com/office/drawing/2014/main" val="3742804614"/>
                    </a:ext>
                  </a:extLst>
                </a:gridCol>
                <a:gridCol w="658368">
                  <a:extLst>
                    <a:ext uri="{9D8B030D-6E8A-4147-A177-3AD203B41FA5}">
                      <a16:colId xmlns:a16="http://schemas.microsoft.com/office/drawing/2014/main" val="909940273"/>
                    </a:ext>
                  </a:extLst>
                </a:gridCol>
                <a:gridCol w="658368">
                  <a:extLst>
                    <a:ext uri="{9D8B030D-6E8A-4147-A177-3AD203B41FA5}">
                      <a16:colId xmlns:a16="http://schemas.microsoft.com/office/drawing/2014/main" val="2556713605"/>
                    </a:ext>
                  </a:extLst>
                </a:gridCol>
                <a:gridCol w="658368">
                  <a:extLst>
                    <a:ext uri="{9D8B030D-6E8A-4147-A177-3AD203B41FA5}">
                      <a16:colId xmlns:a16="http://schemas.microsoft.com/office/drawing/2014/main" val="2713907224"/>
                    </a:ext>
                  </a:extLst>
                </a:gridCol>
                <a:gridCol w="658368">
                  <a:extLst>
                    <a:ext uri="{9D8B030D-6E8A-4147-A177-3AD203B41FA5}">
                      <a16:colId xmlns:a16="http://schemas.microsoft.com/office/drawing/2014/main" val="881323719"/>
                    </a:ext>
                  </a:extLst>
                </a:gridCol>
                <a:gridCol w="658368">
                  <a:extLst>
                    <a:ext uri="{9D8B030D-6E8A-4147-A177-3AD203B41FA5}">
                      <a16:colId xmlns:a16="http://schemas.microsoft.com/office/drawing/2014/main" val="1860308899"/>
                    </a:ext>
                  </a:extLst>
                </a:gridCol>
                <a:gridCol w="658368">
                  <a:extLst>
                    <a:ext uri="{9D8B030D-6E8A-4147-A177-3AD203B41FA5}">
                      <a16:colId xmlns:a16="http://schemas.microsoft.com/office/drawing/2014/main" val="4044778582"/>
                    </a:ext>
                  </a:extLst>
                </a:gridCol>
                <a:gridCol w="658368">
                  <a:extLst>
                    <a:ext uri="{9D8B030D-6E8A-4147-A177-3AD203B41FA5}">
                      <a16:colId xmlns:a16="http://schemas.microsoft.com/office/drawing/2014/main" val="252181659"/>
                    </a:ext>
                  </a:extLst>
                </a:gridCol>
                <a:gridCol w="658368">
                  <a:extLst>
                    <a:ext uri="{9D8B030D-6E8A-4147-A177-3AD203B41FA5}">
                      <a16:colId xmlns:a16="http://schemas.microsoft.com/office/drawing/2014/main" val="64171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6332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- 2021-12-20 10:24:43</a:t>
                      </a:r>
                      <a:r>
                        <a:rPr kumimoji="0" lang="en-US" sz="1000" b="0" i="0" u="none" strike="noStrike" kern="1200" cap="none" spc="0" normalizeH="0" baseline="0" noProof="0">
                          <a:ln>
                            <a:noFill/>
                          </a:ln>
                          <a:solidFill>
                            <a:prstClr val="black"/>
                          </a:solidFill>
                          <a:effectLst/>
                          <a:uLnTx/>
                          <a:uFillTx/>
                          <a:latin typeface="+mn-lt"/>
                          <a:ea typeface="+mn-ea"/>
                          <a:cs typeface="+mn-cs"/>
                        </a:rPr>
                        <a:t>
 Is finding a #newjob one of your #newyearsgoals?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https://quintly-image-storage.s3.amazonaws.com/c303562b672a3318c686cfcc37b7e67a/905ab6e30834f3a579b0e6eb1537abff.jpg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12/21/2021 10:01:07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636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- 2021-12-14 10:12:30</a:t>
                      </a:r>
                      <a:r>
                        <a:rPr kumimoji="0" lang="en-US" sz="1000" b="0" i="0" u="none" strike="noStrike" kern="1200" cap="none" spc="0" normalizeH="0" baseline="0" noProof="0">
                          <a:ln>
                            <a:noFill/>
                          </a:ln>
                          <a:solidFill>
                            <a:prstClr val="black"/>
                          </a:solidFill>
                          <a:effectLst/>
                          <a:uLnTx/>
                          <a:uFillTx/>
                          <a:latin typeface="+mn-lt"/>
                          <a:ea typeface="+mn-ea"/>
                          <a:cs typeface="+mn-cs"/>
                        </a:rPr>
                        <a:t>
 ARE YOU LOOKING FOR A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https://quintly-image-storage.s3.amazonaws.com/c303562b672a3318c686cfcc37b7e67a/8df484932630d2fcc94b8d0ef8f51da6.jpg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12/15/2021 10:01:02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342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- 2021-12-14 10:10:34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https://quintly-image-storage.s3.amazonaws.com/c303562b672a3318c686cfcc37b7e67a/1415670762c9fa410538915eb559a4ac.jpg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12/15/2021 10:01:02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12699522"/>
                  </a:ext>
                </a:extLst>
              </a:tr>
            </a:tbl>
          </a:graphicData>
        </a:graphic>
      </p:graphicFrame>
      <p:sp>
        <p:nvSpPr>
          <p:cNvPr id="4" name="Text Placeholder 3">
            <a:extLst>
              <a:ext uri="{FF2B5EF4-FFF2-40B4-BE49-F238E27FC236}">
                <a16:creationId xmlns:a16="http://schemas.microsoft.com/office/drawing/2014/main" id="{7B56F330-24A3-47B0-9B72-87B16C115A4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38147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496E0-5DD2-4DDC-8E90-A08F7BBA4D04}"/>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45C71FD8-8FF4-436F-8DAE-4B3E09713BCC}"/>
              </a:ext>
            </a:extLst>
          </p:cNvPr>
          <p:cNvGraphicFramePr>
            <a:graphicFrameLocks noGrp="1"/>
          </p:cNvGraphicFramePr>
          <p:nvPr>
            <p:ph type="tbl" sz="quarter" idx="13"/>
            <p:extLst>
              <p:ext uri="{D42A27DB-BD31-4B8C-83A1-F6EECF244321}">
                <p14:modId xmlns:p14="http://schemas.microsoft.com/office/powerpoint/2010/main" val="369269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73535547"/>
                    </a:ext>
                  </a:extLst>
                </a:gridCol>
                <a:gridCol w="1316736">
                  <a:extLst>
                    <a:ext uri="{9D8B030D-6E8A-4147-A177-3AD203B41FA5}">
                      <a16:colId xmlns:a16="http://schemas.microsoft.com/office/drawing/2014/main" val="206302497"/>
                    </a:ext>
                  </a:extLst>
                </a:gridCol>
                <a:gridCol w="658368">
                  <a:extLst>
                    <a:ext uri="{9D8B030D-6E8A-4147-A177-3AD203B41FA5}">
                      <a16:colId xmlns:a16="http://schemas.microsoft.com/office/drawing/2014/main" val="4129284057"/>
                    </a:ext>
                  </a:extLst>
                </a:gridCol>
                <a:gridCol w="658368">
                  <a:extLst>
                    <a:ext uri="{9D8B030D-6E8A-4147-A177-3AD203B41FA5}">
                      <a16:colId xmlns:a16="http://schemas.microsoft.com/office/drawing/2014/main" val="2629096256"/>
                    </a:ext>
                  </a:extLst>
                </a:gridCol>
                <a:gridCol w="658368">
                  <a:extLst>
                    <a:ext uri="{9D8B030D-6E8A-4147-A177-3AD203B41FA5}">
                      <a16:colId xmlns:a16="http://schemas.microsoft.com/office/drawing/2014/main" val="776152146"/>
                    </a:ext>
                  </a:extLst>
                </a:gridCol>
                <a:gridCol w="658368">
                  <a:extLst>
                    <a:ext uri="{9D8B030D-6E8A-4147-A177-3AD203B41FA5}">
                      <a16:colId xmlns:a16="http://schemas.microsoft.com/office/drawing/2014/main" val="1740116455"/>
                    </a:ext>
                  </a:extLst>
                </a:gridCol>
                <a:gridCol w="658368">
                  <a:extLst>
                    <a:ext uri="{9D8B030D-6E8A-4147-A177-3AD203B41FA5}">
                      <a16:colId xmlns:a16="http://schemas.microsoft.com/office/drawing/2014/main" val="2582766302"/>
                    </a:ext>
                  </a:extLst>
                </a:gridCol>
                <a:gridCol w="658368">
                  <a:extLst>
                    <a:ext uri="{9D8B030D-6E8A-4147-A177-3AD203B41FA5}">
                      <a16:colId xmlns:a16="http://schemas.microsoft.com/office/drawing/2014/main" val="2022373933"/>
                    </a:ext>
                  </a:extLst>
                </a:gridCol>
                <a:gridCol w="658368">
                  <a:extLst>
                    <a:ext uri="{9D8B030D-6E8A-4147-A177-3AD203B41FA5}">
                      <a16:colId xmlns:a16="http://schemas.microsoft.com/office/drawing/2014/main" val="2286203990"/>
                    </a:ext>
                  </a:extLst>
                </a:gridCol>
                <a:gridCol w="658368">
                  <a:extLst>
                    <a:ext uri="{9D8B030D-6E8A-4147-A177-3AD203B41FA5}">
                      <a16:colId xmlns:a16="http://schemas.microsoft.com/office/drawing/2014/main" val="376329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4623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- 2021-12-09 18:43:53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https://quintly-image-storage.s3.amazonaws.com/c303562b672a3318c686cfcc37b7e67a/f681c0ec14dec28cc17acc0ee770104b.jpg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12/10/2021 18:30:38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1838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- 2021-12-08 11:10:20</a:t>
                      </a:r>
                      <a:r>
                        <a:rPr kumimoji="0" lang="en-US" sz="1000" b="0" i="0" u="none" strike="noStrike" kern="1200" cap="none" spc="0" normalizeH="0" baseline="0" noProof="0">
                          <a:ln>
                            <a:noFill/>
                          </a:ln>
                          <a:solidFill>
                            <a:prstClr val="black"/>
                          </a:solidFill>
                          <a:effectLst/>
                          <a:uLnTx/>
                          <a:uFillTx/>
                          <a:latin typeface="+mn-lt"/>
                          <a:ea typeface="+mn-ea"/>
                          <a:cs typeface="+mn-cs"/>
                        </a:rPr>
                        <a:t>
 ARE YOU #JOBHUNTING ? CHECK OUT OUR OPEN ROLES!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https://quintly-image-storage.s3.amazonaws.com/c303562b672a3318c686cfcc37b7e67a/b5ab91c0a644e3b13053b682d40a0694.jpg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12/09/2021 10:40:14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32258357"/>
                  </a:ext>
                </a:extLst>
              </a:tr>
            </a:tbl>
          </a:graphicData>
        </a:graphic>
      </p:graphicFrame>
      <p:sp>
        <p:nvSpPr>
          <p:cNvPr id="4" name="Text Placeholder 3">
            <a:extLst>
              <a:ext uri="{FF2B5EF4-FFF2-40B4-BE49-F238E27FC236}">
                <a16:creationId xmlns:a16="http://schemas.microsoft.com/office/drawing/2014/main" id="{85BD3E4F-72A3-4716-943B-2E6D0D3F39D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779112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1372</Words>
  <Application>Microsoft Office PowerPoint</Application>
  <PresentationFormat>On-screen Show (4:3)</PresentationFormat>
  <Paragraphs>552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2022-01-04T15:30:57Z</dcterms:created>
  <dcterms:modified xsi:type="dcterms:W3CDTF">2022-01-04T15:32:02Z</dcterms:modified>
</cp:coreProperties>
</file>